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sldIdLst>
    <p:sldId id="256" r:id="rId2"/>
    <p:sldId id="392" r:id="rId3"/>
    <p:sldId id="387" r:id="rId4"/>
    <p:sldId id="388" r:id="rId5"/>
    <p:sldId id="386" r:id="rId6"/>
    <p:sldId id="389" r:id="rId7"/>
    <p:sldId id="391" r:id="rId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6783" autoAdjust="0"/>
    <p:restoredTop sz="75226" autoAdjust="0"/>
  </p:normalViewPr>
  <p:slideViewPr>
    <p:cSldViewPr snapToGrid="0">
      <p:cViewPr>
        <p:scale>
          <a:sx n="60" d="100"/>
          <a:sy n="60" d="100"/>
        </p:scale>
        <p:origin x="-54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624EB-1C4B-4232-B975-72A2D3EFBEC8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7539B-C323-4049-8909-F9628D885A5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638204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291648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aquesta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última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part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resumirem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objectius del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CAN-MDS. A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més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es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deixarà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clara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contribució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s’espera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les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professionals de la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formació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durant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fase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pilot 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idealment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després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 que CAN-MDS pot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aportar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-los-hi.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presenteu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objectius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seguint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l'animació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la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diapositiva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presenteu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objectius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següents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l'animació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la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diapositiva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&lt;</a:t>
            </a:r>
            <a:r>
              <a:rPr lang="en-US" dirty="0" err="1"/>
              <a:t>veure</a:t>
            </a:r>
            <a:r>
              <a:rPr lang="en-US" dirty="0"/>
              <a:t> </a:t>
            </a:r>
            <a:r>
              <a:rPr lang="en-US" dirty="0" err="1"/>
              <a:t>diapositiva</a:t>
            </a:r>
            <a:r>
              <a:rPr lang="en-US" dirty="0"/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&lt;</a:t>
            </a:r>
            <a:r>
              <a:rPr lang="en-US" dirty="0" err="1"/>
              <a:t>veure</a:t>
            </a:r>
            <a:r>
              <a:rPr lang="en-US" dirty="0"/>
              <a:t> </a:t>
            </a:r>
            <a:r>
              <a:rPr lang="en-US" dirty="0" err="1"/>
              <a:t>diapositiva</a:t>
            </a:r>
            <a:r>
              <a:rPr lang="en-US" dirty="0"/>
              <a:t>&gt;</a:t>
            </a: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finalitzar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aquesta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presentació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us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plau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procediu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l’emplenament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del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qüestionari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posterior;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tingueu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recordar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les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participants que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emplenin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la part superior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dreta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del document.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595249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3748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30349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1942" indent="-361942">
              <a:buClr>
                <a:schemeClr val="accent1"/>
              </a:buClr>
              <a:buFont typeface="Wingdings 3" panose="05040102010807070707" pitchFamily="18" charset="2"/>
              <a:buChar char="´"/>
              <a:defRPr/>
            </a:lvl1pPr>
            <a:lvl2pPr marL="809605" indent="-352417"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2pPr>
            <a:lvl3pPr marL="1257269" indent="-342891"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3pPr>
            <a:lvl4pPr marL="1704932" indent="-333366">
              <a:buClr>
                <a:schemeClr val="tx2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4pPr>
            <a:lvl5pPr marL="2152597" indent="-323843">
              <a:buClr>
                <a:schemeClr val="tx2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1563363"/>
            <a:ext cx="10515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7924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3986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9404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48327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4922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3404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3240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3692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3000" t="88000" r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964911" y="6311902"/>
            <a:ext cx="2915940" cy="50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10"/>
          <p:cNvCxnSpPr/>
          <p:nvPr userDrawn="1"/>
        </p:nvCxnSpPr>
        <p:spPr>
          <a:xfrm>
            <a:off x="-11575" y="6303500"/>
            <a:ext cx="1220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2998327" y="6304776"/>
            <a:ext cx="410428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r">
              <a:tabLst>
                <a:tab pos="2636773" algn="ctr"/>
                <a:tab pos="5273543" algn="r"/>
              </a:tabLst>
            </a:pPr>
            <a:r>
              <a:rPr lang="en-US" sz="1000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“Coordinated Response to Child Abuse &amp; Neglect via Minimum Data Set: </a:t>
            </a:r>
            <a:r>
              <a:rPr lang="en-US" sz="1000" i="1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from planning to practice</a:t>
            </a:r>
            <a:r>
              <a:rPr lang="en-US" sz="1000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” [GA</a:t>
            </a:r>
            <a:r>
              <a:rPr lang="en-US" sz="1000" baseline="0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 </a:t>
            </a:r>
            <a:r>
              <a:rPr lang="en-US" sz="1000" baseline="0" dirty="0" err="1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Nr</a:t>
            </a:r>
            <a:r>
              <a:rPr lang="en-US" sz="1000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: 810508 — CAN-MDS II — Funded by EU REC Programme 2014-2020]1</a:t>
            </a:r>
          </a:p>
          <a:p>
            <a:pPr algn="ctr">
              <a:tabLst>
                <a:tab pos="2636773" algn="ctr"/>
                <a:tab pos="5273543" algn="r"/>
              </a:tabLst>
            </a:pPr>
            <a:r>
              <a:rPr lang="en-US" sz="1000" b="1" dirty="0">
                <a:solidFill>
                  <a:schemeClr val="accent1"/>
                </a:solidFill>
                <a:latin typeface="Agency FB" pitchFamily="34" charset="0"/>
                <a:cs typeface="Times New Roman" pitchFamily="18" charset="0"/>
              </a:rPr>
              <a:t>CAN-MDS Operators Seminar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769420" y="6464922"/>
            <a:ext cx="471335" cy="312397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77800" y="6362700"/>
            <a:ext cx="1511300" cy="406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Your logo</a:t>
            </a:r>
            <a:endParaRPr lang="el-G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563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Segoe UI Black" panose="020B0A02040204020203" pitchFamily="34" charset="0"/>
          <a:ea typeface="Segoe UI Black" panose="020B0A02040204020203" pitchFamily="34" charset="0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91421"/>
            <a:ext cx="9144000" cy="2387600"/>
          </a:xfrm>
        </p:spPr>
        <p:txBody>
          <a:bodyPr>
            <a:noAutofit/>
          </a:bodyPr>
          <a:lstStyle/>
          <a:p>
            <a:r>
              <a:rPr lang="en-US" sz="4000" dirty="0" err="1">
                <a:latin typeface="Segoe UI Light" pitchFamily="34" charset="0"/>
                <a:cs typeface="Segoe UI Light" pitchFamily="34" charset="0"/>
              </a:rPr>
              <a:t>Prova</a:t>
            </a:r>
            <a:r>
              <a:rPr lang="en-US" sz="4000" dirty="0">
                <a:latin typeface="Segoe UI Light" pitchFamily="34" charset="0"/>
                <a:cs typeface="Segoe UI Light" pitchFamily="34" charset="0"/>
              </a:rPr>
              <a:t> pilot CAN MDS</a:t>
            </a:r>
            <a:endParaRPr lang="el-GR" sz="4000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9536" y="3680696"/>
            <a:ext cx="7952928" cy="1655762"/>
          </a:xfrm>
        </p:spPr>
        <p:txBody>
          <a:bodyPr>
            <a:noAutofit/>
          </a:bodyPr>
          <a:lstStyle/>
          <a:p>
            <a:endParaRPr lang="en-US" dirty="0">
              <a:solidFill>
                <a:schemeClr val="bg1">
                  <a:lumMod val="50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què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s’espera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les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operadores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operados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CAN MDS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què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aporta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CAN MDS a les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operadores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operadors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04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246280" cy="4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2815333"/>
            <a:ext cx="1371600" cy="901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382395" y="2777710"/>
            <a:ext cx="6842064" cy="127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5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lang="en-GB" altLang="el-GR" sz="24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Esquema</a:t>
            </a:r>
            <a:r>
              <a:rPr lang="en-US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ea typeface="Times New Roman" pitchFamily="18" charset="0"/>
              </a:rPr>
              <a:t>objectius de </a:t>
            </a:r>
            <a:r>
              <a:rPr lang="en-US" i="1" dirty="0" err="1">
                <a:ea typeface="Times New Roman" pitchFamily="18" charset="0"/>
              </a:rPr>
              <a:t>l’aplicatiu</a:t>
            </a:r>
            <a:r>
              <a:rPr lang="en-US" i="1" dirty="0">
                <a:ea typeface="Times New Roman" pitchFamily="18" charset="0"/>
              </a:rPr>
              <a:t> CAN-MDS: </a:t>
            </a:r>
            <a:r>
              <a:rPr lang="en-US" i="1" dirty="0" err="1">
                <a:ea typeface="Times New Roman" pitchFamily="18" charset="0"/>
              </a:rPr>
              <a:t>resum</a:t>
            </a:r>
            <a:r>
              <a:rPr lang="en-US" i="1" dirty="0">
                <a:ea typeface="Times New Roman" pitchFamily="18" charset="0"/>
              </a:rPr>
              <a:t>.</a:t>
            </a:r>
          </a:p>
          <a:p>
            <a:r>
              <a:rPr lang="en-US" i="1" dirty="0" err="1">
                <a:ea typeface="Times New Roman" pitchFamily="18" charset="0"/>
              </a:rPr>
              <a:t>quina</a:t>
            </a:r>
            <a:r>
              <a:rPr lang="en-US" i="1" dirty="0">
                <a:ea typeface="Times New Roman" pitchFamily="18" charset="0"/>
              </a:rPr>
              <a:t> </a:t>
            </a:r>
            <a:r>
              <a:rPr lang="en-US" i="1" dirty="0" err="1">
                <a:ea typeface="Times New Roman" pitchFamily="18" charset="0"/>
              </a:rPr>
              <a:t>contribució</a:t>
            </a:r>
            <a:r>
              <a:rPr lang="en-US" i="1" dirty="0">
                <a:ea typeface="Times New Roman" pitchFamily="18" charset="0"/>
              </a:rPr>
              <a:t> a CAN-MDS </a:t>
            </a:r>
            <a:r>
              <a:rPr lang="en-US" i="1" dirty="0" err="1">
                <a:ea typeface="Times New Roman" pitchFamily="18" charset="0"/>
              </a:rPr>
              <a:t>s’espera</a:t>
            </a:r>
            <a:r>
              <a:rPr lang="en-US" i="1" dirty="0">
                <a:ea typeface="Times New Roman" pitchFamily="18" charset="0"/>
              </a:rPr>
              <a:t> de la persona </a:t>
            </a:r>
            <a:r>
              <a:rPr lang="en-US" i="1" dirty="0" err="1">
                <a:ea typeface="Times New Roman" pitchFamily="18" charset="0"/>
              </a:rPr>
              <a:t>operadora</a:t>
            </a:r>
            <a:endParaRPr lang="en-US" i="1" dirty="0">
              <a:ea typeface="Times New Roman" pitchFamily="18" charset="0"/>
            </a:endParaRPr>
          </a:p>
          <a:p>
            <a:r>
              <a:rPr lang="en-US" i="1" dirty="0" err="1">
                <a:ea typeface="Times New Roman" pitchFamily="18" charset="0"/>
              </a:rPr>
              <a:t>què</a:t>
            </a:r>
            <a:r>
              <a:rPr lang="en-US" i="1" dirty="0">
                <a:ea typeface="Times New Roman" pitchFamily="18" charset="0"/>
              </a:rPr>
              <a:t> pot </a:t>
            </a:r>
            <a:r>
              <a:rPr lang="en-US" i="1" dirty="0" err="1">
                <a:ea typeface="Times New Roman" pitchFamily="18" charset="0"/>
              </a:rPr>
              <a:t>aportar</a:t>
            </a:r>
            <a:r>
              <a:rPr lang="en-US" i="1" dirty="0">
                <a:ea typeface="Times New Roman" pitchFamily="18" charset="0"/>
              </a:rPr>
              <a:t> CAN MDS  a la persona </a:t>
            </a:r>
            <a:r>
              <a:rPr lang="en-US" i="1" dirty="0" err="1">
                <a:ea typeface="Times New Roman" pitchFamily="18" charset="0"/>
              </a:rPr>
              <a:t>operadora</a:t>
            </a:r>
            <a:endParaRPr lang="en-US" i="1" dirty="0">
              <a:ea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5815" y="1208845"/>
            <a:ext cx="3211780" cy="49859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per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mesurar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periòdicament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la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incidència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del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infantil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les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seves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formes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específiques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en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funció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les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dades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derivades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les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respostes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dels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serveis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als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casos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per forma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específica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,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característiques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la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nena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o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nen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/persona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cuidadora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/la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família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/el sector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el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servei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/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en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general</a:t>
            </a:r>
            <a:endParaRPr kumimoji="0" lang="en-US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5567" y="174558"/>
            <a:ext cx="115769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Objectius de 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l’Aplicatiu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 CAN MDS: 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resumint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.</a:t>
            </a:r>
            <a:endParaRPr lang="en-US" sz="3200" dirty="0">
              <a:latin typeface="Segoe UI Black" pitchFamily="34" charset="0"/>
              <a:ea typeface="Segoe UI Black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667" y="747180"/>
            <a:ext cx="122627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Les </a:t>
            </a:r>
            <a:r>
              <a:rPr lang="en-US" sz="24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dades</a:t>
            </a:r>
            <a:r>
              <a:rPr lang="en-US" sz="24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4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recolllides</a:t>
            </a:r>
            <a:r>
              <a:rPr lang="en-US" sz="24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4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mitjançant</a:t>
            </a:r>
            <a:r>
              <a:rPr lang="en-US" sz="24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un </a:t>
            </a:r>
            <a:r>
              <a:rPr lang="en-US" sz="24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potencial</a:t>
            </a:r>
            <a:r>
              <a:rPr lang="en-US" sz="24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4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sistema</a:t>
            </a:r>
            <a:r>
              <a:rPr lang="en-US" sz="24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en-US" sz="24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registre</a:t>
            </a:r>
            <a:r>
              <a:rPr lang="en-US" sz="24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CAN-MDS es </a:t>
            </a:r>
            <a:r>
              <a:rPr lang="en-US" sz="24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poden</a:t>
            </a:r>
            <a:r>
              <a:rPr lang="en-US" sz="24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4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utilitzar</a:t>
            </a:r>
            <a:r>
              <a:rPr lang="en-US" sz="24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: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635411" y="1208845"/>
            <a:ext cx="2256487" cy="48628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fer el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seguiment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les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tendències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en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el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infantil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per forma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específica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,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característiques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la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nena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o el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nen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, de la persona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cuidadora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cuidador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la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família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, 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nivell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internacional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,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nacional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local</a:t>
            </a:r>
            <a:endParaRPr kumimoji="0" lang="en-US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059714" y="1249467"/>
            <a:ext cx="1432466" cy="45550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s-E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proporcionar pistes per a la </a:t>
            </a:r>
            <a:r>
              <a:rPr lang="es-E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identificació</a:t>
            </a:r>
            <a:r>
              <a:rPr lang="es-E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tendències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noves o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emergents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en el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infantil /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poblacions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amb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alt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risc</a:t>
            </a:r>
            <a:endParaRPr kumimoji="0" lang="en-US" sz="2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659996" y="1255011"/>
            <a:ext cx="4375179" cy="47705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per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utilitzar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-se com a base per a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l'avaluació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</a:t>
            </a:r>
          </a:p>
          <a:p>
            <a:pPr marL="261938" indent="-2619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necessitats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dels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serveis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(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en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relació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amb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l’administració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casos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) per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prioritzar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l’assignació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recursos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per a la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prevenció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primària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,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secundària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terciària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del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infantil</a:t>
            </a:r>
            <a:endParaRPr lang="en-US" sz="2000" i="1" dirty="0">
              <a:latin typeface="Segoe UI Light" panose="020B0502040204020203" pitchFamily="34" charset="0"/>
              <a:ea typeface="Times New Roman" pitchFamily="18" charset="0"/>
              <a:cs typeface="Segoe UI Light" panose="020B0502040204020203" pitchFamily="34" charset="0"/>
            </a:endParaRPr>
          </a:p>
          <a:p>
            <a:pPr marL="261938" indent="-2619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eficàcia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les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pràctiques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intervencions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prevenció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del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infantil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(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per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identificar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bones </a:t>
            </a: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pràctiques</a:t>
            </a:r>
            <a:r>
              <a:rPr lang="en-U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)</a:t>
            </a:r>
          </a:p>
          <a:p>
            <a:pPr marL="261938" indent="-2619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eficàcia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les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polítiques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prevenció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del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infantil  (per planificar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polítiques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i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legislacions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futures</a:t>
            </a:r>
            <a:r>
              <a:rPr lang="es-ES" sz="2000" i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)</a:t>
            </a:r>
            <a:endParaRPr kumimoji="0" lang="en-US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66014" y="0"/>
            <a:ext cx="6525987" cy="61709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latin typeface="Segoe UI Light" panose="020B0502040204020203" pitchFamily="34" charset="0"/>
              <a:ea typeface="Times New Roman" pitchFamily="18" charset="0"/>
              <a:cs typeface="Segoe UI Light" panose="020B0502040204020203" pitchFamily="34" charset="0"/>
            </a:endParaRPr>
          </a:p>
          <a:p>
            <a:pPr marL="342900" lvl="0" indent="-342900" eaLnBrk="0" fontAlgn="base" hangingPunct="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per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planificar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la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gestió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dels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casos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infantil</a:t>
            </a:r>
            <a:endParaRPr lang="en-US" sz="2200" dirty="0">
              <a:latin typeface="Segoe UI Light" panose="020B0502040204020203" pitchFamily="34" charset="0"/>
              <a:ea typeface="Times New Roman" pitchFamily="18" charset="0"/>
              <a:cs typeface="Segoe UI Light" panose="020B0502040204020203" pitchFamily="34" charset="0"/>
            </a:endParaRPr>
          </a:p>
          <a:p>
            <a:pPr marL="342900" lvl="0" indent="-342900" eaLnBrk="0" fontAlgn="base" hangingPunct="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per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detectar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canvis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en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la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gestió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dels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casos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de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infantil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els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seus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efectes</a:t>
            </a:r>
            <a:endParaRPr lang="en-US" sz="2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lvl="0" indent="-342900" eaLnBrk="0" fontAlgn="base" hangingPunct="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s-E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operar </a:t>
            </a:r>
            <a:r>
              <a:rPr lang="es-E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com</a:t>
            </a:r>
            <a:r>
              <a:rPr lang="es-E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a </a:t>
            </a:r>
            <a:r>
              <a:rPr lang="es-E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canal de </a:t>
            </a:r>
            <a:r>
              <a:rPr lang="es-E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comunicació</a:t>
            </a:r>
            <a:r>
              <a:rPr lang="es-ES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entre </a:t>
            </a:r>
            <a:r>
              <a:rPr lang="es-E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els</a:t>
            </a:r>
            <a:r>
              <a:rPr lang="es-E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sectors</a:t>
            </a:r>
            <a:r>
              <a:rPr lang="es-E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implicats</a:t>
            </a:r>
            <a:r>
              <a:rPr lang="es-E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en la </a:t>
            </a:r>
            <a:r>
              <a:rPr lang="es-E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gestió</a:t>
            </a:r>
            <a:r>
              <a:rPr lang="es-E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dels</a:t>
            </a:r>
            <a:r>
              <a:rPr lang="es-E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casos de </a:t>
            </a:r>
            <a:r>
              <a:rPr lang="es-E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maltractament</a:t>
            </a:r>
            <a:r>
              <a:rPr lang="es-E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infantil</a:t>
            </a:r>
          </a:p>
          <a:p>
            <a:pPr marL="342900" lvl="0" indent="-342900" eaLnBrk="0" fontAlgn="base" hangingPunct="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facilitar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el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seguimen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t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a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nivell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cas</a:t>
            </a:r>
            <a:endParaRPr lang="en-US" sz="2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lvl="0" indent="-342900" eaLnBrk="0" fontAlgn="base" hangingPunct="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pt-BR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funcionar com a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eina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preparada per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utilitzar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pt-BR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durant</a:t>
            </a:r>
            <a:r>
              <a:rPr lang="pt-BR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pt-BR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investigacions</a:t>
            </a:r>
            <a:r>
              <a:rPr lang="pt-BR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casos </a:t>
            </a:r>
            <a:r>
              <a:rPr lang="pt-BR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nous</a:t>
            </a:r>
            <a:r>
              <a:rPr lang="pt-BR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o </a:t>
            </a:r>
            <a:r>
              <a:rPr lang="pt-BR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sospitosos</a:t>
            </a:r>
            <a:r>
              <a:rPr lang="pt-BR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per </a:t>
            </a:r>
            <a:r>
              <a:rPr lang="pt-BR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part</a:t>
            </a:r>
            <a:r>
              <a:rPr lang="pt-BR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lang="pt-BR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les</a:t>
            </a:r>
            <a:r>
              <a:rPr lang="pt-BR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pt-BR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autoritats</a:t>
            </a:r>
            <a:endParaRPr lang="pt-BR" sz="2200" dirty="0">
              <a:latin typeface="Segoe UI Light" panose="020B0502040204020203" pitchFamily="34" charset="0"/>
              <a:ea typeface="Times New Roman" pitchFamily="18" charset="0"/>
              <a:cs typeface="Segoe UI Light" panose="020B0502040204020203" pitchFamily="34" charset="0"/>
            </a:endParaRPr>
          </a:p>
          <a:p>
            <a:pPr marL="342900" lvl="0" indent="-342900" eaLnBrk="0" fontAlgn="base" hangingPunct="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per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proporcionar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b="1" i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feedback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als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serveis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sobre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els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casos</a:t>
            </a:r>
            <a:r>
              <a:rPr lang="en-US" sz="2200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ja </a:t>
            </a:r>
            <a:r>
              <a:rPr lang="en-US" sz="2200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coneguts</a:t>
            </a:r>
            <a:endParaRPr lang="en-US" sz="2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59011" y="0"/>
            <a:ext cx="5421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Resumint</a:t>
            </a:r>
            <a:r>
              <a:rPr lang="en-US" sz="28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els</a:t>
            </a:r>
            <a:r>
              <a:rPr lang="en-US" sz="28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 Objectius de </a:t>
            </a:r>
            <a:r>
              <a:rPr lang="en-US" sz="28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l’Aplicatiu</a:t>
            </a:r>
            <a:r>
              <a:rPr lang="en-US" sz="28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 CAN MDS</a:t>
            </a:r>
            <a:endParaRPr lang="en-US" sz="2800" dirty="0">
              <a:latin typeface="Segoe UI Black" pitchFamily="34" charset="0"/>
              <a:ea typeface="Segoe UI Black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65018" y="2918809"/>
            <a:ext cx="41563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ts val="1200"/>
              </a:spcBef>
              <a:spcAft>
                <a:spcPts val="600"/>
              </a:spcAft>
            </a:pPr>
            <a:r>
              <a:rPr lang="es-ES" sz="2800" b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 </a:t>
            </a:r>
            <a:r>
              <a:rPr lang="es-ES" sz="2800" b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més</a:t>
            </a:r>
            <a:r>
              <a:rPr lang="es-ES" sz="2800" b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, les </a:t>
            </a:r>
            <a:r>
              <a:rPr lang="es-ES" sz="2800" b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dades</a:t>
            </a:r>
            <a:r>
              <a:rPr lang="es-ES" sz="2800" b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800" b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recollides</a:t>
            </a:r>
            <a:r>
              <a:rPr lang="es-ES" sz="2800" b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800" b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mitjançant</a:t>
            </a:r>
            <a:r>
              <a:rPr lang="es-ES" sz="2800" b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800" b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l’aplicatiu</a:t>
            </a:r>
            <a:r>
              <a:rPr lang="es-ES" sz="2800" b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 CAN-MDS es poden </a:t>
            </a:r>
            <a:r>
              <a:rPr lang="es-ES" sz="2800" b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utilitzar</a:t>
            </a:r>
            <a:r>
              <a:rPr lang="es-ES" sz="2800" b="1" dirty="0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:</a:t>
            </a:r>
            <a:endParaRPr lang="en-US" sz="2800" b="1" dirty="0">
              <a:latin typeface="Segoe UI Light" panose="020B0502040204020203" pitchFamily="34" charset="0"/>
              <a:ea typeface="Times New Roman" pitchFamily="18" charset="0"/>
              <a:cs typeface="Segoe UI Light" panose="020B0502040204020203" pitchFamily="34" charset="0"/>
            </a:endParaRPr>
          </a:p>
        </p:txBody>
      </p:sp>
      <p:sp>
        <p:nvSpPr>
          <p:cNvPr id="3" name="Left Bracket 2"/>
          <p:cNvSpPr/>
          <p:nvPr/>
        </p:nvSpPr>
        <p:spPr>
          <a:xfrm>
            <a:off x="5351877" y="737420"/>
            <a:ext cx="134524" cy="528930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Right Arrow 4"/>
          <p:cNvSpPr/>
          <p:nvPr/>
        </p:nvSpPr>
        <p:spPr>
          <a:xfrm>
            <a:off x="4883729" y="3283525"/>
            <a:ext cx="384462" cy="6754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273628" y="1328625"/>
            <a:ext cx="9731829" cy="47089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Segoe UI Light" panose="020B0502040204020203" pitchFamily="34" charset="0"/>
              <a:ea typeface="Times New Roman" pitchFamily="18" charset="0"/>
              <a:cs typeface="Segoe UI Light" panose="020B0502040204020203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err="1">
                <a:solidFill>
                  <a:srgbClr val="4F81BD"/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Què</a:t>
            </a:r>
            <a:r>
              <a:rPr lang="es-ES" sz="2800" b="1" dirty="0">
                <a:solidFill>
                  <a:srgbClr val="4F81BD"/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lang="es-ES" sz="2800" b="1" dirty="0" err="1">
                <a:solidFill>
                  <a:srgbClr val="4F81BD"/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pot</a:t>
            </a:r>
            <a:r>
              <a:rPr lang="es-ES" sz="2800" b="1" dirty="0">
                <a:solidFill>
                  <a:srgbClr val="4F81BD"/>
                </a:solidFill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aportar una operadora o operador de CAN-MDS?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lvl="0" indent="-3429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Registrar nous incidents de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maltractament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infantil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per a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casos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nous o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després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d’un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informe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sobre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un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cas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ja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conegut</a:t>
            </a:r>
            <a:endParaRPr kumimoji="0" lang="en-US" sz="2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ea typeface="Calibri" pitchFamily="34" charset="0"/>
              <a:cs typeface="Segoe UI Light" panose="020B0502040204020203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endParaRPr kumimoji="0" lang="en-US" sz="2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ea typeface="Calibri" pitchFamily="34" charset="0"/>
              <a:cs typeface="Segoe UI Light" panose="020B0502040204020203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r>
              <a:rPr kumimoji="0" lang="en-US" sz="2800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Afegir</a:t>
            </a:r>
            <a:r>
              <a:rPr kumimoji="0" lang="en-US" sz="2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nous incidents a </a:t>
            </a:r>
            <a:r>
              <a:rPr kumimoji="0" lang="en-US" sz="2800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casos</a:t>
            </a:r>
            <a:r>
              <a:rPr kumimoji="0" lang="en-US" sz="2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ja existents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endParaRPr kumimoji="0" lang="en-US" sz="2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ea typeface="Calibri" pitchFamily="34" charset="0"/>
              <a:cs typeface="Segoe UI Light" panose="020B0502040204020203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r>
              <a:rPr kumimoji="0" lang="en-US" sz="2800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Actualitzar</a:t>
            </a:r>
            <a:r>
              <a:rPr kumimoji="0" lang="en-US" sz="2800" b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dades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d’incidents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registrats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sobre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casos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coneguts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(</a:t>
            </a:r>
            <a:r>
              <a:rPr lang="en-US" sz="2800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seguiment</a:t>
            </a:r>
            <a:r>
              <a:rPr lang="en-US" sz="2800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)</a:t>
            </a:r>
            <a:endParaRPr kumimoji="0" lang="en-US" sz="2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ea typeface="Calibri" pitchFamily="34" charset="0"/>
              <a:cs typeface="Segoe UI Light" panose="020B0502040204020203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endParaRPr lang="en-U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84806" y="235619"/>
            <a:ext cx="105275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Durant el 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pilotatge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i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 -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idealment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- 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després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…</a:t>
            </a:r>
            <a:endParaRPr lang="en-US" sz="3200" dirty="0">
              <a:latin typeface="Segoe UI Black" pitchFamily="34" charset="0"/>
              <a:ea typeface="Segoe UI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2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2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96683" y="170018"/>
            <a:ext cx="105275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Durant el 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pilotatge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i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 -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idealment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- </a:t>
            </a:r>
            <a:r>
              <a:rPr lang="en-US" sz="3200" b="1" dirty="0" err="1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després</a:t>
            </a:r>
            <a:r>
              <a:rPr lang="en-US" sz="3200" b="1" dirty="0">
                <a:solidFill>
                  <a:srgbClr val="4F81BD"/>
                </a:solidFill>
                <a:latin typeface="Segoe UI Black" pitchFamily="34" charset="0"/>
                <a:ea typeface="Segoe UI Black" pitchFamily="34" charset="0"/>
                <a:cs typeface="Times New Roman" pitchFamily="18" charset="0"/>
              </a:rPr>
              <a:t>…</a:t>
            </a:r>
            <a:endParaRPr lang="en-US" sz="3200" dirty="0">
              <a:latin typeface="Segoe UI Black" pitchFamily="34" charset="0"/>
              <a:ea typeface="Segoe UI Black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4415" y="774427"/>
            <a:ext cx="11539847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err="1">
                <a:ln>
                  <a:noFill/>
                </a:ln>
                <a:solidFill>
                  <a:srgbClr val="4F81BD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Què</a:t>
            </a:r>
            <a:r>
              <a:rPr kumimoji="0" lang="en-US" sz="2400" b="1" i="1" u="none" strike="noStrike" cap="none" normalizeH="0" dirty="0">
                <a:ln>
                  <a:noFill/>
                </a:ln>
                <a:solidFill>
                  <a:srgbClr val="4F81BD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pot </a:t>
            </a:r>
            <a:r>
              <a:rPr kumimoji="0" lang="en-US" sz="2400" b="1" i="1" u="none" strike="noStrike" cap="none" normalizeH="0" dirty="0" err="1">
                <a:ln>
                  <a:noFill/>
                </a:ln>
                <a:solidFill>
                  <a:srgbClr val="4F81BD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aportar</a:t>
            </a:r>
            <a:r>
              <a:rPr kumimoji="0" lang="en-US" sz="2400" b="1" i="1" u="none" strike="noStrike" cap="none" normalizeH="0" dirty="0">
                <a:ln>
                  <a:noFill/>
                </a:ln>
                <a:solidFill>
                  <a:srgbClr val="4F81BD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CAN MDS  a una </a:t>
            </a:r>
            <a:r>
              <a:rPr kumimoji="0" lang="en-US" sz="2400" b="1" i="1" u="none" strike="noStrike" cap="none" normalizeH="0" dirty="0" err="1">
                <a:ln>
                  <a:noFill/>
                </a:ln>
                <a:solidFill>
                  <a:srgbClr val="4F81BD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operadora</a:t>
            </a:r>
            <a:r>
              <a:rPr kumimoji="0" lang="en-US" sz="2400" b="1" i="1" u="none" strike="noStrike" cap="none" normalizeH="0" dirty="0">
                <a:ln>
                  <a:noFill/>
                </a:ln>
                <a:solidFill>
                  <a:srgbClr val="4F81BD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o </a:t>
            </a:r>
            <a:r>
              <a:rPr kumimoji="0" lang="en-US" sz="2400" b="1" i="1" u="none" strike="noStrike" cap="none" normalizeH="0" dirty="0" err="1">
                <a:ln>
                  <a:noFill/>
                </a:ln>
                <a:solidFill>
                  <a:srgbClr val="4F81BD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operador</a:t>
            </a:r>
            <a:r>
              <a:rPr kumimoji="0" lang="en-US" sz="2400" b="1" i="1" u="none" strike="noStrike" cap="none" normalizeH="0" dirty="0">
                <a:ln>
                  <a:noFill/>
                </a:ln>
                <a:solidFill>
                  <a:srgbClr val="4F81BD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?</a:t>
            </a:r>
            <a:endParaRPr kumimoji="0" lang="en-US" sz="2400" b="1" i="1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Segoe UI Light" panose="020B0502040204020203" pitchFamily="34" charset="0"/>
              <a:ea typeface="Times New Roman" pitchFamily="18" charset="0"/>
              <a:cs typeface="Segoe UI Light" panose="020B0502040204020203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1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Segoe UI Light" panose="020B0502040204020203" pitchFamily="34" charset="0"/>
              <a:ea typeface="Times New Roman" pitchFamily="18" charset="0"/>
              <a:cs typeface="Segoe UI Light" panose="020B0502040204020203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r>
              <a:rPr lang="en-US" sz="24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una</a:t>
            </a:r>
            <a:r>
              <a:rPr kumimoji="0" 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1" i="1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eina </a:t>
            </a:r>
            <a:r>
              <a:rPr kumimoji="0" lang="en-US" sz="2400" b="1" i="1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fàcil</a:t>
            </a:r>
            <a:r>
              <a:rPr kumimoji="0" lang="en-US" sz="2400" b="1" i="1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1" i="1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d’utilitzar</a:t>
            </a:r>
            <a:r>
              <a:rPr kumimoji="0" lang="en-US" sz="2400" b="1" i="1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per </a:t>
            </a:r>
          </a:p>
          <a:p>
            <a:pPr marL="522287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Informar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d’incidents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de 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maltractament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infantil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(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especialment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quan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la o el professional 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té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l’obligació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)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22287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Tenir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disponible la 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informació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0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bàsica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0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sobre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tots </a:t>
            </a:r>
            <a:r>
              <a:rPr kumimoji="0" lang="en-US" sz="20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els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nous incidents de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maltractament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infantil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</a:p>
          <a:p>
            <a:pPr marL="522287" lvl="0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Comprovar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dades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demogràfiques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sobre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nenes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nens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ja existents a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l’aplicatiu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(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mitjançant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informes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autogenerats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)</a:t>
            </a:r>
            <a:endParaRPr kumimoji="0" lang="en-US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ea typeface="Calibri" pitchFamily="34" charset="0"/>
              <a:cs typeface="Segoe UI Light" panose="020B0502040204020203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r>
              <a:rPr lang="en-US" sz="24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una</a:t>
            </a:r>
            <a:r>
              <a:rPr kumimoji="0" 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1" i="1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via de </a:t>
            </a:r>
            <a:r>
              <a:rPr kumimoji="0" lang="en-US" sz="2400" b="1" i="1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comunicació</a:t>
            </a:r>
            <a:r>
              <a:rPr kumimoji="0" lang="en-US" sz="2400" b="1" i="1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amb</a:t>
            </a:r>
            <a:r>
              <a:rPr kumimoji="0" 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altres</a:t>
            </a:r>
            <a:r>
              <a:rPr kumimoji="0" 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professionals que </a:t>
            </a:r>
            <a:r>
              <a:rPr kumimoji="0" lang="en-US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treballen</a:t>
            </a:r>
            <a:r>
              <a:rPr kumimoji="0" 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en</a:t>
            </a:r>
            <a:r>
              <a:rPr kumimoji="0" 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diferents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o el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mateix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sector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en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relació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al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mateix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cas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endParaRPr kumimoji="0" lang="en-US" sz="1000" b="1" i="1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Segoe UI Light" panose="020B0502040204020203" pitchFamily="34" charset="0"/>
              <a:ea typeface="Calibri" pitchFamily="34" charset="0"/>
              <a:cs typeface="Segoe UI Light" panose="020B0502040204020203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r>
              <a:rPr lang="en-US" sz="2400" b="1" i="1" dirty="0" err="1">
                <a:solidFill>
                  <a:schemeClr val="accent1"/>
                </a:solidFill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</a:t>
            </a:r>
            <a:r>
              <a:rPr kumimoji="0" lang="en-US" sz="2400" b="1" i="1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nformació</a:t>
            </a:r>
            <a:r>
              <a:rPr kumimoji="0" lang="en-US" sz="2400" b="1" i="1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400" b="1" i="1" dirty="0" err="1">
                <a:solidFill>
                  <a:schemeClr val="accent1"/>
                </a:solidFill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bàsica</a:t>
            </a:r>
            <a:r>
              <a:rPr lang="en-US" sz="2400" b="1" i="1" dirty="0">
                <a:solidFill>
                  <a:schemeClr val="accent1"/>
                </a:solidFill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400" b="1" i="1" dirty="0" err="1">
                <a:solidFill>
                  <a:schemeClr val="accent1"/>
                </a:solidFill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sobre</a:t>
            </a:r>
            <a:r>
              <a:rPr lang="en-US" sz="2400" b="1" i="1" dirty="0">
                <a:solidFill>
                  <a:schemeClr val="accent1"/>
                </a:solidFill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incidents </a:t>
            </a:r>
            <a:r>
              <a:rPr lang="en-US" sz="2400" b="1" i="1" dirty="0" err="1">
                <a:solidFill>
                  <a:schemeClr val="accent1"/>
                </a:solidFill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previs</a:t>
            </a:r>
            <a:r>
              <a:rPr lang="en-US" sz="2400" b="1" i="1" dirty="0">
                <a:solidFill>
                  <a:schemeClr val="accent1"/>
                </a:solidFill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per a </a:t>
            </a:r>
            <a:r>
              <a:rPr kumimoji="0" lang="en-US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casos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ja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coneguts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(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en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funció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del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seu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nivell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d’acccés</a:t>
            </a:r>
            <a:r>
              <a:rPr kumimoji="0" lang="en-US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)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endParaRPr kumimoji="0" lang="en-US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ea typeface="Calibri" pitchFamily="34" charset="0"/>
              <a:cs typeface="Segoe UI Light" panose="020B0502040204020203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3" panose="05040102010807070707" pitchFamily="18" charset="2"/>
              <a:buChar char="´"/>
              <a:tabLst/>
            </a:pPr>
            <a:r>
              <a:rPr lang="en-US" sz="24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una</a:t>
            </a:r>
            <a:r>
              <a:rPr kumimoji="0" 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1" i="1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eina</a:t>
            </a:r>
            <a:r>
              <a:rPr kumimoji="0" lang="en-US" sz="2400" b="1" i="1" u="none" strike="noStrike" cap="none" normalizeH="0" dirty="0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kumimoji="0" lang="en-US" sz="2400" b="1" i="1" u="none" strike="noStrike" cap="none" normalizeH="0" dirty="0" err="1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preparada</a:t>
            </a:r>
            <a:r>
              <a:rPr kumimoji="0" lang="en-US" sz="2400" b="1" i="1" u="none" strike="noStrike" cap="none" normalizeH="0" dirty="0">
                <a:ln>
                  <a:noFill/>
                </a:ln>
                <a:solidFill>
                  <a:schemeClr val="accent1"/>
                </a:solidFill>
                <a:effectLst/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4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per a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619125" lvl="0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informar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a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altres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agències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sobre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la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resposta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de la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seva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agència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(per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exemple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, quins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serveis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ja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s’han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 </a:t>
            </a:r>
            <a:r>
              <a:rPr lang="en-US" sz="2000" i="1" dirty="0" err="1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proporcionat</a:t>
            </a:r>
            <a:r>
              <a:rPr lang="en-US" sz="2000" i="1" dirty="0">
                <a:latin typeface="Segoe UI Light" panose="020B0502040204020203" pitchFamily="34" charset="0"/>
                <a:ea typeface="Calibri" pitchFamily="34" charset="0"/>
                <a:cs typeface="Segoe UI Light" panose="020B0502040204020203" pitchFamily="34" charset="0"/>
              </a:rPr>
              <a:t>)</a:t>
            </a:r>
          </a:p>
          <a:p>
            <a:pPr marL="619125" lvl="0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´"/>
            </a:pPr>
            <a:r>
              <a:rPr lang="en-US" sz="2000" i="1" dirty="0" err="1"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n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otificar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nous </a:t>
            </a:r>
            <a:r>
              <a:rPr kumimoji="0" lang="en-US" sz="20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casos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a </a:t>
            </a:r>
            <a:r>
              <a:rPr kumimoji="0" lang="en-US" sz="20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altres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</a:t>
            </a:r>
            <a:r>
              <a:rPr kumimoji="0" lang="en-US" sz="20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agències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(</a:t>
            </a:r>
            <a:r>
              <a:rPr kumimoji="0" lang="en-US" sz="20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p.ex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., a </a:t>
            </a:r>
            <a:r>
              <a:rPr kumimoji="0" lang="en-US" sz="20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través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 de </a:t>
            </a:r>
            <a:r>
              <a:rPr kumimoji="0" lang="en-US" sz="2000" b="0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derivacions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Times New Roman" pitchFamily="18" charset="0"/>
                <a:cs typeface="Segoe UI Light" panose="020B0502040204020203" pitchFamily="34" charset="0"/>
              </a:rPr>
              <a:t>)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15589</TotalTime>
  <Words>727</Words>
  <Application>Microsoft Office PowerPoint</Application>
  <PresentationFormat>Custom</PresentationFormat>
  <Paragraphs>64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Prova pilot CAN MDS</vt:lpstr>
      <vt:lpstr>Slide 2</vt:lpstr>
      <vt:lpstr>Esquema  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iyplaptop1</cp:lastModifiedBy>
  <cp:revision>118</cp:revision>
  <dcterms:created xsi:type="dcterms:W3CDTF">2018-11-08T14:12:16Z</dcterms:created>
  <dcterms:modified xsi:type="dcterms:W3CDTF">2022-02-01T18:01:45Z</dcterms:modified>
</cp:coreProperties>
</file>