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embeddedFontLst>
    <p:embeddedFont>
      <p:font typeface="Quattrocento Sans" charset="0"/>
      <p:regular r:id="rId11"/>
      <p:bold r:id="rId12"/>
      <p:italic r:id="rId13"/>
      <p:bold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Arial Narrow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hGaFe9Eal+B+rzcOqL/fsX8Lpl9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0B9F7E4-E8BA-4C38-8394-2DE7576C6082}">
  <a:tblStyle styleId="{E0B9F7E4-E8BA-4C38-8394-2DE7576C608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Fase de simulació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&lt;veure diapositiva&gt;</a:t>
            </a:r>
            <a:endParaRPr/>
          </a:p>
        </p:txBody>
      </p:sp>
      <p:sp>
        <p:nvSpPr>
          <p:cNvPr id="64" name="Google Shape;6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Instruccions – Si us plau, faciliteu les segúents instruccions a les i els professionals en formació per tal d’iniciar la simulació: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Indicacions clau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Instruccions de la persona formadora a les i es participants a la formació d’operadores i operadors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 iniciarem el el procediment de simulació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pediatra (o directora d’escola) truca o visita la vostra agència i us explica la seva preocupació sobre la seguretat d’una nena  un nen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Després d’escoltar el que us explica, podeu demanar-li més informació (com probablement feu al vostre treball diari) i tenint en compte quina informació cal per al CAN-MDS</a:t>
            </a:r>
            <a:endParaRPr/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Podeu utilitzar les pàgines amb les indicacions suggerides, si creieu que us ajudarà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IMPORTANT: </a:t>
            </a: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durant tot el procés, anoteu la informació que rebeu a les dues llistes breus de control és a dir, imprimiu els annexos I i II del Protocol de recollida de dades), per assegurar-vos que heu recollit tota la informació necessària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 the end of the process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Inicieu sessió a l’aplicatiu CAN-MDS</a:t>
            </a:r>
            <a:endParaRPr/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Introduïu el vostre nom d’usuària o usuari i la contrasenya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Registreu l’incident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utitlitzeu un ID TEMPORAL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-76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creieu que heu completat el procés, envieu el registre</a:t>
            </a:r>
            <a:endParaRPr/>
          </a:p>
        </p:txBody>
      </p:sp>
      <p:sp>
        <p:nvSpPr>
          <p:cNvPr id="91" name="Google Shape;9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Revisió dels registres i aclariments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en-US"/>
              <a:t>quan totes les persones operadores en pràctiques completin els seus registres, demaneu-los que obrin l'informe correspondent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NOTA: vostè (formadora o formador) ha de tenir el registre complet (preparat prèviament) i anar revisant línia per línia a través de l'informe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alibri"/>
              <a:buChar char="-"/>
            </a:pPr>
            <a:r>
              <a:rPr lang="en-US">
                <a:solidFill>
                  <a:schemeClr val="accent1"/>
                </a:solidFill>
              </a:rPr>
              <a:t>quan s’observin diferències (d’una o mes persones participants), podeu discutir el que va passar, explorar si hi ha hagut malentesos o si s’ha donat alguna dificultat (tècnica o d’altres)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Si hi ha temps disponible, repetiu el procés amb el segon simulacre</a:t>
            </a:r>
            <a:endParaRPr b="1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Noto Sans Symbols"/>
              <a:buChar char="🠶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Noto Sans Symbols"/>
              <a:buChar char="🠶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Noto Sans Symbols"/>
              <a:buChar char="🠶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Noto Sans Symbols"/>
              <a:buChar char="🠶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3" name="Google Shape;23;p10"/>
          <p:cNvCxnSpPr/>
          <p:nvPr/>
        </p:nvCxnSpPr>
        <p:spPr>
          <a:xfrm>
            <a:off x="838200" y="1563363"/>
            <a:ext cx="10515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4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5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/>
            <a:lum/>
          </a:blip>
          <a:srcRect/>
          <a:stretch>
            <a:fillRect l="2000" t="87000"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  <a:defRPr sz="3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3" name="Google Shape;13;p8"/>
          <p:cNvCxnSpPr/>
          <p:nvPr/>
        </p:nvCxnSpPr>
        <p:spPr>
          <a:xfrm>
            <a:off x="-11575" y="6303500"/>
            <a:ext cx="12204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Quattrocento Sans"/>
              <a:buNone/>
            </a:pPr>
            <a: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  <a:t>Garantir la comprensió de CAN-MDS</a:t>
            </a:r>
            <a:endParaRPr sz="40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rPr lang="en-US">
                <a:solidFill>
                  <a:srgbClr val="7F7F7F"/>
                </a:solidFill>
              </a:rPr>
              <a:t>Treballant amb exemples de casos</a:t>
            </a:r>
            <a:endParaRPr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3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</a:pPr>
            <a:r>
              <a:rPr lang="en-US"/>
              <a:t>Esquema </a:t>
            </a:r>
            <a:endParaRPr/>
          </a:p>
        </p:txBody>
      </p:sp>
      <p:sp>
        <p:nvSpPr>
          <p:cNvPr id="67" name="Google Shape;6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109869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1942" lvl="0" indent="-3619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Preparació  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🠶"/>
            </a:pPr>
            <a:r>
              <a:rPr lang="en-US" sz="2800" i="1"/>
              <a:t>per a les persones formadores</a:t>
            </a:r>
            <a:endParaRPr sz="2800" i="1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Intruccions per a les i els professionals en formació-operadores i operadors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🠶"/>
            </a:pPr>
            <a:r>
              <a:rPr lang="en-US" sz="2800" i="1"/>
              <a:t>abans de començar</a:t>
            </a:r>
            <a:endParaRPr sz="2800" i="1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Instruccions 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🠶"/>
            </a:pPr>
            <a:r>
              <a:rPr lang="en-US" sz="2800" i="1"/>
              <a:t>per les persones formadores: revisió dels registres i aclariments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268514" y="0"/>
            <a:ext cx="11654971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Quattrocento Sans"/>
              <a:buNone/>
            </a:pPr>
            <a:r>
              <a:rPr lang="en-US">
                <a:solidFill>
                  <a:srgbClr val="FF0000"/>
                </a:solidFill>
              </a:rPr>
              <a:t>Preparació per a les persones formadores</a:t>
            </a:r>
            <a:endParaRPr sz="3100" i="1">
              <a:solidFill>
                <a:srgbClr val="FF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6261652" y="803001"/>
            <a:ext cx="56618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/>
              <a:t>També</a:t>
            </a:r>
            <a:endParaRPr sz="2000"/>
          </a:p>
          <a:p>
            <a:pPr marL="361942" lvl="0" indent="-36194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lang="en-US" sz="2000"/>
              <a:t>Una o varies de les persones en formació ha de representar el rol de “font d’informació” (p.ex.professora de la nena o el nen, veí…)</a:t>
            </a:r>
            <a:endParaRPr/>
          </a:p>
          <a:p>
            <a:pPr marL="446088" lvl="1" indent="-17144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🠶"/>
            </a:pPr>
            <a:r>
              <a:rPr lang="en-US" sz="1800"/>
              <a:t>les persones que fan la simulació han de tenir còpies del cas exemple.</a:t>
            </a:r>
            <a:endParaRPr/>
          </a:p>
          <a:p>
            <a:pPr marL="446088" lvl="1" indent="-17144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🠶"/>
            </a:pPr>
            <a:r>
              <a:rPr lang="en-US" sz="1800"/>
              <a:t>abans s’han de llegir el cas per familiaritzar-se amb els detalls</a:t>
            </a:r>
            <a:endParaRPr sz="1800"/>
          </a:p>
          <a:p>
            <a:pPr marL="361942" lvl="0" indent="-36194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lang="en-US" sz="2000"/>
              <a:t>Iidealment hi ha una persona que simula per cada persona en formació (cara a cara o per telèfon).</a:t>
            </a:r>
            <a:endParaRPr/>
          </a:p>
          <a:p>
            <a:pPr marL="446088" lvl="1" indent="-17144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🠶"/>
            </a:pPr>
            <a:r>
              <a:rPr lang="en-US" sz="1800"/>
              <a:t>si no és possible, dividiu el grup dels participants en grups més petits, respectivament, segons el nombre de persones que simulen</a:t>
            </a:r>
            <a:endParaRPr sz="1800"/>
          </a:p>
          <a:p>
            <a:pPr marL="274638" lvl="1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NOTE: es requereix almenys una persona que simula; en aquest cas, una persona en formación assumirà el paper de fer preguntes</a:t>
            </a:r>
            <a:endParaRPr sz="2000"/>
          </a:p>
        </p:txBody>
      </p:sp>
      <p:sp>
        <p:nvSpPr>
          <p:cNvPr id="75" name="Google Shape;75;p3"/>
          <p:cNvSpPr txBox="1"/>
          <p:nvPr/>
        </p:nvSpPr>
        <p:spPr>
          <a:xfrm>
            <a:off x="268514" y="887483"/>
            <a:ext cx="599313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42" marR="0" lvl="0" indent="-36194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🠶"/>
            </a:pPr>
            <a:r>
              <a:rPr lang="en-US"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Els comptes individuals de CADA persona operadora en formació s’han de preparar abans (la informació que es registrarà a l’aplicatiu formarà part del procés d’avaluació)</a:t>
            </a:r>
            <a:endParaRPr/>
          </a:p>
          <a:p>
            <a:pPr marL="361942" marR="0" lvl="0" indent="-36194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🠶"/>
            </a:pPr>
            <a:r>
              <a:rPr lang="en-US" sz="2000" b="0" i="0" u="none" strike="noStrike" cap="none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Utilitzeu les fonts de dades </a:t>
            </a:r>
            <a:r>
              <a:rPr lang="en-US" sz="2000" b="0" i="1" u="none" strike="noStrike" cap="none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off-line</a:t>
            </a:r>
            <a:r>
              <a:rPr lang="en-US" sz="2000" b="0" i="0" u="none" strike="noStrike" cap="none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de les agències (DB2) i de les persones operadores professionals (DB3) per conservar la informació (diapositives 3, 4)</a:t>
            </a:r>
            <a:endParaRPr/>
          </a:p>
          <a:p>
            <a:pPr marL="361942" marR="0" lvl="0" indent="-36194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</a:pPr>
            <a:r>
              <a:rPr lang="en-US"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Els noms d’usuàries i usuaris i les contrasenyes s’han de distribuir a les persones participants a la formació abans d’iniciar la simulació amb els exemples de casos</a:t>
            </a:r>
            <a:endParaRPr sz="18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182563" marR="0" lvl="0" indent="-18256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🠶"/>
            </a:pPr>
            <a:r>
              <a:rPr lang="en-US"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Cada professional en formació ha de tenir un PC/portàtil amb connexió a internet</a:t>
            </a:r>
            <a:endParaRPr/>
          </a:p>
          <a:p>
            <a:pPr marL="182563" marR="0" lvl="0" indent="-18256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🠶"/>
            </a:pPr>
            <a:r>
              <a:rPr lang="en-US"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Cada professional en formació ha de disposar de còpies impreses dels Annexes I &amp; II així com còpies de les pàgines 47-49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2575" tIns="212575" rIns="212575" bIns="212575" anchor="ctr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6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Informació de les agències que participen a CAN MDS registrada al </a:t>
            </a:r>
            <a:r>
              <a:rPr lang="en-US" sz="216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DB2-Agències-Fonts de dades</a:t>
            </a:r>
            <a:endParaRPr sz="216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6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	- Posteriorment podeu crear els ID  de les agències amb aquesta informació</a:t>
            </a:r>
            <a:endParaRPr sz="216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81" name="Google Shape;81;p4"/>
          <p:cNvGraphicFramePr/>
          <p:nvPr/>
        </p:nvGraphicFramePr>
        <p:xfrm>
          <a:off x="887185" y="1632860"/>
          <a:ext cx="10417650" cy="4696968"/>
        </p:xfrm>
        <a:graphic>
          <a:graphicData uri="http://schemas.openxmlformats.org/drawingml/2006/table">
            <a:tbl>
              <a:tblPr>
                <a:noFill/>
                <a:tableStyleId>{E0B9F7E4-E8BA-4C38-8394-2DE7576C6082}</a:tableStyleId>
              </a:tblPr>
              <a:tblGrid>
                <a:gridCol w="5208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088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56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Dades</a:t>
                      </a:r>
                      <a:r>
                        <a:rPr lang="en-US" sz="2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recollides</a:t>
                      </a:r>
                      <a:r>
                        <a:rPr lang="en-US" sz="2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al DB2 “</a:t>
                      </a:r>
                      <a:r>
                        <a:rPr lang="en-US" sz="2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Agències</a:t>
                      </a:r>
                      <a:r>
                        <a:rPr lang="en-US" sz="2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-Fonts de </a:t>
                      </a:r>
                      <a:r>
                        <a:rPr lang="en-US" sz="2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dades</a:t>
                      </a:r>
                      <a:r>
                        <a:rPr lang="en-US" sz="2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</a:t>
                      </a:r>
                      <a:r>
                        <a:rPr lang="en-US" sz="2800" b="1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000"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Identitat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Nom agència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Estatus legal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Àmbit / Sector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4000">
                <a:tc row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Informació</a:t>
                      </a:r>
                      <a:r>
                        <a:rPr lang="en-US" sz="2000" b="1" u="none" strike="noStrike" cap="none" dirty="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de </a:t>
                      </a:r>
                      <a:r>
                        <a:rPr lang="en-US" sz="2000" b="1" u="none" strike="noStrike" cap="none" dirty="0" err="1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contacte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 err="1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Carrer</a:t>
                      </a:r>
                      <a:r>
                        <a:rPr lang="en-US" sz="2000" u="none" strike="noStrike" cap="none" dirty="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Número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Codi postal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Ciutat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Telèfon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Correu electrònic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Conveni bilateral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Enviat  (Sí/No) </a:t>
                      </a:r>
                      <a:r>
                        <a:rPr lang="en-US" sz="2000" b="1" u="none" strike="noStrike" cap="none">
                          <a:solidFill>
                            <a:srgbClr val="FF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[es requereix plantilla]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(en cas afirmatiu) data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Notes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2575" tIns="212575" rIns="212575" bIns="212575" anchor="ctr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6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Registre en </a:t>
            </a:r>
            <a:r>
              <a:rPr lang="en-US" sz="216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DB3</a:t>
            </a:r>
            <a:r>
              <a:rPr lang="en-US" sz="216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de la  informació de les i els </a:t>
            </a:r>
            <a:r>
              <a:rPr lang="en-US" sz="216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professionals Operadores i Operadors </a:t>
            </a:r>
            <a:r>
              <a:rPr lang="en-US" sz="216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que participen en CAN MDS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6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Utilitzeu aquesta informació per organitzar els seminaris de formació i per a la creació dels ID de les persones operadores</a:t>
            </a:r>
            <a:endParaRPr sz="216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87" name="Google Shape;87;p5"/>
          <p:cNvGraphicFramePr/>
          <p:nvPr/>
        </p:nvGraphicFramePr>
        <p:xfrm>
          <a:off x="685797" y="1658873"/>
          <a:ext cx="10907500" cy="5047488"/>
        </p:xfrm>
        <a:graphic>
          <a:graphicData uri="http://schemas.openxmlformats.org/drawingml/2006/table">
            <a:tbl>
              <a:tblPr>
                <a:noFill/>
                <a:tableStyleId>{E0B9F7E4-E8BA-4C38-8394-2DE7576C6082}</a:tableStyleId>
              </a:tblPr>
              <a:tblGrid>
                <a:gridCol w="5453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537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6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Dades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recollides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per a la base de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dades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“DB 3.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Dades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Secundàries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de les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els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Professionals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amb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u="none" strike="noStrike" cap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Formació</a:t>
                      </a:r>
                      <a:r>
                        <a:rPr lang="en-US" sz="1800" u="none" strike="noStrike" cap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en CAN MDS”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Identitat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Cognoms 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Nom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7800">
                <a:tc row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err="1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Perfil</a:t>
                      </a:r>
                      <a:r>
                        <a:rPr lang="en-US" sz="1400" b="1" u="none" strike="noStrike" cap="none" dirty="0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professional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ISCO-08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4025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Disponibilitat llicència (sí/no)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Subjecció a un Codi Ètic (sí/no)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Obligació de noticificar el matractament infantil (sí/no)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Informació de contacte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Telèfon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Corrreu electrònic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7800">
                <a:tc row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Agència on hi treballa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ID Agència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Operadora o operador (sí/no)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(en cas afirmatiu) des de quan (data)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Número ID Agència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Formació en CAN-MDS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Sí/No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(en cas afirmatiu) data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Consentiment informat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Signat (sí/no) </a:t>
                      </a:r>
                      <a:r>
                        <a:rPr lang="en-US" sz="1400" b="1" u="none" strike="noStrike" cap="none">
                          <a:solidFill>
                            <a:srgbClr val="FF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[es requereix plantilla]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Aplicatiu CAN-MDS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Nom usuària o usuari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Nivell d’accés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778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Notes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BA0C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>
            <a:spLocks noGrp="1"/>
          </p:cNvSpPr>
          <p:nvPr>
            <p:ph type="title"/>
          </p:nvPr>
        </p:nvSpPr>
        <p:spPr>
          <a:xfrm>
            <a:off x="838200" y="205638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</a:pPr>
            <a:r>
              <a:rPr lang="en-US"/>
              <a:t>Instrucccions per a les i els professionals participants a la formació abans de començar</a:t>
            </a: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200" i="1"/>
              <a:t>Ara farem la simulació del procés.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🠶"/>
            </a:pPr>
            <a:r>
              <a:rPr lang="en-US" sz="2200" i="1"/>
              <a:t>una pediatra (o directora d’escola) us truca o visita la vostra agència per notificar les seves preocupacions en relació a la seguretat d’una nena o nen</a:t>
            </a:r>
            <a:endParaRPr sz="2200" i="1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🠶"/>
            </a:pPr>
            <a:r>
              <a:rPr lang="en-US" sz="2200" i="1"/>
              <a:t>després d'escoltar el que us explica, podeu demanar-li més informació (com segurament feu al vostre treball diari) i atenent a la información necessària per al registre en CAN MDS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🠶"/>
            </a:pPr>
            <a:r>
              <a:rPr lang="en-US" sz="1800" i="1"/>
              <a:t>podeu utilitzar les pàgines amb les indicacions suggerides, si creieu que us ajudaria</a:t>
            </a:r>
            <a:endParaRPr sz="1800" i="1"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🠶"/>
            </a:pPr>
            <a:r>
              <a:rPr lang="en-US" sz="2200" b="1">
                <a:solidFill>
                  <a:schemeClr val="accent1"/>
                </a:solidFill>
              </a:rPr>
              <a:t>IMPORTANT: </a:t>
            </a:r>
            <a:r>
              <a:rPr lang="en-US" sz="2200">
                <a:solidFill>
                  <a:schemeClr val="accent1"/>
                </a:solidFill>
              </a:rPr>
              <a:t>durant tot el procés, guardeu la informació a les dues llistes breus de control per assegurar-vos que heu recollit tota la informació necessària</a:t>
            </a:r>
            <a:endParaRPr sz="2200">
              <a:solidFill>
                <a:schemeClr val="accent1"/>
              </a:solidFill>
            </a:endParaRPr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🠶"/>
            </a:pPr>
            <a:r>
              <a:rPr lang="en-US" sz="2200" i="1"/>
              <a:t>un cop finalitzat el procés, aneu a l’aplicatiu CAN-MDS, introduïu el vostre nom d’usuària o usuari i contrasenya, i procediu a registrar l'incident mitjançant un ID TEMPORAL. Quan finalitzeu el procés, envieu el registre</a:t>
            </a:r>
            <a:endParaRPr sz="2200" i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>
            <a:spLocks noGrp="1"/>
          </p:cNvSpPr>
          <p:nvPr>
            <p:ph type="title"/>
          </p:nvPr>
        </p:nvSpPr>
        <p:spPr>
          <a:xfrm>
            <a:off x="838200" y="726634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Quattrocento Sans"/>
              <a:buNone/>
            </a:pPr>
            <a:r>
              <a:rPr lang="en-US">
                <a:solidFill>
                  <a:srgbClr val="FF0000"/>
                </a:solidFill>
              </a:rPr>
              <a:t>Instruccions per a les persones formadores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Revisió dels registres i aclariments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1" name="Google Shape;101;p7"/>
          <p:cNvSpPr txBox="1">
            <a:spLocks noGrp="1"/>
          </p:cNvSpPr>
          <p:nvPr>
            <p:ph type="body" idx="1"/>
          </p:nvPr>
        </p:nvSpPr>
        <p:spPr>
          <a:xfrm>
            <a:off x="838200" y="2314722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1942" lvl="0" indent="-3619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quan totes les persones operadores en pràctiques completin els seus registres, demaneu-los que obrin l'informe corresponent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🠶"/>
            </a:pPr>
            <a:r>
              <a:rPr lang="en-US"/>
              <a:t>Vostè (formadora o formador) ha de tenir el registre complet (preparat prèviament) i anar revisant línia per línia a través de l'informe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🠶"/>
            </a:pPr>
            <a:r>
              <a:rPr lang="en-US">
                <a:solidFill>
                  <a:schemeClr val="accent1"/>
                </a:solidFill>
              </a:rPr>
              <a:t>Quan s’observin diferències (d’una o mes persones participants), podeu discutir el que va passar, explorar si hi ha hagut malentesos o si s’ha donat alguna dificultat (tècnica o d’altres)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Si hi ha temps disponible, repetiu el procés amb el segon simulacre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1091</Words>
  <Application>Microsoft Office PowerPoint</Application>
  <PresentationFormat>Custom</PresentationFormat>
  <Paragraphs>111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Quattrocento Sans</vt:lpstr>
      <vt:lpstr>Times New Roman</vt:lpstr>
      <vt:lpstr>Calibri</vt:lpstr>
      <vt:lpstr>Noto Sans Symbols</vt:lpstr>
      <vt:lpstr>Arial Narrow</vt:lpstr>
      <vt:lpstr>Office Theme</vt:lpstr>
      <vt:lpstr>Garantir la comprensió de CAN-MDS</vt:lpstr>
      <vt:lpstr>Slide 2</vt:lpstr>
      <vt:lpstr>Esquema </vt:lpstr>
      <vt:lpstr>Preparació per a les persones formadores</vt:lpstr>
      <vt:lpstr>Slide 5</vt:lpstr>
      <vt:lpstr>Slide 6</vt:lpstr>
      <vt:lpstr>Instrucccions per a les i els professionals participants a la formació abans de començar</vt:lpstr>
      <vt:lpstr>Instruccions per a les persones formadores Revisió dels registres i aclariments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Garantir la comprensió de CAN-MDS</dc:title>
  <dc:creator>user</dc:creator>
  <cp:lastModifiedBy>iyplaptop1</cp:lastModifiedBy>
  <cp:revision>3</cp:revision>
  <dcterms:created xsi:type="dcterms:W3CDTF">2018-11-08T14:12:16Z</dcterms:created>
  <dcterms:modified xsi:type="dcterms:W3CDTF">2022-02-01T17:59:48Z</dcterms:modified>
</cp:coreProperties>
</file>