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metadata" ContentType="application/binary"/>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5"/>
  </p:notesMasterIdLst>
  <p:sldIdLst>
    <p:sldId id="256" r:id="rId2"/>
    <p:sldId id="308"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12192000" cy="6858000"/>
  <p:notesSz cx="6858000" cy="9144000"/>
  <p:embeddedFontLst>
    <p:embeddedFont>
      <p:font typeface="Quattrocento Sans" charset="0"/>
      <p:regular r:id="rId56"/>
      <p:bold r:id="rId57"/>
      <p:italic r:id="rId58"/>
      <p:boldItalic r:id="rId59"/>
    </p:embeddedFont>
    <p:embeddedFont>
      <p:font typeface="Calibri" pitchFamily="34" charset="0"/>
      <p:regular r:id="rId60"/>
      <p:bold r:id="rId61"/>
      <p:italic r:id="rId62"/>
      <p:boldItalic r:id="rId63"/>
    </p:embeddedFont>
    <p:embeddedFont>
      <p:font typeface="Open Sans" pitchFamily="34" charset="0"/>
      <p:regular r:id="rId64"/>
    </p:embeddedFont>
    <p:embeddedFont>
      <p:font typeface="Teko" charset="0"/>
      <p:regular r:id="rId65"/>
      <p:bold r:id="rId6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7" roundtripDataSignature="AMtx7mgmMoKpOPTzHDRNQm6fE8dDG3Owg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64" d="100"/>
          <a:sy n="64" d="100"/>
        </p:scale>
        <p:origin x="-876"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63" Type="http://schemas.openxmlformats.org/officeDocument/2006/relationships/font" Target="fonts/font8.fntdata"/><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3.fntdata"/><Relationship Id="rId66"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2.fntdata"/><Relationship Id="rId61"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5.fntdata"/><Relationship Id="rId65"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1.fntdata"/><Relationship Id="rId64" Type="http://schemas.openxmlformats.org/officeDocument/2006/relationships/font" Target="fonts/font9.fntdata"/><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4.fntdata"/><Relationship Id="rId67" Type="http://customschemas.google.com/relationships/presentationmetadata" Target="meta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7.fntdata"/><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fra.europa.eu/en/publication/2015/mapping-child-protection-systems-eu/reporting-1"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www.childwelfare.gov/" TargetMode="External"/><Relationship Id="rId2" Type="http://schemas.openxmlformats.org/officeDocument/2006/relationships/slide" Target="../slides/slide46.xml"/><Relationship Id="rId1" Type="http://schemas.openxmlformats.org/officeDocument/2006/relationships/notesMaster" Target="../notesMasters/notesMaster1.xml"/><Relationship Id="rId5" Type="http://schemas.openxmlformats.org/officeDocument/2006/relationships/hyperlink" Target="http://www.aihw.gov.au/child-protection/" TargetMode="External"/><Relationship Id="rId4" Type="http://schemas.openxmlformats.org/officeDocument/2006/relationships/hyperlink" Target="http://www.cwrp.ca/" TargetMode="Externa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 name="Google Shape;6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 name="Google Shape;62;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8" name="Google Shape;128;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Font: </a:t>
            </a:r>
            <a:r>
              <a:rPr lang="en-US" u="sng">
                <a:solidFill>
                  <a:schemeClr val="hlink"/>
                </a:solidFill>
                <a:hlinkClick r:id="rId3"/>
              </a:rPr>
              <a:t>https://fra.europa.eu/en/publication/2015/mapping-child-protection-systems-eu/reporting-1</a:t>
            </a:r>
            <a:endParaRPr/>
          </a:p>
          <a:p>
            <a:pPr marL="0" lvl="0" indent="0" algn="l" rtl="0">
              <a:spcBef>
                <a:spcPts val="0"/>
              </a:spcBef>
              <a:spcAft>
                <a:spcPts val="0"/>
              </a:spcAft>
              <a:buNone/>
            </a:pPr>
            <a:endParaRPr/>
          </a:p>
          <a:p>
            <a:pPr marL="0" lvl="0" indent="0" algn="l" rtl="0">
              <a:spcBef>
                <a:spcPts val="0"/>
              </a:spcBef>
              <a:spcAft>
                <a:spcPts val="0"/>
              </a:spcAft>
              <a:buNone/>
            </a:pPr>
            <a:r>
              <a:rPr lang="en-US"/>
              <a:t>&lt;veure diapositiva&gt;</a:t>
            </a:r>
            <a:endParaRPr/>
          </a:p>
        </p:txBody>
      </p:sp>
      <p:sp>
        <p:nvSpPr>
          <p:cNvPr id="129" name="Google Shape;129;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11</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 name="Google Shape;137;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-Més de la meitat dels estats membres de la UE tenen obligacions específiques d’informació dirigides a la ciutadania</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-En 15 estats membres de la UE (inclosos Bulgària i Xipre), hi ha disposicions que estableixen obligacions específiques per a la ciutadania per denunciar casos d'abús, negligència i / o explotació de la infància, que pertanyen a l'abast dels sistemes nacionals de protecció de la infància.</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-En molts estats membres que no disposen de disposicions específiques, s'apliquen les disposicions generals sobre l'obligació de tota la ciutadania de denunciar un acte criminal segons la legislació nacional</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 en aquests casos no hi ha cap obligació particular de denunciar una nena o nen en risc o sospita de maltractament</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 https://fra.europa.eu/en/publication/2015/mapping-child-protection-systems-eu/reporting2 </a:t>
            </a:r>
            <a:endParaRPr sz="1200">
              <a:solidFill>
                <a:schemeClr val="dk1"/>
              </a:solidFill>
              <a:latin typeface="Calibri"/>
              <a:ea typeface="Calibri"/>
              <a:cs typeface="Calibri"/>
              <a:sym typeface="Calibri"/>
            </a:endParaRPr>
          </a:p>
        </p:txBody>
      </p:sp>
      <p:sp>
        <p:nvSpPr>
          <p:cNvPr id="138" name="Google Shape;138;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12</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[Instrucció: proporcioneu aquí només els punts principals; seguiran presentacions detallades del marc legal nacional]</a:t>
            </a:r>
            <a:endParaRPr/>
          </a:p>
        </p:txBody>
      </p:sp>
      <p:sp>
        <p:nvSpPr>
          <p:cNvPr id="146" name="Google Shape;146;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13</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 name="Google Shape;152;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[Instrucció: proporcioneu aquí només els punts principals; seguiran presentacions detallades del marc legal nacional]</a:t>
            </a:r>
            <a:endParaRPr/>
          </a:p>
        </p:txBody>
      </p:sp>
      <p:sp>
        <p:nvSpPr>
          <p:cNvPr id="153" name="Google Shape;153;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14</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9" name="Google Shape;159;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Font: </a:t>
            </a:r>
            <a:r>
              <a:rPr lang="en-US" sz="1200" u="sng">
                <a:solidFill>
                  <a:schemeClr val="dk1"/>
                </a:solidFill>
                <a:latin typeface="Calibri"/>
                <a:ea typeface="Calibri"/>
                <a:cs typeface="Calibri"/>
                <a:sym typeface="Calibri"/>
              </a:rPr>
              <a:t>http://www.euro.who.int/__data/assets/pdf_file/0017/381140/wh12-ecm-rep-eng.pdf?ua=1</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p:txBody>
      </p:sp>
      <p:sp>
        <p:nvSpPr>
          <p:cNvPr id="160" name="Google Shape;160;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15</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7" name="Google Shape;167;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Finkelhor, D. (2005). The main problem is underreporting child abuse and neglect. </a:t>
            </a:r>
            <a:r>
              <a:rPr lang="en-US" i="1"/>
              <a:t>Current controversies on family violence</a:t>
            </a:r>
            <a:r>
              <a:rPr lang="en-US"/>
              <a:t>, </a:t>
            </a:r>
            <a:r>
              <a:rPr lang="en-US" i="1"/>
              <a:t>2</a:t>
            </a:r>
            <a:r>
              <a:rPr lang="en-US"/>
              <a:t>, 299-310.</a:t>
            </a:r>
            <a:endParaRPr/>
          </a:p>
        </p:txBody>
      </p:sp>
      <p:sp>
        <p:nvSpPr>
          <p:cNvPr id="168" name="Google Shape;168;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16</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u="sng">
                <a:solidFill>
                  <a:schemeClr val="hlink"/>
                </a:solidFill>
                <a:hlinkClick r:id="rId3"/>
              </a:rPr>
              <a:t>https://www.bromley.gov.uk/info/200127/safeguarding_children/163/reporting_child_abuse/3</a:t>
            </a:r>
            <a:endParaRPr/>
          </a:p>
          <a:p>
            <a:pPr marL="0" lvl="0" indent="0" algn="l" rtl="0">
              <a:spcBef>
                <a:spcPts val="0"/>
              </a:spcBef>
              <a:spcAft>
                <a:spcPts val="0"/>
              </a:spcAft>
              <a:buNone/>
            </a:pPr>
            <a:endParaRPr/>
          </a:p>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[Instruccions: les següents 7 diapositives contenen mites comuns al voltant de la notificació d’incidents de maltractament infantil. Podeu utilitzar tots aquests mites (segons el temps disponible) per dinamitzar un petit debat amb les persones participants a la formació]</a:t>
            </a:r>
            <a:endParaRPr/>
          </a:p>
        </p:txBody>
      </p:sp>
      <p:sp>
        <p:nvSpPr>
          <p:cNvPr id="175" name="Google Shape;175;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17</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Font: </a:t>
            </a:r>
            <a:r>
              <a:rPr lang="en-US" sz="1200" u="sng">
                <a:solidFill>
                  <a:schemeClr val="dk1"/>
                </a:solidFill>
                <a:latin typeface="Calibri"/>
                <a:ea typeface="Calibri"/>
                <a:cs typeface="Calibri"/>
                <a:sym typeface="Calibri"/>
              </a:rPr>
              <a:t>https://www.bromley.gov.uk/info/200127/safeguarding_children/163/reporting_child_abuse/3</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p:txBody>
      </p:sp>
      <p:sp>
        <p:nvSpPr>
          <p:cNvPr id="181" name="Google Shape;181;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18</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Font: </a:t>
            </a:r>
            <a:r>
              <a:rPr lang="en-US" sz="1200" u="sng">
                <a:solidFill>
                  <a:schemeClr val="dk1"/>
                </a:solidFill>
                <a:latin typeface="Calibri"/>
                <a:ea typeface="Calibri"/>
                <a:cs typeface="Calibri"/>
                <a:sym typeface="Calibri"/>
              </a:rPr>
              <a:t>https://www.bromley.gov.uk/info/200127/safeguarding_children/163/reporting_child_abuse/3</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p:txBody>
      </p:sp>
      <p:sp>
        <p:nvSpPr>
          <p:cNvPr id="189" name="Google Shape;189;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19</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6" name="Google Shape;196;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Font: </a:t>
            </a:r>
            <a:r>
              <a:rPr lang="en-US" sz="1200" u="sng">
                <a:solidFill>
                  <a:schemeClr val="dk1"/>
                </a:solidFill>
                <a:latin typeface="Calibri"/>
                <a:ea typeface="Calibri"/>
                <a:cs typeface="Calibri"/>
                <a:sym typeface="Calibri"/>
              </a:rPr>
              <a:t>https://www.bromley.gov.uk/info/200127/safeguarding_children/163/reporting_child_abuse/3</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p:txBody>
      </p:sp>
      <p:sp>
        <p:nvSpPr>
          <p:cNvPr id="197" name="Google Shape;197;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 name="Google Shape;6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a:t>Veure diapositiva</a:t>
            </a:r>
            <a:endParaRPr/>
          </a:p>
        </p:txBody>
      </p:sp>
      <p:sp>
        <p:nvSpPr>
          <p:cNvPr id="69" name="Google Shape;6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Font: </a:t>
            </a:r>
            <a:r>
              <a:rPr lang="en-US" sz="1200" u="sng">
                <a:solidFill>
                  <a:schemeClr val="dk1"/>
                </a:solidFill>
                <a:latin typeface="Calibri"/>
                <a:ea typeface="Calibri"/>
                <a:cs typeface="Calibri"/>
                <a:sym typeface="Calibri"/>
              </a:rPr>
              <a:t>https://www.bromley.gov.uk/info/200127/safeguarding_children/163/reporting_child_abuse/3</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dispositiva&gt;</a:t>
            </a:r>
            <a:endParaRPr/>
          </a:p>
        </p:txBody>
      </p:sp>
      <p:sp>
        <p:nvSpPr>
          <p:cNvPr id="205" name="Google Shape;205;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21</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Font: </a:t>
            </a:r>
            <a:r>
              <a:rPr lang="en-US" sz="1200" u="sng">
                <a:solidFill>
                  <a:schemeClr val="dk1"/>
                </a:solidFill>
                <a:latin typeface="Calibri"/>
                <a:ea typeface="Calibri"/>
                <a:cs typeface="Calibri"/>
                <a:sym typeface="Calibri"/>
              </a:rPr>
              <a:t>https://www.bromley.gov.uk/info/200127/safeguarding_children/163/reporting_child_abuse/3</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p:txBody>
      </p:sp>
      <p:sp>
        <p:nvSpPr>
          <p:cNvPr id="213" name="Google Shape;213;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22</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Font: </a:t>
            </a:r>
            <a:r>
              <a:rPr lang="en-US" sz="1200" u="sng">
                <a:solidFill>
                  <a:schemeClr val="dk1"/>
                </a:solidFill>
                <a:latin typeface="Calibri"/>
                <a:ea typeface="Calibri"/>
                <a:cs typeface="Calibri"/>
                <a:sym typeface="Calibri"/>
              </a:rPr>
              <a:t>https://www.bromley.gov.uk/info/200127/safeguarding_children/163/reporting_child_abuse/3</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p:txBody>
      </p:sp>
      <p:sp>
        <p:nvSpPr>
          <p:cNvPr id="221" name="Google Shape;221;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23</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[Instruccions: per completar a nivell nacional: podeu utilitzar algunes de les dades disponibles al vostre document de política nacional]</a:t>
            </a:r>
            <a:endParaRPr/>
          </a:p>
        </p:txBody>
      </p:sp>
      <p:sp>
        <p:nvSpPr>
          <p:cNvPr id="229" name="Google Shape;229;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24</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6" name="Google Shape;236;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[Instruccions: per completar a nivell nacional: podeu utilitzar algunes de les dades disponibles al vostre document de política nacional]</a:t>
            </a:r>
            <a:endParaRPr/>
          </a:p>
        </p:txBody>
      </p:sp>
      <p:sp>
        <p:nvSpPr>
          <p:cNvPr id="237" name="Google Shape;237;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25</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3" name="Google Shape;243;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El 1999, l’Organització Mundial de la Salut va emetre un comunicat de premsa anunciant que: “RECONEIX EL MALTRACTAMENT A LA INFÀNCIA COM UN PROBLEMA DE SALUT PÚBLICA MAJOR”; s'afirma, entre d'altres, que “les nenes i els nens en situació de maltractament pateixen múltiples problemes físics, emocionals i de desenvolupament, que poden dificultar la seva capacitat de viure una vida sana i productiva"; La primera de les principals recomanacions a la comunitat internacional va ser "el desenvolupament de la recollida mundial de dades sobre el maltractament infantil, l'estimació de l'impacte en la salut pública i també el cost econòmic associat"</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Setze anys després, i malgrat la gravetat del problema, no es disposa d’estimacions exactes de l’extensió del maltractament infantil i de les seves característiques en la població general per diversos motius: infranotificació a causa del silenci que envolta els casos de maltractament per la vergonya, l’estigma social i la consegüent responsabilitat penal. Però també un infraregistre a causa de la manca de mecanismes nacionals coordinats de control del maltractament infantil. Tot això condueix a la subestimació de la magnitud del problema</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a:p>
        </p:txBody>
      </p:sp>
      <p:sp>
        <p:nvSpPr>
          <p:cNvPr id="244" name="Google Shape;244;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26</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1" name="Google Shape;251;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b="0">
                <a:solidFill>
                  <a:schemeClr val="dk1"/>
                </a:solidFill>
                <a:latin typeface="Calibri"/>
                <a:ea typeface="Calibri"/>
                <a:cs typeface="Calibri"/>
                <a:sym typeface="Calibri"/>
              </a:rPr>
              <a:t>TANMATEIX, per diversos motius, com ara una formació inade</a:t>
            </a:r>
            <a:r>
              <a:rPr lang="en-US"/>
              <a:t>q</a:t>
            </a:r>
            <a:r>
              <a:rPr lang="en-US" sz="1200" b="0">
                <a:solidFill>
                  <a:schemeClr val="dk1"/>
                </a:solidFill>
                <a:latin typeface="Calibri"/>
                <a:ea typeface="Calibri"/>
                <a:cs typeface="Calibri"/>
                <a:sym typeface="Calibri"/>
              </a:rPr>
              <a:t>uada i la manca de comprensió dels senyals, símptomes i efectes del maltractament infantil, els temors de danyar les relacions entre professionals i les persones usuàries dels serveis, i la percepció que la notificació pot causar més mal que bé, es produeix la infranotificació</a:t>
            </a:r>
            <a:endParaRPr sz="1200" b="0">
              <a:solidFill>
                <a:schemeClr val="dk1"/>
              </a:solidFill>
              <a:latin typeface="Calibri"/>
              <a:ea typeface="Calibri"/>
              <a:cs typeface="Calibri"/>
              <a:sym typeface="Calibri"/>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 </a:t>
            </a:r>
            <a:r>
              <a:rPr lang="en-US" sz="1200" u="sng">
                <a:solidFill>
                  <a:schemeClr val="dk1"/>
                </a:solidFill>
                <a:latin typeface="Calibri"/>
                <a:ea typeface="Calibri"/>
                <a:cs typeface="Calibri"/>
                <a:sym typeface="Calibri"/>
              </a:rPr>
              <a:t>http://www.euro.who.int/__data/assets/pdf_file/0017/381140/wh12-ecm-rep-eng.pdf?ua=1</a:t>
            </a:r>
            <a:endParaRPr sz="1200">
              <a:solidFill>
                <a:schemeClr val="dk1"/>
              </a:solidFill>
              <a:latin typeface="Calibri"/>
              <a:ea typeface="Calibri"/>
              <a:cs typeface="Calibri"/>
              <a:sym typeface="Calibri"/>
            </a:endParaRPr>
          </a:p>
        </p:txBody>
      </p:sp>
      <p:sp>
        <p:nvSpPr>
          <p:cNvPr id="252" name="Google Shape;252;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27</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8" name="Google Shape;258;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80000"/>
              </a:lnSpc>
              <a:spcBef>
                <a:spcPts val="0"/>
              </a:spcBef>
              <a:spcAft>
                <a:spcPts val="0"/>
              </a:spcAft>
              <a:buClr>
                <a:schemeClr val="dk1"/>
              </a:buClr>
              <a:buSzPts val="1020"/>
              <a:buFont typeface="Calibri"/>
              <a:buNone/>
            </a:pPr>
            <a:r>
              <a:rPr lang="en-US" sz="1020"/>
              <a:t>Les conclusions es resumeixen en un grup de quatre factors principals:</a:t>
            </a:r>
            <a:endParaRPr/>
          </a:p>
          <a:p>
            <a:pPr marL="0" marR="0" lvl="0" indent="0" algn="l" rtl="0">
              <a:lnSpc>
                <a:spcPct val="80000"/>
              </a:lnSpc>
              <a:spcBef>
                <a:spcPts val="0"/>
              </a:spcBef>
              <a:spcAft>
                <a:spcPts val="0"/>
              </a:spcAft>
              <a:buClr>
                <a:schemeClr val="dk1"/>
              </a:buClr>
              <a:buSzPts val="1020"/>
              <a:buFont typeface="Calibri"/>
              <a:buNone/>
            </a:pPr>
            <a:endParaRPr sz="1020"/>
          </a:p>
          <a:p>
            <a:pPr marL="0" marR="0" lvl="0" indent="0" algn="l" rtl="0">
              <a:lnSpc>
                <a:spcPct val="80000"/>
              </a:lnSpc>
              <a:spcBef>
                <a:spcPts val="0"/>
              </a:spcBef>
              <a:spcAft>
                <a:spcPts val="0"/>
              </a:spcAft>
              <a:buClr>
                <a:schemeClr val="dk1"/>
              </a:buClr>
              <a:buSzPts val="1020"/>
              <a:buFont typeface="Calibri"/>
              <a:buNone/>
            </a:pPr>
            <a:r>
              <a:rPr lang="en-US" sz="1020"/>
              <a:t>1. Formació i / o coneixement inadequats a les comunitats de professionals sobre els patrons de comportament i  els símptomes relatius a la salut de les nenes I els nens que sovint indiquen l’existència de maltractament. També s'ha trobat que l'ambigüitat entorn de les definicions de maltractament, juntament amb el que és motiu de "sospita raonable", són barreres.</a:t>
            </a:r>
            <a:endParaRPr/>
          </a:p>
          <a:p>
            <a:pPr marL="0" marR="0" lvl="0" indent="0" algn="l" rtl="0">
              <a:lnSpc>
                <a:spcPct val="80000"/>
              </a:lnSpc>
              <a:spcBef>
                <a:spcPts val="0"/>
              </a:spcBef>
              <a:spcAft>
                <a:spcPts val="0"/>
              </a:spcAft>
              <a:buClr>
                <a:schemeClr val="dk1"/>
              </a:buClr>
              <a:buSzPts val="1020"/>
              <a:buFont typeface="Calibri"/>
              <a:buNone/>
            </a:pPr>
            <a:endParaRPr sz="1020"/>
          </a:p>
          <a:p>
            <a:pPr marL="0" marR="0" lvl="0" indent="0" algn="l" rtl="0">
              <a:lnSpc>
                <a:spcPct val="80000"/>
              </a:lnSpc>
              <a:spcBef>
                <a:spcPts val="0"/>
              </a:spcBef>
              <a:spcAft>
                <a:spcPts val="0"/>
              </a:spcAft>
              <a:buClr>
                <a:schemeClr val="dk1"/>
              </a:buClr>
              <a:buSzPts val="1020"/>
              <a:buFont typeface="Calibri"/>
              <a:buNone/>
            </a:pPr>
            <a:r>
              <a:rPr lang="en-US" sz="1020"/>
              <a:t>2. Preocupacions i desconfiança quant a la seguretat de la notificació professional i / o la derivació del cas sospitós. Concretament, les i els professionals semblen preocupar-se per la pèrdua de persones usuàries, la represàlia de la família i la pèrdua de la seva posició a les comunitats locals si s’identifiquen com professionals que denuncien el maltractament.</a:t>
            </a:r>
            <a:endParaRPr/>
          </a:p>
          <a:p>
            <a:pPr marL="0" marR="0" lvl="0" indent="0" algn="l" rtl="0">
              <a:lnSpc>
                <a:spcPct val="80000"/>
              </a:lnSpc>
              <a:spcBef>
                <a:spcPts val="0"/>
              </a:spcBef>
              <a:spcAft>
                <a:spcPts val="0"/>
              </a:spcAft>
              <a:buClr>
                <a:schemeClr val="dk1"/>
              </a:buClr>
              <a:buSzPts val="1020"/>
              <a:buFont typeface="Calibri"/>
              <a:buNone/>
            </a:pPr>
            <a:endParaRPr sz="1020"/>
          </a:p>
          <a:p>
            <a:pPr marL="0" marR="0" lvl="0" indent="0" algn="l" rtl="0">
              <a:lnSpc>
                <a:spcPct val="80000"/>
              </a:lnSpc>
              <a:spcBef>
                <a:spcPts val="0"/>
              </a:spcBef>
              <a:spcAft>
                <a:spcPts val="0"/>
              </a:spcAft>
              <a:buClr>
                <a:schemeClr val="dk1"/>
              </a:buClr>
              <a:buSzPts val="1020"/>
              <a:buFont typeface="Calibri"/>
              <a:buNone/>
            </a:pPr>
            <a:r>
              <a:rPr lang="en-US" sz="1020"/>
              <a:t>3. Construccions culturals, religioses i personals de “supremacia / sacralitat” de la institució familiar entre les estructures socials: sembla ser una forta barrera, no sempre completament articulada, respecte al canvi d’actitud cap a la presentació d'informes sistemàtics i informats, fins i tot en cas de la sospita més mínima. Les i els professionals dels sectors que tradicionalment identifiquen els senyals de maltractament infantil tendeixen, a nivell mundial, a protegir els sentiments i la sensibilitat de les persones cuidadores autores, dubten a iniciar procediments que puguin fer que la nena o els nen es retiri del nucli familiar i -encara, fins i tot davant maltractements greus- sembla que implícitament creuen que el millor destí de la nena o el nen sembla ser amb la pesona cuidadora (maltractadora).</a:t>
            </a:r>
            <a:endParaRPr/>
          </a:p>
          <a:p>
            <a:pPr marL="0" marR="0" lvl="0" indent="0" algn="l" rtl="0">
              <a:lnSpc>
                <a:spcPct val="80000"/>
              </a:lnSpc>
              <a:spcBef>
                <a:spcPts val="0"/>
              </a:spcBef>
              <a:spcAft>
                <a:spcPts val="0"/>
              </a:spcAft>
              <a:buClr>
                <a:schemeClr val="dk1"/>
              </a:buClr>
              <a:buSzPts val="1020"/>
              <a:buFont typeface="Calibri"/>
              <a:buNone/>
            </a:pPr>
            <a:endParaRPr sz="1020"/>
          </a:p>
          <a:p>
            <a:pPr marL="0" marR="0" lvl="0" indent="0" algn="l" rtl="0">
              <a:lnSpc>
                <a:spcPct val="80000"/>
              </a:lnSpc>
              <a:spcBef>
                <a:spcPts val="0"/>
              </a:spcBef>
              <a:spcAft>
                <a:spcPts val="0"/>
              </a:spcAft>
              <a:buClr>
                <a:schemeClr val="dk1"/>
              </a:buClr>
              <a:buSzPts val="1020"/>
              <a:buFont typeface="Calibri"/>
              <a:buNone/>
            </a:pPr>
            <a:r>
              <a:rPr lang="en-US" sz="1020"/>
              <a:t>4. El biaix de la supremacia familiar sembla confondre's amb la manca de confiança en les capacitats i l'aptitud de les seves respectives agències per tenir cura adequada de la nena o el nen de manera coherent amb el seu interès. Aquesta actitud es manifesta especialment als països de renda baixa a mitjana, als països amb històries recents d’inestabilitat política i / o guerres violentes, i als països amb enormes discrepàncies d’ingressos, on històricament s’han abusat de les minories, grups ètnics marginats i poblacions indígenes dins de les estructures del sistema.</a:t>
            </a:r>
            <a:endParaRPr sz="1020"/>
          </a:p>
        </p:txBody>
      </p:sp>
      <p:sp>
        <p:nvSpPr>
          <p:cNvPr id="259" name="Google Shape;259;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28</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5" name="Google Shape;265;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Walsh, W., &amp; Jones, L. (2015). Factors that influence child abuse reporting: A survey of child-serving professionals. </a:t>
            </a:r>
            <a:r>
              <a:rPr lang="en-US" sz="1200" i="1">
                <a:solidFill>
                  <a:schemeClr val="dk1"/>
                </a:solidFill>
                <a:latin typeface="Calibri"/>
                <a:ea typeface="Calibri"/>
                <a:cs typeface="Calibri"/>
                <a:sym typeface="Calibri"/>
              </a:rPr>
              <a:t>Durham, NH: Crimes against Children Research Center</a:t>
            </a: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Alrimawi, I., Rajeh Saifan, A., &amp; Abu Ruz, M. (2014). Barriers to child abuse identification and reporting. Journal of Applied Sciences, 14: 2793-2803.</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Lynne, E. G., Gifford, E. J., Evans, K. E., &amp; Rosch, J. B. (2015). Barriers to Reporting Child Maltreatment Do Emergency Medical Services Professionals Fully Understand Their Role as Mandatory Reporters?. </a:t>
            </a:r>
            <a:r>
              <a:rPr lang="en-US" sz="1200" i="1">
                <a:solidFill>
                  <a:schemeClr val="dk1"/>
                </a:solidFill>
                <a:latin typeface="Calibri"/>
                <a:ea typeface="Calibri"/>
                <a:cs typeface="Calibri"/>
                <a:sym typeface="Calibri"/>
              </a:rPr>
              <a:t>North Carolina medical journal</a:t>
            </a:r>
            <a:r>
              <a:rPr lang="en-US" sz="1200">
                <a:solidFill>
                  <a:schemeClr val="dk1"/>
                </a:solidFill>
                <a:latin typeface="Calibri"/>
                <a:ea typeface="Calibri"/>
                <a:cs typeface="Calibri"/>
                <a:sym typeface="Calibri"/>
              </a:rPr>
              <a:t>, </a:t>
            </a:r>
            <a:r>
              <a:rPr lang="en-US" sz="1200" i="1">
                <a:solidFill>
                  <a:schemeClr val="dk1"/>
                </a:solidFill>
                <a:latin typeface="Calibri"/>
                <a:ea typeface="Calibri"/>
                <a:cs typeface="Calibri"/>
                <a:sym typeface="Calibri"/>
              </a:rPr>
              <a:t>76</a:t>
            </a:r>
            <a:r>
              <a:rPr lang="en-US" sz="1200">
                <a:solidFill>
                  <a:schemeClr val="dk1"/>
                </a:solidFill>
                <a:latin typeface="Calibri"/>
                <a:ea typeface="Calibri"/>
                <a:cs typeface="Calibri"/>
                <a:sym typeface="Calibri"/>
              </a:rPr>
              <a:t>(1), 13-18.</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Azizi, M., &amp; Shahhosseini, Z. (2017). Challenges of reporting child abuse by healthcare professionals: A narrative review. </a:t>
            </a:r>
            <a:r>
              <a:rPr lang="en-US" sz="1200" i="1">
                <a:solidFill>
                  <a:schemeClr val="dk1"/>
                </a:solidFill>
                <a:latin typeface="Calibri"/>
                <a:ea typeface="Calibri"/>
                <a:cs typeface="Calibri"/>
                <a:sym typeface="Calibri"/>
              </a:rPr>
              <a:t>Journal of Nursing and Midwifery Sciences</a:t>
            </a:r>
            <a:r>
              <a:rPr lang="en-US" sz="1200">
                <a:solidFill>
                  <a:schemeClr val="dk1"/>
                </a:solidFill>
                <a:latin typeface="Calibri"/>
                <a:ea typeface="Calibri"/>
                <a:cs typeface="Calibri"/>
                <a:sym typeface="Calibri"/>
              </a:rPr>
              <a:t>, </a:t>
            </a:r>
            <a:r>
              <a:rPr lang="en-US" sz="1200" i="1">
                <a:solidFill>
                  <a:schemeClr val="dk1"/>
                </a:solidFill>
                <a:latin typeface="Calibri"/>
                <a:ea typeface="Calibri"/>
                <a:cs typeface="Calibri"/>
                <a:sym typeface="Calibri"/>
              </a:rPr>
              <a:t>4</a:t>
            </a:r>
            <a:r>
              <a:rPr lang="en-US" sz="1200">
                <a:solidFill>
                  <a:schemeClr val="dk1"/>
                </a:solidFill>
                <a:latin typeface="Calibri"/>
                <a:ea typeface="Calibri"/>
                <a:cs typeface="Calibri"/>
                <a:sym typeface="Calibri"/>
              </a:rPr>
              <a:t>(3), 110.</a:t>
            </a:r>
            <a:endParaRPr/>
          </a:p>
        </p:txBody>
      </p:sp>
      <p:sp>
        <p:nvSpPr>
          <p:cNvPr id="266" name="Google Shape;266;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29</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3" name="Google Shape;273;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Fonts: Com anteriorment</a:t>
            </a:r>
            <a:endParaRPr sz="1200">
              <a:solidFill>
                <a:schemeClr val="dk1"/>
              </a:solidFill>
              <a:latin typeface="Calibri"/>
              <a:ea typeface="Calibri"/>
              <a:cs typeface="Calibri"/>
              <a:sym typeface="Calibri"/>
            </a:endParaRPr>
          </a:p>
        </p:txBody>
      </p:sp>
      <p:sp>
        <p:nvSpPr>
          <p:cNvPr id="274" name="Google Shape;274;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30</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lnSpc>
                <a:spcPct val="80000"/>
              </a:lnSpc>
              <a:spcBef>
                <a:spcPts val="0"/>
              </a:spcBef>
              <a:spcAft>
                <a:spcPts val="0"/>
              </a:spcAft>
              <a:buNone/>
            </a:pPr>
            <a:r>
              <a:rPr lang="en-US" sz="930">
                <a:solidFill>
                  <a:schemeClr val="dk1"/>
                </a:solidFill>
                <a:latin typeface="Calibri"/>
                <a:ea typeface="Calibri"/>
                <a:cs typeface="Calibri"/>
                <a:sym typeface="Calibri"/>
              </a:rPr>
              <a:t>"La Convenció de les Nacions Unides sobre els Drets de la Infància va establir que el govern és l'òrgan principal responsable de prevenir i respondre a la violència contra les nenes i els nens, considerant la infància com a participant legítima, amb especial atenció a garantir que aquesta sigui destinatària dels mecanismes de salvaguarda dels drets humans (Pinheiro, 2006).</a:t>
            </a:r>
            <a:endParaRPr/>
          </a:p>
          <a:p>
            <a:pPr marL="0" lvl="0" indent="0" algn="l" rtl="0">
              <a:lnSpc>
                <a:spcPct val="80000"/>
              </a:lnSpc>
              <a:spcBef>
                <a:spcPts val="0"/>
              </a:spcBef>
              <a:spcAft>
                <a:spcPts val="0"/>
              </a:spcAft>
              <a:buNone/>
            </a:pPr>
            <a:r>
              <a:rPr lang="en-US" sz="930">
                <a:solidFill>
                  <a:schemeClr val="dk1"/>
                </a:solidFill>
                <a:latin typeface="Calibri"/>
                <a:ea typeface="Calibri"/>
                <a:cs typeface="Calibri"/>
                <a:sym typeface="Calibri"/>
              </a:rPr>
              <a:t>La Convenció sobre els Drets de la Infància requereix que totes les nacions signatàries estableixin sistemes integrats de protecció infantil per garantir una resposta coordinada al maltractament infantil (Svevo-Cianci, Hart i Rubinson, 2010).</a:t>
            </a:r>
            <a:endParaRPr/>
          </a:p>
          <a:p>
            <a:pPr marL="0" lvl="0" indent="0" algn="l" rtl="0">
              <a:lnSpc>
                <a:spcPct val="80000"/>
              </a:lnSpc>
              <a:spcBef>
                <a:spcPts val="0"/>
              </a:spcBef>
              <a:spcAft>
                <a:spcPts val="0"/>
              </a:spcAft>
              <a:buNone/>
            </a:pPr>
            <a:r>
              <a:rPr lang="en-US" sz="930">
                <a:solidFill>
                  <a:schemeClr val="dk1"/>
                </a:solidFill>
                <a:latin typeface="Calibri"/>
                <a:ea typeface="Calibri"/>
                <a:cs typeface="Calibri"/>
                <a:sym typeface="Calibri"/>
              </a:rPr>
              <a:t>Aquests sistemes integrats es divideixen habitualment en tres àrees principals: (1) mandats (lleis, regulacions i polítiques); (2) mecanismes / intervencions (educació, programes de serveis i gestió de dades); i (3) resultats en les nenes i els nens (mesures d’avaluació de la salut, el desenvolupament i el benestar de les nenes i els nens) (Svevo-Cianci et al., 2010). Una consideració adicional és la provisió de recursos per donar suport a la recuperació després de l’exposició a la violència, on la presentació d’informes obligatoris es conceptualitza com un element clau en el procés de resiliència en el context del maltractament (Wekerle, 2013).</a:t>
            </a:r>
            <a:endParaRPr/>
          </a:p>
          <a:p>
            <a:pPr marL="0" lvl="0" indent="0" algn="l" rtl="0">
              <a:lnSpc>
                <a:spcPct val="80000"/>
              </a:lnSpc>
              <a:spcBef>
                <a:spcPts val="0"/>
              </a:spcBef>
              <a:spcAft>
                <a:spcPts val="0"/>
              </a:spcAft>
              <a:buNone/>
            </a:pPr>
            <a:r>
              <a:rPr lang="en-US" sz="930">
                <a:solidFill>
                  <a:schemeClr val="dk1"/>
                </a:solidFill>
                <a:latin typeface="Calibri"/>
                <a:ea typeface="Calibri"/>
                <a:cs typeface="Calibri"/>
                <a:sym typeface="Calibri"/>
              </a:rPr>
              <a:t>La notificació obligatòria de sospites o confirmacions de maltractament infantil representa una estratègia comuna i clau per fer front a la violència contra les nenes i els nens. Exigir legalment a certes persones que notifiquin el maltractament infantil es justifica amb la suposició que la detecció precoç ajuda a prevenir lesions greus i alleuja les víctimes de la responsabilitat de buscar ajuda per si mateixes, millorant així la coordinació entre les respostes legals, mèdiques i de servei (Krug et al. ., 2002).</a:t>
            </a:r>
            <a:endParaRPr/>
          </a:p>
          <a:p>
            <a:pPr marL="0" lvl="0" indent="0" algn="l" rtl="0">
              <a:lnSpc>
                <a:spcPct val="80000"/>
              </a:lnSpc>
              <a:spcBef>
                <a:spcPts val="0"/>
              </a:spcBef>
              <a:spcAft>
                <a:spcPts val="0"/>
              </a:spcAft>
              <a:buNone/>
            </a:pPr>
            <a:r>
              <a:rPr lang="en-US" sz="930">
                <a:solidFill>
                  <a:schemeClr val="dk1"/>
                </a:solidFill>
                <a:latin typeface="Calibri"/>
                <a:ea typeface="Calibri"/>
                <a:cs typeface="Calibri"/>
                <a:sym typeface="Calibri"/>
              </a:rPr>
              <a:t>A molts països del món (EUA, Canadà, Austràlia, Argentina, Israel, Polònia, Sri Lanka, etc.) es disposa de legislacions que obliguen a les i els professionals de la salut a informar del maltractament infantil. Tanmateix, diversos països (Regne Unit, Nova Zelanda, etc.) no sempre han obligat a les i els professionals de la salut a informar (Krug et al., 2002).</a:t>
            </a:r>
            <a:endParaRPr/>
          </a:p>
          <a:p>
            <a:pPr marL="0" lvl="0" indent="0" algn="l" rtl="0">
              <a:lnSpc>
                <a:spcPct val="80000"/>
              </a:lnSpc>
              <a:spcBef>
                <a:spcPts val="0"/>
              </a:spcBef>
              <a:spcAft>
                <a:spcPts val="0"/>
              </a:spcAft>
              <a:buNone/>
            </a:pPr>
            <a:r>
              <a:rPr lang="en-US" sz="930">
                <a:solidFill>
                  <a:schemeClr val="dk1"/>
                </a:solidFill>
                <a:latin typeface="Calibri"/>
                <a:ea typeface="Calibri"/>
                <a:cs typeface="Calibri"/>
                <a:sym typeface="Calibri"/>
              </a:rPr>
              <a:t>A més, els informes obligatoris relatius al maltractament infantil varien segons les jurisdiccions. Hi ha diferències pel que fa al tipus de maltractament que cal notificar i, en alguns casos, a la font del maltractament"</a:t>
            </a:r>
            <a:endParaRPr/>
          </a:p>
          <a:p>
            <a:pPr marL="0" lvl="0" indent="0" algn="l" rtl="0">
              <a:lnSpc>
                <a:spcPct val="80000"/>
              </a:lnSpc>
              <a:spcBef>
                <a:spcPts val="0"/>
              </a:spcBef>
              <a:spcAft>
                <a:spcPts val="0"/>
              </a:spcAft>
              <a:buNone/>
            </a:pPr>
            <a:endParaRPr sz="930">
              <a:solidFill>
                <a:schemeClr val="dk1"/>
              </a:solidFill>
              <a:latin typeface="Calibri"/>
              <a:ea typeface="Calibri"/>
              <a:cs typeface="Calibri"/>
              <a:sym typeface="Calibri"/>
            </a:endParaRPr>
          </a:p>
          <a:p>
            <a:pPr marL="0" lvl="0" indent="0" algn="l" rtl="0">
              <a:lnSpc>
                <a:spcPct val="80000"/>
              </a:lnSpc>
              <a:spcBef>
                <a:spcPts val="0"/>
              </a:spcBef>
              <a:spcAft>
                <a:spcPts val="0"/>
              </a:spcAft>
              <a:buNone/>
            </a:pPr>
            <a:r>
              <a:rPr lang="en-US" sz="930">
                <a:solidFill>
                  <a:schemeClr val="dk1"/>
                </a:solidFill>
                <a:latin typeface="Calibri"/>
                <a:ea typeface="Calibri"/>
                <a:cs typeface="Calibri"/>
                <a:sym typeface="Calibri"/>
              </a:rPr>
              <a:t>Lectura suggerida: https://www.macpeds.com/documents/LCCSession42ResidentFull.pdf</a:t>
            </a:r>
            <a:endParaRPr/>
          </a:p>
        </p:txBody>
      </p:sp>
      <p:sp>
        <p:nvSpPr>
          <p:cNvPr id="76" name="Google Shape;76;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Fonts: Com anteriorment</a:t>
            </a:r>
            <a:endParaRPr sz="1200">
              <a:solidFill>
                <a:schemeClr val="dk1"/>
              </a:solidFill>
              <a:latin typeface="Calibri"/>
              <a:ea typeface="Calibri"/>
              <a:cs typeface="Calibri"/>
              <a:sym typeface="Calibri"/>
            </a:endParaRPr>
          </a:p>
        </p:txBody>
      </p:sp>
      <p:sp>
        <p:nvSpPr>
          <p:cNvPr id="281" name="Google Shape;281;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31</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Fonts: Com anteriorment</a:t>
            </a:r>
            <a:endParaRPr sz="1200">
              <a:solidFill>
                <a:schemeClr val="dk1"/>
              </a:solidFill>
              <a:latin typeface="Calibri"/>
              <a:ea typeface="Calibri"/>
              <a:cs typeface="Calibri"/>
              <a:sym typeface="Calibri"/>
            </a:endParaRPr>
          </a:p>
        </p:txBody>
      </p:sp>
      <p:sp>
        <p:nvSpPr>
          <p:cNvPr id="289" name="Google Shape;289;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32</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5" name="Google Shape;295;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0" name="Google Shape;300;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Exemples de formació professional per sector</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b="1">
                <a:solidFill>
                  <a:schemeClr val="dk1"/>
                </a:solidFill>
                <a:latin typeface="Calibri"/>
                <a:ea typeface="Calibri"/>
                <a:cs typeface="Calibri"/>
                <a:sym typeface="Calibri"/>
              </a:rPr>
              <a:t>Professions relacionades amb el benestar: </a:t>
            </a:r>
            <a:r>
              <a:rPr lang="en-US" sz="1200">
                <a:solidFill>
                  <a:schemeClr val="dk1"/>
                </a:solidFill>
                <a:latin typeface="Calibri"/>
                <a:ea typeface="Calibri"/>
                <a:cs typeface="Calibri"/>
                <a:sym typeface="Calibri"/>
              </a:rPr>
              <a:t>treballadores i treballadors socials, visitants de la salut, proveïdores i proveïdors d’atenció a les institucions, altre personal (per exemple, d’agències contra el tràfic de persones, direccions d’institucions per a persones discapacitades, defensora o defensor de la infància)</a:t>
            </a:r>
            <a:endParaRPr/>
          </a:p>
          <a:p>
            <a:pPr marL="0" lvl="0" indent="0" algn="l" rtl="0">
              <a:spcBef>
                <a:spcPts val="0"/>
              </a:spcBef>
              <a:spcAft>
                <a:spcPts val="0"/>
              </a:spcAft>
              <a:buNone/>
            </a:pPr>
            <a:r>
              <a:rPr lang="en-US" sz="1200" b="1">
                <a:solidFill>
                  <a:schemeClr val="dk1"/>
                </a:solidFill>
                <a:latin typeface="Calibri"/>
                <a:ea typeface="Calibri"/>
                <a:cs typeface="Calibri"/>
                <a:sym typeface="Calibri"/>
              </a:rPr>
              <a:t>Professions relacionades amb la justícia: </a:t>
            </a:r>
            <a:r>
              <a:rPr lang="en-US" sz="1200">
                <a:solidFill>
                  <a:schemeClr val="dk1"/>
                </a:solidFill>
                <a:latin typeface="Calibri"/>
                <a:ea typeface="Calibri"/>
                <a:cs typeface="Calibri"/>
                <a:sym typeface="Calibri"/>
              </a:rPr>
              <a:t>jutgesses i jutges (jutjats de família, jutjats de la infància), personal de llibertat condicional, fiscals, professionals de cirurgia forense, advocades i advocats, altres professions relacionades amb la justícia)</a:t>
            </a:r>
            <a:endParaRPr/>
          </a:p>
          <a:p>
            <a:pPr marL="0" lvl="0" indent="0" algn="l" rtl="0">
              <a:spcBef>
                <a:spcPts val="0"/>
              </a:spcBef>
              <a:spcAft>
                <a:spcPts val="0"/>
              </a:spcAft>
              <a:buNone/>
            </a:pPr>
            <a:r>
              <a:rPr lang="en-US" sz="1200" b="1">
                <a:solidFill>
                  <a:schemeClr val="dk1"/>
                </a:solidFill>
                <a:latin typeface="Calibri"/>
                <a:ea typeface="Calibri"/>
                <a:cs typeface="Calibri"/>
                <a:sym typeface="Calibri"/>
              </a:rPr>
              <a:t>Professions relacionades amb la salut: </a:t>
            </a:r>
            <a:r>
              <a:rPr lang="en-US" sz="1200">
                <a:solidFill>
                  <a:schemeClr val="dk1"/>
                </a:solidFill>
                <a:latin typeface="Calibri"/>
                <a:ea typeface="Calibri"/>
                <a:cs typeface="Calibri"/>
                <a:sym typeface="Calibri"/>
              </a:rPr>
              <a:t>metgesses i metges (medicina general i especialitzacions com ginecologia, pediatria, ortopedia i radiologia), llevadores i llevadors, infermeres i infermers, i dentistes</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b="1">
                <a:solidFill>
                  <a:schemeClr val="dk1"/>
                </a:solidFill>
                <a:latin typeface="Calibri"/>
                <a:ea typeface="Calibri"/>
                <a:cs typeface="Calibri"/>
                <a:sym typeface="Calibri"/>
              </a:rPr>
              <a:t>Professions de salut mental: </a:t>
            </a:r>
            <a:r>
              <a:rPr lang="en-US" sz="1200">
                <a:solidFill>
                  <a:schemeClr val="dk1"/>
                </a:solidFill>
                <a:latin typeface="Calibri"/>
                <a:ea typeface="Calibri"/>
                <a:cs typeface="Calibri"/>
                <a:sym typeface="Calibri"/>
              </a:rPr>
              <a:t>psiquiatres infantils, psiquiatres, psicòlogues i psicòlegs, terapeutes amb acreditació (terapeutes juvenils, familiars, etc.)</a:t>
            </a:r>
            <a:endParaRPr/>
          </a:p>
          <a:p>
            <a:pPr marL="0" lvl="0" indent="0" algn="l" rtl="0">
              <a:spcBef>
                <a:spcPts val="0"/>
              </a:spcBef>
              <a:spcAft>
                <a:spcPts val="0"/>
              </a:spcAft>
              <a:buNone/>
            </a:pPr>
            <a:r>
              <a:rPr lang="en-US" sz="1200" b="1">
                <a:solidFill>
                  <a:schemeClr val="dk1"/>
                </a:solidFill>
                <a:latin typeface="Calibri"/>
                <a:ea typeface="Calibri"/>
                <a:cs typeface="Calibri"/>
                <a:sym typeface="Calibri"/>
              </a:rPr>
              <a:t>Professions relacionades amb l'aplicació de la llei: </a:t>
            </a:r>
            <a:r>
              <a:rPr lang="en-US" sz="1200">
                <a:solidFill>
                  <a:schemeClr val="dk1"/>
                </a:solidFill>
                <a:latin typeface="Calibri"/>
                <a:ea typeface="Calibri"/>
                <a:cs typeface="Calibri"/>
                <a:sym typeface="Calibri"/>
              </a:rPr>
              <a:t>oficials de policia (investigadores i investigadors policials generals i amb especialització, per exemple en entrevistes forenses, per delictes contra la infància, etc.)</a:t>
            </a:r>
            <a:endParaRPr/>
          </a:p>
          <a:p>
            <a:pPr marL="0" lvl="0" indent="0" algn="l" rtl="0">
              <a:spcBef>
                <a:spcPts val="0"/>
              </a:spcBef>
              <a:spcAft>
                <a:spcPts val="0"/>
              </a:spcAft>
              <a:buNone/>
            </a:pPr>
            <a:r>
              <a:rPr lang="en-US" sz="1200" b="1">
                <a:solidFill>
                  <a:schemeClr val="dk1"/>
                </a:solidFill>
                <a:latin typeface="Calibri"/>
                <a:ea typeface="Calibri"/>
                <a:cs typeface="Calibri"/>
                <a:sym typeface="Calibri"/>
              </a:rPr>
              <a:t>Professions relacionades amb l’educació: </a:t>
            </a:r>
            <a:r>
              <a:rPr lang="en-US" sz="1200">
                <a:solidFill>
                  <a:schemeClr val="dk1"/>
                </a:solidFill>
                <a:latin typeface="Calibri"/>
                <a:ea typeface="Calibri"/>
                <a:cs typeface="Calibri"/>
                <a:sym typeface="Calibri"/>
              </a:rPr>
              <a:t>mestres / educadores i educadors (educació infantil, parvulari, primària i secundària, per a nenes i nens amb necessitats especials), direccions d’escola</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b="1">
                <a:solidFill>
                  <a:schemeClr val="dk1"/>
                </a:solidFill>
                <a:latin typeface="Calibri"/>
                <a:ea typeface="Calibri"/>
                <a:cs typeface="Calibri"/>
                <a:sym typeface="Calibri"/>
              </a:rPr>
              <a:t>Altres professionals: </a:t>
            </a:r>
            <a:r>
              <a:rPr lang="en-US" sz="1200">
                <a:solidFill>
                  <a:schemeClr val="dk1"/>
                </a:solidFill>
                <a:latin typeface="Calibri"/>
                <a:ea typeface="Calibri"/>
                <a:cs typeface="Calibri"/>
                <a:sym typeface="Calibri"/>
              </a:rPr>
              <a:t>investigadores i investigadors, administradores i administradors de dades, altre personal escolar (per exemple, tutores i tutors de l’escola), altre funcionariat públic (per exemple, personal dels ministeris), personal d’altres ONG (per exemple, voluntariat, etc.)</a:t>
            </a:r>
            <a:endParaRPr/>
          </a:p>
        </p:txBody>
      </p:sp>
      <p:sp>
        <p:nvSpPr>
          <p:cNvPr id="301" name="Google Shape;301;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34</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a:p>
        </p:txBody>
      </p:sp>
      <p:sp>
        <p:nvSpPr>
          <p:cNvPr id="309" name="Google Shape;309;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35</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5" name="Google Shape;315;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 </a:t>
            </a:r>
            <a:r>
              <a:rPr lang="en-US" sz="1200" u="sng">
                <a:solidFill>
                  <a:schemeClr val="dk1"/>
                </a:solidFill>
                <a:latin typeface="Calibri"/>
                <a:ea typeface="Calibri"/>
                <a:cs typeface="Calibri"/>
                <a:sym typeface="Calibri"/>
              </a:rPr>
              <a:t>http://www.euro.who.int/__data/assets/pdf_file/0017/381140/wh12-ecm-rep-eng.pdf?ua=1</a:t>
            </a:r>
            <a:endParaRPr/>
          </a:p>
        </p:txBody>
      </p:sp>
      <p:sp>
        <p:nvSpPr>
          <p:cNvPr id="316" name="Google Shape;316;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36</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2" name="Google Shape;322;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Un desafiament important del CAN-MDS és superar la diversitat en les definicions de maltractament infantil que fan servir professionals, investigadores i investigadors i funcionariat amb diferents antecedents professionals, que treballen en diferents jurisdiccions dins i entre països (vegeu “Operadores i operadors CAN-MDS”).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Decidir si la sospita és "raonable" abans de denunciar sembla ser un factor important en les omisions sistemàtiques de notificació, en general. La decisió està influenciada pels biaixos relacionats amb qüestions culturals sobre qui pot fer què per a una nena o nen i en quines circumstàncies; què és, doncs, "normal" i quines opcions hi ha perquè nenes i nens en cert context tinguin una vida raonablement bona si es fa una notificació. Molt sovint es donen altres variables més criticables, com ara nocions limitades sobre la responsabilitat professional o el desig d’eludir les tasques laborals.</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UN INCIDENT per a CAN-MDS és: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un fet documentat pel sistema de protecció de la infància, les forces de l’ordre, el sistema mèdic o qualsevol altra font d’informació (per exemple, escola) en què es sospita o es confirma el maltractament infantil</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Notes: En el context de CAN-MDS, "documentat" significa "apte per ser registrat a CAN-MDS després d’una notificació"</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LA INFORMACIÓ SOBRE UN INCIDENT DE MALTRACTAMENT INFANTIL és: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la notificació d’un incident de maltractament infantil per una font d’informació que comporta com a mínim un acte de maltractament o, com a mínim, una omissió a la cura d’una nena o nen. Un informe pot fer referència a un únic esdeveniment o episodi de maltractament o al maltractament continuat, inclòs un o més episodis de maltractament diferents o al maltractament continuat en què no es va produir cap episodi aïllat. </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Nota: Els actes de maltractament contra una nena o nen es defineixen sobre la base de CRC / C / GC / 13 (2011)</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Els casos exclosos (és a dir, no elegibles) de CAN-MDS són els casos en què:</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-El nom de la nena o el nen no està disponible</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-No es registren actes de maltractament ni omissions a l’atenció de la nena o el nen - EN ALTRES PARAULES: PER A CAN-MDS NO TENIM “CAP CAS” QUAN TAMPOC NO TENIM MANERA DE SABER QUI ÉS LA NENA O EL NEN O NO S’IDENTIFIQUEN ACTES DE MALTRACTAMENT</a:t>
            </a:r>
            <a:endParaRPr/>
          </a:p>
        </p:txBody>
      </p:sp>
      <p:sp>
        <p:nvSpPr>
          <p:cNvPr id="323" name="Google Shape;323;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37</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9" name="Google Shape;329;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Es requereix l’ús d’un llenguatge i especificacions tècniques comunes per possibilitar que una àmplia gamma de professionals contribueixin al sistema introduint dades basades en incidents de maltractament infantil i que es puguin beneficiar del sistema accedint a dades basades en aquests incidents. Per tal d’assegurar, en la mesura del possible, una comprensió comuna per operadores i operadors potencials i, posteriorment, el registre i recollida d’informació fiable i comparable, es suggereix que s’adopti un procés ascendent per operativitzar les definicions de casos segons les necessitats de CAN-MDS.</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Així doncs, en comptes d’utilitzar una àmplia classificació dels principals tipus i subtipus de CAN, s’han desenvolupat llistes exhaustives precodificades de [comprovació] d’actes de maltractament clarament definits i omissions a l’atenció de la infància que es poden identificar mitjançant l’observació, entrevista, informació disponible o altres mitjans, i s’indiquen (basant-se en un algoritme automàtic) subtipus específics i, en conseqüència, els principals tipus de maltractament infantil, permetent alhora enregistrar múltiples formes de maltractament (vegeu la diapositiva).</a:t>
            </a:r>
            <a:endParaRPr/>
          </a:p>
        </p:txBody>
      </p:sp>
      <p:sp>
        <p:nvSpPr>
          <p:cNvPr id="330" name="Google Shape;330;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38</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2" name="Google Shape;342;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a:p>
        </p:txBody>
      </p:sp>
      <p:sp>
        <p:nvSpPr>
          <p:cNvPr id="343" name="Google Shape;343;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39</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9" name="Google Shape;349;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[Nota: es recomana utilitzar tal qual i / o millorar amb contingut i / o arguments addicionals específics del país]</a:t>
            </a:r>
            <a:endParaRPr/>
          </a:p>
        </p:txBody>
      </p:sp>
      <p:sp>
        <p:nvSpPr>
          <p:cNvPr id="350" name="Google Shape;350;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40</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 name="Google Shape;81;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[Nota: es recomana utilitzar aquesta diapositiva com a reforç del vostre argument respecte la necessitat de CAN-MDS per al grup que esteu entrenant i per a les nenes i els nens com destinatàries i destinataris dels seus serveis]</a:t>
            </a:r>
            <a:endParaRPr/>
          </a:p>
        </p:txBody>
      </p:sp>
      <p:sp>
        <p:nvSpPr>
          <p:cNvPr id="82" name="Google Shape;82;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6" name="Google Shape;356;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p:txBody>
      </p:sp>
      <p:sp>
        <p:nvSpPr>
          <p:cNvPr id="357" name="Google Shape;357;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41</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3" name="Google Shape;363;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[es recomana utilitzar la diapositive tal com és per tornar a mostrar com l'ús de CAN-MDS inverteix el problema identificat]</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S'espera que l'accés senzill a l’aplicatiu, etc., compensi les limitacions de la recollida de dades i les relacionades amb la seva interpretació</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la diapositiva&gt;</a:t>
            </a:r>
            <a:endParaRPr/>
          </a:p>
        </p:txBody>
      </p:sp>
      <p:sp>
        <p:nvSpPr>
          <p:cNvPr id="364" name="Google Shape;364;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42</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7" name="Google Shape;377;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a:t>&lt;veure la diapositiva&gt;</a:t>
            </a:r>
            <a:endParaRPr/>
          </a:p>
          <a:p>
            <a:pPr marL="0" lvl="0" indent="0" algn="l" rtl="0">
              <a:spcBef>
                <a:spcPts val="0"/>
              </a:spcBef>
              <a:spcAft>
                <a:spcPts val="0"/>
              </a:spcAft>
              <a:buNone/>
            </a:pPr>
            <a:endParaRPr/>
          </a:p>
          <a:p>
            <a:pPr marL="0" lvl="0" indent="0" algn="l" rtl="0">
              <a:spcBef>
                <a:spcPts val="0"/>
              </a:spcBef>
              <a:spcAft>
                <a:spcPts val="0"/>
              </a:spcAft>
              <a:buNone/>
            </a:pPr>
            <a:r>
              <a:rPr lang="en-US"/>
              <a:t>[Nota: es recomana utilitzar aquesta diapositiva com suport per formular una descripció concreta i convincent de la contribució de CAN-MDS a millorar el treball de les i els professionals sense afegir cap càrrega ni responsabilitat. Feu èmfasi en els efectes finals sobre les nenes i els nens, les formes específiques en que CAN-MDS ajuda a tothom i com no comporta riscos per a les i els professionals]</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378" name="Google Shape;378;p4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43</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a:t>[Nota: es recomana utilitzar aquesta diapositiva com suport per formular una descripció concreta i convincent de la contribució de CAN-MDS a millorar el treball de les i els professionals sense afegir cap càrrega ni responsabilitat. Feu èmfasi en els efectes finals sobre les nenes i els nens, les formes específiques en que CAN-MDS ajuda a tothom i com no comporta riscos per a les i els professionals]</a:t>
            </a:r>
            <a:endParaRPr/>
          </a:p>
          <a:p>
            <a:pPr marL="0" lvl="0" indent="0" algn="l" rtl="0">
              <a:spcBef>
                <a:spcPts val="0"/>
              </a:spcBef>
              <a:spcAft>
                <a:spcPts val="0"/>
              </a:spcAft>
              <a:buNone/>
            </a:pPr>
            <a:endParaRPr/>
          </a:p>
          <a:p>
            <a:pPr marL="0" marR="0" lvl="0" indent="0" algn="l" rtl="0">
              <a:lnSpc>
                <a:spcPct val="100000"/>
              </a:lnSpc>
              <a:spcBef>
                <a:spcPts val="0"/>
              </a:spcBef>
              <a:spcAft>
                <a:spcPts val="0"/>
              </a:spcAft>
              <a:buClr>
                <a:schemeClr val="dk1"/>
              </a:buClr>
              <a:buSzPts val="1200"/>
              <a:buFont typeface="Calibri"/>
              <a:buNone/>
            </a:pPr>
            <a:r>
              <a:rPr lang="en-US"/>
              <a:t>&lt;veure la diapositiva&gt;</a:t>
            </a:r>
            <a:endParaRPr/>
          </a:p>
          <a:p>
            <a:pPr marL="0" lvl="0" indent="0" algn="l" rtl="0">
              <a:spcBef>
                <a:spcPts val="0"/>
              </a:spcBef>
              <a:spcAft>
                <a:spcPts val="0"/>
              </a:spcAft>
              <a:buNone/>
            </a:pPr>
            <a:endParaRPr/>
          </a:p>
        </p:txBody>
      </p:sp>
      <p:sp>
        <p:nvSpPr>
          <p:cNvPr id="387" name="Google Shape;387;p4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44</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4" name="Google Shape;394;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[Nota: les diapositives següents estan ocultes; aquí les persones formadores poden trobar més informació sobre la infranotificació del maltractament infantil]</a:t>
            </a:r>
            <a:endParaRPr/>
          </a:p>
        </p:txBody>
      </p:sp>
      <p:sp>
        <p:nvSpPr>
          <p:cNvPr id="395" name="Google Shape;395;p4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45</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0" name="Google Shape;400;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b="0" i="0" u="sng">
                <a:solidFill>
                  <a:schemeClr val="dk1"/>
                </a:solidFill>
                <a:latin typeface="Calibri"/>
                <a:ea typeface="Calibri"/>
                <a:cs typeface="Calibri"/>
                <a:sym typeface="Calibri"/>
                <a:hlinkClick r:id="rId3">
                  <a:extLst>
                    <a:ext uri="{A12FA001-AC4F-418D-AE19-62706E023703}">
                      <ahyp:hlinkClr xmlns="" xmlns:ahyp="http://schemas.microsoft.com/office/drawing/2018/hyperlinkcolor" val="tx"/>
                    </a:ext>
                  </a:extLst>
                </a:hlinkClick>
              </a:rPr>
              <a:t>www.childwelfare.gov</a:t>
            </a:r>
            <a:endParaRPr sz="1200" b="0" i="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US" sz="1200" b="0" i="0" u="sng">
                <a:solidFill>
                  <a:schemeClr val="dk1"/>
                </a:solidFill>
                <a:latin typeface="Calibri"/>
                <a:ea typeface="Calibri"/>
                <a:cs typeface="Calibri"/>
                <a:sym typeface="Calibri"/>
                <a:hlinkClick r:id="rId4">
                  <a:extLst>
                    <a:ext uri="{A12FA001-AC4F-418D-AE19-62706E023703}">
                      <ahyp:hlinkClr xmlns="" xmlns:ahyp="http://schemas.microsoft.com/office/drawing/2018/hyperlinkcolor" val="tx"/>
                    </a:ext>
                  </a:extLst>
                </a:hlinkClick>
              </a:rPr>
              <a:t>www.cwrp.ca</a:t>
            </a:r>
            <a:r>
              <a:rPr lang="en-US" sz="1200" b="0" i="0">
                <a:solidFill>
                  <a:schemeClr val="dk1"/>
                </a:solidFill>
                <a:latin typeface="Calibri"/>
                <a:ea typeface="Calibri"/>
                <a:cs typeface="Calibri"/>
                <a:sym typeface="Calibri"/>
              </a:rPr>
              <a:t> </a:t>
            </a:r>
            <a:endParaRPr/>
          </a:p>
          <a:p>
            <a:pPr marL="0" marR="0" lvl="0" indent="0" algn="l" rtl="0">
              <a:lnSpc>
                <a:spcPct val="100000"/>
              </a:lnSpc>
              <a:spcBef>
                <a:spcPts val="0"/>
              </a:spcBef>
              <a:spcAft>
                <a:spcPts val="0"/>
              </a:spcAft>
              <a:buClr>
                <a:schemeClr val="dk1"/>
              </a:buClr>
              <a:buSzPts val="1200"/>
              <a:buFont typeface="Calibri"/>
              <a:buNone/>
            </a:pPr>
            <a:r>
              <a:rPr lang="en-US" sz="1200" b="0" i="0" u="sng">
                <a:solidFill>
                  <a:schemeClr val="dk1"/>
                </a:solidFill>
                <a:latin typeface="Calibri"/>
                <a:ea typeface="Calibri"/>
                <a:cs typeface="Calibri"/>
                <a:sym typeface="Calibri"/>
                <a:hlinkClick r:id="rId5">
                  <a:extLst>
                    <a:ext uri="{A12FA001-AC4F-418D-AE19-62706E023703}">
                      <ahyp:hlinkClr xmlns="" xmlns:ahyp="http://schemas.microsoft.com/office/drawing/2018/hyperlinkcolor" val="tx"/>
                    </a:ext>
                  </a:extLst>
                </a:hlinkClick>
              </a:rPr>
              <a:t>http://www.aihw.gov.au/child-protection</a:t>
            </a:r>
            <a:endParaRPr/>
          </a:p>
        </p:txBody>
      </p:sp>
      <p:sp>
        <p:nvSpPr>
          <p:cNvPr id="401" name="Google Shape;401;p4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46</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9" name="Google Shape;409;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endParaRPr/>
          </a:p>
        </p:txBody>
      </p:sp>
      <p:sp>
        <p:nvSpPr>
          <p:cNvPr id="410" name="Google Shape;410;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47</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8" name="Google Shape;418;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endParaRPr/>
          </a:p>
        </p:txBody>
      </p:sp>
      <p:sp>
        <p:nvSpPr>
          <p:cNvPr id="419" name="Google Shape;419;p4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48</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7" name="Google Shape;427;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a:highlight>
                  <a:srgbClr val="C0C0C0"/>
                </a:highlight>
              </a:rPr>
              <a:t>Un estudi qualitatiu de les infermeres visitants a domicilis de famílies d’alt risc va identificar la variabilitat en els coneixements, actituds i opinions sobre el que constitueix el maltractament, així com sobre el moment de notificar les nenes i els nens amb exposició a la violència masclista.</a:t>
            </a:r>
            <a:endParaRPr/>
          </a:p>
        </p:txBody>
      </p:sp>
      <p:sp>
        <p:nvSpPr>
          <p:cNvPr id="428" name="Google Shape;428;p4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49</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8" name="Google Shape;438;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None/>
            </a:pPr>
            <a:endParaRPr/>
          </a:p>
          <a:p>
            <a:pPr marL="0" lvl="0" indent="0" algn="ctr" rtl="0">
              <a:spcBef>
                <a:spcPts val="0"/>
              </a:spcBef>
              <a:spcAft>
                <a:spcPts val="0"/>
              </a:spcAft>
              <a:buNone/>
            </a:pPr>
            <a:r>
              <a:rPr lang="en-US">
                <a:highlight>
                  <a:srgbClr val="C0C0C0"/>
                </a:highlight>
              </a:rPr>
              <a:t>A més, l’ambigüitat dels mandats d’obligatorietat de notificació que fan referència a la “sospita” de maltractament i a la “sospita raonable” de maltractament pot contribuir negativament a la seguretat de metgesses i metges per identificar el maltractament infantil</a:t>
            </a:r>
            <a:endParaRPr/>
          </a:p>
        </p:txBody>
      </p:sp>
      <p:sp>
        <p:nvSpPr>
          <p:cNvPr id="439" name="Google Shape;439;p5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50</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Google Shape;8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També s’observa que s’ha de respectar el dret de nenes i nens a ser escoltades i escoltats i a prendre seriosament les seves opinions.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-Els mecanismes d'informes s'han de combinar amb i s’han de presentar com a serveis orientats a l'ajuda que ofereixen assistència social i de salut pública, en lloc de provocar respostes bàsicament punitives.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-L’establiment de mecanismes d’informació inclou: (a) proporcionar la informació adequada per facilitar la presentació de queixes; (b) participació en investigacions i procediments judicials; (c) desenvolupar protocols adequats per a diferents circumstàncies i que siguin àmpliament coneguts per les nenes i els nens i el públic en general; (d) establir serveis de suport relacionats amb infància i famílies; i (e) capacitar i proporcionar suport continu al personal per rebre i avançar la informació rebuda a través dels sistemes d'informes.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 https://www.refworld.org/docid/4e6da4922.html</a:t>
            </a:r>
            <a:endParaRPr/>
          </a:p>
        </p:txBody>
      </p:sp>
      <p:sp>
        <p:nvSpPr>
          <p:cNvPr id="90" name="Google Shape;90;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9" name="Google Shape;449;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a:highlight>
                  <a:srgbClr val="C0C0C0"/>
                </a:highlight>
              </a:rPr>
              <a:t>Un estudi canadenc de residentes i residents de pediatria va arribar a conclusions similars, amb un 92% que van declarar el desig de realizar un programa formatiu més ampli en protecció infantil.</a:t>
            </a:r>
            <a:endParaRPr/>
          </a:p>
        </p:txBody>
      </p:sp>
      <p:sp>
        <p:nvSpPr>
          <p:cNvPr id="450" name="Google Shape;450;p5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51</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0" name="Google Shape;460;p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a:highlight>
                  <a:srgbClr val="C0C0C0"/>
                </a:highlight>
              </a:rPr>
              <a:t>Aquests estudis seleccionats suggereixen que la formació addicional per a professionals pot ser valuosa.</a:t>
            </a:r>
            <a:endParaRPr/>
          </a:p>
          <a:p>
            <a:pPr marL="0" marR="0" lvl="0" indent="0" algn="l" rtl="0">
              <a:lnSpc>
                <a:spcPct val="100000"/>
              </a:lnSpc>
              <a:spcBef>
                <a:spcPts val="0"/>
              </a:spcBef>
              <a:spcAft>
                <a:spcPts val="0"/>
              </a:spcAft>
              <a:buClr>
                <a:schemeClr val="dk1"/>
              </a:buClr>
              <a:buSzPts val="1200"/>
              <a:buFont typeface="Calibri"/>
              <a:buNone/>
            </a:pPr>
            <a:endParaRPr>
              <a:highlight>
                <a:srgbClr val="C0C0C0"/>
              </a:highlight>
            </a:endParaRPr>
          </a:p>
          <a:p>
            <a:pPr marL="0" marR="0" lvl="0" indent="0" algn="l" rtl="0">
              <a:lnSpc>
                <a:spcPct val="100000"/>
              </a:lnSpc>
              <a:spcBef>
                <a:spcPts val="0"/>
              </a:spcBef>
              <a:spcAft>
                <a:spcPts val="0"/>
              </a:spcAft>
              <a:buClr>
                <a:schemeClr val="dk1"/>
              </a:buClr>
              <a:buSzPts val="1200"/>
              <a:buFont typeface="Calibri"/>
              <a:buNone/>
            </a:pPr>
            <a:r>
              <a:rPr lang="en-US">
                <a:highlight>
                  <a:srgbClr val="C0C0C0"/>
                </a:highlight>
              </a:rPr>
              <a:t>Segons aquests informes, rebre educació formal en maltractament infantil després del programa de residència de medicina fa que sigui deu vegades més probable que es reportin preocupacions a CPS respecte casos de maltractament infantil en comparació amb les i els professionals que no la van fer.</a:t>
            </a:r>
            <a:endParaRPr/>
          </a:p>
          <a:p>
            <a:pPr marL="0" marR="0" lvl="0" indent="0" algn="l" rtl="0">
              <a:lnSpc>
                <a:spcPct val="100000"/>
              </a:lnSpc>
              <a:spcBef>
                <a:spcPts val="0"/>
              </a:spcBef>
              <a:spcAft>
                <a:spcPts val="0"/>
              </a:spcAft>
              <a:buClr>
                <a:schemeClr val="dk1"/>
              </a:buClr>
              <a:buSzPts val="1200"/>
              <a:buFont typeface="Calibri"/>
              <a:buNone/>
            </a:pPr>
            <a:endParaRPr>
              <a:highlight>
                <a:srgbClr val="C0C0C0"/>
              </a:highlight>
            </a:endParaRPr>
          </a:p>
          <a:p>
            <a:pPr marL="0" marR="0" lvl="0" indent="0" algn="l" rtl="0">
              <a:lnSpc>
                <a:spcPct val="100000"/>
              </a:lnSpc>
              <a:spcBef>
                <a:spcPts val="0"/>
              </a:spcBef>
              <a:spcAft>
                <a:spcPts val="0"/>
              </a:spcAft>
              <a:buClr>
                <a:schemeClr val="dk1"/>
              </a:buClr>
              <a:buSzPts val="1200"/>
              <a:buFont typeface="Calibri"/>
              <a:buNone/>
            </a:pPr>
            <a:r>
              <a:rPr lang="en-US">
                <a:highlight>
                  <a:srgbClr val="C0C0C0"/>
                </a:highlight>
              </a:rPr>
              <a:t>Recurs útil:</a:t>
            </a:r>
            <a:endParaRPr/>
          </a:p>
          <a:p>
            <a:pPr marL="0" marR="0" lvl="0" indent="0" algn="l" rtl="0">
              <a:lnSpc>
                <a:spcPct val="100000"/>
              </a:lnSpc>
              <a:spcBef>
                <a:spcPts val="0"/>
              </a:spcBef>
              <a:spcAft>
                <a:spcPts val="0"/>
              </a:spcAft>
              <a:buClr>
                <a:schemeClr val="dk1"/>
              </a:buClr>
              <a:buSzPts val="1200"/>
              <a:buFont typeface="Calibri"/>
              <a:buNone/>
            </a:pPr>
            <a:endParaRPr>
              <a:highlight>
                <a:srgbClr val="C0C0C0"/>
              </a:highlight>
            </a:endParaRPr>
          </a:p>
          <a:p>
            <a:pPr marL="0" marR="0" lvl="0" indent="0" algn="l" rtl="0">
              <a:lnSpc>
                <a:spcPct val="100000"/>
              </a:lnSpc>
              <a:spcBef>
                <a:spcPts val="0"/>
              </a:spcBef>
              <a:spcAft>
                <a:spcPts val="0"/>
              </a:spcAft>
              <a:buClr>
                <a:schemeClr val="dk1"/>
              </a:buClr>
              <a:buSzPts val="1200"/>
              <a:buFont typeface="Calibri"/>
              <a:buNone/>
            </a:pPr>
            <a:r>
              <a:rPr lang="en-US">
                <a:highlight>
                  <a:srgbClr val="C0C0C0"/>
                </a:highlight>
              </a:rPr>
              <a:t>http://dcfs.nv.gov/uploadedFiles/dcfsnvgov/content/Tips/Reports/SB258%20Report.pdf</a:t>
            </a:r>
            <a:endParaRPr/>
          </a:p>
        </p:txBody>
      </p:sp>
      <p:sp>
        <p:nvSpPr>
          <p:cNvPr id="461" name="Google Shape;461;p5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52</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1" name="Google Shape;471;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endParaRPr>
              <a:highlight>
                <a:srgbClr val="C0C0C0"/>
              </a:highlight>
            </a:endParaRPr>
          </a:p>
          <a:p>
            <a:pPr marL="0" marR="0" lvl="0" indent="0" algn="l" rtl="0">
              <a:lnSpc>
                <a:spcPct val="100000"/>
              </a:lnSpc>
              <a:spcBef>
                <a:spcPts val="0"/>
              </a:spcBef>
              <a:spcAft>
                <a:spcPts val="0"/>
              </a:spcAft>
              <a:buClr>
                <a:schemeClr val="dk1"/>
              </a:buClr>
              <a:buSzPts val="1200"/>
              <a:buFont typeface="Calibri"/>
              <a:buNone/>
            </a:pPr>
            <a:r>
              <a:rPr lang="en-US" sz="1200" b="0" i="0" u="none" strike="noStrike">
                <a:solidFill>
                  <a:schemeClr val="dk1"/>
                </a:solidFill>
                <a:latin typeface="Calibri"/>
                <a:ea typeface="Calibri"/>
                <a:cs typeface="Calibri"/>
                <a:sym typeface="Calibri"/>
              </a:rPr>
              <a:t>Referències:</a:t>
            </a:r>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US" sz="1200" b="0" i="0" u="none" strike="noStrike">
                <a:solidFill>
                  <a:schemeClr val="dk1"/>
                </a:solidFill>
                <a:latin typeface="Calibri"/>
                <a:ea typeface="Calibri"/>
                <a:cs typeface="Calibri"/>
                <a:sym typeface="Calibri"/>
              </a:rPr>
              <a:t>Gilbert, R., Kemp, A., Thoburn, J., Sidebotham, P., Radford, L., Glaser, D., &amp; MacMillan, H. L. (2009). Recognising and responding to child maltreatment. </a:t>
            </a:r>
            <a:r>
              <a:rPr lang="en-US" sz="1200" b="0" i="1" u="none" strike="noStrike">
                <a:solidFill>
                  <a:schemeClr val="dk1"/>
                </a:solidFill>
                <a:latin typeface="Calibri"/>
                <a:ea typeface="Calibri"/>
                <a:cs typeface="Calibri"/>
                <a:sym typeface="Calibri"/>
              </a:rPr>
              <a:t>The lancet</a:t>
            </a:r>
            <a:r>
              <a:rPr lang="en-US" sz="1200" b="0" i="0" u="none" strike="noStrike">
                <a:solidFill>
                  <a:schemeClr val="dk1"/>
                </a:solidFill>
                <a:latin typeface="Calibri"/>
                <a:ea typeface="Calibri"/>
                <a:cs typeface="Calibri"/>
                <a:sym typeface="Calibri"/>
              </a:rPr>
              <a:t>, </a:t>
            </a:r>
            <a:r>
              <a:rPr lang="en-US" sz="1200" b="0" i="1" u="none" strike="noStrike">
                <a:solidFill>
                  <a:schemeClr val="dk1"/>
                </a:solidFill>
                <a:latin typeface="Calibri"/>
                <a:ea typeface="Calibri"/>
                <a:cs typeface="Calibri"/>
                <a:sym typeface="Calibri"/>
              </a:rPr>
              <a:t>373</a:t>
            </a:r>
            <a:r>
              <a:rPr lang="en-US" sz="1200" b="0" i="0" u="none" strike="noStrike">
                <a:solidFill>
                  <a:schemeClr val="dk1"/>
                </a:solidFill>
                <a:latin typeface="Calibri"/>
                <a:ea typeface="Calibri"/>
                <a:cs typeface="Calibri"/>
                <a:sym typeface="Calibri"/>
              </a:rPr>
              <a:t>(9658), 167-180.</a:t>
            </a:r>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US"/>
              <a:t>Runyan, D., May-Chahal, C.,  Ikeda, R.,  Hassan, F.,  &amp; Ramiro, L. (2002). Child Maltreatment. In E.G. Krug, L.L. Dahlberg, J.A., Mercy, A.B. Zwi, R. Lozano, &amp; WHO  (Eds.). In </a:t>
            </a:r>
            <a:r>
              <a:rPr lang="en-US" sz="1200" b="0" i="1" u="none" strike="noStrike">
                <a:solidFill>
                  <a:schemeClr val="dk1"/>
                </a:solidFill>
                <a:latin typeface="Calibri"/>
                <a:ea typeface="Calibri"/>
                <a:cs typeface="Calibri"/>
                <a:sym typeface="Calibri"/>
              </a:rPr>
              <a:t>World report on violence and health </a:t>
            </a:r>
            <a:r>
              <a:rPr lang="en-US" sz="1200" b="0" i="0" u="none" strike="noStrike">
                <a:solidFill>
                  <a:schemeClr val="dk1"/>
                </a:solidFill>
                <a:latin typeface="Calibri"/>
                <a:ea typeface="Calibri"/>
                <a:cs typeface="Calibri"/>
                <a:sym typeface="Calibri"/>
              </a:rPr>
              <a:t>(pp.58-85)</a:t>
            </a:r>
            <a:endParaRPr i="0"/>
          </a:p>
        </p:txBody>
      </p:sp>
      <p:sp>
        <p:nvSpPr>
          <p:cNvPr id="472" name="Google Shape;472;p5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53</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a:t>Veure diapositiva</a:t>
            </a:r>
            <a:endParaRPr/>
          </a:p>
        </p:txBody>
      </p:sp>
      <p:sp>
        <p:nvSpPr>
          <p:cNvPr id="97" name="Google Shape;97;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104" name="Google Shape;10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8</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 name="Google Shape;11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a:t>&lt;veure diapositiva&gt;</a:t>
            </a:r>
            <a:endParaRPr/>
          </a:p>
        </p:txBody>
      </p:sp>
      <p:sp>
        <p:nvSpPr>
          <p:cNvPr id="111" name="Google Shape;11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9</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 name="Google Shape;117;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A la majoria dels estats membres de la UE, existeixen obligacions d’informació per a les i els professionals que estan en contacte amb infància.</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No obstant això, no sempre s'apliquen a tots els grups de professionals.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Concretament</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-En 15 estats membres (inclosos Bulgària, França, Romania i Espanya) hi ha obligacions d’informació per a totes les i els professionals.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-En deu estats membres (inclosos Xipre i Grècia), les obligacions existents només s’adrecen a determinats grups professionals, com ara treballadores i treballadors socials o professorat.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 En molts estats membres, no sempre es garanteix l’anonimat de les i els professionals que informen (com a Grècia)</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 Aquesta manca d’anonimat de vegades pot dissuadir les i els professionals de denunciar un cas de maltractament.</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 https://fra.europa.eu/en/publication/2015/mapping-child-protection-systems-eu/reporting-1</a:t>
            </a:r>
            <a:r>
              <a:rPr lang="en-US" sz="1200" b="1">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118" name="Google Shape;118;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10</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5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Quattrocento San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5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49"/>
        <p:cNvGrpSpPr/>
        <p:nvPr/>
      </p:nvGrpSpPr>
      <p:grpSpPr>
        <a:xfrm>
          <a:off x="0" y="0"/>
          <a:ext cx="0" cy="0"/>
          <a:chOff x="0" y="0"/>
          <a:chExt cx="0" cy="0"/>
        </a:xfrm>
      </p:grpSpPr>
      <p:sp>
        <p:nvSpPr>
          <p:cNvPr id="50" name="Google Shape;50;p6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Quattrocen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64"/>
          <p:cNvSpPr>
            <a:spLocks noGrp="1"/>
          </p:cNvSpPr>
          <p:nvPr>
            <p:ph type="pic" idx="2"/>
          </p:nvPr>
        </p:nvSpPr>
        <p:spPr>
          <a:xfrm>
            <a:off x="5183188" y="987427"/>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Quattrocento Sans"/>
                <a:ea typeface="Quattrocento Sans"/>
                <a:cs typeface="Quattrocento Sans"/>
                <a:sym typeface="Quattrocento Sans"/>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Quattrocento Sans"/>
                <a:ea typeface="Quattrocento Sans"/>
                <a:cs typeface="Quattrocento Sans"/>
                <a:sym typeface="Quattrocento Sans"/>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Quattrocento Sans"/>
                <a:ea typeface="Quattrocento Sans"/>
                <a:cs typeface="Quattrocento Sans"/>
                <a:sym typeface="Quattrocento Sans"/>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Quattrocento Sans"/>
                <a:ea typeface="Quattrocento Sans"/>
                <a:cs typeface="Quattrocento Sans"/>
                <a:sym typeface="Quattrocento Sans"/>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Quattrocento Sans"/>
                <a:ea typeface="Quattrocento Sans"/>
                <a:cs typeface="Quattrocento Sans"/>
                <a:sym typeface="Quattrocento Sans"/>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52" name="Google Shape;52;p6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53"/>
        <p:cNvGrpSpPr/>
        <p:nvPr/>
      </p:nvGrpSpPr>
      <p:grpSpPr>
        <a:xfrm>
          <a:off x="0" y="0"/>
          <a:ext cx="0" cy="0"/>
          <a:chOff x="0" y="0"/>
          <a:chExt cx="0" cy="0"/>
        </a:xfrm>
      </p:grpSpPr>
      <p:sp>
        <p:nvSpPr>
          <p:cNvPr id="54" name="Google Shape;54;p65"/>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6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56"/>
        <p:cNvGrpSpPr/>
        <p:nvPr/>
      </p:nvGrpSpPr>
      <p:grpSpPr>
        <a:xfrm>
          <a:off x="0" y="0"/>
          <a:ext cx="0" cy="0"/>
          <a:chOff x="0" y="0"/>
          <a:chExt cx="0" cy="0"/>
        </a:xfrm>
      </p:grpSpPr>
      <p:sp>
        <p:nvSpPr>
          <p:cNvPr id="57" name="Google Shape;57;p66"/>
          <p:cNvSpPr txBox="1">
            <a:spLocks noGrp="1"/>
          </p:cNvSpPr>
          <p:nvPr>
            <p:ph type="title"/>
          </p:nvPr>
        </p:nvSpPr>
        <p:spPr>
          <a:xfrm rot="5400000">
            <a:off x="7133432"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66"/>
          <p:cNvSpPr txBox="1">
            <a:spLocks noGrp="1"/>
          </p:cNvSpPr>
          <p:nvPr>
            <p:ph type="body" idx="1"/>
          </p:nvPr>
        </p:nvSpPr>
        <p:spPr>
          <a:xfrm rot="5400000">
            <a:off x="1799432"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20"/>
        <p:cNvGrpSpPr/>
        <p:nvPr/>
      </p:nvGrpSpPr>
      <p:grpSpPr>
        <a:xfrm>
          <a:off x="0" y="0"/>
          <a:ext cx="0" cy="0"/>
          <a:chOff x="0" y="0"/>
          <a:chExt cx="0" cy="0"/>
        </a:xfrm>
      </p:grpSpPr>
      <p:sp>
        <p:nvSpPr>
          <p:cNvPr id="21" name="Google Shape;21;p56"/>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5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1"/>
              </a:buClr>
              <a:buSzPts val="2800"/>
              <a:buFont typeface="Noto Sans Symbols"/>
              <a:buChar char="🠶"/>
              <a:defRPr/>
            </a:lvl1pPr>
            <a:lvl2pPr marL="914400" lvl="1" indent="-381000" algn="l">
              <a:lnSpc>
                <a:spcPct val="90000"/>
              </a:lnSpc>
              <a:spcBef>
                <a:spcPts val="500"/>
              </a:spcBef>
              <a:spcAft>
                <a:spcPts val="0"/>
              </a:spcAft>
              <a:buClr>
                <a:srgbClr val="2E75B5"/>
              </a:buClr>
              <a:buSzPts val="2400"/>
              <a:buFont typeface="Noto Sans Symbols"/>
              <a:buChar char="🠶"/>
              <a:defRPr/>
            </a:lvl2pPr>
            <a:lvl3pPr marL="1371600" lvl="2" indent="-355600" algn="l">
              <a:lnSpc>
                <a:spcPct val="90000"/>
              </a:lnSpc>
              <a:spcBef>
                <a:spcPts val="500"/>
              </a:spcBef>
              <a:spcAft>
                <a:spcPts val="0"/>
              </a:spcAft>
              <a:buClr>
                <a:srgbClr val="1E4E79"/>
              </a:buClr>
              <a:buSzPts val="2000"/>
              <a:buFont typeface="Noto Sans Symbols"/>
              <a:buChar char="🠶"/>
              <a:defRPr/>
            </a:lvl3pPr>
            <a:lvl4pPr marL="1828800" lvl="3" indent="-342900" algn="l">
              <a:lnSpc>
                <a:spcPct val="90000"/>
              </a:lnSpc>
              <a:spcBef>
                <a:spcPts val="500"/>
              </a:spcBef>
              <a:spcAft>
                <a:spcPts val="0"/>
              </a:spcAft>
              <a:buClr>
                <a:srgbClr val="222A35"/>
              </a:buClr>
              <a:buSzPts val="1800"/>
              <a:buFont typeface="Noto Sans Symbols"/>
              <a:buChar char="🠶"/>
              <a:defRPr/>
            </a:lvl4pPr>
            <a:lvl5pPr marL="2286000" lvl="4" indent="-342900" algn="l">
              <a:lnSpc>
                <a:spcPct val="90000"/>
              </a:lnSpc>
              <a:spcBef>
                <a:spcPts val="500"/>
              </a:spcBef>
              <a:spcAft>
                <a:spcPts val="0"/>
              </a:spcAft>
              <a:buClr>
                <a:srgbClr val="323F4F"/>
              </a:buClr>
              <a:buSzPts val="1800"/>
              <a:buFont typeface="Noto Sans Symbols"/>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23" name="Google Shape;23;p56"/>
          <p:cNvCxnSpPr/>
          <p:nvPr/>
        </p:nvCxnSpPr>
        <p:spPr>
          <a:xfrm>
            <a:off x="838200" y="1563363"/>
            <a:ext cx="10515600" cy="0"/>
          </a:xfrm>
          <a:prstGeom prst="straightConnector1">
            <a:avLst/>
          </a:prstGeom>
          <a:noFill/>
          <a:ln w="9525" cap="flat" cmpd="sng">
            <a:solidFill>
              <a:schemeClr val="accent1"/>
            </a:solidFill>
            <a:prstDash val="solid"/>
            <a:miter lim="800000"/>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Custom Layout">
  <p:cSld name="Custom Layout">
    <p:spTree>
      <p:nvGrpSpPr>
        <p:cNvPr id="1" name="Shape 24"/>
        <p:cNvGrpSpPr/>
        <p:nvPr/>
      </p:nvGrpSpPr>
      <p:grpSpPr>
        <a:xfrm>
          <a:off x="0" y="0"/>
          <a:ext cx="0" cy="0"/>
          <a:chOff x="0" y="0"/>
          <a:chExt cx="0" cy="0"/>
        </a:xfrm>
      </p:grpSpPr>
      <p:pic>
        <p:nvPicPr>
          <p:cNvPr id="25" name="Google Shape;25;p57"/>
          <p:cNvPicPr preferRelativeResize="0"/>
          <p:nvPr/>
        </p:nvPicPr>
        <p:blipFill rotWithShape="1">
          <a:blip r:embed="rId2">
            <a:alphaModFix/>
          </a:blip>
          <a:srcRect/>
          <a:stretch/>
        </p:blipFill>
        <p:spPr>
          <a:xfrm>
            <a:off x="8964911" y="6311902"/>
            <a:ext cx="2915940" cy="508405"/>
          </a:xfrm>
          <a:prstGeom prst="rect">
            <a:avLst/>
          </a:prstGeom>
          <a:noFill/>
          <a:ln>
            <a:noFill/>
          </a:ln>
        </p:spPr>
      </p:pic>
      <p:sp>
        <p:nvSpPr>
          <p:cNvPr id="26" name="Google Shape;26;p57"/>
          <p:cNvSpPr/>
          <p:nvPr/>
        </p:nvSpPr>
        <p:spPr>
          <a:xfrm>
            <a:off x="2998327" y="6304776"/>
            <a:ext cx="4104283" cy="553998"/>
          </a:xfrm>
          <a:prstGeom prst="rect">
            <a:avLst/>
          </a:prstGeom>
          <a:noFill/>
          <a:ln>
            <a:noFill/>
          </a:ln>
        </p:spPr>
        <p:txBody>
          <a:bodyPr spcFirstLastPara="1" wrap="square" lIns="91425" tIns="45700" rIns="91425" bIns="45700" anchor="ctr" anchorCtr="0">
            <a:spAutoFit/>
          </a:bodyPr>
          <a:lstStyle/>
          <a:p>
            <a:pPr marL="0" marR="0" lvl="0" indent="0" algn="r" rtl="0">
              <a:spcBef>
                <a:spcPts val="0"/>
              </a:spcBef>
              <a:spcAft>
                <a:spcPts val="0"/>
              </a:spcAft>
              <a:buNone/>
            </a:pPr>
            <a:r>
              <a:rPr lang="en-US" sz="1000" b="0" i="0" u="none" strike="noStrike" cap="none">
                <a:solidFill>
                  <a:srgbClr val="595959"/>
                </a:solidFill>
                <a:latin typeface="Teko"/>
                <a:ea typeface="Teko"/>
                <a:cs typeface="Teko"/>
                <a:sym typeface="Teko"/>
              </a:rPr>
              <a:t>“Coordinated Response to Child Abuse &amp; Neglect via Minimum Data Set: </a:t>
            </a:r>
            <a:r>
              <a:rPr lang="en-US" sz="1000" b="0" i="1" u="none" strike="noStrike" cap="none">
                <a:solidFill>
                  <a:srgbClr val="595959"/>
                </a:solidFill>
                <a:latin typeface="Teko"/>
                <a:ea typeface="Teko"/>
                <a:cs typeface="Teko"/>
                <a:sym typeface="Teko"/>
              </a:rPr>
              <a:t>from planning to practice</a:t>
            </a:r>
            <a:r>
              <a:rPr lang="en-US" sz="1000" b="0" i="0" u="none" strike="noStrike" cap="none">
                <a:solidFill>
                  <a:srgbClr val="595959"/>
                </a:solidFill>
                <a:latin typeface="Teko"/>
                <a:ea typeface="Teko"/>
                <a:cs typeface="Teko"/>
                <a:sym typeface="Teko"/>
              </a:rPr>
              <a:t>” [GA Nr: 810508 — CAN-MDS II — Funded by EU REC Programme 2014-2020]1</a:t>
            </a:r>
            <a:endParaRPr/>
          </a:p>
          <a:p>
            <a:pPr marL="0" marR="0" lvl="0" indent="0" algn="r" rtl="0">
              <a:spcBef>
                <a:spcPts val="0"/>
              </a:spcBef>
              <a:spcAft>
                <a:spcPts val="0"/>
              </a:spcAft>
              <a:buNone/>
            </a:pPr>
            <a:r>
              <a:rPr lang="en-US" sz="1000" b="1" i="0" u="none" strike="noStrike" cap="none">
                <a:solidFill>
                  <a:schemeClr val="accent1"/>
                </a:solidFill>
                <a:latin typeface="Teko"/>
                <a:ea typeface="Teko"/>
                <a:cs typeface="Teko"/>
                <a:sym typeface="Teko"/>
              </a:rPr>
              <a:t>CAN-MDS Operators’ Seminar</a:t>
            </a:r>
            <a:endParaRPr sz="1000" b="1" i="0" u="none" strike="noStrike" cap="none">
              <a:solidFill>
                <a:schemeClr val="accent1"/>
              </a:solidFill>
              <a:latin typeface="Teko"/>
              <a:ea typeface="Teko"/>
              <a:cs typeface="Teko"/>
              <a:sym typeface="Teko"/>
            </a:endParaRPr>
          </a:p>
        </p:txBody>
      </p:sp>
      <p:pic>
        <p:nvPicPr>
          <p:cNvPr id="27" name="Google Shape;27;p57"/>
          <p:cNvPicPr preferRelativeResize="0"/>
          <p:nvPr/>
        </p:nvPicPr>
        <p:blipFill rotWithShape="1">
          <a:blip r:embed="rId3">
            <a:alphaModFix/>
          </a:blip>
          <a:srcRect/>
          <a:stretch/>
        </p:blipFill>
        <p:spPr>
          <a:xfrm>
            <a:off x="1769420" y="6464922"/>
            <a:ext cx="471335" cy="312397"/>
          </a:xfrm>
          <a:prstGeom prst="rect">
            <a:avLst/>
          </a:prstGeom>
          <a:noFill/>
          <a:ln>
            <a:noFill/>
          </a:ln>
        </p:spPr>
      </p:pic>
      <p:sp>
        <p:nvSpPr>
          <p:cNvPr id="28" name="Google Shape;28;p57"/>
          <p:cNvSpPr/>
          <p:nvPr/>
        </p:nvSpPr>
        <p:spPr>
          <a:xfrm>
            <a:off x="166255" y="6363857"/>
            <a:ext cx="1485900" cy="465417"/>
          </a:xfrm>
          <a:prstGeom prst="rect">
            <a:avLst/>
          </a:prstGeom>
          <a:solidFill>
            <a:schemeClr val="lt1"/>
          </a:solidFill>
          <a:ln w="1270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rgbClr val="FF0000"/>
                </a:solidFill>
                <a:latin typeface="Calibri"/>
                <a:ea typeface="Calibri"/>
                <a:cs typeface="Calibri"/>
                <a:sym typeface="Calibri"/>
              </a:rPr>
              <a:t>your logo</a:t>
            </a:r>
            <a:endParaRPr sz="1800" b="0" i="0" u="none" strike="noStrike" cap="none">
              <a:solidFill>
                <a:srgbClr val="FF0000"/>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29"/>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30"/>
        <p:cNvGrpSpPr/>
        <p:nvPr/>
      </p:nvGrpSpPr>
      <p:grpSpPr>
        <a:xfrm>
          <a:off x="0" y="0"/>
          <a:ext cx="0" cy="0"/>
          <a:chOff x="0" y="0"/>
          <a:chExt cx="0" cy="0"/>
        </a:xfrm>
      </p:grpSpPr>
      <p:sp>
        <p:nvSpPr>
          <p:cNvPr id="31" name="Google Shape;31;p59"/>
          <p:cNvSpPr txBox="1">
            <a:spLocks noGrp="1"/>
          </p:cNvSpPr>
          <p:nvPr>
            <p:ph type="title"/>
          </p:nvPr>
        </p:nvSpPr>
        <p:spPr>
          <a:xfrm>
            <a:off x="831851" y="1709740"/>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Quattrocento San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59"/>
          <p:cNvSpPr txBox="1">
            <a:spLocks noGrp="1"/>
          </p:cNvSpPr>
          <p:nvPr>
            <p:ph type="body" idx="1"/>
          </p:nvPr>
        </p:nvSpPr>
        <p:spPr>
          <a:xfrm>
            <a:off x="831851" y="4589465"/>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33"/>
        <p:cNvGrpSpPr/>
        <p:nvPr/>
      </p:nvGrpSpPr>
      <p:grpSpPr>
        <a:xfrm>
          <a:off x="0" y="0"/>
          <a:ext cx="0" cy="0"/>
          <a:chOff x="0" y="0"/>
          <a:chExt cx="0" cy="0"/>
        </a:xfrm>
      </p:grpSpPr>
      <p:sp>
        <p:nvSpPr>
          <p:cNvPr id="34" name="Google Shape;34;p60"/>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6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6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37"/>
        <p:cNvGrpSpPr/>
        <p:nvPr/>
      </p:nvGrpSpPr>
      <p:grpSpPr>
        <a:xfrm>
          <a:off x="0" y="0"/>
          <a:ext cx="0" cy="0"/>
          <a:chOff x="0" y="0"/>
          <a:chExt cx="0" cy="0"/>
        </a:xfrm>
      </p:grpSpPr>
      <p:sp>
        <p:nvSpPr>
          <p:cNvPr id="38" name="Google Shape;38;p61"/>
          <p:cNvSpPr txBox="1">
            <a:spLocks noGrp="1"/>
          </p:cNvSpPr>
          <p:nvPr>
            <p:ph type="title"/>
          </p:nvPr>
        </p:nvSpPr>
        <p:spPr>
          <a:xfrm>
            <a:off x="839788" y="365127"/>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61"/>
          <p:cNvSpPr txBox="1">
            <a:spLocks noGrp="1"/>
          </p:cNvSpPr>
          <p:nvPr>
            <p:ph type="body" idx="1"/>
          </p:nvPr>
        </p:nvSpPr>
        <p:spPr>
          <a:xfrm>
            <a:off x="839789"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0" name="Google Shape;40;p61"/>
          <p:cNvSpPr txBox="1">
            <a:spLocks noGrp="1"/>
          </p:cNvSpPr>
          <p:nvPr>
            <p:ph type="body" idx="2"/>
          </p:nvPr>
        </p:nvSpPr>
        <p:spPr>
          <a:xfrm>
            <a:off x="839789"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61"/>
          <p:cNvSpPr txBox="1">
            <a:spLocks noGrp="1"/>
          </p:cNvSpPr>
          <p:nvPr>
            <p:ph type="body" idx="3"/>
          </p:nvPr>
        </p:nvSpPr>
        <p:spPr>
          <a:xfrm>
            <a:off x="6172201"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2" name="Google Shape;42;p61"/>
          <p:cNvSpPr txBox="1">
            <a:spLocks noGrp="1"/>
          </p:cNvSpPr>
          <p:nvPr>
            <p:ph type="body" idx="4"/>
          </p:nvPr>
        </p:nvSpPr>
        <p:spPr>
          <a:xfrm>
            <a:off x="6172201"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43"/>
        <p:cNvGrpSpPr/>
        <p:nvPr/>
      </p:nvGrpSpPr>
      <p:grpSpPr>
        <a:xfrm>
          <a:off x="0" y="0"/>
          <a:ext cx="0" cy="0"/>
          <a:chOff x="0" y="0"/>
          <a:chExt cx="0" cy="0"/>
        </a:xfrm>
      </p:grpSpPr>
      <p:sp>
        <p:nvSpPr>
          <p:cNvPr id="44" name="Google Shape;44;p6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45"/>
        <p:cNvGrpSpPr/>
        <p:nvPr/>
      </p:nvGrpSpPr>
      <p:grpSpPr>
        <a:xfrm>
          <a:off x="0" y="0"/>
          <a:ext cx="0" cy="0"/>
          <a:chOff x="0" y="0"/>
          <a:chExt cx="0" cy="0"/>
        </a:xfrm>
      </p:grpSpPr>
      <p:sp>
        <p:nvSpPr>
          <p:cNvPr id="46" name="Google Shape;46;p6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Quattrocen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63"/>
          <p:cNvSpPr txBox="1">
            <a:spLocks noGrp="1"/>
          </p:cNvSpPr>
          <p:nvPr>
            <p:ph type="body" idx="1"/>
          </p:nvPr>
        </p:nvSpPr>
        <p:spPr>
          <a:xfrm>
            <a:off x="5183188" y="987427"/>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48" name="Google Shape;48;p6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lum/>
          </a:blip>
          <a:srcRect/>
          <a:stretch>
            <a:fillRect l="2000" t="87000"/>
          </a:stretch>
        </a:blipFill>
        <a:effectLst/>
      </p:bgPr>
    </p:bg>
    <p:spTree>
      <p:nvGrpSpPr>
        <p:cNvPr id="1" name="Shape 9"/>
        <p:cNvGrpSpPr/>
        <p:nvPr/>
      </p:nvGrpSpPr>
      <p:grpSpPr>
        <a:xfrm>
          <a:off x="0" y="0"/>
          <a:ext cx="0" cy="0"/>
          <a:chOff x="0" y="0"/>
          <a:chExt cx="0" cy="0"/>
        </a:xfrm>
      </p:grpSpPr>
      <p:sp>
        <p:nvSpPr>
          <p:cNvPr id="10" name="Google Shape;10;p5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600"/>
              <a:buFont typeface="Quattrocento Sans"/>
              <a:buNone/>
              <a:defRPr sz="3600" b="0" i="0" u="none" strike="noStrike" cap="none">
                <a:solidFill>
                  <a:schemeClr val="dk1"/>
                </a:solidFill>
                <a:latin typeface="Quattrocento Sans"/>
                <a:ea typeface="Quattrocento Sans"/>
                <a:cs typeface="Quattrocento Sans"/>
                <a:sym typeface="Quattrocento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5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Quattrocento Sans"/>
                <a:ea typeface="Quattrocento Sans"/>
                <a:cs typeface="Quattrocento Sans"/>
                <a:sym typeface="Quattrocento Sans"/>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Quattrocento Sans"/>
                <a:ea typeface="Quattrocento Sans"/>
                <a:cs typeface="Quattrocento Sans"/>
                <a:sym typeface="Quattrocento Sans"/>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Quattrocento Sans"/>
                <a:ea typeface="Quattrocento Sans"/>
                <a:cs typeface="Quattrocento Sans"/>
                <a:sym typeface="Quattrocento Sans"/>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Quattrocento Sans"/>
                <a:ea typeface="Quattrocento Sans"/>
                <a:cs typeface="Quattrocento Sans"/>
                <a:sym typeface="Quattrocento Sans"/>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Quattrocento Sans"/>
                <a:ea typeface="Quattrocento Sans"/>
                <a:cs typeface="Quattrocento Sans"/>
                <a:sym typeface="Quattrocento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2" name="Google Shape;12;p54"/>
          <p:cNvPicPr preferRelativeResize="0"/>
          <p:nvPr/>
        </p:nvPicPr>
        <p:blipFill rotWithShape="1">
          <a:blip r:embed="rId15">
            <a:alphaModFix/>
          </a:blip>
          <a:srcRect/>
          <a:stretch/>
        </p:blipFill>
        <p:spPr>
          <a:xfrm>
            <a:off x="8964911" y="6311902"/>
            <a:ext cx="2915940" cy="508405"/>
          </a:xfrm>
          <a:prstGeom prst="rect">
            <a:avLst/>
          </a:prstGeom>
          <a:noFill/>
          <a:ln>
            <a:noFill/>
          </a:ln>
        </p:spPr>
      </p:pic>
      <p:sp>
        <p:nvSpPr>
          <p:cNvPr id="13" name="Google Shape;13;p54"/>
          <p:cNvSpPr/>
          <p:nvPr/>
        </p:nvSpPr>
        <p:spPr>
          <a:xfrm>
            <a:off x="2998327" y="6304776"/>
            <a:ext cx="4104283" cy="553998"/>
          </a:xfrm>
          <a:prstGeom prst="rect">
            <a:avLst/>
          </a:prstGeom>
          <a:noFill/>
          <a:ln>
            <a:noFill/>
          </a:ln>
        </p:spPr>
        <p:txBody>
          <a:bodyPr spcFirstLastPara="1" wrap="square" lIns="91425" tIns="45700" rIns="91425" bIns="45700" anchor="ctr" anchorCtr="0">
            <a:spAutoFit/>
          </a:bodyPr>
          <a:lstStyle/>
          <a:p>
            <a:pPr marL="0" marR="0" lvl="0" indent="0" algn="r" rtl="0">
              <a:spcBef>
                <a:spcPts val="0"/>
              </a:spcBef>
              <a:spcAft>
                <a:spcPts val="0"/>
              </a:spcAft>
              <a:buNone/>
            </a:pPr>
            <a:r>
              <a:rPr lang="en-US" sz="1000" b="0" i="0" u="none" strike="noStrike" cap="none">
                <a:solidFill>
                  <a:srgbClr val="595959"/>
                </a:solidFill>
                <a:latin typeface="Teko"/>
                <a:ea typeface="Teko"/>
                <a:cs typeface="Teko"/>
                <a:sym typeface="Teko"/>
              </a:rPr>
              <a:t>“Coordinated Response to Child Abuse &amp; Neglect via Minimum Data Set: </a:t>
            </a:r>
            <a:r>
              <a:rPr lang="en-US" sz="1000" b="0" i="1" u="none" strike="noStrike" cap="none">
                <a:solidFill>
                  <a:srgbClr val="595959"/>
                </a:solidFill>
                <a:latin typeface="Teko"/>
                <a:ea typeface="Teko"/>
                <a:cs typeface="Teko"/>
                <a:sym typeface="Teko"/>
              </a:rPr>
              <a:t>from planning to practice</a:t>
            </a:r>
            <a:r>
              <a:rPr lang="en-US" sz="1000" b="0" i="0" u="none" strike="noStrike" cap="none">
                <a:solidFill>
                  <a:srgbClr val="595959"/>
                </a:solidFill>
                <a:latin typeface="Teko"/>
                <a:ea typeface="Teko"/>
                <a:cs typeface="Teko"/>
                <a:sym typeface="Teko"/>
              </a:rPr>
              <a:t>” [GA Nr: 810508 — CAN-MDS II — Funded by EU REC Programme 2014-2020]1</a:t>
            </a:r>
            <a:endParaRPr/>
          </a:p>
          <a:p>
            <a:pPr marL="0" marR="0" lvl="0" indent="0" algn="r" rtl="0">
              <a:spcBef>
                <a:spcPts val="0"/>
              </a:spcBef>
              <a:spcAft>
                <a:spcPts val="0"/>
              </a:spcAft>
              <a:buNone/>
            </a:pPr>
            <a:r>
              <a:rPr lang="en-US" sz="1000" b="1" i="0" u="none" strike="noStrike" cap="none">
                <a:solidFill>
                  <a:schemeClr val="accent1"/>
                </a:solidFill>
                <a:latin typeface="Teko"/>
                <a:ea typeface="Teko"/>
                <a:cs typeface="Teko"/>
                <a:sym typeface="Teko"/>
              </a:rPr>
              <a:t>CAN-MDS Operators’ Seminar</a:t>
            </a:r>
            <a:endParaRPr sz="1000" b="1" i="0" u="none" strike="noStrike" cap="none">
              <a:solidFill>
                <a:schemeClr val="accent1"/>
              </a:solidFill>
              <a:latin typeface="Teko"/>
              <a:ea typeface="Teko"/>
              <a:cs typeface="Teko"/>
              <a:sym typeface="Teko"/>
            </a:endParaRPr>
          </a:p>
        </p:txBody>
      </p:sp>
      <p:cxnSp>
        <p:nvCxnSpPr>
          <p:cNvPr id="14" name="Google Shape;14;p54"/>
          <p:cNvCxnSpPr/>
          <p:nvPr/>
        </p:nvCxnSpPr>
        <p:spPr>
          <a:xfrm>
            <a:off x="-11575" y="6303500"/>
            <a:ext cx="12204000" cy="0"/>
          </a:xfrm>
          <a:prstGeom prst="straightConnector1">
            <a:avLst/>
          </a:prstGeom>
          <a:noFill/>
          <a:ln w="9525" cap="flat" cmpd="sng">
            <a:solidFill>
              <a:schemeClr val="accent1"/>
            </a:solidFill>
            <a:prstDash val="solid"/>
            <a:miter lim="800000"/>
            <a:headEnd type="none" w="sm" len="sm"/>
            <a:tailEnd type="none" w="sm" len="sm"/>
          </a:ln>
        </p:spPr>
      </p:cxnSp>
      <p:pic>
        <p:nvPicPr>
          <p:cNvPr id="15" name="Google Shape;15;p54"/>
          <p:cNvPicPr preferRelativeResize="0"/>
          <p:nvPr/>
        </p:nvPicPr>
        <p:blipFill rotWithShape="1">
          <a:blip r:embed="rId16">
            <a:alphaModFix/>
          </a:blip>
          <a:srcRect/>
          <a:stretch/>
        </p:blipFill>
        <p:spPr>
          <a:xfrm>
            <a:off x="1769420" y="6464922"/>
            <a:ext cx="471335" cy="312397"/>
          </a:xfrm>
          <a:prstGeom prst="rect">
            <a:avLst/>
          </a:prstGeom>
          <a:noFill/>
          <a:ln>
            <a:noFill/>
          </a:ln>
        </p:spPr>
      </p:pic>
      <p:sp>
        <p:nvSpPr>
          <p:cNvPr id="16" name="Google Shape;16;p54"/>
          <p:cNvSpPr/>
          <p:nvPr/>
        </p:nvSpPr>
        <p:spPr>
          <a:xfrm>
            <a:off x="166255" y="6363857"/>
            <a:ext cx="1485900" cy="465417"/>
          </a:xfrm>
          <a:prstGeom prst="rect">
            <a:avLst/>
          </a:prstGeom>
          <a:solidFill>
            <a:schemeClr val="lt1"/>
          </a:solidFill>
          <a:ln w="1270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rgbClr val="FF0000"/>
                </a:solidFill>
                <a:latin typeface="Calibri"/>
                <a:ea typeface="Calibri"/>
                <a:cs typeface="Calibri"/>
                <a:sym typeface="Calibri"/>
              </a:rPr>
              <a:t>your logo</a:t>
            </a:r>
            <a:endParaRPr sz="1800" b="0" i="0" u="none" strike="noStrike" cap="none">
              <a:solidFill>
                <a:srgbClr val="FF0000"/>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parlament.cat/document/nom/TL115.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63"/>
        <p:cNvGrpSpPr/>
        <p:nvPr/>
      </p:nvGrpSpPr>
      <p:grpSpPr>
        <a:xfrm>
          <a:off x="0" y="0"/>
          <a:ext cx="0" cy="0"/>
          <a:chOff x="0" y="0"/>
          <a:chExt cx="0" cy="0"/>
        </a:xfrm>
      </p:grpSpPr>
      <p:sp>
        <p:nvSpPr>
          <p:cNvPr id="64" name="Google Shape;64;p1"/>
          <p:cNvSpPr txBox="1">
            <a:spLocks noGrp="1"/>
          </p:cNvSpPr>
          <p:nvPr>
            <p:ph type="ctrTitle"/>
          </p:nvPr>
        </p:nvSpPr>
        <p:spPr>
          <a:xfrm>
            <a:off x="1524000" y="743221"/>
            <a:ext cx="9144000" cy="23876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4000"/>
              <a:buFont typeface="Quattrocento Sans"/>
              <a:buNone/>
            </a:pPr>
            <a:r>
              <a:rPr lang="en-US" sz="4000">
                <a:latin typeface="Quattrocento Sans"/>
                <a:ea typeface="Quattrocento Sans"/>
                <a:cs typeface="Quattrocento Sans"/>
                <a:sym typeface="Quattrocento Sans"/>
              </a:rPr>
              <a:t>Abordatge de la infranotificació dels casos de maltractament infantil</a:t>
            </a:r>
            <a:endParaRPr sz="4000">
              <a:latin typeface="Quattrocento Sans"/>
              <a:ea typeface="Quattrocento Sans"/>
              <a:cs typeface="Quattrocento Sans"/>
              <a:sym typeface="Quattrocento Sans"/>
            </a:endParaRPr>
          </a:p>
        </p:txBody>
      </p:sp>
      <p:sp>
        <p:nvSpPr>
          <p:cNvPr id="65" name="Google Shape;65;p1"/>
          <p:cNvSpPr txBox="1">
            <a:spLocks noGrp="1"/>
          </p:cNvSpPr>
          <p:nvPr>
            <p:ph type="subTitle" idx="1"/>
          </p:nvPr>
        </p:nvSpPr>
        <p:spPr>
          <a:xfrm>
            <a:off x="937549" y="3300955"/>
            <a:ext cx="10316901" cy="1655762"/>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2400"/>
              <a:buNone/>
            </a:pPr>
            <a:endParaRPr>
              <a:solidFill>
                <a:srgbClr val="7F7F7F"/>
              </a:solidFill>
            </a:endParaRPr>
          </a:p>
          <a:p>
            <a:pPr marL="0" lvl="0" indent="0" algn="ctr" rtl="0">
              <a:lnSpc>
                <a:spcPct val="90000"/>
              </a:lnSpc>
              <a:spcBef>
                <a:spcPts val="1000"/>
              </a:spcBef>
              <a:spcAft>
                <a:spcPts val="0"/>
              </a:spcAft>
              <a:buClr>
                <a:srgbClr val="7F7F7F"/>
              </a:buClr>
              <a:buSzPts val="2400"/>
              <a:buNone/>
            </a:pPr>
            <a:r>
              <a:rPr lang="en-US">
                <a:solidFill>
                  <a:srgbClr val="7F7F7F"/>
                </a:solidFill>
              </a:rPr>
              <a:t>Justificant la necessitat de notificar el maltractament infantil i</a:t>
            </a:r>
            <a:endParaRPr>
              <a:solidFill>
                <a:srgbClr val="7F7F7F"/>
              </a:solidFill>
            </a:endParaRPr>
          </a:p>
          <a:p>
            <a:pPr marL="0" lvl="0" indent="0" algn="ctr" rtl="0">
              <a:lnSpc>
                <a:spcPct val="90000"/>
              </a:lnSpc>
              <a:spcBef>
                <a:spcPts val="1000"/>
              </a:spcBef>
              <a:spcAft>
                <a:spcPts val="0"/>
              </a:spcAft>
              <a:buClr>
                <a:srgbClr val="7F7F7F"/>
              </a:buClr>
              <a:buSzPts val="2400"/>
              <a:buNone/>
            </a:pPr>
            <a:r>
              <a:rPr lang="en-US">
                <a:solidFill>
                  <a:srgbClr val="7F7F7F"/>
                </a:solidFill>
              </a:rPr>
              <a:t>explorant els factors que afavoreixen la seva infranotificació</a:t>
            </a:r>
            <a:endParaRPr>
              <a:solidFill>
                <a:srgbClr val="7F7F7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119"/>
        <p:cNvGrpSpPr/>
        <p:nvPr/>
      </p:nvGrpSpPr>
      <p:grpSpPr>
        <a:xfrm>
          <a:off x="0" y="0"/>
          <a:ext cx="0" cy="0"/>
          <a:chOff x="0" y="0"/>
          <a:chExt cx="0" cy="0"/>
        </a:xfrm>
      </p:grpSpPr>
      <p:sp>
        <p:nvSpPr>
          <p:cNvPr id="120" name="Google Shape;120;p9"/>
          <p:cNvSpPr txBox="1">
            <a:spLocks noGrp="1"/>
          </p:cNvSpPr>
          <p:nvPr>
            <p:ph type="title"/>
          </p:nvPr>
        </p:nvSpPr>
        <p:spPr>
          <a:xfrm>
            <a:off x="838199" y="365127"/>
            <a:ext cx="11238571"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880"/>
              <a:buFont typeface="Quattrocento Sans"/>
              <a:buNone/>
            </a:pPr>
            <a:r>
              <a:rPr lang="en-US" sz="2880" b="1"/>
              <a:t>Disposicions sobre </a:t>
            </a:r>
            <a:r>
              <a:rPr lang="en-US" sz="2880" b="1">
                <a:solidFill>
                  <a:srgbClr val="2E75B5"/>
                </a:solidFill>
              </a:rPr>
              <a:t>l’obligació legal de les i els professionals</a:t>
            </a:r>
            <a:r>
              <a:rPr lang="en-US" sz="2880" b="1"/>
              <a:t> de notificar els casos de maltractament infantil (FRA, 2014)</a:t>
            </a:r>
            <a:endParaRPr sz="2700"/>
          </a:p>
        </p:txBody>
      </p:sp>
      <p:sp>
        <p:nvSpPr>
          <p:cNvPr id="121" name="Google Shape;121;p9"/>
          <p:cNvSpPr txBox="1">
            <a:spLocks noGrp="1"/>
          </p:cNvSpPr>
          <p:nvPr>
            <p:ph type="body" idx="1"/>
          </p:nvPr>
        </p:nvSpPr>
        <p:spPr>
          <a:xfrm>
            <a:off x="853627" y="2101208"/>
            <a:ext cx="6414655" cy="4544106"/>
          </a:xfrm>
          <a:prstGeom prst="rect">
            <a:avLst/>
          </a:prstGeom>
          <a:noFill/>
          <a:ln>
            <a:noFill/>
          </a:ln>
        </p:spPr>
        <p:txBody>
          <a:bodyPr spcFirstLastPara="1" wrap="square" lIns="91425" tIns="45700" rIns="91425" bIns="45700" anchor="t" anchorCtr="0">
            <a:noAutofit/>
          </a:bodyPr>
          <a:lstStyle/>
          <a:p>
            <a:pPr marL="809605" lvl="1" indent="-352417" algn="l" rtl="0">
              <a:lnSpc>
                <a:spcPct val="90000"/>
              </a:lnSpc>
              <a:spcBef>
                <a:spcPts val="0"/>
              </a:spcBef>
              <a:spcAft>
                <a:spcPts val="0"/>
              </a:spcAft>
              <a:buSzPts val="2200"/>
              <a:buChar char="🠶"/>
            </a:pPr>
            <a:r>
              <a:rPr lang="en-US" sz="2200"/>
              <a:t>A 15 estats membres hi ha obligació de notificació per a totes les i els professionals.</a:t>
            </a:r>
            <a:endParaRPr/>
          </a:p>
          <a:p>
            <a:pPr marL="809605" lvl="1" indent="-212717" algn="l" rtl="0">
              <a:lnSpc>
                <a:spcPct val="90000"/>
              </a:lnSpc>
              <a:spcBef>
                <a:spcPts val="500"/>
              </a:spcBef>
              <a:spcAft>
                <a:spcPts val="0"/>
              </a:spcAft>
              <a:buSzPts val="2200"/>
              <a:buNone/>
            </a:pPr>
            <a:endParaRPr sz="2200"/>
          </a:p>
          <a:p>
            <a:pPr marL="809605" lvl="1" indent="-352417" algn="l" rtl="0">
              <a:lnSpc>
                <a:spcPct val="90000"/>
              </a:lnSpc>
              <a:spcBef>
                <a:spcPts val="500"/>
              </a:spcBef>
              <a:spcAft>
                <a:spcPts val="0"/>
              </a:spcAft>
              <a:buSzPts val="2200"/>
              <a:buChar char="🠶"/>
            </a:pPr>
            <a:r>
              <a:rPr lang="en-US" sz="2200"/>
              <a:t>En deu estats membres, les obligacions existents només s’adrecen a determinats grups professionals, com ara treballadores i treballadors socials o professorat.</a:t>
            </a:r>
            <a:endParaRPr/>
          </a:p>
          <a:p>
            <a:pPr marL="1257269" lvl="2" indent="-342891" algn="l" rtl="0">
              <a:lnSpc>
                <a:spcPct val="90000"/>
              </a:lnSpc>
              <a:spcBef>
                <a:spcPts val="500"/>
              </a:spcBef>
              <a:spcAft>
                <a:spcPts val="0"/>
              </a:spcAft>
              <a:buSzPts val="2200"/>
              <a:buChar char="🠶"/>
            </a:pPr>
            <a:r>
              <a:rPr lang="en-US" sz="2200"/>
              <a:t>A molts estats membres, no sempre es garanteix l’anonimat a la o el professional que realitza la notificació.</a:t>
            </a:r>
            <a:endParaRPr/>
          </a:p>
        </p:txBody>
      </p:sp>
      <p:sp>
        <p:nvSpPr>
          <p:cNvPr id="124" name="Google Shape;124;p9"/>
          <p:cNvSpPr/>
          <p:nvPr/>
        </p:nvSpPr>
        <p:spPr>
          <a:xfrm>
            <a:off x="1308106" y="2203270"/>
            <a:ext cx="311454" cy="323850"/>
          </a:xfrm>
          <a:prstGeom prst="rect">
            <a:avLst/>
          </a:prstGeom>
          <a:solidFill>
            <a:srgbClr val="1C2E4D"/>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5" name="Google Shape;125;p9"/>
          <p:cNvSpPr/>
          <p:nvPr/>
        </p:nvSpPr>
        <p:spPr>
          <a:xfrm>
            <a:off x="1340763" y="3229257"/>
            <a:ext cx="311454" cy="323850"/>
          </a:xfrm>
          <a:prstGeom prst="rect">
            <a:avLst/>
          </a:prstGeom>
          <a:solidFill>
            <a:srgbClr val="AABAD7"/>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052" name="Picture 4"/>
          <p:cNvPicPr>
            <a:picLocks noChangeAspect="1" noChangeArrowheads="1"/>
          </p:cNvPicPr>
          <p:nvPr/>
        </p:nvPicPr>
        <p:blipFill>
          <a:blip r:embed="rId3"/>
          <a:srcRect/>
          <a:stretch>
            <a:fillRect/>
          </a:stretch>
        </p:blipFill>
        <p:spPr bwMode="auto">
          <a:xfrm>
            <a:off x="7436368" y="1577166"/>
            <a:ext cx="4283075" cy="4541837"/>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130"/>
        <p:cNvGrpSpPr/>
        <p:nvPr/>
      </p:nvGrpSpPr>
      <p:grpSpPr>
        <a:xfrm>
          <a:off x="0" y="0"/>
          <a:ext cx="0" cy="0"/>
          <a:chOff x="0" y="0"/>
          <a:chExt cx="0" cy="0"/>
        </a:xfrm>
      </p:grpSpPr>
      <p:pic>
        <p:nvPicPr>
          <p:cNvPr id="131" name="Google Shape;131;p10"/>
          <p:cNvPicPr preferRelativeResize="0"/>
          <p:nvPr/>
        </p:nvPicPr>
        <p:blipFill rotWithShape="1">
          <a:blip r:embed="rId3">
            <a:alphaModFix/>
          </a:blip>
          <a:srcRect l="20609" t="22272" r="55939" b="35758"/>
          <a:stretch/>
        </p:blipFill>
        <p:spPr>
          <a:xfrm>
            <a:off x="7148035" y="1652155"/>
            <a:ext cx="4205765" cy="4524808"/>
          </a:xfrm>
          <a:prstGeom prst="rect">
            <a:avLst/>
          </a:prstGeom>
          <a:noFill/>
          <a:ln>
            <a:noFill/>
          </a:ln>
        </p:spPr>
      </p:pic>
      <p:pic>
        <p:nvPicPr>
          <p:cNvPr id="132" name="Google Shape;132;p10"/>
          <p:cNvPicPr preferRelativeResize="0"/>
          <p:nvPr/>
        </p:nvPicPr>
        <p:blipFill rotWithShape="1">
          <a:blip r:embed="rId4">
            <a:alphaModFix/>
          </a:blip>
          <a:srcRect l="20938" t="37813" r="54824" b="19431"/>
          <a:stretch/>
        </p:blipFill>
        <p:spPr>
          <a:xfrm>
            <a:off x="7388529" y="1652155"/>
            <a:ext cx="4266609" cy="4524808"/>
          </a:xfrm>
          <a:prstGeom prst="rect">
            <a:avLst/>
          </a:prstGeom>
          <a:noFill/>
          <a:ln>
            <a:noFill/>
          </a:ln>
        </p:spPr>
      </p:pic>
      <p:sp>
        <p:nvSpPr>
          <p:cNvPr id="133" name="Google Shape;133;p10"/>
          <p:cNvSpPr txBox="1">
            <a:spLocks noGrp="1"/>
          </p:cNvSpPr>
          <p:nvPr>
            <p:ph type="body" idx="1"/>
          </p:nvPr>
        </p:nvSpPr>
        <p:spPr>
          <a:xfrm>
            <a:off x="838198" y="1652155"/>
            <a:ext cx="10816939" cy="4351338"/>
          </a:xfrm>
          <a:prstGeom prst="rect">
            <a:avLst/>
          </a:prstGeom>
          <a:solidFill>
            <a:schemeClr val="lt1"/>
          </a:solidFill>
          <a:ln>
            <a:noFill/>
          </a:ln>
        </p:spPr>
        <p:txBody>
          <a:bodyPr spcFirstLastPara="1" wrap="square" lIns="91425" tIns="45700" rIns="91425" bIns="45700" anchor="t" anchorCtr="0">
            <a:noAutofit/>
          </a:bodyPr>
          <a:lstStyle/>
          <a:p>
            <a:pPr marL="361942" lvl="0" indent="-361942" algn="l" rtl="0">
              <a:lnSpc>
                <a:spcPct val="90000"/>
              </a:lnSpc>
              <a:spcBef>
                <a:spcPts val="0"/>
              </a:spcBef>
              <a:spcAft>
                <a:spcPts val="0"/>
              </a:spcAft>
              <a:buClr>
                <a:schemeClr val="accent1"/>
              </a:buClr>
              <a:buSzPts val="2000"/>
              <a:buFont typeface="Noto Sans Symbols"/>
              <a:buChar char="🠶"/>
            </a:pPr>
            <a:r>
              <a:rPr lang="en-US" sz="2000"/>
              <a:t>En alguns estats membres hi ha un mecanisme unificat de derivació. </a:t>
            </a:r>
            <a:endParaRPr/>
          </a:p>
          <a:p>
            <a:pPr marL="809605" lvl="1" indent="-352417" algn="l" rtl="0">
              <a:lnSpc>
                <a:spcPct val="90000"/>
              </a:lnSpc>
              <a:spcBef>
                <a:spcPts val="500"/>
              </a:spcBef>
              <a:spcAft>
                <a:spcPts val="0"/>
              </a:spcAft>
              <a:buSzPts val="2000"/>
              <a:buChar char="🠶"/>
            </a:pPr>
            <a:r>
              <a:rPr lang="en-US" sz="2000"/>
              <a:t>en molts països, però, la manca de protocols i procediments de notificació clars crea més endarreriments o comporta una notificació inferior de casos.</a:t>
            </a:r>
            <a:endParaRPr/>
          </a:p>
          <a:p>
            <a:pPr marL="457188" lvl="1" indent="0" algn="l" rtl="0">
              <a:lnSpc>
                <a:spcPct val="90000"/>
              </a:lnSpc>
              <a:spcBef>
                <a:spcPts val="500"/>
              </a:spcBef>
              <a:spcAft>
                <a:spcPts val="0"/>
              </a:spcAft>
              <a:buSzPts val="2000"/>
              <a:buNone/>
            </a:pP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La manca d’un protocol exhaustiu que descrigui el mecanisme de derivació existent i les responsabilitats de cada persona implicada ha provocat una cooperació ineficaç entre les i els professionals.</a:t>
            </a:r>
            <a:endParaRPr/>
          </a:p>
          <a:p>
            <a:pPr marL="0" lvl="0" indent="0" algn="l" rtl="0">
              <a:lnSpc>
                <a:spcPct val="90000"/>
              </a:lnSpc>
              <a:spcBef>
                <a:spcPts val="1000"/>
              </a:spcBef>
              <a:spcAft>
                <a:spcPts val="0"/>
              </a:spcAft>
              <a:buSzPts val="2000"/>
              <a:buNone/>
            </a:pP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Un repte important identificat a l’hora d’abordar la infranotificació, és la dificultat de les i els professionals en reconèixer el maltractament i entendre i complir les seves responsabilitats i obligacions professionals un cop sorgeixin les sospites.</a:t>
            </a:r>
            <a:endParaRPr/>
          </a:p>
          <a:p>
            <a:pPr marL="809605" lvl="1" indent="-352417" algn="l" rtl="0">
              <a:lnSpc>
                <a:spcPct val="90000"/>
              </a:lnSpc>
              <a:spcBef>
                <a:spcPts val="500"/>
              </a:spcBef>
              <a:spcAft>
                <a:spcPts val="0"/>
              </a:spcAft>
              <a:buSzPts val="2000"/>
              <a:buChar char="🠶"/>
            </a:pPr>
            <a:r>
              <a:rPr lang="en-US" sz="2000"/>
              <a:t>Per tant, hi ha una gran necessitat de formació sobre els senyals de maltractament a la infància per a totes les i els professionals que tenen contacte amb nenes i nens.</a:t>
            </a:r>
            <a:endParaRPr/>
          </a:p>
        </p:txBody>
      </p:sp>
      <p:sp>
        <p:nvSpPr>
          <p:cNvPr id="134" name="Google Shape;134;p10"/>
          <p:cNvSpPr txBox="1">
            <a:spLocks noGrp="1"/>
          </p:cNvSpPr>
          <p:nvPr>
            <p:ph type="title"/>
          </p:nvPr>
        </p:nvSpPr>
        <p:spPr>
          <a:xfrm>
            <a:off x="838199" y="365127"/>
            <a:ext cx="11238571"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880"/>
              <a:buFont typeface="Quattrocento Sans"/>
              <a:buNone/>
            </a:pPr>
            <a:r>
              <a:rPr lang="en-US" sz="2880" b="1"/>
              <a:t>Disposicions sobre </a:t>
            </a:r>
            <a:r>
              <a:rPr lang="en-US" sz="2880" b="1">
                <a:solidFill>
                  <a:srgbClr val="2E75B5"/>
                </a:solidFill>
              </a:rPr>
              <a:t>l’obligació legal de les i els professionals</a:t>
            </a:r>
            <a:r>
              <a:rPr lang="en-US" sz="2880" b="1"/>
              <a:t> de notificar els casos de maltractament infantil (FRA, 2014)</a:t>
            </a:r>
            <a:endParaRPr sz="27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3">
                                            <p:txEl>
                                              <p:pRg st="0" end="0"/>
                                            </p:txEl>
                                          </p:spTgt>
                                        </p:tgtEl>
                                        <p:attrNameLst>
                                          <p:attrName>style.visibility</p:attrName>
                                        </p:attrNameLst>
                                      </p:cBhvr>
                                      <p:to>
                                        <p:strVal val="visible"/>
                                      </p:to>
                                    </p:set>
                                    <p:anim calcmode="lin" valueType="num">
                                      <p:cBhvr additive="base">
                                        <p:cTn id="7" dur="500"/>
                                        <p:tgtEl>
                                          <p:spTgt spid="133">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33">
                                            <p:txEl>
                                              <p:pRg st="1" end="1"/>
                                            </p:txEl>
                                          </p:spTgt>
                                        </p:tgtEl>
                                        <p:attrNameLst>
                                          <p:attrName>style.visibility</p:attrName>
                                        </p:attrNameLst>
                                      </p:cBhvr>
                                      <p:to>
                                        <p:strVal val="visible"/>
                                      </p:to>
                                    </p:set>
                                    <p:anim calcmode="lin" valueType="num">
                                      <p:cBhvr additive="base">
                                        <p:cTn id="12" dur="500"/>
                                        <p:tgtEl>
                                          <p:spTgt spid="133">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33">
                                            <p:txEl>
                                              <p:pRg st="2" end="2"/>
                                            </p:txEl>
                                          </p:spTgt>
                                        </p:tgtEl>
                                        <p:attrNameLst>
                                          <p:attrName>style.visibility</p:attrName>
                                        </p:attrNameLst>
                                      </p:cBhvr>
                                      <p:to>
                                        <p:strVal val="visible"/>
                                      </p:to>
                                    </p:set>
                                    <p:anim calcmode="lin" valueType="num">
                                      <p:cBhvr additive="base">
                                        <p:cTn id="17" dur="500"/>
                                        <p:tgtEl>
                                          <p:spTgt spid="133">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133">
                                            <p:txEl>
                                              <p:pRg st="3" end="3"/>
                                            </p:txEl>
                                          </p:spTgt>
                                        </p:tgtEl>
                                        <p:attrNameLst>
                                          <p:attrName>style.visibility</p:attrName>
                                        </p:attrNameLst>
                                      </p:cBhvr>
                                      <p:to>
                                        <p:strVal val="visible"/>
                                      </p:to>
                                    </p:set>
                                    <p:anim calcmode="lin" valueType="num">
                                      <p:cBhvr additive="base">
                                        <p:cTn id="22" dur="500"/>
                                        <p:tgtEl>
                                          <p:spTgt spid="133">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133">
                                            <p:txEl>
                                              <p:pRg st="4" end="4"/>
                                            </p:txEl>
                                          </p:spTgt>
                                        </p:tgtEl>
                                        <p:attrNameLst>
                                          <p:attrName>style.visibility</p:attrName>
                                        </p:attrNameLst>
                                      </p:cBhvr>
                                      <p:to>
                                        <p:strVal val="visible"/>
                                      </p:to>
                                    </p:set>
                                    <p:anim calcmode="lin" valueType="num">
                                      <p:cBhvr additive="base">
                                        <p:cTn id="27" dur="500"/>
                                        <p:tgtEl>
                                          <p:spTgt spid="133">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133">
                                            <p:txEl>
                                              <p:pRg st="5" end="5"/>
                                            </p:txEl>
                                          </p:spTgt>
                                        </p:tgtEl>
                                        <p:attrNameLst>
                                          <p:attrName>style.visibility</p:attrName>
                                        </p:attrNameLst>
                                      </p:cBhvr>
                                      <p:to>
                                        <p:strVal val="visible"/>
                                      </p:to>
                                    </p:set>
                                    <p:anim calcmode="lin" valueType="num">
                                      <p:cBhvr additive="base">
                                        <p:cTn id="32" dur="500"/>
                                        <p:tgtEl>
                                          <p:spTgt spid="133">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33">
                                            <p:txEl>
                                              <p:pRg st="6" end="6"/>
                                            </p:txEl>
                                          </p:spTgt>
                                        </p:tgtEl>
                                        <p:attrNameLst>
                                          <p:attrName>style.visibility</p:attrName>
                                        </p:attrNameLst>
                                      </p:cBhvr>
                                      <p:to>
                                        <p:strVal val="visible"/>
                                      </p:to>
                                    </p:set>
                                    <p:anim calcmode="lin" valueType="num">
                                      <p:cBhvr additive="base">
                                        <p:cTn id="37" dur="500"/>
                                        <p:tgtEl>
                                          <p:spTgt spid="133">
                                            <p:txEl>
                                              <p:pRg st="6" end="6"/>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139"/>
        <p:cNvGrpSpPr/>
        <p:nvPr/>
      </p:nvGrpSpPr>
      <p:grpSpPr>
        <a:xfrm>
          <a:off x="0" y="0"/>
          <a:ext cx="0" cy="0"/>
          <a:chOff x="0" y="0"/>
          <a:chExt cx="0" cy="0"/>
        </a:xfrm>
      </p:grpSpPr>
      <p:sp>
        <p:nvSpPr>
          <p:cNvPr id="140" name="Google Shape;140;p11"/>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sz="2700" b="1"/>
              <a:t>Obligacions legals específiques per a la </a:t>
            </a:r>
            <a:r>
              <a:rPr lang="en-US" sz="2700" b="1">
                <a:solidFill>
                  <a:srgbClr val="2E75B5"/>
                </a:solidFill>
              </a:rPr>
              <a:t>ciutadania en general  </a:t>
            </a:r>
            <a:r>
              <a:rPr lang="en-US" sz="2700" b="1"/>
              <a:t>per notificar el maltractament infantil </a:t>
            </a:r>
            <a:r>
              <a:rPr lang="en-US" sz="2700" b="1" i="1"/>
              <a:t>(F</a:t>
            </a:r>
            <a:r>
              <a:rPr lang="en-US" sz="2700" i="1"/>
              <a:t>RA, 2014)</a:t>
            </a:r>
            <a:endParaRPr sz="2700"/>
          </a:p>
        </p:txBody>
      </p:sp>
      <p:sp>
        <p:nvSpPr>
          <p:cNvPr id="141" name="Google Shape;141;p11"/>
          <p:cNvSpPr txBox="1">
            <a:spLocks noGrp="1"/>
          </p:cNvSpPr>
          <p:nvPr>
            <p:ph type="body" idx="1"/>
          </p:nvPr>
        </p:nvSpPr>
        <p:spPr>
          <a:xfrm>
            <a:off x="838200" y="1825625"/>
            <a:ext cx="6414655"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70000"/>
              </a:lnSpc>
              <a:spcBef>
                <a:spcPts val="0"/>
              </a:spcBef>
              <a:spcAft>
                <a:spcPts val="0"/>
              </a:spcAft>
              <a:buClr>
                <a:schemeClr val="accent1"/>
              </a:buClr>
              <a:buSzPts val="2380"/>
              <a:buFont typeface="Noto Sans Symbols"/>
              <a:buChar char="🠶"/>
            </a:pPr>
            <a:r>
              <a:rPr lang="en-US" sz="2380"/>
              <a:t>Més de la meitat dels estats membres de la UE tenen obligacions específiques de notificació adreçades a la ciutadania.</a:t>
            </a:r>
            <a:endParaRPr/>
          </a:p>
          <a:p>
            <a:pPr marL="361942" lvl="0" indent="-361942" algn="l" rtl="0">
              <a:lnSpc>
                <a:spcPct val="70000"/>
              </a:lnSpc>
              <a:spcBef>
                <a:spcPts val="1000"/>
              </a:spcBef>
              <a:spcAft>
                <a:spcPts val="0"/>
              </a:spcAft>
              <a:buClr>
                <a:schemeClr val="accent1"/>
              </a:buClr>
              <a:buSzPts val="2380"/>
              <a:buFont typeface="Noto Sans Symbols"/>
              <a:buChar char="🠶"/>
            </a:pPr>
            <a:r>
              <a:rPr lang="en-US" sz="2380"/>
              <a:t>En 15 estats membres de la UE hi ha disposicions que estableixen obligacions específiques per a la ciutadania per notificar casos de maltractament infantil que pertanyen a l'abast dels sistemes nacionals de protecció de la infància</a:t>
            </a:r>
            <a:endParaRPr sz="2380"/>
          </a:p>
          <a:p>
            <a:pPr marL="361942" lvl="0" indent="-361942" algn="l" rtl="0">
              <a:lnSpc>
                <a:spcPct val="70000"/>
              </a:lnSpc>
              <a:spcBef>
                <a:spcPts val="1000"/>
              </a:spcBef>
              <a:spcAft>
                <a:spcPts val="0"/>
              </a:spcAft>
              <a:buClr>
                <a:schemeClr val="accent1"/>
              </a:buClr>
              <a:buSzPts val="2380"/>
              <a:buFont typeface="Noto Sans Symbols"/>
              <a:buChar char="🠶"/>
            </a:pPr>
            <a:r>
              <a:rPr lang="en-US" sz="2380"/>
              <a:t>En molts estats membres que no compten amb disposicions específiques, s’apliquen disposicions generals sobre l’obligació de la ciutadania de notificar els actes criminals segons la legislació nacional</a:t>
            </a:r>
            <a:endParaRPr sz="2380"/>
          </a:p>
        </p:txBody>
      </p:sp>
      <p:pic>
        <p:nvPicPr>
          <p:cNvPr id="1028" name="Picture 4"/>
          <p:cNvPicPr>
            <a:picLocks noChangeAspect="1" noChangeArrowheads="1"/>
          </p:cNvPicPr>
          <p:nvPr/>
        </p:nvPicPr>
        <p:blipFill>
          <a:blip r:embed="rId3"/>
          <a:srcRect/>
          <a:stretch>
            <a:fillRect/>
          </a:stretch>
        </p:blipFill>
        <p:spPr bwMode="auto">
          <a:xfrm>
            <a:off x="7475862" y="1287917"/>
            <a:ext cx="4221162" cy="4541837"/>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Shape 147"/>
        <p:cNvGrpSpPr/>
        <p:nvPr/>
      </p:nvGrpSpPr>
      <p:grpSpPr>
        <a:xfrm>
          <a:off x="0" y="0"/>
          <a:ext cx="0" cy="0"/>
          <a:chOff x="0" y="0"/>
          <a:chExt cx="0" cy="0"/>
        </a:xfrm>
      </p:grpSpPr>
      <p:sp>
        <p:nvSpPr>
          <p:cNvPr id="148" name="Google Shape;148;p12"/>
          <p:cNvSpPr txBox="1">
            <a:spLocks noGrp="1"/>
          </p:cNvSpPr>
          <p:nvPr>
            <p:ph type="title"/>
          </p:nvPr>
        </p:nvSpPr>
        <p:spPr>
          <a:xfrm>
            <a:off x="838200" y="655058"/>
            <a:ext cx="10515600" cy="1190627"/>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3240"/>
              <a:buFont typeface="Quattrocento Sans"/>
              <a:buNone/>
            </a:pPr>
            <a:r>
              <a:rPr lang="en-US" sz="3240" b="1"/>
              <a:t>Obligacions legals per a </a:t>
            </a:r>
            <a:r>
              <a:rPr lang="en-US" sz="3240" b="1">
                <a:solidFill>
                  <a:srgbClr val="2E75B5"/>
                </a:solidFill>
              </a:rPr>
              <a:t>professionals i ciutadania en general </a:t>
            </a:r>
            <a:r>
              <a:rPr lang="en-US" sz="3240" b="1"/>
              <a:t>per notificar els casos de maltractament infantil a Catalunya</a:t>
            </a:r>
            <a:endParaRPr sz="3240">
              <a:solidFill>
                <a:srgbClr val="FF0000"/>
              </a:solidFill>
            </a:endParaRPr>
          </a:p>
        </p:txBody>
      </p:sp>
      <p:sp>
        <p:nvSpPr>
          <p:cNvPr id="149" name="Google Shape;149;p12"/>
          <p:cNvSpPr txBox="1">
            <a:spLocks noGrp="1"/>
          </p:cNvSpPr>
          <p:nvPr>
            <p:ph type="body" idx="1"/>
          </p:nvPr>
        </p:nvSpPr>
        <p:spPr>
          <a:xfrm>
            <a:off x="838200" y="2606209"/>
            <a:ext cx="10123449" cy="4351338"/>
          </a:xfrm>
          <a:prstGeom prst="rect">
            <a:avLst/>
          </a:prstGeom>
          <a:noFill/>
          <a:ln>
            <a:noFill/>
          </a:ln>
        </p:spPr>
        <p:txBody>
          <a:bodyPr spcFirstLastPara="1" wrap="square" lIns="91425" tIns="45700" rIns="91425" bIns="45700" anchor="t" anchorCtr="0">
            <a:noAutofit/>
          </a:bodyPr>
          <a:lstStyle/>
          <a:p>
            <a:pPr marL="361942" lvl="0" indent="-361942" algn="l" rtl="0">
              <a:lnSpc>
                <a:spcPct val="90000"/>
              </a:lnSpc>
              <a:spcBef>
                <a:spcPts val="0"/>
              </a:spcBef>
              <a:spcAft>
                <a:spcPts val="0"/>
              </a:spcAft>
              <a:buClr>
                <a:schemeClr val="accent1"/>
              </a:buClr>
              <a:buSzPts val="2400"/>
              <a:buFont typeface="Noto Sans Symbols"/>
              <a:buChar char="🠶"/>
            </a:pPr>
            <a:r>
              <a:rPr lang="en-US" sz="2400"/>
              <a:t>La </a:t>
            </a:r>
            <a:r>
              <a:rPr lang="en-US" sz="2400" b="1" u="sng"/>
              <a:t>ciutadania</a:t>
            </a:r>
            <a:r>
              <a:rPr lang="en-US" sz="2400"/>
              <a:t> ha de conèixer la seva obligació legal de denunciar i/o comunicar tot cas de maltractament a infància  i adolescència que coneguin. Les normes que estableixen aquesta obligació són les que recull L’article 259 de la Llei d’enjudiciament criminal, l’article 450 del Codi  Penal, l’article 13.4 de la Llei orgànica 1/1996, de 15 de gener, i l’article 100 de la Llei 14/2010, de 27 de maig.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Shape 154"/>
        <p:cNvGrpSpPr/>
        <p:nvPr/>
      </p:nvGrpSpPr>
      <p:grpSpPr>
        <a:xfrm>
          <a:off x="0" y="0"/>
          <a:ext cx="0" cy="0"/>
          <a:chOff x="0" y="0"/>
          <a:chExt cx="0" cy="0"/>
        </a:xfrm>
      </p:grpSpPr>
      <p:sp>
        <p:nvSpPr>
          <p:cNvPr id="155" name="Google Shape;155;p13"/>
          <p:cNvSpPr txBox="1">
            <a:spLocks noGrp="1"/>
          </p:cNvSpPr>
          <p:nvPr>
            <p:ph type="title"/>
          </p:nvPr>
        </p:nvSpPr>
        <p:spPr>
          <a:xfrm>
            <a:off x="838200" y="136527"/>
            <a:ext cx="10515600" cy="1190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240"/>
              <a:buFont typeface="Quattrocento Sans"/>
              <a:buNone/>
            </a:pPr>
            <a:r>
              <a:rPr lang="en-US" sz="3000" b="1"/>
              <a:t>Obligacions legals per a </a:t>
            </a:r>
            <a:r>
              <a:rPr lang="en-US" sz="3000" b="1">
                <a:solidFill>
                  <a:srgbClr val="2E75B5"/>
                </a:solidFill>
              </a:rPr>
              <a:t>professionals i ciutadania en general </a:t>
            </a:r>
            <a:r>
              <a:rPr lang="en-US" sz="3000" b="1"/>
              <a:t>per notificar els casos de maltractament infantil a Catalunya</a:t>
            </a:r>
            <a:endParaRPr sz="3000">
              <a:solidFill>
                <a:srgbClr val="FF0000"/>
              </a:solidFill>
            </a:endParaRPr>
          </a:p>
        </p:txBody>
      </p:sp>
      <p:sp>
        <p:nvSpPr>
          <p:cNvPr id="156" name="Google Shape;156;p13"/>
          <p:cNvSpPr txBox="1">
            <a:spLocks noGrp="1"/>
          </p:cNvSpPr>
          <p:nvPr>
            <p:ph type="body" idx="1"/>
          </p:nvPr>
        </p:nvSpPr>
        <p:spPr>
          <a:xfrm>
            <a:off x="403302" y="1279215"/>
            <a:ext cx="11385300" cy="4351200"/>
          </a:xfrm>
          <a:prstGeom prst="rect">
            <a:avLst/>
          </a:prstGeom>
          <a:noFill/>
          <a:ln>
            <a:noFill/>
          </a:ln>
        </p:spPr>
        <p:txBody>
          <a:bodyPr spcFirstLastPara="1" wrap="square" lIns="91425" tIns="45700" rIns="91425" bIns="45700" anchor="t" anchorCtr="0">
            <a:noAutofit/>
          </a:bodyPr>
          <a:lstStyle/>
          <a:p>
            <a:pPr marL="361942" lvl="0" indent="-361942" algn="l" rtl="0">
              <a:lnSpc>
                <a:spcPct val="90000"/>
              </a:lnSpc>
              <a:spcBef>
                <a:spcPts val="0"/>
              </a:spcBef>
              <a:spcAft>
                <a:spcPts val="0"/>
              </a:spcAft>
              <a:buClr>
                <a:schemeClr val="accent1"/>
              </a:buClr>
              <a:buSzPts val="1800"/>
              <a:buFont typeface="Noto Sans Symbols"/>
              <a:buChar char="🠶"/>
            </a:pPr>
            <a:r>
              <a:rPr lang="en-US" sz="1800"/>
              <a:t>Les i els </a:t>
            </a:r>
            <a:r>
              <a:rPr lang="en-US" sz="1800" b="1" u="sng"/>
              <a:t>professionals</a:t>
            </a:r>
            <a:r>
              <a:rPr lang="en-US" sz="1800"/>
              <a:t> han de conèixer la seva obligació legal de denunciar i/o comunicar tot cas de maltractament infantil que coneguin. Als preceptes generals de la ciutadania  ja esmentats cal afegir els següents: </a:t>
            </a:r>
            <a:endParaRPr/>
          </a:p>
          <a:p>
            <a:pPr marL="0" lvl="0" indent="0" algn="l" rtl="0">
              <a:lnSpc>
                <a:spcPct val="90000"/>
              </a:lnSpc>
              <a:spcBef>
                <a:spcPts val="1000"/>
              </a:spcBef>
              <a:spcAft>
                <a:spcPts val="0"/>
              </a:spcAft>
              <a:buSzPts val="1800"/>
              <a:buNone/>
            </a:pPr>
            <a:r>
              <a:rPr lang="en-US" sz="1800"/>
              <a:t>	L’article 262 de la Llei d’enjudiciament criminal que estableix el següent: </a:t>
            </a:r>
            <a:endParaRPr/>
          </a:p>
          <a:p>
            <a:pPr marL="361942" lvl="0" indent="-361942" algn="l" rtl="0">
              <a:lnSpc>
                <a:spcPct val="90000"/>
              </a:lnSpc>
              <a:spcBef>
                <a:spcPts val="1000"/>
              </a:spcBef>
              <a:spcAft>
                <a:spcPts val="0"/>
              </a:spcAft>
              <a:buSzPts val="1800"/>
              <a:buFont typeface="Arial"/>
              <a:buChar char="•"/>
            </a:pPr>
            <a:r>
              <a:rPr lang="en-US" sz="1800"/>
              <a:t>&lt;qui, per raó del seu càrrec, professió o ofici tingui notícia d’algun delicte públic tenen l’obligació de denunciar-lo immediatament al Ministeri Fiscal, al tribunal competent, a la jutgessa o al jutge d’instrucció i, si no n’hi ha, al municipal o a la funcionària o funcionari de policia més pròxima al lloc, si es tracta d’un delicte flagrant.&gt; </a:t>
            </a:r>
            <a:endParaRPr/>
          </a:p>
          <a:p>
            <a:pPr marL="0" lvl="0" indent="0" algn="l" rtl="0">
              <a:lnSpc>
                <a:spcPct val="90000"/>
              </a:lnSpc>
              <a:spcBef>
                <a:spcPts val="1000"/>
              </a:spcBef>
              <a:spcAft>
                <a:spcPts val="0"/>
              </a:spcAft>
              <a:buSzPts val="1800"/>
              <a:buNone/>
            </a:pPr>
            <a:r>
              <a:rPr lang="en-US" sz="1800"/>
              <a:t>	L’article 100.3 de la Llei 14/2010, de 27 de maig, que estableix el següent: </a:t>
            </a:r>
            <a:endParaRPr/>
          </a:p>
          <a:p>
            <a:pPr marL="361942" lvl="0" indent="-361942" algn="l" rtl="0">
              <a:lnSpc>
                <a:spcPct val="90000"/>
              </a:lnSpc>
              <a:spcBef>
                <a:spcPts val="1000"/>
              </a:spcBef>
              <a:spcAft>
                <a:spcPts val="0"/>
              </a:spcAft>
              <a:buSzPts val="1800"/>
              <a:buFont typeface="Arial"/>
              <a:buChar char="•"/>
            </a:pPr>
            <a:r>
              <a:rPr lang="en-US" sz="1800"/>
              <a:t>&lt;totes les i els professionals, especialment les i els professionals de la salut, els serveis socials i de l’educació, han d’intervenir obligatòriament quan tinguin coneixement de la situació de risc o de desemparament en que es troba una nena, nen o adolescent, d’acord amb els protocols específics i en col·laboració i coordinació amb l’òrgan de la Generalitat competent en matèria de protecció de la infància i l’adolescència. Aquesta obligació inclou la de facilitar la informació i la documentació que calgui per a valorar la situació de la nena, nen o l’adolescent.&gt; </a:t>
            </a:r>
            <a:endParaRPr/>
          </a:p>
          <a:p>
            <a:pPr marL="0" lvl="0" indent="0" algn="l" rtl="0">
              <a:lnSpc>
                <a:spcPct val="90000"/>
              </a:lnSpc>
              <a:spcBef>
                <a:spcPts val="1000"/>
              </a:spcBef>
              <a:spcAft>
                <a:spcPts val="0"/>
              </a:spcAft>
              <a:buSzPts val="1800"/>
              <a:buNone/>
            </a:pPr>
            <a:r>
              <a:rPr lang="en-US" sz="1800"/>
              <a:t>	Els articles 158.f), 159.b) de la Llei 14/2010 tipifiquen com infracció greu o molt greu l’incompliment de l’obligació prevista en l’article 100.3 quan aquest incompliment perllonga la situació de desprotecció. </a:t>
            </a:r>
            <a:endParaRPr sz="1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Shape 161"/>
        <p:cNvGrpSpPr/>
        <p:nvPr/>
      </p:nvGrpSpPr>
      <p:grpSpPr>
        <a:xfrm>
          <a:off x="0" y="0"/>
          <a:ext cx="0" cy="0"/>
          <a:chOff x="0" y="0"/>
          <a:chExt cx="0" cy="0"/>
        </a:xfrm>
      </p:grpSpPr>
      <p:sp>
        <p:nvSpPr>
          <p:cNvPr id="162" name="Google Shape;162;p14"/>
          <p:cNvSpPr txBox="1">
            <a:spLocks noGrp="1"/>
          </p:cNvSpPr>
          <p:nvPr>
            <p:ph type="title"/>
          </p:nvPr>
        </p:nvSpPr>
        <p:spPr>
          <a:xfrm>
            <a:off x="838200" y="97498"/>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Infranotificació del maltractament infantil</a:t>
            </a:r>
            <a:endParaRPr/>
          </a:p>
        </p:txBody>
      </p:sp>
      <p:sp>
        <p:nvSpPr>
          <p:cNvPr id="163" name="Google Shape;163;p14"/>
          <p:cNvSpPr txBox="1">
            <a:spLocks noGrp="1"/>
          </p:cNvSpPr>
          <p:nvPr>
            <p:ph type="body" idx="1"/>
          </p:nvPr>
        </p:nvSpPr>
        <p:spPr>
          <a:xfrm>
            <a:off x="699655" y="1396061"/>
            <a:ext cx="5737121" cy="4645742"/>
          </a:xfrm>
          <a:prstGeom prst="rect">
            <a:avLst/>
          </a:prstGeom>
          <a:noFill/>
          <a:ln>
            <a:noFill/>
          </a:ln>
        </p:spPr>
        <p:txBody>
          <a:bodyPr spcFirstLastPara="1" wrap="square" lIns="91425" tIns="45700" rIns="91425" bIns="45700" anchor="t" anchorCtr="0">
            <a:noAutofit/>
          </a:bodyPr>
          <a:lstStyle/>
          <a:p>
            <a:pPr marL="361942" lvl="0" indent="-361942" algn="l" rtl="0">
              <a:lnSpc>
                <a:spcPct val="90000"/>
              </a:lnSpc>
              <a:spcBef>
                <a:spcPts val="0"/>
              </a:spcBef>
              <a:spcAft>
                <a:spcPts val="0"/>
              </a:spcAft>
              <a:buClr>
                <a:schemeClr val="accent1"/>
              </a:buClr>
              <a:buSzPts val="2200"/>
              <a:buFont typeface="Noto Sans Symbols"/>
              <a:buChar char="🠶"/>
            </a:pPr>
            <a:r>
              <a:rPr lang="en-US" sz="2200"/>
              <a:t>Aquesta circumstància es dona per diverses raons:</a:t>
            </a:r>
            <a:endParaRPr/>
          </a:p>
          <a:p>
            <a:pPr marL="809605" lvl="1" indent="-352417" algn="l" rtl="0">
              <a:lnSpc>
                <a:spcPct val="90000"/>
              </a:lnSpc>
              <a:spcBef>
                <a:spcPts val="500"/>
              </a:spcBef>
              <a:spcAft>
                <a:spcPts val="0"/>
              </a:spcAft>
              <a:buSzPts val="2200"/>
              <a:buChar char="🠶"/>
            </a:pPr>
            <a:r>
              <a:rPr lang="en-US" sz="2200">
                <a:solidFill>
                  <a:srgbClr val="C00000"/>
                </a:solidFill>
              </a:rPr>
              <a:t>persones amb obligació de fer-ho </a:t>
            </a:r>
            <a:r>
              <a:rPr lang="en-US" sz="2200"/>
              <a:t>(incloses professionals i / o ciutadania) </a:t>
            </a:r>
            <a:r>
              <a:rPr lang="en-US" sz="2200">
                <a:solidFill>
                  <a:srgbClr val="C00000"/>
                </a:solidFill>
              </a:rPr>
              <a:t>no informen de les sospites de maltractament infantil a les autoritats competents</a:t>
            </a:r>
            <a:endParaRPr sz="2200">
              <a:solidFill>
                <a:srgbClr val="C00000"/>
              </a:solidFill>
            </a:endParaRPr>
          </a:p>
          <a:p>
            <a:pPr marL="809605" lvl="1" indent="-288917" algn="l" rtl="0">
              <a:lnSpc>
                <a:spcPct val="90000"/>
              </a:lnSpc>
              <a:spcBef>
                <a:spcPts val="500"/>
              </a:spcBef>
              <a:spcAft>
                <a:spcPts val="0"/>
              </a:spcAft>
              <a:buSzPts val="1000"/>
              <a:buNone/>
            </a:pPr>
            <a:endParaRPr sz="1000">
              <a:solidFill>
                <a:srgbClr val="C00000"/>
              </a:solidFill>
            </a:endParaRPr>
          </a:p>
          <a:p>
            <a:pPr marL="809605" lvl="1" indent="-352417" algn="l" rtl="0">
              <a:lnSpc>
                <a:spcPct val="90000"/>
              </a:lnSpc>
              <a:spcBef>
                <a:spcPts val="500"/>
              </a:spcBef>
              <a:spcAft>
                <a:spcPts val="0"/>
              </a:spcAft>
              <a:buSzPts val="2200"/>
              <a:buChar char="🠶"/>
            </a:pPr>
            <a:r>
              <a:rPr lang="en-US" sz="2200"/>
              <a:t>el </a:t>
            </a:r>
            <a:r>
              <a:rPr lang="en-US" sz="2200">
                <a:solidFill>
                  <a:srgbClr val="C00000"/>
                </a:solidFill>
              </a:rPr>
              <a:t>reconeixement inicial </a:t>
            </a:r>
            <a:r>
              <a:rPr lang="en-US" sz="2200"/>
              <a:t>que una nena o nen pot haver patit maltractament no va seguit de la notificació d'aquesta sospita a l'agència responsable, donant lloc a </a:t>
            </a:r>
            <a:r>
              <a:rPr lang="en-US" sz="2200">
                <a:solidFill>
                  <a:srgbClr val="C00000"/>
                </a:solidFill>
              </a:rPr>
              <a:t>discrepàncies entre el reconeixement i la notificació d'incidents de maltractament.</a:t>
            </a:r>
            <a:endParaRPr/>
          </a:p>
        </p:txBody>
      </p:sp>
      <p:sp>
        <p:nvSpPr>
          <p:cNvPr id="164" name="Google Shape;164;p14"/>
          <p:cNvSpPr/>
          <p:nvPr/>
        </p:nvSpPr>
        <p:spPr>
          <a:xfrm>
            <a:off x="6546273" y="1070411"/>
            <a:ext cx="4946072" cy="5078313"/>
          </a:xfrm>
          <a:prstGeom prst="rect">
            <a:avLst/>
          </a:prstGeom>
          <a:solidFill>
            <a:srgbClr val="AABAD7"/>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i="0" u="none" strike="noStrike" cap="none">
                <a:solidFill>
                  <a:schemeClr val="dk1"/>
                </a:solidFill>
                <a:latin typeface="Quattrocento Sans"/>
                <a:ea typeface="Quattrocento Sans"/>
                <a:cs typeface="Quattrocento Sans"/>
                <a:sym typeface="Quattrocento Sans"/>
              </a:rPr>
              <a:t>Oficina OMS-Regió Europea</a:t>
            </a:r>
            <a:endParaRPr sz="2000" b="1">
              <a:solidFill>
                <a:schemeClr val="dk1"/>
              </a:solidFill>
              <a:latin typeface="Quattrocento Sans"/>
              <a:ea typeface="Quattrocento Sans"/>
              <a:cs typeface="Quattrocento Sans"/>
              <a:sym typeface="Quattrocento Sans"/>
            </a:endParaRPr>
          </a:p>
          <a:p>
            <a:pPr marL="176213" marR="0" lvl="0" indent="-176213" algn="l" rtl="0">
              <a:spcBef>
                <a:spcPts val="0"/>
              </a:spcBef>
              <a:spcAft>
                <a:spcPts val="0"/>
              </a:spcAft>
              <a:buClr>
                <a:schemeClr val="dk1"/>
              </a:buClr>
              <a:buSzPts val="1800"/>
              <a:buFont typeface="Quattrocento Sans"/>
              <a:buChar char="-"/>
            </a:pPr>
            <a:r>
              <a:rPr lang="en-US" sz="1800">
                <a:solidFill>
                  <a:schemeClr val="dk1"/>
                </a:solidFill>
                <a:latin typeface="Quattrocento Sans"/>
                <a:ea typeface="Quattrocento Sans"/>
                <a:cs typeface="Quattrocento Sans"/>
                <a:sym typeface="Quattrocento Sans"/>
              </a:rPr>
              <a:t>cada any, almenys 55 milions de nenes experimenten alguna forma de violència a la regió europea de l'OMS, inclosa la violència física, sexual, emocional i psicològica</a:t>
            </a:r>
            <a:endParaRPr/>
          </a:p>
          <a:p>
            <a:pPr marL="176213" marR="0" lvl="0" indent="-176213" algn="l" rtl="0">
              <a:spcBef>
                <a:spcPts val="0"/>
              </a:spcBef>
              <a:spcAft>
                <a:spcPts val="0"/>
              </a:spcAft>
              <a:buClr>
                <a:schemeClr val="dk1"/>
              </a:buClr>
              <a:buSzPts val="1800"/>
              <a:buFont typeface="Quattrocento Sans"/>
              <a:buChar char="-"/>
            </a:pPr>
            <a:r>
              <a:rPr lang="en-US" sz="1800">
                <a:solidFill>
                  <a:schemeClr val="dk1"/>
                </a:solidFill>
                <a:latin typeface="Quattrocento Sans"/>
                <a:ea typeface="Quattrocento Sans"/>
                <a:cs typeface="Quattrocento Sans"/>
                <a:sym typeface="Quattrocento Sans"/>
              </a:rPr>
              <a:t>malgrat la magnitud d’aquesta xifra, està ben establert que els incidents de violència interpersonal són molt poc reportats.</a:t>
            </a:r>
            <a:endParaRPr/>
          </a:p>
          <a:p>
            <a:pPr marL="0" marR="0" lvl="0" indent="0" algn="l" rtl="0">
              <a:spcBef>
                <a:spcPts val="0"/>
              </a:spcBef>
              <a:spcAft>
                <a:spcPts val="0"/>
              </a:spcAft>
              <a:buNone/>
            </a:pPr>
            <a:r>
              <a:rPr lang="en-US" sz="1800">
                <a:solidFill>
                  <a:schemeClr val="dk1"/>
                </a:solidFill>
                <a:latin typeface="Quattrocento Sans"/>
                <a:ea typeface="Quattrocento Sans"/>
                <a:cs typeface="Quattrocento Sans"/>
                <a:sym typeface="Quattrocento Sans"/>
              </a:rPr>
              <a:t> </a:t>
            </a:r>
            <a:endParaRPr sz="2000" i="1">
              <a:solidFill>
                <a:schemeClr val="dk1"/>
              </a:solidFill>
              <a:latin typeface="Quattrocento Sans"/>
              <a:ea typeface="Quattrocento Sans"/>
              <a:cs typeface="Quattrocento Sans"/>
              <a:sym typeface="Quattrocento Sans"/>
            </a:endParaRPr>
          </a:p>
          <a:p>
            <a:pPr marL="0" marR="0" lvl="0" indent="0" algn="l" rtl="0">
              <a:spcBef>
                <a:spcPts val="0"/>
              </a:spcBef>
              <a:spcAft>
                <a:spcPts val="0"/>
              </a:spcAft>
              <a:buNone/>
            </a:pPr>
            <a:r>
              <a:rPr lang="en-US" sz="2000" b="1">
                <a:solidFill>
                  <a:schemeClr val="dk1"/>
                </a:solidFill>
                <a:latin typeface="Quattrocento Sans"/>
                <a:ea typeface="Quattrocento Sans"/>
                <a:cs typeface="Quattrocento Sans"/>
                <a:sym typeface="Quattrocento Sans"/>
              </a:rPr>
              <a:t>Mesurant la infranotificació</a:t>
            </a:r>
            <a:endParaRPr sz="2000" b="1">
              <a:solidFill>
                <a:schemeClr val="dk1"/>
              </a:solidFill>
              <a:latin typeface="Quattrocento Sans"/>
              <a:ea typeface="Quattrocento Sans"/>
              <a:cs typeface="Quattrocento Sans"/>
              <a:sym typeface="Quattrocento Sans"/>
            </a:endParaRPr>
          </a:p>
          <a:p>
            <a:pPr marL="0" marR="0" lvl="0" indent="0" algn="l" rtl="0">
              <a:spcBef>
                <a:spcPts val="0"/>
              </a:spcBef>
              <a:spcAft>
                <a:spcPts val="0"/>
              </a:spcAft>
              <a:buNone/>
            </a:pPr>
            <a:r>
              <a:rPr lang="en-US" sz="2000" b="1">
                <a:solidFill>
                  <a:schemeClr val="dk1"/>
                </a:solidFill>
                <a:latin typeface="Quattrocento Sans"/>
                <a:ea typeface="Quattrocento Sans"/>
                <a:cs typeface="Quattrocento Sans"/>
                <a:sym typeface="Quattrocento Sans"/>
              </a:rPr>
              <a:t>L’OMS </a:t>
            </a:r>
            <a:r>
              <a:rPr lang="en-US" sz="2000">
                <a:solidFill>
                  <a:schemeClr val="dk1"/>
                </a:solidFill>
                <a:latin typeface="Quattrocento Sans"/>
                <a:ea typeface="Quattrocento Sans"/>
                <a:cs typeface="Quattrocento Sans"/>
                <a:sym typeface="Quattrocento Sans"/>
              </a:rPr>
              <a:t>calcula que 204 millions de nenes i nens </a:t>
            </a:r>
            <a:endParaRPr/>
          </a:p>
          <a:p>
            <a:pPr marL="1081088" marR="0" lvl="2" indent="-717550" algn="l" rtl="0">
              <a:spcBef>
                <a:spcPts val="0"/>
              </a:spcBef>
              <a:spcAft>
                <a:spcPts val="0"/>
              </a:spcAft>
              <a:buNone/>
            </a:pPr>
            <a:r>
              <a:rPr lang="en-US" sz="2000" b="1" i="0" u="none" strike="noStrike" cap="none">
                <a:solidFill>
                  <a:schemeClr val="dk1"/>
                </a:solidFill>
                <a:latin typeface="Quattrocento Sans"/>
                <a:ea typeface="Quattrocento Sans"/>
                <a:cs typeface="Quattrocento Sans"/>
                <a:sym typeface="Quattrocento Sans"/>
              </a:rPr>
              <a:t>9.6% 	</a:t>
            </a:r>
            <a:r>
              <a:rPr lang="en-US" sz="2000" b="0" i="0" u="none" strike="noStrike" cap="none">
                <a:solidFill>
                  <a:schemeClr val="dk1"/>
                </a:solidFill>
                <a:latin typeface="Quattrocento Sans"/>
                <a:ea typeface="Quattrocento Sans"/>
                <a:cs typeface="Quattrocento Sans"/>
                <a:sym typeface="Quattrocento Sans"/>
              </a:rPr>
              <a:t>pateixen explotació sexual, </a:t>
            </a:r>
            <a:endParaRPr/>
          </a:p>
          <a:p>
            <a:pPr marL="1081088" marR="0" lvl="2" indent="-717550" algn="l" rtl="0">
              <a:spcBef>
                <a:spcPts val="0"/>
              </a:spcBef>
              <a:spcAft>
                <a:spcPts val="0"/>
              </a:spcAft>
              <a:buNone/>
            </a:pPr>
            <a:r>
              <a:rPr lang="en-US" sz="2000" b="1" i="0" u="none" strike="noStrike" cap="none">
                <a:solidFill>
                  <a:schemeClr val="dk1"/>
                </a:solidFill>
                <a:latin typeface="Quattrocento Sans"/>
                <a:ea typeface="Quattrocento Sans"/>
                <a:cs typeface="Quattrocento Sans"/>
                <a:sym typeface="Quattrocento Sans"/>
              </a:rPr>
              <a:t>22.9% </a:t>
            </a:r>
            <a:r>
              <a:rPr lang="en-US" sz="2000" b="0" i="0" u="none" strike="noStrike" cap="none">
                <a:solidFill>
                  <a:schemeClr val="dk1"/>
                </a:solidFill>
                <a:latin typeface="Quattrocento Sans"/>
                <a:ea typeface="Quattrocento Sans"/>
                <a:cs typeface="Quattrocento Sans"/>
                <a:sym typeface="Quattrocento Sans"/>
              </a:rPr>
              <a:t>maltractament físic i </a:t>
            </a:r>
            <a:endParaRPr/>
          </a:p>
          <a:p>
            <a:pPr marL="1081088" marR="0" lvl="2" indent="-717550" algn="l" rtl="0">
              <a:spcBef>
                <a:spcPts val="0"/>
              </a:spcBef>
              <a:spcAft>
                <a:spcPts val="0"/>
              </a:spcAft>
              <a:buNone/>
            </a:pPr>
            <a:r>
              <a:rPr lang="en-US" sz="2000" b="1" i="0" u="none" strike="noStrike" cap="none">
                <a:solidFill>
                  <a:schemeClr val="dk1"/>
                </a:solidFill>
                <a:latin typeface="Quattrocento Sans"/>
                <a:ea typeface="Quattrocento Sans"/>
                <a:cs typeface="Quattrocento Sans"/>
                <a:sym typeface="Quattrocento Sans"/>
              </a:rPr>
              <a:t>29.1% </a:t>
            </a:r>
            <a:r>
              <a:rPr lang="en-US" sz="2000" b="0" i="0" u="none" strike="noStrike" cap="none">
                <a:solidFill>
                  <a:schemeClr val="dk1"/>
                </a:solidFill>
                <a:latin typeface="Quattrocento Sans"/>
                <a:ea typeface="Quattrocento Sans"/>
                <a:cs typeface="Quattrocento Sans"/>
                <a:sym typeface="Quattrocento Sans"/>
              </a:rPr>
              <a:t>	dany emocional </a:t>
            </a:r>
            <a:endParaRPr/>
          </a:p>
          <a:p>
            <a:pPr marL="1081088" marR="0" lvl="2" indent="-717550" algn="l" rtl="0">
              <a:spcBef>
                <a:spcPts val="0"/>
              </a:spcBef>
              <a:spcAft>
                <a:spcPts val="0"/>
              </a:spcAft>
              <a:buNone/>
            </a:pPr>
            <a:r>
              <a:rPr lang="en-US" sz="2000" b="1" i="0" u="none" strike="noStrike" cap="none">
                <a:solidFill>
                  <a:schemeClr val="dk1"/>
                </a:solidFill>
                <a:latin typeface="Quattrocento Sans"/>
                <a:ea typeface="Quattrocento Sans"/>
                <a:cs typeface="Quattrocento Sans"/>
                <a:sym typeface="Quattrocento Sans"/>
              </a:rPr>
              <a:t> 700 	</a:t>
            </a:r>
            <a:r>
              <a:rPr lang="en-US" sz="2000" b="0" i="0" u="none" strike="noStrike" cap="none">
                <a:solidFill>
                  <a:schemeClr val="dk1"/>
                </a:solidFill>
                <a:latin typeface="Quattrocento Sans"/>
                <a:ea typeface="Quattrocento Sans"/>
                <a:cs typeface="Quattrocento Sans"/>
                <a:sym typeface="Quattrocento Sans"/>
              </a:rPr>
              <a:t>són assassinades/assassinats cada any</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Shape 169"/>
        <p:cNvGrpSpPr/>
        <p:nvPr/>
      </p:nvGrpSpPr>
      <p:grpSpPr>
        <a:xfrm>
          <a:off x="0" y="0"/>
          <a:ext cx="0" cy="0"/>
          <a:chOff x="0" y="0"/>
          <a:chExt cx="0" cy="0"/>
        </a:xfrm>
      </p:grpSpPr>
      <p:sp>
        <p:nvSpPr>
          <p:cNvPr id="170" name="Google Shape;170;p15"/>
          <p:cNvSpPr txBox="1"/>
          <p:nvPr/>
        </p:nvSpPr>
        <p:spPr>
          <a:xfrm>
            <a:off x="345689" y="646143"/>
            <a:ext cx="11579612" cy="944562"/>
          </a:xfrm>
          <a:prstGeom prst="rect">
            <a:avLst/>
          </a:prstGeom>
          <a:noFill/>
          <a:ln>
            <a:noFill/>
          </a:ln>
        </p:spPr>
        <p:txBody>
          <a:bodyPr spcFirstLastPara="1" wrap="square" lIns="91425" tIns="45700" rIns="91425" bIns="45700" anchor="ctr" anchorCtr="0">
            <a:noAutofit/>
          </a:bodyPr>
          <a:lstStyle/>
          <a:p>
            <a:pPr marL="0" marR="0" lvl="0" indent="0" algn="r" rtl="0">
              <a:lnSpc>
                <a:spcPct val="120000"/>
              </a:lnSpc>
              <a:spcBef>
                <a:spcPts val="0"/>
              </a:spcBef>
              <a:spcAft>
                <a:spcPts val="0"/>
              </a:spcAft>
              <a:buClr>
                <a:schemeClr val="dk1"/>
              </a:buClr>
              <a:buSzPts val="2800"/>
              <a:buFont typeface="Quattrocento Sans"/>
              <a:buNone/>
            </a:pPr>
            <a:r>
              <a:rPr lang="en-US" sz="2800" b="1">
                <a:solidFill>
                  <a:schemeClr val="dk1"/>
                </a:solidFill>
                <a:latin typeface="Quattrocento Sans"/>
                <a:ea typeface="Quattrocento Sans"/>
                <a:cs typeface="Quattrocento Sans"/>
                <a:sym typeface="Quattrocento Sans"/>
              </a:rPr>
              <a:t>El principal problema és la infranotificació del maltractament infantil</a:t>
            </a:r>
            <a:endParaRPr sz="2800" b="1">
              <a:solidFill>
                <a:schemeClr val="dk1"/>
              </a:solidFill>
              <a:latin typeface="Quattrocento Sans"/>
              <a:ea typeface="Quattrocento Sans"/>
              <a:cs typeface="Quattrocento Sans"/>
              <a:sym typeface="Quattrocento Sans"/>
            </a:endParaRPr>
          </a:p>
          <a:p>
            <a:pPr marL="0" marR="0" lvl="0" indent="0" algn="r" rtl="0">
              <a:lnSpc>
                <a:spcPct val="120000"/>
              </a:lnSpc>
              <a:spcBef>
                <a:spcPts val="0"/>
              </a:spcBef>
              <a:spcAft>
                <a:spcPts val="0"/>
              </a:spcAft>
              <a:buClr>
                <a:schemeClr val="dk1"/>
              </a:buClr>
              <a:buSzPts val="2800"/>
              <a:buFont typeface="Quattrocento Sans"/>
              <a:buNone/>
            </a:pPr>
            <a:r>
              <a:rPr lang="en-US" sz="2800">
                <a:solidFill>
                  <a:schemeClr val="dk1"/>
                </a:solidFill>
                <a:latin typeface="Quattrocento Sans"/>
                <a:ea typeface="Quattrocento Sans"/>
                <a:cs typeface="Quattrocento Sans"/>
                <a:sym typeface="Quattrocento Sans"/>
              </a:rPr>
              <a:t>(Finkelhor, 2005)</a:t>
            </a:r>
            <a:endParaRPr/>
          </a:p>
        </p:txBody>
      </p:sp>
      <p:sp>
        <p:nvSpPr>
          <p:cNvPr id="171" name="Google Shape;171;p15"/>
          <p:cNvSpPr txBox="1"/>
          <p:nvPr/>
        </p:nvSpPr>
        <p:spPr>
          <a:xfrm>
            <a:off x="2755900" y="2057400"/>
            <a:ext cx="8534400" cy="3517900"/>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chemeClr val="dk1"/>
              </a:buClr>
              <a:buSzPts val="2400"/>
              <a:buFont typeface="Arial"/>
              <a:buNone/>
            </a:pPr>
            <a:r>
              <a:rPr lang="en-US" sz="2400">
                <a:solidFill>
                  <a:schemeClr val="dk1"/>
                </a:solidFill>
                <a:latin typeface="Quattrocento Sans"/>
                <a:ea typeface="Quattrocento Sans"/>
                <a:cs typeface="Quattrocento Sans"/>
                <a:sym typeface="Quattrocento Sans"/>
              </a:rPr>
              <a:t>"... L'evidència suggereix que un gran nombre de nenes i nens que pateixen un maltractament greu encara no estan rebent atenció per part de les autoritats de protecció infantil. Per solucionar-ho, cal sensibilitzar a professionals i ciutadania per reconèixer i denunciar el maltractament a la infància. Si, de conformitat amb l’increment de les notificacions, les autoritats de protecció infantil milloren els seus recursos d'investigació i de triatge i amplien els seus serveis de tractament, és possible que ens apropem a identificar i ajudar a tota la infància risc... "</a:t>
            </a:r>
            <a:endParaRPr sz="11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Shape 176"/>
        <p:cNvGrpSpPr/>
        <p:nvPr/>
      </p:nvGrpSpPr>
      <p:grpSpPr>
        <a:xfrm>
          <a:off x="0" y="0"/>
          <a:ext cx="0" cy="0"/>
          <a:chOff x="0" y="0"/>
          <a:chExt cx="0" cy="0"/>
        </a:xfrm>
      </p:grpSpPr>
      <p:sp>
        <p:nvSpPr>
          <p:cNvPr id="177" name="Google Shape;177;p16"/>
          <p:cNvSpPr txBox="1">
            <a:spLocks noGrp="1"/>
          </p:cNvSpPr>
          <p:nvPr>
            <p:ph type="title"/>
          </p:nvPr>
        </p:nvSpPr>
        <p:spPr>
          <a:xfrm>
            <a:off x="811250" y="2238373"/>
            <a:ext cx="10569499" cy="1190627"/>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3600"/>
              <a:buFont typeface="Quattrocento Sans"/>
              <a:buNone/>
            </a:pPr>
            <a:r>
              <a:rPr lang="en-US"/>
              <a:t>Mites en relació a la notificació del maltractament infantil</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Shape 182"/>
        <p:cNvGrpSpPr/>
        <p:nvPr/>
      </p:nvGrpSpPr>
      <p:grpSpPr>
        <a:xfrm>
          <a:off x="0" y="0"/>
          <a:ext cx="0" cy="0"/>
          <a:chOff x="0" y="0"/>
          <a:chExt cx="0" cy="0"/>
        </a:xfrm>
      </p:grpSpPr>
      <p:sp>
        <p:nvSpPr>
          <p:cNvPr id="183" name="Google Shape;183;p17"/>
          <p:cNvSpPr txBox="1">
            <a:spLocks noGrp="1"/>
          </p:cNvSpPr>
          <p:nvPr>
            <p:ph type="body" idx="1"/>
          </p:nvPr>
        </p:nvSpPr>
        <p:spPr>
          <a:xfrm>
            <a:off x="849350" y="1329359"/>
            <a:ext cx="7275287" cy="54718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Si el maltractament es notifica a les autoritats, es separarà la nena o el nens de la seva família</a:t>
            </a:r>
            <a:endParaRPr sz="3000">
              <a:latin typeface="Quattrocento Sans"/>
              <a:ea typeface="Quattrocento Sans"/>
              <a:cs typeface="Quattrocento Sans"/>
              <a:sym typeface="Quattrocento Sans"/>
            </a:endParaRPr>
          </a:p>
        </p:txBody>
      </p:sp>
      <p:sp>
        <p:nvSpPr>
          <p:cNvPr id="184" name="Google Shape;184;p17"/>
          <p:cNvSpPr txBox="1"/>
          <p:nvPr/>
        </p:nvSpPr>
        <p:spPr>
          <a:xfrm>
            <a:off x="398236" y="2748776"/>
            <a:ext cx="11573948" cy="248194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a:solidFill>
                  <a:schemeClr val="accent1"/>
                </a:solidFill>
                <a:latin typeface="Open Sans"/>
                <a:ea typeface="Open Sans"/>
                <a:cs typeface="Open Sans"/>
                <a:sym typeface="Open Sans"/>
              </a:rPr>
              <a:t>Realitat</a:t>
            </a:r>
            <a:endParaRPr sz="4400" b="1">
              <a:solidFill>
                <a:schemeClr val="accent1"/>
              </a:solidFill>
              <a:latin typeface="Open Sans"/>
              <a:ea typeface="Open Sans"/>
              <a:cs typeface="Open Sans"/>
              <a:sym typeface="Open Sans"/>
            </a:endParaRPr>
          </a:p>
          <a:p>
            <a:pPr marL="0" marR="0" lvl="0" indent="0" algn="l" rtl="0">
              <a:lnSpc>
                <a:spcPct val="90000"/>
              </a:lnSpc>
              <a:spcBef>
                <a:spcPts val="1000"/>
              </a:spcBef>
              <a:spcAft>
                <a:spcPts val="0"/>
              </a:spcAft>
              <a:buClr>
                <a:schemeClr val="accent1"/>
              </a:buClr>
              <a:buSzPts val="2000"/>
              <a:buFont typeface="Noto Sans Symbols"/>
              <a:buNone/>
            </a:pPr>
            <a:r>
              <a:rPr lang="en-US" sz="2000">
                <a:solidFill>
                  <a:schemeClr val="dk1"/>
                </a:solidFill>
                <a:latin typeface="Quattrocento Sans"/>
                <a:ea typeface="Quattrocento Sans"/>
                <a:cs typeface="Quattrocento Sans"/>
                <a:sym typeface="Quattrocento Sans"/>
              </a:rPr>
              <a:t>a vegades, la mare i/o el pare necessiten ajuda per tenir cura de la seva filla o fill. Si existeixen preocupacions sobre la seguretat d’una nena o nen a casa, s’hauria de proporcionar suport a les persones adultes responsables de la cura per obtenir ajuda per mantenir la seva filla o fill en condicions de seguretat i benestar. Les treballadores i els treballadors socials protegeixen la infància vulnerable i proporcionen suport a les famílies que necessiten ajuda. </a:t>
            </a:r>
            <a:endParaRPr/>
          </a:p>
          <a:p>
            <a:pPr marL="0" marR="0" lvl="0" indent="0" algn="l" rtl="0">
              <a:lnSpc>
                <a:spcPct val="90000"/>
              </a:lnSpc>
              <a:spcBef>
                <a:spcPts val="1000"/>
              </a:spcBef>
              <a:spcAft>
                <a:spcPts val="0"/>
              </a:spcAft>
              <a:buClr>
                <a:schemeClr val="accent1"/>
              </a:buClr>
              <a:buSzPts val="2000"/>
              <a:buFont typeface="Noto Sans Symbols"/>
              <a:buNone/>
            </a:pPr>
            <a:r>
              <a:rPr lang="en-US" sz="2000">
                <a:solidFill>
                  <a:schemeClr val="dk1"/>
                </a:solidFill>
                <a:latin typeface="Quattrocento Sans"/>
                <a:ea typeface="Quattrocento Sans"/>
                <a:cs typeface="Quattrocento Sans"/>
                <a:sym typeface="Quattrocento Sans"/>
              </a:rPr>
              <a:t>La decisió de ‘retirar’ les nenes o nens de les famílies correspon finalment als jutjats, de manera que és probable que això no passi, sobretot després d’una única trucada telefònica. Compartir les preocupacions amb les autoritats significa que detecten un problema abans i poden prendre mesures per ajudar la nena o el nen i la família afectada</a:t>
            </a:r>
            <a:endParaRPr sz="2000">
              <a:solidFill>
                <a:schemeClr val="dk1"/>
              </a:solidFill>
              <a:latin typeface="Quattrocento Sans"/>
              <a:ea typeface="Quattrocento Sans"/>
              <a:cs typeface="Quattrocento Sans"/>
              <a:sym typeface="Quattrocento Sans"/>
            </a:endParaRPr>
          </a:p>
          <a:p>
            <a:pPr marL="0" marR="0" lvl="0" indent="0" algn="l" rtl="0">
              <a:lnSpc>
                <a:spcPct val="90000"/>
              </a:lnSpc>
              <a:spcBef>
                <a:spcPts val="1000"/>
              </a:spcBef>
              <a:spcAft>
                <a:spcPts val="0"/>
              </a:spcAft>
              <a:buClr>
                <a:schemeClr val="accent1"/>
              </a:buClr>
              <a:buSzPts val="1800"/>
              <a:buFont typeface="Noto Sans Symbols"/>
              <a:buNone/>
            </a:pPr>
            <a:endParaRPr sz="1800">
              <a:solidFill>
                <a:schemeClr val="dk1"/>
              </a:solidFill>
              <a:latin typeface="Quattrocento Sans"/>
              <a:ea typeface="Quattrocento Sans"/>
              <a:cs typeface="Quattrocento Sans"/>
              <a:sym typeface="Quattrocento Sans"/>
            </a:endParaRPr>
          </a:p>
        </p:txBody>
      </p:sp>
      <p:sp>
        <p:nvSpPr>
          <p:cNvPr id="185" name="Google Shape;185;p17"/>
          <p:cNvSpPr/>
          <p:nvPr/>
        </p:nvSpPr>
        <p:spPr>
          <a:xfrm>
            <a:off x="9211385" y="1218231"/>
            <a:ext cx="173219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85"/>
                                        </p:tgtEl>
                                        <p:attrNameLst>
                                          <p:attrName>style.visibility</p:attrName>
                                        </p:attrNameLst>
                                      </p:cBhvr>
                                      <p:to>
                                        <p:strVal val="visible"/>
                                      </p:to>
                                    </p:set>
                                    <p:anim calcmode="lin" valueType="num">
                                      <p:cBhvr additive="base">
                                        <p:cTn id="7" dur="500"/>
                                        <p:tgtEl>
                                          <p:spTgt spid="185"/>
                                        </p:tgtEl>
                                        <p:attrNameLst>
                                          <p:attrName>ppt_w</p:attrName>
                                        </p:attrNameLst>
                                      </p:cBhvr>
                                      <p:tavLst>
                                        <p:tav tm="0">
                                          <p:val>
                                            <p:strVal val="0"/>
                                          </p:val>
                                        </p:tav>
                                        <p:tav tm="100000">
                                          <p:val>
                                            <p:strVal val="#ppt_w"/>
                                          </p:val>
                                        </p:tav>
                                      </p:tavLst>
                                    </p:anim>
                                    <p:anim calcmode="lin" valueType="num">
                                      <p:cBhvr additive="base">
                                        <p:cTn id="8" dur="500"/>
                                        <p:tgtEl>
                                          <p:spTgt spid="185"/>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84"/>
                                        </p:tgtEl>
                                        <p:attrNameLst>
                                          <p:attrName>style.visibility</p:attrName>
                                        </p:attrNameLst>
                                      </p:cBhvr>
                                      <p:to>
                                        <p:strVal val="visible"/>
                                      </p:to>
                                    </p:set>
                                    <p:anim calcmode="lin" valueType="num">
                                      <p:cBhvr additive="base">
                                        <p:cTn id="11" dur="500"/>
                                        <p:tgtEl>
                                          <p:spTgt spid="184"/>
                                        </p:tgtEl>
                                        <p:attrNameLst>
                                          <p:attrName>ppt_w</p:attrName>
                                        </p:attrNameLst>
                                      </p:cBhvr>
                                      <p:tavLst>
                                        <p:tav tm="0">
                                          <p:val>
                                            <p:strVal val="0"/>
                                          </p:val>
                                        </p:tav>
                                        <p:tav tm="100000">
                                          <p:val>
                                            <p:strVal val="#ppt_w"/>
                                          </p:val>
                                        </p:tav>
                                      </p:tavLst>
                                    </p:anim>
                                    <p:anim calcmode="lin" valueType="num">
                                      <p:cBhvr additive="base">
                                        <p:cTn id="12" dur="500"/>
                                        <p:tgtEl>
                                          <p:spTgt spid="184"/>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Shape 190"/>
        <p:cNvGrpSpPr/>
        <p:nvPr/>
      </p:nvGrpSpPr>
      <p:grpSpPr>
        <a:xfrm>
          <a:off x="0" y="0"/>
          <a:ext cx="0" cy="0"/>
          <a:chOff x="0" y="0"/>
          <a:chExt cx="0" cy="0"/>
        </a:xfrm>
      </p:grpSpPr>
      <p:sp>
        <p:nvSpPr>
          <p:cNvPr id="191" name="Google Shape;191;p18"/>
          <p:cNvSpPr txBox="1">
            <a:spLocks noGrp="1"/>
          </p:cNvSpPr>
          <p:nvPr>
            <p:ph type="body" idx="1"/>
          </p:nvPr>
        </p:nvSpPr>
        <p:spPr>
          <a:xfrm>
            <a:off x="838200" y="1987672"/>
            <a:ext cx="4982030" cy="54718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Si ho notifico, es coneixerà la meva identitat</a:t>
            </a:r>
            <a:endParaRPr sz="3000">
              <a:latin typeface="Quattrocento Sans"/>
              <a:ea typeface="Quattrocento Sans"/>
              <a:cs typeface="Quattrocento Sans"/>
              <a:sym typeface="Quattrocento Sans"/>
            </a:endParaRPr>
          </a:p>
        </p:txBody>
      </p:sp>
      <p:sp>
        <p:nvSpPr>
          <p:cNvPr id="192" name="Google Shape;192;p18"/>
          <p:cNvSpPr txBox="1"/>
          <p:nvPr/>
        </p:nvSpPr>
        <p:spPr>
          <a:xfrm>
            <a:off x="6221441" y="3672116"/>
            <a:ext cx="5584736" cy="248194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a:solidFill>
                  <a:schemeClr val="accent1"/>
                </a:solidFill>
                <a:latin typeface="Open Sans"/>
                <a:ea typeface="Open Sans"/>
                <a:cs typeface="Open Sans"/>
                <a:sym typeface="Open Sans"/>
              </a:rPr>
              <a:t>Realitat</a:t>
            </a:r>
            <a:endParaRPr sz="4400" b="1">
              <a:solidFill>
                <a:schemeClr val="accent1"/>
              </a:solidFill>
              <a:latin typeface="Open Sans"/>
              <a:ea typeface="Open Sans"/>
              <a:cs typeface="Open Sans"/>
              <a:sym typeface="Open Sans"/>
            </a:endParaRPr>
          </a:p>
          <a:p>
            <a:pPr marL="0" marR="0" lvl="0" indent="0" algn="l" rtl="0">
              <a:lnSpc>
                <a:spcPct val="90000"/>
              </a:lnSpc>
              <a:spcBef>
                <a:spcPts val="1000"/>
              </a:spcBef>
              <a:spcAft>
                <a:spcPts val="0"/>
              </a:spcAft>
              <a:buClr>
                <a:schemeClr val="accent1"/>
              </a:buClr>
              <a:buSzPts val="2000"/>
              <a:buFont typeface="Noto Sans Symbols"/>
              <a:buNone/>
            </a:pPr>
            <a:r>
              <a:rPr lang="en-US" sz="2000">
                <a:solidFill>
                  <a:schemeClr val="dk1"/>
                </a:solidFill>
                <a:latin typeface="Quattrocento Sans"/>
                <a:ea typeface="Quattrocento Sans"/>
                <a:cs typeface="Quattrocento Sans"/>
                <a:sym typeface="Quattrocento Sans"/>
              </a:rPr>
              <a:t>A la majoria de països, les persones que denuncien sospites de maltractament infantil tenen l'opció de mantenir les seves dades privades quan se’ls hi demani</a:t>
            </a:r>
            <a:endParaRPr sz="1800">
              <a:solidFill>
                <a:schemeClr val="dk1"/>
              </a:solidFill>
              <a:latin typeface="Quattrocento Sans"/>
              <a:ea typeface="Quattrocento Sans"/>
              <a:cs typeface="Quattrocento Sans"/>
              <a:sym typeface="Quattrocento Sans"/>
            </a:endParaRPr>
          </a:p>
        </p:txBody>
      </p:sp>
      <p:sp>
        <p:nvSpPr>
          <p:cNvPr id="193" name="Google Shape;193;p18"/>
          <p:cNvSpPr/>
          <p:nvPr/>
        </p:nvSpPr>
        <p:spPr>
          <a:xfrm>
            <a:off x="6221441" y="1992655"/>
            <a:ext cx="173219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93"/>
                                        </p:tgtEl>
                                        <p:attrNameLst>
                                          <p:attrName>style.visibility</p:attrName>
                                        </p:attrNameLst>
                                      </p:cBhvr>
                                      <p:to>
                                        <p:strVal val="visible"/>
                                      </p:to>
                                    </p:set>
                                    <p:anim calcmode="lin" valueType="num">
                                      <p:cBhvr additive="base">
                                        <p:cTn id="7" dur="500"/>
                                        <p:tgtEl>
                                          <p:spTgt spid="193"/>
                                        </p:tgtEl>
                                        <p:attrNameLst>
                                          <p:attrName>ppt_w</p:attrName>
                                        </p:attrNameLst>
                                      </p:cBhvr>
                                      <p:tavLst>
                                        <p:tav tm="0">
                                          <p:val>
                                            <p:strVal val="0"/>
                                          </p:val>
                                        </p:tav>
                                        <p:tav tm="100000">
                                          <p:val>
                                            <p:strVal val="#ppt_w"/>
                                          </p:val>
                                        </p:tav>
                                      </p:tavLst>
                                    </p:anim>
                                    <p:anim calcmode="lin" valueType="num">
                                      <p:cBhvr additive="base">
                                        <p:cTn id="8" dur="500"/>
                                        <p:tgtEl>
                                          <p:spTgt spid="193"/>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92"/>
                                        </p:tgtEl>
                                        <p:attrNameLst>
                                          <p:attrName>style.visibility</p:attrName>
                                        </p:attrNameLst>
                                      </p:cBhvr>
                                      <p:to>
                                        <p:strVal val="visible"/>
                                      </p:to>
                                    </p:set>
                                    <p:anim calcmode="lin" valueType="num">
                                      <p:cBhvr additive="base">
                                        <p:cTn id="11" dur="500"/>
                                        <p:tgtEl>
                                          <p:spTgt spid="192"/>
                                        </p:tgtEl>
                                        <p:attrNameLst>
                                          <p:attrName>ppt_w</p:attrName>
                                        </p:attrNameLst>
                                      </p:cBhvr>
                                      <p:tavLst>
                                        <p:tav tm="0">
                                          <p:val>
                                            <p:strVal val="0"/>
                                          </p:val>
                                        </p:tav>
                                        <p:tav tm="100000">
                                          <p:val>
                                            <p:strVal val="#ppt_w"/>
                                          </p:val>
                                        </p:tav>
                                      </p:tavLst>
                                    </p:anim>
                                    <p:anim calcmode="lin" valueType="num">
                                      <p:cBhvr additive="base">
                                        <p:cTn id="12" dur="500"/>
                                        <p:tgtEl>
                                          <p:spTgt spid="192"/>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338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3382395" y="2777710"/>
            <a:ext cx="6842064" cy="1277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5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lang="en-GB" altLang="el-GR" sz="2400" dirty="0" smtClean="0">
              <a:solidFill>
                <a:schemeClr val="tx1"/>
              </a:solidFill>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Shape 198"/>
        <p:cNvGrpSpPr/>
        <p:nvPr/>
      </p:nvGrpSpPr>
      <p:grpSpPr>
        <a:xfrm>
          <a:off x="0" y="0"/>
          <a:ext cx="0" cy="0"/>
          <a:chOff x="0" y="0"/>
          <a:chExt cx="0" cy="0"/>
        </a:xfrm>
      </p:grpSpPr>
      <p:sp>
        <p:nvSpPr>
          <p:cNvPr id="199" name="Google Shape;199;p19"/>
          <p:cNvSpPr txBox="1">
            <a:spLocks noGrp="1"/>
          </p:cNvSpPr>
          <p:nvPr>
            <p:ph type="body" idx="1"/>
          </p:nvPr>
        </p:nvSpPr>
        <p:spPr>
          <a:xfrm>
            <a:off x="860501" y="1073272"/>
            <a:ext cx="6143171" cy="54718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No és la meva feina notificar casos de maltractament infantil, hi ha professionals que se n’encarreguen</a:t>
            </a:r>
            <a:endParaRPr sz="3000">
              <a:latin typeface="Quattrocento Sans"/>
              <a:ea typeface="Quattrocento Sans"/>
              <a:cs typeface="Quattrocento Sans"/>
              <a:sym typeface="Quattrocento Sans"/>
            </a:endParaRPr>
          </a:p>
        </p:txBody>
      </p:sp>
      <p:sp>
        <p:nvSpPr>
          <p:cNvPr id="200" name="Google Shape;200;p19"/>
          <p:cNvSpPr txBox="1"/>
          <p:nvPr/>
        </p:nvSpPr>
        <p:spPr>
          <a:xfrm>
            <a:off x="2757713" y="3140323"/>
            <a:ext cx="9048463" cy="248194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a:solidFill>
                  <a:schemeClr val="accent1"/>
                </a:solidFill>
                <a:latin typeface="Open Sans"/>
                <a:ea typeface="Open Sans"/>
                <a:cs typeface="Open Sans"/>
                <a:sym typeface="Open Sans"/>
              </a:rPr>
              <a:t>Realitat</a:t>
            </a:r>
            <a:endParaRPr sz="4400" b="1">
              <a:solidFill>
                <a:schemeClr val="accent1"/>
              </a:solidFill>
              <a:latin typeface="Open Sans"/>
              <a:ea typeface="Open Sans"/>
              <a:cs typeface="Open Sans"/>
              <a:sym typeface="Open Sans"/>
            </a:endParaRPr>
          </a:p>
          <a:p>
            <a:pPr marL="0" marR="0" lvl="0" indent="0" algn="l" rtl="0">
              <a:lnSpc>
                <a:spcPct val="90000"/>
              </a:lnSpc>
              <a:spcBef>
                <a:spcPts val="1000"/>
              </a:spcBef>
              <a:spcAft>
                <a:spcPts val="0"/>
              </a:spcAft>
              <a:buClr>
                <a:schemeClr val="accent1"/>
              </a:buClr>
              <a:buSzPts val="2400"/>
              <a:buFont typeface="Noto Sans Symbols"/>
              <a:buNone/>
            </a:pPr>
            <a:r>
              <a:rPr lang="en-US" sz="2400">
                <a:solidFill>
                  <a:schemeClr val="dk1"/>
                </a:solidFill>
                <a:latin typeface="Quattrocento Sans"/>
                <a:ea typeface="Quattrocento Sans"/>
                <a:cs typeface="Quattrocento Sans"/>
                <a:sym typeface="Quattrocento Sans"/>
              </a:rPr>
              <a:t>Totes les i els professionals que treballen amb i / o per la infància tenen el paper i la responsabilitat de protegir-la dels danys, fins i tot la ciutadania en general. Una nena o nen que pateix maltractament necessita l’oportunitat que se li escolti, però correspon a les persones adultes detectar els senyals, identificar si alguna cosa no va bé i actuar segons les seves preocupacions.</a:t>
            </a:r>
            <a:endParaRPr/>
          </a:p>
        </p:txBody>
      </p:sp>
      <p:sp>
        <p:nvSpPr>
          <p:cNvPr id="201" name="Google Shape;201;p19"/>
          <p:cNvSpPr/>
          <p:nvPr/>
        </p:nvSpPr>
        <p:spPr>
          <a:xfrm>
            <a:off x="7281945" y="1235735"/>
            <a:ext cx="173219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01"/>
                                        </p:tgtEl>
                                        <p:attrNameLst>
                                          <p:attrName>style.visibility</p:attrName>
                                        </p:attrNameLst>
                                      </p:cBhvr>
                                      <p:to>
                                        <p:strVal val="visible"/>
                                      </p:to>
                                    </p:set>
                                    <p:anim calcmode="lin" valueType="num">
                                      <p:cBhvr additive="base">
                                        <p:cTn id="7" dur="500"/>
                                        <p:tgtEl>
                                          <p:spTgt spid="201"/>
                                        </p:tgtEl>
                                        <p:attrNameLst>
                                          <p:attrName>ppt_w</p:attrName>
                                        </p:attrNameLst>
                                      </p:cBhvr>
                                      <p:tavLst>
                                        <p:tav tm="0">
                                          <p:val>
                                            <p:strVal val="0"/>
                                          </p:val>
                                        </p:tav>
                                        <p:tav tm="100000">
                                          <p:val>
                                            <p:strVal val="#ppt_w"/>
                                          </p:val>
                                        </p:tav>
                                      </p:tavLst>
                                    </p:anim>
                                    <p:anim calcmode="lin" valueType="num">
                                      <p:cBhvr additive="base">
                                        <p:cTn id="8" dur="500"/>
                                        <p:tgtEl>
                                          <p:spTgt spid="201"/>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00"/>
                                        </p:tgtEl>
                                        <p:attrNameLst>
                                          <p:attrName>style.visibility</p:attrName>
                                        </p:attrNameLst>
                                      </p:cBhvr>
                                      <p:to>
                                        <p:strVal val="visible"/>
                                      </p:to>
                                    </p:set>
                                    <p:anim calcmode="lin" valueType="num">
                                      <p:cBhvr additive="base">
                                        <p:cTn id="11" dur="500"/>
                                        <p:tgtEl>
                                          <p:spTgt spid="200"/>
                                        </p:tgtEl>
                                        <p:attrNameLst>
                                          <p:attrName>ppt_w</p:attrName>
                                        </p:attrNameLst>
                                      </p:cBhvr>
                                      <p:tavLst>
                                        <p:tav tm="0">
                                          <p:val>
                                            <p:strVal val="0"/>
                                          </p:val>
                                        </p:tav>
                                        <p:tav tm="100000">
                                          <p:val>
                                            <p:strVal val="#ppt_w"/>
                                          </p:val>
                                        </p:tav>
                                      </p:tavLst>
                                    </p:anim>
                                    <p:anim calcmode="lin" valueType="num">
                                      <p:cBhvr additive="base">
                                        <p:cTn id="12" dur="500"/>
                                        <p:tgtEl>
                                          <p:spTgt spid="20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Shape 206"/>
        <p:cNvGrpSpPr/>
        <p:nvPr/>
      </p:nvGrpSpPr>
      <p:grpSpPr>
        <a:xfrm>
          <a:off x="0" y="0"/>
          <a:ext cx="0" cy="0"/>
          <a:chOff x="0" y="0"/>
          <a:chExt cx="0" cy="0"/>
        </a:xfrm>
      </p:grpSpPr>
      <p:sp>
        <p:nvSpPr>
          <p:cNvPr id="207" name="Google Shape;207;p20"/>
          <p:cNvSpPr txBox="1">
            <a:spLocks noGrp="1"/>
          </p:cNvSpPr>
          <p:nvPr>
            <p:ph type="body" idx="1"/>
          </p:nvPr>
        </p:nvSpPr>
        <p:spPr>
          <a:xfrm>
            <a:off x="849350" y="1430906"/>
            <a:ext cx="6389915" cy="54718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És millor esperar fins que es tingui l’absoluta certesa i disposar d’una prova ferma abans de notificar un cas de maltractament</a:t>
            </a:r>
            <a:endParaRPr sz="3000">
              <a:latin typeface="Quattrocento Sans"/>
              <a:ea typeface="Quattrocento Sans"/>
              <a:cs typeface="Quattrocento Sans"/>
              <a:sym typeface="Quattrocento Sans"/>
            </a:endParaRPr>
          </a:p>
        </p:txBody>
      </p:sp>
      <p:sp>
        <p:nvSpPr>
          <p:cNvPr id="208" name="Google Shape;208;p20"/>
          <p:cNvSpPr txBox="1"/>
          <p:nvPr/>
        </p:nvSpPr>
        <p:spPr>
          <a:xfrm>
            <a:off x="682172" y="3443516"/>
            <a:ext cx="11124000" cy="2481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a:solidFill>
                  <a:schemeClr val="accent1"/>
                </a:solidFill>
                <a:latin typeface="Open Sans"/>
                <a:ea typeface="Open Sans"/>
                <a:cs typeface="Open Sans"/>
                <a:sym typeface="Open Sans"/>
              </a:rPr>
              <a:t>Realitat </a:t>
            </a:r>
            <a:endParaRPr/>
          </a:p>
          <a:p>
            <a:pPr marL="0" marR="0" lvl="0" indent="0" algn="l" rtl="0">
              <a:lnSpc>
                <a:spcPct val="90000"/>
              </a:lnSpc>
              <a:spcBef>
                <a:spcPts val="1000"/>
              </a:spcBef>
              <a:spcAft>
                <a:spcPts val="0"/>
              </a:spcAft>
              <a:buClr>
                <a:schemeClr val="accent1"/>
              </a:buClr>
              <a:buSzPts val="2400"/>
              <a:buFont typeface="Noto Sans Symbols"/>
              <a:buNone/>
            </a:pPr>
            <a:r>
              <a:rPr lang="en-US" sz="2400">
                <a:solidFill>
                  <a:schemeClr val="dk1"/>
                </a:solidFill>
                <a:latin typeface="Quattrocento Sans"/>
                <a:ea typeface="Quattrocento Sans"/>
                <a:cs typeface="Quattrocento Sans"/>
                <a:sym typeface="Quattrocento Sans"/>
              </a:rPr>
              <a:t>No cal que la persona–especialment si té l’obligació de fer-ho– estigui absolutament segura de les seves sospites. Si té dubtes que alguna cosa no va bé, hauria de parlar amb les autoritats. La seva tasca és valorar qualsevol tipus de maltractament que es pugui estar donant i determinar de manera efectiva si s’està produint.</a:t>
            </a:r>
            <a:endParaRPr/>
          </a:p>
        </p:txBody>
      </p:sp>
      <p:sp>
        <p:nvSpPr>
          <p:cNvPr id="209" name="Google Shape;209;p20"/>
          <p:cNvSpPr/>
          <p:nvPr/>
        </p:nvSpPr>
        <p:spPr>
          <a:xfrm>
            <a:off x="7510911" y="1593369"/>
            <a:ext cx="173219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09"/>
                                        </p:tgtEl>
                                        <p:attrNameLst>
                                          <p:attrName>style.visibility</p:attrName>
                                        </p:attrNameLst>
                                      </p:cBhvr>
                                      <p:to>
                                        <p:strVal val="visible"/>
                                      </p:to>
                                    </p:set>
                                    <p:anim calcmode="lin" valueType="num">
                                      <p:cBhvr additive="base">
                                        <p:cTn id="7" dur="500"/>
                                        <p:tgtEl>
                                          <p:spTgt spid="209"/>
                                        </p:tgtEl>
                                        <p:attrNameLst>
                                          <p:attrName>ppt_w</p:attrName>
                                        </p:attrNameLst>
                                      </p:cBhvr>
                                      <p:tavLst>
                                        <p:tav tm="0">
                                          <p:val>
                                            <p:strVal val="0"/>
                                          </p:val>
                                        </p:tav>
                                        <p:tav tm="100000">
                                          <p:val>
                                            <p:strVal val="#ppt_w"/>
                                          </p:val>
                                        </p:tav>
                                      </p:tavLst>
                                    </p:anim>
                                    <p:anim calcmode="lin" valueType="num">
                                      <p:cBhvr additive="base">
                                        <p:cTn id="8" dur="500"/>
                                        <p:tgtEl>
                                          <p:spTgt spid="209"/>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08"/>
                                        </p:tgtEl>
                                        <p:attrNameLst>
                                          <p:attrName>style.visibility</p:attrName>
                                        </p:attrNameLst>
                                      </p:cBhvr>
                                      <p:to>
                                        <p:strVal val="visible"/>
                                      </p:to>
                                    </p:set>
                                    <p:anim calcmode="lin" valueType="num">
                                      <p:cBhvr additive="base">
                                        <p:cTn id="11" dur="500"/>
                                        <p:tgtEl>
                                          <p:spTgt spid="208"/>
                                        </p:tgtEl>
                                        <p:attrNameLst>
                                          <p:attrName>ppt_w</p:attrName>
                                        </p:attrNameLst>
                                      </p:cBhvr>
                                      <p:tavLst>
                                        <p:tav tm="0">
                                          <p:val>
                                            <p:strVal val="0"/>
                                          </p:val>
                                        </p:tav>
                                        <p:tav tm="100000">
                                          <p:val>
                                            <p:strVal val="#ppt_w"/>
                                          </p:val>
                                        </p:tav>
                                      </p:tavLst>
                                    </p:anim>
                                    <p:anim calcmode="lin" valueType="num">
                                      <p:cBhvr additive="base">
                                        <p:cTn id="12" dur="500"/>
                                        <p:tgtEl>
                                          <p:spTgt spid="208"/>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Shape 214"/>
        <p:cNvGrpSpPr/>
        <p:nvPr/>
      </p:nvGrpSpPr>
      <p:grpSpPr>
        <a:xfrm>
          <a:off x="0" y="0"/>
          <a:ext cx="0" cy="0"/>
          <a:chOff x="0" y="0"/>
          <a:chExt cx="0" cy="0"/>
        </a:xfrm>
      </p:grpSpPr>
      <p:sp>
        <p:nvSpPr>
          <p:cNvPr id="215" name="Google Shape;215;p21"/>
          <p:cNvSpPr txBox="1">
            <a:spLocks noGrp="1"/>
          </p:cNvSpPr>
          <p:nvPr>
            <p:ph type="body" idx="1"/>
          </p:nvPr>
        </p:nvSpPr>
        <p:spPr>
          <a:xfrm>
            <a:off x="884353" y="1027907"/>
            <a:ext cx="8538030" cy="54718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Si la nena o el nen no parlen sobre el maltractament que reben, no pot ser tan greu</a:t>
            </a:r>
            <a:endParaRPr sz="3000">
              <a:latin typeface="Quattrocento Sans"/>
              <a:ea typeface="Quattrocento Sans"/>
              <a:cs typeface="Quattrocento Sans"/>
              <a:sym typeface="Quattrocento Sans"/>
            </a:endParaRPr>
          </a:p>
        </p:txBody>
      </p:sp>
      <p:sp>
        <p:nvSpPr>
          <p:cNvPr id="216" name="Google Shape;216;p21"/>
          <p:cNvSpPr txBox="1"/>
          <p:nvPr/>
        </p:nvSpPr>
        <p:spPr>
          <a:xfrm>
            <a:off x="682172" y="2657885"/>
            <a:ext cx="11124006" cy="2960915"/>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a:solidFill>
                  <a:schemeClr val="accent1"/>
                </a:solidFill>
                <a:latin typeface="Open Sans"/>
                <a:ea typeface="Open Sans"/>
                <a:cs typeface="Open Sans"/>
                <a:sym typeface="Open Sans"/>
              </a:rPr>
              <a:t>Realitat</a:t>
            </a:r>
            <a:endParaRPr sz="4400" b="1">
              <a:solidFill>
                <a:schemeClr val="accent1"/>
              </a:solidFill>
              <a:latin typeface="Open Sans"/>
              <a:ea typeface="Open Sans"/>
              <a:cs typeface="Open Sans"/>
              <a:sym typeface="Open Sans"/>
            </a:endParaRPr>
          </a:p>
          <a:p>
            <a:pPr marL="0" marR="0" lvl="0" indent="0" algn="l" rtl="0">
              <a:lnSpc>
                <a:spcPct val="90000"/>
              </a:lnSpc>
              <a:spcBef>
                <a:spcPts val="1000"/>
              </a:spcBef>
              <a:spcAft>
                <a:spcPts val="0"/>
              </a:spcAft>
              <a:buClr>
                <a:schemeClr val="accent1"/>
              </a:buClr>
              <a:buSzPts val="2400"/>
              <a:buFont typeface="Noto Sans Symbols"/>
              <a:buNone/>
            </a:pPr>
            <a:r>
              <a:rPr lang="en-US" sz="2400">
                <a:solidFill>
                  <a:schemeClr val="dk1"/>
                </a:solidFill>
                <a:latin typeface="Quattrocento Sans"/>
                <a:ea typeface="Quattrocento Sans"/>
                <a:cs typeface="Quattrocento Sans"/>
                <a:sym typeface="Quattrocento Sans"/>
              </a:rPr>
              <a:t>No necessàriament. Sovint, una nena o nen pot no adonar-se que està sent maltractada o maltractat, ja que, per exemple, no en coneix res millor.</a:t>
            </a:r>
            <a:endParaRPr sz="2400">
              <a:solidFill>
                <a:schemeClr val="dk1"/>
              </a:solidFill>
              <a:latin typeface="Quattrocento Sans"/>
              <a:ea typeface="Quattrocento Sans"/>
              <a:cs typeface="Quattrocento Sans"/>
              <a:sym typeface="Quattrocento Sans"/>
            </a:endParaRPr>
          </a:p>
          <a:p>
            <a:pPr marL="0" marR="0" lvl="0" indent="0" algn="l" rtl="0">
              <a:lnSpc>
                <a:spcPct val="90000"/>
              </a:lnSpc>
              <a:spcBef>
                <a:spcPts val="1000"/>
              </a:spcBef>
              <a:spcAft>
                <a:spcPts val="0"/>
              </a:spcAft>
              <a:buClr>
                <a:schemeClr val="accent1"/>
              </a:buClr>
              <a:buSzPts val="2400"/>
              <a:buFont typeface="Noto Sans Symbols"/>
              <a:buNone/>
            </a:pPr>
            <a:r>
              <a:rPr lang="en-US" sz="2400">
                <a:solidFill>
                  <a:schemeClr val="dk1"/>
                </a:solidFill>
                <a:latin typeface="Quattrocento Sans"/>
                <a:ea typeface="Quattrocento Sans"/>
                <a:cs typeface="Quattrocento Sans"/>
                <a:sym typeface="Quattrocento Sans"/>
              </a:rPr>
              <a:t>El maltractament varia en tipus i gravetat, però qualsevol tipus de maltractament s’ha de prendre molt seriosament.</a:t>
            </a:r>
            <a:endParaRPr/>
          </a:p>
          <a:p>
            <a:pPr marL="0" marR="0" lvl="0" indent="0" algn="l" rtl="0">
              <a:lnSpc>
                <a:spcPct val="90000"/>
              </a:lnSpc>
              <a:spcBef>
                <a:spcPts val="1000"/>
              </a:spcBef>
              <a:spcAft>
                <a:spcPts val="0"/>
              </a:spcAft>
              <a:buClr>
                <a:schemeClr val="accent1"/>
              </a:buClr>
              <a:buSzPts val="2400"/>
              <a:buFont typeface="Noto Sans Symbols"/>
              <a:buNone/>
            </a:pPr>
            <a:r>
              <a:rPr lang="en-US" sz="2400">
                <a:solidFill>
                  <a:schemeClr val="dk1"/>
                </a:solidFill>
                <a:latin typeface="Quattrocento Sans"/>
                <a:ea typeface="Quattrocento Sans"/>
                <a:cs typeface="Quattrocento Sans"/>
                <a:sym typeface="Quattrocento Sans"/>
              </a:rPr>
              <a:t>La investigació indica que les nenes, nens i joves que pateixen maltractament poden intentar explicar-ho a alguna persona, tot que parlar-ne sobre això sempre és molt difícil. </a:t>
            </a:r>
            <a:endParaRPr/>
          </a:p>
        </p:txBody>
      </p:sp>
      <p:sp>
        <p:nvSpPr>
          <p:cNvPr id="217" name="Google Shape;217;p21"/>
          <p:cNvSpPr/>
          <p:nvPr/>
        </p:nvSpPr>
        <p:spPr>
          <a:xfrm>
            <a:off x="9676726" y="1110206"/>
            <a:ext cx="173219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17"/>
                                        </p:tgtEl>
                                        <p:attrNameLst>
                                          <p:attrName>style.visibility</p:attrName>
                                        </p:attrNameLst>
                                      </p:cBhvr>
                                      <p:to>
                                        <p:strVal val="visible"/>
                                      </p:to>
                                    </p:set>
                                    <p:anim calcmode="lin" valueType="num">
                                      <p:cBhvr additive="base">
                                        <p:cTn id="7" dur="500"/>
                                        <p:tgtEl>
                                          <p:spTgt spid="217"/>
                                        </p:tgtEl>
                                        <p:attrNameLst>
                                          <p:attrName>ppt_w</p:attrName>
                                        </p:attrNameLst>
                                      </p:cBhvr>
                                      <p:tavLst>
                                        <p:tav tm="0">
                                          <p:val>
                                            <p:strVal val="0"/>
                                          </p:val>
                                        </p:tav>
                                        <p:tav tm="100000">
                                          <p:val>
                                            <p:strVal val="#ppt_w"/>
                                          </p:val>
                                        </p:tav>
                                      </p:tavLst>
                                    </p:anim>
                                    <p:anim calcmode="lin" valueType="num">
                                      <p:cBhvr additive="base">
                                        <p:cTn id="8" dur="500"/>
                                        <p:tgtEl>
                                          <p:spTgt spid="217"/>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16"/>
                                        </p:tgtEl>
                                        <p:attrNameLst>
                                          <p:attrName>style.visibility</p:attrName>
                                        </p:attrNameLst>
                                      </p:cBhvr>
                                      <p:to>
                                        <p:strVal val="visible"/>
                                      </p:to>
                                    </p:set>
                                    <p:anim calcmode="lin" valueType="num">
                                      <p:cBhvr additive="base">
                                        <p:cTn id="11" dur="500"/>
                                        <p:tgtEl>
                                          <p:spTgt spid="216"/>
                                        </p:tgtEl>
                                        <p:attrNameLst>
                                          <p:attrName>ppt_w</p:attrName>
                                        </p:attrNameLst>
                                      </p:cBhvr>
                                      <p:tavLst>
                                        <p:tav tm="0">
                                          <p:val>
                                            <p:strVal val="0"/>
                                          </p:val>
                                        </p:tav>
                                        <p:tav tm="100000">
                                          <p:val>
                                            <p:strVal val="#ppt_w"/>
                                          </p:val>
                                        </p:tav>
                                      </p:tavLst>
                                    </p:anim>
                                    <p:anim calcmode="lin" valueType="num">
                                      <p:cBhvr additive="base">
                                        <p:cTn id="12" dur="500"/>
                                        <p:tgtEl>
                                          <p:spTgt spid="216"/>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Shape 222"/>
        <p:cNvGrpSpPr/>
        <p:nvPr/>
      </p:nvGrpSpPr>
      <p:grpSpPr>
        <a:xfrm>
          <a:off x="0" y="0"/>
          <a:ext cx="0" cy="0"/>
          <a:chOff x="0" y="0"/>
          <a:chExt cx="0" cy="0"/>
        </a:xfrm>
      </p:grpSpPr>
      <p:sp>
        <p:nvSpPr>
          <p:cNvPr id="223" name="Google Shape;223;p22"/>
          <p:cNvSpPr txBox="1">
            <a:spLocks noGrp="1"/>
          </p:cNvSpPr>
          <p:nvPr>
            <p:ph type="body" idx="1"/>
          </p:nvPr>
        </p:nvSpPr>
        <p:spPr>
          <a:xfrm>
            <a:off x="876298" y="698863"/>
            <a:ext cx="2514601" cy="54718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Nenes i nens disposen de moltes persones adultes a qui poden demanar ajudar</a:t>
            </a:r>
            <a:endParaRPr sz="3000">
              <a:latin typeface="Quattrocento Sans"/>
              <a:ea typeface="Quattrocento Sans"/>
              <a:cs typeface="Quattrocento Sans"/>
              <a:sym typeface="Quattrocento Sans"/>
            </a:endParaRPr>
          </a:p>
        </p:txBody>
      </p:sp>
      <p:sp>
        <p:nvSpPr>
          <p:cNvPr id="224" name="Google Shape;224;p22"/>
          <p:cNvSpPr txBox="1"/>
          <p:nvPr/>
        </p:nvSpPr>
        <p:spPr>
          <a:xfrm>
            <a:off x="3982579" y="604465"/>
            <a:ext cx="7756692" cy="5283201"/>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a:solidFill>
                  <a:schemeClr val="accent1"/>
                </a:solidFill>
                <a:latin typeface="Open Sans"/>
                <a:ea typeface="Open Sans"/>
                <a:cs typeface="Open Sans"/>
                <a:sym typeface="Open Sans"/>
              </a:rPr>
              <a:t>Realitat</a:t>
            </a:r>
            <a:endParaRPr sz="4400" b="1">
              <a:solidFill>
                <a:schemeClr val="accent1"/>
              </a:solidFill>
              <a:latin typeface="Open Sans"/>
              <a:ea typeface="Open Sans"/>
              <a:cs typeface="Open Sans"/>
              <a:sym typeface="Open Sans"/>
            </a:endParaRPr>
          </a:p>
          <a:p>
            <a:pPr marL="0" marR="0" lvl="0" indent="0" algn="l" rtl="0">
              <a:lnSpc>
                <a:spcPct val="90000"/>
              </a:lnSpc>
              <a:spcBef>
                <a:spcPts val="1000"/>
              </a:spcBef>
              <a:spcAft>
                <a:spcPts val="0"/>
              </a:spcAft>
              <a:buClr>
                <a:schemeClr val="accent1"/>
              </a:buClr>
              <a:buSzPts val="2200"/>
              <a:buFont typeface="Noto Sans Symbols"/>
              <a:buNone/>
            </a:pPr>
            <a:r>
              <a:rPr lang="en-US" sz="2200">
                <a:solidFill>
                  <a:schemeClr val="dk1"/>
                </a:solidFill>
                <a:latin typeface="Quattrocento Sans"/>
                <a:ea typeface="Quattrocento Sans"/>
                <a:cs typeface="Quattrocento Sans"/>
                <a:sym typeface="Quattrocento Sans"/>
              </a:rPr>
              <a:t>Nenes, nens i adolescents troben extremadament difícil demanar ajuda si estan sent maltractades o maltractats, fins i tot a persones properes. Les barreres més comuns que els impedeixen demanar ajuda, són:</a:t>
            </a:r>
            <a:endParaRPr/>
          </a:p>
          <a:p>
            <a:pPr marL="361942" marR="0" lvl="0" indent="-361942" algn="l" rtl="0">
              <a:lnSpc>
                <a:spcPct val="90000"/>
              </a:lnSpc>
              <a:spcBef>
                <a:spcPts val="1000"/>
              </a:spcBef>
              <a:spcAft>
                <a:spcPts val="0"/>
              </a:spcAft>
              <a:buClr>
                <a:schemeClr val="accent1"/>
              </a:buClr>
              <a:buSzPts val="2200"/>
              <a:buFont typeface="Noto Sans Symbols"/>
              <a:buChar char="▪"/>
            </a:pPr>
            <a:r>
              <a:rPr lang="en-US" sz="2200">
                <a:solidFill>
                  <a:schemeClr val="dk1"/>
                </a:solidFill>
                <a:latin typeface="Quattrocento Sans"/>
                <a:ea typeface="Quattrocento Sans"/>
                <a:cs typeface="Quattrocento Sans"/>
                <a:sym typeface="Quattrocento Sans"/>
              </a:rPr>
              <a:t>Pors i ansietats induïdes per la persona maltractadora</a:t>
            </a:r>
            <a:endParaRPr sz="2200">
              <a:solidFill>
                <a:schemeClr val="dk1"/>
              </a:solidFill>
              <a:latin typeface="Quattrocento Sans"/>
              <a:ea typeface="Quattrocento Sans"/>
              <a:cs typeface="Quattrocento Sans"/>
              <a:sym typeface="Quattrocento Sans"/>
            </a:endParaRPr>
          </a:p>
          <a:p>
            <a:pPr marL="361942" marR="0" lvl="0" indent="-361942" algn="l" rtl="0">
              <a:lnSpc>
                <a:spcPct val="90000"/>
              </a:lnSpc>
              <a:spcBef>
                <a:spcPts val="1000"/>
              </a:spcBef>
              <a:spcAft>
                <a:spcPts val="0"/>
              </a:spcAft>
              <a:buClr>
                <a:schemeClr val="accent1"/>
              </a:buClr>
              <a:buSzPts val="2200"/>
              <a:buFont typeface="Noto Sans Symbols"/>
              <a:buChar char="▪"/>
            </a:pPr>
            <a:r>
              <a:rPr lang="en-US" sz="2200">
                <a:solidFill>
                  <a:schemeClr val="dk1"/>
                </a:solidFill>
                <a:latin typeface="Quattrocento Sans"/>
                <a:ea typeface="Quattrocento Sans"/>
                <a:cs typeface="Quattrocento Sans"/>
                <a:sym typeface="Quattrocento Sans"/>
              </a:rPr>
              <a:t>Obstacles relacionats amb el seu desenvolupament</a:t>
            </a:r>
            <a:endParaRPr sz="2200">
              <a:solidFill>
                <a:schemeClr val="dk1"/>
              </a:solidFill>
              <a:latin typeface="Quattrocento Sans"/>
              <a:ea typeface="Quattrocento Sans"/>
              <a:cs typeface="Quattrocento Sans"/>
              <a:sym typeface="Quattrocento Sans"/>
            </a:endParaRPr>
          </a:p>
          <a:p>
            <a:pPr marL="361942" marR="0" lvl="0" indent="-361942" algn="l" rtl="0">
              <a:lnSpc>
                <a:spcPct val="90000"/>
              </a:lnSpc>
              <a:spcBef>
                <a:spcPts val="1000"/>
              </a:spcBef>
              <a:spcAft>
                <a:spcPts val="0"/>
              </a:spcAft>
              <a:buClr>
                <a:schemeClr val="accent1"/>
              </a:buClr>
              <a:buSzPts val="2200"/>
              <a:buFont typeface="Noto Sans Symbols"/>
              <a:buChar char="▪"/>
            </a:pPr>
            <a:r>
              <a:rPr lang="en-US" sz="2200">
                <a:solidFill>
                  <a:schemeClr val="dk1"/>
                </a:solidFill>
                <a:latin typeface="Quattrocento Sans"/>
                <a:ea typeface="Quattrocento Sans"/>
                <a:cs typeface="Quattrocento Sans"/>
                <a:sym typeface="Quattrocento Sans"/>
              </a:rPr>
              <a:t>Barreres emocionals i estats d’ansietat</a:t>
            </a:r>
            <a:endParaRPr sz="2200">
              <a:solidFill>
                <a:schemeClr val="dk1"/>
              </a:solidFill>
              <a:latin typeface="Quattrocento Sans"/>
              <a:ea typeface="Quattrocento Sans"/>
              <a:cs typeface="Quattrocento Sans"/>
              <a:sym typeface="Quattrocento Sans"/>
            </a:endParaRPr>
          </a:p>
          <a:p>
            <a:pPr marL="361942" marR="0" lvl="0" indent="-361942" algn="l" rtl="0">
              <a:lnSpc>
                <a:spcPct val="90000"/>
              </a:lnSpc>
              <a:spcBef>
                <a:spcPts val="1000"/>
              </a:spcBef>
              <a:spcAft>
                <a:spcPts val="0"/>
              </a:spcAft>
              <a:buClr>
                <a:schemeClr val="accent1"/>
              </a:buClr>
              <a:buSzPts val="2200"/>
              <a:buFont typeface="Noto Sans Symbols"/>
              <a:buChar char="▪"/>
            </a:pPr>
            <a:r>
              <a:rPr lang="en-US" sz="2200">
                <a:solidFill>
                  <a:schemeClr val="dk1"/>
                </a:solidFill>
                <a:latin typeface="Quattrocento Sans"/>
                <a:ea typeface="Quattrocento Sans"/>
                <a:cs typeface="Quattrocento Sans"/>
                <a:sym typeface="Quattrocento Sans"/>
              </a:rPr>
              <a:t>No tenir a qui recórrer: sovint les i els joves experimenten aïllament i decideixen no confiar en cap persona</a:t>
            </a:r>
            <a:endParaRPr/>
          </a:p>
          <a:p>
            <a:pPr marL="361942" marR="0" lvl="0" indent="-361942" algn="l" rtl="0">
              <a:lnSpc>
                <a:spcPct val="90000"/>
              </a:lnSpc>
              <a:spcBef>
                <a:spcPts val="1000"/>
              </a:spcBef>
              <a:spcAft>
                <a:spcPts val="0"/>
              </a:spcAft>
              <a:buClr>
                <a:schemeClr val="accent1"/>
              </a:buClr>
              <a:buSzPts val="2200"/>
              <a:buFont typeface="Noto Sans Symbols"/>
              <a:buChar char="▪"/>
            </a:pPr>
            <a:r>
              <a:rPr lang="en-US" sz="2200">
                <a:solidFill>
                  <a:schemeClr val="dk1"/>
                </a:solidFill>
                <a:latin typeface="Quattrocento Sans"/>
                <a:ea typeface="Quattrocento Sans"/>
                <a:cs typeface="Quattrocento Sans"/>
                <a:sym typeface="Quattrocento Sans"/>
              </a:rPr>
              <a:t>Manca d’escolta i interès per part de la resta: manca de reconeixement del maltractament per part d’altres persones</a:t>
            </a:r>
            <a:endParaRPr sz="2200">
              <a:solidFill>
                <a:schemeClr val="dk1"/>
              </a:solidFill>
              <a:latin typeface="Quattrocento Sans"/>
              <a:ea typeface="Quattrocento Sans"/>
              <a:cs typeface="Quattrocento Sans"/>
              <a:sym typeface="Quattrocento Sans"/>
            </a:endParaRPr>
          </a:p>
          <a:p>
            <a:pPr marL="361942" marR="0" lvl="0" indent="-361942" algn="l" rtl="0">
              <a:lnSpc>
                <a:spcPct val="90000"/>
              </a:lnSpc>
              <a:spcBef>
                <a:spcPts val="1000"/>
              </a:spcBef>
              <a:spcAft>
                <a:spcPts val="0"/>
              </a:spcAft>
              <a:buClr>
                <a:schemeClr val="accent1"/>
              </a:buClr>
              <a:buSzPts val="2200"/>
              <a:buFont typeface="Noto Sans Symbols"/>
              <a:buChar char="▪"/>
            </a:pPr>
            <a:r>
              <a:rPr lang="en-US" sz="2200">
                <a:solidFill>
                  <a:schemeClr val="dk1"/>
                </a:solidFill>
                <a:latin typeface="Quattrocento Sans"/>
                <a:ea typeface="Quattrocento Sans"/>
                <a:cs typeface="Quattrocento Sans"/>
                <a:sym typeface="Quattrocento Sans"/>
              </a:rPr>
              <a:t>Preocupació sobre la confidencialitat de la seva informació </a:t>
            </a:r>
            <a:endParaRPr/>
          </a:p>
        </p:txBody>
      </p:sp>
      <p:sp>
        <p:nvSpPr>
          <p:cNvPr id="225" name="Google Shape;225;p22"/>
          <p:cNvSpPr/>
          <p:nvPr/>
        </p:nvSpPr>
        <p:spPr>
          <a:xfrm>
            <a:off x="1413808" y="4773987"/>
            <a:ext cx="173219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25"/>
                                        </p:tgtEl>
                                        <p:attrNameLst>
                                          <p:attrName>style.visibility</p:attrName>
                                        </p:attrNameLst>
                                      </p:cBhvr>
                                      <p:to>
                                        <p:strVal val="visible"/>
                                      </p:to>
                                    </p:set>
                                    <p:anim calcmode="lin" valueType="num">
                                      <p:cBhvr additive="base">
                                        <p:cTn id="7" dur="500"/>
                                        <p:tgtEl>
                                          <p:spTgt spid="225"/>
                                        </p:tgtEl>
                                        <p:attrNameLst>
                                          <p:attrName>ppt_w</p:attrName>
                                        </p:attrNameLst>
                                      </p:cBhvr>
                                      <p:tavLst>
                                        <p:tav tm="0">
                                          <p:val>
                                            <p:strVal val="0"/>
                                          </p:val>
                                        </p:tav>
                                        <p:tav tm="100000">
                                          <p:val>
                                            <p:strVal val="#ppt_w"/>
                                          </p:val>
                                        </p:tav>
                                      </p:tavLst>
                                    </p:anim>
                                    <p:anim calcmode="lin" valueType="num">
                                      <p:cBhvr additive="base">
                                        <p:cTn id="8" dur="500"/>
                                        <p:tgtEl>
                                          <p:spTgt spid="225"/>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24"/>
                                        </p:tgtEl>
                                        <p:attrNameLst>
                                          <p:attrName>style.visibility</p:attrName>
                                        </p:attrNameLst>
                                      </p:cBhvr>
                                      <p:to>
                                        <p:strVal val="visible"/>
                                      </p:to>
                                    </p:set>
                                    <p:anim calcmode="lin" valueType="num">
                                      <p:cBhvr additive="base">
                                        <p:cTn id="11" dur="500"/>
                                        <p:tgtEl>
                                          <p:spTgt spid="224"/>
                                        </p:tgtEl>
                                        <p:attrNameLst>
                                          <p:attrName>ppt_w</p:attrName>
                                        </p:attrNameLst>
                                      </p:cBhvr>
                                      <p:tavLst>
                                        <p:tav tm="0">
                                          <p:val>
                                            <p:strVal val="0"/>
                                          </p:val>
                                        </p:tav>
                                        <p:tav tm="100000">
                                          <p:val>
                                            <p:strVal val="#ppt_w"/>
                                          </p:val>
                                        </p:tav>
                                      </p:tavLst>
                                    </p:anim>
                                    <p:anim calcmode="lin" valueType="num">
                                      <p:cBhvr additive="base">
                                        <p:cTn id="12" dur="500"/>
                                        <p:tgtEl>
                                          <p:spTgt spid="224"/>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Shape 230"/>
        <p:cNvGrpSpPr/>
        <p:nvPr/>
      </p:nvGrpSpPr>
      <p:grpSpPr>
        <a:xfrm>
          <a:off x="0" y="0"/>
          <a:ext cx="0" cy="0"/>
          <a:chOff x="0" y="0"/>
          <a:chExt cx="0" cy="0"/>
        </a:xfrm>
      </p:grpSpPr>
      <p:sp>
        <p:nvSpPr>
          <p:cNvPr id="231" name="Google Shape;231;p23"/>
          <p:cNvSpPr txBox="1">
            <a:spLocks noGrp="1"/>
          </p:cNvSpPr>
          <p:nvPr>
            <p:ph type="title" idx="4294967295"/>
          </p:nvPr>
        </p:nvSpPr>
        <p:spPr>
          <a:xfrm>
            <a:off x="603437" y="-48748"/>
            <a:ext cx="8229600" cy="1143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A Espanya</a:t>
            </a:r>
            <a:endParaRPr/>
          </a:p>
        </p:txBody>
      </p:sp>
      <p:pic>
        <p:nvPicPr>
          <p:cNvPr id="232" name="Google Shape;232;p23"/>
          <p:cNvPicPr preferRelativeResize="0"/>
          <p:nvPr/>
        </p:nvPicPr>
        <p:blipFill rotWithShape="1">
          <a:blip r:embed="rId3">
            <a:alphaModFix/>
          </a:blip>
          <a:srcRect/>
          <a:stretch/>
        </p:blipFill>
        <p:spPr>
          <a:xfrm>
            <a:off x="603437" y="823271"/>
            <a:ext cx="8648675" cy="3167121"/>
          </a:xfrm>
          <a:prstGeom prst="rect">
            <a:avLst/>
          </a:prstGeom>
          <a:noFill/>
          <a:ln>
            <a:noFill/>
          </a:ln>
        </p:spPr>
      </p:pic>
      <p:pic>
        <p:nvPicPr>
          <p:cNvPr id="233" name="Google Shape;233;p23"/>
          <p:cNvPicPr preferRelativeResize="0"/>
          <p:nvPr/>
        </p:nvPicPr>
        <p:blipFill rotWithShape="1">
          <a:blip r:embed="rId4">
            <a:alphaModFix/>
          </a:blip>
          <a:srcRect/>
          <a:stretch/>
        </p:blipFill>
        <p:spPr>
          <a:xfrm>
            <a:off x="704830" y="4152222"/>
            <a:ext cx="10301424" cy="1882507"/>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Shape 238"/>
        <p:cNvGrpSpPr/>
        <p:nvPr/>
      </p:nvGrpSpPr>
      <p:grpSpPr>
        <a:xfrm>
          <a:off x="0" y="0"/>
          <a:ext cx="0" cy="0"/>
          <a:chOff x="0" y="0"/>
          <a:chExt cx="0" cy="0"/>
        </a:xfrm>
      </p:grpSpPr>
      <p:sp>
        <p:nvSpPr>
          <p:cNvPr id="239" name="Google Shape;239;p24"/>
          <p:cNvSpPr txBox="1">
            <a:spLocks noGrp="1"/>
          </p:cNvSpPr>
          <p:nvPr>
            <p:ph type="title" idx="4294967295"/>
          </p:nvPr>
        </p:nvSpPr>
        <p:spPr>
          <a:xfrm>
            <a:off x="603437" y="-48748"/>
            <a:ext cx="8229600" cy="1143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A Catalunya</a:t>
            </a:r>
            <a:endParaRPr/>
          </a:p>
        </p:txBody>
      </p:sp>
      <p:sp>
        <p:nvSpPr>
          <p:cNvPr id="240" name="Google Shape;240;p24"/>
          <p:cNvSpPr txBox="1"/>
          <p:nvPr/>
        </p:nvSpPr>
        <p:spPr>
          <a:xfrm>
            <a:off x="586388" y="1568614"/>
            <a:ext cx="9958361" cy="295465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endParaRPr sz="3200" b="0" i="0" u="none" strike="noStrike">
              <a:solidFill>
                <a:srgbClr val="000000"/>
              </a:solidFill>
              <a:latin typeface="Calibri"/>
              <a:ea typeface="Calibri"/>
              <a:cs typeface="Calibri"/>
              <a:sym typeface="Calibri"/>
            </a:endParaRPr>
          </a:p>
          <a:p>
            <a:pPr marL="0" marR="0" lvl="0" indent="0" algn="r" rtl="0">
              <a:spcBef>
                <a:spcPts val="0"/>
              </a:spcBef>
              <a:spcAft>
                <a:spcPts val="0"/>
              </a:spcAft>
              <a:buNone/>
            </a:pPr>
            <a:r>
              <a:rPr lang="en-US" sz="2200">
                <a:solidFill>
                  <a:schemeClr val="dk1"/>
                </a:solidFill>
                <a:latin typeface="Quattrocento Sans"/>
                <a:ea typeface="Quattrocento Sans"/>
                <a:cs typeface="Quattrocento Sans"/>
                <a:sym typeface="Quattrocento Sans"/>
              </a:rPr>
              <a:t>“A Catalunya no hi ha un sistema d’informació amb els mínims requeriments tècnics de qualitat per permetre fer una aproximació quantitativa als maltractaments infantils. Totes les dades disponibles són no exhaustives i inespecífiques, ja sigui perquè hi ha una infradeclaració del problema o perquè hi ha una infranotificació quan aquest està identificat”</a:t>
            </a:r>
            <a:endParaRPr/>
          </a:p>
          <a:p>
            <a:pPr marL="0" marR="0" lvl="0" indent="0" algn="r" rtl="0">
              <a:spcBef>
                <a:spcPts val="0"/>
              </a:spcBef>
              <a:spcAft>
                <a:spcPts val="0"/>
              </a:spcAft>
              <a:buNone/>
            </a:pPr>
            <a:endParaRPr sz="2200">
              <a:solidFill>
                <a:schemeClr val="dk1"/>
              </a:solidFill>
              <a:latin typeface="Quattrocento Sans"/>
              <a:ea typeface="Quattrocento Sans"/>
              <a:cs typeface="Quattrocento Sans"/>
              <a:sym typeface="Quattrocento Sans"/>
            </a:endParaRPr>
          </a:p>
          <a:p>
            <a:pPr marL="0" marR="0" lvl="0" indent="0" algn="r" rtl="0">
              <a:spcBef>
                <a:spcPts val="0"/>
              </a:spcBef>
              <a:spcAft>
                <a:spcPts val="0"/>
              </a:spcAft>
              <a:buNone/>
            </a:pPr>
            <a:r>
              <a:rPr lang="en-US" sz="2200" i="1">
                <a:solidFill>
                  <a:schemeClr val="dk1"/>
                </a:solidFill>
                <a:latin typeface="Quattrocento Sans"/>
                <a:ea typeface="Quattrocento Sans"/>
                <a:cs typeface="Quattrocento Sans"/>
                <a:sym typeface="Quattrocento Sans"/>
              </a:rPr>
              <a:t> (Departament de Salut de la Generalitat de Catalunya, març 2019)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Shape 245"/>
        <p:cNvGrpSpPr/>
        <p:nvPr/>
      </p:nvGrpSpPr>
      <p:grpSpPr>
        <a:xfrm>
          <a:off x="0" y="0"/>
          <a:ext cx="0" cy="0"/>
          <a:chOff x="0" y="0"/>
          <a:chExt cx="0" cy="0"/>
        </a:xfrm>
      </p:grpSpPr>
      <p:sp>
        <p:nvSpPr>
          <p:cNvPr id="246" name="Google Shape;246;p26"/>
          <p:cNvSpPr txBox="1">
            <a:spLocks noGrp="1"/>
          </p:cNvSpPr>
          <p:nvPr>
            <p:ph type="title"/>
          </p:nvPr>
        </p:nvSpPr>
        <p:spPr>
          <a:xfrm>
            <a:off x="838200" y="142103"/>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200"/>
              <a:buFont typeface="Quattrocento Sans"/>
              <a:buNone/>
            </a:pPr>
            <a:r>
              <a:rPr lang="en-US" sz="3200" b="1"/>
              <a:t>Registre Epidemiològic del Maltractament Infantil: </a:t>
            </a:r>
            <a:r>
              <a:rPr lang="en-US" sz="3200" b="1" i="1"/>
              <a:t>el panorama més ampli</a:t>
            </a:r>
            <a:endParaRPr sz="3200" i="1"/>
          </a:p>
        </p:txBody>
      </p:sp>
      <p:sp>
        <p:nvSpPr>
          <p:cNvPr id="247" name="Google Shape;247;p26"/>
          <p:cNvSpPr txBox="1">
            <a:spLocks noGrp="1"/>
          </p:cNvSpPr>
          <p:nvPr>
            <p:ph type="body" idx="1"/>
          </p:nvPr>
        </p:nvSpPr>
        <p:spPr>
          <a:xfrm>
            <a:off x="1015525" y="1231000"/>
            <a:ext cx="10338300" cy="4407300"/>
          </a:xfrm>
          <a:prstGeom prst="rect">
            <a:avLst/>
          </a:prstGeom>
          <a:noFill/>
          <a:ln>
            <a:noFill/>
          </a:ln>
        </p:spPr>
        <p:txBody>
          <a:bodyPr spcFirstLastPara="1" wrap="square" lIns="91425" tIns="45700" rIns="91425" bIns="45700" anchor="t" anchorCtr="0">
            <a:normAutofit/>
          </a:bodyPr>
          <a:lstStyle/>
          <a:p>
            <a:pPr marL="361942" lvl="0" indent="-349242" algn="l" rtl="0">
              <a:lnSpc>
                <a:spcPct val="90000"/>
              </a:lnSpc>
              <a:spcBef>
                <a:spcPts val="0"/>
              </a:spcBef>
              <a:spcAft>
                <a:spcPts val="0"/>
              </a:spcAft>
              <a:buClr>
                <a:schemeClr val="accent1"/>
              </a:buClr>
              <a:buSzPts val="1800"/>
              <a:buFont typeface="Noto Sans Symbols"/>
              <a:buChar char="🠶"/>
            </a:pPr>
            <a:r>
              <a:rPr lang="en-US" sz="1800" b="1"/>
              <a:t>A tots els estats membres europeus i a la resta del món,</a:t>
            </a:r>
            <a:endParaRPr sz="1800"/>
          </a:p>
          <a:p>
            <a:pPr marL="361942" lvl="0" indent="-349242" algn="l" rtl="0">
              <a:lnSpc>
                <a:spcPct val="90000"/>
              </a:lnSpc>
              <a:spcBef>
                <a:spcPts val="1000"/>
              </a:spcBef>
              <a:spcAft>
                <a:spcPts val="0"/>
              </a:spcAft>
              <a:buClr>
                <a:schemeClr val="accent1"/>
              </a:buClr>
              <a:buSzPts val="1800"/>
              <a:buFont typeface="Noto Sans Symbols"/>
              <a:buChar char="🠶"/>
            </a:pPr>
            <a:r>
              <a:rPr lang="en-US" sz="1800" b="1"/>
              <a:t>hi ha diversos sistemes, infraestructures i polítiques </a:t>
            </a:r>
            <a:endParaRPr sz="1800"/>
          </a:p>
          <a:p>
            <a:pPr marL="361942" lvl="0" indent="-349242" algn="l" rtl="0">
              <a:lnSpc>
                <a:spcPct val="90000"/>
              </a:lnSpc>
              <a:spcBef>
                <a:spcPts val="1000"/>
              </a:spcBef>
              <a:spcAft>
                <a:spcPts val="0"/>
              </a:spcAft>
              <a:buClr>
                <a:schemeClr val="accent1"/>
              </a:buClr>
              <a:buSzPts val="1800"/>
              <a:buFont typeface="Noto Sans Symbols"/>
              <a:buChar char="🠶"/>
            </a:pPr>
            <a:r>
              <a:rPr lang="en-US" sz="1800"/>
              <a:t>el registre dels casos de maltractament infantil es fa a nivell multi i interinstitucional </a:t>
            </a:r>
            <a:endParaRPr sz="1800"/>
          </a:p>
          <a:p>
            <a:pPr marL="0" lvl="0" indent="12700" algn="l" rtl="0">
              <a:lnSpc>
                <a:spcPct val="90000"/>
              </a:lnSpc>
              <a:spcBef>
                <a:spcPts val="1000"/>
              </a:spcBef>
              <a:spcAft>
                <a:spcPts val="0"/>
              </a:spcAft>
              <a:buSzPts val="1800"/>
              <a:buChar char="🠶"/>
            </a:pPr>
            <a:r>
              <a:rPr lang="en-US" sz="1800" b="1"/>
              <a:t>La informació relativa al maltractament infantil es recull durant altres tasques rutinàries en funció del tipus de sector</a:t>
            </a:r>
            <a:endParaRPr sz="1800"/>
          </a:p>
          <a:p>
            <a:pPr marL="0" lvl="0" indent="12700" algn="l" rtl="0">
              <a:lnSpc>
                <a:spcPct val="90000"/>
              </a:lnSpc>
              <a:spcBef>
                <a:spcPts val="1000"/>
              </a:spcBef>
              <a:spcAft>
                <a:spcPts val="0"/>
              </a:spcAft>
              <a:buSzPts val="1800"/>
              <a:buChar char="🠶"/>
            </a:pPr>
            <a:r>
              <a:rPr lang="en-US" sz="1800" b="1"/>
              <a:t>La recollida de dades segueix diferents definicions, metodologies, i eines, depenent de</a:t>
            </a:r>
            <a:endParaRPr sz="1800"/>
          </a:p>
          <a:p>
            <a:pPr marL="0" lvl="0" indent="0" algn="l" rtl="0">
              <a:lnSpc>
                <a:spcPct val="80000"/>
              </a:lnSpc>
              <a:spcBef>
                <a:spcPts val="500"/>
              </a:spcBef>
              <a:spcAft>
                <a:spcPts val="0"/>
              </a:spcAft>
              <a:buNone/>
            </a:pPr>
            <a:r>
              <a:rPr lang="en-US" sz="1800" b="1"/>
              <a:t>els sectors implicats en la gestió dels casos de maltractament infantil per país (salut, benestar social, justícia, cossos de seguretat…)</a:t>
            </a:r>
            <a:endParaRPr sz="1800"/>
          </a:p>
          <a:p>
            <a:pPr marL="0" lvl="0" indent="0" algn="l" rtl="0">
              <a:lnSpc>
                <a:spcPct val="80000"/>
              </a:lnSpc>
              <a:spcBef>
                <a:spcPts val="500"/>
              </a:spcBef>
              <a:spcAft>
                <a:spcPts val="0"/>
              </a:spcAft>
              <a:buNone/>
            </a:pPr>
            <a:endParaRPr sz="1800"/>
          </a:p>
          <a:p>
            <a:pPr marL="0" lvl="0" indent="0" algn="l" rtl="0">
              <a:lnSpc>
                <a:spcPct val="80000"/>
              </a:lnSpc>
              <a:spcBef>
                <a:spcPts val="500"/>
              </a:spcBef>
              <a:spcAft>
                <a:spcPts val="0"/>
              </a:spcAft>
              <a:buNone/>
            </a:pPr>
            <a:r>
              <a:rPr lang="en-US" sz="1800" b="1"/>
              <a:t>les agències</a:t>
            </a:r>
            <a:r>
              <a:rPr lang="en-US" sz="1800"/>
              <a:t> implicades en la gestió dels casos de maltractament infantil dins el mateix o diferents sectors a cada país</a:t>
            </a:r>
            <a:endParaRPr sz="1800"/>
          </a:p>
          <a:p>
            <a:pPr marL="0" lvl="0" indent="0" algn="l" rtl="0">
              <a:lnSpc>
                <a:spcPct val="80000"/>
              </a:lnSpc>
              <a:spcBef>
                <a:spcPts val="500"/>
              </a:spcBef>
              <a:spcAft>
                <a:spcPts val="0"/>
              </a:spcAft>
              <a:buNone/>
            </a:pPr>
            <a:r>
              <a:rPr lang="en-US" sz="1800" b="1"/>
              <a:t>professionals</a:t>
            </a:r>
            <a:r>
              <a:rPr lang="en-US" sz="1800"/>
              <a:t> treballant a la mateixa o diferents agències</a:t>
            </a:r>
            <a:endParaRPr sz="1800"/>
          </a:p>
          <a:p>
            <a:pPr marL="446088" lvl="1" indent="-227012" algn="l" rtl="0">
              <a:lnSpc>
                <a:spcPct val="80000"/>
              </a:lnSpc>
              <a:spcBef>
                <a:spcPts val="500"/>
              </a:spcBef>
              <a:spcAft>
                <a:spcPts val="0"/>
              </a:spcAft>
              <a:buSzPts val="2000"/>
              <a:buNone/>
            </a:pPr>
            <a:endParaRPr sz="1800"/>
          </a:p>
        </p:txBody>
      </p:sp>
      <p:sp>
        <p:nvSpPr>
          <p:cNvPr id="248" name="Google Shape;248;p26"/>
          <p:cNvSpPr/>
          <p:nvPr/>
        </p:nvSpPr>
        <p:spPr>
          <a:xfrm>
            <a:off x="389363" y="4878938"/>
            <a:ext cx="11413273" cy="1274195"/>
          </a:xfrm>
          <a:prstGeom prst="rect">
            <a:avLst/>
          </a:prstGeom>
          <a:noFill/>
          <a:ln>
            <a:noFill/>
          </a:ln>
        </p:spPr>
        <p:txBody>
          <a:bodyPr spcFirstLastPara="1" wrap="square" lIns="91425" tIns="45700" rIns="91425" bIns="45700" anchor="t" anchorCtr="0">
            <a:spAutoFit/>
          </a:bodyPr>
          <a:lstStyle/>
          <a:p>
            <a:pPr marL="0" marR="0" lvl="0" indent="0" algn="just" rtl="0">
              <a:lnSpc>
                <a:spcPct val="80000"/>
              </a:lnSpc>
              <a:spcBef>
                <a:spcPts val="0"/>
              </a:spcBef>
              <a:spcAft>
                <a:spcPts val="0"/>
              </a:spcAft>
              <a:buNone/>
            </a:pPr>
            <a:r>
              <a:rPr lang="en-US" sz="2400">
                <a:solidFill>
                  <a:schemeClr val="accent5"/>
                </a:solidFill>
                <a:latin typeface="Quattrocento Sans"/>
                <a:ea typeface="Quattrocento Sans"/>
                <a:cs typeface="Quattrocento Sans"/>
                <a:sym typeface="Quattrocento Sans"/>
              </a:rPr>
              <a:t>Nivell de Salut Pública: dades insuficients sobre la  magnitud i/o les tendències del problema </a:t>
            </a:r>
            <a:endParaRPr/>
          </a:p>
          <a:p>
            <a:pPr marL="0" marR="0" lvl="0" indent="0" algn="just" rtl="0">
              <a:lnSpc>
                <a:spcPct val="80000"/>
              </a:lnSpc>
              <a:spcBef>
                <a:spcPts val="0"/>
              </a:spcBef>
              <a:spcAft>
                <a:spcPts val="0"/>
              </a:spcAft>
              <a:buNone/>
            </a:pPr>
            <a:r>
              <a:rPr lang="en-US" sz="2400">
                <a:solidFill>
                  <a:schemeClr val="accent5"/>
                </a:solidFill>
                <a:latin typeface="Quattrocento Sans"/>
                <a:ea typeface="Quattrocento Sans"/>
                <a:cs typeface="Quattrocento Sans"/>
                <a:sym typeface="Quattrocento Sans"/>
              </a:rPr>
              <a:t>🡺 Manca d'una base sòlida per a l'avaluació de les polítiques i intervencions aplicades actualment</a:t>
            </a:r>
            <a:endParaRPr sz="2400">
              <a:solidFill>
                <a:schemeClr val="accent5"/>
              </a:solidFill>
              <a:latin typeface="Quattrocento Sans"/>
              <a:ea typeface="Quattrocento Sans"/>
              <a:cs typeface="Quattrocento Sans"/>
              <a:sym typeface="Quattrocento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Shape 253"/>
        <p:cNvGrpSpPr/>
        <p:nvPr/>
      </p:nvGrpSpPr>
      <p:grpSpPr>
        <a:xfrm>
          <a:off x="0" y="0"/>
          <a:ext cx="0" cy="0"/>
          <a:chOff x="0" y="0"/>
          <a:chExt cx="0" cy="0"/>
        </a:xfrm>
      </p:grpSpPr>
      <p:sp>
        <p:nvSpPr>
          <p:cNvPr id="254" name="Google Shape;254;p27"/>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7F7F7F"/>
              </a:buClr>
              <a:buSzPts val="3600"/>
              <a:buFont typeface="Quattrocento Sans"/>
              <a:buNone/>
            </a:pPr>
            <a:r>
              <a:rPr lang="en-US" b="1">
                <a:solidFill>
                  <a:srgbClr val="7F7F7F"/>
                </a:solidFill>
              </a:rPr>
              <a:t>Infranotificació</a:t>
            </a:r>
            <a:endParaRPr/>
          </a:p>
        </p:txBody>
      </p:sp>
      <p:sp>
        <p:nvSpPr>
          <p:cNvPr id="255" name="Google Shape;255;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63525" lvl="0" indent="-263525" algn="l" rtl="0">
              <a:lnSpc>
                <a:spcPct val="70000"/>
              </a:lnSpc>
              <a:spcBef>
                <a:spcPts val="0"/>
              </a:spcBef>
              <a:spcAft>
                <a:spcPts val="0"/>
              </a:spcAft>
              <a:buSzPts val="2170"/>
              <a:buChar char="🠶"/>
            </a:pPr>
            <a:r>
              <a:rPr lang="en-US" sz="2170"/>
              <a:t>les i els professionals de l'atenció primària i pediatria, els serveis de salut mental, les escoles, els serveis socials i els cossos de seguretat tenen un paper important en la detecció i la notificació del maltractament infantil, ja que tenen contacte amb nenes i nens en el seu treball diari.</a:t>
            </a:r>
            <a:endParaRPr/>
          </a:p>
          <a:p>
            <a:pPr marL="263525" lvl="0" indent="-125729" algn="l" rtl="0">
              <a:lnSpc>
                <a:spcPct val="70000"/>
              </a:lnSpc>
              <a:spcBef>
                <a:spcPts val="1000"/>
              </a:spcBef>
              <a:spcAft>
                <a:spcPts val="0"/>
              </a:spcAft>
              <a:buSzPts val="2170"/>
              <a:buNone/>
            </a:pPr>
            <a:endParaRPr sz="2170"/>
          </a:p>
          <a:p>
            <a:pPr marL="263525" lvl="0" indent="-263525" algn="l" rtl="0">
              <a:lnSpc>
                <a:spcPct val="70000"/>
              </a:lnSpc>
              <a:spcBef>
                <a:spcPts val="1000"/>
              </a:spcBef>
              <a:spcAft>
                <a:spcPts val="0"/>
              </a:spcAft>
              <a:buSzPts val="2170"/>
              <a:buChar char="🠶"/>
            </a:pPr>
            <a:r>
              <a:rPr lang="en-US" sz="2170"/>
              <a:t>disposar de grups professionals que notifiquen sospites de maltractament infantil pot ajudar a comprendre l’abast del problema i ajudar a iniciar abans les mesures de protecció.</a:t>
            </a:r>
            <a:endParaRPr/>
          </a:p>
          <a:p>
            <a:pPr marL="263525" lvl="0" indent="-125729" algn="l" rtl="0">
              <a:lnSpc>
                <a:spcPct val="70000"/>
              </a:lnSpc>
              <a:spcBef>
                <a:spcPts val="1000"/>
              </a:spcBef>
              <a:spcAft>
                <a:spcPts val="0"/>
              </a:spcAft>
              <a:buSzPts val="2170"/>
              <a:buNone/>
            </a:pPr>
            <a:endParaRPr sz="2170"/>
          </a:p>
          <a:p>
            <a:pPr marL="263525" lvl="0" indent="-263525" algn="l" rtl="0">
              <a:lnSpc>
                <a:spcPct val="70000"/>
              </a:lnSpc>
              <a:spcBef>
                <a:spcPts val="1000"/>
              </a:spcBef>
              <a:spcAft>
                <a:spcPts val="0"/>
              </a:spcAft>
              <a:buSzPts val="2170"/>
              <a:buChar char="🠶"/>
            </a:pPr>
            <a:r>
              <a:rPr lang="en-US" sz="2170" b="1"/>
              <a:t>TANMATEIX</a:t>
            </a:r>
            <a:r>
              <a:rPr lang="en-US" sz="2170"/>
              <a:t>, per diversos motius</a:t>
            </a:r>
            <a:endParaRPr sz="2170"/>
          </a:p>
          <a:p>
            <a:pPr marL="263525" lvl="0" indent="-263525" algn="l" rtl="0">
              <a:lnSpc>
                <a:spcPct val="70000"/>
              </a:lnSpc>
              <a:spcBef>
                <a:spcPts val="1000"/>
              </a:spcBef>
              <a:spcAft>
                <a:spcPts val="0"/>
              </a:spcAft>
              <a:buSzPts val="2170"/>
              <a:buNone/>
            </a:pPr>
            <a:r>
              <a:rPr lang="en-US" sz="2170" b="1"/>
              <a:t>	</a:t>
            </a:r>
            <a:endParaRPr/>
          </a:p>
          <a:p>
            <a:pPr marL="263525" lvl="0" indent="-263525" algn="l" rtl="0">
              <a:lnSpc>
                <a:spcPct val="70000"/>
              </a:lnSpc>
              <a:spcBef>
                <a:spcPts val="1000"/>
              </a:spcBef>
              <a:spcAft>
                <a:spcPts val="0"/>
              </a:spcAft>
              <a:buSzPts val="2170"/>
              <a:buNone/>
            </a:pPr>
            <a:r>
              <a:rPr lang="en-US" sz="2170" b="1">
                <a:solidFill>
                  <a:schemeClr val="accent1"/>
                </a:solidFill>
              </a:rPr>
              <a:t>	el maltractament infantil s’infranotifica globalment segons les dades existents en estudis als Estats Units, Regne Unit, Canadà, Nova Zelanda, Austràlia, Europa del nord i països amb mitjanes d’ingressos baixos, principalment a l’Àfrica.</a:t>
            </a:r>
            <a:endParaRPr sz="217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Shape 260"/>
        <p:cNvGrpSpPr/>
        <p:nvPr/>
      </p:nvGrpSpPr>
      <p:grpSpPr>
        <a:xfrm>
          <a:off x="0" y="0"/>
          <a:ext cx="0" cy="0"/>
          <a:chOff x="0" y="0"/>
          <a:chExt cx="0" cy="0"/>
        </a:xfrm>
      </p:grpSpPr>
      <p:sp>
        <p:nvSpPr>
          <p:cNvPr id="261" name="Google Shape;261;p28"/>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7F7F7F"/>
              </a:buClr>
              <a:buSzPts val="3600"/>
              <a:buFont typeface="Quattrocento Sans"/>
              <a:buNone/>
            </a:pPr>
            <a:r>
              <a:rPr lang="en-US" b="1">
                <a:solidFill>
                  <a:srgbClr val="7F7F7F"/>
                </a:solidFill>
              </a:rPr>
              <a:t>4 factors principals de la infranotificació</a:t>
            </a:r>
            <a:endParaRPr/>
          </a:p>
        </p:txBody>
      </p:sp>
      <p:sp>
        <p:nvSpPr>
          <p:cNvPr id="262" name="Google Shape;262;p28"/>
          <p:cNvSpPr txBox="1">
            <a:spLocks noGrp="1"/>
          </p:cNvSpPr>
          <p:nvPr>
            <p:ph type="body" idx="1"/>
          </p:nvPr>
        </p:nvSpPr>
        <p:spPr>
          <a:xfrm>
            <a:off x="838200" y="1468786"/>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110000"/>
              </a:lnSpc>
              <a:spcBef>
                <a:spcPts val="0"/>
              </a:spcBef>
              <a:spcAft>
                <a:spcPts val="0"/>
              </a:spcAft>
              <a:buSzPts val="2200"/>
              <a:buChar char="🠶"/>
            </a:pPr>
            <a:r>
              <a:rPr lang="en-US" sz="2200" b="1"/>
              <a:t>formació i/o coneixement inadequats per part dels grups professionals sobre els patrons conductuals i els símptomes de salut de les nenes i els nens que, sovint, indiquen situacions de maltractament</a:t>
            </a:r>
            <a:endParaRPr sz="1200" b="1"/>
          </a:p>
          <a:p>
            <a:pPr marL="361942" lvl="0" indent="-361942" algn="l" rtl="0">
              <a:lnSpc>
                <a:spcPct val="110000"/>
              </a:lnSpc>
              <a:spcBef>
                <a:spcPts val="1000"/>
              </a:spcBef>
              <a:spcAft>
                <a:spcPts val="0"/>
              </a:spcAft>
              <a:buSzPts val="2200"/>
              <a:buChar char="🠶"/>
            </a:pPr>
            <a:r>
              <a:rPr lang="en-US" sz="2200" b="1"/>
              <a:t>preocupacions i desconfiança de les i els professionals sobre la seguretat de la notificació i/o la derivació d’un cas sospitós</a:t>
            </a:r>
            <a:endParaRPr sz="1100" b="1"/>
          </a:p>
          <a:p>
            <a:pPr marL="361942" lvl="0" indent="-361942" algn="l" rtl="0">
              <a:lnSpc>
                <a:spcPct val="110000"/>
              </a:lnSpc>
              <a:spcBef>
                <a:spcPts val="1000"/>
              </a:spcBef>
              <a:spcAft>
                <a:spcPts val="0"/>
              </a:spcAft>
              <a:buSzPts val="2200"/>
              <a:buChar char="🠶"/>
            </a:pPr>
            <a:r>
              <a:rPr lang="en-US" sz="2200" b="1"/>
              <a:t>constructes culturals, religiosos i personals sobre la invulnerabilitat i supremacia de la família entre les estructures socials</a:t>
            </a:r>
            <a:endParaRPr sz="1100" b="1"/>
          </a:p>
          <a:p>
            <a:pPr marL="361942" lvl="0" indent="-361942" algn="l" rtl="0">
              <a:lnSpc>
                <a:spcPct val="110000"/>
              </a:lnSpc>
              <a:spcBef>
                <a:spcPts val="1000"/>
              </a:spcBef>
              <a:spcAft>
                <a:spcPts val="0"/>
              </a:spcAft>
              <a:buSzPts val="2200"/>
              <a:buChar char="🠶"/>
            </a:pPr>
            <a:r>
              <a:rPr lang="en-US" sz="2200" b="1"/>
              <a:t>el biaix de la supremacia del grup familiar sembla confondre's amb la manca de confiança en les capacitats i aptituds de les respectives agències per tenir cura adequadament de la nena o el nen amb coherència amb el seu millor interès.</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Shape 267"/>
        <p:cNvGrpSpPr/>
        <p:nvPr/>
      </p:nvGrpSpPr>
      <p:grpSpPr>
        <a:xfrm>
          <a:off x="0" y="0"/>
          <a:ext cx="0" cy="0"/>
          <a:chOff x="0" y="0"/>
          <a:chExt cx="0" cy="0"/>
        </a:xfrm>
      </p:grpSpPr>
      <p:sp>
        <p:nvSpPr>
          <p:cNvPr id="268" name="Google Shape;268;p29"/>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240"/>
              <a:buFont typeface="Quattrocento Sans"/>
              <a:buNone/>
            </a:pPr>
            <a:r>
              <a:rPr lang="en-US" sz="3240" b="1"/>
              <a:t>Exploració dels motius individuals que dificulten  les decisions de notificar el maltractament</a:t>
            </a:r>
            <a:endParaRPr sz="3240"/>
          </a:p>
        </p:txBody>
      </p:sp>
      <p:sp>
        <p:nvSpPr>
          <p:cNvPr id="269" name="Google Shape;269;p29"/>
          <p:cNvSpPr txBox="1">
            <a:spLocks noGrp="1"/>
          </p:cNvSpPr>
          <p:nvPr>
            <p:ph type="body" idx="1"/>
          </p:nvPr>
        </p:nvSpPr>
        <p:spPr>
          <a:xfrm>
            <a:off x="838200" y="1825625"/>
            <a:ext cx="4810432" cy="4351338"/>
          </a:xfrm>
          <a:prstGeom prst="rect">
            <a:avLst/>
          </a:prstGeom>
          <a:noFill/>
          <a:ln>
            <a:noFill/>
          </a:ln>
        </p:spPr>
        <p:txBody>
          <a:bodyPr spcFirstLastPara="1" wrap="square" lIns="91425" tIns="45700" rIns="91425" bIns="45700" anchor="t" anchorCtr="0">
            <a:noAutofit/>
          </a:bodyPr>
          <a:lstStyle/>
          <a:p>
            <a:pPr marL="180975" lvl="0" indent="-180975" algn="l" rtl="0">
              <a:lnSpc>
                <a:spcPct val="115000"/>
              </a:lnSpc>
              <a:spcBef>
                <a:spcPts val="0"/>
              </a:spcBef>
              <a:spcAft>
                <a:spcPts val="0"/>
              </a:spcAft>
              <a:buClr>
                <a:srgbClr val="BD582C"/>
              </a:buClr>
              <a:buSzPts val="1000"/>
              <a:buNone/>
            </a:pPr>
            <a:r>
              <a:rPr lang="en-US" sz="2000" b="1"/>
              <a:t>Actituds i creences </a:t>
            </a:r>
            <a:r>
              <a:rPr lang="en-US" sz="2000"/>
              <a:t>com  </a:t>
            </a:r>
            <a:endParaRPr/>
          </a:p>
          <a:p>
            <a:pPr marL="180975" lvl="0" indent="-180975" algn="l" rtl="0">
              <a:lnSpc>
                <a:spcPct val="115000"/>
              </a:lnSpc>
              <a:spcBef>
                <a:spcPts val="1000"/>
              </a:spcBef>
              <a:spcAft>
                <a:spcPts val="0"/>
              </a:spcAft>
              <a:buClr>
                <a:srgbClr val="BD582C"/>
              </a:buClr>
              <a:buSzPts val="1000"/>
              <a:buFont typeface="Noto Sans Symbols"/>
              <a:buChar char="🠶"/>
            </a:pPr>
            <a:r>
              <a:rPr lang="en-US" sz="2000" i="1"/>
              <a:t>“No és la meva responsabilitat”</a:t>
            </a:r>
            <a:endParaRPr sz="3200" i="1">
              <a:latin typeface="Times New Roman"/>
              <a:ea typeface="Times New Roman"/>
              <a:cs typeface="Times New Roman"/>
              <a:sym typeface="Times New Roman"/>
            </a:endParaRPr>
          </a:p>
          <a:p>
            <a:pPr marL="180975" lvl="0" indent="-180975" algn="l" rtl="0">
              <a:lnSpc>
                <a:spcPct val="115000"/>
              </a:lnSpc>
              <a:spcBef>
                <a:spcPts val="1000"/>
              </a:spcBef>
              <a:spcAft>
                <a:spcPts val="0"/>
              </a:spcAft>
              <a:buClr>
                <a:srgbClr val="BD582C"/>
              </a:buClr>
              <a:buSzPts val="1000"/>
              <a:buFont typeface="Noto Sans Symbols"/>
              <a:buChar char="🠶"/>
            </a:pPr>
            <a:r>
              <a:rPr lang="en-US" sz="2000" i="1"/>
              <a:t>“Sento incomoditat intervenint en la vida de la família”</a:t>
            </a:r>
            <a:endParaRPr sz="2000" i="1"/>
          </a:p>
          <a:p>
            <a:pPr marL="180975" lvl="0" indent="-180975" algn="l" rtl="0">
              <a:lnSpc>
                <a:spcPct val="115000"/>
              </a:lnSpc>
              <a:spcBef>
                <a:spcPts val="1000"/>
              </a:spcBef>
              <a:spcAft>
                <a:spcPts val="0"/>
              </a:spcAft>
              <a:buClr>
                <a:srgbClr val="BD582C"/>
              </a:buClr>
              <a:buSzPts val="1000"/>
              <a:buFont typeface="Noto Sans Symbols"/>
              <a:buChar char="🠶"/>
            </a:pPr>
            <a:r>
              <a:rPr lang="en-US" sz="2000"/>
              <a:t>“</a:t>
            </a:r>
            <a:r>
              <a:rPr lang="en-US" sz="2000" i="1"/>
              <a:t>De totes maneres, no es faria res per solucionar la situació</a:t>
            </a:r>
            <a:r>
              <a:rPr lang="en-US" sz="2000"/>
              <a:t>”</a:t>
            </a:r>
            <a:endParaRPr/>
          </a:p>
          <a:p>
            <a:pPr marL="180975" lvl="0" indent="-180975" algn="l" rtl="0">
              <a:lnSpc>
                <a:spcPct val="115000"/>
              </a:lnSpc>
              <a:spcBef>
                <a:spcPts val="1000"/>
              </a:spcBef>
              <a:spcAft>
                <a:spcPts val="0"/>
              </a:spcAft>
              <a:buClr>
                <a:srgbClr val="BD582C"/>
              </a:buClr>
              <a:buSzPts val="1000"/>
              <a:buFont typeface="Noto Sans Symbols"/>
              <a:buChar char="🠶"/>
            </a:pPr>
            <a:r>
              <a:rPr lang="en-US" sz="2000" i="1"/>
              <a:t>“La notificació no ajudaria ni a la nena o el nen ni a la seva família“</a:t>
            </a:r>
            <a:endParaRPr sz="2000" i="1"/>
          </a:p>
        </p:txBody>
      </p:sp>
      <p:sp>
        <p:nvSpPr>
          <p:cNvPr id="270" name="Google Shape;270;p29"/>
          <p:cNvSpPr txBox="1"/>
          <p:nvPr/>
        </p:nvSpPr>
        <p:spPr>
          <a:xfrm>
            <a:off x="6244623" y="1825625"/>
            <a:ext cx="5193890" cy="4351338"/>
          </a:xfrm>
          <a:prstGeom prst="rect">
            <a:avLst/>
          </a:prstGeom>
          <a:noFill/>
          <a:ln>
            <a:noFill/>
          </a:ln>
        </p:spPr>
        <p:txBody>
          <a:bodyPr spcFirstLastPara="1" wrap="square" lIns="91425" tIns="45700" rIns="91425" bIns="45700" anchor="t" anchorCtr="0">
            <a:noAutofit/>
          </a:bodyPr>
          <a:lstStyle/>
          <a:p>
            <a:pPr marL="180975" marR="0" lvl="0" indent="-180975" algn="l" rtl="0">
              <a:lnSpc>
                <a:spcPct val="115000"/>
              </a:lnSpc>
              <a:spcBef>
                <a:spcPts val="0"/>
              </a:spcBef>
              <a:spcAft>
                <a:spcPts val="0"/>
              </a:spcAft>
              <a:buNone/>
            </a:pPr>
            <a:r>
              <a:rPr lang="en-US" sz="2000" b="1" i="0" u="none" strike="noStrike" cap="none">
                <a:solidFill>
                  <a:schemeClr val="dk1"/>
                </a:solidFill>
                <a:latin typeface="Quattrocento Sans"/>
                <a:ea typeface="Quattrocento Sans"/>
                <a:cs typeface="Quattrocento Sans"/>
                <a:sym typeface="Quattrocento Sans"/>
              </a:rPr>
              <a:t>Degut a</a:t>
            </a:r>
            <a:endParaRPr sz="3200" b="1" i="0" u="none" strike="noStrike" cap="none">
              <a:solidFill>
                <a:schemeClr val="dk1"/>
              </a:solidFill>
              <a:latin typeface="Times New Roman"/>
              <a:ea typeface="Times New Roman"/>
              <a:cs typeface="Times New Roman"/>
              <a:sym typeface="Times New Roman"/>
            </a:endParaRPr>
          </a:p>
          <a:p>
            <a:pPr marL="180975" marR="0" lvl="0" indent="-180975" algn="l" rtl="0">
              <a:lnSpc>
                <a:spcPct val="115000"/>
              </a:lnSpc>
              <a:spcBef>
                <a:spcPts val="1000"/>
              </a:spcBef>
              <a:spcAft>
                <a:spcPts val="0"/>
              </a:spcAft>
              <a:buClr>
                <a:srgbClr val="BD582C"/>
              </a:buClr>
              <a:buSzPts val="1000"/>
              <a:buFont typeface="Noto Sans Symbols"/>
              <a:buChar char="🠶"/>
            </a:pPr>
            <a:r>
              <a:rPr lang="en-US" sz="2000" b="0" i="0" u="none" strike="noStrike" cap="none">
                <a:solidFill>
                  <a:schemeClr val="dk1"/>
                </a:solidFill>
                <a:latin typeface="Quattrocento Sans"/>
                <a:ea typeface="Quattrocento Sans"/>
                <a:cs typeface="Quattrocento Sans"/>
                <a:sym typeface="Quattrocento Sans"/>
              </a:rPr>
              <a:t>Manca de coneixement adequat sobre el maltractament infantil</a:t>
            </a:r>
            <a:endParaRPr sz="2000" b="0" i="0" u="none" strike="noStrike" cap="none">
              <a:solidFill>
                <a:schemeClr val="dk1"/>
              </a:solidFill>
              <a:latin typeface="Quattrocento Sans"/>
              <a:ea typeface="Quattrocento Sans"/>
              <a:cs typeface="Quattrocento Sans"/>
              <a:sym typeface="Quattrocento Sans"/>
            </a:endParaRPr>
          </a:p>
          <a:p>
            <a:pPr marL="180975" marR="0" lvl="0" indent="-180975" algn="l" rtl="0">
              <a:lnSpc>
                <a:spcPct val="115000"/>
              </a:lnSpc>
              <a:spcBef>
                <a:spcPts val="1000"/>
              </a:spcBef>
              <a:spcAft>
                <a:spcPts val="0"/>
              </a:spcAft>
              <a:buClr>
                <a:srgbClr val="BD582C"/>
              </a:buClr>
              <a:buSzPts val="1000"/>
              <a:buFont typeface="Noto Sans Symbols"/>
              <a:buChar char="🠶"/>
            </a:pPr>
            <a:r>
              <a:rPr lang="en-US" sz="2000" b="0" i="0" u="none" strike="noStrike" cap="none">
                <a:solidFill>
                  <a:schemeClr val="dk1"/>
                </a:solidFill>
                <a:latin typeface="Quattrocento Sans"/>
                <a:ea typeface="Quattrocento Sans"/>
                <a:cs typeface="Quattrocento Sans"/>
                <a:sym typeface="Quattrocento Sans"/>
              </a:rPr>
              <a:t>Manca de formació de les i els professionals que han de notificar els casos</a:t>
            </a:r>
            <a:endParaRPr sz="2000" b="0" i="0" u="none" strike="noStrike" cap="none">
              <a:solidFill>
                <a:schemeClr val="dk1"/>
              </a:solidFill>
              <a:latin typeface="Quattrocento Sans"/>
              <a:ea typeface="Quattrocento Sans"/>
              <a:cs typeface="Quattrocento Sans"/>
              <a:sym typeface="Quattrocento Sans"/>
            </a:endParaRPr>
          </a:p>
          <a:p>
            <a:pPr marL="180975" marR="0" lvl="0" indent="-180975" algn="l" rtl="0">
              <a:lnSpc>
                <a:spcPct val="115000"/>
              </a:lnSpc>
              <a:spcBef>
                <a:spcPts val="1000"/>
              </a:spcBef>
              <a:spcAft>
                <a:spcPts val="0"/>
              </a:spcAft>
              <a:buClr>
                <a:srgbClr val="BD582C"/>
              </a:buClr>
              <a:buSzPts val="1000"/>
              <a:buFont typeface="Noto Sans Symbols"/>
              <a:buChar char="🠶"/>
            </a:pPr>
            <a:r>
              <a:rPr lang="en-US" sz="2000" b="0" i="0" u="none" strike="noStrike" cap="none">
                <a:solidFill>
                  <a:schemeClr val="dk1"/>
                </a:solidFill>
                <a:latin typeface="Quattrocento Sans"/>
                <a:ea typeface="Quattrocento Sans"/>
                <a:cs typeface="Quattrocento Sans"/>
                <a:sym typeface="Quattrocento Sans"/>
              </a:rPr>
              <a:t>Experiències negatives prèvies amb les autoritats competents</a:t>
            </a:r>
            <a:endParaRPr sz="2000" b="0" i="0" u="none" strike="noStrike" cap="none">
              <a:solidFill>
                <a:schemeClr val="dk1"/>
              </a:solidFill>
              <a:latin typeface="Quattrocento Sans"/>
              <a:ea typeface="Quattrocento Sans"/>
              <a:cs typeface="Quattrocento Sans"/>
              <a:sym typeface="Quattrocento Sans"/>
            </a:endParaRPr>
          </a:p>
          <a:p>
            <a:pPr marL="180975" marR="0" lvl="0" indent="-180975" algn="l" rtl="0">
              <a:lnSpc>
                <a:spcPct val="115000"/>
              </a:lnSpc>
              <a:spcBef>
                <a:spcPts val="1000"/>
              </a:spcBef>
              <a:spcAft>
                <a:spcPts val="0"/>
              </a:spcAft>
              <a:buClr>
                <a:srgbClr val="BD582C"/>
              </a:buClr>
              <a:buSzPts val="1000"/>
              <a:buFont typeface="Noto Sans Symbols"/>
              <a:buChar char="🠶"/>
            </a:pPr>
            <a:r>
              <a:rPr lang="en-US" sz="2000">
                <a:solidFill>
                  <a:schemeClr val="dk1"/>
                </a:solidFill>
                <a:latin typeface="Quattrocento Sans"/>
                <a:ea typeface="Quattrocento Sans"/>
                <a:cs typeface="Quattrocento Sans"/>
                <a:sym typeface="Quattrocento Sans"/>
              </a:rPr>
              <a:t>M</a:t>
            </a:r>
            <a:r>
              <a:rPr lang="en-US" sz="2000" b="0" i="0" u="none" strike="noStrike" cap="none">
                <a:solidFill>
                  <a:schemeClr val="dk1"/>
                </a:solidFill>
                <a:latin typeface="Quattrocento Sans"/>
                <a:ea typeface="Quattrocento Sans"/>
                <a:cs typeface="Quattrocento Sans"/>
                <a:sym typeface="Quattrocento Sans"/>
              </a:rPr>
              <a:t>anca de confiança en les autoritats i la seva capacitat per gestionar aquests casos</a:t>
            </a:r>
            <a:endParaRPr sz="2000" b="0" i="0" u="none" strike="noStrike" cap="none">
              <a:solidFill>
                <a:schemeClr val="dk1"/>
              </a:solidFill>
              <a:latin typeface="Quattrocento Sans"/>
              <a:ea typeface="Quattrocento Sans"/>
              <a:cs typeface="Quattrocento Sans"/>
              <a:sym typeface="Quattrocento Sans"/>
            </a:endParaRPr>
          </a:p>
          <a:p>
            <a:pPr marL="180975" marR="0" lvl="0" indent="-180975" algn="l" rtl="0">
              <a:lnSpc>
                <a:spcPct val="115000"/>
              </a:lnSpc>
              <a:spcBef>
                <a:spcPts val="1000"/>
              </a:spcBef>
              <a:spcAft>
                <a:spcPts val="0"/>
              </a:spcAft>
              <a:buClr>
                <a:srgbClr val="BD582C"/>
              </a:buClr>
              <a:buSzPts val="1000"/>
              <a:buFont typeface="Noto Sans Symbols"/>
              <a:buChar char="🠶"/>
            </a:pPr>
            <a:r>
              <a:rPr lang="en-US" sz="2000">
                <a:solidFill>
                  <a:schemeClr val="dk1"/>
                </a:solidFill>
                <a:latin typeface="Quattrocento Sans"/>
                <a:ea typeface="Quattrocento Sans"/>
                <a:cs typeface="Quattrocento Sans"/>
                <a:sym typeface="Quattrocento Sans"/>
              </a:rPr>
              <a:t>Legislació poc clara</a:t>
            </a:r>
            <a:endParaRPr sz="2000" b="0" i="0" u="none" strike="noStrike" cap="none">
              <a:solidFill>
                <a:schemeClr val="dk1"/>
              </a:solidFill>
              <a:latin typeface="Quattrocento Sans"/>
              <a:ea typeface="Quattrocento Sans"/>
              <a:cs typeface="Quattrocento Sans"/>
              <a:sym typeface="Quattrocen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70"/>
        <p:cNvGrpSpPr/>
        <p:nvPr/>
      </p:nvGrpSpPr>
      <p:grpSpPr>
        <a:xfrm>
          <a:off x="0" y="0"/>
          <a:ext cx="0" cy="0"/>
          <a:chOff x="0" y="0"/>
          <a:chExt cx="0" cy="0"/>
        </a:xfrm>
      </p:grpSpPr>
      <p:sp>
        <p:nvSpPr>
          <p:cNvPr id="71" name="Google Shape;71;p2"/>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Esquema</a:t>
            </a:r>
            <a:endParaRPr/>
          </a:p>
        </p:txBody>
      </p:sp>
      <p:sp>
        <p:nvSpPr>
          <p:cNvPr id="72" name="Google Shape;72;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800"/>
              <a:buFont typeface="Noto Sans Symbols"/>
              <a:buChar char="🠶"/>
            </a:pPr>
            <a:r>
              <a:rPr lang="en-US"/>
              <a:t>Què es una notificació de maltractament infantil</a:t>
            </a:r>
            <a:endParaRPr/>
          </a:p>
          <a:p>
            <a:pPr marL="809605" lvl="1" indent="-352417" algn="l" rtl="0">
              <a:lnSpc>
                <a:spcPct val="90000"/>
              </a:lnSpc>
              <a:spcBef>
                <a:spcPts val="500"/>
              </a:spcBef>
              <a:spcAft>
                <a:spcPts val="0"/>
              </a:spcAft>
              <a:buSzPts val="2400"/>
              <a:buChar char="🠶"/>
            </a:pPr>
            <a:r>
              <a:rPr lang="en-US"/>
              <a:t>Definició oficial a Catalunya</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Què és la infranotificació del maltractament infantil</a:t>
            </a:r>
            <a:endParaRPr/>
          </a:p>
          <a:p>
            <a:pPr marL="809605" lvl="1" indent="-352417" algn="l" rtl="0">
              <a:lnSpc>
                <a:spcPct val="90000"/>
              </a:lnSpc>
              <a:spcBef>
                <a:spcPts val="500"/>
              </a:spcBef>
              <a:spcAft>
                <a:spcPts val="0"/>
              </a:spcAft>
              <a:buSzPts val="2400"/>
              <a:buChar char="🠶"/>
            </a:pPr>
            <a:r>
              <a:rPr lang="en-US"/>
              <a:t>Situació actual a Catalunya</a:t>
            </a:r>
            <a:endParaRPr>
              <a:solidFill>
                <a:srgbClr val="FF0000"/>
              </a:solidFill>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Explorant les raons de la infranotificació</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La necessitat d’abordatge de la infranotificació</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Connexió de la infranotificació del maltractament infantil i el registre del mateix</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Shape 275"/>
        <p:cNvGrpSpPr/>
        <p:nvPr/>
      </p:nvGrpSpPr>
      <p:grpSpPr>
        <a:xfrm>
          <a:off x="0" y="0"/>
          <a:ext cx="0" cy="0"/>
          <a:chOff x="0" y="0"/>
          <a:chExt cx="0" cy="0"/>
        </a:xfrm>
      </p:grpSpPr>
      <p:sp>
        <p:nvSpPr>
          <p:cNvPr id="276" name="Google Shape;276;p30"/>
          <p:cNvSpPr txBox="1">
            <a:spLocks noGrp="1"/>
          </p:cNvSpPr>
          <p:nvPr>
            <p:ph type="body" idx="1"/>
          </p:nvPr>
        </p:nvSpPr>
        <p:spPr>
          <a:xfrm>
            <a:off x="838199" y="1825625"/>
            <a:ext cx="10414819" cy="4351338"/>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rgbClr val="BD582C"/>
              </a:buClr>
              <a:buSzPts val="1000"/>
              <a:buNone/>
            </a:pPr>
            <a:r>
              <a:rPr lang="en-US" sz="2400" b="1"/>
              <a:t>Preocupacions i pors</a:t>
            </a:r>
            <a:endParaRPr sz="2400" b="1"/>
          </a:p>
          <a:p>
            <a:pPr marL="180975" lvl="0" indent="-180975" algn="l" rtl="0">
              <a:lnSpc>
                <a:spcPct val="115000"/>
              </a:lnSpc>
              <a:spcBef>
                <a:spcPts val="1000"/>
              </a:spcBef>
              <a:spcAft>
                <a:spcPts val="0"/>
              </a:spcAft>
              <a:buClr>
                <a:srgbClr val="BD582C"/>
              </a:buClr>
              <a:buSzPts val="1000"/>
              <a:buFont typeface="Noto Sans Symbols"/>
              <a:buChar char="🠶"/>
            </a:pPr>
            <a:r>
              <a:rPr lang="en-US" sz="2000"/>
              <a:t>sobre la violència o desconeixement de les conseqüències per a la nena o el nen</a:t>
            </a:r>
            <a:endParaRPr sz="2000"/>
          </a:p>
          <a:p>
            <a:pPr marL="180975" lvl="0" indent="-180975" algn="l" rtl="0">
              <a:lnSpc>
                <a:spcPct val="115000"/>
              </a:lnSpc>
              <a:spcBef>
                <a:spcPts val="1000"/>
              </a:spcBef>
              <a:spcAft>
                <a:spcPts val="0"/>
              </a:spcAft>
              <a:buClr>
                <a:srgbClr val="BD582C"/>
              </a:buClr>
              <a:buSzPts val="1000"/>
              <a:buFont typeface="Noto Sans Symbols"/>
              <a:buChar char="🠶"/>
            </a:pPr>
            <a:r>
              <a:rPr lang="en-US" sz="2000"/>
              <a:t>dels efectes negatius per a la família</a:t>
            </a:r>
            <a:endParaRPr sz="2000"/>
          </a:p>
          <a:p>
            <a:pPr marL="180975" lvl="0" indent="-180975" algn="l" rtl="0">
              <a:lnSpc>
                <a:spcPct val="115000"/>
              </a:lnSpc>
              <a:spcBef>
                <a:spcPts val="1000"/>
              </a:spcBef>
              <a:spcAft>
                <a:spcPts val="0"/>
              </a:spcAft>
              <a:buClr>
                <a:srgbClr val="BD582C"/>
              </a:buClr>
              <a:buSzPts val="1000"/>
              <a:buFont typeface="Noto Sans Symbols"/>
              <a:buChar char="🠶"/>
            </a:pPr>
            <a:r>
              <a:rPr lang="en-US" sz="2000"/>
              <a:t>sobre  l’impacte negatiu en la relació de la o el professional i la família</a:t>
            </a:r>
            <a:endParaRPr sz="2000"/>
          </a:p>
          <a:p>
            <a:pPr marL="180975" lvl="0" indent="-180975" algn="l" rtl="0">
              <a:lnSpc>
                <a:spcPct val="115000"/>
              </a:lnSpc>
              <a:spcBef>
                <a:spcPts val="1000"/>
              </a:spcBef>
              <a:spcAft>
                <a:spcPts val="0"/>
              </a:spcAft>
              <a:buClr>
                <a:srgbClr val="BD582C"/>
              </a:buClr>
              <a:buSzPts val="1000"/>
              <a:buFont typeface="Noto Sans Symbols"/>
              <a:buChar char="🠶"/>
            </a:pPr>
            <a:r>
              <a:rPr lang="en-US" sz="2000"/>
              <a:t>d’un impacte negatiu en la pràctica de la o el professional</a:t>
            </a:r>
            <a:endParaRPr/>
          </a:p>
          <a:p>
            <a:pPr marL="180975" lvl="0" indent="-180975" algn="l" rtl="0">
              <a:lnSpc>
                <a:spcPct val="115000"/>
              </a:lnSpc>
              <a:spcBef>
                <a:spcPts val="1000"/>
              </a:spcBef>
              <a:spcAft>
                <a:spcPts val="0"/>
              </a:spcAft>
              <a:buClr>
                <a:srgbClr val="BD582C"/>
              </a:buClr>
              <a:buSzPts val="1000"/>
              <a:buFont typeface="Noto Sans Symbols"/>
              <a:buChar char="🠶"/>
            </a:pPr>
            <a:r>
              <a:rPr lang="en-US" sz="2000"/>
              <a:t>que es desvetlli la identitat de qui fa la notificació</a:t>
            </a:r>
            <a:endParaRPr sz="2000"/>
          </a:p>
          <a:p>
            <a:pPr marL="180975" lvl="0" indent="-180975" algn="l" rtl="0">
              <a:lnSpc>
                <a:spcPct val="115000"/>
              </a:lnSpc>
              <a:spcBef>
                <a:spcPts val="1000"/>
              </a:spcBef>
              <a:spcAft>
                <a:spcPts val="0"/>
              </a:spcAft>
              <a:buClr>
                <a:srgbClr val="BD582C"/>
              </a:buClr>
              <a:buSzPts val="1000"/>
              <a:buFont typeface="Noto Sans Symbols"/>
              <a:buChar char="🠶"/>
            </a:pPr>
            <a:r>
              <a:rPr lang="en-US" sz="2000"/>
              <a:t>per possibles complicacions legals a causa de falses denúncies, por dels litigis…</a:t>
            </a:r>
            <a:endParaRPr/>
          </a:p>
          <a:p>
            <a:pPr marL="180975" lvl="0" indent="-180975" algn="l" rtl="0">
              <a:lnSpc>
                <a:spcPct val="115000"/>
              </a:lnSpc>
              <a:spcBef>
                <a:spcPts val="1000"/>
              </a:spcBef>
              <a:spcAft>
                <a:spcPts val="0"/>
              </a:spcAft>
              <a:buClr>
                <a:srgbClr val="BD582C"/>
              </a:buClr>
              <a:buSzPts val="1000"/>
              <a:buFont typeface="Noto Sans Symbols"/>
              <a:buChar char="🠶"/>
            </a:pPr>
            <a:r>
              <a:rPr lang="en-US" sz="2000"/>
              <a:t>que la família reaccioni amb violència cap a la o el professional</a:t>
            </a:r>
            <a:endParaRPr/>
          </a:p>
        </p:txBody>
      </p:sp>
      <p:sp>
        <p:nvSpPr>
          <p:cNvPr id="277" name="Google Shape;277;p30"/>
          <p:cNvSpPr txBox="1"/>
          <p:nvPr/>
        </p:nvSpPr>
        <p:spPr>
          <a:xfrm>
            <a:off x="838200" y="528678"/>
            <a:ext cx="10515600" cy="1190627"/>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3240"/>
              <a:buFont typeface="Quattrocento Sans"/>
              <a:buNone/>
            </a:pPr>
            <a:r>
              <a:rPr lang="en-US" sz="3240" b="1">
                <a:solidFill>
                  <a:schemeClr val="dk1"/>
                </a:solidFill>
                <a:latin typeface="Quattrocento Sans"/>
                <a:ea typeface="Quattrocento Sans"/>
                <a:cs typeface="Quattrocento Sans"/>
                <a:sym typeface="Quattrocento Sans"/>
              </a:rPr>
              <a:t>Exploració dels motius individuals que dificulten  les decisions de notificar el maltractament</a:t>
            </a:r>
            <a:endParaRPr sz="324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Shape 282"/>
        <p:cNvGrpSpPr/>
        <p:nvPr/>
      </p:nvGrpSpPr>
      <p:grpSpPr>
        <a:xfrm>
          <a:off x="0" y="0"/>
          <a:ext cx="0" cy="0"/>
          <a:chOff x="0" y="0"/>
          <a:chExt cx="0" cy="0"/>
        </a:xfrm>
      </p:grpSpPr>
      <p:sp>
        <p:nvSpPr>
          <p:cNvPr id="283" name="Google Shape;283;p31"/>
          <p:cNvSpPr txBox="1">
            <a:spLocks noGrp="1"/>
          </p:cNvSpPr>
          <p:nvPr>
            <p:ph type="body" idx="1"/>
          </p:nvPr>
        </p:nvSpPr>
        <p:spPr>
          <a:xfrm>
            <a:off x="838200" y="1553902"/>
            <a:ext cx="6653981" cy="4351338"/>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rgbClr val="BD582C"/>
              </a:buClr>
              <a:buSzPts val="1000"/>
              <a:buNone/>
            </a:pPr>
            <a:r>
              <a:rPr lang="en-US" sz="2000" b="1"/>
              <a:t>Raons pràctiques com </a:t>
            </a:r>
            <a:endParaRPr/>
          </a:p>
          <a:p>
            <a:pPr marL="180975" lvl="0" indent="-180975" algn="l" rtl="0">
              <a:lnSpc>
                <a:spcPct val="115000"/>
              </a:lnSpc>
              <a:spcBef>
                <a:spcPts val="1000"/>
              </a:spcBef>
              <a:spcAft>
                <a:spcPts val="0"/>
              </a:spcAft>
              <a:buClr>
                <a:srgbClr val="BD582C"/>
              </a:buClr>
              <a:buSzPts val="1000"/>
              <a:buFont typeface="Noto Sans Symbols"/>
              <a:buChar char="🠶"/>
            </a:pPr>
            <a:r>
              <a:rPr lang="en-US" sz="2000"/>
              <a:t>desconeixement de </a:t>
            </a:r>
            <a:endParaRPr/>
          </a:p>
          <a:p>
            <a:pPr marL="638175" lvl="1" indent="-180975" algn="l" rtl="0">
              <a:lnSpc>
                <a:spcPct val="115000"/>
              </a:lnSpc>
              <a:spcBef>
                <a:spcPts val="500"/>
              </a:spcBef>
              <a:spcAft>
                <a:spcPts val="0"/>
              </a:spcAft>
              <a:buClr>
                <a:srgbClr val="BD582C"/>
              </a:buClr>
              <a:buSzPts val="1000"/>
              <a:buFont typeface="Noto Sans Symbols"/>
              <a:buChar char="🠶"/>
            </a:pPr>
            <a:r>
              <a:rPr lang="en-US" sz="2000"/>
              <a:t>on notificar</a:t>
            </a:r>
            <a:endParaRPr sz="2000"/>
          </a:p>
          <a:p>
            <a:pPr marL="638175" lvl="1" indent="-180975" algn="l" rtl="0">
              <a:lnSpc>
                <a:spcPct val="115000"/>
              </a:lnSpc>
              <a:spcBef>
                <a:spcPts val="500"/>
              </a:spcBef>
              <a:spcAft>
                <a:spcPts val="0"/>
              </a:spcAft>
              <a:buClr>
                <a:srgbClr val="BD582C"/>
              </a:buClr>
              <a:buSzPts val="1000"/>
              <a:buFont typeface="Noto Sans Symbols"/>
              <a:buChar char="🠶"/>
            </a:pPr>
            <a:r>
              <a:rPr lang="en-US" sz="2000"/>
              <a:t>com notificar </a:t>
            </a:r>
            <a:endParaRPr/>
          </a:p>
          <a:p>
            <a:pPr marL="638175" lvl="1" indent="-180975" algn="l" rtl="0">
              <a:lnSpc>
                <a:spcPct val="115000"/>
              </a:lnSpc>
              <a:spcBef>
                <a:spcPts val="500"/>
              </a:spcBef>
              <a:spcAft>
                <a:spcPts val="0"/>
              </a:spcAft>
              <a:buClr>
                <a:srgbClr val="BD582C"/>
              </a:buClr>
              <a:buSzPts val="1000"/>
              <a:buFont typeface="Noto Sans Symbols"/>
              <a:buChar char="🠶"/>
            </a:pPr>
            <a:r>
              <a:rPr lang="en-US" sz="2000"/>
              <a:t>quina informació és necessària per notificar</a:t>
            </a:r>
            <a:endParaRPr sz="2000"/>
          </a:p>
          <a:p>
            <a:pPr marL="177800" lvl="0" indent="-177800" algn="l" rtl="0">
              <a:lnSpc>
                <a:spcPct val="115000"/>
              </a:lnSpc>
              <a:spcBef>
                <a:spcPts val="1000"/>
              </a:spcBef>
              <a:spcAft>
                <a:spcPts val="0"/>
              </a:spcAft>
              <a:buClr>
                <a:srgbClr val="BD582C"/>
              </a:buClr>
              <a:buSzPts val="1000"/>
              <a:buFont typeface="Noto Sans Symbols"/>
              <a:buChar char="🠶"/>
            </a:pPr>
            <a:r>
              <a:rPr lang="en-US" sz="2000"/>
              <a:t>preocupacions per fer una notificació imprecisa (manca de certesa sobre les sospites de maltractament quan no hi ha signes físics aparents) </a:t>
            </a:r>
            <a:endParaRPr/>
          </a:p>
          <a:p>
            <a:pPr marL="177800" lvl="0" indent="-177800" algn="l" rtl="0">
              <a:lnSpc>
                <a:spcPct val="115000"/>
              </a:lnSpc>
              <a:spcBef>
                <a:spcPts val="1000"/>
              </a:spcBef>
              <a:spcAft>
                <a:spcPts val="0"/>
              </a:spcAft>
              <a:buClr>
                <a:srgbClr val="BD582C"/>
              </a:buClr>
              <a:buSzPts val="1000"/>
              <a:buFont typeface="Noto Sans Symbols"/>
              <a:buChar char="🠶"/>
            </a:pPr>
            <a:r>
              <a:rPr lang="en-US" sz="2000"/>
              <a:t>quant temps es necessita per fer una notificació</a:t>
            </a:r>
            <a:endParaRPr sz="2000"/>
          </a:p>
          <a:p>
            <a:pPr marL="180975" lvl="0" indent="-180975" algn="l" rtl="0">
              <a:lnSpc>
                <a:spcPct val="115000"/>
              </a:lnSpc>
              <a:spcBef>
                <a:spcPts val="1000"/>
              </a:spcBef>
              <a:spcAft>
                <a:spcPts val="0"/>
              </a:spcAft>
              <a:buClr>
                <a:srgbClr val="BD582C"/>
              </a:buClr>
              <a:buSzPts val="1000"/>
              <a:buFont typeface="Noto Sans Symbols"/>
              <a:buChar char="🠶"/>
            </a:pPr>
            <a:r>
              <a:rPr lang="en-US" sz="2000"/>
              <a:t>qüestions relatives a la confidencialitat de la notificació dels casos</a:t>
            </a:r>
            <a:endParaRPr sz="2000"/>
          </a:p>
        </p:txBody>
      </p:sp>
      <p:sp>
        <p:nvSpPr>
          <p:cNvPr id="284" name="Google Shape;284;p31"/>
          <p:cNvSpPr txBox="1"/>
          <p:nvPr/>
        </p:nvSpPr>
        <p:spPr>
          <a:xfrm>
            <a:off x="7849739" y="1553902"/>
            <a:ext cx="3588774" cy="4351338"/>
          </a:xfrm>
          <a:prstGeom prst="rect">
            <a:avLst/>
          </a:prstGeom>
          <a:noFill/>
          <a:ln>
            <a:noFill/>
          </a:ln>
        </p:spPr>
        <p:txBody>
          <a:bodyPr spcFirstLastPara="1" wrap="square" lIns="91425" tIns="45700" rIns="91425" bIns="45700" anchor="t" anchorCtr="0">
            <a:noAutofit/>
          </a:bodyPr>
          <a:lstStyle/>
          <a:p>
            <a:pPr marL="180975" marR="0" lvl="0" indent="-180975" algn="l" rtl="0">
              <a:lnSpc>
                <a:spcPct val="115000"/>
              </a:lnSpc>
              <a:spcBef>
                <a:spcPts val="0"/>
              </a:spcBef>
              <a:spcAft>
                <a:spcPts val="0"/>
              </a:spcAft>
              <a:buNone/>
            </a:pPr>
            <a:r>
              <a:rPr lang="en-US" sz="2000" b="1">
                <a:solidFill>
                  <a:schemeClr val="dk1"/>
                </a:solidFill>
                <a:latin typeface="Quattrocento Sans"/>
                <a:ea typeface="Quattrocento Sans"/>
                <a:cs typeface="Quattrocento Sans"/>
                <a:sym typeface="Quattrocento Sans"/>
              </a:rPr>
              <a:t>Degut a</a:t>
            </a:r>
            <a:endParaRPr/>
          </a:p>
          <a:p>
            <a:pPr marL="180975" marR="0" lvl="0" indent="-180975" algn="l" rtl="0">
              <a:lnSpc>
                <a:spcPct val="115000"/>
              </a:lnSpc>
              <a:spcBef>
                <a:spcPts val="0"/>
              </a:spcBef>
              <a:spcAft>
                <a:spcPts val="0"/>
              </a:spcAft>
              <a:buClr>
                <a:srgbClr val="BD582C"/>
              </a:buClr>
              <a:buSzPts val="1000"/>
              <a:buFont typeface="Noto Sans Symbols"/>
              <a:buChar char="🠶"/>
            </a:pPr>
            <a:r>
              <a:rPr lang="en-US" sz="2000">
                <a:solidFill>
                  <a:schemeClr val="dk1"/>
                </a:solidFill>
                <a:latin typeface="Quattrocento Sans"/>
                <a:ea typeface="Quattrocento Sans"/>
                <a:cs typeface="Quattrocento Sans"/>
                <a:sym typeface="Quattrocento Sans"/>
              </a:rPr>
              <a:t>manca de coneixement sobre els senyals de maltractament</a:t>
            </a:r>
            <a:endParaRPr sz="2000">
              <a:solidFill>
                <a:schemeClr val="dk1"/>
              </a:solidFill>
              <a:latin typeface="Quattrocento Sans"/>
              <a:ea typeface="Quattrocento Sans"/>
              <a:cs typeface="Quattrocento Sans"/>
              <a:sym typeface="Quattrocento Sans"/>
            </a:endParaRPr>
          </a:p>
          <a:p>
            <a:pPr marL="180975" marR="0" lvl="0" indent="-180975" algn="l" rtl="0">
              <a:lnSpc>
                <a:spcPct val="115000"/>
              </a:lnSpc>
              <a:spcBef>
                <a:spcPts val="0"/>
              </a:spcBef>
              <a:spcAft>
                <a:spcPts val="0"/>
              </a:spcAft>
              <a:buClr>
                <a:srgbClr val="BD582C"/>
              </a:buClr>
              <a:buSzPts val="1000"/>
              <a:buFont typeface="Noto Sans Symbols"/>
              <a:buChar char="🠶"/>
            </a:pPr>
            <a:r>
              <a:rPr lang="en-US" sz="2000">
                <a:solidFill>
                  <a:schemeClr val="dk1"/>
                </a:solidFill>
                <a:latin typeface="Quattrocento Sans"/>
                <a:ea typeface="Quattrocento Sans"/>
                <a:cs typeface="Quattrocento Sans"/>
                <a:sym typeface="Quattrocento Sans"/>
              </a:rPr>
              <a:t>manca d’un procés pautat “pas a pas” per fer la notificació</a:t>
            </a:r>
            <a:endParaRPr sz="2000">
              <a:solidFill>
                <a:schemeClr val="dk1"/>
              </a:solidFill>
              <a:latin typeface="Quattrocento Sans"/>
              <a:ea typeface="Quattrocento Sans"/>
              <a:cs typeface="Quattrocento Sans"/>
              <a:sym typeface="Quattrocento Sans"/>
            </a:endParaRPr>
          </a:p>
          <a:p>
            <a:pPr marL="180975" marR="0" lvl="0" indent="-180975" algn="l" rtl="0">
              <a:lnSpc>
                <a:spcPct val="115000"/>
              </a:lnSpc>
              <a:spcBef>
                <a:spcPts val="0"/>
              </a:spcBef>
              <a:spcAft>
                <a:spcPts val="0"/>
              </a:spcAft>
              <a:buClr>
                <a:srgbClr val="BD582C"/>
              </a:buClr>
              <a:buSzPts val="1000"/>
              <a:buFont typeface="Noto Sans Symbols"/>
              <a:buChar char="🠶"/>
            </a:pPr>
            <a:r>
              <a:rPr lang="en-US" sz="2000">
                <a:solidFill>
                  <a:schemeClr val="dk1"/>
                </a:solidFill>
                <a:latin typeface="Quattrocento Sans"/>
                <a:ea typeface="Quattrocento Sans"/>
                <a:cs typeface="Quattrocento Sans"/>
                <a:sym typeface="Quattrocento Sans"/>
              </a:rPr>
              <a:t>manca de coneixement sobre el rol de qui notifica</a:t>
            </a:r>
            <a:endParaRPr sz="2000">
              <a:solidFill>
                <a:schemeClr val="dk1"/>
              </a:solidFill>
              <a:latin typeface="Quattrocento Sans"/>
              <a:ea typeface="Quattrocento Sans"/>
              <a:cs typeface="Quattrocento Sans"/>
              <a:sym typeface="Quattrocento Sans"/>
            </a:endParaRPr>
          </a:p>
          <a:p>
            <a:pPr marL="180975" marR="0" lvl="0" indent="-180975" algn="l" rtl="0">
              <a:lnSpc>
                <a:spcPct val="115000"/>
              </a:lnSpc>
              <a:spcBef>
                <a:spcPts val="0"/>
              </a:spcBef>
              <a:spcAft>
                <a:spcPts val="0"/>
              </a:spcAft>
              <a:buClr>
                <a:srgbClr val="BD582C"/>
              </a:buClr>
              <a:buSzPts val="1000"/>
              <a:buFont typeface="Noto Sans Symbols"/>
              <a:buChar char="🠶"/>
            </a:pPr>
            <a:r>
              <a:rPr lang="en-US" sz="2000">
                <a:solidFill>
                  <a:schemeClr val="dk1"/>
                </a:solidFill>
                <a:latin typeface="Quattrocento Sans"/>
                <a:ea typeface="Quattrocento Sans"/>
                <a:cs typeface="Quattrocento Sans"/>
                <a:sym typeface="Quattrocento Sans"/>
              </a:rPr>
              <a:t>protocols organitzatius poc definits</a:t>
            </a:r>
            <a:endParaRPr sz="2000">
              <a:solidFill>
                <a:schemeClr val="dk1"/>
              </a:solidFill>
              <a:latin typeface="Quattrocento Sans"/>
              <a:ea typeface="Quattrocento Sans"/>
              <a:cs typeface="Quattrocento Sans"/>
              <a:sym typeface="Quattrocento Sans"/>
            </a:endParaRPr>
          </a:p>
        </p:txBody>
      </p:sp>
      <p:sp>
        <p:nvSpPr>
          <p:cNvPr id="285" name="Google Shape;285;p31"/>
          <p:cNvSpPr txBox="1">
            <a:spLocks noGrp="1"/>
          </p:cNvSpPr>
          <p:nvPr>
            <p:ph type="title"/>
          </p:nvPr>
        </p:nvSpPr>
        <p:spPr>
          <a:xfrm>
            <a:off x="838200" y="363275"/>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240"/>
              <a:buFont typeface="Quattrocento Sans"/>
              <a:buNone/>
            </a:pPr>
            <a:r>
              <a:rPr lang="en-US" sz="3240" b="1"/>
              <a:t>Exploració dels motius individuals que dificulten  les decisions de notificar el maltractament</a:t>
            </a:r>
            <a:endParaRPr sz="324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Shape 290"/>
        <p:cNvGrpSpPr/>
        <p:nvPr/>
      </p:nvGrpSpPr>
      <p:grpSpPr>
        <a:xfrm>
          <a:off x="0" y="0"/>
          <a:ext cx="0" cy="0"/>
          <a:chOff x="0" y="0"/>
          <a:chExt cx="0" cy="0"/>
        </a:xfrm>
      </p:grpSpPr>
      <p:sp>
        <p:nvSpPr>
          <p:cNvPr id="291" name="Google Shape;291;p32"/>
          <p:cNvSpPr txBox="1">
            <a:spLocks noGrp="1"/>
          </p:cNvSpPr>
          <p:nvPr>
            <p:ph type="body" idx="1"/>
          </p:nvPr>
        </p:nvSpPr>
        <p:spPr>
          <a:xfrm>
            <a:off x="838199" y="1825625"/>
            <a:ext cx="9264446" cy="4351338"/>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rgbClr val="BD582C"/>
              </a:buClr>
              <a:buSzPts val="1000"/>
              <a:buNone/>
            </a:pPr>
            <a:r>
              <a:rPr lang="en-US" sz="2000" b="1"/>
              <a:t>Indecisió derivada de les pràctiques aplicades actualment</a:t>
            </a:r>
            <a:endParaRPr sz="2000" b="1"/>
          </a:p>
          <a:p>
            <a:pPr marL="177800" lvl="0" indent="-177800" algn="l" rtl="0">
              <a:lnSpc>
                <a:spcPct val="115000"/>
              </a:lnSpc>
              <a:spcBef>
                <a:spcPts val="1000"/>
              </a:spcBef>
              <a:spcAft>
                <a:spcPts val="0"/>
              </a:spcAft>
              <a:buClr>
                <a:srgbClr val="BD582C"/>
              </a:buClr>
              <a:buSzPts val="1000"/>
              <a:buFont typeface="Noto Sans Symbols"/>
              <a:buChar char="🠶"/>
            </a:pPr>
            <a:r>
              <a:rPr lang="en-US" sz="2000"/>
              <a:t>desconeixement del que passa un cop es fa la notificació</a:t>
            </a:r>
            <a:endParaRPr sz="2000"/>
          </a:p>
          <a:p>
            <a:pPr marL="177800" lvl="0" indent="-177800" algn="l" rtl="0">
              <a:lnSpc>
                <a:spcPct val="115000"/>
              </a:lnSpc>
              <a:spcBef>
                <a:spcPts val="1000"/>
              </a:spcBef>
              <a:spcAft>
                <a:spcPts val="0"/>
              </a:spcAft>
              <a:buClr>
                <a:srgbClr val="BD582C"/>
              </a:buClr>
              <a:buSzPts val="1000"/>
              <a:buFont typeface="Noto Sans Symbols"/>
              <a:buChar char="🠶"/>
            </a:pPr>
            <a:r>
              <a:rPr lang="en-US" sz="2000"/>
              <a:t>incertesa sobre les conseqüències de la notificació</a:t>
            </a:r>
            <a:endParaRPr sz="2000"/>
          </a:p>
          <a:p>
            <a:pPr marL="177800" lvl="0" indent="-114300" algn="l" rtl="0">
              <a:lnSpc>
                <a:spcPct val="115000"/>
              </a:lnSpc>
              <a:spcBef>
                <a:spcPts val="1000"/>
              </a:spcBef>
              <a:spcAft>
                <a:spcPts val="0"/>
              </a:spcAft>
              <a:buClr>
                <a:srgbClr val="BD582C"/>
              </a:buClr>
              <a:buSzPts val="1000"/>
              <a:buNone/>
            </a:pPr>
            <a:endParaRPr sz="2000" b="1"/>
          </a:p>
          <a:p>
            <a:pPr marL="0" lvl="0" indent="0" algn="l" rtl="0">
              <a:lnSpc>
                <a:spcPct val="115000"/>
              </a:lnSpc>
              <a:spcBef>
                <a:spcPts val="1000"/>
              </a:spcBef>
              <a:spcAft>
                <a:spcPts val="0"/>
              </a:spcAft>
              <a:buClr>
                <a:srgbClr val="BD582C"/>
              </a:buClr>
              <a:buSzPts val="1000"/>
              <a:buNone/>
            </a:pPr>
            <a:r>
              <a:rPr lang="en-US" sz="2000" b="1"/>
              <a:t>Degut a</a:t>
            </a:r>
            <a:r>
              <a:rPr lang="en-US" sz="2000"/>
              <a:t> </a:t>
            </a:r>
            <a:endParaRPr/>
          </a:p>
          <a:p>
            <a:pPr marL="177800" lvl="0" indent="-177800" algn="l" rtl="0">
              <a:lnSpc>
                <a:spcPct val="115000"/>
              </a:lnSpc>
              <a:spcBef>
                <a:spcPts val="1000"/>
              </a:spcBef>
              <a:spcAft>
                <a:spcPts val="0"/>
              </a:spcAft>
              <a:buClr>
                <a:srgbClr val="BD582C"/>
              </a:buClr>
              <a:buSzPts val="1000"/>
              <a:buFont typeface="Noto Sans Symbols"/>
              <a:buChar char="🠶"/>
            </a:pPr>
            <a:r>
              <a:rPr lang="en-US" sz="2000"/>
              <a:t>manca de </a:t>
            </a:r>
            <a:r>
              <a:rPr lang="en-US" sz="2000" i="1"/>
              <a:t>feedback</a:t>
            </a:r>
            <a:r>
              <a:rPr lang="en-US" sz="2000"/>
              <a:t> per part de les autoritats a la persona que fa la notificació sobre la situació de la mateixa</a:t>
            </a:r>
            <a:endParaRPr sz="2000"/>
          </a:p>
        </p:txBody>
      </p:sp>
      <p:sp>
        <p:nvSpPr>
          <p:cNvPr id="292" name="Google Shape;292;p32"/>
          <p:cNvSpPr txBox="1">
            <a:spLocks noGrp="1"/>
          </p:cNvSpPr>
          <p:nvPr>
            <p:ph type="title"/>
          </p:nvPr>
        </p:nvSpPr>
        <p:spPr>
          <a:xfrm>
            <a:off x="838200" y="365125"/>
            <a:ext cx="10515600" cy="119062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240"/>
              <a:buFont typeface="Quattrocento Sans"/>
              <a:buNone/>
            </a:pPr>
            <a:r>
              <a:rPr lang="en-US" sz="3240" b="1"/>
              <a:t>Exploració dels motius individuals que dificulten  les decisions de notificar el maltractament</a:t>
            </a:r>
            <a:endParaRPr sz="324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Shape 296"/>
        <p:cNvGrpSpPr/>
        <p:nvPr/>
      </p:nvGrpSpPr>
      <p:grpSpPr>
        <a:xfrm>
          <a:off x="0" y="0"/>
          <a:ext cx="0" cy="0"/>
          <a:chOff x="0" y="0"/>
          <a:chExt cx="0" cy="0"/>
        </a:xfrm>
      </p:grpSpPr>
      <p:sp>
        <p:nvSpPr>
          <p:cNvPr id="297" name="Google Shape;297;p33"/>
          <p:cNvSpPr/>
          <p:nvPr/>
        </p:nvSpPr>
        <p:spPr>
          <a:xfrm>
            <a:off x="810999" y="2391929"/>
            <a:ext cx="10570001" cy="144655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400">
                <a:solidFill>
                  <a:schemeClr val="dk1"/>
                </a:solidFill>
                <a:latin typeface="Quattrocento Sans"/>
                <a:ea typeface="Quattrocento Sans"/>
                <a:cs typeface="Quattrocento Sans"/>
                <a:sym typeface="Quattrocento Sans"/>
              </a:rPr>
              <a:t>Abordatge de la infranotificació del maltractament infantil</a:t>
            </a:r>
            <a:endParaRPr sz="44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Shape 302"/>
        <p:cNvGrpSpPr/>
        <p:nvPr/>
      </p:nvGrpSpPr>
      <p:grpSpPr>
        <a:xfrm>
          <a:off x="0" y="0"/>
          <a:ext cx="0" cy="0"/>
          <a:chOff x="0" y="0"/>
          <a:chExt cx="0" cy="0"/>
        </a:xfrm>
      </p:grpSpPr>
      <p:sp>
        <p:nvSpPr>
          <p:cNvPr id="303" name="Google Shape;303;p34"/>
          <p:cNvSpPr txBox="1">
            <a:spLocks noGrp="1"/>
          </p:cNvSpPr>
          <p:nvPr>
            <p:ph type="title"/>
          </p:nvPr>
        </p:nvSpPr>
        <p:spPr>
          <a:xfrm>
            <a:off x="838200" y="104710"/>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Abordant la infranotificació</a:t>
            </a:r>
            <a:endParaRPr sz="3600">
              <a:latin typeface="Quattrocento Sans"/>
              <a:ea typeface="Quattrocento Sans"/>
              <a:cs typeface="Quattrocento Sans"/>
              <a:sym typeface="Quattrocento Sans"/>
            </a:endParaRPr>
          </a:p>
        </p:txBody>
      </p:sp>
      <p:sp>
        <p:nvSpPr>
          <p:cNvPr id="304" name="Google Shape;304;p34"/>
          <p:cNvSpPr txBox="1">
            <a:spLocks noGrp="1"/>
          </p:cNvSpPr>
          <p:nvPr>
            <p:ph type="body" idx="1"/>
          </p:nvPr>
        </p:nvSpPr>
        <p:spPr>
          <a:xfrm>
            <a:off x="622255" y="1150371"/>
            <a:ext cx="11569745" cy="4714417"/>
          </a:xfrm>
          <a:prstGeom prst="rect">
            <a:avLst/>
          </a:prstGeom>
          <a:noFill/>
          <a:ln>
            <a:noFill/>
          </a:ln>
        </p:spPr>
        <p:txBody>
          <a:bodyPr spcFirstLastPara="1" wrap="square" lIns="91425" tIns="45700" rIns="91425" bIns="45700" anchor="t" anchorCtr="0">
            <a:noAutofit/>
          </a:bodyPr>
          <a:lstStyle/>
          <a:p>
            <a:pPr marL="361942" lvl="0" indent="-361942" algn="l" rtl="0">
              <a:lnSpc>
                <a:spcPct val="90000"/>
              </a:lnSpc>
              <a:spcBef>
                <a:spcPts val="0"/>
              </a:spcBef>
              <a:spcAft>
                <a:spcPts val="0"/>
              </a:spcAft>
              <a:buClr>
                <a:schemeClr val="accent1"/>
              </a:buClr>
              <a:buSzPts val="2000"/>
              <a:buFont typeface="Noto Sans Symbols"/>
              <a:buChar char="🠶"/>
            </a:pPr>
            <a:r>
              <a:rPr lang="en-US" sz="2000"/>
              <a:t>Resposta coordinada al maltractament infantil</a:t>
            </a:r>
            <a:endParaRPr sz="2000"/>
          </a:p>
          <a:p>
            <a:pPr marL="809605" lvl="1" indent="-352417" algn="l" rtl="0">
              <a:lnSpc>
                <a:spcPct val="90000"/>
              </a:lnSpc>
              <a:spcBef>
                <a:spcPts val="500"/>
              </a:spcBef>
              <a:spcAft>
                <a:spcPts val="0"/>
              </a:spcAft>
              <a:buSzPts val="2000"/>
              <a:buChar char="🠶"/>
            </a:pPr>
            <a:r>
              <a:rPr lang="en-US" sz="2000" b="1"/>
              <a:t>sectors implicats</a:t>
            </a:r>
            <a:endParaRPr sz="2000" b="1"/>
          </a:p>
          <a:p>
            <a:pPr marL="809605" lvl="1" indent="-225417" algn="l" rtl="0">
              <a:lnSpc>
                <a:spcPct val="90000"/>
              </a:lnSpc>
              <a:spcBef>
                <a:spcPts val="500"/>
              </a:spcBef>
              <a:spcAft>
                <a:spcPts val="0"/>
              </a:spcAft>
              <a:buSzPts val="2000"/>
              <a:buNone/>
            </a:pPr>
            <a:endParaRPr sz="2000" b="1"/>
          </a:p>
          <a:p>
            <a:pPr marL="809605" lvl="1" indent="-225417" algn="l" rtl="0">
              <a:lnSpc>
                <a:spcPct val="90000"/>
              </a:lnSpc>
              <a:spcBef>
                <a:spcPts val="500"/>
              </a:spcBef>
              <a:spcAft>
                <a:spcPts val="0"/>
              </a:spcAft>
              <a:buSzPts val="2000"/>
              <a:buNone/>
            </a:pPr>
            <a:endParaRPr sz="2000" b="1"/>
          </a:p>
          <a:p>
            <a:pPr marL="809605" lvl="1" indent="-352417" algn="l" rtl="0">
              <a:lnSpc>
                <a:spcPct val="90000"/>
              </a:lnSpc>
              <a:spcBef>
                <a:spcPts val="500"/>
              </a:spcBef>
              <a:spcAft>
                <a:spcPts val="0"/>
              </a:spcAft>
              <a:buSzPts val="2000"/>
              <a:buChar char="🠶"/>
            </a:pPr>
            <a:r>
              <a:rPr lang="en-US" sz="2000" b="1"/>
              <a:t>professionals que treballen amb infància</a:t>
            </a:r>
            <a:endParaRPr sz="2000" b="1"/>
          </a:p>
          <a:p>
            <a:pPr marL="1257269" lvl="2" indent="-360000" algn="l" rtl="0">
              <a:lnSpc>
                <a:spcPct val="120000"/>
              </a:lnSpc>
              <a:spcBef>
                <a:spcPts val="500"/>
              </a:spcBef>
              <a:spcAft>
                <a:spcPts val="0"/>
              </a:spcAft>
              <a:buSzPts val="2000"/>
              <a:buChar char="🠶"/>
            </a:pPr>
            <a:r>
              <a:rPr lang="en-US"/>
              <a:t>Jutgesses i jutges, personal de llibertat condicional, fiscals, professionals de cirurgia forense, advocades i advocats; Defensores i defensors del Poble; Treballadores i treballadors socials, visitants de la salut, personal d’atenció en institucions; Metgesses i metges (generals i amb especialització de ginecologia, pediatria, ortopedia i radiologia), llevadores, infermeres I infermers, dentistes; Psiquiatres infantils, psiquiatres, psicòlegues i psicòlegs; Personal dels cossos de seguretat (en general i investigadores i investigadors amb especialització de la policia en entrevistes forenses o per delictes contra la infància); Professorat / educadores I educadors (preescolar, parvulari, educació primària i secundària, per a nenes i nens amb necessitats especials), direccions d’escola, etc.</a:t>
            </a:r>
            <a:endParaRPr/>
          </a:p>
        </p:txBody>
      </p:sp>
      <p:sp>
        <p:nvSpPr>
          <p:cNvPr id="305" name="Google Shape;305;p34"/>
          <p:cNvSpPr/>
          <p:nvPr/>
        </p:nvSpPr>
        <p:spPr>
          <a:xfrm>
            <a:off x="311127" y="1894722"/>
            <a:ext cx="11569745" cy="892552"/>
          </a:xfrm>
          <a:prstGeom prst="rect">
            <a:avLst/>
          </a:prstGeom>
          <a:solidFill>
            <a:srgbClr val="D5DBE5"/>
          </a:solidFill>
          <a:ln>
            <a:noFill/>
          </a:ln>
        </p:spPr>
        <p:txBody>
          <a:bodyPr spcFirstLastPara="1" wrap="square" lIns="91425" tIns="45700" rIns="91425" bIns="45700" anchor="t" anchorCtr="0">
            <a:spAutoFit/>
          </a:bodyPr>
          <a:lstStyle/>
          <a:p>
            <a:pPr marL="0" marR="0" lvl="1" indent="0" algn="l" rtl="0">
              <a:spcBef>
                <a:spcPts val="0"/>
              </a:spcBef>
              <a:spcAft>
                <a:spcPts val="0"/>
              </a:spcAft>
              <a:buClr>
                <a:schemeClr val="accent1"/>
              </a:buClr>
              <a:buSzPts val="2600"/>
              <a:buFont typeface="Calibri"/>
              <a:buNone/>
            </a:pPr>
            <a:r>
              <a:rPr lang="en-US" sz="2600" b="0" i="0" u="none" strike="noStrike" cap="none">
                <a:solidFill>
                  <a:schemeClr val="accent1"/>
                </a:solidFill>
                <a:latin typeface="Calibri"/>
                <a:ea typeface="Calibri"/>
                <a:cs typeface="Calibri"/>
                <a:sym typeface="Calibri"/>
              </a:rPr>
              <a:t>La formació de les diverses agències pot ser eficaç per construir una comprensió comuna de la prevenció i millorar el treball en col·laboració.</a:t>
            </a:r>
            <a:endParaRPr sz="2600" b="0" i="0" u="none" strike="noStrike" cap="none">
              <a:solidFill>
                <a:schemeClr val="accen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05"/>
                                        </p:tgtEl>
                                        <p:attrNameLst>
                                          <p:attrName>style.visibility</p:attrName>
                                        </p:attrNameLst>
                                      </p:cBhvr>
                                      <p:to>
                                        <p:strVal val="visible"/>
                                      </p:to>
                                    </p:set>
                                    <p:anim calcmode="lin" valueType="num">
                                      <p:cBhvr additive="base">
                                        <p:cTn id="7" dur="500"/>
                                        <p:tgtEl>
                                          <p:spTgt spid="305"/>
                                        </p:tgtEl>
                                        <p:attrNameLst>
                                          <p:attrName>ppt_w</p:attrName>
                                        </p:attrNameLst>
                                      </p:cBhvr>
                                      <p:tavLst>
                                        <p:tav tm="0">
                                          <p:val>
                                            <p:strVal val="0"/>
                                          </p:val>
                                        </p:tav>
                                        <p:tav tm="100000">
                                          <p:val>
                                            <p:strVal val="#ppt_w"/>
                                          </p:val>
                                        </p:tav>
                                      </p:tavLst>
                                    </p:anim>
                                    <p:anim calcmode="lin" valueType="num">
                                      <p:cBhvr additive="base">
                                        <p:cTn id="8" dur="500"/>
                                        <p:tgtEl>
                                          <p:spTgt spid="305"/>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Shape 310"/>
        <p:cNvGrpSpPr/>
        <p:nvPr/>
      </p:nvGrpSpPr>
      <p:grpSpPr>
        <a:xfrm>
          <a:off x="0" y="0"/>
          <a:ext cx="0" cy="0"/>
          <a:chOff x="0" y="0"/>
          <a:chExt cx="0" cy="0"/>
        </a:xfrm>
      </p:grpSpPr>
      <p:sp>
        <p:nvSpPr>
          <p:cNvPr id="311" name="Google Shape;311;p35"/>
          <p:cNvSpPr txBox="1">
            <a:spLocks noGrp="1"/>
          </p:cNvSpPr>
          <p:nvPr>
            <p:ph type="title"/>
          </p:nvPr>
        </p:nvSpPr>
        <p:spPr>
          <a:xfrm>
            <a:off x="838200" y="365127"/>
            <a:ext cx="10881732"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Abordant la infranotificació del maltractament</a:t>
            </a:r>
            <a:endParaRPr/>
          </a:p>
        </p:txBody>
      </p:sp>
      <p:sp>
        <p:nvSpPr>
          <p:cNvPr id="312" name="Google Shape;312;p35"/>
          <p:cNvSpPr txBox="1">
            <a:spLocks noGrp="1"/>
          </p:cNvSpPr>
          <p:nvPr>
            <p:ph type="body" idx="1"/>
          </p:nvPr>
        </p:nvSpPr>
        <p:spPr>
          <a:xfrm>
            <a:off x="838200" y="1555754"/>
            <a:ext cx="10976429"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200"/>
              <a:buFont typeface="Noto Sans Symbols"/>
              <a:buChar char="🠶"/>
            </a:pPr>
            <a:r>
              <a:rPr lang="en-US" sz="2200"/>
              <a:t>Els biaixos que influeixen quan les i els professionals notifiquen el maltractament poden afectar la representació excessiva dels casos greus, per tant, els poden fer més reconeixibles i, al mateix temps, fer més improbable que augmentin la sensibilitat de “sospita” quan s’enfronten a casos de maltractament menys reconeixibles. </a:t>
            </a:r>
            <a:endParaRPr/>
          </a:p>
          <a:p>
            <a:pPr marL="361942" lvl="0" indent="-361942" algn="l" rtl="0">
              <a:lnSpc>
                <a:spcPct val="90000"/>
              </a:lnSpc>
              <a:spcBef>
                <a:spcPts val="1000"/>
              </a:spcBef>
              <a:spcAft>
                <a:spcPts val="0"/>
              </a:spcAft>
              <a:buClr>
                <a:schemeClr val="accent1"/>
              </a:buClr>
              <a:buSzPts val="2200"/>
              <a:buFont typeface="Noto Sans Symbols"/>
              <a:buChar char="🠶"/>
            </a:pPr>
            <a:r>
              <a:rPr lang="en-US" sz="2200" b="1"/>
              <a:t>això suggereix que la formació sobre com reconèixer el maltractament en totes les professions implicades ha d'incloure descripcions / indicadors de tots els tipus identificables de maltractament infantil.</a:t>
            </a:r>
            <a:endParaRPr sz="2200"/>
          </a:p>
          <a:p>
            <a:pPr marL="361942" lvl="0" indent="-361942" algn="l" rtl="0">
              <a:lnSpc>
                <a:spcPct val="90000"/>
              </a:lnSpc>
              <a:spcBef>
                <a:spcPts val="1000"/>
              </a:spcBef>
              <a:spcAft>
                <a:spcPts val="0"/>
              </a:spcAft>
              <a:buClr>
                <a:schemeClr val="accent1"/>
              </a:buClr>
              <a:buSzPts val="2200"/>
              <a:buFont typeface="Noto Sans Symbols"/>
              <a:buChar char="🠶"/>
            </a:pPr>
            <a:r>
              <a:rPr lang="en-US" sz="2200"/>
              <a:t>La investigació ha demostrat que és més probable que les i els professionals dels sectors implicats notifiquin casos sospitosos de maltractament quan detecten factors en el context dels que han après que es correlacionen fortament amb el maltractament infantil.</a:t>
            </a:r>
            <a:endParaRPr/>
          </a:p>
          <a:p>
            <a:pPr marL="809605" lvl="1" indent="-352417" algn="l" rtl="0">
              <a:lnSpc>
                <a:spcPct val="90000"/>
              </a:lnSpc>
              <a:spcBef>
                <a:spcPts val="500"/>
              </a:spcBef>
              <a:spcAft>
                <a:spcPts val="0"/>
              </a:spcAft>
              <a:buSzPts val="2200"/>
              <a:buChar char="🠶"/>
            </a:pPr>
            <a:r>
              <a:rPr lang="en-US" sz="2200" b="1" u="sng"/>
              <a:t>el que indica la necessitat d'estendre a totes les professions implicades la base d’indicadors per reconèixer les nenes i els nens amb un risc alt de maltractament.</a:t>
            </a:r>
            <a:endParaRPr sz="22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Shape 317"/>
        <p:cNvGrpSpPr/>
        <p:nvPr/>
      </p:nvGrpSpPr>
      <p:grpSpPr>
        <a:xfrm>
          <a:off x="0" y="0"/>
          <a:ext cx="0" cy="0"/>
          <a:chOff x="0" y="0"/>
          <a:chExt cx="0" cy="0"/>
        </a:xfrm>
      </p:grpSpPr>
      <p:sp>
        <p:nvSpPr>
          <p:cNvPr id="318" name="Google Shape;318;p36"/>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Millorant les competències en el context de CAN-MDS</a:t>
            </a:r>
            <a:endParaRPr/>
          </a:p>
        </p:txBody>
      </p:sp>
      <p:sp>
        <p:nvSpPr>
          <p:cNvPr id="319" name="Google Shape;319;p3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200"/>
              <a:buFont typeface="Noto Sans Symbols"/>
              <a:buChar char="🠶"/>
            </a:pPr>
            <a:r>
              <a:rPr lang="en-US" sz="2200"/>
              <a:t>Millorant les competències de professionals que treballen amb nenes i nens en sectors multidisciplinaris</a:t>
            </a:r>
            <a:endParaRPr sz="2200"/>
          </a:p>
          <a:p>
            <a:pPr marL="809605" lvl="1" indent="-352417" algn="l" rtl="0">
              <a:lnSpc>
                <a:spcPct val="90000"/>
              </a:lnSpc>
              <a:spcBef>
                <a:spcPts val="500"/>
              </a:spcBef>
              <a:spcAft>
                <a:spcPts val="0"/>
              </a:spcAft>
              <a:buSzPts val="2200"/>
              <a:buChar char="🠶"/>
            </a:pPr>
            <a:r>
              <a:rPr lang="en-US" sz="2200"/>
              <a:t>sensibilització sobre el maltractament infantil i la seva prevalença i impactes</a:t>
            </a:r>
            <a:endParaRPr/>
          </a:p>
          <a:p>
            <a:pPr marL="809605" lvl="1" indent="-352417" algn="l" rtl="0">
              <a:lnSpc>
                <a:spcPct val="90000"/>
              </a:lnSpc>
              <a:spcBef>
                <a:spcPts val="500"/>
              </a:spcBef>
              <a:spcAft>
                <a:spcPts val="0"/>
              </a:spcAft>
              <a:buSzPts val="2200"/>
              <a:buChar char="🠶"/>
            </a:pPr>
            <a:r>
              <a:rPr lang="en-US" sz="2200"/>
              <a:t>com reconèixer els senyals de maltractament infantil</a:t>
            </a:r>
            <a:endParaRPr sz="2200"/>
          </a:p>
          <a:p>
            <a:pPr marL="809605" lvl="1" indent="-352417" algn="l" rtl="0">
              <a:lnSpc>
                <a:spcPct val="90000"/>
              </a:lnSpc>
              <a:spcBef>
                <a:spcPts val="500"/>
              </a:spcBef>
              <a:spcAft>
                <a:spcPts val="0"/>
              </a:spcAft>
              <a:buSzPts val="2200"/>
              <a:buChar char="🠶"/>
            </a:pPr>
            <a:r>
              <a:rPr lang="en-US" sz="2200"/>
              <a:t>obligacions de notificació del maltractament infantil a nivell nacional i marc legal</a:t>
            </a:r>
            <a:endParaRPr/>
          </a:p>
          <a:p>
            <a:pPr marL="809605" lvl="1" indent="-352417" algn="l" rtl="0">
              <a:lnSpc>
                <a:spcPct val="90000"/>
              </a:lnSpc>
              <a:spcBef>
                <a:spcPts val="500"/>
              </a:spcBef>
              <a:spcAft>
                <a:spcPts val="0"/>
              </a:spcAft>
              <a:buSzPts val="2200"/>
              <a:buChar char="🠶"/>
            </a:pPr>
            <a:r>
              <a:rPr lang="en-US" sz="2200"/>
              <a:t>per què i com notificar (destacant el procediment i la derivació dels casos als serveis adequats)</a:t>
            </a:r>
            <a:endParaRPr/>
          </a:p>
          <a:p>
            <a:pPr marL="809605" lvl="1" indent="-352417" algn="l" rtl="0">
              <a:lnSpc>
                <a:spcPct val="90000"/>
              </a:lnSpc>
              <a:spcBef>
                <a:spcPts val="500"/>
              </a:spcBef>
              <a:spcAft>
                <a:spcPts val="0"/>
              </a:spcAft>
              <a:buSzPts val="2200"/>
              <a:buChar char="🠶"/>
            </a:pPr>
            <a:r>
              <a:rPr lang="en-US" sz="2200"/>
              <a:t>facilitació d’una intervenció temprana i suport a les persones cuidadores principals</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Shape 324"/>
        <p:cNvGrpSpPr/>
        <p:nvPr/>
      </p:nvGrpSpPr>
      <p:grpSpPr>
        <a:xfrm>
          <a:off x="0" y="0"/>
          <a:ext cx="0" cy="0"/>
          <a:chOff x="0" y="0"/>
          <a:chExt cx="0" cy="0"/>
        </a:xfrm>
      </p:grpSpPr>
      <p:sp>
        <p:nvSpPr>
          <p:cNvPr id="325" name="Google Shape;325;p37"/>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Abordant la infranotificació </a:t>
            </a:r>
            <a:endParaRPr/>
          </a:p>
        </p:txBody>
      </p:sp>
      <p:sp>
        <p:nvSpPr>
          <p:cNvPr id="326" name="Google Shape;326;p37"/>
          <p:cNvSpPr txBox="1">
            <a:spLocks noGrp="1"/>
          </p:cNvSpPr>
          <p:nvPr>
            <p:ph type="body" idx="1"/>
          </p:nvPr>
        </p:nvSpPr>
        <p:spPr>
          <a:xfrm>
            <a:off x="838200" y="1555754"/>
            <a:ext cx="10515600" cy="4351338"/>
          </a:xfrm>
          <a:prstGeom prst="rect">
            <a:avLst/>
          </a:prstGeom>
          <a:noFill/>
          <a:ln>
            <a:noFill/>
          </a:ln>
        </p:spPr>
        <p:txBody>
          <a:bodyPr spcFirstLastPara="1" wrap="square" lIns="91425" tIns="45700" rIns="91425" bIns="45700" anchor="t" anchorCtr="0">
            <a:noAutofit/>
          </a:bodyPr>
          <a:lstStyle/>
          <a:p>
            <a:pPr marL="361942" lvl="0" indent="-361942" algn="l" rtl="0">
              <a:lnSpc>
                <a:spcPct val="90000"/>
              </a:lnSpc>
              <a:spcBef>
                <a:spcPts val="0"/>
              </a:spcBef>
              <a:spcAft>
                <a:spcPts val="0"/>
              </a:spcAft>
              <a:buClr>
                <a:schemeClr val="accent1"/>
              </a:buClr>
              <a:buSzPts val="2200"/>
              <a:buFont typeface="Noto Sans Symbols"/>
              <a:buChar char="🠶"/>
            </a:pPr>
            <a:r>
              <a:rPr lang="en-US" sz="2200" b="1"/>
              <a:t>Eines i metodologies comunes adreçades les interessades i interessats amb implicació</a:t>
            </a:r>
            <a:endParaRPr sz="2200" b="1"/>
          </a:p>
          <a:p>
            <a:pPr marL="809605" lvl="1" indent="-352417" algn="l" rtl="0">
              <a:lnSpc>
                <a:spcPct val="90000"/>
              </a:lnSpc>
              <a:spcBef>
                <a:spcPts val="500"/>
              </a:spcBef>
              <a:spcAft>
                <a:spcPts val="0"/>
              </a:spcAft>
              <a:buSzPts val="2200"/>
              <a:buChar char="🠶"/>
            </a:pPr>
            <a:r>
              <a:rPr lang="en-US" sz="2200"/>
              <a:t>Paquet eines CAN-MDS (aplicatiu; Manual per a la persona operadora; Protocol de recollida de dades)</a:t>
            </a:r>
            <a:endParaRPr/>
          </a:p>
          <a:p>
            <a:pPr marL="466725" lvl="0" indent="-457200" algn="l" rtl="0">
              <a:lnSpc>
                <a:spcPct val="90000"/>
              </a:lnSpc>
              <a:spcBef>
                <a:spcPts val="1000"/>
              </a:spcBef>
              <a:spcAft>
                <a:spcPts val="0"/>
              </a:spcAft>
              <a:buSzPts val="2200"/>
              <a:buChar char="🠶"/>
            </a:pPr>
            <a:r>
              <a:rPr lang="en-US" sz="2200" b="1"/>
              <a:t>Definicions de cas:</a:t>
            </a:r>
            <a:endParaRPr/>
          </a:p>
          <a:p>
            <a:pPr marL="809605" lvl="1" indent="-352417" algn="l" rtl="0">
              <a:lnSpc>
                <a:spcPct val="90000"/>
              </a:lnSpc>
              <a:spcBef>
                <a:spcPts val="500"/>
              </a:spcBef>
              <a:spcAft>
                <a:spcPts val="0"/>
              </a:spcAft>
              <a:buSzPts val="2200"/>
              <a:buChar char="🠶"/>
            </a:pPr>
            <a:r>
              <a:rPr lang="en-US" sz="2200"/>
              <a:t>basades en el comentari general núm. 13 (2011) del Comitè de Drets de la Infància de les Nacions Unides, basat en “El dret de les nenes i els nens a la llibertat de totes les formes de violència” [CRC / C / GC / 13 (2011) ]</a:t>
            </a:r>
            <a:endParaRPr/>
          </a:p>
          <a:p>
            <a:pPr marL="809605" lvl="1" indent="-352417" algn="l" rtl="0">
              <a:lnSpc>
                <a:spcPct val="90000"/>
              </a:lnSpc>
              <a:spcBef>
                <a:spcPts val="500"/>
              </a:spcBef>
              <a:spcAft>
                <a:spcPts val="0"/>
              </a:spcAft>
              <a:buSzPts val="2200"/>
              <a:buChar char="🠶"/>
            </a:pPr>
            <a:r>
              <a:rPr lang="en-US" sz="2200"/>
              <a:t>Es va fer una revisió adicional, incloent </a:t>
            </a:r>
            <a:endParaRPr/>
          </a:p>
          <a:p>
            <a:pPr marL="1257269" lvl="2" indent="-342891" algn="l" rtl="0">
              <a:lnSpc>
                <a:spcPct val="90000"/>
              </a:lnSpc>
              <a:spcBef>
                <a:spcPts val="500"/>
              </a:spcBef>
              <a:spcAft>
                <a:spcPts val="0"/>
              </a:spcAft>
              <a:buSzPts val="2200"/>
              <a:buChar char="🠶"/>
            </a:pPr>
            <a:r>
              <a:rPr lang="en-US" sz="2200"/>
              <a:t>Article 19 de la </a:t>
            </a:r>
            <a:r>
              <a:rPr lang="en-US" sz="2400" i="1"/>
              <a:t>Convenció dels Drets de la Infància</a:t>
            </a:r>
            <a:endParaRPr sz="2200"/>
          </a:p>
          <a:p>
            <a:pPr marL="1257269" lvl="2" indent="-342891" algn="l" rtl="0">
              <a:lnSpc>
                <a:spcPct val="90000"/>
              </a:lnSpc>
              <a:spcBef>
                <a:spcPts val="500"/>
              </a:spcBef>
              <a:spcAft>
                <a:spcPts val="0"/>
              </a:spcAft>
              <a:buSzPts val="2200"/>
              <a:buChar char="🠶"/>
            </a:pPr>
            <a:r>
              <a:rPr lang="en-US" sz="2200"/>
              <a:t>L'informe mundial sobre VAC (2006)</a:t>
            </a:r>
            <a:endParaRPr/>
          </a:p>
          <a:p>
            <a:pPr marL="1257269" lvl="2" indent="-342891" algn="l" rtl="0">
              <a:lnSpc>
                <a:spcPct val="90000"/>
              </a:lnSpc>
              <a:spcBef>
                <a:spcPts val="500"/>
              </a:spcBef>
              <a:spcAft>
                <a:spcPts val="0"/>
              </a:spcAft>
              <a:buSzPts val="2200"/>
              <a:buChar char="🠶"/>
            </a:pPr>
            <a:r>
              <a:rPr lang="en-US" sz="2200"/>
              <a:t>Definicions de l'OMS i ISPCAN (2006) I</a:t>
            </a:r>
            <a:endParaRPr/>
          </a:p>
          <a:p>
            <a:pPr marL="1257269" lvl="2" indent="-342891" algn="l" rtl="0">
              <a:lnSpc>
                <a:spcPct val="90000"/>
              </a:lnSpc>
              <a:spcBef>
                <a:spcPts val="500"/>
              </a:spcBef>
              <a:spcAft>
                <a:spcPts val="0"/>
              </a:spcAft>
              <a:buSzPts val="2200"/>
              <a:buChar char="🠶"/>
            </a:pPr>
            <a:r>
              <a:rPr lang="en-US" sz="2200"/>
              <a:t>Definicions de CDC (2008)</a:t>
            </a:r>
            <a:endParaRPr sz="22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Shape 331"/>
        <p:cNvGrpSpPr/>
        <p:nvPr/>
      </p:nvGrpSpPr>
      <p:grpSpPr>
        <a:xfrm>
          <a:off x="0" y="0"/>
          <a:ext cx="0" cy="0"/>
          <a:chOff x="0" y="0"/>
          <a:chExt cx="0" cy="0"/>
        </a:xfrm>
      </p:grpSpPr>
      <p:pic>
        <p:nvPicPr>
          <p:cNvPr id="3074" name="Picture 2"/>
          <p:cNvPicPr>
            <a:picLocks noChangeAspect="1" noChangeArrowheads="1"/>
          </p:cNvPicPr>
          <p:nvPr/>
        </p:nvPicPr>
        <p:blipFill>
          <a:blip r:embed="rId3"/>
          <a:srcRect/>
          <a:stretch>
            <a:fillRect/>
          </a:stretch>
        </p:blipFill>
        <p:spPr bwMode="auto">
          <a:xfrm>
            <a:off x="243179" y="905686"/>
            <a:ext cx="8480425" cy="5121275"/>
          </a:xfrm>
          <a:prstGeom prst="rect">
            <a:avLst/>
          </a:prstGeom>
          <a:noFill/>
          <a:ln w="9525">
            <a:noFill/>
            <a:miter lim="800000"/>
            <a:headEnd/>
            <a:tailEnd/>
          </a:ln>
          <a:effectLst/>
        </p:spPr>
      </p:pic>
      <p:sp>
        <p:nvSpPr>
          <p:cNvPr id="332" name="Google Shape;332;p38"/>
          <p:cNvSpPr txBox="1">
            <a:spLocks noGrp="1"/>
          </p:cNvSpPr>
          <p:nvPr>
            <p:ph type="title"/>
          </p:nvPr>
        </p:nvSpPr>
        <p:spPr>
          <a:xfrm>
            <a:off x="67128" y="60329"/>
            <a:ext cx="8681356" cy="829136"/>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600"/>
              <a:buFont typeface="Quattrocento Sans"/>
              <a:buNone/>
            </a:pPr>
            <a:r>
              <a:rPr lang="en-US" sz="2600"/>
              <a:t>Operacionalització de les definicions de maltractament infantil </a:t>
            </a:r>
            <a:endParaRPr sz="2600"/>
          </a:p>
        </p:txBody>
      </p:sp>
      <p:sp>
        <p:nvSpPr>
          <p:cNvPr id="333" name="Google Shape;333;p38"/>
          <p:cNvSpPr txBox="1">
            <a:spLocks noGrp="1"/>
          </p:cNvSpPr>
          <p:nvPr>
            <p:ph type="body" idx="1"/>
          </p:nvPr>
        </p:nvSpPr>
        <p:spPr>
          <a:xfrm>
            <a:off x="8748483" y="203200"/>
            <a:ext cx="3327403" cy="2598057"/>
          </a:xfrm>
          <a:prstGeom prst="rect">
            <a:avLst/>
          </a:prstGeom>
          <a:solidFill>
            <a:schemeClr val="lt1"/>
          </a:solidFill>
          <a:ln>
            <a:noFill/>
          </a:ln>
        </p:spPr>
        <p:txBody>
          <a:bodyPr spcFirstLastPara="1" wrap="square" lIns="91425" tIns="45700" rIns="91425" bIns="45700" anchor="t" anchorCtr="0">
            <a:noAutofit/>
          </a:bodyPr>
          <a:lstStyle/>
          <a:p>
            <a:pPr marL="0" lvl="0" indent="0" algn="just" rtl="0">
              <a:lnSpc>
                <a:spcPct val="90000"/>
              </a:lnSpc>
              <a:spcBef>
                <a:spcPts val="0"/>
              </a:spcBef>
              <a:spcAft>
                <a:spcPts val="0"/>
              </a:spcAft>
              <a:buSzPts val="1800"/>
              <a:buNone/>
            </a:pPr>
            <a:r>
              <a:rPr lang="en-US" sz="1800"/>
              <a:t>CAN-MDS incorpora els tipus principals de CAN, els subtipus de cada tipus principal i la forma o formes de cada subtipus (actes de maltractament comesos i omissions).</a:t>
            </a:r>
            <a:endParaRPr sz="1800"/>
          </a:p>
          <a:p>
            <a:pPr marL="0" lvl="0" indent="0" algn="l" rtl="0">
              <a:lnSpc>
                <a:spcPct val="90000"/>
              </a:lnSpc>
              <a:spcBef>
                <a:spcPts val="1000"/>
              </a:spcBef>
              <a:spcAft>
                <a:spcPts val="0"/>
              </a:spcAft>
              <a:buSzPts val="1600"/>
              <a:buNone/>
            </a:pPr>
            <a:r>
              <a:rPr lang="en-US" sz="1600" b="1">
                <a:solidFill>
                  <a:schemeClr val="accent1"/>
                </a:solidFill>
              </a:rPr>
              <a:t>En funció de la seva familiarització amb les definicions de CAN, la persona operadora pot seguir una ruta diferent:</a:t>
            </a:r>
            <a:endParaRPr sz="1600" b="1">
              <a:solidFill>
                <a:schemeClr val="accent1"/>
              </a:solidFill>
            </a:endParaRPr>
          </a:p>
        </p:txBody>
      </p:sp>
      <p:sp>
        <p:nvSpPr>
          <p:cNvPr id="334" name="Google Shape;334;p38"/>
          <p:cNvSpPr/>
          <p:nvPr/>
        </p:nvSpPr>
        <p:spPr>
          <a:xfrm>
            <a:off x="1669143" y="3802521"/>
            <a:ext cx="6096000" cy="646331"/>
          </a:xfrm>
          <a:prstGeom prst="rect">
            <a:avLst/>
          </a:prstGeom>
          <a:solidFill>
            <a:schemeClr val="accent4"/>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dk1"/>
                </a:solidFill>
                <a:latin typeface="Calibri"/>
                <a:ea typeface="Calibri"/>
                <a:cs typeface="Calibri"/>
                <a:sym typeface="Calibri"/>
              </a:rPr>
              <a:t>Details on CAN operationalization are available in the Operator’s Manual under DE_I3 “Form(s) of Maltreatment”  </a:t>
            </a:r>
            <a:endParaRPr sz="1800">
              <a:solidFill>
                <a:schemeClr val="dk1"/>
              </a:solidFill>
              <a:latin typeface="Calibri"/>
              <a:ea typeface="Calibri"/>
              <a:cs typeface="Calibri"/>
              <a:sym typeface="Calibri"/>
            </a:endParaRPr>
          </a:p>
        </p:txBody>
      </p:sp>
      <p:sp>
        <p:nvSpPr>
          <p:cNvPr id="335" name="Google Shape;335;p38"/>
          <p:cNvSpPr/>
          <p:nvPr/>
        </p:nvSpPr>
        <p:spPr>
          <a:xfrm>
            <a:off x="8868229" y="2833966"/>
            <a:ext cx="3207657" cy="1815882"/>
          </a:xfrm>
          <a:prstGeom prst="rect">
            <a:avLst/>
          </a:prstGeom>
          <a:solidFill>
            <a:schemeClr val="lt1"/>
          </a:solidFill>
          <a:ln w="12700" cap="flat" cmpd="sng">
            <a:solidFill>
              <a:schemeClr val="accent2"/>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Calibri"/>
                <a:ea typeface="Calibri"/>
                <a:cs typeface="Calibri"/>
                <a:sym typeface="Calibri"/>
              </a:rPr>
              <a:t>Les persones operadores que no estiguin familiaritzades amb les definicions de CAN: un procés de baix a dalt (des d’actes i omissions que pot comprendre tothom fins a conceptes més amplis en relació amb CAN).</a:t>
            </a:r>
            <a:endParaRPr sz="1600">
              <a:solidFill>
                <a:schemeClr val="dk1"/>
              </a:solidFill>
              <a:latin typeface="Calibri"/>
              <a:ea typeface="Calibri"/>
              <a:cs typeface="Calibri"/>
              <a:sym typeface="Calibri"/>
            </a:endParaRPr>
          </a:p>
        </p:txBody>
      </p:sp>
      <p:sp>
        <p:nvSpPr>
          <p:cNvPr id="336" name="Google Shape;336;p38"/>
          <p:cNvSpPr/>
          <p:nvPr/>
        </p:nvSpPr>
        <p:spPr>
          <a:xfrm>
            <a:off x="8868229" y="4708085"/>
            <a:ext cx="3207657" cy="1569660"/>
          </a:xfrm>
          <a:prstGeom prst="rect">
            <a:avLst/>
          </a:prstGeom>
          <a:noFill/>
          <a:ln w="12700" cap="flat" cmpd="sng">
            <a:solidFill>
              <a:schemeClr val="accent5"/>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Calibri"/>
                <a:ea typeface="Calibri"/>
                <a:cs typeface="Calibri"/>
                <a:sym typeface="Calibri"/>
              </a:rPr>
              <a:t>Les persones operadores que estiguin familiaritzades amb les definicions de CAN: un procés de dalt a baix (dels principals tipus de CAN definits conceptualment a actes i omissions específics).</a:t>
            </a:r>
            <a:endParaRPr sz="1600">
              <a:solidFill>
                <a:schemeClr val="dk1"/>
              </a:solidFill>
              <a:latin typeface="Calibri"/>
              <a:ea typeface="Calibri"/>
              <a:cs typeface="Calibri"/>
              <a:sym typeface="Calibri"/>
            </a:endParaRPr>
          </a:p>
        </p:txBody>
      </p:sp>
      <p:sp>
        <p:nvSpPr>
          <p:cNvPr id="338" name="Google Shape;338;p38"/>
          <p:cNvSpPr/>
          <p:nvPr/>
        </p:nvSpPr>
        <p:spPr>
          <a:xfrm>
            <a:off x="8031847" y="1143373"/>
            <a:ext cx="711200" cy="5033732"/>
          </a:xfrm>
          <a:prstGeom prst="roundRect">
            <a:avLst>
              <a:gd name="adj" fmla="val 50000"/>
            </a:avLst>
          </a:prstGeom>
          <a:noFill/>
          <a:ln w="1270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39" name="Google Shape;339;p38"/>
          <p:cNvSpPr/>
          <p:nvPr/>
        </p:nvSpPr>
        <p:spPr>
          <a:xfrm>
            <a:off x="116114" y="1014112"/>
            <a:ext cx="711200" cy="5033732"/>
          </a:xfrm>
          <a:prstGeom prst="roundRect">
            <a:avLst>
              <a:gd name="adj" fmla="val 50000"/>
            </a:avLst>
          </a:prstGeom>
          <a:no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33">
                                            <p:txEl>
                                              <p:pRg st="0" end="0"/>
                                            </p:txEl>
                                          </p:spTgt>
                                        </p:tgtEl>
                                        <p:attrNameLst>
                                          <p:attrName>style.visibility</p:attrName>
                                        </p:attrNameLst>
                                      </p:cBhvr>
                                      <p:to>
                                        <p:strVal val="visible"/>
                                      </p:to>
                                    </p:set>
                                    <p:animEffect transition="in" filter="fade">
                                      <p:cBhvr>
                                        <p:cTn id="7" dur="1000"/>
                                        <p:tgtEl>
                                          <p:spTgt spid="33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33">
                                            <p:txEl>
                                              <p:pRg st="1" end="1"/>
                                            </p:txEl>
                                          </p:spTgt>
                                        </p:tgtEl>
                                        <p:attrNameLst>
                                          <p:attrName>style.visibility</p:attrName>
                                        </p:attrNameLst>
                                      </p:cBhvr>
                                      <p:to>
                                        <p:strVal val="visible"/>
                                      </p:to>
                                    </p:set>
                                    <p:animEffect transition="in" filter="fade">
                                      <p:cBhvr>
                                        <p:cTn id="10" dur="1000"/>
                                        <p:tgtEl>
                                          <p:spTgt spid="33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335"/>
                                        </p:tgtEl>
                                        <p:attrNameLst>
                                          <p:attrName>style.visibility</p:attrName>
                                        </p:attrNameLst>
                                      </p:cBhvr>
                                      <p:to>
                                        <p:strVal val="visible"/>
                                      </p:to>
                                    </p:set>
                                    <p:anim calcmode="lin" valueType="num">
                                      <p:cBhvr additive="base">
                                        <p:cTn id="15" dur="500"/>
                                        <p:tgtEl>
                                          <p:spTgt spid="335"/>
                                        </p:tgtEl>
                                        <p:attrNameLst>
                                          <p:attrName>ppt_w</p:attrName>
                                        </p:attrNameLst>
                                      </p:cBhvr>
                                      <p:tavLst>
                                        <p:tav tm="0">
                                          <p:val>
                                            <p:strVal val="0"/>
                                          </p:val>
                                        </p:tav>
                                        <p:tav tm="100000">
                                          <p:val>
                                            <p:strVal val="#ppt_w"/>
                                          </p:val>
                                        </p:tav>
                                      </p:tavLst>
                                    </p:anim>
                                    <p:anim calcmode="lin" valueType="num">
                                      <p:cBhvr additive="base">
                                        <p:cTn id="16" dur="500"/>
                                        <p:tgtEl>
                                          <p:spTgt spid="335"/>
                                        </p:tgtEl>
                                        <p:attrNameLst>
                                          <p:attrName>ppt_h</p:attrName>
                                        </p:attrNameLst>
                                      </p:cBhvr>
                                      <p:tavLst>
                                        <p:tav tm="0">
                                          <p:val>
                                            <p:str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338"/>
                                        </p:tgtEl>
                                        <p:attrNameLst>
                                          <p:attrName>style.visibility</p:attrName>
                                        </p:attrNameLst>
                                      </p:cBhvr>
                                      <p:to>
                                        <p:strVal val="visible"/>
                                      </p:to>
                                    </p:set>
                                    <p:anim calcmode="lin" valueType="num">
                                      <p:cBhvr additive="base">
                                        <p:cTn id="19" dur="500"/>
                                        <p:tgtEl>
                                          <p:spTgt spid="338"/>
                                        </p:tgtEl>
                                        <p:attrNameLst>
                                          <p:attrName>ppt_w</p:attrName>
                                        </p:attrNameLst>
                                      </p:cBhvr>
                                      <p:tavLst>
                                        <p:tav tm="0">
                                          <p:val>
                                            <p:strVal val="0"/>
                                          </p:val>
                                        </p:tav>
                                        <p:tav tm="100000">
                                          <p:val>
                                            <p:strVal val="#ppt_w"/>
                                          </p:val>
                                        </p:tav>
                                      </p:tavLst>
                                    </p:anim>
                                    <p:anim calcmode="lin" valueType="num">
                                      <p:cBhvr additive="base">
                                        <p:cTn id="20" dur="500"/>
                                        <p:tgtEl>
                                          <p:spTgt spid="338"/>
                                        </p:tgtEl>
                                        <p:attrNameLst>
                                          <p:attrName>ppt_h</p:attrName>
                                        </p:attrNameLst>
                                      </p:cBhvr>
                                      <p:tavLst>
                                        <p:tav tm="0">
                                          <p:val>
                                            <p:str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336"/>
                                        </p:tgtEl>
                                        <p:attrNameLst>
                                          <p:attrName>style.visibility</p:attrName>
                                        </p:attrNameLst>
                                      </p:cBhvr>
                                      <p:to>
                                        <p:strVal val="visible"/>
                                      </p:to>
                                    </p:set>
                                    <p:anim calcmode="lin" valueType="num">
                                      <p:cBhvr additive="base">
                                        <p:cTn id="25" dur="500"/>
                                        <p:tgtEl>
                                          <p:spTgt spid="336"/>
                                        </p:tgtEl>
                                        <p:attrNameLst>
                                          <p:attrName>ppt_w</p:attrName>
                                        </p:attrNameLst>
                                      </p:cBhvr>
                                      <p:tavLst>
                                        <p:tav tm="0">
                                          <p:val>
                                            <p:strVal val="0"/>
                                          </p:val>
                                        </p:tav>
                                        <p:tav tm="100000">
                                          <p:val>
                                            <p:strVal val="#ppt_w"/>
                                          </p:val>
                                        </p:tav>
                                      </p:tavLst>
                                    </p:anim>
                                    <p:anim calcmode="lin" valueType="num">
                                      <p:cBhvr additive="base">
                                        <p:cTn id="26" dur="500"/>
                                        <p:tgtEl>
                                          <p:spTgt spid="336"/>
                                        </p:tgtEl>
                                        <p:attrNameLst>
                                          <p:attrName>ppt_h</p:attrName>
                                        </p:attrNameLst>
                                      </p:cBhvr>
                                      <p:tavLst>
                                        <p:tav tm="0">
                                          <p:val>
                                            <p:strVal val="0"/>
                                          </p:val>
                                        </p:tav>
                                        <p:tav tm="100000">
                                          <p:val>
                                            <p:strVal val="#ppt_h"/>
                                          </p:val>
                                        </p:tav>
                                      </p:tavLst>
                                    </p:anim>
                                  </p:childTnLst>
                                </p:cTn>
                              </p:par>
                              <p:par>
                                <p:cTn id="27" presetID="23" presetClass="entr" presetSubtype="16" fill="hold" nodeType="withEffect">
                                  <p:stCondLst>
                                    <p:cond delay="0"/>
                                  </p:stCondLst>
                                  <p:childTnLst>
                                    <p:set>
                                      <p:cBhvr>
                                        <p:cTn id="28" dur="1" fill="hold">
                                          <p:stCondLst>
                                            <p:cond delay="0"/>
                                          </p:stCondLst>
                                        </p:cTn>
                                        <p:tgtEl>
                                          <p:spTgt spid="339"/>
                                        </p:tgtEl>
                                        <p:attrNameLst>
                                          <p:attrName>style.visibility</p:attrName>
                                        </p:attrNameLst>
                                      </p:cBhvr>
                                      <p:to>
                                        <p:strVal val="visible"/>
                                      </p:to>
                                    </p:set>
                                    <p:anim calcmode="lin" valueType="num">
                                      <p:cBhvr additive="base">
                                        <p:cTn id="29" dur="500"/>
                                        <p:tgtEl>
                                          <p:spTgt spid="339"/>
                                        </p:tgtEl>
                                        <p:attrNameLst>
                                          <p:attrName>ppt_w</p:attrName>
                                        </p:attrNameLst>
                                      </p:cBhvr>
                                      <p:tavLst>
                                        <p:tav tm="0">
                                          <p:val>
                                            <p:strVal val="0"/>
                                          </p:val>
                                        </p:tav>
                                        <p:tav tm="100000">
                                          <p:val>
                                            <p:strVal val="#ppt_w"/>
                                          </p:val>
                                        </p:tav>
                                      </p:tavLst>
                                    </p:anim>
                                    <p:anim calcmode="lin" valueType="num">
                                      <p:cBhvr additive="base">
                                        <p:cTn id="30" dur="500"/>
                                        <p:tgtEl>
                                          <p:spTgt spid="339"/>
                                        </p:tgtEl>
                                        <p:attrNameLst>
                                          <p:attrName>ppt_h</p:attrName>
                                        </p:attrNameLst>
                                      </p:cBhvr>
                                      <p:tavLst>
                                        <p:tav tm="0">
                                          <p:val>
                                            <p:strVal val="0"/>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nodeType="clickEffect">
                                  <p:stCondLst>
                                    <p:cond delay="0"/>
                                  </p:stCondLst>
                                  <p:childTnLst>
                                    <p:set>
                                      <p:cBhvr>
                                        <p:cTn id="34" dur="1" fill="hold">
                                          <p:stCondLst>
                                            <p:cond delay="0"/>
                                          </p:stCondLst>
                                        </p:cTn>
                                        <p:tgtEl>
                                          <p:spTgt spid="334"/>
                                        </p:tgtEl>
                                        <p:attrNameLst>
                                          <p:attrName>style.visibility</p:attrName>
                                        </p:attrNameLst>
                                      </p:cBhvr>
                                      <p:to>
                                        <p:strVal val="visible"/>
                                      </p:to>
                                    </p:set>
                                    <p:anim calcmode="lin" valueType="num">
                                      <p:cBhvr additive="base">
                                        <p:cTn id="35" dur="500"/>
                                        <p:tgtEl>
                                          <p:spTgt spid="334"/>
                                        </p:tgtEl>
                                        <p:attrNameLst>
                                          <p:attrName>ppt_w</p:attrName>
                                        </p:attrNameLst>
                                      </p:cBhvr>
                                      <p:tavLst>
                                        <p:tav tm="0">
                                          <p:val>
                                            <p:strVal val="0"/>
                                          </p:val>
                                        </p:tav>
                                        <p:tav tm="100000">
                                          <p:val>
                                            <p:strVal val="#ppt_w"/>
                                          </p:val>
                                        </p:tav>
                                      </p:tavLst>
                                    </p:anim>
                                    <p:anim calcmode="lin" valueType="num">
                                      <p:cBhvr additive="base">
                                        <p:cTn id="36" dur="500"/>
                                        <p:tgtEl>
                                          <p:spTgt spid="334"/>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Shape 344"/>
        <p:cNvGrpSpPr/>
        <p:nvPr/>
      </p:nvGrpSpPr>
      <p:grpSpPr>
        <a:xfrm>
          <a:off x="0" y="0"/>
          <a:ext cx="0" cy="0"/>
          <a:chOff x="0" y="0"/>
          <a:chExt cx="0" cy="0"/>
        </a:xfrm>
      </p:grpSpPr>
      <p:sp>
        <p:nvSpPr>
          <p:cNvPr id="345" name="Google Shape;345;p39"/>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Recordatoris importants sobre les tasques de les operadores i els operadors CAN-MDS</a:t>
            </a:r>
            <a:endParaRPr/>
          </a:p>
        </p:txBody>
      </p:sp>
      <p:sp>
        <p:nvSpPr>
          <p:cNvPr id="346" name="Google Shape;346;p3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0"/>
              </a:spcBef>
              <a:spcAft>
                <a:spcPts val="0"/>
              </a:spcAft>
              <a:buSzPts val="2000"/>
              <a:buNone/>
            </a:pPr>
            <a:r>
              <a:rPr lang="en-US" sz="2000"/>
              <a:t>Els casos de maltractament infantil s’introdueixen / notifiquen independentment de qualsevol pla d’acció futura sobre el mateix que la persona operadora o la seva supervisora, o qualsevol altra persona, pugui tenir o no 🡺 </a:t>
            </a:r>
            <a:r>
              <a:rPr lang="en-US" sz="2000">
                <a:solidFill>
                  <a:schemeClr val="accent1"/>
                </a:solidFill>
              </a:rPr>
              <a:t>això significa que, quan la persona operadora registra el cas de maltractament a l’aplicatiu, no necessita saber ni haver decidit i ni tan sols opinar sobre el tipus d'intervenció que pot haver de seguir.</a:t>
            </a:r>
            <a:endParaRPr sz="2000"/>
          </a:p>
          <a:p>
            <a:pPr marL="0" lvl="0" indent="0" algn="just" rtl="0">
              <a:lnSpc>
                <a:spcPct val="90000"/>
              </a:lnSpc>
              <a:spcBef>
                <a:spcPts val="1000"/>
              </a:spcBef>
              <a:spcAft>
                <a:spcPts val="0"/>
              </a:spcAft>
              <a:buSzPts val="2000"/>
              <a:buNone/>
            </a:pPr>
            <a:r>
              <a:rPr lang="en-US" sz="2000"/>
              <a:t>Els casos de maltractament infantil s’introdueixen / notifiquen independentment de la comprovació dels mateixos 🡺 </a:t>
            </a:r>
            <a:r>
              <a:rPr lang="en-US" sz="2000">
                <a:solidFill>
                  <a:schemeClr val="accent1"/>
                </a:solidFill>
              </a:rPr>
              <a:t>això també significa que la persona operadora no ha d'establir la veracitat de la seva sospita abans de registrar el cas. El registre es realitza quan es troben amb l’incident/cas.</a:t>
            </a:r>
            <a:endParaRPr/>
          </a:p>
          <a:p>
            <a:pPr marL="0" lvl="0" indent="0" algn="l" rtl="0">
              <a:lnSpc>
                <a:spcPct val="90000"/>
              </a:lnSpc>
              <a:spcBef>
                <a:spcPts val="1000"/>
              </a:spcBef>
              <a:spcAft>
                <a:spcPts val="0"/>
              </a:spcAft>
              <a:buSzPts val="2000"/>
              <a:buNone/>
            </a:pPr>
            <a:endParaRPr sz="2000"/>
          </a:p>
          <a:p>
            <a:pPr marL="0" lvl="0" indent="0" algn="l" rtl="0">
              <a:lnSpc>
                <a:spcPct val="90000"/>
              </a:lnSpc>
              <a:spcBef>
                <a:spcPts val="1000"/>
              </a:spcBef>
              <a:spcAft>
                <a:spcPts val="0"/>
              </a:spcAft>
              <a:buSzPts val="2000"/>
              <a:buNone/>
            </a:pPr>
            <a:r>
              <a:rPr lang="en-US" sz="2000"/>
              <a:t>La literatura existent descriu les decisions sobre el grau de dany i / o el risc futur de danys com a vitals en la infranotificació del maltractament infantil 🡺</a:t>
            </a:r>
            <a:r>
              <a:rPr lang="en-US" sz="2000">
                <a:solidFill>
                  <a:schemeClr val="accent1"/>
                </a:solidFill>
              </a:rPr>
              <a:t>Les operadores i els operadors de CAN-MDS que registren un cas no necessiten establir si existeix un dany visible com a requisit previ per enregistrar-lo.</a:t>
            </a:r>
            <a:endParaRPr sz="2000">
              <a:solidFill>
                <a:schemeClr val="accen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77"/>
        <p:cNvGrpSpPr/>
        <p:nvPr/>
      </p:nvGrpSpPr>
      <p:grpSpPr>
        <a:xfrm>
          <a:off x="0" y="0"/>
          <a:ext cx="0" cy="0"/>
          <a:chOff x="0" y="0"/>
          <a:chExt cx="0" cy="0"/>
        </a:xfrm>
      </p:grpSpPr>
      <p:sp>
        <p:nvSpPr>
          <p:cNvPr id="78" name="Google Shape;78;p3"/>
          <p:cNvSpPr txBox="1">
            <a:spLocks noGrp="1"/>
          </p:cNvSpPr>
          <p:nvPr>
            <p:ph type="body" idx="4294967295"/>
          </p:nvPr>
        </p:nvSpPr>
        <p:spPr>
          <a:xfrm>
            <a:off x="727587" y="1054318"/>
            <a:ext cx="10736825" cy="4464050"/>
          </a:xfrm>
          <a:prstGeom prst="rect">
            <a:avLst/>
          </a:prstGeom>
          <a:noFill/>
          <a:ln>
            <a:noFill/>
          </a:ln>
        </p:spPr>
        <p:txBody>
          <a:bodyPr spcFirstLastPara="1" wrap="square" lIns="91425" tIns="45700" rIns="91425" bIns="45700" anchor="t" anchorCtr="0">
            <a:normAutofit/>
          </a:bodyPr>
          <a:lstStyle/>
          <a:p>
            <a:pPr marL="177800" lvl="0" indent="-177800" algn="just" rtl="0">
              <a:lnSpc>
                <a:spcPct val="100000"/>
              </a:lnSpc>
              <a:spcBef>
                <a:spcPts val="0"/>
              </a:spcBef>
              <a:spcAft>
                <a:spcPts val="0"/>
              </a:spcAft>
              <a:buClr>
                <a:schemeClr val="dk1"/>
              </a:buClr>
              <a:buSzPts val="1000"/>
              <a:buNone/>
            </a:pPr>
            <a:endParaRPr sz="1400" b="1">
              <a:solidFill>
                <a:srgbClr val="365F91"/>
              </a:solidFill>
              <a:latin typeface="Calibri"/>
              <a:ea typeface="Calibri"/>
              <a:cs typeface="Calibri"/>
              <a:sym typeface="Calibri"/>
            </a:endParaRPr>
          </a:p>
          <a:p>
            <a:pPr marL="177800" lvl="0" indent="-177800" algn="ctr" rtl="0">
              <a:lnSpc>
                <a:spcPct val="100000"/>
              </a:lnSpc>
              <a:spcBef>
                <a:spcPts val="0"/>
              </a:spcBef>
              <a:spcAft>
                <a:spcPts val="0"/>
              </a:spcAft>
              <a:buClr>
                <a:schemeClr val="dk1"/>
              </a:buClr>
              <a:buSzPts val="1000"/>
              <a:buNone/>
            </a:pPr>
            <a:endParaRPr sz="1800" b="1">
              <a:solidFill>
                <a:srgbClr val="365F91"/>
              </a:solidFill>
              <a:latin typeface="Calibri"/>
              <a:ea typeface="Calibri"/>
              <a:cs typeface="Calibri"/>
              <a:sym typeface="Calibri"/>
            </a:endParaRPr>
          </a:p>
          <a:p>
            <a:pPr marL="177800" lvl="0" indent="-177800" algn="ctr" rtl="0">
              <a:lnSpc>
                <a:spcPct val="100000"/>
              </a:lnSpc>
              <a:spcBef>
                <a:spcPts val="0"/>
              </a:spcBef>
              <a:spcAft>
                <a:spcPts val="0"/>
              </a:spcAft>
              <a:buClr>
                <a:schemeClr val="dk1"/>
              </a:buClr>
              <a:buSzPts val="1000"/>
              <a:buNone/>
            </a:pPr>
            <a:endParaRPr sz="1800" b="1">
              <a:solidFill>
                <a:srgbClr val="365F91"/>
              </a:solidFill>
              <a:latin typeface="Calibri"/>
              <a:ea typeface="Calibri"/>
              <a:cs typeface="Calibri"/>
              <a:sym typeface="Calibri"/>
            </a:endParaRPr>
          </a:p>
          <a:p>
            <a:pPr marL="177800" lvl="0" indent="-177800" algn="ctr" rtl="0">
              <a:lnSpc>
                <a:spcPct val="100000"/>
              </a:lnSpc>
              <a:spcBef>
                <a:spcPts val="0"/>
              </a:spcBef>
              <a:spcAft>
                <a:spcPts val="0"/>
              </a:spcAft>
              <a:buClr>
                <a:schemeClr val="dk1"/>
              </a:buClr>
              <a:buSzPts val="1000"/>
              <a:buNone/>
            </a:pPr>
            <a:endParaRPr sz="1800" b="1">
              <a:solidFill>
                <a:srgbClr val="365F91"/>
              </a:solidFill>
              <a:latin typeface="Calibri"/>
              <a:ea typeface="Calibri"/>
              <a:cs typeface="Calibri"/>
              <a:sym typeface="Calibri"/>
            </a:endParaRPr>
          </a:p>
          <a:p>
            <a:pPr marL="177800" lvl="0" indent="-177800" algn="ctr" rtl="0">
              <a:lnSpc>
                <a:spcPct val="100000"/>
              </a:lnSpc>
              <a:spcBef>
                <a:spcPts val="0"/>
              </a:spcBef>
              <a:spcAft>
                <a:spcPts val="0"/>
              </a:spcAft>
              <a:buClr>
                <a:schemeClr val="dk1"/>
              </a:buClr>
              <a:buSzPts val="1000"/>
              <a:buNone/>
            </a:pPr>
            <a:endParaRPr sz="1800" b="1">
              <a:solidFill>
                <a:srgbClr val="365F91"/>
              </a:solidFill>
              <a:latin typeface="Calibri"/>
              <a:ea typeface="Calibri"/>
              <a:cs typeface="Calibri"/>
              <a:sym typeface="Calibri"/>
            </a:endParaRPr>
          </a:p>
          <a:p>
            <a:pPr marL="177800" lvl="0" indent="-177800" algn="ctr" rtl="0">
              <a:lnSpc>
                <a:spcPct val="100000"/>
              </a:lnSpc>
              <a:spcBef>
                <a:spcPts val="0"/>
              </a:spcBef>
              <a:spcAft>
                <a:spcPts val="0"/>
              </a:spcAft>
              <a:buClr>
                <a:srgbClr val="365F91"/>
              </a:buClr>
              <a:buSzPts val="1000"/>
              <a:buNone/>
            </a:pPr>
            <a:r>
              <a:rPr lang="en-US" sz="2400" b="1">
                <a:solidFill>
                  <a:srgbClr val="365F91"/>
                </a:solidFill>
              </a:rPr>
              <a:t>Quin és el paper de l’estat en la protecció infantil? </a:t>
            </a:r>
            <a:endParaRPr/>
          </a:p>
          <a:p>
            <a:pPr marL="177800" lvl="0" indent="-177800" algn="ctr" rtl="0">
              <a:lnSpc>
                <a:spcPct val="100000"/>
              </a:lnSpc>
              <a:spcBef>
                <a:spcPts val="0"/>
              </a:spcBef>
              <a:spcAft>
                <a:spcPts val="0"/>
              </a:spcAft>
              <a:buClr>
                <a:schemeClr val="dk1"/>
              </a:buClr>
              <a:buSzPts val="1000"/>
              <a:buNone/>
            </a:pPr>
            <a:endParaRPr sz="2400" b="1">
              <a:solidFill>
                <a:srgbClr val="365F91"/>
              </a:solidFill>
            </a:endParaRPr>
          </a:p>
          <a:p>
            <a:pPr marL="177800" lvl="0" indent="-177800" algn="ctr" rtl="0">
              <a:lnSpc>
                <a:spcPct val="100000"/>
              </a:lnSpc>
              <a:spcBef>
                <a:spcPts val="0"/>
              </a:spcBef>
              <a:spcAft>
                <a:spcPts val="0"/>
              </a:spcAft>
              <a:buClr>
                <a:srgbClr val="365F91"/>
              </a:buClr>
              <a:buSzPts val="1000"/>
              <a:buNone/>
            </a:pPr>
            <a:r>
              <a:rPr lang="en-US" sz="2400" b="1">
                <a:solidFill>
                  <a:srgbClr val="365F91"/>
                </a:solidFill>
              </a:rPr>
              <a:t>Qui notifica els casos de maltractament?</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Shape 351"/>
        <p:cNvGrpSpPr/>
        <p:nvPr/>
      </p:nvGrpSpPr>
      <p:grpSpPr>
        <a:xfrm>
          <a:off x="0" y="0"/>
          <a:ext cx="0" cy="0"/>
          <a:chOff x="0" y="0"/>
          <a:chExt cx="0" cy="0"/>
        </a:xfrm>
      </p:grpSpPr>
      <p:sp>
        <p:nvSpPr>
          <p:cNvPr id="352" name="Google Shape;352;p40"/>
          <p:cNvSpPr txBox="1">
            <a:spLocks noGrp="1"/>
          </p:cNvSpPr>
          <p:nvPr>
            <p:ph type="title" idx="4294967295"/>
          </p:nvPr>
        </p:nvSpPr>
        <p:spPr>
          <a:xfrm>
            <a:off x="330200" y="274638"/>
            <a:ext cx="11328400" cy="11430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2400"/>
              <a:buFont typeface="Quattrocento Sans"/>
              <a:buNone/>
            </a:pPr>
            <a:r>
              <a:rPr lang="en-US" sz="2400">
                <a:solidFill>
                  <a:schemeClr val="accent1"/>
                </a:solidFill>
              </a:rPr>
              <a:t>La resposta de CAN-MDS a la infranotificació</a:t>
            </a:r>
            <a:r>
              <a:rPr lang="en-US" sz="2400">
                <a:solidFill>
                  <a:schemeClr val="accent1"/>
                </a:solidFill>
                <a:latin typeface="Quattrocento Sans"/>
                <a:ea typeface="Quattrocento Sans"/>
                <a:cs typeface="Quattrocento Sans"/>
                <a:sym typeface="Quattrocento Sans"/>
              </a:rPr>
              <a:t/>
            </a:r>
            <a:br>
              <a:rPr lang="en-US" sz="2400">
                <a:solidFill>
                  <a:schemeClr val="accent1"/>
                </a:solidFill>
                <a:latin typeface="Quattrocento Sans"/>
                <a:ea typeface="Quattrocento Sans"/>
                <a:cs typeface="Quattrocento Sans"/>
                <a:sym typeface="Quattrocento Sans"/>
              </a:rPr>
            </a:br>
            <a:endParaRPr sz="2400">
              <a:solidFill>
                <a:schemeClr val="accent1"/>
              </a:solidFill>
              <a:latin typeface="Quattrocento Sans"/>
              <a:ea typeface="Quattrocento Sans"/>
              <a:cs typeface="Quattrocento Sans"/>
              <a:sym typeface="Quattrocento Sans"/>
            </a:endParaRPr>
          </a:p>
        </p:txBody>
      </p:sp>
      <p:sp>
        <p:nvSpPr>
          <p:cNvPr id="353" name="Google Shape;353;p40"/>
          <p:cNvSpPr txBox="1">
            <a:spLocks noGrp="1"/>
          </p:cNvSpPr>
          <p:nvPr>
            <p:ph type="body" idx="4294967295"/>
          </p:nvPr>
        </p:nvSpPr>
        <p:spPr>
          <a:xfrm>
            <a:off x="330200" y="1666875"/>
            <a:ext cx="11328400" cy="4175125"/>
          </a:xfrm>
          <a:prstGeom prst="rect">
            <a:avLst/>
          </a:prstGeom>
          <a:noFill/>
          <a:ln>
            <a:noFill/>
          </a:ln>
        </p:spPr>
        <p:txBody>
          <a:bodyPr spcFirstLastPara="1" wrap="square" lIns="91425" tIns="45700" rIns="91425" bIns="45700" anchor="t" anchorCtr="0">
            <a:normAutofit lnSpcReduction="10000"/>
          </a:bodyPr>
          <a:lstStyle/>
          <a:p>
            <a:pPr marL="228594" lvl="0" indent="-228594" algn="just" rtl="0">
              <a:lnSpc>
                <a:spcPct val="100000"/>
              </a:lnSpc>
              <a:spcBef>
                <a:spcPts val="0"/>
              </a:spcBef>
              <a:spcAft>
                <a:spcPts val="0"/>
              </a:spcAft>
              <a:buClr>
                <a:schemeClr val="dk1"/>
              </a:buClr>
              <a:buSzPts val="1000"/>
              <a:buFont typeface="Noto Sans Symbols"/>
              <a:buChar char="🠶"/>
            </a:pPr>
            <a:r>
              <a:rPr lang="en-US" sz="2200" b="1"/>
              <a:t>Els informes de CAN són precisos i fiables per fer un seguiment entre sectors de la protecció i el benestar de la infància i per identificar les intervencions més necessàries.</a:t>
            </a:r>
            <a:endParaRPr/>
          </a:p>
          <a:p>
            <a:pPr marL="228594" lvl="0" indent="-165094" algn="just" rtl="0">
              <a:lnSpc>
                <a:spcPct val="100000"/>
              </a:lnSpc>
              <a:spcBef>
                <a:spcPts val="0"/>
              </a:spcBef>
              <a:spcAft>
                <a:spcPts val="0"/>
              </a:spcAft>
              <a:buClr>
                <a:schemeClr val="dk1"/>
              </a:buClr>
              <a:buSzPts val="1000"/>
              <a:buFont typeface="Noto Sans Symbols"/>
              <a:buNone/>
            </a:pPr>
            <a:endParaRPr sz="2200" b="1"/>
          </a:p>
          <a:p>
            <a:pPr marL="228594" lvl="0" indent="-228594" algn="just" rtl="0">
              <a:lnSpc>
                <a:spcPct val="100000"/>
              </a:lnSpc>
              <a:spcBef>
                <a:spcPts val="0"/>
              </a:spcBef>
              <a:spcAft>
                <a:spcPts val="0"/>
              </a:spcAft>
              <a:buClr>
                <a:schemeClr val="dk1"/>
              </a:buClr>
              <a:buSzPts val="1000"/>
              <a:buFont typeface="Noto Sans Symbols"/>
              <a:buChar char="🠶"/>
            </a:pPr>
            <a:r>
              <a:rPr lang="en-US" sz="2200" b="1"/>
              <a:t>La infranotificació del maltractament infantil sembla ser sistemàtica, comuna i d’una mida impossible de calcular a causa de diversos factors, moltes d’ells relacionats amb la naturalesa dels seus actes i amb elements com l’explotació de la confiança, la responsabilitat i l’asimetria de poder entre les nenes i els nenes i les persones adultes cuidadores.</a:t>
            </a:r>
            <a:endParaRPr/>
          </a:p>
          <a:p>
            <a:pPr marL="228594" lvl="0" indent="-165094" algn="just" rtl="0">
              <a:lnSpc>
                <a:spcPct val="100000"/>
              </a:lnSpc>
              <a:spcBef>
                <a:spcPts val="0"/>
              </a:spcBef>
              <a:spcAft>
                <a:spcPts val="0"/>
              </a:spcAft>
              <a:buClr>
                <a:schemeClr val="dk1"/>
              </a:buClr>
              <a:buSzPts val="1000"/>
              <a:buFont typeface="Noto Sans Symbols"/>
              <a:buNone/>
            </a:pPr>
            <a:endParaRPr sz="2200" b="1">
              <a:solidFill>
                <a:schemeClr val="accent1"/>
              </a:solidFill>
            </a:endParaRPr>
          </a:p>
          <a:p>
            <a:pPr marL="228594" lvl="0" indent="-228594" algn="just" rtl="0">
              <a:lnSpc>
                <a:spcPct val="100000"/>
              </a:lnSpc>
              <a:spcBef>
                <a:spcPts val="0"/>
              </a:spcBef>
              <a:spcAft>
                <a:spcPts val="0"/>
              </a:spcAft>
              <a:buClr>
                <a:schemeClr val="accent1"/>
              </a:buClr>
              <a:buSzPts val="1000"/>
              <a:buFont typeface="Noto Sans Symbols"/>
              <a:buChar char="🠶"/>
            </a:pPr>
            <a:r>
              <a:rPr lang="en-US" sz="2200" b="1">
                <a:solidFill>
                  <a:schemeClr val="accent1"/>
                </a:solidFill>
              </a:rPr>
              <a:t>En el context actual, la infranotificació fa referència a totes les pràctiques i els seus respectius efectes que fan que els incidents de maltractament infantil registrats a nivell estatal i a nivell mundial, siguin tan sols una petita fracció de la mida estimada del fenomen.</a:t>
            </a:r>
            <a:endParaRPr sz="2200" b="1"/>
          </a:p>
          <a:p>
            <a:pPr marL="0" lvl="0" indent="0" algn="just" rtl="0">
              <a:lnSpc>
                <a:spcPct val="100000"/>
              </a:lnSpc>
              <a:spcBef>
                <a:spcPts val="0"/>
              </a:spcBef>
              <a:spcAft>
                <a:spcPts val="0"/>
              </a:spcAft>
              <a:buClr>
                <a:schemeClr val="dk1"/>
              </a:buClr>
              <a:buSzPts val="1000"/>
              <a:buNone/>
            </a:pPr>
            <a:endParaRPr sz="2200" b="1"/>
          </a:p>
          <a:p>
            <a:pPr marL="177800" lvl="0" indent="-177800" algn="l" rtl="0">
              <a:lnSpc>
                <a:spcPct val="100000"/>
              </a:lnSpc>
              <a:spcBef>
                <a:spcPts val="0"/>
              </a:spcBef>
              <a:spcAft>
                <a:spcPts val="0"/>
              </a:spcAft>
              <a:buClr>
                <a:schemeClr val="dk1"/>
              </a:buClr>
              <a:buSzPts val="1000"/>
              <a:buNone/>
            </a:pPr>
            <a:endParaRPr sz="2400" b="1">
              <a:solidFill>
                <a:srgbClr val="365F91"/>
              </a:solidFill>
            </a:endParaRPr>
          </a:p>
          <a:p>
            <a:pPr marL="177800" lvl="0" indent="-177800" algn="l" rtl="0">
              <a:lnSpc>
                <a:spcPct val="100000"/>
              </a:lnSpc>
              <a:spcBef>
                <a:spcPts val="0"/>
              </a:spcBef>
              <a:spcAft>
                <a:spcPts val="0"/>
              </a:spcAft>
              <a:buClr>
                <a:schemeClr val="dk1"/>
              </a:buClr>
              <a:buSzPts val="1000"/>
              <a:buNone/>
            </a:pPr>
            <a:endParaRPr sz="2400" b="1">
              <a:solidFill>
                <a:srgbClr val="365F91"/>
              </a:solidFill>
            </a:endParaRPr>
          </a:p>
          <a:p>
            <a:pPr marL="177800" lvl="0" indent="-177800" algn="l" rtl="0">
              <a:lnSpc>
                <a:spcPct val="100000"/>
              </a:lnSpc>
              <a:spcBef>
                <a:spcPts val="0"/>
              </a:spcBef>
              <a:spcAft>
                <a:spcPts val="0"/>
              </a:spcAft>
              <a:buClr>
                <a:schemeClr val="dk1"/>
              </a:buClr>
              <a:buSzPts val="1000"/>
              <a:buNone/>
            </a:pPr>
            <a:endParaRPr sz="2400" b="1">
              <a:solidFill>
                <a:srgbClr val="365F91"/>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Shape 358"/>
        <p:cNvGrpSpPr/>
        <p:nvPr/>
      </p:nvGrpSpPr>
      <p:grpSpPr>
        <a:xfrm>
          <a:off x="0" y="0"/>
          <a:ext cx="0" cy="0"/>
          <a:chOff x="0" y="0"/>
          <a:chExt cx="0" cy="0"/>
        </a:xfrm>
      </p:grpSpPr>
      <p:sp>
        <p:nvSpPr>
          <p:cNvPr id="359" name="Google Shape;359;p41"/>
          <p:cNvSpPr txBox="1">
            <a:spLocks noGrp="1"/>
          </p:cNvSpPr>
          <p:nvPr>
            <p:ph type="title" idx="4294967295"/>
          </p:nvPr>
        </p:nvSpPr>
        <p:spPr>
          <a:xfrm>
            <a:off x="431800" y="274638"/>
            <a:ext cx="11328400" cy="11430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2400"/>
              <a:buFont typeface="Quattrocento Sans"/>
              <a:buNone/>
            </a:pPr>
            <a:r>
              <a:rPr lang="en-US" sz="2400">
                <a:solidFill>
                  <a:schemeClr val="accent1"/>
                </a:solidFill>
              </a:rPr>
              <a:t>Connexió de CAN-MDS amb la infranotificació</a:t>
            </a:r>
            <a:endParaRPr sz="2400">
              <a:solidFill>
                <a:schemeClr val="accent1"/>
              </a:solidFill>
              <a:latin typeface="Quattrocento Sans"/>
              <a:ea typeface="Quattrocento Sans"/>
              <a:cs typeface="Quattrocento Sans"/>
              <a:sym typeface="Quattrocento Sans"/>
            </a:endParaRPr>
          </a:p>
        </p:txBody>
      </p:sp>
      <p:sp>
        <p:nvSpPr>
          <p:cNvPr id="360" name="Google Shape;360;p41"/>
          <p:cNvSpPr txBox="1">
            <a:spLocks noGrp="1"/>
          </p:cNvSpPr>
          <p:nvPr>
            <p:ph type="body" idx="4294967295"/>
          </p:nvPr>
        </p:nvSpPr>
        <p:spPr>
          <a:xfrm>
            <a:off x="330200" y="1666875"/>
            <a:ext cx="11328400" cy="4175125"/>
          </a:xfrm>
          <a:prstGeom prst="rect">
            <a:avLst/>
          </a:prstGeom>
          <a:noFill/>
          <a:ln>
            <a:noFill/>
          </a:ln>
        </p:spPr>
        <p:txBody>
          <a:bodyPr spcFirstLastPara="1" wrap="square" lIns="91425" tIns="45700" rIns="91425" bIns="45700" anchor="t" anchorCtr="0">
            <a:normAutofit/>
          </a:bodyPr>
          <a:lstStyle/>
          <a:p>
            <a:pPr marL="228594" lvl="0" indent="-228594" algn="just" rtl="0">
              <a:lnSpc>
                <a:spcPct val="100000"/>
              </a:lnSpc>
              <a:spcBef>
                <a:spcPts val="0"/>
              </a:spcBef>
              <a:spcAft>
                <a:spcPts val="0"/>
              </a:spcAft>
              <a:buClr>
                <a:schemeClr val="dk1"/>
              </a:buClr>
              <a:buSzPts val="1000"/>
              <a:buFont typeface="Noto Sans Symbols"/>
              <a:buChar char="🠶"/>
            </a:pPr>
            <a:r>
              <a:rPr lang="en-US" sz="2200" b="1"/>
              <a:t>La infranotificació en el context actual fa referència a totes les pràctiques i els seus respectius efectes que donen lloc a que els incidents de maltractament infantil registrats a nivell estatal, a nivell mundial, siguin una petita fracció de la mida estimada del fenomen.</a:t>
            </a:r>
            <a:endParaRPr/>
          </a:p>
          <a:p>
            <a:pPr marL="0" lvl="0" indent="0" algn="just" rtl="0">
              <a:lnSpc>
                <a:spcPct val="100000"/>
              </a:lnSpc>
              <a:spcBef>
                <a:spcPts val="0"/>
              </a:spcBef>
              <a:spcAft>
                <a:spcPts val="0"/>
              </a:spcAft>
              <a:buClr>
                <a:schemeClr val="dk1"/>
              </a:buClr>
              <a:buSzPts val="1000"/>
              <a:buNone/>
            </a:pPr>
            <a:endParaRPr sz="2200" b="1"/>
          </a:p>
          <a:p>
            <a:pPr marL="228594" lvl="0" indent="-228594" algn="just" rtl="0">
              <a:lnSpc>
                <a:spcPct val="100000"/>
              </a:lnSpc>
              <a:spcBef>
                <a:spcPts val="0"/>
              </a:spcBef>
              <a:spcAft>
                <a:spcPts val="0"/>
              </a:spcAft>
              <a:buClr>
                <a:schemeClr val="dk1"/>
              </a:buClr>
              <a:buSzPts val="1000"/>
              <a:buFont typeface="Noto Sans Symbols"/>
              <a:buChar char="🠶"/>
            </a:pPr>
            <a:r>
              <a:rPr lang="en-US" sz="2200" b="1"/>
              <a:t>En la seva completa aplicació, CAN-MDS II aborda les pràctiques de infranotificació i molts dels respectius efectes  tal i com hem descrit a les diapositives anteriors.</a:t>
            </a:r>
            <a:endParaRPr/>
          </a:p>
          <a:p>
            <a:pPr marL="228594" lvl="0" indent="-165094" algn="just" rtl="0">
              <a:lnSpc>
                <a:spcPct val="100000"/>
              </a:lnSpc>
              <a:spcBef>
                <a:spcPts val="0"/>
              </a:spcBef>
              <a:spcAft>
                <a:spcPts val="0"/>
              </a:spcAft>
              <a:buClr>
                <a:schemeClr val="dk1"/>
              </a:buClr>
              <a:buSzPts val="1000"/>
              <a:buFont typeface="Noto Sans Symbols"/>
              <a:buNone/>
            </a:pPr>
            <a:endParaRPr sz="2200" b="1"/>
          </a:p>
          <a:p>
            <a:pPr marL="228594" lvl="0" indent="-228594" algn="just" rtl="0">
              <a:lnSpc>
                <a:spcPct val="100000"/>
              </a:lnSpc>
              <a:spcBef>
                <a:spcPts val="0"/>
              </a:spcBef>
              <a:spcAft>
                <a:spcPts val="0"/>
              </a:spcAft>
              <a:buClr>
                <a:schemeClr val="dk1"/>
              </a:buClr>
              <a:buSzPts val="1000"/>
              <a:buFont typeface="Noto Sans Symbols"/>
              <a:buChar char="🠶"/>
            </a:pPr>
            <a:r>
              <a:rPr lang="en-US" sz="2200" b="1"/>
              <a:t>A més, mitjançant la sistematització i el registre d’incidents de maltractament infantil es crearan bases de dades completes que permetin comparacions amb les taxes de registre de maltractament ja existents.</a:t>
            </a:r>
            <a:endParaRPr sz="2400" b="1">
              <a:solidFill>
                <a:srgbClr val="365F91"/>
              </a:solidFill>
            </a:endParaRPr>
          </a:p>
          <a:p>
            <a:pPr marL="177800" lvl="0" indent="-177800" algn="l" rtl="0">
              <a:lnSpc>
                <a:spcPct val="100000"/>
              </a:lnSpc>
              <a:spcBef>
                <a:spcPts val="0"/>
              </a:spcBef>
              <a:spcAft>
                <a:spcPts val="0"/>
              </a:spcAft>
              <a:buClr>
                <a:schemeClr val="dk1"/>
              </a:buClr>
              <a:buSzPts val="1000"/>
              <a:buNone/>
            </a:pPr>
            <a:endParaRPr sz="2400" b="1">
              <a:solidFill>
                <a:srgbClr val="365F91"/>
              </a:solidFill>
            </a:endParaRPr>
          </a:p>
          <a:p>
            <a:pPr marL="177800" lvl="0" indent="-177800" algn="l" rtl="0">
              <a:lnSpc>
                <a:spcPct val="100000"/>
              </a:lnSpc>
              <a:spcBef>
                <a:spcPts val="0"/>
              </a:spcBef>
              <a:spcAft>
                <a:spcPts val="0"/>
              </a:spcAft>
              <a:buClr>
                <a:schemeClr val="dk1"/>
              </a:buClr>
              <a:buSzPts val="1000"/>
              <a:buNone/>
            </a:pPr>
            <a:endParaRPr sz="2400" b="1">
              <a:solidFill>
                <a:srgbClr val="365F91"/>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Shape 365"/>
        <p:cNvGrpSpPr/>
        <p:nvPr/>
      </p:nvGrpSpPr>
      <p:grpSpPr>
        <a:xfrm>
          <a:off x="0" y="0"/>
          <a:ext cx="0" cy="0"/>
          <a:chOff x="0" y="0"/>
          <a:chExt cx="0" cy="0"/>
        </a:xfrm>
      </p:grpSpPr>
      <p:grpSp>
        <p:nvGrpSpPr>
          <p:cNvPr id="366" name="Google Shape;366;p42"/>
          <p:cNvGrpSpPr/>
          <p:nvPr/>
        </p:nvGrpSpPr>
        <p:grpSpPr>
          <a:xfrm>
            <a:off x="279358" y="1227138"/>
            <a:ext cx="11518982" cy="5000625"/>
            <a:chOff x="114258" y="0"/>
            <a:chExt cx="11518982" cy="5000625"/>
          </a:xfrm>
        </p:grpSpPr>
        <p:sp>
          <p:nvSpPr>
            <p:cNvPr id="367" name="Google Shape;367;p42"/>
            <p:cNvSpPr/>
            <p:nvPr/>
          </p:nvSpPr>
          <p:spPr>
            <a:xfrm rot="-300000">
              <a:off x="136175" y="1998340"/>
              <a:ext cx="11475149" cy="1003945"/>
            </a:xfrm>
            <a:prstGeom prst="mathMinus">
              <a:avLst>
                <a:gd name="adj1" fmla="val 23520"/>
              </a:avLst>
            </a:prstGeom>
            <a:solidFill>
              <a:srgbClr val="B3CAE7"/>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42"/>
            <p:cNvSpPr/>
            <p:nvPr/>
          </p:nvSpPr>
          <p:spPr>
            <a:xfrm>
              <a:off x="1409700" y="250031"/>
              <a:ext cx="3524250" cy="2000250"/>
            </a:xfrm>
            <a:prstGeom prst="downArrow">
              <a:avLst>
                <a:gd name="adj1" fmla="val 50000"/>
                <a:gd name="adj2" fmla="val 5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42"/>
            <p:cNvSpPr/>
            <p:nvPr/>
          </p:nvSpPr>
          <p:spPr>
            <a:xfrm>
              <a:off x="4787190" y="0"/>
              <a:ext cx="6637168" cy="210026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42"/>
            <p:cNvSpPr txBox="1"/>
            <p:nvPr/>
          </p:nvSpPr>
          <p:spPr>
            <a:xfrm>
              <a:off x="4787190" y="0"/>
              <a:ext cx="6637168" cy="2100262"/>
            </a:xfrm>
            <a:prstGeom prst="rect">
              <a:avLst/>
            </a:prstGeom>
            <a:noFill/>
            <a:ln>
              <a:noFill/>
            </a:ln>
          </p:spPr>
          <p:txBody>
            <a:bodyPr spcFirstLastPara="1" wrap="square" lIns="149350" tIns="149350" rIns="149350" bIns="149350" anchor="ctr" anchorCtr="0">
              <a:noAutofit/>
            </a:bodyPr>
            <a:lstStyle/>
            <a:p>
              <a:pPr marL="0" marR="0" lvl="0" indent="0" algn="ctr" rtl="0">
                <a:lnSpc>
                  <a:spcPct val="90000"/>
                </a:lnSpc>
                <a:spcBef>
                  <a:spcPts val="0"/>
                </a:spcBef>
                <a:spcAft>
                  <a:spcPts val="0"/>
                </a:spcAft>
                <a:buClr>
                  <a:schemeClr val="dk1"/>
                </a:buClr>
                <a:buSzPts val="2100"/>
                <a:buFont typeface="Quattrocento Sans"/>
                <a:buNone/>
              </a:pPr>
              <a:r>
                <a:rPr lang="en-US" sz="2100">
                  <a:solidFill>
                    <a:schemeClr val="dk1"/>
                  </a:solidFill>
                  <a:latin typeface="Quattrocento Sans"/>
                  <a:ea typeface="Quattrocento Sans"/>
                  <a:cs typeface="Quattrocento Sans"/>
                  <a:sym typeface="Quattrocento Sans"/>
                </a:rPr>
                <a:t>Limitació temporal; El procediment requereix bastant temps; Manca d’incentius; Limitacions d’interpretació; manca consciència en professionals; Incertesa sobre els casos a registrar; qüestions de confidencialitat; percepció que no hi ha cap acció al registre</a:t>
              </a:r>
              <a:endParaRPr sz="2100">
                <a:solidFill>
                  <a:schemeClr val="dk1"/>
                </a:solidFill>
                <a:latin typeface="Quattrocento Sans"/>
                <a:ea typeface="Quattrocento Sans"/>
                <a:cs typeface="Quattrocento Sans"/>
                <a:sym typeface="Quattrocento Sans"/>
              </a:endParaRPr>
            </a:p>
          </p:txBody>
        </p:sp>
        <p:sp>
          <p:nvSpPr>
            <p:cNvPr id="371" name="Google Shape;371;p42"/>
            <p:cNvSpPr/>
            <p:nvPr/>
          </p:nvSpPr>
          <p:spPr>
            <a:xfrm>
              <a:off x="6813549" y="2750344"/>
              <a:ext cx="3524250" cy="2000250"/>
            </a:xfrm>
            <a:prstGeom prst="upArrow">
              <a:avLst>
                <a:gd name="adj1" fmla="val 50000"/>
                <a:gd name="adj2" fmla="val 5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42"/>
            <p:cNvSpPr/>
            <p:nvPr/>
          </p:nvSpPr>
          <p:spPr>
            <a:xfrm>
              <a:off x="392084" y="2900363"/>
              <a:ext cx="6499280" cy="210026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42"/>
            <p:cNvSpPr txBox="1"/>
            <p:nvPr/>
          </p:nvSpPr>
          <p:spPr>
            <a:xfrm>
              <a:off x="392084" y="2900363"/>
              <a:ext cx="6499280" cy="2100262"/>
            </a:xfrm>
            <a:prstGeom prst="rect">
              <a:avLst/>
            </a:prstGeom>
            <a:noFill/>
            <a:ln>
              <a:noFill/>
            </a:ln>
          </p:spPr>
          <p:txBody>
            <a:bodyPr spcFirstLastPara="1" wrap="square" lIns="142225" tIns="142225" rIns="142225" bIns="142225" anchor="ctr" anchorCtr="0">
              <a:noAutofit/>
            </a:bodyPr>
            <a:lstStyle/>
            <a:p>
              <a:pPr marL="0" marR="0" lvl="0" indent="0" algn="ctr" rtl="0">
                <a:lnSpc>
                  <a:spcPct val="90000"/>
                </a:lnSpc>
                <a:spcBef>
                  <a:spcPts val="0"/>
                </a:spcBef>
                <a:spcAft>
                  <a:spcPts val="0"/>
                </a:spcAft>
                <a:buClr>
                  <a:schemeClr val="dk1"/>
                </a:buClr>
                <a:buSzPts val="2000"/>
                <a:buFont typeface="Quattrocento Sans"/>
                <a:buNone/>
              </a:pPr>
              <a:r>
                <a:rPr lang="en-US" sz="2000">
                  <a:solidFill>
                    <a:schemeClr val="dk1"/>
                  </a:solidFill>
                  <a:latin typeface="Quattrocento Sans"/>
                  <a:ea typeface="Quattrocento Sans"/>
                  <a:cs typeface="Quattrocento Sans"/>
                  <a:sym typeface="Quattrocento Sans"/>
                </a:rPr>
                <a:t>Accés fàcil; Procediment ràpid; Professionals amb formació; Definicions comunes; Comentaris a diferents nivells (operadores i operadors; agències; regió); Pseudonimització; Diferents nivells d’accés; dades de registre (nacionals, regionals, per tipus, etc.)</a:t>
              </a:r>
              <a:endParaRPr sz="2000">
                <a:solidFill>
                  <a:schemeClr val="dk1"/>
                </a:solidFill>
                <a:latin typeface="Quattrocento Sans"/>
                <a:ea typeface="Quattrocento Sans"/>
                <a:cs typeface="Quattrocento Sans"/>
                <a:sym typeface="Quattrocento Sans"/>
              </a:endParaRPr>
            </a:p>
          </p:txBody>
        </p:sp>
      </p:grpSp>
      <p:sp>
        <p:nvSpPr>
          <p:cNvPr id="374" name="Google Shape;374;p42"/>
          <p:cNvSpPr txBox="1"/>
          <p:nvPr/>
        </p:nvSpPr>
        <p:spPr>
          <a:xfrm>
            <a:off x="330200" y="84138"/>
            <a:ext cx="11328400" cy="11430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accent1"/>
              </a:buClr>
              <a:buSzPts val="2400"/>
              <a:buFont typeface="Quattrocento Sans"/>
              <a:buNone/>
            </a:pPr>
            <a:r>
              <a:rPr lang="en-US" sz="2400">
                <a:solidFill>
                  <a:schemeClr val="accent1"/>
                </a:solidFill>
                <a:latin typeface="Quattrocento Sans"/>
                <a:ea typeface="Quattrocento Sans"/>
                <a:cs typeface="Quattrocento Sans"/>
                <a:sym typeface="Quattrocento Sans"/>
              </a:rPr>
              <a:t>Connexió de CAN-MDS amb la infranotificació</a:t>
            </a:r>
            <a:endParaRPr sz="2400">
              <a:solidFill>
                <a:schemeClr val="accent1"/>
              </a:solidFill>
              <a:latin typeface="Quattrocento Sans"/>
              <a:ea typeface="Quattrocento Sans"/>
              <a:cs typeface="Quattrocento Sans"/>
              <a:sym typeface="Quattrocento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Shape 379"/>
        <p:cNvGrpSpPr/>
        <p:nvPr/>
      </p:nvGrpSpPr>
      <p:grpSpPr>
        <a:xfrm>
          <a:off x="0" y="0"/>
          <a:ext cx="0" cy="0"/>
          <a:chOff x="0" y="0"/>
          <a:chExt cx="0" cy="0"/>
        </a:xfrm>
      </p:grpSpPr>
      <p:sp>
        <p:nvSpPr>
          <p:cNvPr id="380" name="Google Shape;380;p43"/>
          <p:cNvSpPr/>
          <p:nvPr/>
        </p:nvSpPr>
        <p:spPr>
          <a:xfrm rot="-5400000">
            <a:off x="869177" y="5382699"/>
            <a:ext cx="1657929" cy="314280"/>
          </a:xfrm>
          <a:prstGeom prst="rect">
            <a:avLst/>
          </a:prstGeom>
          <a:noFill/>
          <a:ln>
            <a:noFill/>
          </a:ln>
        </p:spPr>
        <p:txBody>
          <a:bodyPr spcFirstLastPara="1" wrap="square" lIns="76200" tIns="38100" rIns="76200" bIns="38100" anchor="ctr" anchorCtr="0">
            <a:noAutofit/>
          </a:bodyPr>
          <a:lstStyle/>
          <a:p>
            <a:pPr marL="0" marR="0" lvl="0" indent="0" algn="ctr" rtl="0">
              <a:lnSpc>
                <a:spcPct val="90000"/>
              </a:lnSpc>
              <a:spcBef>
                <a:spcPts val="0"/>
              </a:spcBef>
              <a:spcAft>
                <a:spcPts val="0"/>
              </a:spcAft>
              <a:buNone/>
            </a:pPr>
            <a:r>
              <a:rPr lang="en-US" sz="2000" b="1">
                <a:solidFill>
                  <a:schemeClr val="lt1"/>
                </a:solidFill>
                <a:latin typeface="Calibri"/>
                <a:ea typeface="Calibri"/>
                <a:cs typeface="Calibri"/>
                <a:sym typeface="Calibri"/>
              </a:rPr>
              <a:t>CAN-MDII </a:t>
            </a:r>
            <a:endParaRPr sz="2000">
              <a:solidFill>
                <a:schemeClr val="lt1"/>
              </a:solidFill>
              <a:latin typeface="Calibri"/>
              <a:ea typeface="Calibri"/>
              <a:cs typeface="Calibri"/>
              <a:sym typeface="Calibri"/>
            </a:endParaRPr>
          </a:p>
        </p:txBody>
      </p:sp>
      <p:sp>
        <p:nvSpPr>
          <p:cNvPr id="381" name="Google Shape;381;p43"/>
          <p:cNvSpPr txBox="1"/>
          <p:nvPr/>
        </p:nvSpPr>
        <p:spPr>
          <a:xfrm>
            <a:off x="2217684" y="3074276"/>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82" name="Google Shape;382;p43"/>
          <p:cNvSpPr txBox="1"/>
          <p:nvPr/>
        </p:nvSpPr>
        <p:spPr>
          <a:xfrm>
            <a:off x="431800" y="0"/>
            <a:ext cx="11328400" cy="11430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accent1"/>
              </a:buClr>
              <a:buSzPts val="2400"/>
              <a:buFont typeface="Quattrocento Sans"/>
              <a:buNone/>
            </a:pPr>
            <a:r>
              <a:rPr lang="en-US" sz="2400">
                <a:solidFill>
                  <a:schemeClr val="accent1"/>
                </a:solidFill>
                <a:latin typeface="Quattrocento Sans"/>
                <a:ea typeface="Quattrocento Sans"/>
                <a:cs typeface="Quattrocento Sans"/>
                <a:sym typeface="Quattrocento Sans"/>
              </a:rPr>
              <a:t>Connexió de CAN-MDS amb la infranotificació</a:t>
            </a:r>
            <a:endParaRPr sz="2400">
              <a:solidFill>
                <a:schemeClr val="accent1"/>
              </a:solidFill>
              <a:latin typeface="Quattrocento Sans"/>
              <a:ea typeface="Quattrocento Sans"/>
              <a:cs typeface="Quattrocento Sans"/>
              <a:sym typeface="Quattrocento Sans"/>
            </a:endParaRPr>
          </a:p>
        </p:txBody>
      </p:sp>
      <p:sp>
        <p:nvSpPr>
          <p:cNvPr id="383" name="Google Shape;383;p43"/>
          <p:cNvSpPr txBox="1"/>
          <p:nvPr/>
        </p:nvSpPr>
        <p:spPr>
          <a:xfrm>
            <a:off x="330200" y="1231900"/>
            <a:ext cx="11328400" cy="4952999"/>
          </a:xfrm>
          <a:prstGeom prst="rect">
            <a:avLst/>
          </a:prstGeom>
          <a:noFill/>
          <a:ln>
            <a:noFill/>
          </a:ln>
        </p:spPr>
        <p:txBody>
          <a:bodyPr spcFirstLastPara="1" wrap="square" lIns="91425" tIns="45700" rIns="91425" bIns="45700" anchor="t" anchorCtr="0">
            <a:normAutofit/>
          </a:bodyPr>
          <a:lstStyle/>
          <a:p>
            <a:pPr marL="228594" marR="0" lvl="0" indent="-228594" algn="just" rtl="0">
              <a:lnSpc>
                <a:spcPct val="80000"/>
              </a:lnSpc>
              <a:spcBef>
                <a:spcPts val="0"/>
              </a:spcBef>
              <a:spcAft>
                <a:spcPts val="0"/>
              </a:spcAft>
              <a:buClr>
                <a:schemeClr val="dk1"/>
              </a:buClr>
              <a:buSzPts val="1000"/>
              <a:buFont typeface="Noto Sans Symbols"/>
              <a:buChar char="🠶"/>
            </a:pPr>
            <a:r>
              <a:rPr lang="en-US" sz="2210">
                <a:solidFill>
                  <a:schemeClr val="dk1"/>
                </a:solidFill>
                <a:latin typeface="Quattrocento Sans"/>
                <a:ea typeface="Quattrocento Sans"/>
                <a:cs typeface="Quattrocento Sans"/>
                <a:sym typeface="Quattrocento Sans"/>
              </a:rPr>
              <a:t>L’aplicació de CAN-MDS proporciona una base de dades unificada a nivell nacional per a professionals de tots els sectors que tenen contacte amb infància i amb capacitat  per identificar i notificar possibles maltractaments.</a:t>
            </a:r>
            <a:endParaRPr/>
          </a:p>
          <a:p>
            <a:pPr marL="0" marR="0" lvl="0" indent="0" algn="just" rtl="0">
              <a:lnSpc>
                <a:spcPct val="80000"/>
              </a:lnSpc>
              <a:spcBef>
                <a:spcPts val="0"/>
              </a:spcBef>
              <a:spcAft>
                <a:spcPts val="0"/>
              </a:spcAft>
              <a:buClr>
                <a:schemeClr val="dk1"/>
              </a:buClr>
              <a:buSzPts val="1000"/>
              <a:buFont typeface="Arial"/>
              <a:buNone/>
            </a:pPr>
            <a:endParaRPr sz="2210">
              <a:solidFill>
                <a:schemeClr val="dk1"/>
              </a:solidFill>
              <a:latin typeface="Quattrocento Sans"/>
              <a:ea typeface="Quattrocento Sans"/>
              <a:cs typeface="Quattrocento Sans"/>
              <a:sym typeface="Quattrocento Sans"/>
            </a:endParaRPr>
          </a:p>
          <a:p>
            <a:pPr marL="228594" marR="0" lvl="0" indent="-228594" algn="just" rtl="0">
              <a:lnSpc>
                <a:spcPct val="80000"/>
              </a:lnSpc>
              <a:spcBef>
                <a:spcPts val="0"/>
              </a:spcBef>
              <a:spcAft>
                <a:spcPts val="0"/>
              </a:spcAft>
              <a:buClr>
                <a:schemeClr val="dk1"/>
              </a:buClr>
              <a:buSzPts val="1000"/>
              <a:buFont typeface="Noto Sans Symbols"/>
              <a:buChar char="🠶"/>
            </a:pPr>
            <a:r>
              <a:rPr lang="en-US" sz="2210">
                <a:solidFill>
                  <a:schemeClr val="dk1"/>
                </a:solidFill>
                <a:latin typeface="Quattrocento Sans"/>
                <a:ea typeface="Quattrocento Sans"/>
                <a:cs typeface="Quattrocento Sans"/>
                <a:sym typeface="Quattrocento Sans"/>
              </a:rPr>
              <a:t>Les nenes i els nens que es registren reben pseudònims per a totes les operadores i els operadors, independentment del seu nivell d’accés, i no s’introdueixen dades sobre les persones autores del maltractament.</a:t>
            </a:r>
            <a:endParaRPr/>
          </a:p>
          <a:p>
            <a:pPr marL="0" marR="0" lvl="0" indent="0" algn="just" rtl="0">
              <a:lnSpc>
                <a:spcPct val="80000"/>
              </a:lnSpc>
              <a:spcBef>
                <a:spcPts val="0"/>
              </a:spcBef>
              <a:spcAft>
                <a:spcPts val="0"/>
              </a:spcAft>
              <a:buClr>
                <a:schemeClr val="dk1"/>
              </a:buClr>
              <a:buSzPts val="1000"/>
              <a:buFont typeface="Arial"/>
              <a:buNone/>
            </a:pPr>
            <a:endParaRPr sz="2210">
              <a:solidFill>
                <a:schemeClr val="dk1"/>
              </a:solidFill>
              <a:latin typeface="Quattrocento Sans"/>
              <a:ea typeface="Quattrocento Sans"/>
              <a:cs typeface="Quattrocento Sans"/>
              <a:sym typeface="Quattrocento Sans"/>
            </a:endParaRPr>
          </a:p>
          <a:p>
            <a:pPr marL="228594" marR="0" lvl="0" indent="-228594" algn="just" rtl="0">
              <a:lnSpc>
                <a:spcPct val="80000"/>
              </a:lnSpc>
              <a:spcBef>
                <a:spcPts val="0"/>
              </a:spcBef>
              <a:spcAft>
                <a:spcPts val="0"/>
              </a:spcAft>
              <a:buClr>
                <a:schemeClr val="dk1"/>
              </a:buClr>
              <a:buSzPts val="1000"/>
              <a:buFont typeface="Noto Sans Symbols"/>
              <a:buChar char="🠶"/>
            </a:pPr>
            <a:r>
              <a:rPr lang="en-US" sz="2210">
                <a:solidFill>
                  <a:schemeClr val="dk1"/>
                </a:solidFill>
                <a:latin typeface="Quattrocento Sans"/>
                <a:ea typeface="Quattrocento Sans"/>
                <a:cs typeface="Quattrocento Sans"/>
                <a:sym typeface="Quattrocento Sans"/>
              </a:rPr>
              <a:t>Es convida a operadores i operadors de les agències implicades a introduïr els casos independement de la seva justificació. </a:t>
            </a:r>
            <a:endParaRPr/>
          </a:p>
          <a:p>
            <a:pPr marL="228594" marR="0" lvl="0" indent="-165094" algn="just" rtl="0">
              <a:lnSpc>
                <a:spcPct val="80000"/>
              </a:lnSpc>
              <a:spcBef>
                <a:spcPts val="0"/>
              </a:spcBef>
              <a:spcAft>
                <a:spcPts val="0"/>
              </a:spcAft>
              <a:buClr>
                <a:schemeClr val="dk1"/>
              </a:buClr>
              <a:buSzPts val="1000"/>
              <a:buFont typeface="Noto Sans Symbols"/>
              <a:buNone/>
            </a:pPr>
            <a:endParaRPr sz="2210">
              <a:solidFill>
                <a:schemeClr val="dk1"/>
              </a:solidFill>
              <a:latin typeface="Quattrocento Sans"/>
              <a:ea typeface="Quattrocento Sans"/>
              <a:cs typeface="Quattrocento Sans"/>
              <a:sym typeface="Quattrocento Sans"/>
            </a:endParaRPr>
          </a:p>
          <a:p>
            <a:pPr marL="228594" marR="0" lvl="0" indent="-228594" algn="just" rtl="0">
              <a:lnSpc>
                <a:spcPct val="80000"/>
              </a:lnSpc>
              <a:spcBef>
                <a:spcPts val="0"/>
              </a:spcBef>
              <a:spcAft>
                <a:spcPts val="0"/>
              </a:spcAft>
              <a:buClr>
                <a:schemeClr val="dk1"/>
              </a:buClr>
              <a:buSzPts val="1000"/>
              <a:buFont typeface="Noto Sans Symbols"/>
              <a:buChar char="🠶"/>
            </a:pPr>
            <a:r>
              <a:rPr lang="en-US" sz="2210">
                <a:solidFill>
                  <a:schemeClr val="dk1"/>
                </a:solidFill>
                <a:latin typeface="Quattrocento Sans"/>
                <a:ea typeface="Quattrocento Sans"/>
                <a:cs typeface="Quattrocento Sans"/>
                <a:sym typeface="Quattrocento Sans"/>
              </a:rPr>
              <a:t>En funció de la legislació de cada país sobre l’obligació de notificar i els procediments legals que s’han de seguir, jutgesses i jutges, fiscalia general i altres professionals del sector de la justícia tenen accés complet, el que implica que, en funció de la informació disponible, estan en condicions de decidir els temes relatius al procés judicial. En aquest cas, les agències nacionals proporcionen l'enllaç a la identitat de la nena o el nen. </a:t>
            </a:r>
            <a:endParaRPr/>
          </a:p>
          <a:p>
            <a:pPr marL="0" marR="0" lvl="0" indent="0" algn="just" rtl="0">
              <a:lnSpc>
                <a:spcPct val="80000"/>
              </a:lnSpc>
              <a:spcBef>
                <a:spcPts val="0"/>
              </a:spcBef>
              <a:spcAft>
                <a:spcPts val="0"/>
              </a:spcAft>
              <a:buClr>
                <a:schemeClr val="dk1"/>
              </a:buClr>
              <a:buSzPts val="1000"/>
              <a:buFont typeface="Arial"/>
              <a:buNone/>
            </a:pPr>
            <a:endParaRPr sz="1870" b="1">
              <a:solidFill>
                <a:schemeClr val="dk1"/>
              </a:solidFill>
              <a:latin typeface="Quattrocento Sans"/>
              <a:ea typeface="Quattrocento Sans"/>
              <a:cs typeface="Quattrocento Sans"/>
              <a:sym typeface="Quattrocento Sans"/>
            </a:endParaRPr>
          </a:p>
          <a:p>
            <a:pPr marL="0" marR="0" lvl="0" indent="0" algn="ctr" rtl="0">
              <a:lnSpc>
                <a:spcPct val="80000"/>
              </a:lnSpc>
              <a:spcBef>
                <a:spcPts val="0"/>
              </a:spcBef>
              <a:spcAft>
                <a:spcPts val="0"/>
              </a:spcAft>
              <a:buClr>
                <a:schemeClr val="accent1"/>
              </a:buClr>
              <a:buSzPts val="1000"/>
              <a:buFont typeface="Arial"/>
              <a:buNone/>
            </a:pPr>
            <a:r>
              <a:rPr lang="en-US" sz="1870" b="1">
                <a:solidFill>
                  <a:schemeClr val="accent1"/>
                </a:solidFill>
                <a:latin typeface="Quattrocento Sans"/>
                <a:ea typeface="Quattrocento Sans"/>
                <a:cs typeface="Quattrocento Sans"/>
                <a:sym typeface="Quattrocento Sans"/>
              </a:rPr>
              <a:t>Tot això, significa, bàsicament, que:</a:t>
            </a:r>
            <a:endParaRPr sz="1870" b="1">
              <a:solidFill>
                <a:schemeClr val="accent1"/>
              </a:solidFill>
              <a:latin typeface="Quattrocento Sans"/>
              <a:ea typeface="Quattrocento Sans"/>
              <a:cs typeface="Quattrocento Sans"/>
              <a:sym typeface="Quattrocento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Shape 388"/>
        <p:cNvGrpSpPr/>
        <p:nvPr/>
      </p:nvGrpSpPr>
      <p:grpSpPr>
        <a:xfrm>
          <a:off x="0" y="0"/>
          <a:ext cx="0" cy="0"/>
          <a:chOff x="0" y="0"/>
          <a:chExt cx="0" cy="0"/>
        </a:xfrm>
      </p:grpSpPr>
      <p:sp>
        <p:nvSpPr>
          <p:cNvPr id="389" name="Google Shape;389;p44"/>
          <p:cNvSpPr txBox="1"/>
          <p:nvPr/>
        </p:nvSpPr>
        <p:spPr>
          <a:xfrm>
            <a:off x="2217684" y="3074276"/>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0" name="Google Shape;390;p44"/>
          <p:cNvSpPr txBox="1"/>
          <p:nvPr/>
        </p:nvSpPr>
        <p:spPr>
          <a:xfrm>
            <a:off x="431800" y="88900"/>
            <a:ext cx="11328400" cy="11430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accent1"/>
              </a:buClr>
              <a:buSzPts val="2400"/>
              <a:buFont typeface="Quattrocento Sans"/>
              <a:buNone/>
            </a:pPr>
            <a:r>
              <a:rPr lang="en-US" sz="2400">
                <a:solidFill>
                  <a:schemeClr val="accent1"/>
                </a:solidFill>
                <a:latin typeface="Quattrocento Sans"/>
                <a:ea typeface="Quattrocento Sans"/>
                <a:cs typeface="Quattrocento Sans"/>
                <a:sym typeface="Quattrocento Sans"/>
              </a:rPr>
              <a:t>Connexió de CAN-MDS amb la infranotificació</a:t>
            </a:r>
            <a:endParaRPr sz="2400">
              <a:solidFill>
                <a:schemeClr val="accent1"/>
              </a:solidFill>
              <a:latin typeface="Quattrocento Sans"/>
              <a:ea typeface="Quattrocento Sans"/>
              <a:cs typeface="Quattrocento Sans"/>
              <a:sym typeface="Quattrocento Sans"/>
            </a:endParaRPr>
          </a:p>
        </p:txBody>
      </p:sp>
      <p:sp>
        <p:nvSpPr>
          <p:cNvPr id="391" name="Google Shape;391;p44"/>
          <p:cNvSpPr txBox="1"/>
          <p:nvPr/>
        </p:nvSpPr>
        <p:spPr>
          <a:xfrm>
            <a:off x="330200" y="1231900"/>
            <a:ext cx="11328400" cy="4952999"/>
          </a:xfrm>
          <a:prstGeom prst="rect">
            <a:avLst/>
          </a:prstGeom>
          <a:noFill/>
          <a:ln>
            <a:noFill/>
          </a:ln>
        </p:spPr>
        <p:txBody>
          <a:bodyPr spcFirstLastPara="1" wrap="square" lIns="91425" tIns="45700" rIns="91425" bIns="45700" anchor="t" anchorCtr="0">
            <a:normAutofit/>
          </a:bodyPr>
          <a:lstStyle/>
          <a:p>
            <a:pPr marL="228594" marR="0" lvl="0" indent="-228594" algn="just" rtl="0">
              <a:lnSpc>
                <a:spcPct val="100000"/>
              </a:lnSpc>
              <a:spcBef>
                <a:spcPts val="0"/>
              </a:spcBef>
              <a:spcAft>
                <a:spcPts val="0"/>
              </a:spcAft>
              <a:buClr>
                <a:schemeClr val="dk1"/>
              </a:buClr>
              <a:buSzPts val="1000"/>
              <a:buFont typeface="Noto Sans Symbols"/>
              <a:buChar char="🠶"/>
            </a:pPr>
            <a:r>
              <a:rPr lang="en-US" sz="2200">
                <a:solidFill>
                  <a:schemeClr val="dk1"/>
                </a:solidFill>
                <a:latin typeface="Quattrocento Sans"/>
                <a:ea typeface="Quattrocento Sans"/>
                <a:cs typeface="Quattrocento Sans"/>
                <a:sym typeface="Quattrocento Sans"/>
              </a:rPr>
              <a:t>Cada persona operadora, independentment del sector, pot tenir una perspectiva clara de l’abordatge del seu cas per part de les diferents agències i des de la primera notificació. Això reforça la comprensió sobre el fluxe d’informació, el temes legals i la distribució de responsabilitats entre les agències dels seus països.</a:t>
            </a:r>
            <a:endParaRPr/>
          </a:p>
          <a:p>
            <a:pPr marL="228594" marR="0" lvl="0" indent="-165094" algn="just" rtl="0">
              <a:lnSpc>
                <a:spcPct val="100000"/>
              </a:lnSpc>
              <a:spcBef>
                <a:spcPts val="0"/>
              </a:spcBef>
              <a:spcAft>
                <a:spcPts val="0"/>
              </a:spcAft>
              <a:buClr>
                <a:schemeClr val="dk1"/>
              </a:buClr>
              <a:buSzPts val="1000"/>
              <a:buFont typeface="Noto Sans Symbols"/>
              <a:buNone/>
            </a:pPr>
            <a:endParaRPr sz="2200">
              <a:solidFill>
                <a:schemeClr val="dk1"/>
              </a:solidFill>
              <a:latin typeface="Quattrocento Sans"/>
              <a:ea typeface="Quattrocento Sans"/>
              <a:cs typeface="Quattrocento Sans"/>
              <a:sym typeface="Quattrocento Sans"/>
            </a:endParaRPr>
          </a:p>
          <a:p>
            <a:pPr marL="228594" marR="0" lvl="0" indent="-228594" algn="just" rtl="0">
              <a:lnSpc>
                <a:spcPct val="100000"/>
              </a:lnSpc>
              <a:spcBef>
                <a:spcPts val="0"/>
              </a:spcBef>
              <a:spcAft>
                <a:spcPts val="0"/>
              </a:spcAft>
              <a:buClr>
                <a:schemeClr val="dk1"/>
              </a:buClr>
              <a:buSzPts val="1000"/>
              <a:buFont typeface="Noto Sans Symbols"/>
              <a:buChar char="🠶"/>
            </a:pPr>
            <a:r>
              <a:rPr lang="en-US" sz="2200">
                <a:solidFill>
                  <a:schemeClr val="dk1"/>
                </a:solidFill>
                <a:latin typeface="Quattrocento Sans"/>
                <a:ea typeface="Quattrocento Sans"/>
                <a:cs typeface="Quattrocento Sans"/>
                <a:sym typeface="Quattrocento Sans"/>
              </a:rPr>
              <a:t>A més, durant la presentació del projecte i la formació de les persones operadores, les agències nacionals proporcionen els continguts i coneixements especialitzats sobre l’obligació de notificació, els processos judicials i totes les opcions possibles davant un cas de maltractament infantil.</a:t>
            </a:r>
            <a:endParaRPr/>
          </a:p>
          <a:p>
            <a:pPr marL="228594" marR="0" lvl="0" indent="-165094" algn="just" rtl="0">
              <a:lnSpc>
                <a:spcPct val="100000"/>
              </a:lnSpc>
              <a:spcBef>
                <a:spcPts val="0"/>
              </a:spcBef>
              <a:spcAft>
                <a:spcPts val="0"/>
              </a:spcAft>
              <a:buClr>
                <a:schemeClr val="dk1"/>
              </a:buClr>
              <a:buSzPts val="1000"/>
              <a:buFont typeface="Noto Sans Symbols"/>
              <a:buNone/>
            </a:pPr>
            <a:endParaRPr sz="2200" b="1">
              <a:solidFill>
                <a:schemeClr val="dk1"/>
              </a:solidFill>
              <a:latin typeface="Quattrocento Sans"/>
              <a:ea typeface="Quattrocento Sans"/>
              <a:cs typeface="Quattrocento Sans"/>
              <a:sym typeface="Quattrocento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show="0">
  <p:cSld>
    <p:spTree>
      <p:nvGrpSpPr>
        <p:cNvPr id="1" name="Shape 396"/>
        <p:cNvGrpSpPr/>
        <p:nvPr/>
      </p:nvGrpSpPr>
      <p:grpSpPr>
        <a:xfrm>
          <a:off x="0" y="0"/>
          <a:ext cx="0" cy="0"/>
          <a:chOff x="0" y="0"/>
          <a:chExt cx="0" cy="0"/>
        </a:xfrm>
      </p:grpSpPr>
      <p:sp>
        <p:nvSpPr>
          <p:cNvPr id="397" name="Google Shape;397;p45"/>
          <p:cNvSpPr txBox="1">
            <a:spLocks noGrp="1"/>
          </p:cNvSpPr>
          <p:nvPr>
            <p:ph type="body" idx="1"/>
          </p:nvPr>
        </p:nvSpPr>
        <p:spPr>
          <a:xfrm>
            <a:off x="838200" y="1890939"/>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800"/>
              <a:buFont typeface="Noto Sans Symbols"/>
              <a:buChar char="🠶"/>
            </a:pPr>
            <a:r>
              <a:rPr lang="en-US"/>
              <a:t>Les següents diapositives inclouen informació per una lectura posterior</a:t>
            </a:r>
            <a:endParaRP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showMasterSp="0" show="0">
  <p:cSld>
    <p:spTree>
      <p:nvGrpSpPr>
        <p:cNvPr id="1" name="Shape 402"/>
        <p:cNvGrpSpPr/>
        <p:nvPr/>
      </p:nvGrpSpPr>
      <p:grpSpPr>
        <a:xfrm>
          <a:off x="0" y="0"/>
          <a:ext cx="0" cy="0"/>
          <a:chOff x="0" y="0"/>
          <a:chExt cx="0" cy="0"/>
        </a:xfrm>
      </p:grpSpPr>
      <p:sp>
        <p:nvSpPr>
          <p:cNvPr id="403" name="Google Shape;403;p46"/>
          <p:cNvSpPr txBox="1">
            <a:spLocks noGrp="1"/>
          </p:cNvSpPr>
          <p:nvPr>
            <p:ph type="title" idx="4294967295"/>
          </p:nvPr>
        </p:nvSpPr>
        <p:spPr>
          <a:xfrm>
            <a:off x="241300" y="620522"/>
            <a:ext cx="11391900" cy="1512342"/>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accent1"/>
              </a:buClr>
              <a:buSzPts val="2400"/>
              <a:buFont typeface="Quattrocento Sans"/>
              <a:buNone/>
            </a:pPr>
            <a:r>
              <a:rPr lang="en-US" sz="2400">
                <a:solidFill>
                  <a:schemeClr val="accent1"/>
                </a:solidFill>
              </a:rPr>
              <a:t>Punts i materials de la formació</a:t>
            </a:r>
            <a:br>
              <a:rPr lang="en-US" sz="2400">
                <a:solidFill>
                  <a:schemeClr val="accent1"/>
                </a:solidFill>
              </a:rPr>
            </a:br>
            <a:endParaRPr sz="2400">
              <a:solidFill>
                <a:schemeClr val="accent1"/>
              </a:solidFill>
            </a:endParaRPr>
          </a:p>
        </p:txBody>
      </p:sp>
      <p:sp>
        <p:nvSpPr>
          <p:cNvPr id="404" name="Google Shape;404;p46"/>
          <p:cNvSpPr txBox="1">
            <a:spLocks noGrp="1"/>
          </p:cNvSpPr>
          <p:nvPr>
            <p:ph type="body" idx="4294967295"/>
          </p:nvPr>
        </p:nvSpPr>
        <p:spPr>
          <a:xfrm>
            <a:off x="2316163" y="2344320"/>
            <a:ext cx="8244333" cy="2448272"/>
          </a:xfrm>
          <a:prstGeom prst="rect">
            <a:avLst/>
          </a:prstGeom>
          <a:noFill/>
          <a:ln>
            <a:noFill/>
          </a:ln>
        </p:spPr>
        <p:txBody>
          <a:bodyPr spcFirstLastPara="1" wrap="square" lIns="91425" tIns="45700" rIns="91425" bIns="45700" anchor="t" anchorCtr="0">
            <a:normAutofit/>
          </a:bodyPr>
          <a:lstStyle/>
          <a:p>
            <a:pPr marL="177800" lvl="0" indent="-177800" algn="just" rtl="0">
              <a:lnSpc>
                <a:spcPct val="80000"/>
              </a:lnSpc>
              <a:spcBef>
                <a:spcPts val="0"/>
              </a:spcBef>
              <a:spcAft>
                <a:spcPts val="0"/>
              </a:spcAft>
              <a:buClr>
                <a:schemeClr val="dk1"/>
              </a:buClr>
              <a:buSzPts val="1000"/>
              <a:buNone/>
            </a:pPr>
            <a:endParaRPr sz="1295" b="1">
              <a:solidFill>
                <a:srgbClr val="365F91"/>
              </a:solidFill>
              <a:latin typeface="Calibri"/>
              <a:ea typeface="Calibri"/>
              <a:cs typeface="Calibri"/>
              <a:sym typeface="Calibri"/>
            </a:endParaRPr>
          </a:p>
          <a:p>
            <a:pPr marL="177800" lvl="0" indent="-177800" algn="ctr" rtl="0">
              <a:lnSpc>
                <a:spcPct val="80000"/>
              </a:lnSpc>
              <a:spcBef>
                <a:spcPts val="0"/>
              </a:spcBef>
              <a:spcAft>
                <a:spcPts val="0"/>
              </a:spcAft>
              <a:buClr>
                <a:schemeClr val="dk1"/>
              </a:buClr>
              <a:buSzPts val="1000"/>
              <a:buNone/>
            </a:pPr>
            <a:endParaRPr sz="1665" b="1">
              <a:solidFill>
                <a:srgbClr val="365F91"/>
              </a:solidFill>
              <a:latin typeface="Calibri"/>
              <a:ea typeface="Calibri"/>
              <a:cs typeface="Calibri"/>
              <a:sym typeface="Calibri"/>
            </a:endParaRPr>
          </a:p>
          <a:p>
            <a:pPr marL="177800" lvl="0" indent="-177800" algn="ctr" rtl="0">
              <a:lnSpc>
                <a:spcPct val="80000"/>
              </a:lnSpc>
              <a:spcBef>
                <a:spcPts val="0"/>
              </a:spcBef>
              <a:spcAft>
                <a:spcPts val="0"/>
              </a:spcAft>
              <a:buClr>
                <a:srgbClr val="365F91"/>
              </a:buClr>
              <a:buSzPts val="1000"/>
              <a:buNone/>
            </a:pPr>
            <a:r>
              <a:rPr lang="en-US" sz="1665" b="1">
                <a:solidFill>
                  <a:srgbClr val="365F91"/>
                </a:solidFill>
                <a:latin typeface="Calibri"/>
                <a:ea typeface="Calibri"/>
                <a:cs typeface="Calibri"/>
                <a:sym typeface="Calibri"/>
              </a:rPr>
              <a:t>Totes les i els professionals que treballen amb infància o que tenen contacte amb nenes i nens a la seva feina, han de conèixer la legislació sobre protecció de la infància relativa al seu territori.</a:t>
            </a:r>
            <a:endParaRPr/>
          </a:p>
          <a:p>
            <a:pPr marL="177800" lvl="0" indent="-177800" algn="ctr" rtl="0">
              <a:lnSpc>
                <a:spcPct val="80000"/>
              </a:lnSpc>
              <a:spcBef>
                <a:spcPts val="0"/>
              </a:spcBef>
              <a:spcAft>
                <a:spcPts val="0"/>
              </a:spcAft>
              <a:buClr>
                <a:schemeClr val="dk1"/>
              </a:buClr>
              <a:buSzPts val="1000"/>
              <a:buNone/>
            </a:pPr>
            <a:endParaRPr sz="1665" b="1">
              <a:solidFill>
                <a:srgbClr val="365F91"/>
              </a:solidFill>
              <a:latin typeface="Calibri"/>
              <a:ea typeface="Calibri"/>
              <a:cs typeface="Calibri"/>
              <a:sym typeface="Calibri"/>
            </a:endParaRPr>
          </a:p>
          <a:p>
            <a:pPr marL="177800" lvl="0" indent="-177800" algn="ctr" rtl="0">
              <a:lnSpc>
                <a:spcPct val="80000"/>
              </a:lnSpc>
              <a:spcBef>
                <a:spcPts val="0"/>
              </a:spcBef>
              <a:spcAft>
                <a:spcPts val="0"/>
              </a:spcAft>
              <a:buClr>
                <a:srgbClr val="365F91"/>
              </a:buClr>
              <a:buSzPts val="1000"/>
              <a:buNone/>
            </a:pPr>
            <a:r>
              <a:rPr lang="en-US" sz="1665" b="1">
                <a:solidFill>
                  <a:srgbClr val="365F91"/>
                </a:solidFill>
                <a:latin typeface="Calibri"/>
                <a:ea typeface="Calibri"/>
                <a:cs typeface="Calibri"/>
                <a:sym typeface="Calibri"/>
              </a:rPr>
              <a:t>És possible que hi hagi recursos web o material imprès específic per país que les i els professionals puguin consultar sobre on trobar la legislació estatal i altres recursos d'informació obligatoris.</a:t>
            </a:r>
            <a:endParaRPr/>
          </a:p>
          <a:p>
            <a:pPr marL="177800" lvl="0" indent="-177800" algn="ctr" rtl="0">
              <a:lnSpc>
                <a:spcPct val="80000"/>
              </a:lnSpc>
              <a:spcBef>
                <a:spcPts val="0"/>
              </a:spcBef>
              <a:spcAft>
                <a:spcPts val="0"/>
              </a:spcAft>
              <a:buClr>
                <a:srgbClr val="365F91"/>
              </a:buClr>
              <a:buSzPts val="1000"/>
              <a:buNone/>
            </a:pPr>
            <a:r>
              <a:rPr lang="en-US" sz="1665" b="1">
                <a:solidFill>
                  <a:srgbClr val="365F91"/>
                </a:solidFill>
                <a:latin typeface="Calibri"/>
                <a:ea typeface="Calibri"/>
                <a:cs typeface="Calibri"/>
                <a:sym typeface="Calibri"/>
              </a:rPr>
              <a:t>Es poden consultar professionals dels sectors de l’aplicació de la llei, les polítiques públiques, la justícia i la protecció de la infància.</a:t>
            </a:r>
            <a:endParaRPr/>
          </a:p>
        </p:txBody>
      </p:sp>
      <p:sp>
        <p:nvSpPr>
          <p:cNvPr id="405" name="Google Shape;405;p46"/>
          <p:cNvSpPr/>
          <p:nvPr/>
        </p:nvSpPr>
        <p:spPr>
          <a:xfrm>
            <a:off x="1631504" y="2344320"/>
            <a:ext cx="467544" cy="2286500"/>
          </a:xfrm>
          <a:prstGeom prst="roundRect">
            <a:avLst>
              <a:gd name="adj" fmla="val 16667"/>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46"/>
          <p:cNvSpPr txBox="1"/>
          <p:nvPr/>
        </p:nvSpPr>
        <p:spPr>
          <a:xfrm rot="-5400000">
            <a:off x="744846" y="3276602"/>
            <a:ext cx="2240853" cy="421897"/>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500" b="1">
                <a:solidFill>
                  <a:schemeClr val="lt1"/>
                </a:solidFill>
                <a:latin typeface="Calibri"/>
                <a:ea typeface="Calibri"/>
                <a:cs typeface="Calibri"/>
                <a:sym typeface="Calibri"/>
              </a:rPr>
              <a:t>Jurisdicció</a:t>
            </a:r>
            <a:endParaRPr sz="1500" b="1">
              <a:solidFill>
                <a:schemeClr val="lt1"/>
              </a:solidFill>
              <a:latin typeface="Calibri"/>
              <a:ea typeface="Calibri"/>
              <a:cs typeface="Calibri"/>
              <a:sym typeface="Calibri"/>
            </a:endParaRPr>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showMasterSp="0" show="0">
  <p:cSld>
    <p:spTree>
      <p:nvGrpSpPr>
        <p:cNvPr id="1" name="Shape 411"/>
        <p:cNvGrpSpPr/>
        <p:nvPr/>
      </p:nvGrpSpPr>
      <p:grpSpPr>
        <a:xfrm>
          <a:off x="0" y="0"/>
          <a:ext cx="0" cy="0"/>
          <a:chOff x="0" y="0"/>
          <a:chExt cx="0" cy="0"/>
        </a:xfrm>
      </p:grpSpPr>
      <p:sp>
        <p:nvSpPr>
          <p:cNvPr id="412" name="Google Shape;412;p47"/>
          <p:cNvSpPr txBox="1">
            <a:spLocks noGrp="1"/>
          </p:cNvSpPr>
          <p:nvPr>
            <p:ph type="body" idx="4294967295"/>
          </p:nvPr>
        </p:nvSpPr>
        <p:spPr>
          <a:xfrm>
            <a:off x="2099048" y="2388897"/>
            <a:ext cx="8351837" cy="3096344"/>
          </a:xfrm>
          <a:prstGeom prst="rect">
            <a:avLst/>
          </a:prstGeom>
          <a:noFill/>
          <a:ln>
            <a:noFill/>
          </a:ln>
        </p:spPr>
        <p:txBody>
          <a:bodyPr spcFirstLastPara="1" wrap="square" lIns="91425" tIns="45700" rIns="91425" bIns="45700" anchor="t" anchorCtr="0">
            <a:normAutofit/>
          </a:bodyPr>
          <a:lstStyle/>
          <a:p>
            <a:pPr marL="177800" lvl="0" indent="-177800" algn="just" rtl="0">
              <a:lnSpc>
                <a:spcPct val="100000"/>
              </a:lnSpc>
              <a:spcBef>
                <a:spcPts val="0"/>
              </a:spcBef>
              <a:spcAft>
                <a:spcPts val="0"/>
              </a:spcAft>
              <a:buClr>
                <a:schemeClr val="dk1"/>
              </a:buClr>
              <a:buSzPts val="1000"/>
              <a:buNone/>
            </a:pPr>
            <a:endParaRPr sz="1400" b="1">
              <a:solidFill>
                <a:srgbClr val="365F91"/>
              </a:solidFill>
              <a:latin typeface="Calibri"/>
              <a:ea typeface="Calibri"/>
              <a:cs typeface="Calibri"/>
              <a:sym typeface="Calibri"/>
            </a:endParaRPr>
          </a:p>
          <a:p>
            <a:pPr marL="177800" lvl="0" indent="-177800" algn="ctr" rtl="0">
              <a:lnSpc>
                <a:spcPct val="100000"/>
              </a:lnSpc>
              <a:spcBef>
                <a:spcPts val="0"/>
              </a:spcBef>
              <a:spcAft>
                <a:spcPts val="0"/>
              </a:spcAft>
              <a:buClr>
                <a:schemeClr val="dk1"/>
              </a:buClr>
              <a:buSzPts val="1000"/>
              <a:buNone/>
            </a:pPr>
            <a:endParaRPr sz="1800" b="1">
              <a:solidFill>
                <a:srgbClr val="365F91"/>
              </a:solidFill>
              <a:latin typeface="Calibri"/>
              <a:ea typeface="Calibri"/>
              <a:cs typeface="Calibri"/>
              <a:sym typeface="Calibri"/>
            </a:endParaRPr>
          </a:p>
          <a:p>
            <a:pPr marL="177800" lvl="0" indent="-177800" algn="ctr" rtl="0">
              <a:lnSpc>
                <a:spcPct val="100000"/>
              </a:lnSpc>
              <a:spcBef>
                <a:spcPts val="0"/>
              </a:spcBef>
              <a:spcAft>
                <a:spcPts val="0"/>
              </a:spcAft>
              <a:buClr>
                <a:srgbClr val="365F91"/>
              </a:buClr>
              <a:buSzPts val="1000"/>
              <a:buNone/>
            </a:pPr>
            <a:r>
              <a:rPr lang="en-US" sz="1800" b="1">
                <a:solidFill>
                  <a:srgbClr val="365F91"/>
                </a:solidFill>
                <a:latin typeface="Calibri"/>
                <a:ea typeface="Calibri"/>
                <a:cs typeface="Calibri"/>
                <a:sym typeface="Calibri"/>
              </a:rPr>
              <a:t>La majoria d’evidències indiquen que, fins i tot als països on està vigent, l’obligació de de denunciar presenta ambigüitats, generalment en les àrees següents: persones obligades, tipus de maltractament, grau de sospita o sospita de dany o risc actual i futur necessari per activar la notificació. Manca de legislació per establir sancions en cas de no denunciar i la immunitat jurídica per a les i els professionals que ho fan, el que també es considera clau en la decisió de no denunciar.</a:t>
            </a:r>
            <a:endParaRPr/>
          </a:p>
        </p:txBody>
      </p:sp>
      <p:sp>
        <p:nvSpPr>
          <p:cNvPr id="413" name="Google Shape;413;p47"/>
          <p:cNvSpPr/>
          <p:nvPr/>
        </p:nvSpPr>
        <p:spPr>
          <a:xfrm>
            <a:off x="1631504" y="2438637"/>
            <a:ext cx="467544" cy="2286500"/>
          </a:xfrm>
          <a:prstGeom prst="roundRect">
            <a:avLst>
              <a:gd name="adj" fmla="val 16667"/>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47"/>
          <p:cNvSpPr txBox="1"/>
          <p:nvPr/>
        </p:nvSpPr>
        <p:spPr>
          <a:xfrm rot="-5400000">
            <a:off x="744846" y="3370927"/>
            <a:ext cx="2240853" cy="421897"/>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500" b="1">
                <a:solidFill>
                  <a:schemeClr val="lt1"/>
                </a:solidFill>
                <a:latin typeface="Calibri"/>
                <a:ea typeface="Calibri"/>
                <a:cs typeface="Calibri"/>
                <a:sym typeface="Calibri"/>
              </a:rPr>
              <a:t>Zones grises</a:t>
            </a:r>
            <a:endParaRPr sz="1500" b="1">
              <a:solidFill>
                <a:schemeClr val="lt1"/>
              </a:solidFill>
              <a:latin typeface="Calibri"/>
              <a:ea typeface="Calibri"/>
              <a:cs typeface="Calibri"/>
              <a:sym typeface="Calibri"/>
            </a:endParaRPr>
          </a:p>
        </p:txBody>
      </p:sp>
      <p:sp>
        <p:nvSpPr>
          <p:cNvPr id="415" name="Google Shape;415;p47"/>
          <p:cNvSpPr txBox="1"/>
          <p:nvPr/>
        </p:nvSpPr>
        <p:spPr>
          <a:xfrm>
            <a:off x="241300" y="620522"/>
            <a:ext cx="11391900" cy="151234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accent1"/>
              </a:buClr>
              <a:buSzPts val="2400"/>
              <a:buFont typeface="Quattrocento Sans"/>
              <a:buNone/>
            </a:pPr>
            <a:r>
              <a:rPr lang="en-US" sz="2400">
                <a:solidFill>
                  <a:schemeClr val="accent1"/>
                </a:solidFill>
                <a:latin typeface="Quattrocento Sans"/>
                <a:ea typeface="Quattrocento Sans"/>
                <a:cs typeface="Quattrocento Sans"/>
                <a:sym typeface="Quattrocento Sans"/>
              </a:rPr>
              <a:t>Punts i materials de la formació</a:t>
            </a:r>
            <a:br>
              <a:rPr lang="en-US" sz="2400">
                <a:solidFill>
                  <a:schemeClr val="accent1"/>
                </a:solidFill>
                <a:latin typeface="Quattrocento Sans"/>
                <a:ea typeface="Quattrocento Sans"/>
                <a:cs typeface="Quattrocento Sans"/>
                <a:sym typeface="Quattrocento Sans"/>
              </a:rPr>
            </a:br>
            <a:r>
              <a:rPr lang="en-US" sz="2400">
                <a:solidFill>
                  <a:schemeClr val="accent1"/>
                </a:solidFill>
                <a:latin typeface="Quattrocento Sans"/>
                <a:ea typeface="Quattrocento Sans"/>
                <a:cs typeface="Quattrocento Sans"/>
                <a:sym typeface="Quattrocento Sans"/>
              </a:rPr>
              <a:t> </a:t>
            </a:r>
            <a:endParaRPr sz="2400">
              <a:solidFill>
                <a:schemeClr val="accent1"/>
              </a:solidFill>
              <a:latin typeface="Quattrocento Sans"/>
              <a:ea typeface="Quattrocento Sans"/>
              <a:cs typeface="Quattrocento Sans"/>
              <a:sym typeface="Quattrocento Sans"/>
            </a:endParaRP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showMasterSp="0" show="0">
  <p:cSld>
    <p:spTree>
      <p:nvGrpSpPr>
        <p:cNvPr id="1" name="Shape 420"/>
        <p:cNvGrpSpPr/>
        <p:nvPr/>
      </p:nvGrpSpPr>
      <p:grpSpPr>
        <a:xfrm>
          <a:off x="0" y="0"/>
          <a:ext cx="0" cy="0"/>
          <a:chOff x="0" y="0"/>
          <a:chExt cx="0" cy="0"/>
        </a:xfrm>
      </p:grpSpPr>
      <p:sp>
        <p:nvSpPr>
          <p:cNvPr id="421" name="Google Shape;421;p48"/>
          <p:cNvSpPr txBox="1">
            <a:spLocks noGrp="1"/>
          </p:cNvSpPr>
          <p:nvPr>
            <p:ph type="body" idx="4294967295"/>
          </p:nvPr>
        </p:nvSpPr>
        <p:spPr>
          <a:xfrm>
            <a:off x="2316164" y="1565275"/>
            <a:ext cx="8351837" cy="4464050"/>
          </a:xfrm>
          <a:prstGeom prst="rect">
            <a:avLst/>
          </a:prstGeom>
          <a:noFill/>
          <a:ln>
            <a:noFill/>
          </a:ln>
        </p:spPr>
        <p:txBody>
          <a:bodyPr spcFirstLastPara="1" wrap="square" lIns="91425" tIns="45700" rIns="91425" bIns="45700" anchor="t" anchorCtr="0">
            <a:normAutofit/>
          </a:bodyPr>
          <a:lstStyle/>
          <a:p>
            <a:pPr marL="177800" lvl="0" indent="-177800" algn="just" rtl="0">
              <a:lnSpc>
                <a:spcPct val="100000"/>
              </a:lnSpc>
              <a:spcBef>
                <a:spcPts val="0"/>
              </a:spcBef>
              <a:spcAft>
                <a:spcPts val="0"/>
              </a:spcAft>
              <a:buClr>
                <a:schemeClr val="dk1"/>
              </a:buClr>
              <a:buSzPts val="1000"/>
              <a:buNone/>
            </a:pPr>
            <a:endParaRPr sz="1400" b="1">
              <a:solidFill>
                <a:srgbClr val="365F91"/>
              </a:solidFill>
              <a:latin typeface="Calibri"/>
              <a:ea typeface="Calibri"/>
              <a:cs typeface="Calibri"/>
              <a:sym typeface="Calibri"/>
            </a:endParaRPr>
          </a:p>
          <a:p>
            <a:pPr marL="177800" lvl="0" indent="-177800" algn="ctr" rtl="0">
              <a:lnSpc>
                <a:spcPct val="100000"/>
              </a:lnSpc>
              <a:spcBef>
                <a:spcPts val="0"/>
              </a:spcBef>
              <a:spcAft>
                <a:spcPts val="0"/>
              </a:spcAft>
              <a:buClr>
                <a:schemeClr val="dk1"/>
              </a:buClr>
              <a:buSzPts val="1000"/>
              <a:buNone/>
            </a:pPr>
            <a:endParaRPr sz="1800" b="1">
              <a:solidFill>
                <a:srgbClr val="365F91"/>
              </a:solidFill>
              <a:latin typeface="Calibri"/>
              <a:ea typeface="Calibri"/>
              <a:cs typeface="Calibri"/>
              <a:sym typeface="Calibri"/>
            </a:endParaRPr>
          </a:p>
          <a:p>
            <a:pPr marL="177800" lvl="0" indent="-177800" algn="ctr" rtl="0">
              <a:lnSpc>
                <a:spcPct val="100000"/>
              </a:lnSpc>
              <a:spcBef>
                <a:spcPts val="0"/>
              </a:spcBef>
              <a:spcAft>
                <a:spcPts val="0"/>
              </a:spcAft>
              <a:buClr>
                <a:schemeClr val="dk1"/>
              </a:buClr>
              <a:buSzPts val="1000"/>
              <a:buNone/>
            </a:pPr>
            <a:endParaRPr sz="1800" b="1">
              <a:solidFill>
                <a:srgbClr val="365F91"/>
              </a:solidFill>
              <a:latin typeface="Calibri"/>
              <a:ea typeface="Calibri"/>
              <a:cs typeface="Calibri"/>
              <a:sym typeface="Calibri"/>
            </a:endParaRPr>
          </a:p>
          <a:p>
            <a:pPr marL="177800" lvl="0" indent="-177800" algn="l" rtl="0">
              <a:lnSpc>
                <a:spcPct val="100000"/>
              </a:lnSpc>
              <a:spcBef>
                <a:spcPts val="0"/>
              </a:spcBef>
              <a:spcAft>
                <a:spcPts val="0"/>
              </a:spcAft>
              <a:buClr>
                <a:srgbClr val="365F91"/>
              </a:buClr>
              <a:buSzPts val="1000"/>
              <a:buNone/>
            </a:pPr>
            <a:r>
              <a:rPr lang="en-US" sz="1800" b="1">
                <a:solidFill>
                  <a:srgbClr val="365F91"/>
                </a:solidFill>
                <a:latin typeface="Calibri"/>
                <a:ea typeface="Calibri"/>
                <a:cs typeface="Calibri"/>
                <a:sym typeface="Calibri"/>
              </a:rPr>
              <a:t>Als països on existeixen aquestes dades, és des de l’escola i els cossos de seguretat on es realitzen més notificacions davant maltractaments infantils. Les i els professionals de la salut, en molts països, però no tots, tot i tenir més contacte amb nenes i nens  en situació de maltractament, presenten un nombre de notificacions característicament baix als mateixos estudis.</a:t>
            </a:r>
            <a:endParaRPr/>
          </a:p>
          <a:p>
            <a:pPr marL="177800" lvl="0" indent="-177800" algn="l" rtl="0">
              <a:lnSpc>
                <a:spcPct val="100000"/>
              </a:lnSpc>
              <a:spcBef>
                <a:spcPts val="0"/>
              </a:spcBef>
              <a:spcAft>
                <a:spcPts val="0"/>
              </a:spcAft>
              <a:buClr>
                <a:schemeClr val="dk1"/>
              </a:buClr>
              <a:buSzPts val="1000"/>
              <a:buNone/>
            </a:pPr>
            <a:endParaRPr sz="1800" b="1">
              <a:solidFill>
                <a:srgbClr val="365F91"/>
              </a:solidFill>
              <a:latin typeface="Calibri"/>
              <a:ea typeface="Calibri"/>
              <a:cs typeface="Calibri"/>
              <a:sym typeface="Calibri"/>
            </a:endParaRPr>
          </a:p>
          <a:p>
            <a:pPr marL="177800" lvl="0" indent="-177800" algn="l" rtl="0">
              <a:lnSpc>
                <a:spcPct val="100000"/>
              </a:lnSpc>
              <a:spcBef>
                <a:spcPts val="0"/>
              </a:spcBef>
              <a:spcAft>
                <a:spcPts val="0"/>
              </a:spcAft>
              <a:buClr>
                <a:srgbClr val="365F91"/>
              </a:buClr>
              <a:buSzPts val="1000"/>
              <a:buNone/>
            </a:pPr>
            <a:r>
              <a:rPr lang="en-US" sz="1800" b="1" u="sng">
                <a:solidFill>
                  <a:srgbClr val="365F91"/>
                </a:solidFill>
                <a:latin typeface="Calibri"/>
                <a:ea typeface="Calibri"/>
                <a:cs typeface="Calibri"/>
                <a:sym typeface="Calibri"/>
              </a:rPr>
              <a:t>Temes clau que cal tenir en compte abans i durant la formació de les persones operadores:</a:t>
            </a:r>
            <a:r>
              <a:rPr lang="en-US" sz="1800" b="1">
                <a:solidFill>
                  <a:srgbClr val="365F91"/>
                </a:solidFill>
                <a:latin typeface="Calibri"/>
                <a:ea typeface="Calibri"/>
                <a:cs typeface="Calibri"/>
                <a:sym typeface="Calibri"/>
              </a:rPr>
              <a:t> Podeu trobar dades similars per al vostre país? Qui notifica? Quin tipus de formació / preparació per reconèixer i denunciar el maltractament infantil solen rebre? Com es pot reforçar la seva posició? Quines són les barreres clau en la comunicació i coordinació entre professionals?</a:t>
            </a:r>
            <a:endParaRPr/>
          </a:p>
        </p:txBody>
      </p:sp>
      <p:sp>
        <p:nvSpPr>
          <p:cNvPr id="422" name="Google Shape;422;p48"/>
          <p:cNvSpPr/>
          <p:nvPr/>
        </p:nvSpPr>
        <p:spPr>
          <a:xfrm>
            <a:off x="1631504" y="2429024"/>
            <a:ext cx="467544" cy="2286500"/>
          </a:xfrm>
          <a:prstGeom prst="roundRect">
            <a:avLst>
              <a:gd name="adj" fmla="val 16667"/>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48"/>
          <p:cNvSpPr txBox="1"/>
          <p:nvPr/>
        </p:nvSpPr>
        <p:spPr>
          <a:xfrm rot="-5400000">
            <a:off x="744846" y="3361302"/>
            <a:ext cx="2240853" cy="421897"/>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500" b="1">
                <a:solidFill>
                  <a:schemeClr val="lt1"/>
                </a:solidFill>
                <a:latin typeface="Calibri"/>
                <a:ea typeface="Calibri"/>
                <a:cs typeface="Calibri"/>
                <a:sym typeface="Calibri"/>
              </a:rPr>
              <a:t>Qui notifica?</a:t>
            </a:r>
            <a:endParaRPr/>
          </a:p>
        </p:txBody>
      </p:sp>
      <p:sp>
        <p:nvSpPr>
          <p:cNvPr id="424" name="Google Shape;424;p48"/>
          <p:cNvSpPr txBox="1"/>
          <p:nvPr/>
        </p:nvSpPr>
        <p:spPr>
          <a:xfrm>
            <a:off x="259588" y="465074"/>
            <a:ext cx="11391900" cy="151234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accent1"/>
              </a:buClr>
              <a:buSzPts val="2400"/>
              <a:buFont typeface="Quattrocento Sans"/>
              <a:buNone/>
            </a:pPr>
            <a:r>
              <a:rPr lang="en-US" sz="2400">
                <a:solidFill>
                  <a:schemeClr val="accent1"/>
                </a:solidFill>
                <a:latin typeface="Quattrocento Sans"/>
                <a:ea typeface="Quattrocento Sans"/>
                <a:cs typeface="Quattrocento Sans"/>
                <a:sym typeface="Quattrocento Sans"/>
              </a:rPr>
              <a:t>Punts i materials de la formació</a:t>
            </a:r>
            <a:br>
              <a:rPr lang="en-US" sz="2400">
                <a:solidFill>
                  <a:schemeClr val="accent1"/>
                </a:solidFill>
                <a:latin typeface="Quattrocento Sans"/>
                <a:ea typeface="Quattrocento Sans"/>
                <a:cs typeface="Quattrocento Sans"/>
                <a:sym typeface="Quattrocento Sans"/>
              </a:rPr>
            </a:br>
            <a:r>
              <a:rPr lang="en-US" sz="2400">
                <a:solidFill>
                  <a:schemeClr val="accent1"/>
                </a:solidFill>
                <a:latin typeface="Quattrocento Sans"/>
                <a:ea typeface="Quattrocento Sans"/>
                <a:cs typeface="Quattrocento Sans"/>
                <a:sym typeface="Quattrocento Sans"/>
              </a:rPr>
              <a:t> </a:t>
            </a:r>
            <a:endParaRPr sz="2400">
              <a:solidFill>
                <a:schemeClr val="accent1"/>
              </a:solidFill>
              <a:latin typeface="Quattrocento Sans"/>
              <a:ea typeface="Quattrocento Sans"/>
              <a:cs typeface="Quattrocento Sans"/>
              <a:sym typeface="Quattrocento Sans"/>
            </a:endParaRP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showMasterSp="0" show="0">
  <p:cSld>
    <p:spTree>
      <p:nvGrpSpPr>
        <p:cNvPr id="1" name="Shape 429"/>
        <p:cNvGrpSpPr/>
        <p:nvPr/>
      </p:nvGrpSpPr>
      <p:grpSpPr>
        <a:xfrm>
          <a:off x="0" y="0"/>
          <a:ext cx="0" cy="0"/>
          <a:chOff x="0" y="0"/>
          <a:chExt cx="0" cy="0"/>
        </a:xfrm>
      </p:grpSpPr>
      <p:sp>
        <p:nvSpPr>
          <p:cNvPr id="430" name="Google Shape;430;p49"/>
          <p:cNvSpPr txBox="1">
            <a:spLocks noGrp="1"/>
          </p:cNvSpPr>
          <p:nvPr>
            <p:ph type="title" idx="4294967295"/>
          </p:nvPr>
        </p:nvSpPr>
        <p:spPr>
          <a:xfrm>
            <a:off x="1742811" y="71576"/>
            <a:ext cx="8706378" cy="122431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accent1"/>
              </a:buClr>
              <a:buSzPts val="2400"/>
              <a:buFont typeface="Quattrocento Sans"/>
              <a:buNone/>
            </a:pPr>
            <a:r>
              <a:rPr lang="en-US" sz="2400">
                <a:solidFill>
                  <a:schemeClr val="accent1"/>
                </a:solidFill>
              </a:rPr>
              <a:t>Increment del reconeixement del maltractament infantil entre les i els professionals</a:t>
            </a:r>
            <a:endParaRPr sz="1400">
              <a:solidFill>
                <a:schemeClr val="accent1"/>
              </a:solidFill>
            </a:endParaRPr>
          </a:p>
        </p:txBody>
      </p:sp>
      <p:sp>
        <p:nvSpPr>
          <p:cNvPr id="431" name="Google Shape;431;p49"/>
          <p:cNvSpPr txBox="1">
            <a:spLocks noGrp="1"/>
          </p:cNvSpPr>
          <p:nvPr>
            <p:ph type="body" idx="4294967295"/>
          </p:nvPr>
        </p:nvSpPr>
        <p:spPr>
          <a:xfrm>
            <a:off x="2316164" y="981075"/>
            <a:ext cx="8351837" cy="4464050"/>
          </a:xfrm>
          <a:prstGeom prst="rect">
            <a:avLst/>
          </a:prstGeom>
          <a:noFill/>
          <a:ln>
            <a:noFill/>
          </a:ln>
        </p:spPr>
        <p:txBody>
          <a:bodyPr spcFirstLastPara="1" wrap="square" lIns="91425" tIns="45700" rIns="91425" bIns="45700" anchor="t" anchorCtr="0">
            <a:normAutofit/>
          </a:bodyPr>
          <a:lstStyle/>
          <a:p>
            <a:pPr marL="177800" lvl="0" indent="-177800" algn="just" rtl="0">
              <a:lnSpc>
                <a:spcPct val="100000"/>
              </a:lnSpc>
              <a:spcBef>
                <a:spcPts val="0"/>
              </a:spcBef>
              <a:spcAft>
                <a:spcPts val="0"/>
              </a:spcAft>
              <a:buClr>
                <a:schemeClr val="dk1"/>
              </a:buClr>
              <a:buSzPts val="1000"/>
              <a:buNone/>
            </a:pPr>
            <a:endParaRPr sz="1400" b="1">
              <a:solidFill>
                <a:srgbClr val="365F91"/>
              </a:solidFill>
              <a:latin typeface="Calibri"/>
              <a:ea typeface="Calibri"/>
              <a:cs typeface="Calibri"/>
              <a:sym typeface="Calibri"/>
            </a:endParaRPr>
          </a:p>
          <a:p>
            <a:pPr marL="177800" lvl="0" indent="-177800" algn="just" rtl="0">
              <a:lnSpc>
                <a:spcPct val="100000"/>
              </a:lnSpc>
              <a:spcBef>
                <a:spcPts val="0"/>
              </a:spcBef>
              <a:spcAft>
                <a:spcPts val="0"/>
              </a:spcAft>
              <a:buClr>
                <a:schemeClr val="dk1"/>
              </a:buClr>
              <a:buSzPts val="1000"/>
              <a:buNone/>
            </a:pPr>
            <a:endParaRPr sz="1400" b="1">
              <a:solidFill>
                <a:srgbClr val="365F91"/>
              </a:solidFill>
              <a:latin typeface="Calibri"/>
              <a:ea typeface="Calibri"/>
              <a:cs typeface="Calibri"/>
              <a:sym typeface="Calibri"/>
            </a:endParaRPr>
          </a:p>
        </p:txBody>
      </p:sp>
      <p:sp>
        <p:nvSpPr>
          <p:cNvPr id="432" name="Google Shape;432;p49"/>
          <p:cNvSpPr/>
          <p:nvPr/>
        </p:nvSpPr>
        <p:spPr>
          <a:xfrm>
            <a:off x="1802138" y="1574548"/>
            <a:ext cx="405431" cy="4284968"/>
          </a:xfrm>
          <a:prstGeom prst="roundRect">
            <a:avLst>
              <a:gd name="adj" fmla="val 16667"/>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49"/>
          <p:cNvSpPr txBox="1"/>
          <p:nvPr/>
        </p:nvSpPr>
        <p:spPr>
          <a:xfrm rot="-5400000">
            <a:off x="-117852" y="3534085"/>
            <a:ext cx="4245385" cy="365848"/>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lt1"/>
                </a:solidFill>
                <a:latin typeface="Calibri"/>
                <a:ea typeface="Calibri"/>
                <a:cs typeface="Calibri"/>
                <a:sym typeface="Calibri"/>
              </a:rPr>
              <a:t>Taxes de formació, coneixement i notifiació</a:t>
            </a:r>
            <a:endParaRPr sz="1600">
              <a:solidFill>
                <a:schemeClr val="lt1"/>
              </a:solidFill>
              <a:latin typeface="Calibri"/>
              <a:ea typeface="Calibri"/>
              <a:cs typeface="Calibri"/>
              <a:sym typeface="Calibri"/>
            </a:endParaRPr>
          </a:p>
          <a:p>
            <a:pPr marL="0" marR="0" lvl="0" indent="0" algn="ctr" rtl="0">
              <a:spcBef>
                <a:spcPts val="0"/>
              </a:spcBef>
              <a:spcAft>
                <a:spcPts val="0"/>
              </a:spcAft>
              <a:buNone/>
            </a:pPr>
            <a:r>
              <a:rPr lang="en-US" sz="1500" b="1">
                <a:solidFill>
                  <a:schemeClr val="lt1"/>
                </a:solidFill>
                <a:latin typeface="Calibri"/>
                <a:ea typeface="Calibri"/>
                <a:cs typeface="Calibri"/>
                <a:sym typeface="Calibri"/>
              </a:rPr>
              <a:t> </a:t>
            </a:r>
            <a:endParaRPr sz="1500" b="1">
              <a:solidFill>
                <a:schemeClr val="lt1"/>
              </a:solidFill>
              <a:latin typeface="Calibri"/>
              <a:ea typeface="Calibri"/>
              <a:cs typeface="Calibri"/>
              <a:sym typeface="Calibri"/>
            </a:endParaRPr>
          </a:p>
        </p:txBody>
      </p:sp>
      <p:sp>
        <p:nvSpPr>
          <p:cNvPr id="434" name="Google Shape;434;p49"/>
          <p:cNvSpPr/>
          <p:nvPr/>
        </p:nvSpPr>
        <p:spPr>
          <a:xfrm>
            <a:off x="1559512" y="1340768"/>
            <a:ext cx="8974367" cy="4824536"/>
          </a:xfrm>
          <a:prstGeom prst="roundRect">
            <a:avLst>
              <a:gd name="adj" fmla="val 16667"/>
            </a:avLst>
          </a:prstGeom>
          <a:no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35" name="Google Shape;435;p49"/>
          <p:cNvSpPr/>
          <p:nvPr/>
        </p:nvSpPr>
        <p:spPr>
          <a:xfrm>
            <a:off x="2279576" y="1412776"/>
            <a:ext cx="7704856" cy="4680520"/>
          </a:xfrm>
          <a:prstGeom prst="rect">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Calibri"/>
                <a:ea typeface="Calibri"/>
                <a:cs typeface="Calibri"/>
                <a:sym typeface="Calibri"/>
              </a:rPr>
              <a:t>L’estudi Davidov, Jack, Frost i Coben (2012)</a:t>
            </a:r>
            <a:endParaRPr/>
          </a:p>
          <a:p>
            <a:pPr marL="0" marR="0" lvl="0" indent="0" algn="ctr" rtl="0">
              <a:spcBef>
                <a:spcPts val="0"/>
              </a:spcBef>
              <a:spcAft>
                <a:spcPts val="0"/>
              </a:spcAft>
              <a:buNone/>
            </a:pPr>
            <a:endParaRPr sz="1800">
              <a:solidFill>
                <a:schemeClr val="lt1"/>
              </a:solidFill>
              <a:latin typeface="Calibri"/>
              <a:ea typeface="Calibri"/>
              <a:cs typeface="Calibri"/>
              <a:sym typeface="Calibri"/>
            </a:endParaRPr>
          </a:p>
          <a:p>
            <a:pPr marL="0" marR="0" lvl="0" indent="0" algn="ctr" rtl="0">
              <a:spcBef>
                <a:spcPts val="0"/>
              </a:spcBef>
              <a:spcAft>
                <a:spcPts val="0"/>
              </a:spcAft>
              <a:buNone/>
            </a:pPr>
            <a:r>
              <a:rPr lang="en-US" sz="1800" u="sng">
                <a:solidFill>
                  <a:schemeClr val="lt1"/>
                </a:solidFill>
                <a:latin typeface="Calibri"/>
                <a:ea typeface="Calibri"/>
                <a:cs typeface="Calibri"/>
                <a:sym typeface="Calibri"/>
              </a:rPr>
              <a:t>Referència: </a:t>
            </a:r>
            <a:r>
              <a:rPr lang="en-US" sz="1800">
                <a:solidFill>
                  <a:schemeClr val="lt1"/>
                </a:solidFill>
                <a:latin typeface="Calibri"/>
                <a:ea typeface="Calibri"/>
                <a:cs typeface="Calibri"/>
                <a:sym typeface="Calibri"/>
              </a:rPr>
              <a:t>Davidov, D.M., Nadorff, M.R., Jack, S.M., &amp; Coben, J.H. (2012). Nurse home visitors' perceptions of mandatory reporting of intimate partner violence to law enforcement agencies. </a:t>
            </a:r>
            <a:r>
              <a:rPr lang="en-US" sz="1800" i="1">
                <a:solidFill>
                  <a:schemeClr val="lt1"/>
                </a:solidFill>
                <a:latin typeface="Calibri"/>
                <a:ea typeface="Calibri"/>
                <a:cs typeface="Calibri"/>
                <a:sym typeface="Calibri"/>
              </a:rPr>
              <a:t>Journal of interpersonal violence, 27 12</a:t>
            </a:r>
            <a:r>
              <a:rPr lang="en-US" sz="1800">
                <a:solidFill>
                  <a:schemeClr val="lt1"/>
                </a:solidFill>
                <a:latin typeface="Calibri"/>
                <a:ea typeface="Calibri"/>
                <a:cs typeface="Calibri"/>
                <a:sym typeface="Calibri"/>
              </a:rPr>
              <a:t>, 2484-502 . </a:t>
            </a:r>
            <a:endParaRPr/>
          </a:p>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83"/>
        <p:cNvGrpSpPr/>
        <p:nvPr/>
      </p:nvGrpSpPr>
      <p:grpSpPr>
        <a:xfrm>
          <a:off x="0" y="0"/>
          <a:ext cx="0" cy="0"/>
          <a:chOff x="0" y="0"/>
          <a:chExt cx="0" cy="0"/>
        </a:xfrm>
      </p:grpSpPr>
      <p:sp>
        <p:nvSpPr>
          <p:cNvPr id="84" name="Google Shape;84;p4"/>
          <p:cNvSpPr txBox="1">
            <a:spLocks noGrp="1"/>
          </p:cNvSpPr>
          <p:nvPr>
            <p:ph type="title" idx="4294967295"/>
          </p:nvPr>
        </p:nvSpPr>
        <p:spPr>
          <a:xfrm>
            <a:off x="482600" y="44624"/>
            <a:ext cx="9850436" cy="1152128"/>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2400"/>
              <a:buFont typeface="Quattrocento Sans"/>
              <a:buNone/>
            </a:pPr>
            <a:r>
              <a:rPr lang="en-US" sz="2400">
                <a:solidFill>
                  <a:schemeClr val="accent1"/>
                </a:solidFill>
              </a:rPr>
              <a:t>La necessitat de notificar el maltractament infantil</a:t>
            </a:r>
            <a:br>
              <a:rPr lang="en-US" sz="2400">
                <a:solidFill>
                  <a:schemeClr val="accent1"/>
                </a:solidFill>
              </a:rPr>
            </a:br>
            <a:r>
              <a:rPr lang="en-US" sz="2400" i="1">
                <a:latin typeface="Quattrocento Sans"/>
                <a:ea typeface="Quattrocento Sans"/>
                <a:cs typeface="Quattrocento Sans"/>
                <a:sym typeface="Quattrocento Sans"/>
              </a:rPr>
              <a:t>premissa subjacent del projecte CAN-MDS </a:t>
            </a:r>
            <a:endParaRPr sz="2400" i="1">
              <a:solidFill>
                <a:schemeClr val="accent1"/>
              </a:solidFill>
              <a:latin typeface="Quattrocento Sans"/>
              <a:ea typeface="Quattrocento Sans"/>
              <a:cs typeface="Quattrocento Sans"/>
              <a:sym typeface="Quattrocento Sans"/>
            </a:endParaRPr>
          </a:p>
        </p:txBody>
      </p:sp>
      <p:sp>
        <p:nvSpPr>
          <p:cNvPr id="85" name="Google Shape;85;p4"/>
          <p:cNvSpPr txBox="1">
            <a:spLocks noGrp="1"/>
          </p:cNvSpPr>
          <p:nvPr>
            <p:ph type="body" idx="4294967295"/>
          </p:nvPr>
        </p:nvSpPr>
        <p:spPr>
          <a:xfrm>
            <a:off x="482600" y="1157236"/>
            <a:ext cx="11303100" cy="1880100"/>
          </a:xfrm>
          <a:prstGeom prst="rect">
            <a:avLst/>
          </a:prstGeom>
          <a:noFill/>
          <a:ln>
            <a:noFill/>
          </a:ln>
        </p:spPr>
        <p:txBody>
          <a:bodyPr spcFirstLastPara="1" wrap="square" lIns="91425" tIns="45700" rIns="91425" bIns="45700" anchor="t" anchorCtr="0">
            <a:normAutofit/>
          </a:bodyPr>
          <a:lstStyle/>
          <a:p>
            <a:pPr marL="0" lvl="0" indent="0" algn="just" rtl="0">
              <a:lnSpc>
                <a:spcPct val="100000"/>
              </a:lnSpc>
              <a:spcBef>
                <a:spcPts val="0"/>
              </a:spcBef>
              <a:spcAft>
                <a:spcPts val="0"/>
              </a:spcAft>
              <a:buClr>
                <a:schemeClr val="dk1"/>
              </a:buClr>
              <a:buSzPts val="1000"/>
              <a:buNone/>
            </a:pPr>
            <a:r>
              <a:rPr lang="en-US" sz="2200" b="1"/>
              <a:t>Els millors interessos, els drets i la dignitat bàsica de la infància no se satisfan en situacions en què, malgrat la consciència de les o els professionals, o fins i tot la sospita de maltractament,  la nena o el nen roman sota la cura de la persona o persones autores del mateix.</a:t>
            </a:r>
            <a:endParaRPr/>
          </a:p>
        </p:txBody>
      </p:sp>
      <p:sp>
        <p:nvSpPr>
          <p:cNvPr id="86" name="Google Shape;86;p4"/>
          <p:cNvSpPr/>
          <p:nvPr/>
        </p:nvSpPr>
        <p:spPr>
          <a:xfrm>
            <a:off x="482600" y="2637262"/>
            <a:ext cx="11303000" cy="3384376"/>
          </a:xfrm>
          <a:prstGeom prst="rect">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265113" marR="0" lvl="0" indent="-265113" algn="l" rtl="0">
              <a:spcBef>
                <a:spcPts val="0"/>
              </a:spcBef>
              <a:spcAft>
                <a:spcPts val="0"/>
              </a:spcAft>
              <a:buClr>
                <a:schemeClr val="lt1"/>
              </a:buClr>
              <a:buSzPts val="2200"/>
              <a:buFont typeface="Noto Sans Symbols"/>
              <a:buChar char="🠶"/>
            </a:pPr>
            <a:r>
              <a:rPr lang="en-US" sz="2200" b="0" i="0" u="none" strike="noStrike" cap="none">
                <a:solidFill>
                  <a:schemeClr val="lt1"/>
                </a:solidFill>
                <a:latin typeface="Quattrocento Sans"/>
                <a:ea typeface="Quattrocento Sans"/>
                <a:cs typeface="Quattrocento Sans"/>
                <a:sym typeface="Quattrocento Sans"/>
              </a:rPr>
              <a:t>A causa, sobretot, de l’escassa evidència d’intervencions efectives, no hi ha cap manera directa de saber si la vida de nenes i nens millora en el procés de reconeixement-notificació-intervenció.</a:t>
            </a:r>
            <a:endParaRPr sz="2200" b="0" i="0" u="none" strike="noStrike" cap="none">
              <a:solidFill>
                <a:schemeClr val="lt1"/>
              </a:solidFill>
              <a:latin typeface="Quattrocento Sans"/>
              <a:ea typeface="Quattrocento Sans"/>
              <a:cs typeface="Quattrocento Sans"/>
              <a:sym typeface="Quattrocento Sans"/>
            </a:endParaRPr>
          </a:p>
          <a:p>
            <a:pPr marL="0" marR="0" lvl="0" indent="0" algn="l" rtl="0">
              <a:spcBef>
                <a:spcPts val="0"/>
              </a:spcBef>
              <a:spcAft>
                <a:spcPts val="0"/>
              </a:spcAft>
              <a:buNone/>
            </a:pPr>
            <a:endParaRPr sz="2200" b="0" i="0" u="none" strike="noStrike" cap="none">
              <a:solidFill>
                <a:schemeClr val="lt1"/>
              </a:solidFill>
              <a:latin typeface="Quattrocento Sans"/>
              <a:ea typeface="Quattrocento Sans"/>
              <a:cs typeface="Quattrocento Sans"/>
              <a:sym typeface="Quattrocento Sans"/>
            </a:endParaRPr>
          </a:p>
          <a:p>
            <a:pPr marL="265113" marR="0" lvl="0" indent="-265113" algn="l" rtl="0">
              <a:spcBef>
                <a:spcPts val="0"/>
              </a:spcBef>
              <a:spcAft>
                <a:spcPts val="0"/>
              </a:spcAft>
              <a:buClr>
                <a:schemeClr val="lt1"/>
              </a:buClr>
              <a:buSzPts val="2200"/>
              <a:buFont typeface="Noto Sans Symbols"/>
              <a:buChar char="🠶"/>
            </a:pPr>
            <a:r>
              <a:rPr lang="en-US" sz="2200" b="0" i="0" u="none" strike="noStrike" cap="none">
                <a:solidFill>
                  <a:schemeClr val="lt1"/>
                </a:solidFill>
                <a:latin typeface="Quattrocento Sans"/>
                <a:ea typeface="Quattrocento Sans"/>
                <a:cs typeface="Quattrocento Sans"/>
                <a:sym typeface="Quattrocento Sans"/>
              </a:rPr>
              <a:t>D’acord amb diversos estudis, prioritzar la fonamentació del maltractament sense acompanyament a l’atenció de la salut es relaciona amb una minor provisió de serveis per a la infància maltractada que en contextos que tracten el maltractament infantil com a part d’una resposta organitzada al benestar infantil i familiar (el que, a més, suggereix que, e el deure d'informar no és el problema, sinó la resposta de l'agència i / o la política general).</a:t>
            </a:r>
            <a:endParaRPr sz="2200" b="0" i="0" u="none" strike="noStrike" cap="none">
              <a:solidFill>
                <a:schemeClr val="lt1"/>
              </a:solidFill>
              <a:latin typeface="Quattrocento Sans"/>
              <a:ea typeface="Quattrocento Sans"/>
              <a:cs typeface="Quattrocento Sans"/>
              <a:sym typeface="Quattrocento Sans"/>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show="0">
  <p:cSld>
    <p:spTree>
      <p:nvGrpSpPr>
        <p:cNvPr id="1" name="Shape 440"/>
        <p:cNvGrpSpPr/>
        <p:nvPr/>
      </p:nvGrpSpPr>
      <p:grpSpPr>
        <a:xfrm>
          <a:off x="0" y="0"/>
          <a:ext cx="0" cy="0"/>
          <a:chOff x="0" y="0"/>
          <a:chExt cx="0" cy="0"/>
        </a:xfrm>
      </p:grpSpPr>
      <p:sp>
        <p:nvSpPr>
          <p:cNvPr id="441" name="Google Shape;441;p50"/>
          <p:cNvSpPr txBox="1">
            <a:spLocks noGrp="1"/>
          </p:cNvSpPr>
          <p:nvPr>
            <p:ph type="title" idx="4294967295"/>
          </p:nvPr>
        </p:nvSpPr>
        <p:spPr>
          <a:xfrm>
            <a:off x="1644820" y="44450"/>
            <a:ext cx="8974367" cy="122431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accent1"/>
              </a:buClr>
              <a:buSzPts val="2400"/>
              <a:buFont typeface="Quattrocento Sans"/>
              <a:buNone/>
            </a:pPr>
            <a:r>
              <a:rPr lang="en-US" sz="2400">
                <a:solidFill>
                  <a:schemeClr val="accent1"/>
                </a:solidFill>
              </a:rPr>
              <a:t>Increment del reconeixement del maltractament infantil entre les i els professionals</a:t>
            </a:r>
            <a:endParaRPr sz="1600">
              <a:solidFill>
                <a:schemeClr val="accent1"/>
              </a:solidFill>
            </a:endParaRPr>
          </a:p>
        </p:txBody>
      </p:sp>
      <p:sp>
        <p:nvSpPr>
          <p:cNvPr id="442" name="Google Shape;442;p50"/>
          <p:cNvSpPr txBox="1">
            <a:spLocks noGrp="1"/>
          </p:cNvSpPr>
          <p:nvPr>
            <p:ph type="body" idx="4294967295"/>
          </p:nvPr>
        </p:nvSpPr>
        <p:spPr>
          <a:xfrm>
            <a:off x="2316164" y="981075"/>
            <a:ext cx="8351837" cy="4464050"/>
          </a:xfrm>
          <a:prstGeom prst="rect">
            <a:avLst/>
          </a:prstGeom>
          <a:noFill/>
          <a:ln>
            <a:noFill/>
          </a:ln>
        </p:spPr>
        <p:txBody>
          <a:bodyPr spcFirstLastPara="1" wrap="square" lIns="91425" tIns="45700" rIns="91425" bIns="45700" anchor="t" anchorCtr="0">
            <a:normAutofit/>
          </a:bodyPr>
          <a:lstStyle/>
          <a:p>
            <a:pPr marL="177800" lvl="0" indent="-177800" algn="just" rtl="0">
              <a:lnSpc>
                <a:spcPct val="100000"/>
              </a:lnSpc>
              <a:spcBef>
                <a:spcPts val="0"/>
              </a:spcBef>
              <a:spcAft>
                <a:spcPts val="0"/>
              </a:spcAft>
              <a:buClr>
                <a:schemeClr val="dk1"/>
              </a:buClr>
              <a:buSzPts val="1000"/>
              <a:buNone/>
            </a:pPr>
            <a:endParaRPr sz="1400" b="1">
              <a:solidFill>
                <a:srgbClr val="365F91"/>
              </a:solidFill>
              <a:latin typeface="Calibri"/>
              <a:ea typeface="Calibri"/>
              <a:cs typeface="Calibri"/>
              <a:sym typeface="Calibri"/>
            </a:endParaRPr>
          </a:p>
          <a:p>
            <a:pPr marL="177800" lvl="0" indent="-177800" algn="just" rtl="0">
              <a:lnSpc>
                <a:spcPct val="100000"/>
              </a:lnSpc>
              <a:spcBef>
                <a:spcPts val="0"/>
              </a:spcBef>
              <a:spcAft>
                <a:spcPts val="0"/>
              </a:spcAft>
              <a:buClr>
                <a:schemeClr val="dk1"/>
              </a:buClr>
              <a:buSzPts val="1000"/>
              <a:buNone/>
            </a:pPr>
            <a:endParaRPr sz="1400" b="1">
              <a:solidFill>
                <a:srgbClr val="365F91"/>
              </a:solidFill>
              <a:latin typeface="Calibri"/>
              <a:ea typeface="Calibri"/>
              <a:cs typeface="Calibri"/>
              <a:sym typeface="Calibri"/>
            </a:endParaRPr>
          </a:p>
        </p:txBody>
      </p:sp>
      <p:sp>
        <p:nvSpPr>
          <p:cNvPr id="443" name="Google Shape;443;p50"/>
          <p:cNvSpPr/>
          <p:nvPr/>
        </p:nvSpPr>
        <p:spPr>
          <a:xfrm>
            <a:off x="1802138" y="1574548"/>
            <a:ext cx="405431" cy="4284968"/>
          </a:xfrm>
          <a:prstGeom prst="roundRect">
            <a:avLst>
              <a:gd name="adj" fmla="val 16667"/>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50"/>
          <p:cNvSpPr txBox="1"/>
          <p:nvPr/>
        </p:nvSpPr>
        <p:spPr>
          <a:xfrm rot="-5400000">
            <a:off x="-117852" y="3534085"/>
            <a:ext cx="4245385" cy="365848"/>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lt1"/>
                </a:solidFill>
                <a:latin typeface="Calibri"/>
                <a:ea typeface="Calibri"/>
                <a:cs typeface="Calibri"/>
                <a:sym typeface="Calibri"/>
              </a:rPr>
              <a:t>Taxes de formació, coneixement i notifiació</a:t>
            </a:r>
            <a:endParaRPr sz="1600">
              <a:solidFill>
                <a:schemeClr val="lt1"/>
              </a:solidFill>
              <a:latin typeface="Calibri"/>
              <a:ea typeface="Calibri"/>
              <a:cs typeface="Calibri"/>
              <a:sym typeface="Calibri"/>
            </a:endParaRPr>
          </a:p>
          <a:p>
            <a:pPr marL="0" marR="0" lvl="0" indent="0" algn="ctr" rtl="0">
              <a:spcBef>
                <a:spcPts val="0"/>
              </a:spcBef>
              <a:spcAft>
                <a:spcPts val="0"/>
              </a:spcAft>
              <a:buNone/>
            </a:pPr>
            <a:r>
              <a:rPr lang="en-US" sz="1500" b="1">
                <a:solidFill>
                  <a:schemeClr val="lt1"/>
                </a:solidFill>
                <a:latin typeface="Calibri"/>
                <a:ea typeface="Calibri"/>
                <a:cs typeface="Calibri"/>
                <a:sym typeface="Calibri"/>
              </a:rPr>
              <a:t> </a:t>
            </a:r>
            <a:endParaRPr sz="1500" b="1">
              <a:solidFill>
                <a:schemeClr val="lt1"/>
              </a:solidFill>
              <a:latin typeface="Calibri"/>
              <a:ea typeface="Calibri"/>
              <a:cs typeface="Calibri"/>
              <a:sym typeface="Calibri"/>
            </a:endParaRPr>
          </a:p>
        </p:txBody>
      </p:sp>
      <p:sp>
        <p:nvSpPr>
          <p:cNvPr id="445" name="Google Shape;445;p50"/>
          <p:cNvSpPr/>
          <p:nvPr/>
        </p:nvSpPr>
        <p:spPr>
          <a:xfrm>
            <a:off x="1559512" y="1340768"/>
            <a:ext cx="8974367" cy="4824536"/>
          </a:xfrm>
          <a:prstGeom prst="roundRect">
            <a:avLst>
              <a:gd name="adj" fmla="val 16667"/>
            </a:avLst>
          </a:prstGeom>
          <a:no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6" name="Google Shape;446;p50"/>
          <p:cNvSpPr/>
          <p:nvPr/>
        </p:nvSpPr>
        <p:spPr>
          <a:xfrm>
            <a:off x="2279576" y="1412776"/>
            <a:ext cx="7704856" cy="4680520"/>
          </a:xfrm>
          <a:prstGeom prst="rect">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Calibri"/>
                <a:ea typeface="Calibri"/>
                <a:cs typeface="Calibri"/>
                <a:sym typeface="Calibri"/>
              </a:rPr>
              <a:t>The Levi &amp; Crowell (2011) paper</a:t>
            </a:r>
            <a:endParaRPr/>
          </a:p>
          <a:p>
            <a:pPr marL="0" marR="0" lvl="0" indent="0" algn="ctr" rtl="0">
              <a:spcBef>
                <a:spcPts val="0"/>
              </a:spcBef>
              <a:spcAft>
                <a:spcPts val="0"/>
              </a:spcAft>
              <a:buNone/>
            </a:pPr>
            <a:r>
              <a:rPr lang="en-US" sz="1800">
                <a:solidFill>
                  <a:schemeClr val="lt1"/>
                </a:solidFill>
                <a:latin typeface="Calibri"/>
                <a:ea typeface="Calibri"/>
                <a:cs typeface="Calibri"/>
                <a:sym typeface="Calibri"/>
              </a:rPr>
              <a:t>Referència: Levi, B.H., &amp; Crowell, K.R. (2011). Child Abuse Experts Disagree About the Threshold for Mandated Reporting. </a:t>
            </a:r>
            <a:r>
              <a:rPr lang="en-US" sz="1800" i="1">
                <a:solidFill>
                  <a:schemeClr val="lt1"/>
                </a:solidFill>
                <a:latin typeface="Calibri"/>
                <a:ea typeface="Calibri"/>
                <a:cs typeface="Calibri"/>
                <a:sym typeface="Calibri"/>
              </a:rPr>
              <a:t>Clinical Pediatrics, 50</a:t>
            </a:r>
            <a:r>
              <a:rPr lang="en-US" sz="1800">
                <a:solidFill>
                  <a:schemeClr val="lt1"/>
                </a:solidFill>
                <a:latin typeface="Calibri"/>
                <a:ea typeface="Calibri"/>
                <a:cs typeface="Calibri"/>
                <a:sym typeface="Calibri"/>
              </a:rPr>
              <a:t>, 321 - 329.</a:t>
            </a:r>
            <a:endParaRPr/>
          </a:p>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showMasterSp="0" show="0">
  <p:cSld>
    <p:spTree>
      <p:nvGrpSpPr>
        <p:cNvPr id="1" name="Shape 451"/>
        <p:cNvGrpSpPr/>
        <p:nvPr/>
      </p:nvGrpSpPr>
      <p:grpSpPr>
        <a:xfrm>
          <a:off x="0" y="0"/>
          <a:ext cx="0" cy="0"/>
          <a:chOff x="0" y="0"/>
          <a:chExt cx="0" cy="0"/>
        </a:xfrm>
      </p:grpSpPr>
      <p:sp>
        <p:nvSpPr>
          <p:cNvPr id="452" name="Google Shape;452;p51"/>
          <p:cNvSpPr txBox="1">
            <a:spLocks noGrp="1"/>
          </p:cNvSpPr>
          <p:nvPr>
            <p:ph type="title" idx="4294967295"/>
          </p:nvPr>
        </p:nvSpPr>
        <p:spPr>
          <a:xfrm>
            <a:off x="1608816" y="44450"/>
            <a:ext cx="8974367" cy="12963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accent1"/>
              </a:buClr>
              <a:buSzPts val="2400"/>
              <a:buFont typeface="Quattrocento Sans"/>
              <a:buNone/>
            </a:pPr>
            <a:r>
              <a:rPr lang="en-US" sz="2400">
                <a:solidFill>
                  <a:schemeClr val="accent1"/>
                </a:solidFill>
              </a:rPr>
              <a:t>Increment del reconeixement del maltractament infantil entre les i els professionals</a:t>
            </a:r>
            <a:endParaRPr sz="2400">
              <a:solidFill>
                <a:schemeClr val="accent1"/>
              </a:solidFill>
            </a:endParaRPr>
          </a:p>
        </p:txBody>
      </p:sp>
      <p:sp>
        <p:nvSpPr>
          <p:cNvPr id="453" name="Google Shape;453;p51"/>
          <p:cNvSpPr txBox="1">
            <a:spLocks noGrp="1"/>
          </p:cNvSpPr>
          <p:nvPr>
            <p:ph type="body" idx="4294967295"/>
          </p:nvPr>
        </p:nvSpPr>
        <p:spPr>
          <a:xfrm>
            <a:off x="2316164" y="981075"/>
            <a:ext cx="8351837" cy="4464050"/>
          </a:xfrm>
          <a:prstGeom prst="rect">
            <a:avLst/>
          </a:prstGeom>
          <a:noFill/>
          <a:ln>
            <a:noFill/>
          </a:ln>
        </p:spPr>
        <p:txBody>
          <a:bodyPr spcFirstLastPara="1" wrap="square" lIns="91425" tIns="45700" rIns="91425" bIns="45700" anchor="t" anchorCtr="0">
            <a:normAutofit/>
          </a:bodyPr>
          <a:lstStyle/>
          <a:p>
            <a:pPr marL="177800" lvl="0" indent="-177800" algn="just" rtl="0">
              <a:lnSpc>
                <a:spcPct val="100000"/>
              </a:lnSpc>
              <a:spcBef>
                <a:spcPts val="0"/>
              </a:spcBef>
              <a:spcAft>
                <a:spcPts val="0"/>
              </a:spcAft>
              <a:buClr>
                <a:schemeClr val="dk1"/>
              </a:buClr>
              <a:buSzPts val="1000"/>
              <a:buNone/>
            </a:pPr>
            <a:endParaRPr sz="1400" b="1">
              <a:solidFill>
                <a:srgbClr val="365F91"/>
              </a:solidFill>
              <a:latin typeface="Calibri"/>
              <a:ea typeface="Calibri"/>
              <a:cs typeface="Calibri"/>
              <a:sym typeface="Calibri"/>
            </a:endParaRPr>
          </a:p>
          <a:p>
            <a:pPr marL="177800" lvl="0" indent="-177800" algn="just" rtl="0">
              <a:lnSpc>
                <a:spcPct val="100000"/>
              </a:lnSpc>
              <a:spcBef>
                <a:spcPts val="0"/>
              </a:spcBef>
              <a:spcAft>
                <a:spcPts val="0"/>
              </a:spcAft>
              <a:buClr>
                <a:schemeClr val="dk1"/>
              </a:buClr>
              <a:buSzPts val="1000"/>
              <a:buNone/>
            </a:pPr>
            <a:endParaRPr sz="1400" b="1">
              <a:solidFill>
                <a:srgbClr val="365F91"/>
              </a:solidFill>
              <a:latin typeface="Calibri"/>
              <a:ea typeface="Calibri"/>
              <a:cs typeface="Calibri"/>
              <a:sym typeface="Calibri"/>
            </a:endParaRPr>
          </a:p>
        </p:txBody>
      </p:sp>
      <p:sp>
        <p:nvSpPr>
          <p:cNvPr id="454" name="Google Shape;454;p51"/>
          <p:cNvSpPr/>
          <p:nvPr/>
        </p:nvSpPr>
        <p:spPr>
          <a:xfrm>
            <a:off x="1802138" y="1574548"/>
            <a:ext cx="405431" cy="4284968"/>
          </a:xfrm>
          <a:prstGeom prst="roundRect">
            <a:avLst>
              <a:gd name="adj" fmla="val 16667"/>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51"/>
          <p:cNvSpPr txBox="1"/>
          <p:nvPr/>
        </p:nvSpPr>
        <p:spPr>
          <a:xfrm rot="-5400000">
            <a:off x="-117852" y="3534085"/>
            <a:ext cx="4245385" cy="365848"/>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lt1"/>
                </a:solidFill>
                <a:latin typeface="Calibri"/>
                <a:ea typeface="Calibri"/>
                <a:cs typeface="Calibri"/>
                <a:sym typeface="Calibri"/>
              </a:rPr>
              <a:t>Taxes de formació, coneixement i notifiació</a:t>
            </a:r>
            <a:endParaRPr sz="1600">
              <a:solidFill>
                <a:schemeClr val="lt1"/>
              </a:solidFill>
              <a:latin typeface="Calibri"/>
              <a:ea typeface="Calibri"/>
              <a:cs typeface="Calibri"/>
              <a:sym typeface="Calibri"/>
            </a:endParaRPr>
          </a:p>
          <a:p>
            <a:pPr marL="0" marR="0" lvl="0" indent="0" algn="ctr" rtl="0">
              <a:spcBef>
                <a:spcPts val="0"/>
              </a:spcBef>
              <a:spcAft>
                <a:spcPts val="0"/>
              </a:spcAft>
              <a:buNone/>
            </a:pPr>
            <a:r>
              <a:rPr lang="en-US" sz="1500" b="1">
                <a:solidFill>
                  <a:schemeClr val="lt1"/>
                </a:solidFill>
                <a:latin typeface="Calibri"/>
                <a:ea typeface="Calibri"/>
                <a:cs typeface="Calibri"/>
                <a:sym typeface="Calibri"/>
              </a:rPr>
              <a:t> </a:t>
            </a:r>
            <a:endParaRPr sz="1500" b="1">
              <a:solidFill>
                <a:schemeClr val="lt1"/>
              </a:solidFill>
              <a:latin typeface="Calibri"/>
              <a:ea typeface="Calibri"/>
              <a:cs typeface="Calibri"/>
              <a:sym typeface="Calibri"/>
            </a:endParaRPr>
          </a:p>
        </p:txBody>
      </p:sp>
      <p:sp>
        <p:nvSpPr>
          <p:cNvPr id="456" name="Google Shape;456;p51"/>
          <p:cNvSpPr/>
          <p:nvPr/>
        </p:nvSpPr>
        <p:spPr>
          <a:xfrm>
            <a:off x="1559512" y="1340768"/>
            <a:ext cx="8974367" cy="4824536"/>
          </a:xfrm>
          <a:prstGeom prst="roundRect">
            <a:avLst>
              <a:gd name="adj" fmla="val 16667"/>
            </a:avLst>
          </a:prstGeom>
          <a:no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57" name="Google Shape;457;p51"/>
          <p:cNvSpPr/>
          <p:nvPr/>
        </p:nvSpPr>
        <p:spPr>
          <a:xfrm>
            <a:off x="2279576" y="1412776"/>
            <a:ext cx="7704856" cy="4680520"/>
          </a:xfrm>
          <a:prstGeom prst="rect">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a:p>
            <a:pPr marL="0" marR="0" lvl="0" indent="0" algn="ctr" rtl="0">
              <a:spcBef>
                <a:spcPts val="0"/>
              </a:spcBef>
              <a:spcAft>
                <a:spcPts val="0"/>
              </a:spcAft>
              <a:buNone/>
            </a:pPr>
            <a:endParaRPr sz="1800">
              <a:solidFill>
                <a:schemeClr val="lt1"/>
              </a:solidFill>
              <a:latin typeface="Calibri"/>
              <a:ea typeface="Calibri"/>
              <a:cs typeface="Calibri"/>
              <a:sym typeface="Calibri"/>
            </a:endParaRPr>
          </a:p>
          <a:p>
            <a:pPr marL="0" marR="0" lvl="0" indent="0" algn="ctr" rtl="0">
              <a:spcBef>
                <a:spcPts val="0"/>
              </a:spcBef>
              <a:spcAft>
                <a:spcPts val="0"/>
              </a:spcAft>
              <a:buNone/>
            </a:pPr>
            <a:r>
              <a:rPr lang="en-US" sz="1800">
                <a:solidFill>
                  <a:schemeClr val="lt1"/>
                </a:solidFill>
                <a:latin typeface="Calibri"/>
                <a:ea typeface="Calibri"/>
                <a:cs typeface="Calibri"/>
                <a:sym typeface="Calibri"/>
              </a:rPr>
              <a:t>(Ward et al., 2004)</a:t>
            </a:r>
            <a:endParaRPr/>
          </a:p>
          <a:p>
            <a:pPr marL="0" marR="0" lvl="0" indent="0" algn="ctr" rtl="0">
              <a:spcBef>
                <a:spcPts val="0"/>
              </a:spcBef>
              <a:spcAft>
                <a:spcPts val="0"/>
              </a:spcAft>
              <a:buNone/>
            </a:pPr>
            <a:r>
              <a:rPr lang="en-US" sz="1800">
                <a:solidFill>
                  <a:schemeClr val="lt1"/>
                </a:solidFill>
                <a:latin typeface="Calibri"/>
                <a:ea typeface="Calibri"/>
                <a:cs typeface="Calibri"/>
                <a:sym typeface="Calibri"/>
              </a:rPr>
              <a:t>Referència: Ward, M. G., Bennett, S., Plint, A. C., King, W. J., Jabbour, M., &amp; Gaboury, I. (2004). Child protection: a neglected area of pediatric residency training. </a:t>
            </a:r>
            <a:r>
              <a:rPr lang="en-US" sz="1800" i="1">
                <a:solidFill>
                  <a:schemeClr val="lt1"/>
                </a:solidFill>
                <a:latin typeface="Calibri"/>
                <a:ea typeface="Calibri"/>
                <a:cs typeface="Calibri"/>
                <a:sym typeface="Calibri"/>
              </a:rPr>
              <a:t>Child abuse &amp; neglect</a:t>
            </a:r>
            <a:r>
              <a:rPr lang="en-US" sz="1800">
                <a:solidFill>
                  <a:schemeClr val="lt1"/>
                </a:solidFill>
                <a:latin typeface="Calibri"/>
                <a:ea typeface="Calibri"/>
                <a:cs typeface="Calibri"/>
                <a:sym typeface="Calibri"/>
              </a:rPr>
              <a:t>, </a:t>
            </a:r>
            <a:r>
              <a:rPr lang="en-US" sz="1800" i="1">
                <a:solidFill>
                  <a:schemeClr val="lt1"/>
                </a:solidFill>
                <a:latin typeface="Calibri"/>
                <a:ea typeface="Calibri"/>
                <a:cs typeface="Calibri"/>
                <a:sym typeface="Calibri"/>
              </a:rPr>
              <a:t>28</a:t>
            </a:r>
            <a:r>
              <a:rPr lang="en-US" sz="1800">
                <a:solidFill>
                  <a:schemeClr val="lt1"/>
                </a:solidFill>
                <a:latin typeface="Calibri"/>
                <a:ea typeface="Calibri"/>
                <a:cs typeface="Calibri"/>
                <a:sym typeface="Calibri"/>
              </a:rPr>
              <a:t>(10), 1113-1122. </a:t>
            </a:r>
            <a:endParaRPr/>
          </a:p>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showMasterSp="0" show="0">
  <p:cSld>
    <p:spTree>
      <p:nvGrpSpPr>
        <p:cNvPr id="1" name="Shape 462"/>
        <p:cNvGrpSpPr/>
        <p:nvPr/>
      </p:nvGrpSpPr>
      <p:grpSpPr>
        <a:xfrm>
          <a:off x="0" y="0"/>
          <a:ext cx="0" cy="0"/>
          <a:chOff x="0" y="0"/>
          <a:chExt cx="0" cy="0"/>
        </a:xfrm>
      </p:grpSpPr>
      <p:sp>
        <p:nvSpPr>
          <p:cNvPr id="463" name="Google Shape;463;p52"/>
          <p:cNvSpPr txBox="1">
            <a:spLocks noGrp="1"/>
          </p:cNvSpPr>
          <p:nvPr>
            <p:ph type="title" idx="4294967295"/>
          </p:nvPr>
        </p:nvSpPr>
        <p:spPr>
          <a:xfrm>
            <a:off x="1454404" y="80443"/>
            <a:ext cx="9283192" cy="1368324"/>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accent1"/>
              </a:buClr>
              <a:buSzPts val="2400"/>
              <a:buFont typeface="Quattrocento Sans"/>
              <a:buNone/>
            </a:pPr>
            <a:r>
              <a:rPr lang="en-US" sz="2400">
                <a:solidFill>
                  <a:schemeClr val="accent1"/>
                </a:solidFill>
              </a:rPr>
              <a:t>Increment del reconeixement del maltractament infantil entre les i els professionals</a:t>
            </a:r>
            <a:endParaRPr sz="2400">
              <a:solidFill>
                <a:schemeClr val="accent1"/>
              </a:solidFill>
            </a:endParaRPr>
          </a:p>
        </p:txBody>
      </p:sp>
      <p:sp>
        <p:nvSpPr>
          <p:cNvPr id="464" name="Google Shape;464;p52"/>
          <p:cNvSpPr txBox="1">
            <a:spLocks noGrp="1"/>
          </p:cNvSpPr>
          <p:nvPr>
            <p:ph type="body" idx="4294967295"/>
          </p:nvPr>
        </p:nvSpPr>
        <p:spPr>
          <a:xfrm>
            <a:off x="2316164" y="1412776"/>
            <a:ext cx="8351837" cy="4032349"/>
          </a:xfrm>
          <a:prstGeom prst="rect">
            <a:avLst/>
          </a:prstGeom>
          <a:noFill/>
          <a:ln>
            <a:noFill/>
          </a:ln>
        </p:spPr>
        <p:txBody>
          <a:bodyPr spcFirstLastPara="1" wrap="square" lIns="91425" tIns="45700" rIns="91425" bIns="45700" anchor="t" anchorCtr="0">
            <a:normAutofit/>
          </a:bodyPr>
          <a:lstStyle/>
          <a:p>
            <a:pPr marL="177800" lvl="0" indent="-177800" algn="just" rtl="0">
              <a:lnSpc>
                <a:spcPct val="100000"/>
              </a:lnSpc>
              <a:spcBef>
                <a:spcPts val="0"/>
              </a:spcBef>
              <a:spcAft>
                <a:spcPts val="0"/>
              </a:spcAft>
              <a:buClr>
                <a:schemeClr val="dk1"/>
              </a:buClr>
              <a:buSzPts val="1000"/>
              <a:buNone/>
            </a:pPr>
            <a:endParaRPr sz="1400" b="1">
              <a:solidFill>
                <a:srgbClr val="365F91"/>
              </a:solidFill>
              <a:latin typeface="Calibri"/>
              <a:ea typeface="Calibri"/>
              <a:cs typeface="Calibri"/>
              <a:sym typeface="Calibri"/>
            </a:endParaRPr>
          </a:p>
          <a:p>
            <a:pPr marL="177800" lvl="0" indent="-177800" algn="just" rtl="0">
              <a:lnSpc>
                <a:spcPct val="100000"/>
              </a:lnSpc>
              <a:spcBef>
                <a:spcPts val="0"/>
              </a:spcBef>
              <a:spcAft>
                <a:spcPts val="0"/>
              </a:spcAft>
              <a:buClr>
                <a:schemeClr val="dk1"/>
              </a:buClr>
              <a:buSzPts val="1000"/>
              <a:buNone/>
            </a:pPr>
            <a:endParaRPr sz="1400" b="1">
              <a:solidFill>
                <a:srgbClr val="365F91"/>
              </a:solidFill>
              <a:latin typeface="Calibri"/>
              <a:ea typeface="Calibri"/>
              <a:cs typeface="Calibri"/>
              <a:sym typeface="Calibri"/>
            </a:endParaRPr>
          </a:p>
        </p:txBody>
      </p:sp>
      <p:sp>
        <p:nvSpPr>
          <p:cNvPr id="465" name="Google Shape;465;p52"/>
          <p:cNvSpPr/>
          <p:nvPr/>
        </p:nvSpPr>
        <p:spPr>
          <a:xfrm>
            <a:off x="1802138" y="1574548"/>
            <a:ext cx="405431" cy="4284968"/>
          </a:xfrm>
          <a:prstGeom prst="roundRect">
            <a:avLst>
              <a:gd name="adj" fmla="val 16667"/>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52"/>
          <p:cNvSpPr txBox="1"/>
          <p:nvPr/>
        </p:nvSpPr>
        <p:spPr>
          <a:xfrm rot="-5400000">
            <a:off x="-117852" y="3534085"/>
            <a:ext cx="4245385" cy="365848"/>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lt1"/>
                </a:solidFill>
                <a:latin typeface="Calibri"/>
                <a:ea typeface="Calibri"/>
                <a:cs typeface="Calibri"/>
                <a:sym typeface="Calibri"/>
              </a:rPr>
              <a:t>Taxes de formació, coneixement i notifiació</a:t>
            </a:r>
            <a:endParaRPr sz="1600">
              <a:solidFill>
                <a:schemeClr val="lt1"/>
              </a:solidFill>
              <a:latin typeface="Calibri"/>
              <a:ea typeface="Calibri"/>
              <a:cs typeface="Calibri"/>
              <a:sym typeface="Calibri"/>
            </a:endParaRPr>
          </a:p>
          <a:p>
            <a:pPr marL="0" marR="0" lvl="0" indent="0" algn="ctr" rtl="0">
              <a:spcBef>
                <a:spcPts val="0"/>
              </a:spcBef>
              <a:spcAft>
                <a:spcPts val="0"/>
              </a:spcAft>
              <a:buNone/>
            </a:pPr>
            <a:r>
              <a:rPr lang="en-US" sz="1500" b="1">
                <a:solidFill>
                  <a:schemeClr val="lt1"/>
                </a:solidFill>
                <a:latin typeface="Calibri"/>
                <a:ea typeface="Calibri"/>
                <a:cs typeface="Calibri"/>
                <a:sym typeface="Calibri"/>
              </a:rPr>
              <a:t> </a:t>
            </a:r>
            <a:endParaRPr sz="1500" b="1">
              <a:solidFill>
                <a:schemeClr val="lt1"/>
              </a:solidFill>
              <a:latin typeface="Calibri"/>
              <a:ea typeface="Calibri"/>
              <a:cs typeface="Calibri"/>
              <a:sym typeface="Calibri"/>
            </a:endParaRPr>
          </a:p>
        </p:txBody>
      </p:sp>
      <p:sp>
        <p:nvSpPr>
          <p:cNvPr id="467" name="Google Shape;467;p52"/>
          <p:cNvSpPr/>
          <p:nvPr/>
        </p:nvSpPr>
        <p:spPr>
          <a:xfrm>
            <a:off x="1559512" y="1340768"/>
            <a:ext cx="8974367" cy="4824536"/>
          </a:xfrm>
          <a:prstGeom prst="roundRect">
            <a:avLst>
              <a:gd name="adj" fmla="val 16667"/>
            </a:avLst>
          </a:prstGeom>
          <a:no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68" name="Google Shape;468;p52"/>
          <p:cNvSpPr/>
          <p:nvPr/>
        </p:nvSpPr>
        <p:spPr>
          <a:xfrm>
            <a:off x="2279576" y="1412776"/>
            <a:ext cx="7704856" cy="4680520"/>
          </a:xfrm>
          <a:prstGeom prst="rect">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Calibri"/>
                <a:ea typeface="Calibri"/>
                <a:cs typeface="Calibri"/>
                <a:sym typeface="Calibri"/>
              </a:rPr>
              <a:t>Flaherty et al. (2008) report findings that additional trainings of physician increased reporting (x 10) to Child Protection Services </a:t>
            </a:r>
            <a:endParaRPr/>
          </a:p>
          <a:p>
            <a:pPr marL="0" marR="0" lvl="0" indent="0" algn="ctr" rtl="0">
              <a:spcBef>
                <a:spcPts val="0"/>
              </a:spcBef>
              <a:spcAft>
                <a:spcPts val="0"/>
              </a:spcAft>
              <a:buNone/>
            </a:pPr>
            <a:endParaRPr sz="1800">
              <a:solidFill>
                <a:schemeClr val="lt1"/>
              </a:solidFill>
              <a:latin typeface="Calibri"/>
              <a:ea typeface="Calibri"/>
              <a:cs typeface="Calibri"/>
              <a:sym typeface="Calibri"/>
            </a:endParaRPr>
          </a:p>
          <a:p>
            <a:pPr marL="0" marR="0" lvl="0" indent="0" algn="ctr" rtl="0">
              <a:spcBef>
                <a:spcPts val="0"/>
              </a:spcBef>
              <a:spcAft>
                <a:spcPts val="0"/>
              </a:spcAft>
              <a:buNone/>
            </a:pPr>
            <a:r>
              <a:rPr lang="en-US" sz="1800">
                <a:solidFill>
                  <a:schemeClr val="lt1"/>
                </a:solidFill>
                <a:latin typeface="Calibri"/>
                <a:ea typeface="Calibri"/>
                <a:cs typeface="Calibri"/>
                <a:sym typeface="Calibri"/>
              </a:rPr>
              <a:t>Referències:</a:t>
            </a:r>
            <a:endParaRPr/>
          </a:p>
          <a:p>
            <a:pPr marL="0" marR="0" lvl="0" indent="0" algn="ctr" rtl="0">
              <a:spcBef>
                <a:spcPts val="0"/>
              </a:spcBef>
              <a:spcAft>
                <a:spcPts val="0"/>
              </a:spcAft>
              <a:buNone/>
            </a:pPr>
            <a:r>
              <a:rPr lang="en-US" sz="1800">
                <a:solidFill>
                  <a:schemeClr val="lt1"/>
                </a:solidFill>
                <a:latin typeface="Calibri"/>
                <a:ea typeface="Calibri"/>
                <a:cs typeface="Calibri"/>
                <a:sym typeface="Calibri"/>
              </a:rPr>
              <a:t> Flaherty, E. G., Sege, R., Binns, H. J., Mattson, C. L., &amp; Christoffel, K. K. (2000). Health care providers' experience reporting child abuse in the primary care setting. </a:t>
            </a:r>
            <a:r>
              <a:rPr lang="en-US" sz="1800" i="1">
                <a:solidFill>
                  <a:schemeClr val="lt1"/>
                </a:solidFill>
                <a:latin typeface="Calibri"/>
                <a:ea typeface="Calibri"/>
                <a:cs typeface="Calibri"/>
                <a:sym typeface="Calibri"/>
              </a:rPr>
              <a:t>Archives of pediatrics &amp; adolescent medicine</a:t>
            </a:r>
            <a:r>
              <a:rPr lang="en-US" sz="1800">
                <a:solidFill>
                  <a:schemeClr val="lt1"/>
                </a:solidFill>
                <a:latin typeface="Calibri"/>
                <a:ea typeface="Calibri"/>
                <a:cs typeface="Calibri"/>
                <a:sym typeface="Calibri"/>
              </a:rPr>
              <a:t>, </a:t>
            </a:r>
            <a:r>
              <a:rPr lang="en-US" sz="1800" i="1">
                <a:solidFill>
                  <a:schemeClr val="lt1"/>
                </a:solidFill>
                <a:latin typeface="Calibri"/>
                <a:ea typeface="Calibri"/>
                <a:cs typeface="Calibri"/>
                <a:sym typeface="Calibri"/>
              </a:rPr>
              <a:t>154</a:t>
            </a:r>
            <a:r>
              <a:rPr lang="en-US" sz="1800">
                <a:solidFill>
                  <a:schemeClr val="lt1"/>
                </a:solidFill>
                <a:latin typeface="Calibri"/>
                <a:ea typeface="Calibri"/>
                <a:cs typeface="Calibri"/>
                <a:sym typeface="Calibri"/>
              </a:rPr>
              <a:t>(5), 489-493.</a:t>
            </a:r>
            <a:endParaRPr/>
          </a:p>
          <a:p>
            <a:pPr marL="0" marR="0" lvl="0" indent="0" algn="ctr" rtl="0">
              <a:spcBef>
                <a:spcPts val="0"/>
              </a:spcBef>
              <a:spcAft>
                <a:spcPts val="0"/>
              </a:spcAft>
              <a:buNone/>
            </a:pPr>
            <a:endParaRPr sz="1800">
              <a:solidFill>
                <a:schemeClr val="lt1"/>
              </a:solidFill>
              <a:latin typeface="Calibri"/>
              <a:ea typeface="Calibri"/>
              <a:cs typeface="Calibri"/>
              <a:sym typeface="Calibri"/>
            </a:endParaRPr>
          </a:p>
          <a:p>
            <a:pPr marL="0" marR="0" lvl="0" indent="0" algn="ctr" rtl="0">
              <a:spcBef>
                <a:spcPts val="0"/>
              </a:spcBef>
              <a:spcAft>
                <a:spcPts val="0"/>
              </a:spcAft>
              <a:buNone/>
            </a:pPr>
            <a:r>
              <a:rPr lang="en-US" sz="1800">
                <a:solidFill>
                  <a:schemeClr val="lt1"/>
                </a:solidFill>
                <a:latin typeface="Calibri"/>
                <a:ea typeface="Calibri"/>
                <a:cs typeface="Calibri"/>
                <a:sym typeface="Calibri"/>
              </a:rPr>
              <a:t> Flaherty, E. G., Sege, R. D., &amp; Hurley, T. P. (2008). Translating child abuse research into action. </a:t>
            </a:r>
            <a:r>
              <a:rPr lang="en-US" sz="1800" i="1">
                <a:solidFill>
                  <a:schemeClr val="lt1"/>
                </a:solidFill>
                <a:latin typeface="Calibri"/>
                <a:ea typeface="Calibri"/>
                <a:cs typeface="Calibri"/>
                <a:sym typeface="Calibri"/>
              </a:rPr>
              <a:t>Pediatrics</a:t>
            </a:r>
            <a:r>
              <a:rPr lang="en-US" sz="1800">
                <a:solidFill>
                  <a:schemeClr val="lt1"/>
                </a:solidFill>
                <a:latin typeface="Calibri"/>
                <a:ea typeface="Calibri"/>
                <a:cs typeface="Calibri"/>
                <a:sym typeface="Calibri"/>
              </a:rPr>
              <a:t>, </a:t>
            </a:r>
            <a:r>
              <a:rPr lang="en-US" sz="1800" i="1">
                <a:solidFill>
                  <a:schemeClr val="lt1"/>
                </a:solidFill>
                <a:latin typeface="Calibri"/>
                <a:ea typeface="Calibri"/>
                <a:cs typeface="Calibri"/>
                <a:sym typeface="Calibri"/>
              </a:rPr>
              <a:t>122</a:t>
            </a:r>
            <a:r>
              <a:rPr lang="en-US" sz="1800">
                <a:solidFill>
                  <a:schemeClr val="lt1"/>
                </a:solidFill>
                <a:latin typeface="Calibri"/>
                <a:ea typeface="Calibri"/>
                <a:cs typeface="Calibri"/>
                <a:sym typeface="Calibri"/>
              </a:rPr>
              <a:t>(Supplement 1), S1-S5.</a:t>
            </a:r>
            <a:endParaRPr/>
          </a:p>
          <a:p>
            <a:pPr marL="0" marR="0" lvl="0" indent="0" algn="ctr" rtl="0">
              <a:spcBef>
                <a:spcPts val="0"/>
              </a:spcBef>
              <a:spcAft>
                <a:spcPts val="0"/>
              </a:spcAft>
              <a:buNone/>
            </a:pPr>
            <a:endParaRPr sz="1800">
              <a:solidFill>
                <a:schemeClr val="lt1"/>
              </a:solidFill>
              <a:latin typeface="Calibri"/>
              <a:ea typeface="Calibri"/>
              <a:cs typeface="Calibri"/>
              <a:sym typeface="Calibri"/>
            </a:endParaRPr>
          </a:p>
          <a:p>
            <a:pPr marL="0" marR="0" lvl="0" indent="0" algn="ctr" rtl="0">
              <a:spcBef>
                <a:spcPts val="0"/>
              </a:spcBef>
              <a:spcAft>
                <a:spcPts val="0"/>
              </a:spcAft>
              <a:buNone/>
            </a:pPr>
            <a:endParaRPr sz="1800">
              <a:solidFill>
                <a:schemeClr val="lt1"/>
              </a:solidFill>
              <a:latin typeface="Calibri"/>
              <a:ea typeface="Calibri"/>
              <a:cs typeface="Calibri"/>
              <a:sym typeface="Calibri"/>
            </a:endParaRPr>
          </a:p>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showMasterSp="0" show="0">
  <p:cSld>
    <p:spTree>
      <p:nvGrpSpPr>
        <p:cNvPr id="1" name="Shape 473"/>
        <p:cNvGrpSpPr/>
        <p:nvPr/>
      </p:nvGrpSpPr>
      <p:grpSpPr>
        <a:xfrm>
          <a:off x="0" y="0"/>
          <a:ext cx="0" cy="0"/>
          <a:chOff x="0" y="0"/>
          <a:chExt cx="0" cy="0"/>
        </a:xfrm>
      </p:grpSpPr>
      <p:sp>
        <p:nvSpPr>
          <p:cNvPr id="474" name="Google Shape;474;p53"/>
          <p:cNvSpPr txBox="1">
            <a:spLocks noGrp="1"/>
          </p:cNvSpPr>
          <p:nvPr>
            <p:ph type="title" idx="4294967295"/>
          </p:nvPr>
        </p:nvSpPr>
        <p:spPr>
          <a:xfrm>
            <a:off x="2048225" y="-27570"/>
            <a:ext cx="8887714" cy="12963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accent1"/>
              </a:buClr>
              <a:buSzPts val="2400"/>
              <a:buFont typeface="Quattrocento Sans"/>
              <a:buNone/>
            </a:pPr>
            <a:r>
              <a:rPr lang="en-US" sz="2400">
                <a:solidFill>
                  <a:schemeClr val="accent1"/>
                </a:solidFill>
              </a:rPr>
              <a:t>Increment del reconeixement del maltractament infantil entre les i els professionals</a:t>
            </a:r>
            <a:endParaRPr sz="2400">
              <a:solidFill>
                <a:schemeClr val="accent1"/>
              </a:solidFill>
            </a:endParaRPr>
          </a:p>
        </p:txBody>
      </p:sp>
      <p:sp>
        <p:nvSpPr>
          <p:cNvPr id="475" name="Google Shape;475;p53"/>
          <p:cNvSpPr txBox="1">
            <a:spLocks noGrp="1"/>
          </p:cNvSpPr>
          <p:nvPr>
            <p:ph type="body" idx="4294967295"/>
          </p:nvPr>
        </p:nvSpPr>
        <p:spPr>
          <a:xfrm>
            <a:off x="2316164" y="981075"/>
            <a:ext cx="8351837" cy="4464050"/>
          </a:xfrm>
          <a:prstGeom prst="rect">
            <a:avLst/>
          </a:prstGeom>
          <a:noFill/>
          <a:ln>
            <a:noFill/>
          </a:ln>
        </p:spPr>
        <p:txBody>
          <a:bodyPr spcFirstLastPara="1" wrap="square" lIns="91425" tIns="45700" rIns="91425" bIns="45700" anchor="t" anchorCtr="0">
            <a:normAutofit/>
          </a:bodyPr>
          <a:lstStyle/>
          <a:p>
            <a:pPr marL="177800" lvl="0" indent="-177800" algn="just" rtl="0">
              <a:lnSpc>
                <a:spcPct val="100000"/>
              </a:lnSpc>
              <a:spcBef>
                <a:spcPts val="0"/>
              </a:spcBef>
              <a:spcAft>
                <a:spcPts val="0"/>
              </a:spcAft>
              <a:buClr>
                <a:schemeClr val="dk1"/>
              </a:buClr>
              <a:buSzPts val="1000"/>
              <a:buNone/>
            </a:pPr>
            <a:endParaRPr sz="1400" b="1">
              <a:solidFill>
                <a:srgbClr val="365F91"/>
              </a:solidFill>
              <a:latin typeface="Calibri"/>
              <a:ea typeface="Calibri"/>
              <a:cs typeface="Calibri"/>
              <a:sym typeface="Calibri"/>
            </a:endParaRPr>
          </a:p>
          <a:p>
            <a:pPr marL="177800" lvl="0" indent="-177800" algn="just" rtl="0">
              <a:lnSpc>
                <a:spcPct val="100000"/>
              </a:lnSpc>
              <a:spcBef>
                <a:spcPts val="0"/>
              </a:spcBef>
              <a:spcAft>
                <a:spcPts val="0"/>
              </a:spcAft>
              <a:buClr>
                <a:schemeClr val="dk1"/>
              </a:buClr>
              <a:buSzPts val="1000"/>
              <a:buNone/>
            </a:pPr>
            <a:endParaRPr sz="1400" b="1">
              <a:solidFill>
                <a:srgbClr val="365F91"/>
              </a:solidFill>
              <a:latin typeface="Calibri"/>
              <a:ea typeface="Calibri"/>
              <a:cs typeface="Calibri"/>
              <a:sym typeface="Calibri"/>
            </a:endParaRPr>
          </a:p>
        </p:txBody>
      </p:sp>
      <p:sp>
        <p:nvSpPr>
          <p:cNvPr id="476" name="Google Shape;476;p53"/>
          <p:cNvSpPr/>
          <p:nvPr/>
        </p:nvSpPr>
        <p:spPr>
          <a:xfrm>
            <a:off x="1856232" y="1574548"/>
            <a:ext cx="351337" cy="4284968"/>
          </a:xfrm>
          <a:prstGeom prst="roundRect">
            <a:avLst>
              <a:gd name="adj" fmla="val 16667"/>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53"/>
          <p:cNvSpPr txBox="1"/>
          <p:nvPr/>
        </p:nvSpPr>
        <p:spPr>
          <a:xfrm rot="-5400000">
            <a:off x="-93440" y="3558491"/>
            <a:ext cx="4250666" cy="31703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lt1"/>
                </a:solidFill>
                <a:latin typeface="Calibri"/>
                <a:ea typeface="Calibri"/>
                <a:cs typeface="Calibri"/>
                <a:sym typeface="Calibri"/>
              </a:rPr>
              <a:t>Taxes de formació, coneixement i notifiació</a:t>
            </a:r>
            <a:endParaRPr sz="1600">
              <a:solidFill>
                <a:schemeClr val="lt1"/>
              </a:solidFill>
              <a:latin typeface="Calibri"/>
              <a:ea typeface="Calibri"/>
              <a:cs typeface="Calibri"/>
              <a:sym typeface="Calibri"/>
            </a:endParaRPr>
          </a:p>
          <a:p>
            <a:pPr marL="0" marR="0" lvl="0" indent="0" algn="ctr" rtl="0">
              <a:spcBef>
                <a:spcPts val="0"/>
              </a:spcBef>
              <a:spcAft>
                <a:spcPts val="0"/>
              </a:spcAft>
              <a:buNone/>
            </a:pPr>
            <a:r>
              <a:rPr lang="en-US" sz="1500" b="1">
                <a:solidFill>
                  <a:schemeClr val="lt1"/>
                </a:solidFill>
                <a:latin typeface="Calibri"/>
                <a:ea typeface="Calibri"/>
                <a:cs typeface="Calibri"/>
                <a:sym typeface="Calibri"/>
              </a:rPr>
              <a:t> </a:t>
            </a:r>
            <a:endParaRPr sz="1500" b="1">
              <a:solidFill>
                <a:schemeClr val="lt1"/>
              </a:solidFill>
              <a:latin typeface="Calibri"/>
              <a:ea typeface="Calibri"/>
              <a:cs typeface="Calibri"/>
              <a:sym typeface="Calibri"/>
            </a:endParaRPr>
          </a:p>
        </p:txBody>
      </p:sp>
      <p:sp>
        <p:nvSpPr>
          <p:cNvPr id="478" name="Google Shape;478;p53"/>
          <p:cNvSpPr/>
          <p:nvPr/>
        </p:nvSpPr>
        <p:spPr>
          <a:xfrm>
            <a:off x="1559512" y="1340768"/>
            <a:ext cx="8974367" cy="4824536"/>
          </a:xfrm>
          <a:prstGeom prst="roundRect">
            <a:avLst>
              <a:gd name="adj" fmla="val 16667"/>
            </a:avLst>
          </a:prstGeom>
          <a:no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9" name="Google Shape;479;p53"/>
          <p:cNvSpPr/>
          <p:nvPr/>
        </p:nvSpPr>
        <p:spPr>
          <a:xfrm>
            <a:off x="2279576" y="1412776"/>
            <a:ext cx="7704856" cy="4680520"/>
          </a:xfrm>
          <a:prstGeom prst="rect">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Calibri"/>
                <a:ea typeface="Calibri"/>
                <a:cs typeface="Calibri"/>
                <a:sym typeface="Calibri"/>
              </a:rPr>
              <a:t>Gilbert, Kemp, Thoburn,  Sidebotham,  Radford, Glaser, &amp; MacMillan (2009) report, however, that findings on increased reporting following training are not uniform.</a:t>
            </a:r>
            <a:endParaRPr/>
          </a:p>
          <a:p>
            <a:pPr marL="0" marR="0" lvl="0" indent="0" algn="ctr" rtl="0">
              <a:spcBef>
                <a:spcPts val="0"/>
              </a:spcBef>
              <a:spcAft>
                <a:spcPts val="0"/>
              </a:spcAft>
              <a:buNone/>
            </a:pPr>
            <a:r>
              <a:rPr lang="en-US" sz="1800">
                <a:solidFill>
                  <a:schemeClr val="lt1"/>
                </a:solidFill>
                <a:latin typeface="Calibri"/>
                <a:ea typeface="Calibri"/>
                <a:cs typeface="Calibri"/>
                <a:sym typeface="Calibri"/>
              </a:rPr>
              <a:t> Besides, concerns regarding litigation following reporting are considered significant factor in underreporting</a:t>
            </a:r>
            <a:endParaRPr sz="1800">
              <a:solidFill>
                <a:schemeClr val="lt1"/>
              </a:solidFill>
              <a:highlight>
                <a:srgbClr val="C0C0C0"/>
              </a:highlight>
              <a:latin typeface="Calibri"/>
              <a:ea typeface="Calibri"/>
              <a:cs typeface="Calibri"/>
              <a:sym typeface="Calibri"/>
            </a:endParaRPr>
          </a:p>
          <a:p>
            <a:pPr marL="0" marR="0" lvl="0" indent="0" algn="ctr" rtl="0">
              <a:spcBef>
                <a:spcPts val="0"/>
              </a:spcBef>
              <a:spcAft>
                <a:spcPts val="0"/>
              </a:spcAft>
              <a:buNone/>
            </a:pPr>
            <a:endParaRPr sz="1800">
              <a:solidFill>
                <a:schemeClr val="lt1"/>
              </a:solidFill>
              <a:highlight>
                <a:srgbClr val="C0C0C0"/>
              </a:highlight>
              <a:latin typeface="Calibri"/>
              <a:ea typeface="Calibri"/>
              <a:cs typeface="Calibri"/>
              <a:sym typeface="Calibri"/>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91"/>
        <p:cNvGrpSpPr/>
        <p:nvPr/>
      </p:nvGrpSpPr>
      <p:grpSpPr>
        <a:xfrm>
          <a:off x="0" y="0"/>
          <a:ext cx="0" cy="0"/>
          <a:chOff x="0" y="0"/>
          <a:chExt cx="0" cy="0"/>
        </a:xfrm>
      </p:grpSpPr>
      <p:sp>
        <p:nvSpPr>
          <p:cNvPr id="92" name="Google Shape;92;p5"/>
          <p:cNvSpPr txBox="1">
            <a:spLocks noGrp="1"/>
          </p:cNvSpPr>
          <p:nvPr>
            <p:ph type="title"/>
          </p:nvPr>
        </p:nvSpPr>
        <p:spPr>
          <a:xfrm>
            <a:off x="838199" y="365127"/>
            <a:ext cx="10872019"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880"/>
              <a:buFont typeface="Quattrocento Sans"/>
              <a:buNone/>
            </a:pPr>
            <a:r>
              <a:rPr lang="en-US" sz="2880" b="1"/>
              <a:t>Notificar el maltractament infantil és necessari</a:t>
            </a:r>
            <a:br>
              <a:rPr lang="en-US" sz="2880" b="1"/>
            </a:br>
            <a:r>
              <a:rPr lang="en-US" sz="945" b="1"/>
              <a:t/>
            </a:r>
            <a:br>
              <a:rPr lang="en-US" sz="945" b="1"/>
            </a:br>
            <a:r>
              <a:rPr lang="en-US" sz="1800" b="1">
                <a:solidFill>
                  <a:schemeClr val="accent1"/>
                </a:solidFill>
                <a:latin typeface="Quattrocento Sans"/>
                <a:ea typeface="Quattrocento Sans"/>
                <a:cs typeface="Quattrocento Sans"/>
                <a:sym typeface="Quattrocento Sans"/>
              </a:rPr>
              <a:t>Comentari general Num. 13 (2011): El dret de la infància a viure lliure de totes les forms de violència</a:t>
            </a:r>
            <a:r>
              <a:rPr lang="en-US" sz="1800">
                <a:latin typeface="Quattrocento Sans"/>
                <a:ea typeface="Quattrocento Sans"/>
                <a:cs typeface="Quattrocento Sans"/>
                <a:sym typeface="Quattrocento Sans"/>
              </a:rPr>
              <a:t> (art. 49)</a:t>
            </a:r>
            <a:endParaRPr sz="2880">
              <a:latin typeface="Quattrocento Sans"/>
              <a:ea typeface="Quattrocento Sans"/>
              <a:cs typeface="Quattrocento Sans"/>
              <a:sym typeface="Quattrocento Sans"/>
            </a:endParaRPr>
          </a:p>
        </p:txBody>
      </p:sp>
      <p:sp>
        <p:nvSpPr>
          <p:cNvPr id="93" name="Google Shape;93;p5"/>
          <p:cNvSpPr txBox="1">
            <a:spLocks noGrp="1"/>
          </p:cNvSpPr>
          <p:nvPr>
            <p:ph type="body" idx="1"/>
          </p:nvPr>
        </p:nvSpPr>
        <p:spPr>
          <a:xfrm>
            <a:off x="838200" y="1825624"/>
            <a:ext cx="10515600" cy="4460875"/>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200"/>
              <a:buFont typeface="Noto Sans Symbols"/>
              <a:buChar char="🠶"/>
            </a:pPr>
            <a:r>
              <a:rPr lang="en-US" sz="2200"/>
              <a:t>el Comitè de les Nacions Unides recomana fermament que tots els estats part desenvolupin mecanismes de suport segurs, ben publicitats, confidencials i accessibles per a les nenes i els nens, les seves i els seus representants i altres persones, per denunciar la violència,</a:t>
            </a:r>
            <a:endParaRPr/>
          </a:p>
          <a:p>
            <a:pPr marL="361942" lvl="0" indent="-361942" algn="l" rtl="0">
              <a:lnSpc>
                <a:spcPct val="90000"/>
              </a:lnSpc>
              <a:spcBef>
                <a:spcPts val="1000"/>
              </a:spcBef>
              <a:spcAft>
                <a:spcPts val="0"/>
              </a:spcAft>
              <a:buClr>
                <a:schemeClr val="accent1"/>
              </a:buClr>
              <a:buSzPts val="2200"/>
              <a:buFont typeface="Noto Sans Symbols"/>
              <a:buChar char="🠶"/>
            </a:pPr>
            <a:r>
              <a:rPr lang="en-US" sz="2200"/>
              <a:t>fins i tot mitjançant l’ús de línies telefòniques gratuïtes les 24 hores i altres TIC.</a:t>
            </a:r>
            <a:endParaRPr/>
          </a:p>
          <a:p>
            <a:pPr marL="361942" lvl="0" indent="-222242" algn="l" rtl="0">
              <a:lnSpc>
                <a:spcPct val="90000"/>
              </a:lnSpc>
              <a:spcBef>
                <a:spcPts val="1000"/>
              </a:spcBef>
              <a:spcAft>
                <a:spcPts val="0"/>
              </a:spcAft>
              <a:buClr>
                <a:schemeClr val="accent1"/>
              </a:buClr>
              <a:buSzPts val="2200"/>
              <a:buFont typeface="Noto Sans Symbols"/>
              <a:buNone/>
            </a:pPr>
            <a:endParaRPr sz="2200"/>
          </a:p>
          <a:p>
            <a:pPr marL="361942" lvl="0" indent="-361942" algn="l" rtl="0">
              <a:lnSpc>
                <a:spcPct val="90000"/>
              </a:lnSpc>
              <a:spcBef>
                <a:spcPts val="1000"/>
              </a:spcBef>
              <a:spcAft>
                <a:spcPts val="0"/>
              </a:spcAft>
              <a:buClr>
                <a:schemeClr val="accent1"/>
              </a:buClr>
              <a:buSzPts val="2200"/>
              <a:buFont typeface="Noto Sans Symbols"/>
              <a:buChar char="🠶"/>
            </a:pPr>
            <a:r>
              <a:rPr lang="en-US" sz="2200"/>
              <a:t>a tots els països, la notificació d’informes, sospites o riscos de violència hauria de ser requerida a, com a mínim, les i els professionals que treballen directament amb infància.</a:t>
            </a:r>
            <a:endParaRPr/>
          </a:p>
          <a:p>
            <a:pPr marL="361942" lvl="0" indent="-361942" algn="l" rtl="0">
              <a:lnSpc>
                <a:spcPct val="90000"/>
              </a:lnSpc>
              <a:spcBef>
                <a:spcPts val="1000"/>
              </a:spcBef>
              <a:spcAft>
                <a:spcPts val="0"/>
              </a:spcAft>
              <a:buClr>
                <a:schemeClr val="accent1"/>
              </a:buClr>
              <a:buSzPts val="2200"/>
              <a:buFont typeface="Noto Sans Symbols"/>
              <a:buChar char="🠶"/>
            </a:pPr>
            <a:r>
              <a:rPr lang="en-US" sz="2200"/>
              <a:t>quan els informes es realitzen de “bona fe”, cal establir processos per garantir la protecció de la o el professional que els fa.</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98"/>
        <p:cNvGrpSpPr/>
        <p:nvPr/>
      </p:nvGrpSpPr>
      <p:grpSpPr>
        <a:xfrm>
          <a:off x="0" y="0"/>
          <a:ext cx="0" cy="0"/>
          <a:chOff x="0" y="0"/>
          <a:chExt cx="0" cy="0"/>
        </a:xfrm>
      </p:grpSpPr>
      <p:sp>
        <p:nvSpPr>
          <p:cNvPr id="99" name="Google Shape;99;p6"/>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200"/>
              <a:buFont typeface="Quattrocento Sans"/>
              <a:buNone/>
            </a:pPr>
            <a:r>
              <a:rPr lang="en-US" sz="3200"/>
              <a:t>Què és una notificació de maltractament infantil?</a:t>
            </a:r>
            <a:endParaRPr/>
          </a:p>
        </p:txBody>
      </p:sp>
      <p:sp>
        <p:nvSpPr>
          <p:cNvPr id="100" name="Google Shape;100;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61942" lvl="0" indent="-184142" algn="l" rtl="0">
              <a:lnSpc>
                <a:spcPct val="90000"/>
              </a:lnSpc>
              <a:spcBef>
                <a:spcPts val="0"/>
              </a:spcBef>
              <a:spcAft>
                <a:spcPts val="0"/>
              </a:spcAft>
              <a:buClr>
                <a:schemeClr val="accent1"/>
              </a:buClr>
              <a:buSzPts val="2800"/>
              <a:buFont typeface="Noto Sans Symbols"/>
              <a:buNone/>
            </a:pPr>
            <a:endParaRPr/>
          </a:p>
          <a:p>
            <a:pPr marL="361942" lvl="0" indent="-361942" algn="l" rtl="0">
              <a:lnSpc>
                <a:spcPct val="90000"/>
              </a:lnSpc>
              <a:spcBef>
                <a:spcPts val="1000"/>
              </a:spcBef>
              <a:spcAft>
                <a:spcPts val="0"/>
              </a:spcAft>
              <a:buSzPts val="2800"/>
              <a:buChar char="🠶"/>
            </a:pPr>
            <a:r>
              <a:rPr lang="en-US" b="1"/>
              <a:t>compartir a les autoritats competents les preocupacions en relació a la sospita o la certesa sobre el maltractament d’una nena o un nen o adolescent que es troba sota la cura d’alguna persona</a:t>
            </a:r>
            <a:endParaRPr b="1"/>
          </a:p>
          <a:p>
            <a:pPr marL="361942" lvl="0" indent="-361942" algn="l" rtl="0">
              <a:lnSpc>
                <a:spcPct val="90000"/>
              </a:lnSpc>
              <a:spcBef>
                <a:spcPts val="1000"/>
              </a:spcBef>
              <a:spcAft>
                <a:spcPts val="0"/>
              </a:spcAft>
              <a:buSzPts val="2800"/>
              <a:buChar char="🠶"/>
            </a:pPr>
            <a:endParaRPr b="1"/>
          </a:p>
          <a:p>
            <a:pPr marL="811213" lvl="1" indent="-811213" algn="l" rtl="0">
              <a:lnSpc>
                <a:spcPct val="90000"/>
              </a:lnSpc>
              <a:spcBef>
                <a:spcPts val="500"/>
              </a:spcBef>
              <a:spcAft>
                <a:spcPts val="0"/>
              </a:spcAft>
              <a:buSzPts val="2400"/>
              <a:buNone/>
            </a:pPr>
            <a:r>
              <a:rPr lang="en-US" b="1">
                <a:solidFill>
                  <a:schemeClr val="accent1"/>
                </a:solidFill>
              </a:rPr>
              <a:t>Nota!</a:t>
            </a:r>
            <a:r>
              <a:rPr lang="en-US"/>
              <a:t> La persona que realitza la notificació NO TÉ LA RESPONSABILITAT d’investigar més el cas amb l’objectiu de determinar si les seves sospites són vàlides.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105"/>
        <p:cNvGrpSpPr/>
        <p:nvPr/>
      </p:nvGrpSpPr>
      <p:grpSpPr>
        <a:xfrm>
          <a:off x="0" y="0"/>
          <a:ext cx="0" cy="0"/>
          <a:chOff x="0" y="0"/>
          <a:chExt cx="0" cy="0"/>
        </a:xfrm>
      </p:grpSpPr>
      <p:sp>
        <p:nvSpPr>
          <p:cNvPr id="106" name="Google Shape;106;p7"/>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Definició oficial de notificació a Catalunya</a:t>
            </a:r>
            <a:endParaRPr>
              <a:solidFill>
                <a:srgbClr val="FF0000"/>
              </a:solidFill>
            </a:endParaRPr>
          </a:p>
        </p:txBody>
      </p:sp>
      <p:sp>
        <p:nvSpPr>
          <p:cNvPr id="107" name="Google Shape;107;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2800"/>
              <a:buNone/>
            </a:pPr>
            <a:r>
              <a:rPr lang="en-US"/>
              <a:t>Article 86. Registre unificat de maltractaments infantils</a:t>
            </a:r>
            <a:endParaRPr/>
          </a:p>
          <a:p>
            <a:pPr marL="0" lvl="0" indent="0" algn="l" rtl="0">
              <a:lnSpc>
                <a:spcPct val="90000"/>
              </a:lnSpc>
              <a:spcBef>
                <a:spcPts val="1000"/>
              </a:spcBef>
              <a:spcAft>
                <a:spcPts val="0"/>
              </a:spcAft>
              <a:buSzPts val="2800"/>
              <a:buNone/>
            </a:pPr>
            <a:endParaRPr/>
          </a:p>
          <a:p>
            <a:pPr marL="0" lvl="0" indent="0" algn="l" rtl="0">
              <a:lnSpc>
                <a:spcPct val="90000"/>
              </a:lnSpc>
              <a:spcBef>
                <a:spcPts val="1000"/>
              </a:spcBef>
              <a:spcAft>
                <a:spcPts val="0"/>
              </a:spcAft>
              <a:buSzPts val="2800"/>
              <a:buNone/>
            </a:pPr>
            <a:r>
              <a:rPr lang="en-US" u="sng">
                <a:solidFill>
                  <a:schemeClr val="hlink"/>
                </a:solidFill>
                <a:hlinkClick r:id="rId3"/>
              </a:rPr>
              <a:t>https://www.parlament.cat/document/nom/TL115.pdf</a:t>
            </a:r>
            <a:endParaRPr/>
          </a:p>
          <a:p>
            <a:pPr marL="0" lvl="0" indent="0" algn="l" rtl="0">
              <a:lnSpc>
                <a:spcPct val="90000"/>
              </a:lnSpc>
              <a:spcBef>
                <a:spcPts val="1000"/>
              </a:spcBef>
              <a:spcAft>
                <a:spcPts val="0"/>
              </a:spcAft>
              <a:buSzPts val="2800"/>
              <a:buNone/>
            </a:pPr>
            <a:endParaRPr/>
          </a:p>
          <a:p>
            <a:pPr marL="0" lvl="0" indent="0" algn="l" rtl="0">
              <a:lnSpc>
                <a:spcPct val="90000"/>
              </a:lnSpc>
              <a:spcBef>
                <a:spcPts val="1000"/>
              </a:spcBef>
              <a:spcAft>
                <a:spcPts val="0"/>
              </a:spcAft>
              <a:buSzPts val="2800"/>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112"/>
        <p:cNvGrpSpPr/>
        <p:nvPr/>
      </p:nvGrpSpPr>
      <p:grpSpPr>
        <a:xfrm>
          <a:off x="0" y="0"/>
          <a:ext cx="0" cy="0"/>
          <a:chOff x="0" y="0"/>
          <a:chExt cx="0" cy="0"/>
        </a:xfrm>
      </p:grpSpPr>
      <p:sp>
        <p:nvSpPr>
          <p:cNvPr id="113" name="Google Shape;113;p8"/>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000"/>
              <a:buFont typeface="Quattrocento Sans"/>
              <a:buNone/>
            </a:pPr>
            <a:r>
              <a:rPr lang="en-US" sz="3000"/>
              <a:t>Qui pot notificar una sospita de maltractament infantil</a:t>
            </a:r>
            <a:endParaRPr sz="3000"/>
          </a:p>
        </p:txBody>
      </p:sp>
      <p:sp>
        <p:nvSpPr>
          <p:cNvPr id="114" name="Google Shape;114;p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800"/>
              <a:buFont typeface="Noto Sans Symbols"/>
              <a:buChar char="🠶"/>
            </a:pPr>
            <a:r>
              <a:rPr lang="en-US" b="1">
                <a:solidFill>
                  <a:schemeClr val="accent1"/>
                </a:solidFill>
              </a:rPr>
              <a:t>Qualsevol persona amb preocupació per la seguretat d’una nena o nen o adolescent</a:t>
            </a:r>
            <a:endParaRPr/>
          </a:p>
          <a:p>
            <a:pPr marL="361942" lvl="0" indent="-184142" algn="l" rtl="0">
              <a:lnSpc>
                <a:spcPct val="90000"/>
              </a:lnSpc>
              <a:spcBef>
                <a:spcPts val="1000"/>
              </a:spcBef>
              <a:spcAft>
                <a:spcPts val="0"/>
              </a:spcAft>
              <a:buClr>
                <a:schemeClr val="accent1"/>
              </a:buClr>
              <a:buSzPts val="2800"/>
              <a:buFont typeface="Noto Sans Symbols"/>
              <a:buNone/>
            </a:pP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La legislació nacional preveu l’obligació legal de notificació de la sospita de maltractament infantil per a persones específiques; </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b="1"/>
              <a:t>Les persones amb obligació de notificar poden ser:</a:t>
            </a:r>
            <a:endParaRPr/>
          </a:p>
          <a:p>
            <a:pPr marL="809605" lvl="1" indent="-352417" algn="l" rtl="0">
              <a:lnSpc>
                <a:spcPct val="90000"/>
              </a:lnSpc>
              <a:spcBef>
                <a:spcPts val="500"/>
              </a:spcBef>
              <a:spcAft>
                <a:spcPts val="0"/>
              </a:spcAft>
              <a:buSzPts val="2800"/>
              <a:buChar char="🠶"/>
            </a:pPr>
            <a:r>
              <a:rPr lang="en-US" sz="2800"/>
              <a:t>diversos col·lectius professionals</a:t>
            </a:r>
            <a:endParaRPr/>
          </a:p>
          <a:p>
            <a:pPr marL="809605" lvl="1" indent="-352417" algn="l" rtl="0">
              <a:lnSpc>
                <a:spcPct val="90000"/>
              </a:lnSpc>
              <a:spcBef>
                <a:spcPts val="500"/>
              </a:spcBef>
              <a:spcAft>
                <a:spcPts val="0"/>
              </a:spcAft>
              <a:buSzPts val="2800"/>
              <a:buChar char="🠶"/>
            </a:pPr>
            <a:r>
              <a:rPr lang="en-US" sz="2800"/>
              <a:t>ciutadania en general</a:t>
            </a:r>
            <a:endParaRPr sz="2800"/>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8156</Words>
  <Application>Microsoft Office PowerPoint</Application>
  <PresentationFormat>Custom</PresentationFormat>
  <Paragraphs>538</Paragraphs>
  <Slides>53</Slides>
  <Notes>52</Notes>
  <HiddenSlides>9</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53</vt:i4>
      </vt:variant>
    </vt:vector>
  </HeadingPairs>
  <TitlesOfParts>
    <vt:vector size="61" baseType="lpstr">
      <vt:lpstr>Arial</vt:lpstr>
      <vt:lpstr>Quattrocento Sans</vt:lpstr>
      <vt:lpstr>Times New Roman</vt:lpstr>
      <vt:lpstr>Calibri</vt:lpstr>
      <vt:lpstr>Noto Sans Symbols</vt:lpstr>
      <vt:lpstr>Open Sans</vt:lpstr>
      <vt:lpstr>Teko</vt:lpstr>
      <vt:lpstr>Office Theme</vt:lpstr>
      <vt:lpstr>Abordatge de la infranotificació dels casos de maltractament infantil</vt:lpstr>
      <vt:lpstr>Slide 2</vt:lpstr>
      <vt:lpstr>Esquema</vt:lpstr>
      <vt:lpstr>Slide 4</vt:lpstr>
      <vt:lpstr>La necessitat de notificar el maltractament infantil premissa subjacent del projecte CAN-MDS </vt:lpstr>
      <vt:lpstr>Notificar el maltractament infantil és necessari  Comentari general Num. 13 (2011): El dret de la infància a viure lliure de totes les forms de violència (art. 49)</vt:lpstr>
      <vt:lpstr>Què és una notificació de maltractament infantil?</vt:lpstr>
      <vt:lpstr>Definició oficial de notificació a Catalunya</vt:lpstr>
      <vt:lpstr>Qui pot notificar una sospita de maltractament infantil</vt:lpstr>
      <vt:lpstr>Disposicions sobre l’obligació legal de les i els professionals de notificar els casos de maltractament infantil (FRA, 2014)</vt:lpstr>
      <vt:lpstr>Disposicions sobre l’obligació legal de les i els professionals de notificar els casos de maltractament infantil (FRA, 2014)</vt:lpstr>
      <vt:lpstr>Obligacions legals específiques per a la ciutadania en general  per notificar el maltractament infantil (FRA, 2014)</vt:lpstr>
      <vt:lpstr>Obligacions legals per a professionals i ciutadania en general per notificar els casos de maltractament infantil a Catalunya</vt:lpstr>
      <vt:lpstr>Obligacions legals per a professionals i ciutadania en general per notificar els casos de maltractament infantil a Catalunya</vt:lpstr>
      <vt:lpstr>Infranotificació del maltractament infantil</vt:lpstr>
      <vt:lpstr>Slide 16</vt:lpstr>
      <vt:lpstr>Mites en relació a la notificació del maltractament infantil</vt:lpstr>
      <vt:lpstr>Slide 18</vt:lpstr>
      <vt:lpstr>Slide 19</vt:lpstr>
      <vt:lpstr>Slide 20</vt:lpstr>
      <vt:lpstr>Slide 21</vt:lpstr>
      <vt:lpstr>Slide 22</vt:lpstr>
      <vt:lpstr>Slide 23</vt:lpstr>
      <vt:lpstr>A Espanya</vt:lpstr>
      <vt:lpstr>A Catalunya</vt:lpstr>
      <vt:lpstr>Registre Epidemiològic del Maltractament Infantil: el panorama més ampli</vt:lpstr>
      <vt:lpstr>Infranotificació</vt:lpstr>
      <vt:lpstr>4 factors principals de la infranotificació</vt:lpstr>
      <vt:lpstr>Exploració dels motius individuals que dificulten  les decisions de notificar el maltractament</vt:lpstr>
      <vt:lpstr>Slide 30</vt:lpstr>
      <vt:lpstr>Exploració dels motius individuals que dificulten  les decisions de notificar el maltractament</vt:lpstr>
      <vt:lpstr>Exploració dels motius individuals que dificulten  les decisions de notificar el maltractament</vt:lpstr>
      <vt:lpstr>Slide 33</vt:lpstr>
      <vt:lpstr>Abordant la infranotificació</vt:lpstr>
      <vt:lpstr>Abordant la infranotificació del maltractament</vt:lpstr>
      <vt:lpstr>Millorant les competències en el context de CAN-MDS</vt:lpstr>
      <vt:lpstr>Abordant la infranotificació </vt:lpstr>
      <vt:lpstr>Operacionalització de les definicions de maltractament infantil </vt:lpstr>
      <vt:lpstr>Recordatoris importants sobre les tasques de les operadores i els operadors CAN-MDS</vt:lpstr>
      <vt:lpstr>La resposta de CAN-MDS a la infranotificació </vt:lpstr>
      <vt:lpstr>Connexió de CAN-MDS amb la infranotificació</vt:lpstr>
      <vt:lpstr>Slide 42</vt:lpstr>
      <vt:lpstr>Slide 43</vt:lpstr>
      <vt:lpstr>Slide 44</vt:lpstr>
      <vt:lpstr>Slide 45</vt:lpstr>
      <vt:lpstr>Punts i materials de la formació </vt:lpstr>
      <vt:lpstr>Slide 47</vt:lpstr>
      <vt:lpstr>Slide 48</vt:lpstr>
      <vt:lpstr>Increment del reconeixement del maltractament infantil entre les i els professionals</vt:lpstr>
      <vt:lpstr>Increment del reconeixement del maltractament infantil entre les i els professionals</vt:lpstr>
      <vt:lpstr>Increment del reconeixement del maltractament infantil entre les i els professionals</vt:lpstr>
      <vt:lpstr>Increment del reconeixement del maltractament infantil entre les i els professionals</vt:lpstr>
      <vt:lpstr>Increment del reconeixement del maltractament infantil entre les i els professionals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Abordatge de la infranotificació dels casos de maltractament infantil</dc:title>
  <dc:creator>user</dc:creator>
  <cp:lastModifiedBy>iyplaptop1</cp:lastModifiedBy>
  <cp:revision>3</cp:revision>
  <dcterms:created xsi:type="dcterms:W3CDTF">2018-11-08T14:12:16Z</dcterms:created>
  <dcterms:modified xsi:type="dcterms:W3CDTF">2022-02-01T18:00:33Z</dcterms:modified>
</cp:coreProperties>
</file>