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embeddedFontLst>
    <p:embeddedFont>
      <p:font typeface="Quattrocento Sans" charset="0"/>
      <p:regular r:id="rId15"/>
      <p:bold r:id="rId16"/>
      <p:italic r:id="rId17"/>
      <p:boldItalic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Teko" charset="0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jpLnGT5UaikwqpurvkhFaNtp8L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procediment si la nena o el nen ja existeix a l‘aplicatiu es descriu al protocol de recollida de dades a les pàgines 40-47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Durant aquesta part de la presentació es mostra la seqüència d’entrada de dades; primer es registrarà un incident mitjançant l’identificador temporal i després es substituirà per l’identificador de la nena, el nen o l’adolescent.</a:t>
            </a: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[Instruccions: la persona formadora  va a l'aplicació i presenta ràpidament l'estructura i el botó del tauler de la persona operadora]</a:t>
            </a:r>
            <a:endParaRPr/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[Instruccions: la persona formadora explica la utilitat de la columna dreta (vegeu també la Guia pas a pas per a la persona administradora, pag. 8]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la part dreta de la pantalla, hi ha disponibles les eines operatives de l’aplicatiu (inclòs el menú desplegable de selecció d’idioma, el tauler de la persona operadora, els botons d’impressió i tancament de sessió). La columna dreta de la pantalla és en realitat una llista de les variables i informa de diverses maneres: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 la seqüència de variables que cal registrar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 qui registra la informació necessària, és a dir, vosaltres (caselles verds) o l’aplicatiu (caselles taronja)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 proporciona una visió general de la informació ja enregistrada i notificacions de possibles duplicacions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funciona com a menú de navegació entre les diferents variables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Nota: es presenta una nota explicativa del significat dels símbols i colors utilitzats a l'aplicatiu. Això pot ser útil sobretot per les persones usuàries noves. Per continuar amb el registre, una persona operadora familiaritzatda pot ometre aquesta pantalla prement el botó “continua amb el registre".</a:t>
            </a:r>
            <a:endParaRPr/>
          </a:p>
        </p:txBody>
      </p:sp>
      <p:sp>
        <p:nvSpPr>
          <p:cNvPr id="113" name="Google Shape;11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persona formadora continua amb una demostració de registre de dades basat en el cas “MARC" a la següent diapositiva, mentre les persones participants observen el procés i la descripció mentre se'ls indica que prenguin notes per a preguntes / aclariments posteriors.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Nota: com a alternativa, podeu demanar a alguna de les persones participants que comparteixi un cas del qual és conscient o ha treballat (sense esmentar cap informació sobre la identitat de les persones implicades).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Utilitzeu les llistes de comprovació per conservar la informació i assegurar-vos que teniu totes les dades necessàries i procediu amb el registre a l’aplicatiu CAN-MDS.</a:t>
            </a:r>
            <a:endParaRPr/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&lt;veure diapositiva&gt;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7:notes"/>
          <p:cNvSpPr txBox="1">
            <a:spLocks noGrp="1"/>
          </p:cNvSpPr>
          <p:nvPr>
            <p:ph type="dt" idx="10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06.10.2020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7:notes"/>
          <p:cNvSpPr>
            <a:spLocks noGrp="1" noRot="1" noChangeAspect="1"/>
          </p:cNvSpPr>
          <p:nvPr>
            <p:ph type="sldImg" idx="3"/>
          </p:nvPr>
        </p:nvSpPr>
        <p:spPr>
          <a:xfrm>
            <a:off x="2290763" y="512763"/>
            <a:ext cx="4562475" cy="256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7:notes"/>
          <p:cNvSpPr txBox="1">
            <a:spLocks noGrp="1"/>
          </p:cNvSpPr>
          <p:nvPr>
            <p:ph type="body" idx="1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7:notes"/>
          <p:cNvSpPr txBox="1">
            <a:spLocks noGrp="1"/>
          </p:cNvSpPr>
          <p:nvPr>
            <p:ph type="ftr" idx="11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7:notes"/>
          <p:cNvSpPr txBox="1">
            <a:spLocks noGrp="1"/>
          </p:cNvSpPr>
          <p:nvPr>
            <p:ph type="sldNum" idx="12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8:notes"/>
          <p:cNvSpPr txBox="1">
            <a:spLocks noGrp="1"/>
          </p:cNvSpPr>
          <p:nvPr>
            <p:ph type="dt" idx="10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06.10.2020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3"/>
          </p:nvPr>
        </p:nvSpPr>
        <p:spPr>
          <a:xfrm>
            <a:off x="2290763" y="512763"/>
            <a:ext cx="4562475" cy="256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us plau, preneu nota de qualsevol dificultat, consulta o ambigüitat que trobeu quan practiqueu les tasques descrites en aquesta demostració.</a:t>
            </a:r>
            <a:endParaRPr/>
          </a:p>
        </p:txBody>
      </p:sp>
      <p:sp>
        <p:nvSpPr>
          <p:cNvPr id="151" name="Google Shape;151;p8:notes"/>
          <p:cNvSpPr txBox="1">
            <a:spLocks noGrp="1"/>
          </p:cNvSpPr>
          <p:nvPr>
            <p:ph type="ftr" idx="11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8:notes"/>
          <p:cNvSpPr txBox="1">
            <a:spLocks noGrp="1"/>
          </p:cNvSpPr>
          <p:nvPr>
            <p:ph type="sldNum" idx="12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9:notes"/>
          <p:cNvSpPr txBox="1">
            <a:spLocks noGrp="1"/>
          </p:cNvSpPr>
          <p:nvPr>
            <p:ph type="dt" idx="10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06.10.2020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9:notes"/>
          <p:cNvSpPr>
            <a:spLocks noGrp="1" noRot="1" noChangeAspect="1"/>
          </p:cNvSpPr>
          <p:nvPr>
            <p:ph type="sldImg" idx="3"/>
          </p:nvPr>
        </p:nvSpPr>
        <p:spPr>
          <a:xfrm>
            <a:off x="2290763" y="512763"/>
            <a:ext cx="4562475" cy="256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9:notes"/>
          <p:cNvSpPr txBox="1">
            <a:spLocks noGrp="1"/>
          </p:cNvSpPr>
          <p:nvPr>
            <p:ph type="body" idx="1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Documents necessaris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10 del Protocol de Recollida de Dades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22 del Protocol de Recollida de Dades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23-24-25 del Protocol de Recollida de Dades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42 del Protocol de Recollida de Dades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Consulteu l’Annex I del Protocol de Recollida de Dades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50 del Manual per a la persona operadora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Pag. 23 del Manual per a la persona administradora</a:t>
            </a:r>
            <a:endParaRPr sz="120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9:notes"/>
          <p:cNvSpPr txBox="1">
            <a:spLocks noGrp="1"/>
          </p:cNvSpPr>
          <p:nvPr>
            <p:ph type="ftr" idx="11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9:notes"/>
          <p:cNvSpPr txBox="1">
            <a:spLocks noGrp="1"/>
          </p:cNvSpPr>
          <p:nvPr>
            <p:ph type="sldNum" idx="12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3"/>
          <p:cNvSpPr txBox="1">
            <a:spLocks noGrp="1"/>
          </p:cNvSpPr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Noto Sans Symbols"/>
              <a:buChar char="🠶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Noto Sans Symbols"/>
              <a:buChar char="🠶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22A35"/>
              </a:buClr>
              <a:buSzPts val="1800"/>
              <a:buFont typeface="Noto Sans Symbols"/>
              <a:buChar char="🠶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Noto Sans Symbols"/>
              <a:buChar char="🠶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cxnSp>
        <p:nvCxnSpPr>
          <p:cNvPr id="29" name="Google Shape;29;p14"/>
          <p:cNvCxnSpPr/>
          <p:nvPr/>
        </p:nvCxnSpPr>
        <p:spPr>
          <a:xfrm>
            <a:off x="838200" y="1563363"/>
            <a:ext cx="105156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6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9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/>
            <a:lum/>
          </a:blip>
          <a:srcRect/>
          <a:stretch>
            <a:fillRect l="2000" t="87000"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  <a:defRPr sz="3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964911" y="6311902"/>
            <a:ext cx="2915940" cy="5084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13;p12"/>
          <p:cNvCxnSpPr/>
          <p:nvPr/>
        </p:nvCxnSpPr>
        <p:spPr>
          <a:xfrm>
            <a:off x="-11575" y="6303500"/>
            <a:ext cx="12204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Google Shape;14;p12"/>
          <p:cNvSpPr/>
          <p:nvPr/>
        </p:nvSpPr>
        <p:spPr>
          <a:xfrm>
            <a:off x="2998327" y="6304776"/>
            <a:ext cx="410428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595959"/>
                </a:solidFill>
                <a:latin typeface="Teko"/>
                <a:ea typeface="Teko"/>
                <a:cs typeface="Teko"/>
                <a:sym typeface="Teko"/>
              </a:rPr>
              <a:t>“Coordinated Response to Child Abuse &amp; Neglect via Minimum Data Set: </a:t>
            </a:r>
            <a:r>
              <a:rPr lang="en-US" sz="1000" b="0" i="1" u="none" strike="noStrike" cap="none">
                <a:solidFill>
                  <a:srgbClr val="595959"/>
                </a:solidFill>
                <a:latin typeface="Teko"/>
                <a:ea typeface="Teko"/>
                <a:cs typeface="Teko"/>
                <a:sym typeface="Teko"/>
              </a:rPr>
              <a:t>from planning to practice</a:t>
            </a:r>
            <a:r>
              <a:rPr lang="en-US" sz="1000" b="0" i="0" u="none" strike="noStrike" cap="none">
                <a:solidFill>
                  <a:srgbClr val="595959"/>
                </a:solidFill>
                <a:latin typeface="Teko"/>
                <a:ea typeface="Teko"/>
                <a:cs typeface="Teko"/>
                <a:sym typeface="Teko"/>
              </a:rPr>
              <a:t>” [GA Nr: 810508 — CAN-MDS II — Funded by EU REC Programme 2014-2020]1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0" u="none" strike="noStrike" cap="none">
                <a:solidFill>
                  <a:schemeClr val="accent1"/>
                </a:solidFill>
                <a:latin typeface="Teko"/>
                <a:ea typeface="Teko"/>
                <a:cs typeface="Teko"/>
                <a:sym typeface="Teko"/>
              </a:rPr>
              <a:t>CAN-MDS Operators Seminar</a:t>
            </a:r>
            <a:endParaRPr sz="1400" b="1" i="0" u="none" strike="noStrike" cap="non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769420" y="6464922"/>
            <a:ext cx="471335" cy="31239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2"/>
          <p:cNvSpPr/>
          <p:nvPr/>
        </p:nvSpPr>
        <p:spPr>
          <a:xfrm>
            <a:off x="177800" y="6362700"/>
            <a:ext cx="1511300" cy="4064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Your logo</a:t>
            </a: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Quattrocento Sans"/>
              <a:buNone/>
            </a:pPr>
            <a:r>
              <a:rPr lang="en-US" sz="4000">
                <a:latin typeface="Quattrocento Sans"/>
                <a:ea typeface="Quattrocento Sans"/>
                <a:cs typeface="Quattrocento Sans"/>
                <a:sym typeface="Quattrocento Sans"/>
              </a:rPr>
              <a:t>Demostració aplicatiu CAN-MDS </a:t>
            </a:r>
            <a:endParaRPr sz="40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3" name="Google Shape;93;p1"/>
          <p:cNvSpPr txBox="1"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rPr lang="en-US">
                <a:solidFill>
                  <a:srgbClr val="7F7F7F"/>
                </a:solidFill>
              </a:rPr>
              <a:t>Introducció de la informació i preparació de l’informe</a:t>
            </a:r>
            <a:endParaRPr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0"/>
            <a:ext cx="5209300" cy="605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9"/>
          <p:cNvSpPr txBox="1"/>
          <p:nvPr/>
        </p:nvSpPr>
        <p:spPr>
          <a:xfrm>
            <a:off x="6096000" y="0"/>
            <a:ext cx="4939200" cy="61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178575" rIns="178575" bIns="178575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poseu-vos a prova:</a:t>
            </a:r>
            <a:endParaRPr sz="34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teniu clar el pseudònim infantil, l'identificador temporal infantil i els procediments associats a l'enregistrament de tots dos a CAN-MDS?</a:t>
            </a:r>
            <a:endParaRPr sz="34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4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885950"/>
            <a:ext cx="9144000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0"/>
          <p:cNvSpPr txBox="1"/>
          <p:nvPr/>
        </p:nvSpPr>
        <p:spPr>
          <a:xfrm>
            <a:off x="1524000" y="1885950"/>
            <a:ext cx="91440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178575" rIns="178575" bIns="1785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81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Substituïu l’ID TEMPORAL per l’ID del nen “Marc” i exploreu els informes al panel de control de la persona operadora </a:t>
            </a:r>
            <a:endParaRPr/>
          </a:p>
        </p:txBody>
      </p:sp>
      <p:sp>
        <p:nvSpPr>
          <p:cNvPr id="172" name="Google Shape;172;p10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2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cc: PictureWendy - https://www.flickr.com/photos/45756179@N03</a:t>
            </a:r>
            <a:endParaRPr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"/>
          <p:cNvSpPr txBox="1"/>
          <p:nvPr/>
        </p:nvSpPr>
        <p:spPr>
          <a:xfrm>
            <a:off x="1387929" y="1885950"/>
            <a:ext cx="9280071" cy="3086100"/>
          </a:xfrm>
          <a:prstGeom prst="rect">
            <a:avLst/>
          </a:prstGeom>
          <a:solidFill>
            <a:srgbClr val="AEABAB"/>
          </a:solidFill>
          <a:ln>
            <a:noFill/>
          </a:ln>
        </p:spPr>
        <p:txBody>
          <a:bodyPr spcFirstLastPara="1" wrap="square" lIns="178575" tIns="178575" rIns="178575" bIns="1785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81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procediu amb un registre nou mitjançant l'identificador del nen “MARC" per mostrar que és un cas “ja existent” a l’aplicatiu</a:t>
            </a:r>
            <a:endParaRPr sz="4781">
              <a:solidFill>
                <a:srgbClr val="3F3F3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3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</a:pPr>
            <a:r>
              <a:rPr lang="en-US"/>
              <a:t>esquema</a:t>
            </a:r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1942" lvl="0" indent="-36194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iniciant la introducció d’informació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introduint seqüenciàlment les dades a l’aplicatiu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exercici pràctic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Utilitzant ID TEMPORAL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Substituïnt ID TEMPORAL per ID nena, nen o adolescent</a:t>
            </a:r>
            <a:endParaRPr/>
          </a:p>
          <a:p>
            <a:pPr marL="361942" lvl="0" indent="-1841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488373" y="590301"/>
            <a:ext cx="11450782" cy="109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#INICIANT LA INTRODUCCIÓ DE DADES</a:t>
            </a:r>
            <a:endParaRPr/>
          </a:p>
        </p:txBody>
      </p:sp>
      <p:sp>
        <p:nvSpPr>
          <p:cNvPr id="107" name="Google Shape;107;p3"/>
          <p:cNvSpPr txBox="1"/>
          <p:nvPr/>
        </p:nvSpPr>
        <p:spPr>
          <a:xfrm>
            <a:off x="393880" y="1320737"/>
            <a:ext cx="11404239" cy="4588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52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Quattrocento Sans"/>
              <a:buAutoNum type="arabicPeriod"/>
            </a:pPr>
            <a:r>
              <a:rPr lang="en-US" sz="2400">
                <a:solidFill>
                  <a:srgbClr val="7F7F7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anoteu al formulari de registre les dades del cas a mesura que avanceu</a:t>
            </a:r>
            <a:endParaRPr sz="2400"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152400" algn="l" rtl="0">
              <a:lnSpc>
                <a:spcPct val="1152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l" rtl="0">
              <a:lnSpc>
                <a:spcPct val="1152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Quattrocento Sans"/>
              <a:buAutoNum type="arabicPeriod"/>
            </a:pPr>
            <a:r>
              <a:rPr lang="en-US" sz="2400">
                <a:solidFill>
                  <a:srgbClr val="7F7F7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entreu a l’aplicatiu a través de l’interfaz de la persona operadora</a:t>
            </a:r>
            <a:endParaRPr sz="2400"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08" name="Google Shape;10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491" y="3073336"/>
            <a:ext cx="3829247" cy="2463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5112" y="2680063"/>
            <a:ext cx="5923007" cy="32287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 txBox="1"/>
          <p:nvPr/>
        </p:nvSpPr>
        <p:spPr>
          <a:xfrm>
            <a:off x="1400624" y="467338"/>
            <a:ext cx="7459597" cy="439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INTRODUÏU TOTES LES DADES A L’APLICATIU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 MANERA SEQÜENCIAL </a:t>
            </a:r>
            <a:endParaRPr/>
          </a:p>
        </p:txBody>
      </p:sp>
      <p:sp>
        <p:nvSpPr>
          <p:cNvPr id="116" name="Google Shape;116;p4"/>
          <p:cNvSpPr txBox="1"/>
          <p:nvPr/>
        </p:nvSpPr>
        <p:spPr>
          <a:xfrm>
            <a:off x="370610" y="1974601"/>
            <a:ext cx="8786813" cy="3506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5762" marR="0" lvl="0" indent="-535762" algn="l" rtl="0">
              <a:lnSpc>
                <a:spcPct val="1152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rgbClr val="7F7F7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Assegureu-vos que es graven a mesura que avanceu</a:t>
            </a:r>
            <a:endParaRPr sz="2800"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marR="0" lvl="0" indent="-165100" algn="l" rtl="0">
              <a:lnSpc>
                <a:spcPct val="1152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>
              <a:solidFill>
                <a:srgbClr val="7F7F7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lnSpc>
                <a:spcPct val="1152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rgbClr val="7F7F7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Comproveu els possibles missatges de la persona Administradora Nacional (per l’ID de la nena, nen o adolescent)</a:t>
            </a:r>
            <a:endParaRPr/>
          </a:p>
        </p:txBody>
      </p:sp>
      <p:sp>
        <p:nvSpPr>
          <p:cNvPr id="117" name="Google Shape;117;p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2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cc: marfis75 - https://www.flickr.com/photos/45409431@N00</a:t>
            </a:r>
            <a:endParaRPr/>
          </a:p>
        </p:txBody>
      </p:sp>
      <p:pic>
        <p:nvPicPr>
          <p:cNvPr id="118" name="Google Shape;11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46149" y="1126766"/>
            <a:ext cx="2303302" cy="4858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2400300"/>
            <a:ext cx="4572000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5"/>
          <p:cNvSpPr txBox="1"/>
          <p:nvPr/>
        </p:nvSpPr>
        <p:spPr>
          <a:xfrm>
            <a:off x="1524000" y="2400300"/>
            <a:ext cx="45720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178575" rIns="178575" bIns="1785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25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Exercici Pràctic</a:t>
            </a:r>
            <a:endParaRPr sz="5625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26" name="Google Shape;126;p5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2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cc: PictureWendy - https://www.flickr.com/photos/45756179@N03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885950"/>
            <a:ext cx="9144000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6"/>
          <p:cNvSpPr txBox="1"/>
          <p:nvPr/>
        </p:nvSpPr>
        <p:spPr>
          <a:xfrm>
            <a:off x="1524000" y="1885950"/>
            <a:ext cx="91440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178575" rIns="178575" bIns="1785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utilitzeu les dades següents com si descrivissin un cas real i introduïu-les a l’aplicatiu CAN-MDS</a:t>
            </a:r>
            <a:endParaRPr sz="4000"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mitjançant l'identificador TEMP</a:t>
            </a:r>
            <a:endParaRPr sz="40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4" name="Google Shape;134;p6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2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cc: PictureWendy - https://www.flickr.com/photos/45756179@N03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/>
          <p:nvPr/>
        </p:nvSpPr>
        <p:spPr>
          <a:xfrm>
            <a:off x="509155" y="357188"/>
            <a:ext cx="10158845" cy="834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cas: MARC</a:t>
            </a:r>
            <a:endParaRPr/>
          </a:p>
        </p:txBody>
      </p:sp>
      <p:sp>
        <p:nvSpPr>
          <p:cNvPr id="144" name="Google Shape;144;p7"/>
          <p:cNvSpPr txBox="1"/>
          <p:nvPr/>
        </p:nvSpPr>
        <p:spPr>
          <a:xfrm>
            <a:off x="548797" y="1184564"/>
            <a:ext cx="11120193" cy="4908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Nen de 8 anys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Viu amb la seva mare i la parella (home) d’aquesta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 veí truca a l’agència on treballeu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El veí va sentir la nit anterior a la mare plorant i cridant, i a la seva parella dient paraules malsonants i fent sorolls estrepitosos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La mare és catalana, sembla tenir entre 30 i 35 anys i treballa a un mercat agroalimentari, instal·lant parades</a:t>
            </a:r>
            <a:endParaRPr/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Viuen a la teva ciutat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 hi ha telèfon, identificació o data de naixement del nen disponibles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535762" marR="0" lvl="0" indent="-5357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🠶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El nen es diu Marc Garriga </a:t>
            </a:r>
            <a:endParaRPr/>
          </a:p>
        </p:txBody>
      </p:sp>
      <p:sp>
        <p:nvSpPr>
          <p:cNvPr id="145" name="Google Shape;145;p7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0" rIns="178575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2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cc: Leo Reynolds - https://www.flickr.com/photos/49968232@N00</a:t>
            </a:r>
            <a:endParaRPr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0"/>
            <a:ext cx="4572000" cy="563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8"/>
          <p:cNvSpPr txBox="1"/>
          <p:nvPr/>
        </p:nvSpPr>
        <p:spPr>
          <a:xfrm>
            <a:off x="1524000" y="0"/>
            <a:ext cx="457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8575" tIns="178575" rIns="178575" bIns="178575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escriviu les vostres preguntes, porteu-les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 la formació</a:t>
            </a:r>
            <a:endParaRPr sz="5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893</Words>
  <Application>Microsoft Office PowerPoint</Application>
  <PresentationFormat>Custom</PresentationFormat>
  <Paragraphs>83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Quattrocento Sans</vt:lpstr>
      <vt:lpstr>Times New Roman</vt:lpstr>
      <vt:lpstr>Calibri</vt:lpstr>
      <vt:lpstr>Noto Sans Symbols</vt:lpstr>
      <vt:lpstr>Teko</vt:lpstr>
      <vt:lpstr>Office Theme</vt:lpstr>
      <vt:lpstr>Demostració aplicatiu CAN-MDS </vt:lpstr>
      <vt:lpstr>Slide 2</vt:lpstr>
      <vt:lpstr>esquema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Demostració aplicatiu CAN-MDS </dc:title>
  <dc:creator>user</dc:creator>
  <cp:lastModifiedBy>iyplaptop1</cp:lastModifiedBy>
  <cp:revision>2</cp:revision>
  <dcterms:created xsi:type="dcterms:W3CDTF">2018-11-08T14:12:16Z</dcterms:created>
  <dcterms:modified xsi:type="dcterms:W3CDTF">2022-02-01T18:01:38Z</dcterms:modified>
</cp:coreProperties>
</file>