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tadata" ContentType="application/binary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embeddedFontLst>
    <p:embeddedFont>
      <p:font typeface="Quattrocento Sans" charset="0"/>
      <p:regular r:id="rId14"/>
      <p:bold r:id="rId15"/>
      <p:italic r:id="rId16"/>
      <p:boldItalic r:id="rId17"/>
    </p:embeddedFont>
    <p:embeddedFont>
      <p:font typeface="Calibri" pitchFamily="34" charset="0"/>
      <p:regular r:id="rId18"/>
      <p:bold r:id="rId19"/>
      <p:italic r:id="rId20"/>
      <p:boldItalic r:id="rId21"/>
    </p:embeddedFont>
    <p:embeddedFont>
      <p:font typeface="Teko" charset="0"/>
      <p:regular r:id="rId22"/>
      <p:bold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4" roundtripDataSignature="AMtx7mgCvChstfKGM0ZOLkPt6zdiNq4Bl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B23D97DC-9DF1-4115-A72D-5AFE321C6A23}">
  <a:tblStyle styleId="{B23D97DC-9DF1-4115-A72D-5AFE321C6A2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87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" name="Google Shape;5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7" name="Google Shape;117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&lt;veure diapositiva&gt;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" name="Google Shape;6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L’objectiu d’aquesta part és presentar i explicar els diferents nivells d’accés a la informació inclosa a l’aplicatiu.</a:t>
            </a:r>
            <a:endParaRPr/>
          </a:p>
        </p:txBody>
      </p:sp>
      <p:sp>
        <p:nvSpPr>
          <p:cNvPr id="64" name="Google Shape;64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0" name="Google Shape;70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Qualsevol professional que pertanyi a un dels grups descrits, que tingui una llicència professional vàlida o certifiació legal i se sotmeti a un codi ètic professional o condició similar, segons la professió</a:t>
            </a:r>
            <a:endParaRPr/>
          </a:p>
        </p:txBody>
      </p:sp>
      <p:sp>
        <p:nvSpPr>
          <p:cNvPr id="71" name="Google Shape;71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7" name="Google Shape;77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[Suggestion: You can ask trainees to inform their own colleagues who are eligible and belong to the above categories to participate in the system]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4" name="Google Shape;84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 ha quatre nivells d'accés diferents en CAN-MDS. L’assignació del nivell d’accés a una operadora o operador depèn de les seves responsabilitats professionals en relació als incidents de maltractament infantil (si n’hi ha), és a dir, si el seu paper es centra exclusivament en la notificació d’incidents (sense més implicació en l’administració dels casos) o inclou responsabilitats relacionades amb l’administració dels mateixos (com l'avaluació, l'atenció i el suport) o la presa de decisions en l’àmbit legal (per exemple, respecte la persona responsable del maltractament).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Concretament: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&lt;veure la diapositiva&gt;</a:t>
            </a:r>
            <a:endParaRPr/>
          </a:p>
        </p:txBody>
      </p:sp>
      <p:sp>
        <p:nvSpPr>
          <p:cNvPr id="85" name="Google Shape;85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</a:t>
            </a:r>
            <a:r>
              <a:rPr lang="en-US" sz="1800" b="0" i="0" u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1800" b="0" i="0" u="none" strike="noStrike">
                <a:latin typeface="Arial"/>
                <a:ea typeface="Arial"/>
                <a:cs typeface="Arial"/>
                <a:sym typeface="Arial"/>
              </a:rPr>
              <a:t>nformació aportada per un total de vuit països, seguint un procediment establert, la qual està adaptada a cada país participant</a:t>
            </a: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&lt;veure diapositiva&gt;</a:t>
            </a:r>
            <a:endParaRPr/>
          </a:p>
        </p:txBody>
      </p:sp>
      <p:sp>
        <p:nvSpPr>
          <p:cNvPr id="100" name="Google Shape;100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" name="Google Shape;105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&lt;veure diapositiva&gt;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&lt;veure diapositiva&gt;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Quattrocento Sans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Vertical Text" type="vertTx">
  <p:cSld name="VERTICAL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1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2"/>
          <p:cNvSpPr txBox="1">
            <a:spLocks noGrp="1"/>
          </p:cNvSpPr>
          <p:nvPr>
            <p:ph type="title"/>
          </p:nvPr>
        </p:nvSpPr>
        <p:spPr>
          <a:xfrm rot="5400000">
            <a:off x="7133432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2"/>
          <p:cNvSpPr txBox="1">
            <a:spLocks noGrp="1"/>
          </p:cNvSpPr>
          <p:nvPr>
            <p:ph type="body" idx="1"/>
          </p:nvPr>
        </p:nvSpPr>
        <p:spPr>
          <a:xfrm rot="5400000">
            <a:off x="1799432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OBJEC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3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190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Noto Sans Symbols"/>
              <a:buChar char="🠶"/>
              <a:defRPr/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5B5"/>
              </a:buClr>
              <a:buSzPts val="2400"/>
              <a:buFont typeface="Noto Sans Symbols"/>
              <a:buChar char="🠶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Noto Sans Symbols"/>
              <a:buChar char="🠶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22A35"/>
              </a:buClr>
              <a:buSzPts val="1800"/>
              <a:buFont typeface="Noto Sans Symbols"/>
              <a:buChar char="🠶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3F4F"/>
              </a:buClr>
              <a:buSzPts val="1800"/>
              <a:buFont typeface="Noto Sans Symbols"/>
              <a:buChar char="🠶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23" name="Google Shape;23;p13"/>
          <p:cNvCxnSpPr/>
          <p:nvPr/>
        </p:nvCxnSpPr>
        <p:spPr>
          <a:xfrm>
            <a:off x="838200" y="1563363"/>
            <a:ext cx="105156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5"/>
          <p:cNvSpPr txBox="1"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Quattrocento Sans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5"/>
          <p:cNvSpPr txBox="1"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>
  <p:cSld name="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6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ison" type="twoTxTwoObj">
  <p:cSld name="TWO_OBJECTS_WITH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7"/>
          <p:cNvSpPr txBox="1"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7"/>
          <p:cNvSpPr txBox="1"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body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body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7" name="Google Shape;37;p17"/>
          <p:cNvSpPr txBox="1">
            <a:spLocks noGrp="1"/>
          </p:cNvSpPr>
          <p:nvPr>
            <p:ph type="body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>
  <p:cSld name="TITLE_ONLY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8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attrocento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9"/>
          <p:cNvSpPr txBox="1">
            <a:spLocks noGrp="1"/>
          </p:cNvSpPr>
          <p:nvPr>
            <p:ph type="body"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3" name="Google Shape;43;p1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attrocento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0"/>
          <p:cNvSpPr>
            <a:spLocks noGrp="1"/>
          </p:cNvSpPr>
          <p:nvPr>
            <p:ph type="pic" idx="2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Google Shape;47;p2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/>
            <a:lum/>
          </a:blip>
          <a:srcRect/>
          <a:stretch>
            <a:fillRect l="2000" t="87000"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Quattrocento Sans"/>
              <a:buNone/>
              <a:defRPr sz="36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2" name="Google Shape;12;p11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8964911" y="6311902"/>
            <a:ext cx="2915940" cy="50840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Google Shape;13;p11"/>
          <p:cNvCxnSpPr/>
          <p:nvPr/>
        </p:nvCxnSpPr>
        <p:spPr>
          <a:xfrm>
            <a:off x="-11575" y="6303500"/>
            <a:ext cx="12204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4" name="Google Shape;14;p11"/>
          <p:cNvSpPr/>
          <p:nvPr/>
        </p:nvSpPr>
        <p:spPr>
          <a:xfrm>
            <a:off x="2998327" y="6304776"/>
            <a:ext cx="4104283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rgbClr val="595959"/>
                </a:solidFill>
                <a:latin typeface="Teko"/>
                <a:ea typeface="Teko"/>
                <a:cs typeface="Teko"/>
                <a:sym typeface="Teko"/>
              </a:rPr>
              <a:t>“Coordinated Response to Child Abuse &amp; Neglect via Minimum Data Set: </a:t>
            </a:r>
            <a:r>
              <a:rPr lang="en-US" sz="1000" b="0" i="1" u="none" strike="noStrike" cap="none">
                <a:solidFill>
                  <a:srgbClr val="595959"/>
                </a:solidFill>
                <a:latin typeface="Teko"/>
                <a:ea typeface="Teko"/>
                <a:cs typeface="Teko"/>
                <a:sym typeface="Teko"/>
              </a:rPr>
              <a:t>from planning to practice</a:t>
            </a:r>
            <a:r>
              <a:rPr lang="en-US" sz="1000" b="0" i="0" u="none" strike="noStrike" cap="none">
                <a:solidFill>
                  <a:srgbClr val="595959"/>
                </a:solidFill>
                <a:latin typeface="Teko"/>
                <a:ea typeface="Teko"/>
                <a:cs typeface="Teko"/>
                <a:sym typeface="Teko"/>
              </a:rPr>
              <a:t>” [GA Nr: 810508 — CAN-MDS II — Funded by EU REC Programme 2014-2020]1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 i="0" u="none" strike="noStrike" cap="none">
                <a:solidFill>
                  <a:schemeClr val="accent1"/>
                </a:solidFill>
                <a:latin typeface="Teko"/>
                <a:ea typeface="Teko"/>
                <a:cs typeface="Teko"/>
                <a:sym typeface="Teko"/>
              </a:rPr>
              <a:t>CAN-MDS Operators Seminar</a:t>
            </a:r>
            <a:endParaRPr sz="1400" b="1" i="0" u="none" strike="noStrike" cap="non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Google Shape;15;p11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1769420" y="6464922"/>
            <a:ext cx="471335" cy="312397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1"/>
          <p:cNvSpPr/>
          <p:nvPr/>
        </p:nvSpPr>
        <p:spPr>
          <a:xfrm>
            <a:off x="177800" y="6362700"/>
            <a:ext cx="1511300" cy="40640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Your logo</a:t>
            </a:r>
            <a:endParaRPr sz="1800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"/>
          <p:cNvSpPr txBox="1">
            <a:spLocks noGrp="1"/>
          </p:cNvSpPr>
          <p:nvPr>
            <p:ph type="ctrTitle"/>
          </p:nvPr>
        </p:nvSpPr>
        <p:spPr>
          <a:xfrm>
            <a:off x="408215" y="1122363"/>
            <a:ext cx="11430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Quattrocento Sans"/>
              <a:buNone/>
            </a:pPr>
            <a:r>
              <a:rPr lang="en-US" sz="4000">
                <a:latin typeface="Quattrocento Sans"/>
                <a:ea typeface="Quattrocento Sans"/>
                <a:cs typeface="Quattrocento Sans"/>
                <a:sym typeface="Quattrocento Sans"/>
              </a:rPr>
              <a:t>Operadores i Operadors CAN-MDS: </a:t>
            </a:r>
            <a:br>
              <a:rPr lang="en-US" sz="4000">
                <a:latin typeface="Quattrocento Sans"/>
                <a:ea typeface="Quattrocento Sans"/>
                <a:cs typeface="Quattrocento Sans"/>
                <a:sym typeface="Quattrocento Sans"/>
              </a:rPr>
            </a:br>
            <a:r>
              <a:rPr lang="en-US" sz="4000">
                <a:latin typeface="Quattrocento Sans"/>
                <a:ea typeface="Quattrocento Sans"/>
                <a:cs typeface="Quattrocento Sans"/>
                <a:sym typeface="Quattrocento Sans"/>
              </a:rPr>
              <a:t>per què diferents nivells d’accés</a:t>
            </a:r>
            <a:endParaRPr sz="40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60" name="Google Shape;60;p1"/>
          <p:cNvSpPr txBox="1">
            <a:spLocks noGrp="1"/>
          </p:cNvSpPr>
          <p:nvPr>
            <p:ph type="subTitle" idx="1"/>
          </p:nvPr>
        </p:nvSpPr>
        <p:spPr>
          <a:xfrm>
            <a:off x="945266" y="3602038"/>
            <a:ext cx="10316901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>
              <a:solidFill>
                <a:srgbClr val="7F7F7F"/>
              </a:solidFill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400"/>
              <a:buNone/>
            </a:pPr>
            <a:r>
              <a:rPr lang="en-US">
                <a:solidFill>
                  <a:srgbClr val="7F7F7F"/>
                </a:solidFill>
              </a:rPr>
              <a:t>rols, responsabilitats i obligacions de les operadores i operadors en la gestió dels casos de maltractament infantil</a:t>
            </a:r>
            <a:endParaRPr>
              <a:solidFill>
                <a:srgbClr val="7F7F7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4" name="Google Shape;114;p9"/>
          <p:cNvGraphicFramePr/>
          <p:nvPr/>
        </p:nvGraphicFramePr>
        <p:xfrm>
          <a:off x="0" y="287329"/>
          <a:ext cx="12192000" cy="6169152"/>
        </p:xfrm>
        <a:graphic>
          <a:graphicData uri="http://schemas.openxmlformats.org/drawingml/2006/table">
            <a:tbl>
              <a:tblPr>
                <a:noFill/>
                <a:tableStyleId>{B23D97DC-9DF1-4115-A72D-5AFE321C6A23}</a:tableStyleId>
              </a:tblPr>
              <a:tblGrid>
                <a:gridCol w="27751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842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8326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136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b="1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Responsabilitats </a:t>
                      </a: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b="1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Nivell d’accés</a:t>
                      </a: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Calibri"/>
                        <a:buNone/>
                      </a:pPr>
                      <a:r>
                        <a:rPr lang="en-US" sz="2200" b="1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Descripció i opcions disponibles (“drets”) del nivell d’accés</a:t>
                      </a:r>
                      <a:endParaRPr sz="2400" u="none" strike="noStrike" cap="none"/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53700">
                <a:tc>
                  <a:txBody>
                    <a:bodyPr/>
                    <a:lstStyle/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C000"/>
                        </a:buClr>
                        <a:buSzPts val="2200"/>
                        <a:buFont typeface="Calibri"/>
                        <a:buChar char="-"/>
                      </a:pPr>
                      <a:r>
                        <a:rPr lang="en-US" sz="2200" u="none" strike="noStrike" cap="none">
                          <a:solidFill>
                            <a:srgbClr val="FFC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Avaluacions inicials de casos sospitosos de maltractament</a:t>
                      </a:r>
                      <a:endParaRPr sz="2200" u="none" strike="noStrike" cap="none">
                        <a:solidFill>
                          <a:srgbClr val="FFC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C000"/>
                        </a:buClr>
                        <a:buSzPts val="2200"/>
                        <a:buFont typeface="Calibri"/>
                        <a:buChar char="-"/>
                      </a:pPr>
                      <a:r>
                        <a:rPr lang="en-US" sz="2200" u="none" strike="noStrike" cap="none">
                          <a:solidFill>
                            <a:srgbClr val="FFC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Oferir serveis a les víctimes del maltractamet (diagnòstic / tractament / atenció)</a:t>
                      </a:r>
                      <a:endParaRPr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C000"/>
                        </a:buClr>
                        <a:buSzPts val="2200"/>
                        <a:buFont typeface="Calibri"/>
                        <a:buChar char="-"/>
                      </a:pPr>
                      <a:r>
                        <a:rPr lang="en-US" sz="2200" u="none" strike="noStrike" cap="none">
                          <a:solidFill>
                            <a:srgbClr val="FFC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Proporcionar serveis a les famílies de les víctimes (donar suport)</a:t>
                      </a:r>
                      <a:endParaRPr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C000"/>
                        </a:buClr>
                        <a:buSzPts val="2200"/>
                        <a:buFont typeface="Calibri"/>
                        <a:buChar char="-"/>
                      </a:pPr>
                      <a:r>
                        <a:rPr lang="en-US" sz="2200" u="none" strike="noStrike" cap="none">
                          <a:solidFill>
                            <a:srgbClr val="FFC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Seguiment de casos</a:t>
                      </a:r>
                      <a:endParaRPr sz="2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u="none" strike="noStrike" cap="none">
                          <a:solidFill>
                            <a:srgbClr val="FFC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Accés limitat</a:t>
                      </a: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u="none" strike="noStrike" cap="none">
                          <a:solidFill>
                            <a:srgbClr val="FFC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(nivell 2)</a:t>
                      </a: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Noto Sans Symbols"/>
                        <a:buChar char="∙"/>
                      </a:pPr>
                      <a:r>
                        <a:rPr lang="en-US" sz="22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Té accés per visualitzar informes complets d’incidents existents registrats per ella o ell o per qualsevol altra persona operadora, però només per als ID de nenes i nens que hagi registrat;</a:t>
                      </a:r>
                      <a:endParaRPr/>
                    </a:p>
                    <a:p>
                      <a:pPr marL="342900" marR="0" lvl="0" indent="-3429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Noto Sans Symbols"/>
                        <a:buChar char="∙"/>
                      </a:pPr>
                      <a:r>
                        <a:rPr lang="en-US" sz="22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Introdueix dades de nous incidents relacionats amb ID de nenes o nens existents o no a l’aplicatiu mitjançant l’ID o l’ID temporal;</a:t>
                      </a:r>
                      <a:endParaRPr/>
                    </a:p>
                    <a:p>
                      <a:pPr marL="342900" marR="0" lvl="0" indent="-3429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Noto Sans Symbols"/>
                        <a:buChar char="∙"/>
                      </a:pPr>
                      <a:r>
                        <a:rPr lang="en-US" sz="22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 cas d’existir a l’aplicatu, pot accedir a informes complets de tots els incidents anteriors (però no editar / actualitzar cap incident existent);</a:t>
                      </a: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342900" marR="0" lvl="0" indent="-3429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Noto Sans Symbols"/>
                        <a:buChar char="∙"/>
                      </a:pPr>
                      <a:r>
                        <a:rPr lang="en-US" sz="22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 els casos d’existir a l’aplicatiu, té accés per veure les dades de contacte de les operadores i operadors que han treballat anteriorment amb l’ID específica de la nena o el nen;</a:t>
                      </a:r>
                      <a:endParaRPr/>
                    </a:p>
                    <a:p>
                      <a:pPr marL="342900" marR="0" lvl="0" indent="-3429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Noto Sans Symbols"/>
                        <a:buChar char="∙"/>
                      </a:pPr>
                      <a:r>
                        <a:rPr lang="en-US" sz="22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Té accés per actualitzar les seves dades de contacte i contrasenya</a:t>
                      </a: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2625">
                <a:tc>
                  <a:txBody>
                    <a:bodyPr/>
                    <a:lstStyle/>
                    <a:p>
                      <a:pPr marL="9017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orient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0" name="Google Shape;120;p10"/>
          <p:cNvGraphicFramePr/>
          <p:nvPr/>
        </p:nvGraphicFramePr>
        <p:xfrm>
          <a:off x="0" y="0"/>
          <a:ext cx="12192000" cy="6940296"/>
        </p:xfrm>
        <a:graphic>
          <a:graphicData uri="http://schemas.openxmlformats.org/drawingml/2006/table">
            <a:tbl>
              <a:tblPr>
                <a:noFill/>
                <a:tableStyleId>{B23D97DC-9DF1-4115-A72D-5AFE321C6A23}</a:tableStyleId>
              </a:tblPr>
              <a:tblGrid>
                <a:gridCol w="39127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307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485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b="1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Responsabilitats</a:t>
                      </a: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b="1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Nivell d’accés</a:t>
                      </a: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Calibri"/>
                        <a:buNone/>
                      </a:pPr>
                      <a:r>
                        <a:rPr lang="en-US" sz="2200" b="1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Descripció i opcions disponibles (“drets”) del nivell d’accés</a:t>
                      </a:r>
                      <a:endParaRPr sz="2400" u="none" strike="noStrike" cap="none"/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59075">
                <a:tc>
                  <a:txBody>
                    <a:bodyPr/>
                    <a:lstStyle/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36C0A"/>
                        </a:buClr>
                        <a:buSzPts val="2200"/>
                        <a:buFont typeface="Calibri"/>
                        <a:buChar char="-"/>
                      </a:pPr>
                      <a:r>
                        <a:rPr lang="en-US" sz="2200" u="none" strike="noStrike" cap="none">
                          <a:solidFill>
                            <a:srgbClr val="E36C0A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Notificar (opcionalment) a les autoritats els casos (sospitosos) de maltractament</a:t>
                      </a:r>
                      <a:endParaRPr sz="2200" u="none" strike="noStrike" cap="none">
                        <a:solidFill>
                          <a:srgbClr val="E36C0A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36C0A"/>
                        </a:buClr>
                        <a:buSzPts val="2200"/>
                        <a:buFont typeface="Calibri"/>
                        <a:buChar char="-"/>
                      </a:pPr>
                      <a:r>
                        <a:rPr lang="en-US" sz="2200" u="none" strike="noStrike" cap="none">
                          <a:solidFill>
                            <a:srgbClr val="E36C0A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Informar obligatòriament  dels casos (sospitosos) de maltractament</a:t>
                      </a:r>
                      <a:endParaRPr sz="2200" u="none" strike="noStrike" cap="none">
                        <a:solidFill>
                          <a:srgbClr val="E36C0A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36C0A"/>
                        </a:buClr>
                        <a:buSzPts val="2200"/>
                        <a:buFont typeface="Calibri"/>
                        <a:buChar char="-"/>
                      </a:pPr>
                      <a:r>
                        <a:rPr lang="en-US" sz="2200" u="none" strike="noStrike" cap="none">
                          <a:solidFill>
                            <a:srgbClr val="E36C0A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Cribratge del maltractament a la població infantil general</a:t>
                      </a:r>
                      <a:endParaRPr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36C0A"/>
                        </a:buClr>
                        <a:buSzPts val="2200"/>
                        <a:buFont typeface="Calibri"/>
                        <a:buChar char="-"/>
                      </a:pPr>
                      <a:r>
                        <a:rPr lang="en-US" sz="2200" u="none" strike="noStrike" cap="none">
                          <a:solidFill>
                            <a:srgbClr val="E36C0A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Proporcionar mesures de protecció d'emergència a víctimes de maltractamanent</a:t>
                      </a:r>
                      <a:endParaRPr sz="2200" u="none" strike="noStrike" cap="none">
                        <a:solidFill>
                          <a:srgbClr val="E36C0A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36C0A"/>
                        </a:buClr>
                        <a:buSzPts val="2200"/>
                        <a:buFont typeface="Calibri"/>
                        <a:buChar char="-"/>
                      </a:pPr>
                      <a:r>
                        <a:rPr lang="en-US" sz="2200" u="none" strike="noStrike" cap="none">
                          <a:solidFill>
                            <a:srgbClr val="E36C0A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Proporcionar assessorament / consulta / defensa jurídica per a casos de maltractament infantil</a:t>
                      </a:r>
                      <a:endParaRPr sz="2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b="1" u="none" strike="noStrike" cap="none">
                          <a:solidFill>
                            <a:srgbClr val="F79646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Limited access</a:t>
                      </a: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b="1" u="none" strike="noStrike" cap="none">
                          <a:solidFill>
                            <a:srgbClr val="F79646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(level 3)</a:t>
                      </a: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Noto Sans Symbols"/>
                        <a:buChar char="∙"/>
                      </a:pPr>
                      <a:r>
                        <a:rPr lang="en-US" sz="22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Accés per veure informes complets d’incidents existents registrats per ella o ell i breu descripció d’incidents registrats per altres operadores i operadors, però només per als ID que ha registrat ella o ell;</a:t>
                      </a:r>
                      <a:endParaRPr/>
                    </a:p>
                    <a:p>
                      <a:pPr marL="342900" marR="0" lvl="0" indent="-3429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Noto Sans Symbols"/>
                        <a:buChar char="∙"/>
                      </a:pPr>
                      <a:r>
                        <a:rPr lang="en-US" sz="22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Introduir dades de nous incidents per a ID’s de nenes i nens amb registres previs o no, mitjançant  el seu ID o l’ID temporal;</a:t>
                      </a:r>
                      <a:endParaRPr/>
                    </a:p>
                    <a:p>
                      <a:pPr marL="342900" marR="0" lvl="0" indent="-3429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Noto Sans Symbols"/>
                        <a:buChar char="∙"/>
                      </a:pPr>
                      <a:r>
                        <a:rPr lang="en-US" sz="22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 cas que existeixi algun registre previ, pot accedir a una breu descripció dels incidents existents si els ha registrat  o si ho ha fet qualsevol altra persona operadora (però no editar / actualitzar cap incident existent)</a:t>
                      </a:r>
                      <a:endParaRPr/>
                    </a:p>
                    <a:p>
                      <a:pPr marL="342900" marR="0" lvl="0" indent="-3429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Noto Sans Symbols"/>
                        <a:buChar char="∙"/>
                      </a:pPr>
                      <a:r>
                        <a:rPr lang="en-US" sz="22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 cas que no hi hagin registres previs, té accés per veure les dades de contacte de les i els operadors que han treballat anteriorment amb la nena o el nen</a:t>
                      </a: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342900" marR="0" lvl="0" indent="-3429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Noto Sans Symbols"/>
                        <a:buChar char="∙"/>
                      </a:pPr>
                      <a:r>
                        <a:rPr lang="en-US" sz="22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Pot actualitzar les seves dades de contacte i contrasenya</a:t>
                      </a: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2625">
                <a:tc>
                  <a:txBody>
                    <a:bodyPr/>
                    <a:lstStyle/>
                    <a:p>
                      <a:pPr marL="9017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96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246280" cy="33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17" tIns="60958" rIns="121917" bIns="60958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2049" name="Imag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531" y="2815333"/>
            <a:ext cx="1371600" cy="901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382395" y="2777710"/>
            <a:ext cx="6842064" cy="1277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917" tIns="60958" rIns="121917" bIns="60958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l-GR" sz="15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This publication was funded by the European Union</a:t>
            </a:r>
            <a:r>
              <a:rPr lang="en-GB" altLang="el-GR" sz="15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en-GB" altLang="el-GR" sz="15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 Rights, Equality and Citizenship Programme (REC 2014-2020). The content of this publication represents only the views of the authors and is their sole responsibility. </a:t>
            </a:r>
            <a:r>
              <a:rPr lang="en-GB" altLang="el-GR" sz="15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European Commission does not accept any responsibility for use that may be made of the information it contains.</a:t>
            </a:r>
            <a:endParaRPr lang="en-GB" altLang="el-GR" sz="2400" dirty="0" smtClean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8370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190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Quattrocento Sans"/>
              <a:buNone/>
            </a:pPr>
            <a:r>
              <a:rPr lang="en-US"/>
              <a:t>esquema</a:t>
            </a:r>
            <a:endParaRPr/>
          </a:p>
        </p:txBody>
      </p:sp>
      <p:sp>
        <p:nvSpPr>
          <p:cNvPr id="67" name="Google Shape;67;p2"/>
          <p:cNvSpPr txBox="1">
            <a:spLocks noGrp="1"/>
          </p:cNvSpPr>
          <p:nvPr>
            <p:ph type="body" idx="1"/>
          </p:nvPr>
        </p:nvSpPr>
        <p:spPr>
          <a:xfrm>
            <a:off x="838200" y="1677843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61942" lvl="0" indent="-36194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Noto Sans Symbols"/>
              <a:buChar char="🠶"/>
            </a:pPr>
            <a:r>
              <a:rPr lang="en-US"/>
              <a:t>Qui pot ser Operadora o Operador CAN-MDS?</a:t>
            </a:r>
            <a:endParaRPr/>
          </a:p>
          <a:p>
            <a:pPr marL="361942" lvl="0" indent="-36194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Noto Sans Symbols"/>
              <a:buChar char="🠶"/>
            </a:pPr>
            <a:r>
              <a:rPr lang="en-US"/>
              <a:t>Pre-requisits de les i els professionals elegibles per convertir-se en operadores i operadors CAN-MDS </a:t>
            </a:r>
            <a:endParaRPr/>
          </a:p>
          <a:p>
            <a:pPr marL="361942" lvl="0" indent="-36194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Noto Sans Symbols"/>
              <a:buChar char="🠶"/>
            </a:pPr>
            <a:r>
              <a:rPr lang="en-US"/>
              <a:t>Definint el Nivell d’Accés a CAN-MDS segons les responsabilitats dels grups d'interès en la gestió dels casos de maltractament infantil</a:t>
            </a:r>
            <a:endParaRPr/>
          </a:p>
          <a:p>
            <a:pPr marL="809605" lvl="1" indent="-35241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🠶"/>
            </a:pPr>
            <a:r>
              <a:rPr lang="en-US"/>
              <a:t>Exemples</a:t>
            </a:r>
            <a:endParaRPr/>
          </a:p>
          <a:p>
            <a:pPr marL="361942" lvl="0" indent="-36194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Noto Sans Symbols"/>
              <a:buChar char="🠶"/>
            </a:pPr>
            <a:r>
              <a:rPr lang="en-US">
                <a:solidFill>
                  <a:srgbClr val="000000"/>
                </a:solidFill>
              </a:rPr>
              <a:t>Descripció i opcions disponibles (“drets”) segons el nivell d’accés</a:t>
            </a:r>
            <a:r>
              <a:rPr lang="en-US"/>
              <a:t/>
            </a:r>
            <a:br>
              <a:rPr lang="en-US"/>
            </a:br>
            <a:endParaRPr/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190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40"/>
              <a:buFont typeface="Quattrocento Sans"/>
              <a:buNone/>
            </a:pPr>
            <a:r>
              <a:rPr lang="en-US" sz="3240" b="1" i="1"/>
              <a:t>Qui pot esdevenir Operadora o Operador CAN MDS i Com?</a:t>
            </a:r>
            <a:r>
              <a:rPr lang="en-US" sz="3240" i="1"/>
              <a:t/>
            </a:r>
            <a:br>
              <a:rPr lang="en-US" sz="3240" i="1"/>
            </a:br>
            <a:r>
              <a:rPr lang="en-US" sz="3240">
                <a:latin typeface="Quattrocento Sans"/>
                <a:ea typeface="Quattrocento Sans"/>
                <a:cs typeface="Quattrocento Sans"/>
                <a:sym typeface="Quattrocento Sans"/>
              </a:rPr>
              <a:t>Perfils professionals elegibles</a:t>
            </a:r>
            <a:endParaRPr sz="324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74" name="Google Shape;74;p3"/>
          <p:cNvSpPr txBox="1">
            <a:spLocks noGrp="1"/>
          </p:cNvSpPr>
          <p:nvPr>
            <p:ph type="body" idx="1"/>
          </p:nvPr>
        </p:nvSpPr>
        <p:spPr>
          <a:xfrm>
            <a:off x="194706" y="1711322"/>
            <a:ext cx="1180258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61942" lvl="0" indent="-36194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🠶"/>
            </a:pPr>
            <a:r>
              <a:rPr lang="en-US" sz="1600" b="1"/>
              <a:t>Professions relacionades amb el benestar: </a:t>
            </a:r>
            <a:r>
              <a:rPr lang="en-US" sz="1600"/>
              <a:t>treballadores i treballadors socials, visitants de la salut, proveïdores i proveïdors d’atenció a les institucions, altre personal (per exemple, d’agències contra el tràfic de persones, direccions d’institucions per a persones discapacitades, defensora o defensor de la infància)</a:t>
            </a:r>
            <a:endParaRPr/>
          </a:p>
          <a:p>
            <a:pPr marL="361942" lvl="0" indent="-36194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🠶"/>
            </a:pPr>
            <a:r>
              <a:rPr lang="en-US" sz="1600" b="1"/>
              <a:t>Professions relacionades amb la justícia: </a:t>
            </a:r>
            <a:r>
              <a:rPr lang="en-US" sz="1600"/>
              <a:t>jutgesses i jutges (jutjats de família, jutjats de la infància), personal de llibertat condicional, fiscals, professionals de cirurgia forense, advocades i advocats, altres professions relacionades amb la justícia)</a:t>
            </a:r>
            <a:endParaRPr/>
          </a:p>
          <a:p>
            <a:pPr marL="361942" lvl="0" indent="-36194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🠶"/>
            </a:pPr>
            <a:r>
              <a:rPr lang="en-US" sz="1600" b="1"/>
              <a:t>Professions relacionades amb la salut: </a:t>
            </a:r>
            <a:r>
              <a:rPr lang="en-US" sz="1600"/>
              <a:t>metgesses i metges (medicina general i especialitzacions com ginecologia, pediatria, ortopedia i radiologia), llevadores i llevadors, infermeres i infermers, i dentistes</a:t>
            </a:r>
            <a:endParaRPr sz="1600"/>
          </a:p>
          <a:p>
            <a:pPr marL="361942" lvl="0" indent="-36194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🠶"/>
            </a:pPr>
            <a:r>
              <a:rPr lang="en-US" sz="1600" b="1"/>
              <a:t>Professions de salut mental: </a:t>
            </a:r>
            <a:r>
              <a:rPr lang="en-US" sz="1600"/>
              <a:t>psiquiatres infantils, psiquiatres, psicòlogues i psicòlegs, terapeutes amb acreditació (terapeutes juvenils, familiars, etc.)</a:t>
            </a:r>
            <a:endParaRPr/>
          </a:p>
          <a:p>
            <a:pPr marL="361942" lvl="0" indent="-36194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🠶"/>
            </a:pPr>
            <a:r>
              <a:rPr lang="en-US" sz="1600" b="1"/>
              <a:t>Professions relacionades amb l'aplicació de la llei: </a:t>
            </a:r>
            <a:r>
              <a:rPr lang="en-US" sz="1600"/>
              <a:t>oficials de policia (investigadores i investigadors policials generals i amb especialització, per exemple en entrevistes forenses, per delictes contra la infància, etc.)</a:t>
            </a:r>
            <a:endParaRPr/>
          </a:p>
          <a:p>
            <a:pPr marL="361942" lvl="0" indent="-36194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🠶"/>
            </a:pPr>
            <a:r>
              <a:rPr lang="en-US" sz="1600" b="1"/>
              <a:t>Professions relacionades amb l’educació: </a:t>
            </a:r>
            <a:r>
              <a:rPr lang="en-US" sz="1600"/>
              <a:t>mestres / educadores i educadors (educació infantil, parvulari, primària i secundària, per a nenes i nens amb necessitats especials), direccions d’escola</a:t>
            </a:r>
            <a:endParaRPr sz="1600"/>
          </a:p>
          <a:p>
            <a:pPr marL="361942" lvl="0" indent="-36194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🠶"/>
            </a:pPr>
            <a:r>
              <a:rPr lang="en-US" sz="1600" b="1"/>
              <a:t>Altres professionals: </a:t>
            </a:r>
            <a:r>
              <a:rPr lang="en-US" sz="1600"/>
              <a:t>investigadores i investigadors, administradores i administradors de dades, altre personal escolar (per exemple, tutores i tutors de l’escola), altre funcionariat públic (per exemple, personal dels ministeris), personal d’altres ONG (per exemple, voluntari</a:t>
            </a:r>
            <a:endParaRPr sz="1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4"/>
          <p:cNvSpPr txBox="1">
            <a:spLocks noGrp="1"/>
          </p:cNvSpPr>
          <p:nvPr>
            <p:ph type="title"/>
          </p:nvPr>
        </p:nvSpPr>
        <p:spPr>
          <a:xfrm>
            <a:off x="838200" y="1025527"/>
            <a:ext cx="10515600" cy="1190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40"/>
              <a:buFont typeface="Quattrocento Sans"/>
              <a:buNone/>
            </a:pPr>
            <a:r>
              <a:rPr lang="en-US" sz="3240"/>
              <a:t>Pre-requisits perquè una o un professional eligible es converteixi en Operadora o Operador de CAN-MDS </a:t>
            </a:r>
            <a:endParaRPr/>
          </a:p>
        </p:txBody>
      </p:sp>
      <p:sp>
        <p:nvSpPr>
          <p:cNvPr id="81" name="Google Shape;81;p4"/>
          <p:cNvSpPr txBox="1">
            <a:spLocks noGrp="1"/>
          </p:cNvSpPr>
          <p:nvPr>
            <p:ph type="body" idx="1"/>
          </p:nvPr>
        </p:nvSpPr>
        <p:spPr>
          <a:xfrm>
            <a:off x="838200" y="2506662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61942" lvl="0" indent="-18414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Noto Sans Symbols"/>
              <a:buNone/>
            </a:pPr>
            <a:endParaRPr i="1"/>
          </a:p>
          <a:p>
            <a:pPr marL="361942" lvl="0" indent="-36194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🠶"/>
            </a:pPr>
            <a:r>
              <a:rPr lang="en-US" i="1"/>
              <a:t>Estar en actiu a nivel laboral (no ser estudiant ni pensionista).</a:t>
            </a:r>
            <a:endParaRPr/>
          </a:p>
          <a:p>
            <a:pPr marL="361942" lvl="0" indent="-36194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🠶"/>
            </a:pPr>
            <a:r>
              <a:rPr lang="en-US" i="1"/>
              <a:t>Treballar en una agència i participar com a representant d’aquesta.</a:t>
            </a:r>
            <a:endParaRPr/>
          </a:p>
          <a:p>
            <a:pPr marL="361942" lvl="0" indent="-36194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🠶"/>
            </a:pPr>
            <a:r>
              <a:rPr lang="en-US" i="1"/>
              <a:t>Haver realitzat una formació de curta durada (i acreditar-ho).</a:t>
            </a:r>
            <a:endParaRPr i="1"/>
          </a:p>
        </p:txBody>
      </p:sp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5"/>
          <p:cNvSpPr txBox="1">
            <a:spLocks noGrp="1"/>
          </p:cNvSpPr>
          <p:nvPr>
            <p:ph type="title"/>
          </p:nvPr>
        </p:nvSpPr>
        <p:spPr>
          <a:xfrm rot="-5400000">
            <a:off x="-2133926" y="2531492"/>
            <a:ext cx="6253611" cy="1190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Quattrocento Sans"/>
              <a:buNone/>
            </a:pPr>
            <a:r>
              <a:rPr lang="en-US" sz="2400"/>
              <a:t>Definició del nivell d'accés a CAN-MDS segons les responsabilitats dels grups d'interès en la gestió de casos</a:t>
            </a:r>
            <a:endParaRPr sz="2400"/>
          </a:p>
        </p:txBody>
      </p:sp>
      <p:pic>
        <p:nvPicPr>
          <p:cNvPr id="88" name="Google Shape;88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43055" y="186429"/>
            <a:ext cx="9448406" cy="5880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6"/>
          <p:cNvPicPr preferRelativeResize="0"/>
          <p:nvPr/>
        </p:nvPicPr>
        <p:blipFill rotWithShape="1">
          <a:blip r:embed="rId3">
            <a:alphaModFix/>
          </a:blip>
          <a:srcRect b="879"/>
          <a:stretch/>
        </p:blipFill>
        <p:spPr>
          <a:xfrm>
            <a:off x="2993304" y="314177"/>
            <a:ext cx="7091164" cy="5165029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6"/>
          <p:cNvPicPr preferRelativeResize="0"/>
          <p:nvPr/>
        </p:nvPicPr>
        <p:blipFill rotWithShape="1">
          <a:blip r:embed="rId4">
            <a:alphaModFix/>
          </a:blip>
          <a:srcRect t="13924"/>
          <a:stretch/>
        </p:blipFill>
        <p:spPr>
          <a:xfrm>
            <a:off x="2987485" y="5479213"/>
            <a:ext cx="7105934" cy="532122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6"/>
          <p:cNvSpPr txBox="1"/>
          <p:nvPr/>
        </p:nvSpPr>
        <p:spPr>
          <a:xfrm>
            <a:off x="786809" y="1997839"/>
            <a:ext cx="1977656" cy="28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EXEMPLES PER ASSIGNAR EL NIVELL D'ACCÉS A LES OPERADORES I ELS OPERADORS D'ACORD A LA SEVA PROFESSIÓ, PAPER I RESPONSABILITATS</a:t>
            </a:r>
            <a:b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" name="Google Shape;102;p7"/>
          <p:cNvGraphicFramePr/>
          <p:nvPr/>
        </p:nvGraphicFramePr>
        <p:xfrm>
          <a:off x="171449" y="487354"/>
          <a:ext cx="11849100" cy="6940296"/>
        </p:xfrm>
        <a:graphic>
          <a:graphicData uri="http://schemas.openxmlformats.org/drawingml/2006/table">
            <a:tbl>
              <a:tblPr>
                <a:noFill/>
                <a:tableStyleId>{B23D97DC-9DF1-4115-A72D-5AFE321C6A23}</a:tableStyleId>
              </a:tblPr>
              <a:tblGrid>
                <a:gridCol w="21939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351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2200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136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b="1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Responsabilitats</a:t>
                      </a: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b="1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Nivell d’accés</a:t>
                      </a: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Calibri"/>
                        <a:buNone/>
                      </a:pPr>
                      <a:r>
                        <a:rPr lang="en-US" sz="2200" b="1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Descripció i opcions disponibles (“drets”) del nivell d’accés</a:t>
                      </a:r>
                      <a:endParaRPr sz="2400" u="none" strike="noStrike" cap="none"/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64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b="1" u="none" strike="noStrike" cap="none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Administradora o administrador del sistema</a:t>
                      </a: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b="1" u="none" strike="noStrike" cap="none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Accés il·limitat </a:t>
                      </a: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Noto Sans Symbols"/>
                        <a:buChar char="∙"/>
                      </a:pPr>
                      <a:r>
                        <a:rPr lang="en-US" sz="22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Pot veure informes complets de tots els incidents existents per a qualsevol ID infantil registrat per ella o ell o qualsevol altre operadora o operador;</a:t>
                      </a:r>
                      <a:endParaRPr/>
                    </a:p>
                    <a:p>
                      <a:pPr marL="342900" marR="0" lvl="0" indent="-3429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Noto Sans Symbols"/>
                        <a:buChar char="∙"/>
                      </a:pPr>
                      <a:r>
                        <a:rPr lang="en-US" sz="22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Introdueix dades de nous incidents per a ID’s de nenes o nens que ja existeixen o no a l’aplicatiu mitjançant l’ID de la nena o el nen o l’ID temporal;</a:t>
                      </a:r>
                      <a:endParaRPr/>
                    </a:p>
                    <a:p>
                      <a:pPr marL="342900" marR="0" lvl="0" indent="-3429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Noto Sans Symbols"/>
                        <a:buChar char="∙"/>
                      </a:pPr>
                      <a:r>
                        <a:rPr lang="en-US" sz="22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Pot editar / actualitzar tots els incidents existents (tant informació relacionada amb incidents com informació relacionada amb la nena, el nen i la família) que hagi estat registrat per ella o ell mateix o per una altra persona operadora;</a:t>
                      </a:r>
                      <a:endParaRPr/>
                    </a:p>
                    <a:p>
                      <a:pPr marL="342900" marR="0" lvl="0" indent="-3429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Noto Sans Symbols"/>
                        <a:buChar char="∙"/>
                      </a:pPr>
                      <a:r>
                        <a:rPr lang="en-US" sz="22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Té accés a l'entorn administratiu (comptes d'agències i usuàries i usuaris, dades agregades i desagregades completes, enviament de notificacions);</a:t>
                      </a:r>
                      <a:endParaRPr/>
                    </a:p>
                    <a:p>
                      <a:pPr marL="342900" marR="0" lvl="0" indent="-3429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Noto Sans Symbols"/>
                        <a:buChar char="∙"/>
                      </a:pPr>
                      <a:r>
                        <a:rPr lang="en-US" sz="22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Té accés per veure i editar les dades de contacte i els comptes de qualsevol operadora o operador</a:t>
                      </a: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26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6923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6923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6923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orient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" name="Google Shape;108;p8"/>
          <p:cNvGraphicFramePr/>
          <p:nvPr/>
        </p:nvGraphicFramePr>
        <p:xfrm>
          <a:off x="-1" y="-1"/>
          <a:ext cx="12192000" cy="6169152"/>
        </p:xfrm>
        <a:graphic>
          <a:graphicData uri="http://schemas.openxmlformats.org/drawingml/2006/table">
            <a:tbl>
              <a:tblPr>
                <a:noFill/>
                <a:tableStyleId>{B23D97DC-9DF1-4115-A72D-5AFE321C6A23}</a:tableStyleId>
              </a:tblPr>
              <a:tblGrid>
                <a:gridCol w="20520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24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4174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36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Calibri"/>
                        <a:buNone/>
                      </a:pPr>
                      <a:r>
                        <a:rPr lang="en-US" sz="2200" b="1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Responsabilitats</a:t>
                      </a: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b="1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Nivell d’accés</a:t>
                      </a: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Calibri"/>
                        <a:buNone/>
                      </a:pPr>
                      <a:r>
                        <a:rPr lang="en-US" sz="2200" b="1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Descripció i opcions disponibles (“drets”) del nivell d’accés</a:t>
                      </a:r>
                      <a:endParaRPr sz="2400" u="none" strike="noStrike" cap="none"/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115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48DD4"/>
                        </a:buClr>
                        <a:buSzPts val="2200"/>
                        <a:buFont typeface="Calibri"/>
                        <a:buNone/>
                      </a:pPr>
                      <a:r>
                        <a:rPr lang="en-US" sz="2200" u="none" strike="noStrike" cap="none">
                          <a:solidFill>
                            <a:srgbClr val="548DD4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Decidir si existeixen proves suficients per processor les o els (presumptes) culpables del maltractament infantil</a:t>
                      </a:r>
                      <a:endParaRPr sz="2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b="1" u="none" strike="noStrike" cap="none">
                          <a:solidFill>
                            <a:srgbClr val="4F81BD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Visualització il·limitada</a:t>
                      </a: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b="1" u="none" strike="noStrike" cap="none">
                          <a:solidFill>
                            <a:srgbClr val="4F81BD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(nivell 1)</a:t>
                      </a: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Noto Sans Symbols"/>
                        <a:buChar char="∙"/>
                      </a:pPr>
                      <a:r>
                        <a:rPr lang="en-US" sz="22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Té accés per visualitzar informes complets d’incidents existents registrats per ella o ell o per qualsevol altra persona operadora, però només per a ID’s de nenes i nens registrades/registrats per ella o ell;</a:t>
                      </a:r>
                      <a:endParaRPr/>
                    </a:p>
                    <a:p>
                      <a:pPr marL="342900" marR="0" lvl="0" indent="-3429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Noto Sans Symbols"/>
                        <a:buChar char="∙"/>
                      </a:pPr>
                      <a:r>
                        <a:rPr lang="en-US" sz="22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Introdueix dades de nous incidents per a ID de neneso nens existents o no a l’aplicatiu mitjançant l’ID o l’ID temporal;</a:t>
                      </a:r>
                      <a:endParaRPr/>
                    </a:p>
                    <a:p>
                      <a:pPr marL="342900" marR="0" lvl="0" indent="-3429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Noto Sans Symbols"/>
                        <a:buChar char="∙"/>
                      </a:pPr>
                      <a:r>
                        <a:rPr lang="en-US" sz="22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 cas d’existir la nena o el nen a l’aplicatiu, pot accedir a informes complets de tots els incidents anteriors i editar / actualitzar els incidents existents (només informació relacionada amb l’incident) que hagi estat registrat ella mateixa o ell mateix.</a:t>
                      </a:r>
                      <a:endParaRPr/>
                    </a:p>
                    <a:p>
                      <a:pPr marL="342900" marR="0" lvl="0" indent="-3429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Noto Sans Symbols"/>
                        <a:buChar char="∙"/>
                      </a:pPr>
                      <a:r>
                        <a:rPr lang="en-US" sz="22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 cas d’existir la nena o el nen a l’aplicatiu, pot accedir a les dades de contacte de les persones operadores que hagin treballat anteriorment amb l’ID de la nena o el nen;</a:t>
                      </a:r>
                      <a:endParaRPr/>
                    </a:p>
                    <a:p>
                      <a:pPr marL="342900" marR="0" lvl="0" indent="-3429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Noto Sans Symbols"/>
                        <a:buChar char="∙"/>
                      </a:pPr>
                      <a:r>
                        <a:rPr lang="en-US" sz="22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Té accés per actualitzar les seves dades de contacte i contrasenya</a:t>
                      </a: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7275">
                <a:tc>
                  <a:txBody>
                    <a:bodyPr/>
                    <a:lstStyle/>
                    <a:p>
                      <a:pPr marL="9017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2375" marR="423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48D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orient="vert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1468</Words>
  <Application>Microsoft Office PowerPoint</Application>
  <PresentationFormat>Custom</PresentationFormat>
  <Paragraphs>97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Quattrocento Sans</vt:lpstr>
      <vt:lpstr>Times New Roman</vt:lpstr>
      <vt:lpstr>Calibri</vt:lpstr>
      <vt:lpstr>Noto Sans Symbols</vt:lpstr>
      <vt:lpstr>Teko</vt:lpstr>
      <vt:lpstr>Office Theme</vt:lpstr>
      <vt:lpstr>Operadores i Operadors CAN-MDS:  per què diferents nivells d’accés</vt:lpstr>
      <vt:lpstr>Slide 2</vt:lpstr>
      <vt:lpstr>esquema</vt:lpstr>
      <vt:lpstr>Qui pot esdevenir Operadora o Operador CAN MDS i Com? Perfils professionals elegibles</vt:lpstr>
      <vt:lpstr>Pre-requisits perquè una o un professional eligible es converteixi en Operadora o Operador de CAN-MDS </vt:lpstr>
      <vt:lpstr>Definició del nivell d'accés a CAN-MDS segons les responsabilitats dels grups d'interès en la gestió de casos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Operadores i Operadors CAN-MDS:  per què diferents nivells d’accés</dc:title>
  <dc:creator>user</dc:creator>
  <cp:lastModifiedBy>iyplaptop1</cp:lastModifiedBy>
  <cp:revision>2</cp:revision>
  <dcterms:created xsi:type="dcterms:W3CDTF">2018-11-08T14:12:16Z</dcterms:created>
  <dcterms:modified xsi:type="dcterms:W3CDTF">2022-02-01T18:01:29Z</dcterms:modified>
</cp:coreProperties>
</file>