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embeddedFontLst>
    <p:embeddedFont>
      <p:font typeface="Calibri" pitchFamily="34" charset="0"/>
      <p:regular r:id="rId20"/>
      <p:bold r:id="rId21"/>
      <p:italic r:id="rId22"/>
      <p:boldItalic r:id="rId23"/>
    </p:embeddedFont>
    <p:embeddedFont>
      <p:font typeface="Quattrocento Sans" charset="0"/>
      <p:regular r:id="rId24"/>
      <p:bold r:id="rId25"/>
      <p:italic r:id="rId26"/>
      <p:boldItalic r:id="rId27"/>
    </p:embeddedFont>
    <p:embeddedFont>
      <p:font typeface="Arial Narrow" pitchFamily="34" charset="0"/>
      <p:regular r:id="rId28"/>
      <p:bold r:id="rId29"/>
      <p:italic r:id="rId30"/>
      <p:boldItalic r:id="rId31"/>
    </p:embeddedFont>
    <p:embeddedFont>
      <p:font typeface="Open Sans" pitchFamily="34" charset="0"/>
      <p:regular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5" roundtripDataSignature="AMtx7mi0E4HwJGHm8t/zRmsReHX6uAH19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-822" y="-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[Instruccions: comenceu la presentació després de completar el qüestionari inicial]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Aquesta formació té com a objectiu proporcionar a les i els professionals que treballen amb i / o per a la infància informació adequada sobre la necessitat de reconèixer incidents de maltractament infantil, informar a les autoritats, enregistrament i recollida de dades i com el sistema CAN-MDS té com a objectiu contribuir en la lluita contra la infranotificació i el maltractament infantil en general. 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 primer lloc, es farà un esforç per explicar la justificació del sistema CAN-MDS com a "resposta coordinada" de sectors rellevants a la infranotificació del maltractament infantile.</a:t>
            </a:r>
            <a:endParaRPr/>
          </a:p>
        </p:txBody>
      </p:sp>
      <p:sp>
        <p:nvSpPr>
          <p:cNvPr id="86" name="Google Shape;86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0" name="Google Shape;160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6" name="Google Shape;176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tant, la pregunta que es planteja (una vegada més) és quins són els factors que condueixen a aquesta bretxa?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Més o menys com les mateixes limitacions que les observades en qualsevol sistema de vigilància de la salut relacionat amb la recollida de dades, com ara INFORME SOBRE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&lt;veure la diapositiva&gt;</a:t>
            </a:r>
            <a:endParaRPr/>
          </a:p>
        </p:txBody>
      </p:sp>
      <p:sp>
        <p:nvSpPr>
          <p:cNvPr id="177" name="Google Shape;177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3" name="Google Shape;183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MANCA DE REGISTRES: a causa de la manca notificacions o a causa dels procediments de notificació i de la manca de legislació o d’informació obligatòria, o per la manca d’incentius per registrar derivada de l’absència de retorn, que condueix a la percepció que no hi ha cap acció al registre; també, sovint, les i els professionals no són conscients de la responsabilitat ni del procés per fer un registre ni tan sols coneixen quins casos s’han de registrar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&lt;veure la diapositiva&gt;</a:t>
            </a:r>
            <a:endParaRPr/>
          </a:p>
        </p:txBody>
      </p:sp>
      <p:sp>
        <p:nvSpPr>
          <p:cNvPr id="184" name="Google Shape;184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14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0" name="Google Shape;190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altres limitacions relacionades amb l'anàlisi de dades (respecte el maltractament infantil, la informació sol derivar-se de serveis judicials o de serveis de protecció de la infància)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&lt;veure la diapositiva&gt;</a:t>
            </a:r>
            <a:endParaRPr/>
          </a:p>
        </p:txBody>
      </p:sp>
      <p:sp>
        <p:nvSpPr>
          <p:cNvPr id="191" name="Google Shape;191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7" name="Google Shape;197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més, atributs específics del maltractament infantil com els vinculats, per exemple, amb la interpretació de les dades (les quals es recullen mitjançant diferents metodologies i eines al temps que s’utilitzen definicions diferents) afegeixen limitacions addicionals.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&lt;veure la diapositiva&gt;</a:t>
            </a:r>
            <a:endParaRPr/>
          </a:p>
        </p:txBody>
      </p:sp>
      <p:sp>
        <p:nvSpPr>
          <p:cNvPr id="198" name="Google Shape;198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/>
          </a:p>
        </p:txBody>
      </p:sp>
      <p:sp>
        <p:nvSpPr>
          <p:cNvPr id="205" name="Google Shape;20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6" name="Google Shape;206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Resumint: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manca de coordinació entre sectors i la manca de definicions i polítiques de registre comunament acceptades (és a dir, un protocol comú per administrar casos de maltractament infantil) condueixen a un seguiment fragmentat del maltractament infantil; les dades disponibles no són ni adequades (quant a quantitat) ni comparables (en termes de qualitat) per proporcionar una imatge fiable de la magnitud del problema (que normalment se subestima). Sense aquestes dades clau, l'avaluació de l'eficàcia de les polítiques i pràctiques aplicades actualment no és factible i no es podrien fer més esforços preventius basats en estudis.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Començarem per l’opinió generalment acceptada de que “es desconeix la magnitu</a:t>
            </a:r>
            <a:r>
              <a:rPr lang="en-US"/>
              <a:t>t</a:t>
            </a: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real del maltractament infantil” i com això també és vàlid per al nostre país. Veurem què mostren les dades disponibles i quins són els factors que condueixen a la subestimació de la magnitud del problema del maltractament infantil. </a:t>
            </a:r>
            <a:endParaRPr/>
          </a:p>
        </p:txBody>
      </p:sp>
      <p:sp>
        <p:nvSpPr>
          <p:cNvPr id="95" name="Google Shape;95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Quan parlem de maltractament infantil, estem discutint un problema de salut pública que es produeix a totes les societats i, com ja sabem, això també és vàlid per a Europa.</a:t>
            </a:r>
            <a:endParaRPr/>
          </a:p>
        </p:txBody>
      </p:sp>
      <p:sp>
        <p:nvSpPr>
          <p:cNvPr id="102" name="Google Shape;102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Veure diapositiva</a:t>
            </a:r>
            <a:endParaRPr/>
          </a:p>
        </p:txBody>
      </p:sp>
      <p:sp>
        <p:nvSpPr>
          <p:cNvPr id="110" name="Google Shape;110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Veure diapositiva</a:t>
            </a:r>
            <a:endParaRPr/>
          </a:p>
        </p:txBody>
      </p:sp>
      <p:sp>
        <p:nvSpPr>
          <p:cNvPr id="120" name="Google Shape;120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" name="Google Shape;12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Això és el que diu la literatura: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(1r comentari del quadre) "l'analogia de la punta de l'iceberg s’intueix quan es pensa en l'abast del maltractament infantil"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(2n quadre de comentaris) Això és el que mostra la comparació entre autoinforme i el que diuen les enquestes relatives a les dades administratives.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(Comentari de la tercera casella) Tothom, inclosos les i els professionals, té el deure de comunicar a les autoritats les preocupacions relacionades amb la seguretat de la infància.</a:t>
            </a:r>
            <a:endParaRPr/>
          </a:p>
        </p:txBody>
      </p:sp>
      <p:sp>
        <p:nvSpPr>
          <p:cNvPr id="127" name="Google Shape;127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>
                <a:solidFill>
                  <a:srgbClr val="FF0000"/>
                </a:solidFill>
              </a:rPr>
              <a:t>Preparació: adapteu les diapositives 7-9 proporcionant dades relacionades amb el vostre país; per exemple. a partir del resum de la política o d'altres fonts</a:t>
            </a:r>
            <a:endParaRPr b="0"/>
          </a:p>
        </p:txBody>
      </p:sp>
      <p:sp>
        <p:nvSpPr>
          <p:cNvPr id="140" name="Google Shape;140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/>
          </a:p>
        </p:txBody>
      </p:sp>
      <p:sp>
        <p:nvSpPr>
          <p:cNvPr id="145" name="Google Shape;14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6" name="Google Shape;14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L'exemple grec [proporcioneu l'exemple del vostre país]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Grècia no hi ha cap sistema de protecció infantil totalment coordinat (com aquest sistema definit per exemple per UNICEF)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part d'algunes excepcions, hi ha una manca de dades epidemiològiques sobre el maltractament infantil, mentre que actualment no hi ha cap mecanisme de registre.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Quan es recullen dades, s’utilitzen diferents definicions, metodologies i eines.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8"/>
          <p:cNvSpPr txBox="1">
            <a:spLocks noGrp="1"/>
          </p:cNvSpPr>
          <p:nvPr>
            <p:ph type="ctrTitle"/>
          </p:nvPr>
        </p:nvSpPr>
        <p:spPr>
          <a:xfrm>
            <a:off x="685800" y="1597827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8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8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8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Vertical Text" type="vertTx">
  <p:cSld name="VERTICAL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7"/>
          <p:cNvSpPr txBox="1">
            <a:spLocks noGrp="1"/>
          </p:cNvSpPr>
          <p:nvPr>
            <p:ph type="body" idx="1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27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7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7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8"/>
          <p:cNvSpPr txBox="1">
            <a:spLocks noGrp="1"/>
          </p:cNvSpPr>
          <p:nvPr>
            <p:ph type="title"/>
          </p:nvPr>
        </p:nvSpPr>
        <p:spPr>
          <a:xfrm rot="5400000">
            <a:off x="6012656" y="771527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8"/>
          <p:cNvSpPr txBox="1">
            <a:spLocks noGrp="1"/>
          </p:cNvSpPr>
          <p:nvPr>
            <p:ph type="body" idx="1"/>
          </p:nvPr>
        </p:nvSpPr>
        <p:spPr>
          <a:xfrm rot="5400000">
            <a:off x="1821656" y="-1209673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28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8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8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OBJEC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9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19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9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9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0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0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0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1"/>
          <p:cNvSpPr txBox="1"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1"/>
          <p:cNvSpPr txBox="1"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21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1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1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_OBJECTS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2"/>
          <p:cNvSpPr txBox="1">
            <a:spLocks noGrp="1"/>
          </p:cNvSpPr>
          <p:nvPr>
            <p:ph type="body" idx="1"/>
          </p:nvPr>
        </p:nvSpPr>
        <p:spPr>
          <a:xfrm>
            <a:off x="457200" y="900115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9" name="Google Shape;39;p22"/>
          <p:cNvSpPr txBox="1">
            <a:spLocks noGrp="1"/>
          </p:cNvSpPr>
          <p:nvPr>
            <p:ph type="body" idx="2"/>
          </p:nvPr>
        </p:nvSpPr>
        <p:spPr>
          <a:xfrm>
            <a:off x="4648200" y="900115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0" name="Google Shape;40;p22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2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3"/>
          <p:cNvSpPr txBox="1"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6" name="Google Shape;46;p23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body" idx="3"/>
          </p:nvPr>
        </p:nvSpPr>
        <p:spPr>
          <a:xfrm>
            <a:off x="4645033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body" idx="4"/>
          </p:nvPr>
        </p:nvSpPr>
        <p:spPr>
          <a:xfrm>
            <a:off x="4645033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3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3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4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4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4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5"/>
          <p:cNvSpPr txBox="1">
            <a:spLocks noGrp="1"/>
          </p:cNvSpPr>
          <p:nvPr>
            <p:ph type="title"/>
          </p:nvPr>
        </p:nvSpPr>
        <p:spPr>
          <a:xfrm>
            <a:off x="457215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5"/>
          <p:cNvSpPr txBox="1">
            <a:spLocks noGrp="1"/>
          </p:cNvSpPr>
          <p:nvPr>
            <p:ph type="body" idx="1"/>
          </p:nvPr>
        </p:nvSpPr>
        <p:spPr>
          <a:xfrm>
            <a:off x="3575050" y="204796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0" name="Google Shape;60;p25"/>
          <p:cNvSpPr txBox="1">
            <a:spLocks noGrp="1"/>
          </p:cNvSpPr>
          <p:nvPr>
            <p:ph type="body" idx="2"/>
          </p:nvPr>
        </p:nvSpPr>
        <p:spPr>
          <a:xfrm>
            <a:off x="457215" y="1076328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1" name="Google Shape;61;p25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5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5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6"/>
          <p:cNvSpPr txBox="1"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6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26"/>
          <p:cNvSpPr txBox="1">
            <a:spLocks noGrp="1"/>
          </p:cNvSpPr>
          <p:nvPr>
            <p:ph type="body" idx="1"/>
          </p:nvPr>
        </p:nvSpPr>
        <p:spPr>
          <a:xfrm>
            <a:off x="1792288" y="4025511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8" name="Google Shape;68;p26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6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6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/>
            <a:lum/>
          </a:blip>
          <a:srcRect/>
          <a:stretch>
            <a:fillRect l="2000" t="87000"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7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7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7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7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>
            <a:spLocks noGrp="1"/>
          </p:cNvSpPr>
          <p:nvPr>
            <p:ph type="subTitle" idx="1"/>
          </p:nvPr>
        </p:nvSpPr>
        <p:spPr>
          <a:xfrm>
            <a:off x="323528" y="2751606"/>
            <a:ext cx="8568952" cy="1477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400"/>
              <a:buNone/>
            </a:pPr>
            <a:endParaRPr sz="400" b="1" i="1"/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sz="2400" i="1">
                <a:latin typeface="Quattrocento Sans"/>
                <a:ea typeface="Quattrocento Sans"/>
                <a:cs typeface="Quattrocento Sans"/>
                <a:sym typeface="Quattrocento Sans"/>
              </a:rPr>
              <a:t>La necessitat de la recollida de dades</a:t>
            </a:r>
            <a:endParaRPr sz="2400" i="1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endParaRPr sz="2400"/>
          </a:p>
        </p:txBody>
      </p:sp>
      <p:sp>
        <p:nvSpPr>
          <p:cNvPr id="89" name="Google Shape;89;p1"/>
          <p:cNvSpPr txBox="1"/>
          <p:nvPr/>
        </p:nvSpPr>
        <p:spPr>
          <a:xfrm>
            <a:off x="0" y="642929"/>
            <a:ext cx="91440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/>
          <p:cNvSpPr txBox="1">
            <a:spLocks noGrp="1"/>
          </p:cNvSpPr>
          <p:nvPr>
            <p:ph type="ctrTitle"/>
          </p:nvPr>
        </p:nvSpPr>
        <p:spPr>
          <a:xfrm>
            <a:off x="251520" y="1597827"/>
            <a:ext cx="8568952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Quattrocento Sans"/>
              <a:buNone/>
            </a:pPr>
            <a:r>
              <a:rPr lang="en-US" sz="4000">
                <a:latin typeface="Quattrocento Sans"/>
                <a:ea typeface="Quattrocento Sans"/>
                <a:cs typeface="Quattrocento Sans"/>
                <a:sym typeface="Quattrocento Sans"/>
              </a:rPr>
              <a:t>Fonamentació de CAN-MDS 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91" name="Google Shape;91;p1"/>
          <p:cNvCxnSpPr/>
          <p:nvPr/>
        </p:nvCxnSpPr>
        <p:spPr>
          <a:xfrm>
            <a:off x="-11573" y="4572015"/>
            <a:ext cx="9155575" cy="1588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8450" y="1065961"/>
            <a:ext cx="4176464" cy="33602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2000" y="1059582"/>
            <a:ext cx="4323109" cy="3344292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9"/>
          <p:cNvSpPr txBox="1"/>
          <p:nvPr/>
        </p:nvSpPr>
        <p:spPr>
          <a:xfrm>
            <a:off x="1187624" y="483518"/>
            <a:ext cx="6624736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Dades maltractament infantil Espanya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5536" y="808779"/>
            <a:ext cx="8136904" cy="17306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37420" y="2573430"/>
            <a:ext cx="2669160" cy="2465924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10"/>
          <p:cNvSpPr txBox="1"/>
          <p:nvPr/>
        </p:nvSpPr>
        <p:spPr>
          <a:xfrm>
            <a:off x="1187624" y="115780"/>
            <a:ext cx="6624736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Dades maltractament infantil Catalunya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1"/>
          <p:cNvSpPr txBox="1"/>
          <p:nvPr/>
        </p:nvSpPr>
        <p:spPr>
          <a:xfrm>
            <a:off x="1187624" y="291394"/>
            <a:ext cx="6624736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Dades maltractament infantil Catalunya</a:t>
            </a:r>
            <a:endParaRPr/>
          </a:p>
        </p:txBody>
      </p:sp>
      <p:sp>
        <p:nvSpPr>
          <p:cNvPr id="171" name="Google Shape;171;p11"/>
          <p:cNvSpPr txBox="1"/>
          <p:nvPr/>
        </p:nvSpPr>
        <p:spPr>
          <a:xfrm>
            <a:off x="944724" y="843558"/>
            <a:ext cx="725455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u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Registre Unificat de maltractament infantil – salut (RUMI-Salut</a:t>
            </a:r>
            <a:r>
              <a:rPr lang="en-US" sz="1200" i="1" u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juny 2020</a:t>
            </a:r>
            <a:r>
              <a:rPr lang="en-US" sz="1600" i="1" u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endParaRPr sz="16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2" name="Google Shape;172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3164" y="1391319"/>
            <a:ext cx="3581584" cy="30164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2000" y="1334166"/>
            <a:ext cx="3791145" cy="30735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2"/>
          <p:cNvSpPr txBox="1">
            <a:spLocks noGrp="1"/>
          </p:cNvSpPr>
          <p:nvPr>
            <p:ph type="title"/>
          </p:nvPr>
        </p:nvSpPr>
        <p:spPr>
          <a:xfrm>
            <a:off x="251520" y="339502"/>
            <a:ext cx="8136904" cy="782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E36C09"/>
              </a:buClr>
              <a:buSzPts val="3000"/>
              <a:buFont typeface="Calibri"/>
              <a:buNone/>
            </a:pPr>
            <a:r>
              <a:rPr lang="en-US" sz="3000" b="1" i="1">
                <a:solidFill>
                  <a:srgbClr val="E36C09"/>
                </a:solidFill>
              </a:rPr>
              <a:t>Quins factors afavoreixen a aquesta bretxa?</a:t>
            </a:r>
            <a:endParaRPr sz="3000" b="1" i="1">
              <a:solidFill>
                <a:srgbClr val="E36C09"/>
              </a:solidFill>
            </a:endParaRPr>
          </a:p>
        </p:txBody>
      </p:sp>
      <p:sp>
        <p:nvSpPr>
          <p:cNvPr id="180" name="Google Shape;180;p12"/>
          <p:cNvSpPr txBox="1">
            <a:spLocks noGrp="1"/>
          </p:cNvSpPr>
          <p:nvPr>
            <p:ph type="body" idx="1"/>
          </p:nvPr>
        </p:nvSpPr>
        <p:spPr>
          <a:xfrm>
            <a:off x="251520" y="1275606"/>
            <a:ext cx="8712968" cy="4320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E36C09"/>
              </a:buClr>
              <a:buSzPts val="2200"/>
              <a:buNone/>
            </a:pPr>
            <a:r>
              <a:rPr lang="en-US" sz="2200" b="1">
                <a:solidFill>
                  <a:srgbClr val="E36C09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Infranotificació originada per</a:t>
            </a:r>
            <a:endParaRPr/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endParaRPr sz="2200" b="1">
              <a:solidFill>
                <a:srgbClr val="E36C09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361950" lvl="1" indent="-1682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–"/>
            </a:pPr>
            <a:r>
              <a:rPr lang="en-US" sz="2200">
                <a:latin typeface="Quattrocento Sans"/>
                <a:ea typeface="Quattrocento Sans"/>
                <a:cs typeface="Quattrocento Sans"/>
                <a:sym typeface="Quattrocento Sans"/>
              </a:rPr>
              <a:t>manca de legislació sobre l’obligatorietat de notificació</a:t>
            </a:r>
            <a:endParaRPr sz="22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361950" lvl="1" indent="-1682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–"/>
            </a:pPr>
            <a:r>
              <a:rPr lang="en-US" sz="2200">
                <a:latin typeface="Quattrocento Sans"/>
                <a:ea typeface="Quattrocento Sans"/>
                <a:cs typeface="Quattrocento Sans"/>
                <a:sym typeface="Quattrocento Sans"/>
              </a:rPr>
              <a:t>resistència de les i els professionals a la notificació (per manca d’immunitat legal, etc.)…</a:t>
            </a:r>
            <a:endParaRPr sz="2200" b="1" i="1">
              <a:solidFill>
                <a:srgbClr val="E36C0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3"/>
          <p:cNvSpPr txBox="1">
            <a:spLocks noGrp="1"/>
          </p:cNvSpPr>
          <p:nvPr>
            <p:ph type="body" idx="1"/>
          </p:nvPr>
        </p:nvSpPr>
        <p:spPr>
          <a:xfrm>
            <a:off x="251520" y="730855"/>
            <a:ext cx="8712968" cy="4320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 b="1" i="1">
              <a:solidFill>
                <a:srgbClr val="E36C09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E36C09"/>
              </a:buClr>
              <a:buSzPts val="2000"/>
              <a:buNone/>
            </a:pPr>
            <a:r>
              <a:rPr lang="en-US" sz="2000" b="1">
                <a:solidFill>
                  <a:srgbClr val="E36C09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Limitacions relacionades amb la recollida de dades</a:t>
            </a:r>
            <a:endParaRPr sz="2000">
              <a:solidFill>
                <a:srgbClr val="E36C09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180975" lvl="0" indent="-1809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b="1">
                <a:latin typeface="Quattrocento Sans"/>
                <a:ea typeface="Quattrocento Sans"/>
                <a:cs typeface="Quattrocento Sans"/>
                <a:sym typeface="Quattrocento Sans"/>
              </a:rPr>
              <a:t>Infra-registre </a:t>
            </a:r>
            <a:r>
              <a:rPr lang="en-US" sz="1800">
                <a:latin typeface="Quattrocento Sans"/>
                <a:ea typeface="Quattrocento Sans"/>
                <a:cs typeface="Quattrocento Sans"/>
                <a:sym typeface="Quattrocento Sans"/>
              </a:rPr>
              <a:t>i/o </a:t>
            </a:r>
            <a:r>
              <a:rPr lang="en-US" sz="1800" b="1">
                <a:latin typeface="Quattrocento Sans"/>
                <a:ea typeface="Quattrocento Sans"/>
                <a:cs typeface="Quattrocento Sans"/>
                <a:sym typeface="Quattrocento Sans"/>
              </a:rPr>
              <a:t>manca de “puntualitat” en el registre a causa de la falta d’informació i/o degut a</a:t>
            </a:r>
            <a:endParaRPr sz="18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361950" lvl="1" indent="-1682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</a:pPr>
            <a:r>
              <a:rPr lang="en-US" sz="1600">
                <a:latin typeface="Quattrocento Sans"/>
                <a:ea typeface="Quattrocento Sans"/>
                <a:cs typeface="Quattrocento Sans"/>
                <a:sym typeface="Quattrocento Sans"/>
              </a:rPr>
              <a:t>El procediment de registre requereix molt temps i és complicat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361950" lvl="1" indent="-1682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</a:pPr>
            <a:r>
              <a:rPr lang="en-US" sz="1600">
                <a:latin typeface="Quattrocento Sans"/>
                <a:ea typeface="Quattrocento Sans"/>
                <a:cs typeface="Quattrocento Sans"/>
                <a:sym typeface="Quattrocento Sans"/>
              </a:rPr>
              <a:t>Manca d’incentius pel registre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180975" lvl="0" indent="-1809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b="1">
                <a:latin typeface="Quattrocento Sans"/>
                <a:ea typeface="Quattrocento Sans"/>
                <a:cs typeface="Quattrocento Sans"/>
                <a:sym typeface="Quattrocento Sans"/>
              </a:rPr>
              <a:t>Desconfiança en el sistema i la seva necessitat</a:t>
            </a:r>
            <a:endParaRPr sz="1800" b="1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357188" lvl="1" indent="-1809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</a:pPr>
            <a:r>
              <a:rPr lang="en-US" sz="1600">
                <a:latin typeface="Quattrocento Sans"/>
                <a:ea typeface="Quattrocento Sans"/>
                <a:cs typeface="Quattrocento Sans"/>
                <a:sym typeface="Quattrocento Sans"/>
              </a:rPr>
              <a:t>La manca de retroalimentació condueix a la percepció que no hi ha cap acció al registre</a:t>
            </a:r>
            <a:endParaRPr/>
          </a:p>
          <a:p>
            <a:pPr marL="180975" lvl="1" indent="-1809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1">
                <a:latin typeface="Quattrocento Sans"/>
                <a:ea typeface="Quattrocento Sans"/>
                <a:cs typeface="Quattrocento Sans"/>
                <a:sym typeface="Quattrocento Sans"/>
              </a:rPr>
              <a:t>Sovint, serveis i professionals responsables de recollir les dades de maltractament no  són conscients de</a:t>
            </a:r>
            <a:endParaRPr sz="1800" b="1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361950" lvl="1" indent="-17462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–"/>
            </a:pPr>
            <a:r>
              <a:rPr lang="en-US" sz="1500">
                <a:latin typeface="Quattrocento Sans"/>
                <a:ea typeface="Quattrocento Sans"/>
                <a:cs typeface="Quattrocento Sans"/>
                <a:sym typeface="Quattrocento Sans"/>
              </a:rPr>
              <a:t>La responsabilitat del registre (p.ex. assumint que alguna altra persona ho farà) </a:t>
            </a:r>
            <a:endParaRPr sz="1500"/>
          </a:p>
          <a:p>
            <a:pPr marL="361950" lvl="1" indent="-17462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–"/>
            </a:pPr>
            <a:r>
              <a:rPr lang="en-US" sz="1500">
                <a:latin typeface="Quattrocento Sans"/>
                <a:ea typeface="Quattrocento Sans"/>
                <a:cs typeface="Quattrocento Sans"/>
                <a:sym typeface="Quattrocento Sans"/>
              </a:rPr>
              <a:t>Quins casos s’han de registrar I com fer el registre</a:t>
            </a:r>
            <a:endParaRPr sz="15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361950" lvl="1" indent="-1809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en-US" sz="1500">
                <a:latin typeface="Quattrocento Sans"/>
                <a:ea typeface="Quattrocento Sans"/>
                <a:cs typeface="Quattrocento Sans"/>
                <a:sym typeface="Quattrocento Sans"/>
              </a:rPr>
              <a:t> o tenir una actitud negativa envers el procés de registre, p.ex. considerar que el registre trencarà la confidencialitat o que comprometrà la relació entre la o el professional i la nena o el nen víctima de maltractament. </a:t>
            </a:r>
            <a:endParaRPr sz="1500"/>
          </a:p>
        </p:txBody>
      </p:sp>
      <p:sp>
        <p:nvSpPr>
          <p:cNvPr id="187" name="Google Shape;187;p13"/>
          <p:cNvSpPr txBox="1"/>
          <p:nvPr/>
        </p:nvSpPr>
        <p:spPr>
          <a:xfrm>
            <a:off x="251520" y="339502"/>
            <a:ext cx="8136904" cy="782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E36C09"/>
              </a:buClr>
              <a:buSzPts val="3000"/>
              <a:buFont typeface="Calibri"/>
              <a:buNone/>
            </a:pPr>
            <a:r>
              <a:rPr lang="en-US" sz="3000" b="1" i="1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Quins factors afavoreixen aquesta bretxa?</a:t>
            </a:r>
            <a:endParaRPr sz="3000" b="1" i="1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4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36C09"/>
              </a:buClr>
              <a:buSzPts val="2200"/>
              <a:buNone/>
            </a:pPr>
            <a:r>
              <a:rPr lang="en-US" sz="2200" b="1">
                <a:solidFill>
                  <a:srgbClr val="E36C09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Limitacions relacionades amb l’anàlisi de les dades 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endParaRPr sz="2200">
              <a:solidFill>
                <a:srgbClr val="E36C09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361950" lvl="1" indent="-18097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–"/>
            </a:pPr>
            <a:r>
              <a:rPr lang="en-US" sz="2200">
                <a:latin typeface="Quattrocento Sans"/>
                <a:ea typeface="Quattrocento Sans"/>
                <a:cs typeface="Quattrocento Sans"/>
                <a:sym typeface="Quattrocento Sans"/>
              </a:rPr>
              <a:t>La recollida de dades es basa en la resposta dels serveis als casos que ells mateixos notifiquen </a:t>
            </a:r>
            <a:endParaRPr/>
          </a:p>
          <a:p>
            <a:pPr marL="361950" lvl="1" indent="-18097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–"/>
            </a:pPr>
            <a:r>
              <a:rPr lang="en-US" sz="2200">
                <a:latin typeface="Quattrocento Sans"/>
                <a:ea typeface="Quattrocento Sans"/>
                <a:cs typeface="Quattrocento Sans"/>
                <a:sym typeface="Quattrocento Sans"/>
              </a:rPr>
              <a:t>Manca de representativitat (sobretot per casos derivats de fonts específiques, p.ex., el sistema jurídicial)</a:t>
            </a:r>
            <a:endParaRPr/>
          </a:p>
          <a:p>
            <a:pPr marL="361950" lvl="1" indent="-18097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–"/>
            </a:pPr>
            <a:r>
              <a:rPr lang="en-US" sz="2200">
                <a:latin typeface="Quattrocento Sans"/>
                <a:ea typeface="Quattrocento Sans"/>
                <a:cs typeface="Quattrocento Sans"/>
                <a:sym typeface="Quattrocento Sans"/>
              </a:rPr>
              <a:t>Desacord amb la necessitat del registre de casos específics un cop es determina que el cas no és tan greu, o registrar principalment els casos greus, el que facilita una estimació inflada de la gravetat.</a:t>
            </a:r>
            <a:endParaRPr/>
          </a:p>
          <a:p>
            <a:pPr marL="361950" lvl="1" indent="-4127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endParaRPr sz="22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361950" lvl="1" indent="-4127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endParaRPr sz="22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"/>
              <a:buNone/>
            </a:pPr>
            <a:endParaRPr sz="400" b="1" i="1">
              <a:solidFill>
                <a:srgbClr val="E36C09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94" name="Google Shape;194;p14"/>
          <p:cNvSpPr txBox="1"/>
          <p:nvPr/>
        </p:nvSpPr>
        <p:spPr>
          <a:xfrm>
            <a:off x="251520" y="339502"/>
            <a:ext cx="8136904" cy="782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E36C09"/>
              </a:buClr>
              <a:buSzPts val="3000"/>
              <a:buFont typeface="Calibri"/>
              <a:buNone/>
            </a:pPr>
            <a:r>
              <a:rPr lang="en-US" sz="3000" b="1" i="1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Quins factors afavoreixen aquesta bretxa?</a:t>
            </a:r>
            <a:endParaRPr sz="3000" b="1" i="1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5"/>
          <p:cNvSpPr txBox="1"/>
          <p:nvPr/>
        </p:nvSpPr>
        <p:spPr>
          <a:xfrm>
            <a:off x="5837976" y="633666"/>
            <a:ext cx="3198520" cy="4320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"/>
              <a:buFont typeface="Arial"/>
              <a:buNone/>
            </a:pPr>
            <a:endParaRPr sz="400" b="1" i="1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15"/>
          <p:cNvSpPr txBox="1">
            <a:spLocks noGrp="1"/>
          </p:cNvSpPr>
          <p:nvPr>
            <p:ph type="body" idx="1"/>
          </p:nvPr>
        </p:nvSpPr>
        <p:spPr>
          <a:xfrm>
            <a:off x="457200" y="987574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endParaRPr sz="2200" b="1" i="1">
              <a:solidFill>
                <a:srgbClr val="E36C09"/>
              </a:solidFill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E36C09"/>
              </a:buClr>
              <a:buSzPts val="2200"/>
              <a:buNone/>
            </a:pPr>
            <a:r>
              <a:rPr lang="en-US" sz="2200" b="1">
                <a:solidFill>
                  <a:srgbClr val="E36C09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Limitacions relacionades a la interpretació de les dades</a:t>
            </a:r>
            <a:endParaRPr sz="2200" b="1">
              <a:solidFill>
                <a:srgbClr val="E36C09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endParaRPr sz="2200">
              <a:solidFill>
                <a:srgbClr val="E36C09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361950" lvl="1" indent="-1809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–"/>
            </a:pPr>
            <a:r>
              <a:rPr lang="en-US" sz="2200">
                <a:latin typeface="Quattrocento Sans"/>
                <a:ea typeface="Quattrocento Sans"/>
                <a:cs typeface="Quattrocento Sans"/>
                <a:sym typeface="Quattrocento Sans"/>
              </a:rPr>
              <a:t>Dificultats relacionades amb les “definicions de cas</a:t>
            </a:r>
            <a:r>
              <a:rPr lang="en-US" sz="2200" b="1">
                <a:latin typeface="Quattrocento Sans"/>
                <a:ea typeface="Quattrocento Sans"/>
                <a:cs typeface="Quattrocento Sans"/>
                <a:sym typeface="Quattrocento Sans"/>
              </a:rPr>
              <a:t>”</a:t>
            </a:r>
            <a:r>
              <a:rPr lang="en-US" sz="2200">
                <a:latin typeface="Quattrocento Sans"/>
                <a:ea typeface="Quattrocento Sans"/>
                <a:cs typeface="Quattrocento Sans"/>
                <a:sym typeface="Quattrocento Sans"/>
              </a:rPr>
              <a:t>: definicions diferents; inconsistències en la definició dels casos…</a:t>
            </a:r>
            <a:endParaRPr/>
          </a:p>
          <a:p>
            <a:pPr marL="361950" lvl="1" indent="-1809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–"/>
            </a:pPr>
            <a:r>
              <a:rPr lang="en-US" sz="2200">
                <a:latin typeface="Quattrocento Sans"/>
                <a:ea typeface="Quattrocento Sans"/>
                <a:cs typeface="Quattrocento Sans"/>
                <a:sym typeface="Quattrocento Sans"/>
              </a:rPr>
              <a:t>Ús de diferents eines, procediments i metodologies de recollida de dades (dades no unificades)</a:t>
            </a:r>
            <a:endParaRPr/>
          </a:p>
        </p:txBody>
      </p:sp>
      <p:sp>
        <p:nvSpPr>
          <p:cNvPr id="202" name="Google Shape;202;p15"/>
          <p:cNvSpPr txBox="1"/>
          <p:nvPr/>
        </p:nvSpPr>
        <p:spPr>
          <a:xfrm>
            <a:off x="251520" y="339502"/>
            <a:ext cx="8136904" cy="782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E36C09"/>
              </a:buClr>
              <a:buSzPts val="3000"/>
              <a:buFont typeface="Calibri"/>
              <a:buNone/>
            </a:pPr>
            <a:r>
              <a:rPr lang="en-US" sz="3000" b="1" i="1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Quins factors afavoreixen aquesta bretxa?</a:t>
            </a:r>
            <a:endParaRPr sz="3000" b="1" i="1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6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500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en-US" sz="2800" b="1"/>
              <a:t>situació actual 🡪 avaluació de necessitats 🡪 conseqüencies</a:t>
            </a:r>
            <a:endParaRPr sz="2400" b="1">
              <a:solidFill>
                <a:srgbClr val="990000"/>
              </a:solidFill>
            </a:endParaRPr>
          </a:p>
        </p:txBody>
      </p:sp>
      <p:grpSp>
        <p:nvGrpSpPr>
          <p:cNvPr id="209" name="Google Shape;209;p16"/>
          <p:cNvGrpSpPr/>
          <p:nvPr/>
        </p:nvGrpSpPr>
        <p:grpSpPr>
          <a:xfrm>
            <a:off x="5206191" y="640969"/>
            <a:ext cx="3986152" cy="4476532"/>
            <a:chOff x="46295" y="-58573"/>
            <a:chExt cx="3986152" cy="4476532"/>
          </a:xfrm>
        </p:grpSpPr>
        <p:sp>
          <p:nvSpPr>
            <p:cNvPr id="210" name="Google Shape;210;p16"/>
            <p:cNvSpPr/>
            <p:nvPr/>
          </p:nvSpPr>
          <p:spPr>
            <a:xfrm>
              <a:off x="46295" y="-58573"/>
              <a:ext cx="3104984" cy="1063825"/>
            </a:xfrm>
            <a:prstGeom prst="roundRect">
              <a:avLst>
                <a:gd name="adj" fmla="val 10000"/>
              </a:avLst>
            </a:prstGeom>
            <a:gradFill>
              <a:gsLst>
                <a:gs pos="0">
                  <a:srgbClr val="C86C1F"/>
                </a:gs>
                <a:gs pos="80000">
                  <a:srgbClr val="FF8E29"/>
                </a:gs>
                <a:gs pos="100000">
                  <a:srgbClr val="FF8D25"/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16"/>
            <p:cNvSpPr txBox="1"/>
            <p:nvPr/>
          </p:nvSpPr>
          <p:spPr>
            <a:xfrm>
              <a:off x="77453" y="-27415"/>
              <a:ext cx="2099076" cy="100150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Quattrocento Sans"/>
                <a:buNone/>
              </a:pPr>
              <a:r>
                <a:rPr lang="en-US" sz="1800" b="1">
                  <a:solidFill>
                    <a:schemeClr val="lt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Seguiment parcial del maltractament infantil</a:t>
              </a:r>
              <a:endParaRPr sz="18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2" name="Google Shape;212;p16"/>
            <p:cNvSpPr/>
            <p:nvPr/>
          </p:nvSpPr>
          <p:spPr>
            <a:xfrm>
              <a:off x="231865" y="1123525"/>
              <a:ext cx="3104984" cy="730801"/>
            </a:xfrm>
            <a:prstGeom prst="roundRect">
              <a:avLst>
                <a:gd name="adj" fmla="val 10000"/>
              </a:avLst>
            </a:prstGeom>
            <a:gradFill>
              <a:gsLst>
                <a:gs pos="0">
                  <a:srgbClr val="5D427D"/>
                </a:gs>
                <a:gs pos="80000">
                  <a:srgbClr val="7A57A5"/>
                </a:gs>
                <a:gs pos="100000">
                  <a:srgbClr val="7A56A7"/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16"/>
            <p:cNvSpPr txBox="1"/>
            <p:nvPr/>
          </p:nvSpPr>
          <p:spPr>
            <a:xfrm>
              <a:off x="253269" y="1144929"/>
              <a:ext cx="2291115" cy="6879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Quattrocento Sans"/>
                <a:buNone/>
              </a:pPr>
              <a:r>
                <a:rPr lang="en-US" sz="1600">
                  <a:solidFill>
                    <a:schemeClr val="lt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Manca de dades suficients i comparables</a:t>
              </a:r>
              <a:endParaRPr sz="16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4" name="Google Shape;214;p16"/>
            <p:cNvSpPr/>
            <p:nvPr/>
          </p:nvSpPr>
          <p:spPr>
            <a:xfrm>
              <a:off x="463731" y="1973712"/>
              <a:ext cx="3104984" cy="730801"/>
            </a:xfrm>
            <a:prstGeom prst="roundRect">
              <a:avLst>
                <a:gd name="adj" fmla="val 10000"/>
              </a:avLst>
            </a:prstGeom>
            <a:gradFill>
              <a:gsLst>
                <a:gs pos="0">
                  <a:srgbClr val="5D427D"/>
                </a:gs>
                <a:gs pos="80000">
                  <a:srgbClr val="7A57A5"/>
                </a:gs>
                <a:gs pos="100000">
                  <a:srgbClr val="7A56A7"/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16"/>
            <p:cNvSpPr txBox="1"/>
            <p:nvPr/>
          </p:nvSpPr>
          <p:spPr>
            <a:xfrm>
              <a:off x="485135" y="1995116"/>
              <a:ext cx="2291115" cy="6879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Quattrocento Sans"/>
                <a:buNone/>
              </a:pPr>
              <a:r>
                <a:rPr lang="en-US" sz="1600">
                  <a:solidFill>
                    <a:schemeClr val="lt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Infraestimació del fenòmen</a:t>
              </a:r>
              <a:endParaRPr sz="16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6" name="Google Shape;216;p16"/>
            <p:cNvSpPr/>
            <p:nvPr/>
          </p:nvSpPr>
          <p:spPr>
            <a:xfrm>
              <a:off x="695597" y="2836076"/>
              <a:ext cx="3104984" cy="730801"/>
            </a:xfrm>
            <a:prstGeom prst="roundRect">
              <a:avLst>
                <a:gd name="adj" fmla="val 10000"/>
              </a:avLst>
            </a:prstGeom>
            <a:gradFill>
              <a:gsLst>
                <a:gs pos="0">
                  <a:srgbClr val="992D2B"/>
                </a:gs>
                <a:gs pos="80000">
                  <a:srgbClr val="C93D39"/>
                </a:gs>
                <a:gs pos="100000">
                  <a:srgbClr val="CD3A36"/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16"/>
            <p:cNvSpPr txBox="1"/>
            <p:nvPr/>
          </p:nvSpPr>
          <p:spPr>
            <a:xfrm>
              <a:off x="717001" y="2857480"/>
              <a:ext cx="2291115" cy="6879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Quattrocento Sans"/>
                <a:buNone/>
              </a:pPr>
              <a:r>
                <a:rPr lang="en-US" sz="1600" b="1">
                  <a:solidFill>
                    <a:schemeClr val="lt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A nivell de salut pública</a:t>
              </a:r>
              <a:r>
                <a:rPr lang="en-US" sz="1600">
                  <a:solidFill>
                    <a:schemeClr val="lt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: base insuficient per a la prevenció</a:t>
              </a:r>
              <a:endParaRPr sz="16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8" name="Google Shape;218;p16"/>
            <p:cNvSpPr/>
            <p:nvPr/>
          </p:nvSpPr>
          <p:spPr>
            <a:xfrm>
              <a:off x="927463" y="3687158"/>
              <a:ext cx="3104984" cy="730801"/>
            </a:xfrm>
            <a:prstGeom prst="roundRect">
              <a:avLst>
                <a:gd name="adj" fmla="val 10000"/>
              </a:avLst>
            </a:prstGeom>
            <a:gradFill>
              <a:gsLst>
                <a:gs pos="0">
                  <a:srgbClr val="992D2B"/>
                </a:gs>
                <a:gs pos="80000">
                  <a:srgbClr val="C93D39"/>
                </a:gs>
                <a:gs pos="100000">
                  <a:srgbClr val="CD3A36"/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16"/>
            <p:cNvSpPr txBox="1"/>
            <p:nvPr/>
          </p:nvSpPr>
          <p:spPr>
            <a:xfrm>
              <a:off x="948867" y="3708562"/>
              <a:ext cx="2291115" cy="6879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Quattrocento Sans"/>
                <a:buNone/>
              </a:pPr>
              <a:r>
                <a:rPr lang="en-US" sz="1600" b="1">
                  <a:solidFill>
                    <a:schemeClr val="lt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A nivell de cas: </a:t>
              </a:r>
              <a:r>
                <a:rPr lang="en-US" sz="1600">
                  <a:solidFill>
                    <a:schemeClr val="lt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risc de re-victimització</a:t>
              </a:r>
              <a:endParaRPr sz="16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20" name="Google Shape;220;p16"/>
            <p:cNvSpPr/>
            <p:nvPr/>
          </p:nvSpPr>
          <p:spPr>
            <a:xfrm>
              <a:off x="2565789" y="664592"/>
              <a:ext cx="539195" cy="539195"/>
            </a:xfrm>
            <a:prstGeom prst="downArrow">
              <a:avLst>
                <a:gd name="adj1" fmla="val 55000"/>
                <a:gd name="adj2" fmla="val 45000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F79543">
                  <a:alpha val="89803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16"/>
            <p:cNvSpPr txBox="1"/>
            <p:nvPr/>
          </p:nvSpPr>
          <p:spPr>
            <a:xfrm>
              <a:off x="2687108" y="664592"/>
              <a:ext cx="296557" cy="4057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0300" tIns="20300" rIns="20300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endParaRPr sz="16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22" name="Google Shape;222;p16"/>
            <p:cNvSpPr/>
            <p:nvPr/>
          </p:nvSpPr>
          <p:spPr>
            <a:xfrm>
              <a:off x="2797654" y="1535602"/>
              <a:ext cx="539195" cy="539195"/>
            </a:xfrm>
            <a:prstGeom prst="downArrow">
              <a:avLst>
                <a:gd name="adj1" fmla="val 55000"/>
                <a:gd name="adj2" fmla="val 45000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F79543">
                  <a:alpha val="89803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16"/>
            <p:cNvSpPr txBox="1"/>
            <p:nvPr/>
          </p:nvSpPr>
          <p:spPr>
            <a:xfrm>
              <a:off x="2918973" y="1535602"/>
              <a:ext cx="296557" cy="4057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0300" tIns="20300" rIns="20300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endParaRPr sz="16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24" name="Google Shape;224;p16"/>
            <p:cNvSpPr/>
            <p:nvPr/>
          </p:nvSpPr>
          <p:spPr>
            <a:xfrm>
              <a:off x="3029520" y="2376265"/>
              <a:ext cx="539195" cy="539195"/>
            </a:xfrm>
            <a:prstGeom prst="downArrow">
              <a:avLst>
                <a:gd name="adj1" fmla="val 55000"/>
                <a:gd name="adj2" fmla="val 45000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F79543">
                  <a:alpha val="89803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16"/>
            <p:cNvSpPr txBox="1"/>
            <p:nvPr/>
          </p:nvSpPr>
          <p:spPr>
            <a:xfrm>
              <a:off x="3150839" y="2376265"/>
              <a:ext cx="296557" cy="4057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0300" tIns="20300" rIns="20300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endParaRPr sz="16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26" name="Google Shape;226;p16"/>
            <p:cNvSpPr/>
            <p:nvPr/>
          </p:nvSpPr>
          <p:spPr>
            <a:xfrm>
              <a:off x="3261386" y="3268128"/>
              <a:ext cx="539195" cy="539195"/>
            </a:xfrm>
            <a:prstGeom prst="downArrow">
              <a:avLst>
                <a:gd name="adj1" fmla="val 55000"/>
                <a:gd name="adj2" fmla="val 45000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F79543">
                  <a:alpha val="89803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6"/>
            <p:cNvSpPr txBox="1"/>
            <p:nvPr/>
          </p:nvSpPr>
          <p:spPr>
            <a:xfrm>
              <a:off x="3382705" y="3268128"/>
              <a:ext cx="296557" cy="4057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0300" tIns="20300" rIns="20300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endParaRPr sz="16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228" name="Google Shape;228;p16"/>
          <p:cNvGrpSpPr/>
          <p:nvPr/>
        </p:nvGrpSpPr>
        <p:grpSpPr>
          <a:xfrm>
            <a:off x="0" y="359969"/>
            <a:ext cx="5130141" cy="3441777"/>
            <a:chOff x="0" y="788615"/>
            <a:chExt cx="5130141" cy="3441777"/>
          </a:xfrm>
        </p:grpSpPr>
        <p:sp>
          <p:nvSpPr>
            <p:cNvPr id="229" name="Google Shape;229;p16"/>
            <p:cNvSpPr/>
            <p:nvPr/>
          </p:nvSpPr>
          <p:spPr>
            <a:xfrm>
              <a:off x="0" y="788615"/>
              <a:ext cx="5130141" cy="1157094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accent4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6"/>
            <p:cNvSpPr txBox="1"/>
            <p:nvPr/>
          </p:nvSpPr>
          <p:spPr>
            <a:xfrm>
              <a:off x="0" y="1077889"/>
              <a:ext cx="4840868" cy="5785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0950" tIns="60950" rIns="254000" bIns="1186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Quattrocento Sans"/>
                <a:buNone/>
              </a:pPr>
              <a:r>
                <a:rPr lang="en-US" sz="1600">
                  <a:solidFill>
                    <a:schemeClr val="lt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Manca de coordinació entre agències relacionada amb</a:t>
              </a:r>
              <a:endPara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1" name="Google Shape;231;p16"/>
            <p:cNvSpPr/>
            <p:nvPr/>
          </p:nvSpPr>
          <p:spPr>
            <a:xfrm>
              <a:off x="29493" y="1621355"/>
              <a:ext cx="1580083" cy="1979045"/>
            </a:xfrm>
            <a:prstGeom prst="rect">
              <a:avLst/>
            </a:prstGeom>
            <a:solidFill>
              <a:schemeClr val="lt1"/>
            </a:solidFill>
            <a:ln w="254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16"/>
            <p:cNvSpPr txBox="1"/>
            <p:nvPr/>
          </p:nvSpPr>
          <p:spPr>
            <a:xfrm>
              <a:off x="29493" y="1621355"/>
              <a:ext cx="1580083" cy="19790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0950" tIns="60950" rIns="60950" bIns="6095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Quattrocento Sans"/>
                <a:buNone/>
              </a:pPr>
              <a:r>
                <a:rPr lang="en-US" sz="16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salut</a:t>
              </a:r>
              <a:endParaRPr sz="1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marL="0" marR="0" lvl="0" indent="0" algn="l" rtl="0">
                <a:lnSpc>
                  <a:spcPct val="90000"/>
                </a:lnSpc>
                <a:spcBef>
                  <a:spcPts val="56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Quattrocento Sans"/>
                <a:buNone/>
              </a:pPr>
              <a:r>
                <a:rPr lang="en-US" sz="16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benestar social</a:t>
              </a:r>
              <a:endParaRPr/>
            </a:p>
            <a:p>
              <a:pPr marL="0" marR="0" lvl="0" indent="0" algn="l" rtl="0">
                <a:lnSpc>
                  <a:spcPct val="90000"/>
                </a:lnSpc>
                <a:spcBef>
                  <a:spcPts val="56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Quattrocento Sans"/>
                <a:buNone/>
              </a:pPr>
              <a:r>
                <a:rPr lang="en-US" sz="16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justícia</a:t>
              </a:r>
              <a:endParaRPr sz="1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marL="0" marR="0" lvl="0" indent="0" algn="l" rtl="0">
                <a:lnSpc>
                  <a:spcPct val="90000"/>
                </a:lnSpc>
                <a:spcBef>
                  <a:spcPts val="56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Quattrocento Sans"/>
                <a:buNone/>
              </a:pPr>
              <a:r>
                <a:rPr lang="en-US" sz="16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c.seguretat</a:t>
              </a:r>
              <a:endParaRPr sz="1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marL="0" marR="0" lvl="0" indent="0" algn="l" rtl="0">
                <a:lnSpc>
                  <a:spcPct val="90000"/>
                </a:lnSpc>
                <a:spcBef>
                  <a:spcPts val="56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Quattrocento Sans"/>
                <a:buNone/>
              </a:pPr>
              <a:r>
                <a:rPr lang="en-US" sz="16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educació</a:t>
              </a:r>
              <a:endParaRPr sz="1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marL="0" marR="0" lvl="0" indent="0" algn="l" rtl="0">
                <a:lnSpc>
                  <a:spcPct val="90000"/>
                </a:lnSpc>
                <a:spcBef>
                  <a:spcPts val="56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Quattrocento Sans"/>
                <a:buNone/>
              </a:pPr>
              <a:r>
                <a:rPr lang="en-US" sz="16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etc.</a:t>
              </a:r>
              <a:endParaRPr/>
            </a:p>
          </p:txBody>
        </p:sp>
        <p:sp>
          <p:nvSpPr>
            <p:cNvPr id="233" name="Google Shape;233;p16"/>
            <p:cNvSpPr/>
            <p:nvPr/>
          </p:nvSpPr>
          <p:spPr>
            <a:xfrm>
              <a:off x="1570145" y="1185149"/>
              <a:ext cx="3550057" cy="1157094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5665B3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16"/>
            <p:cNvSpPr txBox="1"/>
            <p:nvPr/>
          </p:nvSpPr>
          <p:spPr>
            <a:xfrm>
              <a:off x="1570145" y="1474423"/>
              <a:ext cx="3260784" cy="5785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0950" tIns="60950" rIns="254000" bIns="1186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alibri"/>
                <a:buNone/>
              </a:pPr>
              <a:r>
                <a:rPr lang="en-US" sz="1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Manca de</a:t>
              </a:r>
              <a:endParaRPr/>
            </a:p>
          </p:txBody>
        </p:sp>
        <p:sp>
          <p:nvSpPr>
            <p:cNvPr id="235" name="Google Shape;235;p16"/>
            <p:cNvSpPr/>
            <p:nvPr/>
          </p:nvSpPr>
          <p:spPr>
            <a:xfrm>
              <a:off x="1588988" y="1979543"/>
              <a:ext cx="1580083" cy="1979045"/>
            </a:xfrm>
            <a:prstGeom prst="rect">
              <a:avLst/>
            </a:prstGeom>
            <a:solidFill>
              <a:schemeClr val="lt1"/>
            </a:solidFill>
            <a:ln w="25400" cap="flat" cmpd="sng">
              <a:solidFill>
                <a:srgbClr val="5665B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6"/>
            <p:cNvSpPr txBox="1"/>
            <p:nvPr/>
          </p:nvSpPr>
          <p:spPr>
            <a:xfrm>
              <a:off x="1588988" y="1979543"/>
              <a:ext cx="1580083" cy="19790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0950" tIns="60950" rIns="60950" bIns="6095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Quattrocento Sans"/>
                <a:buNone/>
              </a:pPr>
              <a:r>
                <a:rPr lang="en-US" sz="16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-definicions comunament acceptades</a:t>
              </a:r>
              <a:endParaRPr sz="1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marL="0" marR="0" lvl="0" indent="0" algn="l" rtl="0">
                <a:lnSpc>
                  <a:spcPct val="90000"/>
                </a:lnSpc>
                <a:spcBef>
                  <a:spcPts val="56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Quattrocento Sans"/>
                <a:buNone/>
              </a:pPr>
              <a:r>
                <a:rPr lang="en-US" sz="16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-polítiques de registre i metodologies comunes</a:t>
              </a:r>
              <a:endParaRPr sz="1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37" name="Google Shape;237;p16"/>
            <p:cNvSpPr/>
            <p:nvPr/>
          </p:nvSpPr>
          <p:spPr>
            <a:xfrm>
              <a:off x="3135487" y="1514807"/>
              <a:ext cx="1969974" cy="1157094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4AA9C5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16"/>
            <p:cNvSpPr txBox="1"/>
            <p:nvPr/>
          </p:nvSpPr>
          <p:spPr>
            <a:xfrm>
              <a:off x="3135487" y="1804081"/>
              <a:ext cx="1680701" cy="5785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0950" tIns="60950" rIns="254000" bIns="1186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alibri"/>
                <a:buNone/>
              </a:pPr>
              <a:r>
                <a:rPr lang="en-US" sz="1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Manca de</a:t>
              </a:r>
              <a:endPara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9" name="Google Shape;239;p16"/>
            <p:cNvSpPr/>
            <p:nvPr/>
          </p:nvSpPr>
          <p:spPr>
            <a:xfrm>
              <a:off x="3131844" y="2280310"/>
              <a:ext cx="1576196" cy="1950082"/>
            </a:xfrm>
            <a:prstGeom prst="rect">
              <a:avLst/>
            </a:prstGeom>
            <a:solidFill>
              <a:schemeClr val="lt1"/>
            </a:solidFill>
            <a:ln w="25400" cap="flat" cmpd="sng">
              <a:solidFill>
                <a:srgbClr val="4AA9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6"/>
            <p:cNvSpPr txBox="1"/>
            <p:nvPr/>
          </p:nvSpPr>
          <p:spPr>
            <a:xfrm>
              <a:off x="3131844" y="2280310"/>
              <a:ext cx="1576196" cy="19500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0950" tIns="60950" rIns="60950" bIns="6095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Quattrocento Sans"/>
                <a:buNone/>
              </a:pPr>
              <a:r>
                <a:rPr lang="en-US" sz="16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Protocol comú de gestió dels casos de maltractament infantil</a:t>
              </a:r>
              <a:endParaRPr sz="1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2049" name="Imag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111499"/>
            <a:ext cx="1028700" cy="6762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536796" y="2083282"/>
            <a:ext cx="5131548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l-GR" sz="11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This publication was funded by the European Union</a:t>
            </a:r>
            <a:r>
              <a:rPr lang="en-GB" altLang="el-GR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en-GB" altLang="el-GR" sz="11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 Rights, Equality and Citizenship Programme (REC 2014-2020). The content of this publication represents only the views of the authors and is their sole responsibility. </a:t>
            </a:r>
            <a:r>
              <a:rPr lang="en-GB" altLang="el-GR" sz="1100" i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European Commission does not accept any responsibility for use that may be made of the information it contains.</a:t>
            </a:r>
            <a:endParaRPr kumimoji="0" lang="en-GB" alt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8370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"/>
          <p:cNvSpPr txBox="1">
            <a:spLocks noGrp="1"/>
          </p:cNvSpPr>
          <p:nvPr>
            <p:ph type="title"/>
          </p:nvPr>
        </p:nvSpPr>
        <p:spPr>
          <a:xfrm>
            <a:off x="457200" y="41151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Quattrocento Sans"/>
              <a:buNone/>
            </a:pPr>
            <a:r>
              <a:rPr lang="en-US" b="1">
                <a:latin typeface="Quattrocento Sans"/>
                <a:ea typeface="Quattrocento Sans"/>
                <a:cs typeface="Quattrocento Sans"/>
                <a:sym typeface="Quattrocento Sans"/>
              </a:rPr>
              <a:t>Esquema</a:t>
            </a:r>
            <a:endParaRPr b="1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98" name="Google Shape;98;p2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None/>
            </a:pPr>
            <a:endParaRPr sz="2000" i="1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342900" lvl="0" indent="-21590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None/>
            </a:pPr>
            <a:endParaRPr sz="2000" i="1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🠶"/>
            </a:pPr>
            <a:r>
              <a:rPr lang="en-US" sz="2000" i="1">
                <a:latin typeface="Quattrocento Sans"/>
                <a:ea typeface="Quattrocento Sans"/>
                <a:cs typeface="Quattrocento Sans"/>
                <a:sym typeface="Quattrocento Sans"/>
              </a:rPr>
              <a:t>‘es desconeix l’abast real del maltractament infantil’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🠶"/>
            </a:pPr>
            <a:r>
              <a:rPr lang="en-US" sz="2000">
                <a:latin typeface="Quattrocento Sans"/>
                <a:ea typeface="Quattrocento Sans"/>
                <a:cs typeface="Quattrocento Sans"/>
                <a:sym typeface="Quattrocento Sans"/>
              </a:rPr>
              <a:t>el que mostren les dades disponibles: infravaloració de la magnitut del problema</a:t>
            </a:r>
            <a:endParaRPr sz="20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🠶"/>
            </a:pPr>
            <a:r>
              <a:rPr lang="en-US" sz="2000">
                <a:latin typeface="Quattrocento Sans"/>
                <a:ea typeface="Quattrocento Sans"/>
                <a:cs typeface="Quattrocento Sans"/>
                <a:sym typeface="Quattrocento Sans"/>
              </a:rPr>
              <a:t>explorant els factors que condueixen a la infravaloració de l’abast del problema</a:t>
            </a:r>
            <a:endParaRPr sz="20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"/>
          <p:cNvSpPr txBox="1">
            <a:spLocks noGrp="1"/>
          </p:cNvSpPr>
          <p:nvPr>
            <p:ph type="title"/>
          </p:nvPr>
        </p:nvSpPr>
        <p:spPr>
          <a:xfrm>
            <a:off x="-540568" y="1108933"/>
            <a:ext cx="8136904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Narrow"/>
              <a:buNone/>
            </a:pPr>
            <a:r>
              <a:rPr lang="en-US" sz="3200">
                <a:latin typeface="Arial Narrow"/>
                <a:ea typeface="Arial Narrow"/>
                <a:cs typeface="Arial Narrow"/>
                <a:sym typeface="Arial Narrow"/>
              </a:rPr>
              <a:t>	     </a:t>
            </a:r>
            <a:r>
              <a:rPr lang="en-US" sz="2000">
                <a:latin typeface="Arial Narrow"/>
                <a:ea typeface="Arial Narrow"/>
                <a:cs typeface="Arial Narrow"/>
                <a:sym typeface="Arial Narrow"/>
              </a:rPr>
              <a:t>[Informe Europeu sobre la prevenció del maltractament infantil, 2013]</a:t>
            </a:r>
            <a:br>
              <a:rPr lang="en-US" sz="2000">
                <a:latin typeface="Arial Narrow"/>
                <a:ea typeface="Arial Narrow"/>
                <a:cs typeface="Arial Narrow"/>
                <a:sym typeface="Arial Narrow"/>
              </a:rPr>
            </a:br>
            <a:endParaRPr sz="20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05" name="Google Shape;105;p3"/>
          <p:cNvSpPr txBox="1">
            <a:spLocks noGrp="1"/>
          </p:cNvSpPr>
          <p:nvPr>
            <p:ph type="body" idx="1"/>
          </p:nvPr>
        </p:nvSpPr>
        <p:spPr>
          <a:xfrm>
            <a:off x="639526" y="1029638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>
                <a:latin typeface="Quattrocento Sans"/>
                <a:ea typeface="Quattrocento Sans"/>
                <a:cs typeface="Quattrocento Sans"/>
                <a:sym typeface="Quattrocento Sans"/>
              </a:rPr>
              <a:t>“el maltractament infantil és producte de factors socials, culturals, econòmics i biològics i es produeix en totes les societats”</a:t>
            </a:r>
            <a:endParaRPr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</p:txBody>
      </p:sp>
      <p:pic>
        <p:nvPicPr>
          <p:cNvPr id="106" name="Google Shape;106;p3"/>
          <p:cNvPicPr preferRelativeResize="0"/>
          <p:nvPr/>
        </p:nvPicPr>
        <p:blipFill rotWithShape="1">
          <a:blip r:embed="rId3">
            <a:alphaModFix/>
          </a:blip>
          <a:srcRect l="34866" t="8308" r="36354" b="14846"/>
          <a:stretch/>
        </p:blipFill>
        <p:spPr>
          <a:xfrm>
            <a:off x="7715272" y="195486"/>
            <a:ext cx="1153854" cy="151216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"/>
          <p:cNvSpPr/>
          <p:nvPr/>
        </p:nvSpPr>
        <p:spPr>
          <a:xfrm>
            <a:off x="214958" y="806390"/>
            <a:ext cx="3564954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316EA5"/>
                </a:solidFill>
                <a:latin typeface="Arial"/>
                <a:ea typeface="Arial"/>
                <a:cs typeface="Arial"/>
                <a:sym typeface="Arial"/>
              </a:rPr>
              <a:t>Quina és </a:t>
            </a:r>
            <a:r>
              <a:rPr lang="en-US" sz="1800" b="1" i="0" u="none" strike="noStrike" cap="none">
                <a:solidFill>
                  <a:srgbClr val="F79646"/>
                </a:solidFill>
                <a:latin typeface="Arial"/>
                <a:ea typeface="Arial"/>
                <a:cs typeface="Arial"/>
                <a:sym typeface="Arial"/>
              </a:rPr>
              <a:t>la veritable extensió i naturalesa </a:t>
            </a:r>
            <a:r>
              <a:rPr lang="en-US" sz="1800" b="1" i="0" u="none" strike="noStrike" cap="none">
                <a:solidFill>
                  <a:srgbClr val="316EA5"/>
                </a:solidFill>
                <a:latin typeface="Arial"/>
                <a:ea typeface="Arial"/>
                <a:cs typeface="Arial"/>
                <a:sym typeface="Arial"/>
              </a:rPr>
              <a:t>del problema del maltractament infantil al nostre país? 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4"/>
          <p:cNvSpPr/>
          <p:nvPr/>
        </p:nvSpPr>
        <p:spPr>
          <a:xfrm>
            <a:off x="3759348" y="806390"/>
            <a:ext cx="5133131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E36C09"/>
                </a:solidFill>
                <a:latin typeface="Arial"/>
                <a:ea typeface="Arial"/>
                <a:cs typeface="Arial"/>
                <a:sym typeface="Arial"/>
              </a:rPr>
              <a:t>“no ho sabem“</a:t>
            </a:r>
            <a:endParaRPr sz="1800" b="1" i="0" u="none" strike="noStrike" cap="none">
              <a:solidFill>
                <a:srgbClr val="E36C0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“donada l’evolució de la identificació, la detecció i la resposta al maltractament infantil, cap sistema de recollida de dades existent pot representar totes les nenes i nens que reben maltractament” (Fallon et al. 2010)</a:t>
            </a:r>
            <a:endParaRPr sz="18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14" name="Google Shape;114;p4"/>
          <p:cNvSpPr/>
          <p:nvPr/>
        </p:nvSpPr>
        <p:spPr>
          <a:xfrm>
            <a:off x="211163" y="2427734"/>
            <a:ext cx="3548185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316EA5"/>
                </a:solidFill>
                <a:latin typeface="Arial"/>
                <a:ea typeface="Arial"/>
                <a:cs typeface="Arial"/>
                <a:sym typeface="Arial"/>
              </a:rPr>
              <a:t>Quin </a:t>
            </a:r>
            <a:r>
              <a:rPr lang="en-US" sz="1800" b="0" i="0" u="none" strike="noStrike" cap="none">
                <a:solidFill>
                  <a:srgbClr val="F79646"/>
                </a:solidFill>
                <a:latin typeface="Arial"/>
                <a:ea typeface="Arial"/>
                <a:cs typeface="Arial"/>
                <a:sym typeface="Arial"/>
              </a:rPr>
              <a:t>número de casos de maltractament infantil es van notificar</a:t>
            </a:r>
            <a:r>
              <a:rPr lang="en-US" sz="1800" b="0" i="0" u="none" strike="noStrike" cap="none">
                <a:solidFill>
                  <a:srgbClr val="316EA5"/>
                </a:solidFill>
                <a:latin typeface="Arial"/>
                <a:ea typeface="Arial"/>
                <a:cs typeface="Arial"/>
                <a:sym typeface="Arial"/>
              </a:rPr>
              <a:t> l’any passat al nostre país?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4"/>
          <p:cNvSpPr/>
          <p:nvPr/>
        </p:nvSpPr>
        <p:spPr>
          <a:xfrm>
            <a:off x="3759347" y="2427734"/>
            <a:ext cx="5133131" cy="230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E36C09"/>
                </a:solidFill>
                <a:latin typeface="Arial"/>
                <a:ea typeface="Arial"/>
                <a:cs typeface="Arial"/>
                <a:sym typeface="Arial"/>
              </a:rPr>
              <a:t>“no ho sabem"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Aquesta, però, és una pregunta totalment diferent i la resposta seria igual de simple i coneguda! 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316EA5"/>
                </a:solidFill>
                <a:latin typeface="Arial"/>
                <a:ea typeface="Arial"/>
                <a:cs typeface="Arial"/>
                <a:sym typeface="Arial"/>
              </a:rPr>
              <a:t>Per què?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Perquè fins ara no hi ha cap mecanisme generalitzat d’informació i / o registre sistemàtic dels casos de maltractament 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116" name="Google Shape;116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504" y="25680"/>
            <a:ext cx="9120406" cy="7193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5"/>
          <p:cNvSpPr/>
          <p:nvPr/>
        </p:nvSpPr>
        <p:spPr>
          <a:xfrm>
            <a:off x="540715" y="794163"/>
            <a:ext cx="309634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DA8200"/>
                </a:solidFill>
                <a:latin typeface="Arial"/>
                <a:ea typeface="Arial"/>
                <a:cs typeface="Arial"/>
                <a:sym typeface="Arial"/>
              </a:rPr>
              <a:t>Per què és important conèixer el </a:t>
            </a:r>
            <a:r>
              <a:rPr lang="en-US" sz="1800" b="1">
                <a:solidFill>
                  <a:srgbClr val="316EA5"/>
                </a:solidFill>
                <a:latin typeface="Arial"/>
                <a:ea typeface="Arial"/>
                <a:cs typeface="Arial"/>
                <a:sym typeface="Arial"/>
              </a:rPr>
              <a:t>nombre de nenes i nens en situació de maltractament?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5"/>
          <p:cNvSpPr/>
          <p:nvPr/>
        </p:nvSpPr>
        <p:spPr>
          <a:xfrm>
            <a:off x="3995936" y="771550"/>
            <a:ext cx="4572000" cy="3416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perquè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Quattrocento Sans"/>
              <a:buChar char="-"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la manca d’informació fiable sobre el nombre de nenes i nens en situació de maltractament ha estat definida com una </a:t>
            </a:r>
            <a:r>
              <a:rPr lang="en-US" sz="1800" b="1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“limitació important a l’hora d’oferir una resposta efectiva de salut pública” </a:t>
            </a: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(Leeb et al. 2008) 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Quattrocento Sans"/>
              <a:buChar char="-"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Per altra banda, obtenir informació sobre l’abast i la naturalesa del maltractament infantil, </a:t>
            </a:r>
            <a:r>
              <a:rPr lang="en-US" sz="1800" b="1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“és fonamental per a la seva prevenció” “ </a:t>
            </a: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(Fallon et al. 2010)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oogle Shape;129;p6"/>
          <p:cNvGrpSpPr/>
          <p:nvPr/>
        </p:nvGrpSpPr>
        <p:grpSpPr>
          <a:xfrm>
            <a:off x="343587" y="195485"/>
            <a:ext cx="8494868" cy="4464496"/>
            <a:chOff x="1039" y="-1"/>
            <a:chExt cx="8494868" cy="4464496"/>
          </a:xfrm>
        </p:grpSpPr>
        <p:sp>
          <p:nvSpPr>
            <p:cNvPr id="130" name="Google Shape;130;p6"/>
            <p:cNvSpPr/>
            <p:nvPr/>
          </p:nvSpPr>
          <p:spPr>
            <a:xfrm rot="-5400000">
              <a:off x="-882818" y="883856"/>
              <a:ext cx="4464496" cy="2696783"/>
            </a:xfrm>
            <a:prstGeom prst="flowChartManualOperation">
              <a:avLst/>
            </a:prstGeom>
            <a:solidFill>
              <a:schemeClr val="lt1"/>
            </a:solidFill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6"/>
            <p:cNvSpPr txBox="1"/>
            <p:nvPr/>
          </p:nvSpPr>
          <p:spPr>
            <a:xfrm>
              <a:off x="1039" y="892898"/>
              <a:ext cx="2696783" cy="26786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7950" tIns="0" rIns="10795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700"/>
                <a:buFont typeface="Calibri"/>
                <a:buNone/>
              </a:pPr>
              <a:r>
                <a:rPr lang="en-US" sz="1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‘</a:t>
              </a:r>
              <a:endParaRPr sz="1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Google Shape;132;p6"/>
            <p:cNvSpPr/>
            <p:nvPr/>
          </p:nvSpPr>
          <p:spPr>
            <a:xfrm rot="-5400000">
              <a:off x="2016224" y="883856"/>
              <a:ext cx="4464496" cy="2696783"/>
            </a:xfrm>
            <a:prstGeom prst="flowChartManualOperation">
              <a:avLst/>
            </a:prstGeom>
            <a:solidFill>
              <a:schemeClr val="accent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6"/>
            <p:cNvSpPr txBox="1"/>
            <p:nvPr/>
          </p:nvSpPr>
          <p:spPr>
            <a:xfrm>
              <a:off x="2900081" y="892898"/>
              <a:ext cx="2696783" cy="26786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4300" tIns="0" rIns="11555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US"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‘el nombre de casos oficials subestima clarament l’abast real del problema’ </a:t>
              </a:r>
              <a:endParaRPr/>
            </a:p>
          </p:txBody>
        </p:sp>
        <p:sp>
          <p:nvSpPr>
            <p:cNvPr id="134" name="Google Shape;134;p6"/>
            <p:cNvSpPr/>
            <p:nvPr/>
          </p:nvSpPr>
          <p:spPr>
            <a:xfrm rot="-5400000">
              <a:off x="4915266" y="883856"/>
              <a:ext cx="4464496" cy="2696783"/>
            </a:xfrm>
            <a:prstGeom prst="flowChartManualOperation">
              <a:avLst/>
            </a:prstGeom>
            <a:solidFill>
              <a:schemeClr val="accent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6"/>
            <p:cNvSpPr txBox="1"/>
            <p:nvPr/>
          </p:nvSpPr>
          <p:spPr>
            <a:xfrm>
              <a:off x="5799123" y="892898"/>
              <a:ext cx="2696783" cy="26786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4300" tIns="0" rIns="11555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US"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‘s’han de millorar les notificacions del maltractament infantil’</a:t>
              </a:r>
              <a:endParaRPr/>
            </a:p>
            <a:p>
              <a:pPr marL="0" marR="0" lvl="0" indent="0" algn="ctr" rtl="0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US" sz="1800" b="0" i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“ el Comitè de Drets de  la Infància de l'ONU “... enforteix els mecanismes per a la recollida de dades establint una base de dades central nacional…”</a:t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36" name="Google Shape;136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7057" y="1050996"/>
            <a:ext cx="2645275" cy="2753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7"/>
          <p:cNvSpPr txBox="1">
            <a:spLocks noGrp="1"/>
          </p:cNvSpPr>
          <p:nvPr>
            <p:ph type="body" idx="1"/>
          </p:nvPr>
        </p:nvSpPr>
        <p:spPr>
          <a:xfrm>
            <a:off x="472379" y="874514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  <a:p>
            <a:pPr marL="0" lvl="0" indent="0" algn="ctr" rtl="0">
              <a:spcBef>
                <a:spcPts val="88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en-US" sz="4400"/>
              <a:t>què mostren les dades disponibles al nostre país</a:t>
            </a:r>
            <a:endParaRPr sz="3600"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8"/>
          <p:cNvSpPr txBox="1">
            <a:spLocks noGrp="1"/>
          </p:cNvSpPr>
          <p:nvPr>
            <p:ph type="body" idx="1"/>
          </p:nvPr>
        </p:nvSpPr>
        <p:spPr>
          <a:xfrm>
            <a:off x="457200" y="113159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endParaRPr sz="1700"/>
          </a:p>
          <a:p>
            <a:pPr marL="0" lvl="0" indent="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endParaRPr sz="1700"/>
          </a:p>
          <a:p>
            <a:pPr marL="0" lvl="0" indent="0" algn="just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 b="0" i="0" u="none" strike="noStrike">
                <a:latin typeface="Calibri"/>
                <a:ea typeface="Calibri"/>
                <a:cs typeface="Calibri"/>
                <a:sym typeface="Calibri"/>
              </a:rPr>
              <a:t>“A Catalunya no hi ha un sistema d’informació amb els mínims requeriments tècnics de qualitat per permetre fer una aproximació quantitativa als maltractaments infantils. Totes les dades disponibles són no exhaustives i inespecífiques, ja sigui perquè hi ha una infradeclaració del problema o perquè hi ha una infranotificació quan aquest està identificat” </a:t>
            </a:r>
            <a:endParaRPr/>
          </a:p>
          <a:p>
            <a:pPr marL="0" lvl="0" indent="0" algn="r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 b="0" i="1" u="none" strike="noStrike">
                <a:latin typeface="Calibri"/>
                <a:ea typeface="Calibri"/>
                <a:cs typeface="Calibri"/>
                <a:sym typeface="Calibri"/>
              </a:rPr>
              <a:t>(Departament de Salut de la Generalitat de Catalunya, març 2019). </a:t>
            </a:r>
            <a:endParaRPr/>
          </a:p>
        </p:txBody>
      </p:sp>
      <p:pic>
        <p:nvPicPr>
          <p:cNvPr id="149" name="Google Shape;149;p8"/>
          <p:cNvPicPr preferRelativeResize="0"/>
          <p:nvPr/>
        </p:nvPicPr>
        <p:blipFill rotWithShape="1">
          <a:blip r:embed="rId3">
            <a:alphaModFix/>
          </a:blip>
          <a:srcRect l="5905" t="16497" r="64563" b="8191"/>
          <a:stretch/>
        </p:blipFill>
        <p:spPr>
          <a:xfrm>
            <a:off x="7522620" y="195486"/>
            <a:ext cx="978471" cy="13500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sp>
        <p:nvSpPr>
          <p:cNvPr id="150" name="Google Shape;150;p8"/>
          <p:cNvSpPr txBox="1">
            <a:spLocks noGrp="1"/>
          </p:cNvSpPr>
          <p:nvPr>
            <p:ph type="title"/>
          </p:nvPr>
        </p:nvSpPr>
        <p:spPr>
          <a:xfrm>
            <a:off x="35496" y="151552"/>
            <a:ext cx="7056784" cy="8360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40"/>
              <a:buFont typeface="Calibri"/>
              <a:buNone/>
            </a:pPr>
            <a:r>
              <a:rPr lang="en-US" sz="3240" b="1"/>
              <a:t>La imatge més àmplia: Catalunya</a:t>
            </a:r>
            <a:endParaRPr sz="1979" b="1">
              <a:highlight>
                <a:srgbClr val="FFFF00"/>
              </a:highlight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1644</Words>
  <Application>Microsoft Office PowerPoint</Application>
  <PresentationFormat>On-screen Show (16:9)</PresentationFormat>
  <Paragraphs>136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Quattrocento Sans</vt:lpstr>
      <vt:lpstr>Times New Roman</vt:lpstr>
      <vt:lpstr>Noto Sans Symbols</vt:lpstr>
      <vt:lpstr>Arial Narrow</vt:lpstr>
      <vt:lpstr>Open Sans</vt:lpstr>
      <vt:lpstr>Office Theme</vt:lpstr>
      <vt:lpstr>Fonamentació de CAN-MDS </vt:lpstr>
      <vt:lpstr>Slide 2</vt:lpstr>
      <vt:lpstr>Esquema</vt:lpstr>
      <vt:lpstr>      [Informe Europeu sobre la prevenció del maltractament infantil, 2013] </vt:lpstr>
      <vt:lpstr>Slide 5</vt:lpstr>
      <vt:lpstr>Slide 6</vt:lpstr>
      <vt:lpstr>Slide 7</vt:lpstr>
      <vt:lpstr>Slide 8</vt:lpstr>
      <vt:lpstr>La imatge més àmplia: Catalunya</vt:lpstr>
      <vt:lpstr>Slide 10</vt:lpstr>
      <vt:lpstr>Slide 11</vt:lpstr>
      <vt:lpstr>Slide 12</vt:lpstr>
      <vt:lpstr>Quins factors afavoreixen a aquesta bretxa?</vt:lpstr>
      <vt:lpstr>Slide 14</vt:lpstr>
      <vt:lpstr>Slide 15</vt:lpstr>
      <vt:lpstr>Slide 16</vt:lpstr>
      <vt:lpstr>situació actual 🡪 avaluació de necessitats 🡪 conseqüencies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Fonamentació de CAN-MDS </dc:title>
  <dc:creator>iyplaptop1</dc:creator>
  <cp:lastModifiedBy>iyplaptop1</cp:lastModifiedBy>
  <cp:revision>2</cp:revision>
  <dcterms:created xsi:type="dcterms:W3CDTF">2015-09-23T14:40:47Z</dcterms:created>
  <dcterms:modified xsi:type="dcterms:W3CDTF">2022-02-01T18:01:15Z</dcterms:modified>
</cp:coreProperties>
</file>