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7"/>
  </p:notesMasterIdLst>
  <p:sldIdLst>
    <p:sldId id="256" r:id="rId2"/>
    <p:sldId id="28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embeddedFontLst>
    <p:embeddedFont>
      <p:font typeface="Calibri" pitchFamily="34" charset="0"/>
      <p:regular r:id="rId28"/>
      <p:bold r:id="rId29"/>
      <p:italic r:id="rId30"/>
      <p:boldItalic r:id="rId31"/>
    </p:embeddedFont>
    <p:embeddedFont>
      <p:font typeface="Quattrocento Sans" charset="0"/>
      <p:regular r:id="rId32"/>
      <p:bold r:id="rId33"/>
      <p:italic r:id="rId34"/>
      <p:boldItalic r:id="rId35"/>
    </p:embeddedFont>
    <p:embeddedFont>
      <p:font typeface="Teko" charset="0"/>
      <p:regular r:id="rId36"/>
      <p:bold r:id="rId37"/>
    </p:embeddedFont>
    <p:embeddedFont>
      <p:font typeface="Arial Narrow"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2" roundtripDataSignature="AMtx7mhkjLEOEx6kLma1xfE+Yt4FWhtU8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6" d="100"/>
          <a:sy n="86" d="100"/>
        </p:scale>
        <p:origin x="-822" y="-78"/>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42"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Ara presentarem els fonaments del sistema CAN-MDS com una "resposta coordinada" de sectors i professionals rellevants a la infranotificació del maltractament infantil.</a:t>
            </a:r>
            <a:endParaRPr sz="1200">
              <a:solidFill>
                <a:schemeClr val="dk1"/>
              </a:solidFill>
              <a:latin typeface="Calibri"/>
              <a:ea typeface="Calibri"/>
              <a:cs typeface="Calibri"/>
              <a:sym typeface="Calibri"/>
            </a:endParaRPr>
          </a:p>
        </p:txBody>
      </p:sp>
      <p:sp>
        <p:nvSpPr>
          <p:cNvPr id="86" name="Google Shape;86;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Pel que fa al coneixement basat en registres de l’abast del problema, també hi ha una dificultat, tal com es presenta a la diapositiva: no totes les agències mantenen registres: alguns casos es registren més d’una vegada segons diferents definicions, metodologies i eines. Altres casos es registren en un sol arxiu i la informació no és comunica enlloc, mentre que altres casos no es registren malgrat haver arribat a una agència. Per últim, molts casos mai no es denuncien ni es registren.</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 més, el registre (quan s’aplica) és informació fragmentada (sovint mai comunicada entre els grups d’interès). Les dades disponibles són heterogènies i no són comparables i, finalment, es desconeix la magnitud del problema (segons les respostes del servei).</a:t>
            </a:r>
            <a:endParaRPr sz="1200">
              <a:solidFill>
                <a:schemeClr val="dk1"/>
              </a:solidFill>
              <a:latin typeface="Calibri"/>
              <a:ea typeface="Calibri"/>
              <a:cs typeface="Calibri"/>
              <a:sym typeface="Calibri"/>
            </a:endParaRPr>
          </a:p>
        </p:txBody>
      </p:sp>
      <p:sp>
        <p:nvSpPr>
          <p:cNvPr id="281" name="Google Shape;281;p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Deixem els casos i tornem a la població. Es reconeix el maltractament infantil com un important problema de salut pública, la magnitud del qual es desconeix sovint a causa de diverses dificultats relacionades amb les característiques del problema (multiples tipus, secretisme, qüestions culturals…), el grup de població (infància / población molt jove) i la vigilància de la salut pública (definicions, compromís de les diferents parts interessades…).</a:t>
            </a:r>
            <a:endParaRPr/>
          </a:p>
        </p:txBody>
      </p:sp>
      <p:sp>
        <p:nvSpPr>
          <p:cNvPr id="324" name="Google Shape;324;p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Per mesurar sistemàticament la incidència del maltractament infantil hauríem de començar per la resposta dels serveis on la infància rep support o hi està en contacte (segons la seva edat i les seves característiques personals específiques) i, per tant, considerant queaquests llocs són, molt probablement, on primer es fan visibles les nenes i els nens en situació de maltractament.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Alguns casos es poden identificar en context / sectors diferents (donant una falsa sensació de ser casos més greus), mentre que altres casos mai no es poden identificar i romanen invisibles. </a:t>
            </a:r>
            <a:endParaRPr sz="1200">
              <a:solidFill>
                <a:schemeClr val="dk1"/>
              </a:solidFill>
              <a:latin typeface="Calibri"/>
              <a:ea typeface="Calibri"/>
              <a:cs typeface="Calibri"/>
              <a:sym typeface="Calibri"/>
            </a:endParaRPr>
          </a:p>
        </p:txBody>
      </p:sp>
      <p:sp>
        <p:nvSpPr>
          <p:cNvPr id="346" name="Google Shape;346;p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Per exemple, al sector eductiu és on s’identifiquen o les nenes i els nens s’expressen en molts casos. Si no es genera cap informe, només es tenen en compte els casos identificats i registrats en altres sectors (sense incloure el sector educatiu), el que condueix a la infraestimació del problema.</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D’altra banda, si intentem agrupar tots els registres disponibles (sistema de protecció de la infància, benestar social, ONG, cossos de seguretat, etc.), tindrem possibles duplicacions de casos i, de totes maneres, les dades disponibles no seran comparables.</a:t>
            </a:r>
            <a:endParaRPr/>
          </a:p>
        </p:txBody>
      </p:sp>
      <p:sp>
        <p:nvSpPr>
          <p:cNvPr id="396" name="Google Shape;396;p1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2" name="Google Shape;442;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a:t>... Mentre que la imatge real de la incidència de CAN en el nostre exemple serà aquesta.</a:t>
            </a:r>
            <a:endParaRPr/>
          </a:p>
        </p:txBody>
      </p:sp>
      <p:sp>
        <p:nvSpPr>
          <p:cNvPr id="443" name="Google Shape;443;p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7" name="Google Shape;487;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En revisar els registres de diversos serveis, en aquest exemple els que incloïen informació sobre maltractament infantil eren principalment fitxers de serveis socials i de justícia / cossos de seguretat. Així, segons l’exemple, la incidència de maltractament infantil es restringiria només a aquests casos, mentre que els casos restants no serien visibles.</a:t>
            </a:r>
            <a:endParaRPr/>
          </a:p>
        </p:txBody>
      </p:sp>
      <p:sp>
        <p:nvSpPr>
          <p:cNvPr id="488" name="Google Shape;488;p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0" name="Google Shape;540;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Per prendre les mesures necessàries per fer front al maltractament infantil a nivell de salut pública, hauríem de conèixer el panorama real i identificar tots els casos.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 com podeu veure, tot i que tots els serveis de l’exemple van respondre suficientment, es previsible que alguns casos es mantinguin invisibles (tenint en compte que algunes nenes o nens no arriben a cap dels serveis). </a:t>
            </a:r>
            <a:endParaRPr sz="1200">
              <a:solidFill>
                <a:schemeClr val="dk1"/>
              </a:solidFill>
              <a:latin typeface="Calibri"/>
              <a:ea typeface="Calibri"/>
              <a:cs typeface="Calibri"/>
              <a:sym typeface="Calibri"/>
            </a:endParaRPr>
          </a:p>
        </p:txBody>
      </p:sp>
      <p:sp>
        <p:nvSpPr>
          <p:cNvPr id="541" name="Google Shape;541;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7" name="Google Shape;597;p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Quina és la dificultat?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Teòricament la mateixa nena o no pot estar en contacte i rebre atenció de molts serveis diferents en diferents sectors. Es poden fer registres en tots els sectors, però amb un enfocament diferent.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Concretament, a l’escola, la nena o el nen és estudiant i la informació disponible, a part d’alguna informació concreta, es refereix al rendiment escolar, etc.</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Penseu en totes aquestes diferències i les dificultats de comunicació d’informació dins de sectors a nivell nacional i entre països a nivell de la UE (a causa del focus diferent, interessos diferents, dades disponibles diferents...).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tots els casos, però, és vàlida una condició comuna: la nena o nen és víctima de maltractament.</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Suposadament, tota la informació enregistrada seria interessant. Això, però, no és factible, ja que moltes informacions són rellevants només respecte a responsabilitats i competencies especials d'alguns serveis i són totalment irrellevants per a altres.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Quines són les dades que constitueixen un denominador comú entre tots els serveis i sectors?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Durant el desenvolupament del conjunt mínim de dades, es van identificar les dades comunes entre tots els sectors i es van excloure les restants.</a:t>
            </a:r>
            <a:endParaRPr/>
          </a:p>
        </p:txBody>
      </p:sp>
      <p:sp>
        <p:nvSpPr>
          <p:cNvPr id="598" name="Google Shape;598;p1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4" name="Google Shape;644;p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Per tant, el conjunt mínim de dades per al maltractament infantil és un conjunt de variables en què tots els sectors, serveis i operadores i operadors amb implicació poden aportar informació (el denominador comú entés com un conjunt mínim d’informació).</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Aquest consisteix en el primer i principal objectiu de CAN-MDS, és a dir, recollir dades epidemiològiques basades en casos fiables i comparables per a nenes i nens víctimes de maltractament que han rebut atenció dels serveis, segons la resposta d’aquests. Aquestes dades poden proporcionar informació per a l'acció, vinculada a iniciatives de salut pública.</a:t>
            </a:r>
            <a:endParaRPr/>
          </a:p>
        </p:txBody>
      </p:sp>
      <p:sp>
        <p:nvSpPr>
          <p:cNvPr id="645" name="Google Shape;645;p1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6" name="Google Shape;666;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En aquest punt específic sorgeix la principal debilitat d’aquesta metodologia: per a una recollida efectiva de dades, l’acceptació i el compromís de l’objectiu i el funcionament del sistema per part de totes les parts interessades que treballen en sectors rellevants. Sense una entrada de dades contínua i coherent, la recollida de dades no pot continuar.</a:t>
            </a:r>
            <a:endParaRPr/>
          </a:p>
        </p:txBody>
      </p:sp>
      <p:sp>
        <p:nvSpPr>
          <p:cNvPr id="667" name="Google Shape;667;p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[Instruccions: inseriu el nom del vostre país]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En primer lloc, s’exposarà l’enfocament multisectorial actual del maltractament infantil juntament amb les dificultats que solen sorgir en la gestió d’incidents de maltractament i les conseqüències a nivell de casos i a nivell públic.</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 continuació, es discutirà la necessitat d'un enfocament multisectorial coordinat i la raó que va conduir al desenvolupament del CAN-MDS.</a:t>
            </a:r>
            <a:endParaRPr/>
          </a:p>
        </p:txBody>
      </p:sp>
      <p:sp>
        <p:nvSpPr>
          <p:cNvPr id="95" name="Google Shape;95;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9" name="Google Shape;699;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b="0">
                <a:solidFill>
                  <a:schemeClr val="dk1"/>
                </a:solidFill>
                <a:latin typeface="Calibri"/>
                <a:ea typeface="Calibri"/>
                <a:cs typeface="Calibri"/>
                <a:sym typeface="Calibri"/>
              </a:rPr>
              <a:t>Com a resposta a aquesta debilitat, és a dir, la manera adoptada per enfortir l’acceptació i el compromís amb CAN-MDS, es va afegir un segon objectiu: un sistema CAN-MDS per poder proporcionar informació a nivell de cas relatiu al seguiment. de casos individuals, és a dir, servir com a eina en la investigació i el seguiment de les nenes i els víctimes de maltractament o en risc de (re) victimització, respectant la legislació nacional i aplicant totes les normes necessàries per garantir la recollida i l’administració ètica de les dades.</a:t>
            </a:r>
            <a:endParaRPr/>
          </a:p>
          <a:p>
            <a:pPr marL="0" lvl="0" indent="0" algn="l" rtl="0">
              <a:spcBef>
                <a:spcPts val="0"/>
              </a:spcBef>
              <a:spcAft>
                <a:spcPts val="0"/>
              </a:spcAft>
              <a:buNone/>
            </a:pPr>
            <a:r>
              <a:rPr lang="en-US" sz="1200" b="0">
                <a:solidFill>
                  <a:schemeClr val="dk1"/>
                </a:solidFill>
                <a:latin typeface="Calibri"/>
                <a:ea typeface="Calibri"/>
                <a:cs typeface="Calibri"/>
                <a:sym typeface="Calibri"/>
              </a:rPr>
              <a:t>Aquest no és un mecanisme epidemiologic habitual  i, per tant, constitueix un aspecte innovador de CAN-MDS.</a:t>
            </a:r>
            <a:endParaRPr/>
          </a:p>
        </p:txBody>
      </p:sp>
      <p:sp>
        <p:nvSpPr>
          <p:cNvPr id="700" name="Google Shape;700;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7" name="Google Shape;727;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Per tant, a més de les variables identificades abans com a denominador comú entre tots els serveis i sectors implicats, s’afegeix un quart eix que inclou variables relacionades amb la resposta dels serveis i les derivacions de casos. Aquestes variables específiques tenen com a objectiu fer que el sistema sigui pràctic i capaç de proporcionar informació a les operadores i els operadors, facilitant la seva comunicació quan treballin en els mateixos casos.</a:t>
            </a:r>
            <a:endParaRPr/>
          </a:p>
        </p:txBody>
      </p:sp>
      <p:sp>
        <p:nvSpPr>
          <p:cNvPr id="728" name="Google Shape;728;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1"/>
        <p:cNvGrpSpPr/>
        <p:nvPr/>
      </p:nvGrpSpPr>
      <p:grpSpPr>
        <a:xfrm>
          <a:off x="0" y="0"/>
          <a:ext cx="0" cy="0"/>
          <a:chOff x="0" y="0"/>
          <a:chExt cx="0" cy="0"/>
        </a:xfrm>
      </p:grpSpPr>
      <p:sp>
        <p:nvSpPr>
          <p:cNvPr id="752" name="Google Shape;75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3" name="Google Shape;753;p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Basant-se en les aportacions de les operadores i els operadors CAN-MDS que treballen en tots els sectors rellevants, es poden aportar dades comparables i fiables per a les mateixes variables i, a més, també poden utilitzar la informació disponible per a l’administració a nivell de cas, sempre que no s’incompleixi cap normativa sobre la protecció de dades sensibles personals.</a:t>
            </a:r>
            <a:endParaRPr/>
          </a:p>
        </p:txBody>
      </p:sp>
      <p:sp>
        <p:nvSpPr>
          <p:cNvPr id="754" name="Google Shape;754;p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5" name="Google Shape;785;p2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S'espera que l'ús d'un conjunt consensuat de variables serveixi com a "llenguatge comú" entre els sectors i millori la comunicació entre els grups d'interès (serveis, operadores i operadors, etc.) durant la gestió del maltractament infantil a nivell de cas i, al mateix temps, millorar la exhaustivitat, la validesa i la fiabilitat de la informació necessària.</a:t>
            </a:r>
            <a:endParaRPr/>
          </a:p>
        </p:txBody>
      </p:sp>
      <p:sp>
        <p:nvSpPr>
          <p:cNvPr id="786" name="Google Shape;786;p2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9" name="Google Shape;819;p2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Tornant al nostre exemple descrit: un sistema com el CAN-MDS tindria el següent potencial: professionals amb capacitació que treballen en agències pertinents de sectors rellevants podrien aportar informació (registre de la informació basada en incidents en temps real) fonamentada en una base de dades comuna, sobre definicions compartides (per exemple, en el context del compliment de les seves obligacions legalment establertes  per a la presentació d'informes); i, a nivell de cas, cada grup d'interès rebria informació en cas que la nena o el nen "ja fos coneguda o conegut" a l’aplicatiu  de registre (segons el seu nivell d'accés predefinit).</a:t>
            </a:r>
            <a:endParaRPr/>
          </a:p>
        </p:txBody>
      </p:sp>
      <p:sp>
        <p:nvSpPr>
          <p:cNvPr id="820" name="Google Shape;820;p2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
        <p:nvSpPr>
          <p:cNvPr id="103" name="Google Shape;10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4" name="Google Shape;104;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[Instrucció: substituïu aquesta informació per informació que descrigui la situació al vostre país]</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Suposem que estem parlant d’un cas d’abús sexual; la professora o el professor identifica que alguna cosa sembla malament i denuncia el cas al servei social del municipi; poden portar un registre i derivar la nena o el nen a un hospital pediàtric (per a exàmens físics, on es guarda un altre registre); el cas també es remet a fiscalia, que finalment decideix situar la nena o el nen sota una cura alternativa (per exemple, acolliment familiar) i també manté un registre del cas. Aquest podria ser un exemple d’una gestió ben organitzada, però la realitat podria no ser així.</a:t>
            </a:r>
            <a:endParaRPr/>
          </a:p>
        </p:txBody>
      </p:sp>
      <p:sp>
        <p:nvSpPr>
          <p:cNvPr id="113" name="Google Shape;113;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a8d4697ed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a8d4697ed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Suposem que estem parlant d’un cas d’abús sexual; la professora o el professor identifica que alguna cosa sembla malament i denuncia el cas al servei social del municipi; poden portar un registre i derivar la nena o el nen a un hospital pediàtric (per a exàmens físics, on es guarda un altre registre); el cas també es remet a fiscalia, que finalment decideix situar la nena o el nen sota una cura alternativa (per exemple, acolliment familiar) i també manté un registre del cas. Aquest podria ser un exemple d’una gestió ben organitzada, però la realitat podria no ser així.</a:t>
            </a:r>
            <a:endParaRPr/>
          </a:p>
        </p:txBody>
      </p:sp>
      <p:sp>
        <p:nvSpPr>
          <p:cNvPr id="127" name="Google Shape;127;ga8d4697ed6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Suposem que estem parlant d’un cas d’abús sexual; la professora o el professor identifica que alguna cosa sembla malament i denuncia el cas al servei social del municipi; poden portar un registre i derivar la nena o el nen a un hospital pediàtric (per a exàmens físics, on es guarda un altre registre); el cas també es remet a fiscalia, que finalment decideix situar la nena o el nen sota una cura alternativa (per exemple, acolliment familiar) i també manté un registre del cas. Aquest podria ser un exemple d’una gestió ben organitzada, però la realitat podria no ser així.</a:t>
            </a:r>
            <a:endParaRPr/>
          </a:p>
        </p:txBody>
      </p:sp>
      <p:sp>
        <p:nvSpPr>
          <p:cNvPr id="157" name="Google Shape;157;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Suposem que estem parlant d’un cas d’abús sexual; la professora o el professor identifica que alguna cosa sembla malament i denuncia el cas al servei social del municipi; poden portar un registre i derivar la nena o el nen a un hospital pediàtric (per a exàmens físics, on es guarda un altre registre); el cas també es remet a fiscalia, que finalment decideix situar la nena o el nen sota una cura alternativa (per exemple, acolliment familiar) i també manté un registre del cas. Aquest podria ser un exemple d’una gestió ben organitzada, però la realitat podria no ser així.</a:t>
            </a:r>
            <a:endParaRPr/>
          </a:p>
        </p:txBody>
      </p:sp>
      <p:sp>
        <p:nvSpPr>
          <p:cNvPr id="183" name="Google Shape;183;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En realitat, actualment gairebé tothom pot comunicar-se hipotèticament amb tothom, però sense seguir procediments estàndard i només si considera que és necessary.</a:t>
            </a:r>
            <a:endParaRPr/>
          </a:p>
        </p:txBody>
      </p:sp>
      <p:sp>
        <p:nvSpPr>
          <p:cNvPr id="216" name="Google Shape;216;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El seguiment del cas i el seguiment de la nena o el nen al llarg del temps no són possibles ja que no es proporciona cap comunicació sistematitzada entre les i els professionals que treballen en agències del mateix sector (per exemple, entre els serveis socials) o en sectors diferents (per exemple, escola i salut). A més, la comunicació entre professionals que intervenen en casos específics no existeix entre diferents regions i tampoc a nivell nacional (i, encara pitjor), ni a nivell internacional.</a:t>
            </a:r>
            <a:endParaRPr/>
          </a:p>
        </p:txBody>
      </p:sp>
      <p:sp>
        <p:nvSpPr>
          <p:cNvPr id="265" name="Google Shape;265;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5"/>
        <p:cNvGrpSpPr/>
        <p:nvPr/>
      </p:nvGrpSpPr>
      <p:grpSpPr>
        <a:xfrm>
          <a:off x="0" y="0"/>
          <a:ext cx="0" cy="0"/>
          <a:chOff x="0" y="0"/>
          <a:chExt cx="0" cy="0"/>
        </a:xfrm>
      </p:grpSpPr>
      <p:sp>
        <p:nvSpPr>
          <p:cNvPr id="16" name="Google Shape;16;p26"/>
          <p:cNvSpPr txBox="1">
            <a:spLocks noGrp="1"/>
          </p:cNvSpPr>
          <p:nvPr>
            <p:ph type="ctrTitle"/>
          </p:nvPr>
        </p:nvSpPr>
        <p:spPr>
          <a:xfrm>
            <a:off x="685800" y="1597827"/>
            <a:ext cx="7772400" cy="110251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6"/>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26"/>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6"/>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1"/>
        <p:cNvGrpSpPr/>
        <p:nvPr/>
      </p:nvGrpSpPr>
      <p:grpSpPr>
        <a:xfrm>
          <a:off x="0" y="0"/>
          <a:ext cx="0" cy="0"/>
          <a:chOff x="0" y="0"/>
          <a:chExt cx="0" cy="0"/>
        </a:xfrm>
      </p:grpSpPr>
      <p:sp>
        <p:nvSpPr>
          <p:cNvPr id="72" name="Google Shape;72;p3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35"/>
          <p:cNvSpPr txBox="1">
            <a:spLocks noGrp="1"/>
          </p:cNvSpPr>
          <p:nvPr>
            <p:ph type="body" idx="1"/>
          </p:nvPr>
        </p:nvSpPr>
        <p:spPr>
          <a:xfrm rot="5400000">
            <a:off x="2874764" y="-1217413"/>
            <a:ext cx="3394472"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4" name="Google Shape;74;p35"/>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35"/>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5"/>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7"/>
        <p:cNvGrpSpPr/>
        <p:nvPr/>
      </p:nvGrpSpPr>
      <p:grpSpPr>
        <a:xfrm>
          <a:off x="0" y="0"/>
          <a:ext cx="0" cy="0"/>
          <a:chOff x="0" y="0"/>
          <a:chExt cx="0" cy="0"/>
        </a:xfrm>
      </p:grpSpPr>
      <p:sp>
        <p:nvSpPr>
          <p:cNvPr id="78" name="Google Shape;78;p36"/>
          <p:cNvSpPr txBox="1">
            <a:spLocks noGrp="1"/>
          </p:cNvSpPr>
          <p:nvPr>
            <p:ph type="title"/>
          </p:nvPr>
        </p:nvSpPr>
        <p:spPr>
          <a:xfrm rot="5400000">
            <a:off x="6012656" y="771527"/>
            <a:ext cx="3290888"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36"/>
          <p:cNvSpPr txBox="1">
            <a:spLocks noGrp="1"/>
          </p:cNvSpPr>
          <p:nvPr>
            <p:ph type="body" idx="1"/>
          </p:nvPr>
        </p:nvSpPr>
        <p:spPr>
          <a:xfrm rot="5400000">
            <a:off x="1821656" y="-1209673"/>
            <a:ext cx="3290888"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0" name="Google Shape;80;p36"/>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36"/>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6"/>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0"/>
        <p:cNvGrpSpPr/>
        <p:nvPr/>
      </p:nvGrpSpPr>
      <p:grpSpPr>
        <a:xfrm>
          <a:off x="0" y="0"/>
          <a:ext cx="0" cy="0"/>
          <a:chOff x="0" y="0"/>
          <a:chExt cx="0" cy="0"/>
        </a:xfrm>
      </p:grpSpPr>
      <p:sp>
        <p:nvSpPr>
          <p:cNvPr id="21" name="Google Shape;21;p2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27"/>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27"/>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27"/>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7"/>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6"/>
        <p:cNvGrpSpPr/>
        <p:nvPr/>
      </p:nvGrpSpPr>
      <p:grpSpPr>
        <a:xfrm>
          <a:off x="0" y="0"/>
          <a:ext cx="0" cy="0"/>
          <a:chOff x="0" y="0"/>
          <a:chExt cx="0" cy="0"/>
        </a:xfrm>
      </p:grpSpPr>
      <p:sp>
        <p:nvSpPr>
          <p:cNvPr id="27" name="Google Shape;27;p28"/>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28"/>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29" name="Google Shape;29;p28"/>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8"/>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8"/>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2"/>
        <p:cNvGrpSpPr/>
        <p:nvPr/>
      </p:nvGrpSpPr>
      <p:grpSpPr>
        <a:xfrm>
          <a:off x="0" y="0"/>
          <a:ext cx="0" cy="0"/>
          <a:chOff x="0" y="0"/>
          <a:chExt cx="0" cy="0"/>
        </a:xfrm>
      </p:grpSpPr>
      <p:sp>
        <p:nvSpPr>
          <p:cNvPr id="33" name="Google Shape;33;p2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9"/>
          <p:cNvSpPr txBox="1">
            <a:spLocks noGrp="1"/>
          </p:cNvSpPr>
          <p:nvPr>
            <p:ph type="body" idx="1"/>
          </p:nvPr>
        </p:nvSpPr>
        <p:spPr>
          <a:xfrm>
            <a:off x="457200" y="900115"/>
            <a:ext cx="4038600" cy="2545556"/>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5" name="Google Shape;35;p29"/>
          <p:cNvSpPr txBox="1">
            <a:spLocks noGrp="1"/>
          </p:cNvSpPr>
          <p:nvPr>
            <p:ph type="body" idx="2"/>
          </p:nvPr>
        </p:nvSpPr>
        <p:spPr>
          <a:xfrm>
            <a:off x="4648200" y="900115"/>
            <a:ext cx="4038600" cy="2545556"/>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29"/>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9"/>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9"/>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39"/>
        <p:cNvGrpSpPr/>
        <p:nvPr/>
      </p:nvGrpSpPr>
      <p:grpSpPr>
        <a:xfrm>
          <a:off x="0" y="0"/>
          <a:ext cx="0" cy="0"/>
          <a:chOff x="0" y="0"/>
          <a:chExt cx="0" cy="0"/>
        </a:xfrm>
      </p:grpSpPr>
      <p:sp>
        <p:nvSpPr>
          <p:cNvPr id="40" name="Google Shape;40;p30"/>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30"/>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2" name="Google Shape;42;p30"/>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3" name="Google Shape;43;p30"/>
          <p:cNvSpPr txBox="1">
            <a:spLocks noGrp="1"/>
          </p:cNvSpPr>
          <p:nvPr>
            <p:ph type="body" idx="3"/>
          </p:nvPr>
        </p:nvSpPr>
        <p:spPr>
          <a:xfrm>
            <a:off x="4645033" y="1151335"/>
            <a:ext cx="4041775" cy="47982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4" name="Google Shape;44;p30"/>
          <p:cNvSpPr txBox="1">
            <a:spLocks noGrp="1"/>
          </p:cNvSpPr>
          <p:nvPr>
            <p:ph type="body" idx="4"/>
          </p:nvPr>
        </p:nvSpPr>
        <p:spPr>
          <a:xfrm>
            <a:off x="4645033" y="1631156"/>
            <a:ext cx="4041775" cy="2963466"/>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5" name="Google Shape;45;p30"/>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30"/>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0"/>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48"/>
        <p:cNvGrpSpPr/>
        <p:nvPr/>
      </p:nvGrpSpPr>
      <p:grpSpPr>
        <a:xfrm>
          <a:off x="0" y="0"/>
          <a:ext cx="0" cy="0"/>
          <a:chOff x="0" y="0"/>
          <a:chExt cx="0" cy="0"/>
        </a:xfrm>
      </p:grpSpPr>
      <p:sp>
        <p:nvSpPr>
          <p:cNvPr id="49" name="Google Shape;49;p3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31"/>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31"/>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1"/>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53"/>
        <p:cNvGrpSpPr/>
        <p:nvPr/>
      </p:nvGrpSpPr>
      <p:grpSpPr>
        <a:xfrm>
          <a:off x="0" y="0"/>
          <a:ext cx="0" cy="0"/>
          <a:chOff x="0" y="0"/>
          <a:chExt cx="0" cy="0"/>
        </a:xfrm>
      </p:grpSpPr>
      <p:sp>
        <p:nvSpPr>
          <p:cNvPr id="54" name="Google Shape;54;p32"/>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32"/>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32"/>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7"/>
        <p:cNvGrpSpPr/>
        <p:nvPr/>
      </p:nvGrpSpPr>
      <p:grpSpPr>
        <a:xfrm>
          <a:off x="0" y="0"/>
          <a:ext cx="0" cy="0"/>
          <a:chOff x="0" y="0"/>
          <a:chExt cx="0" cy="0"/>
        </a:xfrm>
      </p:grpSpPr>
      <p:sp>
        <p:nvSpPr>
          <p:cNvPr id="58" name="Google Shape;58;p33"/>
          <p:cNvSpPr txBox="1">
            <a:spLocks noGrp="1"/>
          </p:cNvSpPr>
          <p:nvPr>
            <p:ph type="title"/>
          </p:nvPr>
        </p:nvSpPr>
        <p:spPr>
          <a:xfrm>
            <a:off x="457215" y="204787"/>
            <a:ext cx="3008313" cy="8715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33"/>
          <p:cNvSpPr txBox="1">
            <a:spLocks noGrp="1"/>
          </p:cNvSpPr>
          <p:nvPr>
            <p:ph type="body" idx="1"/>
          </p:nvPr>
        </p:nvSpPr>
        <p:spPr>
          <a:xfrm>
            <a:off x="3575050" y="204796"/>
            <a:ext cx="5111750" cy="4389835"/>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0" name="Google Shape;60;p33"/>
          <p:cNvSpPr txBox="1">
            <a:spLocks noGrp="1"/>
          </p:cNvSpPr>
          <p:nvPr>
            <p:ph type="body" idx="2"/>
          </p:nvPr>
        </p:nvSpPr>
        <p:spPr>
          <a:xfrm>
            <a:off x="457215" y="1076328"/>
            <a:ext cx="3008313" cy="3518297"/>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1" name="Google Shape;61;p33"/>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33"/>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3"/>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64"/>
        <p:cNvGrpSpPr/>
        <p:nvPr/>
      </p:nvGrpSpPr>
      <p:grpSpPr>
        <a:xfrm>
          <a:off x="0" y="0"/>
          <a:ext cx="0" cy="0"/>
          <a:chOff x="0" y="0"/>
          <a:chExt cx="0" cy="0"/>
        </a:xfrm>
      </p:grpSpPr>
      <p:sp>
        <p:nvSpPr>
          <p:cNvPr id="65" name="Google Shape;65;p34"/>
          <p:cNvSpPr txBox="1">
            <a:spLocks noGrp="1"/>
          </p:cNvSpPr>
          <p:nvPr>
            <p:ph type="title"/>
          </p:nvPr>
        </p:nvSpPr>
        <p:spPr>
          <a:xfrm>
            <a:off x="1792288" y="3600451"/>
            <a:ext cx="5486400" cy="425054"/>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34"/>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7" name="Google Shape;67;p34"/>
          <p:cNvSpPr txBox="1">
            <a:spLocks noGrp="1"/>
          </p:cNvSpPr>
          <p:nvPr>
            <p:ph type="body" idx="1"/>
          </p:nvPr>
        </p:nvSpPr>
        <p:spPr>
          <a:xfrm>
            <a:off x="1792288" y="4025511"/>
            <a:ext cx="5486400" cy="603647"/>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8" name="Google Shape;68;p34"/>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4"/>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4"/>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lum/>
          </a:blip>
          <a:srcRect/>
          <a:stretch>
            <a:fillRect l="2000" t="87000"/>
          </a:stretch>
        </a:blip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5"/>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87"/>
        <p:cNvGrpSpPr/>
        <p:nvPr/>
      </p:nvGrpSpPr>
      <p:grpSpPr>
        <a:xfrm>
          <a:off x="0" y="0"/>
          <a:ext cx="0" cy="0"/>
          <a:chOff x="0" y="0"/>
          <a:chExt cx="0" cy="0"/>
        </a:xfrm>
      </p:grpSpPr>
      <p:sp>
        <p:nvSpPr>
          <p:cNvPr id="88" name="Google Shape;88;p1"/>
          <p:cNvSpPr txBox="1">
            <a:spLocks noGrp="1"/>
          </p:cNvSpPr>
          <p:nvPr>
            <p:ph type="subTitle" idx="1"/>
          </p:nvPr>
        </p:nvSpPr>
        <p:spPr>
          <a:xfrm>
            <a:off x="323528" y="2751606"/>
            <a:ext cx="8568952" cy="1477494"/>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888888"/>
              </a:buClr>
              <a:buSzPts val="400"/>
              <a:buNone/>
            </a:pPr>
            <a:endParaRPr sz="400" b="1" i="1"/>
          </a:p>
          <a:p>
            <a:pPr marL="0" lvl="0" indent="0" algn="ctr" rtl="0">
              <a:spcBef>
                <a:spcPts val="480"/>
              </a:spcBef>
              <a:spcAft>
                <a:spcPts val="0"/>
              </a:spcAft>
              <a:buClr>
                <a:srgbClr val="888888"/>
              </a:buClr>
              <a:buSzPts val="2400"/>
              <a:buNone/>
            </a:pPr>
            <a:r>
              <a:rPr lang="en-US" sz="2400" i="1">
                <a:latin typeface="Quattrocento Sans"/>
                <a:ea typeface="Quattrocento Sans"/>
                <a:cs typeface="Quattrocento Sans"/>
                <a:sym typeface="Quattrocento Sans"/>
              </a:rPr>
              <a:t>El paper dels múltiples sectors, disciplines i com s’interrelacionen</a:t>
            </a:r>
            <a:endParaRPr sz="2400"/>
          </a:p>
        </p:txBody>
      </p:sp>
      <p:sp>
        <p:nvSpPr>
          <p:cNvPr id="89" name="Google Shape;89;p1"/>
          <p:cNvSpPr txBox="1"/>
          <p:nvPr/>
        </p:nvSpPr>
        <p:spPr>
          <a:xfrm>
            <a:off x="0" y="642929"/>
            <a:ext cx="9144000" cy="1470025"/>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chemeClr val="dk1"/>
              </a:buClr>
              <a:buSzPts val="4400"/>
              <a:buFont typeface="Calibri"/>
              <a:buNone/>
            </a:pPr>
            <a:endParaRPr sz="4400" b="0" i="0" u="none" strike="noStrike" cap="none">
              <a:solidFill>
                <a:schemeClr val="dk1"/>
              </a:solidFill>
              <a:latin typeface="Calibri"/>
              <a:ea typeface="Calibri"/>
              <a:cs typeface="Calibri"/>
              <a:sym typeface="Calibri"/>
            </a:endParaRPr>
          </a:p>
        </p:txBody>
      </p:sp>
      <p:sp>
        <p:nvSpPr>
          <p:cNvPr id="90" name="Google Shape;90;p1"/>
          <p:cNvSpPr txBox="1">
            <a:spLocks noGrp="1"/>
          </p:cNvSpPr>
          <p:nvPr>
            <p:ph type="ctrTitle"/>
          </p:nvPr>
        </p:nvSpPr>
        <p:spPr>
          <a:xfrm>
            <a:off x="251520" y="1597827"/>
            <a:ext cx="8568952" cy="1102519"/>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000"/>
              <a:buFont typeface="Quattrocento Sans"/>
              <a:buNone/>
            </a:pPr>
            <a:r>
              <a:rPr lang="en-US" sz="4000">
                <a:latin typeface="Quattrocento Sans"/>
                <a:ea typeface="Quattrocento Sans"/>
                <a:cs typeface="Quattrocento Sans"/>
                <a:sym typeface="Quattrocento Sans"/>
              </a:rPr>
              <a:t>Justificació de CAN-MDS </a:t>
            </a:r>
            <a:endParaRPr>
              <a:latin typeface="Quattrocento Sans"/>
              <a:ea typeface="Quattrocento Sans"/>
              <a:cs typeface="Quattrocento Sans"/>
              <a:sym typeface="Quattrocento Sans"/>
            </a:endParaRPr>
          </a:p>
        </p:txBody>
      </p:sp>
      <p:cxnSp>
        <p:nvCxnSpPr>
          <p:cNvPr id="91" name="Google Shape;91;p1"/>
          <p:cNvCxnSpPr/>
          <p:nvPr/>
        </p:nvCxnSpPr>
        <p:spPr>
          <a:xfrm>
            <a:off x="-11575" y="4600150"/>
            <a:ext cx="9155575" cy="1588"/>
          </a:xfrm>
          <a:prstGeom prst="straightConnector1">
            <a:avLst/>
          </a:prstGeom>
          <a:noFill/>
          <a:ln w="9525" cap="flat" cmpd="sng">
            <a:solidFill>
              <a:srgbClr val="4A7DBA"/>
            </a:solidFill>
            <a:prstDash val="solid"/>
            <a:round/>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266"/>
        <p:cNvGrpSpPr/>
        <p:nvPr/>
      </p:nvGrpSpPr>
      <p:grpSpPr>
        <a:xfrm>
          <a:off x="0" y="0"/>
          <a:ext cx="0" cy="0"/>
          <a:chOff x="0" y="0"/>
          <a:chExt cx="0" cy="0"/>
        </a:xfrm>
      </p:grpSpPr>
      <p:sp>
        <p:nvSpPr>
          <p:cNvPr id="267" name="Google Shape;267;p9"/>
          <p:cNvSpPr/>
          <p:nvPr/>
        </p:nvSpPr>
        <p:spPr>
          <a:xfrm>
            <a:off x="63962" y="2500312"/>
            <a:ext cx="1368152" cy="2402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hospital</a:t>
            </a:r>
            <a:endParaRPr sz="1800" b="0" i="0" u="none" strike="noStrike" cap="none">
              <a:solidFill>
                <a:schemeClr val="dk1"/>
              </a:solidFill>
              <a:latin typeface="Calibri"/>
              <a:ea typeface="Calibri"/>
              <a:cs typeface="Calibri"/>
              <a:sym typeface="Calibri"/>
            </a:endParaRPr>
          </a:p>
        </p:txBody>
      </p:sp>
      <p:sp>
        <p:nvSpPr>
          <p:cNvPr id="268" name="Google Shape;268;p9"/>
          <p:cNvSpPr/>
          <p:nvPr/>
        </p:nvSpPr>
        <p:spPr>
          <a:xfrm>
            <a:off x="698082" y="1545637"/>
            <a:ext cx="1368152" cy="2402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ONG</a:t>
            </a:r>
            <a:endParaRPr sz="1800" b="0" i="0" u="none" strike="noStrike" cap="none">
              <a:solidFill>
                <a:schemeClr val="dk1"/>
              </a:solidFill>
              <a:latin typeface="Calibri"/>
              <a:ea typeface="Calibri"/>
              <a:cs typeface="Calibri"/>
              <a:sym typeface="Calibri"/>
            </a:endParaRPr>
          </a:p>
        </p:txBody>
      </p:sp>
      <p:sp>
        <p:nvSpPr>
          <p:cNvPr id="269" name="Google Shape;269;p9"/>
          <p:cNvSpPr/>
          <p:nvPr/>
        </p:nvSpPr>
        <p:spPr>
          <a:xfrm>
            <a:off x="1907704" y="411511"/>
            <a:ext cx="1368152" cy="456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cossos seguretat</a:t>
            </a:r>
            <a:endParaRPr sz="1800" b="0" i="0" u="none" strike="noStrike" cap="none">
              <a:solidFill>
                <a:schemeClr val="dk1"/>
              </a:solidFill>
              <a:latin typeface="Calibri"/>
              <a:ea typeface="Calibri"/>
              <a:cs typeface="Calibri"/>
              <a:sym typeface="Calibri"/>
            </a:endParaRPr>
          </a:p>
        </p:txBody>
      </p:sp>
      <p:sp>
        <p:nvSpPr>
          <p:cNvPr id="270" name="Google Shape;270;p9"/>
          <p:cNvSpPr/>
          <p:nvPr/>
        </p:nvSpPr>
        <p:spPr>
          <a:xfrm>
            <a:off x="3880386" y="357505"/>
            <a:ext cx="1368152" cy="2402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serveis socials</a:t>
            </a:r>
            <a:endParaRPr sz="1600" b="0" i="0" u="none" strike="noStrike" cap="none">
              <a:solidFill>
                <a:schemeClr val="dk1"/>
              </a:solidFill>
              <a:latin typeface="Calibri"/>
              <a:ea typeface="Calibri"/>
              <a:cs typeface="Calibri"/>
              <a:sym typeface="Calibri"/>
            </a:endParaRPr>
          </a:p>
        </p:txBody>
      </p:sp>
      <p:sp>
        <p:nvSpPr>
          <p:cNvPr id="271" name="Google Shape;271;p9"/>
          <p:cNvSpPr/>
          <p:nvPr/>
        </p:nvSpPr>
        <p:spPr>
          <a:xfrm>
            <a:off x="5897172" y="627535"/>
            <a:ext cx="1368152" cy="2402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justícia</a:t>
            </a:r>
            <a:endParaRPr sz="1600" b="0" i="0" u="none" strike="noStrike" cap="none">
              <a:solidFill>
                <a:schemeClr val="dk1"/>
              </a:solidFill>
              <a:latin typeface="Calibri"/>
              <a:ea typeface="Calibri"/>
              <a:cs typeface="Calibri"/>
              <a:sym typeface="Calibri"/>
            </a:endParaRPr>
          </a:p>
        </p:txBody>
      </p:sp>
      <p:sp>
        <p:nvSpPr>
          <p:cNvPr id="272" name="Google Shape;272;p9"/>
          <p:cNvSpPr/>
          <p:nvPr/>
        </p:nvSpPr>
        <p:spPr>
          <a:xfrm>
            <a:off x="7624802" y="1275607"/>
            <a:ext cx="1368152" cy="2402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escola</a:t>
            </a:r>
            <a:endParaRPr sz="1600" b="0" i="0" u="none" strike="noStrike" cap="none">
              <a:solidFill>
                <a:schemeClr val="dk1"/>
              </a:solidFill>
              <a:latin typeface="Calibri"/>
              <a:ea typeface="Calibri"/>
              <a:cs typeface="Calibri"/>
              <a:sym typeface="Calibri"/>
            </a:endParaRPr>
          </a:p>
        </p:txBody>
      </p:sp>
      <p:sp>
        <p:nvSpPr>
          <p:cNvPr id="273" name="Google Shape;273;p9"/>
          <p:cNvSpPr/>
          <p:nvPr/>
        </p:nvSpPr>
        <p:spPr>
          <a:xfrm>
            <a:off x="7624802" y="2463739"/>
            <a:ext cx="1368152" cy="2402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hospital II</a:t>
            </a:r>
            <a:endParaRPr sz="1600" b="0" i="0" u="none" strike="noStrike" cap="none">
              <a:solidFill>
                <a:schemeClr val="dk1"/>
              </a:solidFill>
              <a:latin typeface="Calibri"/>
              <a:ea typeface="Calibri"/>
              <a:cs typeface="Calibri"/>
              <a:sym typeface="Calibri"/>
            </a:endParaRPr>
          </a:p>
        </p:txBody>
      </p:sp>
      <p:pic>
        <p:nvPicPr>
          <p:cNvPr id="274" name="Google Shape;274;p9" descr="http://slatecommunication.com/wp-content/uploads/2012/09/snarl-white-no-text-300x225.png"/>
          <p:cNvPicPr preferRelativeResize="0"/>
          <p:nvPr/>
        </p:nvPicPr>
        <p:blipFill rotWithShape="1">
          <a:blip r:embed="rId3">
            <a:alphaModFix/>
          </a:blip>
          <a:srcRect/>
          <a:stretch/>
        </p:blipFill>
        <p:spPr>
          <a:xfrm>
            <a:off x="3010644" y="1221607"/>
            <a:ext cx="3289548" cy="1850371"/>
          </a:xfrm>
          <a:prstGeom prst="rect">
            <a:avLst/>
          </a:prstGeom>
          <a:noFill/>
          <a:ln>
            <a:noFill/>
          </a:ln>
        </p:spPr>
      </p:pic>
      <p:sp>
        <p:nvSpPr>
          <p:cNvPr id="275" name="Google Shape;275;p9"/>
          <p:cNvSpPr/>
          <p:nvPr/>
        </p:nvSpPr>
        <p:spPr>
          <a:xfrm>
            <a:off x="500034" y="3286131"/>
            <a:ext cx="8358246" cy="1857370"/>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27000" algn="l" rtl="0">
              <a:spcBef>
                <a:spcPts val="0"/>
              </a:spcBef>
              <a:spcAft>
                <a:spcPts val="0"/>
              </a:spcAft>
              <a:buClr>
                <a:schemeClr val="dk1"/>
              </a:buClr>
              <a:buSzPts val="2000"/>
              <a:buFont typeface="Calibri"/>
              <a:buChar char="-"/>
            </a:pPr>
            <a:r>
              <a:rPr lang="en-US" sz="2000" b="0" i="0" u="none" strike="noStrike" cap="none">
                <a:solidFill>
                  <a:schemeClr val="dk1"/>
                </a:solidFill>
                <a:latin typeface="Calibri"/>
                <a:ea typeface="Calibri"/>
                <a:cs typeface="Calibri"/>
                <a:sym typeface="Calibri"/>
              </a:rPr>
              <a:t> El seguiment a nivell de cas es veu obstaculitzat per</a:t>
            </a:r>
            <a:endParaRPr/>
          </a:p>
          <a:p>
            <a:pPr marL="457200" marR="0" lvl="1" indent="-127000" algn="l" rtl="0">
              <a:spcBef>
                <a:spcPts val="0"/>
              </a:spcBef>
              <a:spcAft>
                <a:spcPts val="0"/>
              </a:spcAft>
              <a:buClr>
                <a:schemeClr val="dk1"/>
              </a:buClr>
              <a:buSzPts val="2000"/>
              <a:buFont typeface="Calibri"/>
              <a:buChar char="-"/>
            </a:pPr>
            <a:r>
              <a:rPr lang="en-US" sz="2000" b="0" i="0" u="none" strike="noStrike" cap="none">
                <a:solidFill>
                  <a:schemeClr val="dk1"/>
                </a:solidFill>
                <a:latin typeface="Calibri"/>
                <a:ea typeface="Calibri"/>
                <a:cs typeface="Calibri"/>
                <a:sym typeface="Calibri"/>
              </a:rPr>
              <a:t> manca de comunicació sistemàtica entre professionals que treballen en agències que pertanyen a</a:t>
            </a:r>
            <a:endParaRPr/>
          </a:p>
          <a:p>
            <a:pPr marL="457200" marR="0" lvl="1" indent="-127000" algn="l" rtl="0">
              <a:spcBef>
                <a:spcPts val="0"/>
              </a:spcBef>
              <a:spcAft>
                <a:spcPts val="0"/>
              </a:spcAft>
              <a:buClr>
                <a:schemeClr val="dk1"/>
              </a:buClr>
              <a:buSzPts val="2000"/>
              <a:buFont typeface="Calibri"/>
              <a:buChar char="-"/>
            </a:pPr>
            <a:r>
              <a:rPr lang="en-US" sz="2000" b="0" i="0" u="none" strike="noStrike" cap="none">
                <a:solidFill>
                  <a:schemeClr val="dk1"/>
                </a:solidFill>
                <a:latin typeface="Calibri"/>
                <a:ea typeface="Calibri"/>
                <a:cs typeface="Calibri"/>
                <a:sym typeface="Calibri"/>
              </a:rPr>
              <a:t> el mateix o diferents sectors </a:t>
            </a:r>
            <a:endParaRPr/>
          </a:p>
          <a:p>
            <a:pPr marL="914400" marR="0" lvl="2" indent="-127000" algn="l" rtl="0">
              <a:spcBef>
                <a:spcPts val="0"/>
              </a:spcBef>
              <a:spcAft>
                <a:spcPts val="0"/>
              </a:spcAft>
              <a:buClr>
                <a:schemeClr val="dk1"/>
              </a:buClr>
              <a:buSzPts val="2000"/>
              <a:buFont typeface="Calibri"/>
              <a:buChar char="-"/>
            </a:pPr>
            <a:r>
              <a:rPr lang="en-US" sz="2000" b="0" i="0" u="none" strike="noStrike" cap="none">
                <a:solidFill>
                  <a:schemeClr val="dk1"/>
                </a:solidFill>
                <a:latin typeface="Calibri"/>
                <a:ea typeface="Calibri"/>
                <a:cs typeface="Calibri"/>
                <a:sym typeface="Calibri"/>
              </a:rPr>
              <a:t>la mateixa o diferent àrea geogràfica</a:t>
            </a:r>
            <a:endParaRPr sz="2000" b="0" i="0" u="none" strike="noStrike" cap="none">
              <a:solidFill>
                <a:schemeClr val="dk1"/>
              </a:solidFill>
              <a:latin typeface="Calibri"/>
              <a:ea typeface="Calibri"/>
              <a:cs typeface="Calibri"/>
              <a:sym typeface="Calibri"/>
            </a:endParaRPr>
          </a:p>
          <a:p>
            <a:pPr marL="1371600" marR="0" lvl="3" indent="-127000" algn="l" rtl="0">
              <a:spcBef>
                <a:spcPts val="0"/>
              </a:spcBef>
              <a:spcAft>
                <a:spcPts val="0"/>
              </a:spcAft>
              <a:buClr>
                <a:schemeClr val="dk1"/>
              </a:buClr>
              <a:buSzPts val="2000"/>
              <a:buFont typeface="Calibri"/>
              <a:buChar char="-"/>
            </a:pPr>
            <a:r>
              <a:rPr lang="en-US" sz="2000" b="0" i="0" u="none" strike="noStrike" cap="none">
                <a:solidFill>
                  <a:schemeClr val="dk1"/>
                </a:solidFill>
                <a:latin typeface="Calibri"/>
                <a:ea typeface="Calibri"/>
                <a:cs typeface="Calibri"/>
                <a:sym typeface="Calibri"/>
              </a:rPr>
              <a:t> dins el mateix país o entre països diferents </a:t>
            </a:r>
            <a:endParaRPr/>
          </a:p>
        </p:txBody>
      </p:sp>
      <p:sp>
        <p:nvSpPr>
          <p:cNvPr id="276" name="Google Shape;276;p9"/>
          <p:cNvSpPr/>
          <p:nvPr/>
        </p:nvSpPr>
        <p:spPr>
          <a:xfrm>
            <a:off x="6012175" y="141480"/>
            <a:ext cx="2978508" cy="369332"/>
          </a:xfrm>
          <a:prstGeom prst="rect">
            <a:avLst/>
          </a:prstGeom>
          <a:gradFill>
            <a:gsLst>
              <a:gs pos="0">
                <a:srgbClr val="2D5C97"/>
              </a:gs>
              <a:gs pos="80000">
                <a:srgbClr val="3C7AC5"/>
              </a:gs>
              <a:gs pos="100000">
                <a:srgbClr val="397BC9"/>
              </a:gs>
            </a:gsLst>
            <a:lin ang="16200000" scaled="0"/>
          </a:gra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chemeClr val="lt1"/>
                </a:solidFill>
                <a:latin typeface="Calibri"/>
                <a:ea typeface="Calibri"/>
                <a:cs typeface="Calibri"/>
                <a:sym typeface="Calibri"/>
              </a:rPr>
              <a:t>SEGUIMENT A NIVELL DE CAS</a:t>
            </a:r>
            <a:endParaRPr sz="1800">
              <a:solidFill>
                <a:schemeClr val="lt1"/>
              </a:solidFill>
              <a:latin typeface="Calibri"/>
              <a:ea typeface="Calibri"/>
              <a:cs typeface="Calibri"/>
              <a:sym typeface="Calibri"/>
            </a:endParaRPr>
          </a:p>
        </p:txBody>
      </p:sp>
      <p:sp>
        <p:nvSpPr>
          <p:cNvPr id="277" name="Google Shape;277;p9"/>
          <p:cNvSpPr/>
          <p:nvPr/>
        </p:nvSpPr>
        <p:spPr>
          <a:xfrm>
            <a:off x="0" y="87473"/>
            <a:ext cx="1928794" cy="1134133"/>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rgbClr val="366092"/>
                </a:solidFill>
                <a:latin typeface="Calibri"/>
                <a:ea typeface="Calibri"/>
                <a:cs typeface="Calibri"/>
                <a:sym typeface="Calibri"/>
              </a:rPr>
              <a:t>SENSE PROCEDIMENTS DE COMUNICACIÓ ESTANDARITZATS</a:t>
            </a:r>
            <a:endParaRPr/>
          </a:p>
          <a:p>
            <a:pPr marL="0" marR="0" lvl="0" indent="0" algn="l" rtl="0">
              <a:spcBef>
                <a:spcPts val="0"/>
              </a:spcBef>
              <a:spcAft>
                <a:spcPts val="0"/>
              </a:spcAft>
              <a:buNone/>
            </a:pPr>
            <a:r>
              <a:rPr lang="en-US" sz="1400" b="1" i="1">
                <a:solidFill>
                  <a:srgbClr val="366092"/>
                </a:solidFill>
                <a:latin typeface="Calibri"/>
                <a:ea typeface="Calibri"/>
                <a:cs typeface="Calibri"/>
                <a:sym typeface="Calibri"/>
              </a:rPr>
              <a:t>L’exemple de Catalunya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4"/>
                                        </p:tgtEl>
                                        <p:attrNameLst>
                                          <p:attrName>style.visibility</p:attrName>
                                        </p:attrNameLst>
                                      </p:cBhvr>
                                      <p:to>
                                        <p:strVal val="visible"/>
                                      </p:to>
                                    </p:set>
                                    <p:animEffect transition="in" filter="fade">
                                      <p:cBhvr>
                                        <p:cTn id="7" dur="500"/>
                                        <p:tgtEl>
                                          <p:spTgt spid="274"/>
                                        </p:tgtEl>
                                      </p:cBhvr>
                                    </p:animEffect>
                                  </p:childTnLst>
                                </p:cTn>
                              </p:par>
                              <p:par>
                                <p:cTn id="8" presetID="10" presetClass="entr" presetSubtype="0" fill="hold" nodeType="withEffect">
                                  <p:stCondLst>
                                    <p:cond delay="0"/>
                                  </p:stCondLst>
                                  <p:childTnLst>
                                    <p:set>
                                      <p:cBhvr>
                                        <p:cTn id="9" dur="1" fill="hold">
                                          <p:stCondLst>
                                            <p:cond delay="0"/>
                                          </p:stCondLst>
                                        </p:cTn>
                                        <p:tgtEl>
                                          <p:spTgt spid="275"/>
                                        </p:tgtEl>
                                        <p:attrNameLst>
                                          <p:attrName>style.visibility</p:attrName>
                                        </p:attrNameLst>
                                      </p:cBhvr>
                                      <p:to>
                                        <p:strVal val="visible"/>
                                      </p:to>
                                    </p:set>
                                    <p:animEffect transition="in" filter="fade">
                                      <p:cBhvr>
                                        <p:cTn id="10" dur="500"/>
                                        <p:tgtEl>
                                          <p:spTgt spid="275"/>
                                        </p:tgtEl>
                                      </p:cBhvr>
                                    </p:animEffect>
                                  </p:childTnLst>
                                </p:cTn>
                              </p:par>
                              <p:par>
                                <p:cTn id="11" presetID="23" presetClass="entr" presetSubtype="16" fill="hold" nodeType="withEffect">
                                  <p:stCondLst>
                                    <p:cond delay="0"/>
                                  </p:stCondLst>
                                  <p:childTnLst>
                                    <p:set>
                                      <p:cBhvr>
                                        <p:cTn id="12" dur="1" fill="hold">
                                          <p:stCondLst>
                                            <p:cond delay="0"/>
                                          </p:stCondLst>
                                        </p:cTn>
                                        <p:tgtEl>
                                          <p:spTgt spid="276"/>
                                        </p:tgtEl>
                                        <p:attrNameLst>
                                          <p:attrName>style.visibility</p:attrName>
                                        </p:attrNameLst>
                                      </p:cBhvr>
                                      <p:to>
                                        <p:strVal val="visible"/>
                                      </p:to>
                                    </p:set>
                                    <p:anim calcmode="lin" valueType="num">
                                      <p:cBhvr additive="base">
                                        <p:cTn id="13" dur="500"/>
                                        <p:tgtEl>
                                          <p:spTgt spid="276"/>
                                        </p:tgtEl>
                                        <p:attrNameLst>
                                          <p:attrName>ppt_w</p:attrName>
                                        </p:attrNameLst>
                                      </p:cBhvr>
                                      <p:tavLst>
                                        <p:tav tm="0">
                                          <p:val>
                                            <p:strVal val="0"/>
                                          </p:val>
                                        </p:tav>
                                        <p:tav tm="100000">
                                          <p:val>
                                            <p:strVal val="#ppt_w"/>
                                          </p:val>
                                        </p:tav>
                                      </p:tavLst>
                                    </p:anim>
                                    <p:anim calcmode="lin" valueType="num">
                                      <p:cBhvr additive="base">
                                        <p:cTn id="14" dur="500"/>
                                        <p:tgtEl>
                                          <p:spTgt spid="27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282"/>
        <p:cNvGrpSpPr/>
        <p:nvPr/>
      </p:nvGrpSpPr>
      <p:grpSpPr>
        <a:xfrm>
          <a:off x="0" y="0"/>
          <a:ext cx="0" cy="0"/>
          <a:chOff x="0" y="0"/>
          <a:chExt cx="0" cy="0"/>
        </a:xfrm>
      </p:grpSpPr>
      <p:sp>
        <p:nvSpPr>
          <p:cNvPr id="283" name="Google Shape;283;p10"/>
          <p:cNvSpPr/>
          <p:nvPr/>
        </p:nvSpPr>
        <p:spPr>
          <a:xfrm>
            <a:off x="-324544" y="4299942"/>
            <a:ext cx="9793088" cy="95332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4" name="Google Shape;284;p10"/>
          <p:cNvSpPr/>
          <p:nvPr/>
        </p:nvSpPr>
        <p:spPr>
          <a:xfrm>
            <a:off x="63962" y="2896209"/>
            <a:ext cx="1368152" cy="250888"/>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hospital</a:t>
            </a:r>
            <a:endParaRPr sz="1800">
              <a:solidFill>
                <a:schemeClr val="dk1"/>
              </a:solidFill>
              <a:latin typeface="Calibri"/>
              <a:ea typeface="Calibri"/>
              <a:cs typeface="Calibri"/>
              <a:sym typeface="Calibri"/>
            </a:endParaRPr>
          </a:p>
        </p:txBody>
      </p:sp>
      <p:sp>
        <p:nvSpPr>
          <p:cNvPr id="285" name="Google Shape;285;p10"/>
          <p:cNvSpPr/>
          <p:nvPr/>
        </p:nvSpPr>
        <p:spPr>
          <a:xfrm>
            <a:off x="698082" y="1545636"/>
            <a:ext cx="1368152" cy="250888"/>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ONG</a:t>
            </a:r>
            <a:endParaRPr sz="1800">
              <a:solidFill>
                <a:schemeClr val="dk1"/>
              </a:solidFill>
              <a:latin typeface="Calibri"/>
              <a:ea typeface="Calibri"/>
              <a:cs typeface="Calibri"/>
              <a:sym typeface="Calibri"/>
            </a:endParaRPr>
          </a:p>
        </p:txBody>
      </p:sp>
      <p:sp>
        <p:nvSpPr>
          <p:cNvPr id="286" name="Google Shape;286;p10"/>
          <p:cNvSpPr/>
          <p:nvPr/>
        </p:nvSpPr>
        <p:spPr>
          <a:xfrm>
            <a:off x="1907704" y="411510"/>
            <a:ext cx="1368152" cy="5400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cossos seguretat</a:t>
            </a:r>
            <a:endParaRPr sz="1800">
              <a:solidFill>
                <a:schemeClr val="dk1"/>
              </a:solidFill>
              <a:latin typeface="Calibri"/>
              <a:ea typeface="Calibri"/>
              <a:cs typeface="Calibri"/>
              <a:sym typeface="Calibri"/>
            </a:endParaRPr>
          </a:p>
        </p:txBody>
      </p:sp>
      <p:sp>
        <p:nvSpPr>
          <p:cNvPr id="287" name="Google Shape;287;p10"/>
          <p:cNvSpPr/>
          <p:nvPr/>
        </p:nvSpPr>
        <p:spPr>
          <a:xfrm>
            <a:off x="3880386" y="357504"/>
            <a:ext cx="1368152" cy="250888"/>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serveis socials</a:t>
            </a:r>
            <a:endParaRPr sz="1600">
              <a:solidFill>
                <a:schemeClr val="dk1"/>
              </a:solidFill>
              <a:latin typeface="Calibri"/>
              <a:ea typeface="Calibri"/>
              <a:cs typeface="Calibri"/>
              <a:sym typeface="Calibri"/>
            </a:endParaRPr>
          </a:p>
        </p:txBody>
      </p:sp>
      <p:sp>
        <p:nvSpPr>
          <p:cNvPr id="288" name="Google Shape;288;p10"/>
          <p:cNvSpPr/>
          <p:nvPr/>
        </p:nvSpPr>
        <p:spPr>
          <a:xfrm>
            <a:off x="5897172" y="627534"/>
            <a:ext cx="1368152" cy="250888"/>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justícia</a:t>
            </a:r>
            <a:endParaRPr sz="1600">
              <a:solidFill>
                <a:schemeClr val="dk1"/>
              </a:solidFill>
              <a:latin typeface="Calibri"/>
              <a:ea typeface="Calibri"/>
              <a:cs typeface="Calibri"/>
              <a:sym typeface="Calibri"/>
            </a:endParaRPr>
          </a:p>
        </p:txBody>
      </p:sp>
      <p:sp>
        <p:nvSpPr>
          <p:cNvPr id="289" name="Google Shape;289;p10"/>
          <p:cNvSpPr/>
          <p:nvPr/>
        </p:nvSpPr>
        <p:spPr>
          <a:xfrm>
            <a:off x="7624802" y="1275606"/>
            <a:ext cx="1368152" cy="250888"/>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escola</a:t>
            </a:r>
            <a:endParaRPr sz="1600">
              <a:solidFill>
                <a:schemeClr val="dk1"/>
              </a:solidFill>
              <a:latin typeface="Calibri"/>
              <a:ea typeface="Calibri"/>
              <a:cs typeface="Calibri"/>
              <a:sym typeface="Calibri"/>
            </a:endParaRPr>
          </a:p>
        </p:txBody>
      </p:sp>
      <p:sp>
        <p:nvSpPr>
          <p:cNvPr id="290" name="Google Shape;290;p10"/>
          <p:cNvSpPr/>
          <p:nvPr/>
        </p:nvSpPr>
        <p:spPr>
          <a:xfrm>
            <a:off x="7624802" y="2463738"/>
            <a:ext cx="1368152" cy="250888"/>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hospital II</a:t>
            </a:r>
            <a:endParaRPr sz="1600">
              <a:solidFill>
                <a:schemeClr val="dk1"/>
              </a:solidFill>
              <a:latin typeface="Calibri"/>
              <a:ea typeface="Calibri"/>
              <a:cs typeface="Calibri"/>
              <a:sym typeface="Calibri"/>
            </a:endParaRPr>
          </a:p>
        </p:txBody>
      </p:sp>
      <p:pic>
        <p:nvPicPr>
          <p:cNvPr id="291" name="Google Shape;291;p10"/>
          <p:cNvPicPr preferRelativeResize="0"/>
          <p:nvPr/>
        </p:nvPicPr>
        <p:blipFill rotWithShape="1">
          <a:blip r:embed="rId3">
            <a:alphaModFix/>
          </a:blip>
          <a:srcRect/>
          <a:stretch/>
        </p:blipFill>
        <p:spPr>
          <a:xfrm>
            <a:off x="2195736" y="1761668"/>
            <a:ext cx="432048" cy="548885"/>
          </a:xfrm>
          <a:prstGeom prst="rect">
            <a:avLst/>
          </a:prstGeom>
          <a:noFill/>
          <a:ln>
            <a:noFill/>
          </a:ln>
        </p:spPr>
      </p:pic>
      <p:sp>
        <p:nvSpPr>
          <p:cNvPr id="292" name="Google Shape;292;p10"/>
          <p:cNvSpPr/>
          <p:nvPr/>
        </p:nvSpPr>
        <p:spPr>
          <a:xfrm>
            <a:off x="5839570" y="735554"/>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rgbClr val="FC7876"/>
                </a:solidFill>
                <a:latin typeface="Calibri"/>
                <a:ea typeface="Calibri"/>
                <a:cs typeface="Calibri"/>
                <a:sym typeface="Calibri"/>
              </a:rPr>
              <a:t>A</a:t>
            </a:r>
            <a:endParaRPr/>
          </a:p>
        </p:txBody>
      </p:sp>
      <p:sp>
        <p:nvSpPr>
          <p:cNvPr id="293" name="Google Shape;293;p10"/>
          <p:cNvSpPr/>
          <p:nvPr/>
        </p:nvSpPr>
        <p:spPr>
          <a:xfrm>
            <a:off x="3823335" y="465524"/>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rgbClr val="FC7876"/>
                </a:solidFill>
                <a:latin typeface="Calibri"/>
                <a:ea typeface="Calibri"/>
                <a:cs typeface="Calibri"/>
                <a:sym typeface="Calibri"/>
              </a:rPr>
              <a:t>A</a:t>
            </a:r>
            <a:endParaRPr/>
          </a:p>
        </p:txBody>
      </p:sp>
      <p:sp>
        <p:nvSpPr>
          <p:cNvPr id="294" name="Google Shape;294;p10"/>
          <p:cNvSpPr/>
          <p:nvPr/>
        </p:nvSpPr>
        <p:spPr>
          <a:xfrm>
            <a:off x="78929" y="3003806"/>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rgbClr val="FC7876"/>
                </a:solidFill>
                <a:latin typeface="Calibri"/>
                <a:ea typeface="Calibri"/>
                <a:cs typeface="Calibri"/>
                <a:sym typeface="Calibri"/>
              </a:rPr>
              <a:t>A</a:t>
            </a:r>
            <a:endParaRPr/>
          </a:p>
        </p:txBody>
      </p:sp>
      <p:grpSp>
        <p:nvGrpSpPr>
          <p:cNvPr id="295" name="Google Shape;295;p10"/>
          <p:cNvGrpSpPr/>
          <p:nvPr/>
        </p:nvGrpSpPr>
        <p:grpSpPr>
          <a:xfrm>
            <a:off x="2195736" y="2247714"/>
            <a:ext cx="432048" cy="540060"/>
            <a:chOff x="3203848" y="4293096"/>
            <a:chExt cx="1512168" cy="2201281"/>
          </a:xfrm>
        </p:grpSpPr>
        <p:grpSp>
          <p:nvGrpSpPr>
            <p:cNvPr id="296" name="Google Shape;296;p10"/>
            <p:cNvGrpSpPr/>
            <p:nvPr/>
          </p:nvGrpSpPr>
          <p:grpSpPr>
            <a:xfrm>
              <a:off x="3203848" y="4293096"/>
              <a:ext cx="1512168" cy="2201281"/>
              <a:chOff x="3203848" y="4293096"/>
              <a:chExt cx="1512168" cy="2201281"/>
            </a:xfrm>
          </p:grpSpPr>
          <p:sp>
            <p:nvSpPr>
              <p:cNvPr id="297" name="Google Shape;297;p10"/>
              <p:cNvSpPr/>
              <p:nvPr/>
            </p:nvSpPr>
            <p:spPr>
              <a:xfrm>
                <a:off x="3419872" y="5949280"/>
                <a:ext cx="362857" cy="529771"/>
              </a:xfrm>
              <a:custGeom>
                <a:avLst/>
                <a:gdLst/>
                <a:ahLst/>
                <a:cxnLst/>
                <a:rect l="l" t="t" r="r" b="b"/>
                <a:pathLst>
                  <a:path w="362857" h="529771" extrusionOk="0">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a:noFill/>
              <a:ln w="25400"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10"/>
              <p:cNvSpPr/>
              <p:nvPr/>
            </p:nvSpPr>
            <p:spPr>
              <a:xfrm flipH="1">
                <a:off x="4001007" y="5964606"/>
                <a:ext cx="362857" cy="529771"/>
              </a:xfrm>
              <a:custGeom>
                <a:avLst/>
                <a:gdLst/>
                <a:ahLst/>
                <a:cxnLst/>
                <a:rect l="l" t="t" r="r" b="b"/>
                <a:pathLst>
                  <a:path w="362857" h="529771" extrusionOk="0">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a:noFill/>
              <a:ln w="25400"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pic>
            <p:nvPicPr>
              <p:cNvPr id="299" name="Google Shape;299;p10" descr="http://freedesignfile.com/upload/2013/08/School-child-3.jpg"/>
              <p:cNvPicPr preferRelativeResize="0"/>
              <p:nvPr/>
            </p:nvPicPr>
            <p:blipFill rotWithShape="1">
              <a:blip r:embed="rId4">
                <a:alphaModFix/>
              </a:blip>
              <a:srcRect l="61991" t="19274" r="6256" b="22902"/>
              <a:stretch/>
            </p:blipFill>
            <p:spPr>
              <a:xfrm>
                <a:off x="3203848" y="4293096"/>
                <a:ext cx="1512168" cy="1944216"/>
              </a:xfrm>
              <a:prstGeom prst="rect">
                <a:avLst/>
              </a:prstGeom>
              <a:noFill/>
              <a:ln>
                <a:noFill/>
              </a:ln>
            </p:spPr>
          </p:pic>
          <p:sp>
            <p:nvSpPr>
              <p:cNvPr id="300" name="Google Shape;300;p10"/>
              <p:cNvSpPr/>
              <p:nvPr/>
            </p:nvSpPr>
            <p:spPr>
              <a:xfrm>
                <a:off x="3635896" y="5229200"/>
                <a:ext cx="432048" cy="216024"/>
              </a:xfrm>
              <a:prstGeom prst="ellipse">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grpSp>
        <p:sp>
          <p:nvSpPr>
            <p:cNvPr id="301" name="Google Shape;301;p10"/>
            <p:cNvSpPr/>
            <p:nvPr/>
          </p:nvSpPr>
          <p:spPr>
            <a:xfrm>
              <a:off x="3491880" y="5271492"/>
              <a:ext cx="576064" cy="288032"/>
            </a:xfrm>
            <a:prstGeom prst="arc">
              <a:avLst>
                <a:gd name="adj1" fmla="val 16200000"/>
                <a:gd name="adj2" fmla="val 20570841"/>
              </a:avLst>
            </a:prstGeom>
            <a:noFill/>
            <a:ln w="25400"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grpSp>
      <p:sp>
        <p:nvSpPr>
          <p:cNvPr id="302" name="Google Shape;302;p10"/>
          <p:cNvSpPr/>
          <p:nvPr/>
        </p:nvSpPr>
        <p:spPr>
          <a:xfrm>
            <a:off x="3808356" y="720876"/>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chemeClr val="accent3"/>
                </a:solidFill>
                <a:latin typeface="Calibri"/>
                <a:ea typeface="Calibri"/>
                <a:cs typeface="Calibri"/>
                <a:sym typeface="Calibri"/>
              </a:rPr>
              <a:t>C</a:t>
            </a:r>
            <a:endParaRPr/>
          </a:p>
        </p:txBody>
      </p:sp>
      <p:sp>
        <p:nvSpPr>
          <p:cNvPr id="303" name="Google Shape;303;p10"/>
          <p:cNvSpPr/>
          <p:nvPr/>
        </p:nvSpPr>
        <p:spPr>
          <a:xfrm>
            <a:off x="7668349" y="1491637"/>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rgbClr val="A5A5A5"/>
                </a:solidFill>
                <a:latin typeface="Calibri"/>
                <a:ea typeface="Calibri"/>
                <a:cs typeface="Calibri"/>
                <a:sym typeface="Calibri"/>
              </a:rPr>
              <a:t>X</a:t>
            </a:r>
            <a:endParaRPr/>
          </a:p>
        </p:txBody>
      </p:sp>
      <p:sp>
        <p:nvSpPr>
          <p:cNvPr id="304" name="Google Shape;304;p10"/>
          <p:cNvSpPr/>
          <p:nvPr/>
        </p:nvSpPr>
        <p:spPr>
          <a:xfrm>
            <a:off x="7668349" y="2679768"/>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rgbClr val="A5A5A5"/>
                </a:solidFill>
                <a:latin typeface="Calibri"/>
                <a:ea typeface="Calibri"/>
                <a:cs typeface="Calibri"/>
                <a:sym typeface="Calibri"/>
              </a:rPr>
              <a:t>X</a:t>
            </a:r>
            <a:endParaRPr/>
          </a:p>
        </p:txBody>
      </p:sp>
      <p:sp>
        <p:nvSpPr>
          <p:cNvPr id="305" name="Google Shape;305;p10"/>
          <p:cNvSpPr/>
          <p:nvPr/>
        </p:nvSpPr>
        <p:spPr>
          <a:xfrm>
            <a:off x="2483768" y="-18"/>
            <a:ext cx="6585521" cy="323165"/>
          </a:xfrm>
          <a:prstGeom prst="rect">
            <a:avLst/>
          </a:prstGeom>
          <a:gradFill>
            <a:gsLst>
              <a:gs pos="0">
                <a:srgbClr val="2D5C97"/>
              </a:gs>
              <a:gs pos="80000">
                <a:srgbClr val="3C7AC5"/>
              </a:gs>
              <a:gs pos="100000">
                <a:srgbClr val="397BC9"/>
              </a:gs>
            </a:gsLst>
            <a:lin ang="16200000" scaled="0"/>
          </a:gra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r" rtl="0">
              <a:spcBef>
                <a:spcPts val="0"/>
              </a:spcBef>
              <a:spcAft>
                <a:spcPts val="0"/>
              </a:spcAft>
              <a:buNone/>
            </a:pPr>
            <a:r>
              <a:rPr lang="en-US" sz="1500" b="1">
                <a:solidFill>
                  <a:schemeClr val="lt1"/>
                </a:solidFill>
                <a:latin typeface="Calibri"/>
                <a:ea typeface="Calibri"/>
                <a:cs typeface="Calibri"/>
                <a:sym typeface="Calibri"/>
              </a:rPr>
              <a:t>SEGUIMENT DEL MALTRACTAMENT INFANTIL EN TERMES DE SALUT PÚBLICA</a:t>
            </a:r>
            <a:endParaRPr sz="1500">
              <a:solidFill>
                <a:schemeClr val="lt1"/>
              </a:solidFill>
              <a:latin typeface="Calibri"/>
              <a:ea typeface="Calibri"/>
              <a:cs typeface="Calibri"/>
              <a:sym typeface="Calibri"/>
            </a:endParaRPr>
          </a:p>
        </p:txBody>
      </p:sp>
      <p:sp>
        <p:nvSpPr>
          <p:cNvPr id="306" name="Google Shape;306;p10"/>
          <p:cNvSpPr/>
          <p:nvPr/>
        </p:nvSpPr>
        <p:spPr>
          <a:xfrm>
            <a:off x="827584" y="3749803"/>
            <a:ext cx="8064896" cy="1115316"/>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143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Registre -quan es realitza-:</a:t>
            </a:r>
            <a:endParaRPr/>
          </a:p>
          <a:p>
            <a:pPr marL="449263" marR="0" lvl="2" indent="-114300" algn="l" rtl="0">
              <a:spcBef>
                <a:spcPts val="0"/>
              </a:spcBef>
              <a:spcAft>
                <a:spcPts val="0"/>
              </a:spcAft>
              <a:buClr>
                <a:schemeClr val="dk1"/>
              </a:buClr>
              <a:buSzPts val="1800"/>
              <a:buFont typeface="Calibri"/>
              <a:buChar char="-"/>
            </a:pPr>
            <a:r>
              <a:rPr lang="en-US" sz="1800" b="0" i="0" u="none" strike="noStrike" cap="none">
                <a:solidFill>
                  <a:schemeClr val="dk1"/>
                </a:solidFill>
                <a:latin typeface="Calibri"/>
                <a:ea typeface="Calibri"/>
                <a:cs typeface="Calibri"/>
                <a:sym typeface="Calibri"/>
              </a:rPr>
              <a:t>informació fragmentada (sovint no compartida entre agències implicades)</a:t>
            </a:r>
            <a:endParaRPr/>
          </a:p>
          <a:p>
            <a:pPr marL="449263" marR="0" lvl="2" indent="-114300" algn="l" rtl="0">
              <a:spcBef>
                <a:spcPts val="0"/>
              </a:spcBef>
              <a:spcAft>
                <a:spcPts val="0"/>
              </a:spcAft>
              <a:buClr>
                <a:schemeClr val="dk1"/>
              </a:buClr>
              <a:buSzPts val="1800"/>
              <a:buFont typeface="Calibri"/>
              <a:buChar char="-"/>
            </a:pPr>
            <a:r>
              <a:rPr lang="en-US" sz="1800" b="0" i="0" u="none" strike="noStrike" cap="none">
                <a:solidFill>
                  <a:schemeClr val="dk1"/>
                </a:solidFill>
                <a:latin typeface="Calibri"/>
                <a:ea typeface="Calibri"/>
                <a:cs typeface="Calibri"/>
                <a:sym typeface="Calibri"/>
              </a:rPr>
              <a:t>dades disponibles: heterogènies i no comparables</a:t>
            </a:r>
            <a:endParaRPr sz="1800" b="0" i="0" u="none" strike="noStrike" cap="none">
              <a:solidFill>
                <a:schemeClr val="dk1"/>
              </a:solidFill>
              <a:latin typeface="Calibri"/>
              <a:ea typeface="Calibri"/>
              <a:cs typeface="Calibri"/>
              <a:sym typeface="Calibri"/>
            </a:endParaRPr>
          </a:p>
          <a:p>
            <a:pPr marL="449263" marR="0" lvl="2" indent="-114300" algn="l" rtl="0">
              <a:spcBef>
                <a:spcPts val="0"/>
              </a:spcBef>
              <a:spcAft>
                <a:spcPts val="0"/>
              </a:spcAft>
              <a:buClr>
                <a:schemeClr val="dk1"/>
              </a:buClr>
              <a:buSzPts val="1800"/>
              <a:buFont typeface="Calibri"/>
              <a:buChar char="-"/>
            </a:pPr>
            <a:r>
              <a:rPr lang="en-US" sz="1800" b="0" i="0" u="none" strike="noStrike" cap="none">
                <a:solidFill>
                  <a:schemeClr val="dk1"/>
                </a:solidFill>
                <a:latin typeface="Calibri"/>
                <a:ea typeface="Calibri"/>
                <a:cs typeface="Calibri"/>
                <a:sym typeface="Calibri"/>
              </a:rPr>
              <a:t>magnitud desconeguda del problema (en funció de les respostes del servei)</a:t>
            </a:r>
            <a:endParaRPr/>
          </a:p>
        </p:txBody>
      </p:sp>
      <p:sp>
        <p:nvSpPr>
          <p:cNvPr id="307" name="Google Shape;307;p10"/>
          <p:cNvSpPr/>
          <p:nvPr/>
        </p:nvSpPr>
        <p:spPr>
          <a:xfrm>
            <a:off x="2195736" y="1239280"/>
            <a:ext cx="5328592" cy="522380"/>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143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No totes les agències guarden els registres dels casos de maltractament</a:t>
            </a:r>
            <a:endParaRPr sz="1800">
              <a:solidFill>
                <a:schemeClr val="dk1"/>
              </a:solidFill>
              <a:latin typeface="Calibri"/>
              <a:ea typeface="Calibri"/>
              <a:cs typeface="Calibri"/>
              <a:sym typeface="Calibri"/>
            </a:endParaRPr>
          </a:p>
        </p:txBody>
      </p:sp>
      <p:sp>
        <p:nvSpPr>
          <p:cNvPr id="308" name="Google Shape;308;p10"/>
          <p:cNvSpPr/>
          <p:nvPr/>
        </p:nvSpPr>
        <p:spPr>
          <a:xfrm>
            <a:off x="2699792" y="1815666"/>
            <a:ext cx="4824536" cy="540060"/>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143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altres casos són registrats més d’una vegada</a:t>
            </a:r>
            <a:endParaRPr sz="1800">
              <a:solidFill>
                <a:schemeClr val="dk1"/>
              </a:solidFill>
              <a:latin typeface="Calibri"/>
              <a:ea typeface="Calibri"/>
              <a:cs typeface="Calibri"/>
              <a:sym typeface="Calibri"/>
            </a:endParaRPr>
          </a:p>
          <a:p>
            <a:pPr marL="457200" marR="0" lvl="1" indent="-114300" algn="l" rtl="0">
              <a:spcBef>
                <a:spcPts val="0"/>
              </a:spcBef>
              <a:spcAft>
                <a:spcPts val="0"/>
              </a:spcAft>
              <a:buClr>
                <a:schemeClr val="dk1"/>
              </a:buClr>
              <a:buSzPts val="1800"/>
              <a:buFont typeface="Calibri"/>
              <a:buChar char="-"/>
            </a:pPr>
            <a:r>
              <a:rPr lang="en-US" sz="1800" b="0" i="0" u="none" strike="noStrike" cap="none">
                <a:solidFill>
                  <a:schemeClr val="dk1"/>
                </a:solidFill>
                <a:latin typeface="Calibri"/>
                <a:ea typeface="Calibri"/>
                <a:cs typeface="Calibri"/>
                <a:sym typeface="Calibri"/>
              </a:rPr>
              <a:t>utilitzant diferents methodologies i eines</a:t>
            </a:r>
            <a:endParaRPr sz="1800" b="0" i="0" u="none" strike="noStrike" cap="none">
              <a:solidFill>
                <a:schemeClr val="dk1"/>
              </a:solidFill>
              <a:latin typeface="Calibri"/>
              <a:ea typeface="Calibri"/>
              <a:cs typeface="Calibri"/>
              <a:sym typeface="Calibri"/>
            </a:endParaRPr>
          </a:p>
        </p:txBody>
      </p:sp>
      <p:sp>
        <p:nvSpPr>
          <p:cNvPr id="309" name="Google Shape;309;p10"/>
          <p:cNvSpPr/>
          <p:nvPr/>
        </p:nvSpPr>
        <p:spPr>
          <a:xfrm>
            <a:off x="2699792" y="2409732"/>
            <a:ext cx="4824536" cy="378042"/>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143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 alters casos es registren en un únic arxiu</a:t>
            </a:r>
            <a:endParaRPr sz="1800">
              <a:solidFill>
                <a:schemeClr val="dk1"/>
              </a:solidFill>
              <a:latin typeface="Calibri"/>
              <a:ea typeface="Calibri"/>
              <a:cs typeface="Calibri"/>
              <a:sym typeface="Calibri"/>
            </a:endParaRPr>
          </a:p>
        </p:txBody>
      </p:sp>
      <p:sp>
        <p:nvSpPr>
          <p:cNvPr id="310" name="Google Shape;310;p10"/>
          <p:cNvSpPr/>
          <p:nvPr/>
        </p:nvSpPr>
        <p:spPr>
          <a:xfrm>
            <a:off x="2699792" y="2841780"/>
            <a:ext cx="4824536" cy="378042"/>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143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 altres casos no es registren</a:t>
            </a:r>
            <a:endParaRPr sz="1800">
              <a:solidFill>
                <a:schemeClr val="dk1"/>
              </a:solidFill>
              <a:latin typeface="Calibri"/>
              <a:ea typeface="Calibri"/>
              <a:cs typeface="Calibri"/>
              <a:sym typeface="Calibri"/>
            </a:endParaRPr>
          </a:p>
        </p:txBody>
      </p:sp>
      <p:pic>
        <p:nvPicPr>
          <p:cNvPr id="311" name="Google Shape;311;p10"/>
          <p:cNvPicPr preferRelativeResize="0"/>
          <p:nvPr/>
        </p:nvPicPr>
        <p:blipFill rotWithShape="1">
          <a:blip r:embed="rId5">
            <a:alphaModFix/>
          </a:blip>
          <a:srcRect/>
          <a:stretch/>
        </p:blipFill>
        <p:spPr>
          <a:xfrm>
            <a:off x="2267744" y="2787775"/>
            <a:ext cx="273956" cy="486054"/>
          </a:xfrm>
          <a:prstGeom prst="rect">
            <a:avLst/>
          </a:prstGeom>
          <a:noFill/>
          <a:ln>
            <a:noFill/>
          </a:ln>
        </p:spPr>
      </p:pic>
      <p:grpSp>
        <p:nvGrpSpPr>
          <p:cNvPr id="312" name="Google Shape;312;p10"/>
          <p:cNvGrpSpPr/>
          <p:nvPr/>
        </p:nvGrpSpPr>
        <p:grpSpPr>
          <a:xfrm>
            <a:off x="2039845" y="3237635"/>
            <a:ext cx="259004" cy="432048"/>
            <a:chOff x="640588" y="5676324"/>
            <a:chExt cx="402655" cy="952524"/>
          </a:xfrm>
        </p:grpSpPr>
        <p:pic>
          <p:nvPicPr>
            <p:cNvPr id="313" name="Google Shape;313;p10"/>
            <p:cNvPicPr preferRelativeResize="0"/>
            <p:nvPr/>
          </p:nvPicPr>
          <p:blipFill rotWithShape="1">
            <a:blip r:embed="rId6">
              <a:alphaModFix/>
            </a:blip>
            <a:srcRect/>
            <a:stretch/>
          </p:blipFill>
          <p:spPr>
            <a:xfrm>
              <a:off x="640588" y="5676324"/>
              <a:ext cx="402655" cy="952524"/>
            </a:xfrm>
            <a:prstGeom prst="rect">
              <a:avLst/>
            </a:prstGeom>
            <a:noFill/>
            <a:ln>
              <a:noFill/>
            </a:ln>
          </p:spPr>
        </p:pic>
        <p:sp>
          <p:nvSpPr>
            <p:cNvPr id="314" name="Google Shape;314;p10"/>
            <p:cNvSpPr/>
            <p:nvPr/>
          </p:nvSpPr>
          <p:spPr>
            <a:xfrm>
              <a:off x="736526" y="6132602"/>
              <a:ext cx="185544" cy="231264"/>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315" name="Google Shape;315;p10"/>
          <p:cNvGrpSpPr/>
          <p:nvPr/>
        </p:nvGrpSpPr>
        <p:grpSpPr>
          <a:xfrm>
            <a:off x="2347106" y="3241300"/>
            <a:ext cx="259004" cy="432048"/>
            <a:chOff x="640588" y="5676324"/>
            <a:chExt cx="402655" cy="952524"/>
          </a:xfrm>
        </p:grpSpPr>
        <p:pic>
          <p:nvPicPr>
            <p:cNvPr id="316" name="Google Shape;316;p10"/>
            <p:cNvPicPr preferRelativeResize="0"/>
            <p:nvPr/>
          </p:nvPicPr>
          <p:blipFill rotWithShape="1">
            <a:blip r:embed="rId6">
              <a:alphaModFix/>
            </a:blip>
            <a:srcRect/>
            <a:stretch/>
          </p:blipFill>
          <p:spPr>
            <a:xfrm>
              <a:off x="640588" y="5676324"/>
              <a:ext cx="402655" cy="952524"/>
            </a:xfrm>
            <a:prstGeom prst="rect">
              <a:avLst/>
            </a:prstGeom>
            <a:noFill/>
            <a:ln>
              <a:noFill/>
            </a:ln>
          </p:spPr>
        </p:pic>
        <p:sp>
          <p:nvSpPr>
            <p:cNvPr id="317" name="Google Shape;317;p10"/>
            <p:cNvSpPr/>
            <p:nvPr/>
          </p:nvSpPr>
          <p:spPr>
            <a:xfrm>
              <a:off x="736526" y="6132602"/>
              <a:ext cx="185544" cy="231264"/>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318" name="Google Shape;318;p10"/>
          <p:cNvSpPr/>
          <p:nvPr/>
        </p:nvSpPr>
        <p:spPr>
          <a:xfrm>
            <a:off x="2699792" y="3273828"/>
            <a:ext cx="4824536" cy="378042"/>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1143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 altres casos mai no es notifiquen i/o registren</a:t>
            </a:r>
            <a:endParaRPr sz="1800">
              <a:solidFill>
                <a:schemeClr val="dk1"/>
              </a:solidFill>
              <a:latin typeface="Calibri"/>
              <a:ea typeface="Calibri"/>
              <a:cs typeface="Calibri"/>
              <a:sym typeface="Calibri"/>
            </a:endParaRPr>
          </a:p>
        </p:txBody>
      </p:sp>
      <p:sp>
        <p:nvSpPr>
          <p:cNvPr id="319" name="Google Shape;319;p10"/>
          <p:cNvSpPr/>
          <p:nvPr/>
        </p:nvSpPr>
        <p:spPr>
          <a:xfrm>
            <a:off x="0" y="87473"/>
            <a:ext cx="1928794" cy="1294411"/>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rgbClr val="366092"/>
                </a:solidFill>
                <a:latin typeface="Calibri"/>
                <a:ea typeface="Calibri"/>
                <a:cs typeface="Calibri"/>
                <a:sym typeface="Calibri"/>
              </a:rPr>
              <a:t>SENSE PROCEDIMENTS DE COMUNICACIÓ ESTANDARITZATS</a:t>
            </a:r>
            <a:endParaRPr/>
          </a:p>
          <a:p>
            <a:pPr marL="0" marR="0" lvl="0" indent="0" algn="l" rtl="0">
              <a:spcBef>
                <a:spcPts val="0"/>
              </a:spcBef>
              <a:spcAft>
                <a:spcPts val="0"/>
              </a:spcAft>
              <a:buNone/>
            </a:pPr>
            <a:r>
              <a:rPr lang="en-US" sz="1400" b="1" i="1">
                <a:solidFill>
                  <a:srgbClr val="366092"/>
                </a:solidFill>
                <a:latin typeface="Calibri"/>
                <a:ea typeface="Calibri"/>
                <a:cs typeface="Calibri"/>
                <a:sym typeface="Calibri"/>
              </a:rPr>
              <a:t>L’exemple de Catalunya</a:t>
            </a:r>
            <a:endParaRPr/>
          </a:p>
        </p:txBody>
      </p:sp>
      <p:sp>
        <p:nvSpPr>
          <p:cNvPr id="320" name="Google Shape;320;p10"/>
          <p:cNvSpPr/>
          <p:nvPr/>
        </p:nvSpPr>
        <p:spPr>
          <a:xfrm>
            <a:off x="683574" y="1761668"/>
            <a:ext cx="38862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cap="none">
                <a:solidFill>
                  <a:srgbClr val="A5A5A5"/>
                </a:solidFill>
                <a:latin typeface="Calibri"/>
                <a:ea typeface="Calibri"/>
                <a:cs typeface="Calibri"/>
                <a:sym typeface="Calibri"/>
              </a:rPr>
              <a:t>X</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animEffect transition="in" filter="fade">
                                      <p:cBhvr>
                                        <p:cTn id="7" dur="500"/>
                                        <p:tgtEl>
                                          <p:spTgt spid="305"/>
                                        </p:tgtEl>
                                      </p:cBhvr>
                                    </p:animEffect>
                                  </p:childTnLst>
                                </p:cTn>
                              </p:par>
                              <p:par>
                                <p:cTn id="8" presetID="10" presetClass="entr" presetSubtype="0" fill="hold" nodeType="withEffect">
                                  <p:stCondLst>
                                    <p:cond delay="0"/>
                                  </p:stCondLst>
                                  <p:childTnLst>
                                    <p:set>
                                      <p:cBhvr>
                                        <p:cTn id="9" dur="1" fill="hold">
                                          <p:stCondLst>
                                            <p:cond delay="0"/>
                                          </p:stCondLst>
                                        </p:cTn>
                                        <p:tgtEl>
                                          <p:spTgt spid="307"/>
                                        </p:tgtEl>
                                        <p:attrNameLst>
                                          <p:attrName>style.visibility</p:attrName>
                                        </p:attrNameLst>
                                      </p:cBhvr>
                                      <p:to>
                                        <p:strVal val="visible"/>
                                      </p:to>
                                    </p:set>
                                    <p:animEffect transition="in" filter="fade">
                                      <p:cBhvr>
                                        <p:cTn id="10" dur="500"/>
                                        <p:tgtEl>
                                          <p:spTgt spid="307"/>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291"/>
                                        </p:tgtEl>
                                        <p:attrNameLst>
                                          <p:attrName>style.visibility</p:attrName>
                                        </p:attrNameLst>
                                      </p:cBhvr>
                                      <p:to>
                                        <p:strVal val="visible"/>
                                      </p:to>
                                    </p:set>
                                    <p:anim calcmode="lin" valueType="num">
                                      <p:cBhvr additive="base">
                                        <p:cTn id="15" dur="500"/>
                                        <p:tgtEl>
                                          <p:spTgt spid="291"/>
                                        </p:tgtEl>
                                        <p:attrNameLst>
                                          <p:attrName>ppt_w</p:attrName>
                                        </p:attrNameLst>
                                      </p:cBhvr>
                                      <p:tavLst>
                                        <p:tav tm="0">
                                          <p:val>
                                            <p:strVal val="0"/>
                                          </p:val>
                                        </p:tav>
                                        <p:tav tm="100000">
                                          <p:val>
                                            <p:strVal val="#ppt_w"/>
                                          </p:val>
                                        </p:tav>
                                      </p:tavLst>
                                    </p:anim>
                                    <p:anim calcmode="lin" valueType="num">
                                      <p:cBhvr additive="base">
                                        <p:cTn id="16" dur="500"/>
                                        <p:tgtEl>
                                          <p:spTgt spid="291"/>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08"/>
                                        </p:tgtEl>
                                        <p:attrNameLst>
                                          <p:attrName>style.visibility</p:attrName>
                                        </p:attrNameLst>
                                      </p:cBhvr>
                                      <p:to>
                                        <p:strVal val="visible"/>
                                      </p:to>
                                    </p:set>
                                    <p:anim calcmode="lin" valueType="num">
                                      <p:cBhvr additive="base">
                                        <p:cTn id="19" dur="500"/>
                                        <p:tgtEl>
                                          <p:spTgt spid="308"/>
                                        </p:tgtEl>
                                        <p:attrNameLst>
                                          <p:attrName>ppt_w</p:attrName>
                                        </p:attrNameLst>
                                      </p:cBhvr>
                                      <p:tavLst>
                                        <p:tav tm="0">
                                          <p:val>
                                            <p:strVal val="0"/>
                                          </p:val>
                                        </p:tav>
                                        <p:tav tm="100000">
                                          <p:val>
                                            <p:strVal val="#ppt_w"/>
                                          </p:val>
                                        </p:tav>
                                      </p:tavLst>
                                    </p:anim>
                                    <p:anim calcmode="lin" valueType="num">
                                      <p:cBhvr additive="base">
                                        <p:cTn id="20" dur="500"/>
                                        <p:tgtEl>
                                          <p:spTgt spid="308"/>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94"/>
                                        </p:tgtEl>
                                        <p:attrNameLst>
                                          <p:attrName>style.visibility</p:attrName>
                                        </p:attrNameLst>
                                      </p:cBhvr>
                                      <p:to>
                                        <p:strVal val="visible"/>
                                      </p:to>
                                    </p:set>
                                    <p:anim calcmode="lin" valueType="num">
                                      <p:cBhvr additive="base">
                                        <p:cTn id="23" dur="500"/>
                                        <p:tgtEl>
                                          <p:spTgt spid="294"/>
                                        </p:tgtEl>
                                        <p:attrNameLst>
                                          <p:attrName>ppt_w</p:attrName>
                                        </p:attrNameLst>
                                      </p:cBhvr>
                                      <p:tavLst>
                                        <p:tav tm="0">
                                          <p:val>
                                            <p:strVal val="0"/>
                                          </p:val>
                                        </p:tav>
                                        <p:tav tm="100000">
                                          <p:val>
                                            <p:strVal val="#ppt_w"/>
                                          </p:val>
                                        </p:tav>
                                      </p:tavLst>
                                    </p:anim>
                                    <p:anim calcmode="lin" valueType="num">
                                      <p:cBhvr additive="base">
                                        <p:cTn id="24" dur="500"/>
                                        <p:tgtEl>
                                          <p:spTgt spid="294"/>
                                        </p:tgtEl>
                                        <p:attrNameLst>
                                          <p:attrName>ppt_h</p:attrName>
                                        </p:attrNameLst>
                                      </p:cBhvr>
                                      <p:tavLst>
                                        <p:tav tm="0">
                                          <p:val>
                                            <p:str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293"/>
                                        </p:tgtEl>
                                        <p:attrNameLst>
                                          <p:attrName>style.visibility</p:attrName>
                                        </p:attrNameLst>
                                      </p:cBhvr>
                                      <p:to>
                                        <p:strVal val="visible"/>
                                      </p:to>
                                    </p:set>
                                    <p:anim calcmode="lin" valueType="num">
                                      <p:cBhvr additive="base">
                                        <p:cTn id="27" dur="500"/>
                                        <p:tgtEl>
                                          <p:spTgt spid="293"/>
                                        </p:tgtEl>
                                        <p:attrNameLst>
                                          <p:attrName>ppt_w</p:attrName>
                                        </p:attrNameLst>
                                      </p:cBhvr>
                                      <p:tavLst>
                                        <p:tav tm="0">
                                          <p:val>
                                            <p:strVal val="0"/>
                                          </p:val>
                                        </p:tav>
                                        <p:tav tm="100000">
                                          <p:val>
                                            <p:strVal val="#ppt_w"/>
                                          </p:val>
                                        </p:tav>
                                      </p:tavLst>
                                    </p:anim>
                                    <p:anim calcmode="lin" valueType="num">
                                      <p:cBhvr additive="base">
                                        <p:cTn id="28" dur="500"/>
                                        <p:tgtEl>
                                          <p:spTgt spid="293"/>
                                        </p:tgtEl>
                                        <p:attrNameLst>
                                          <p:attrName>ppt_h</p:attrName>
                                        </p:attrNameLst>
                                      </p:cBhvr>
                                      <p:tavLst>
                                        <p:tav tm="0">
                                          <p:val>
                                            <p:str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92"/>
                                        </p:tgtEl>
                                        <p:attrNameLst>
                                          <p:attrName>style.visibility</p:attrName>
                                        </p:attrNameLst>
                                      </p:cBhvr>
                                      <p:to>
                                        <p:strVal val="visible"/>
                                      </p:to>
                                    </p:set>
                                    <p:anim calcmode="lin" valueType="num">
                                      <p:cBhvr additive="base">
                                        <p:cTn id="31" dur="500"/>
                                        <p:tgtEl>
                                          <p:spTgt spid="292"/>
                                        </p:tgtEl>
                                        <p:attrNameLst>
                                          <p:attrName>ppt_w</p:attrName>
                                        </p:attrNameLst>
                                      </p:cBhvr>
                                      <p:tavLst>
                                        <p:tav tm="0">
                                          <p:val>
                                            <p:strVal val="0"/>
                                          </p:val>
                                        </p:tav>
                                        <p:tav tm="100000">
                                          <p:val>
                                            <p:strVal val="#ppt_w"/>
                                          </p:val>
                                        </p:tav>
                                      </p:tavLst>
                                    </p:anim>
                                    <p:anim calcmode="lin" valueType="num">
                                      <p:cBhvr additive="base">
                                        <p:cTn id="32" dur="500"/>
                                        <p:tgtEl>
                                          <p:spTgt spid="292"/>
                                        </p:tgtEl>
                                        <p:attrNameLst>
                                          <p:attrName>ppt_h</p:attrName>
                                        </p:attrNameLst>
                                      </p:cBhvr>
                                      <p:tavLst>
                                        <p:tav tm="0">
                                          <p:val>
                                            <p:str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309"/>
                                        </p:tgtEl>
                                        <p:attrNameLst>
                                          <p:attrName>style.visibility</p:attrName>
                                        </p:attrNameLst>
                                      </p:cBhvr>
                                      <p:to>
                                        <p:strVal val="visible"/>
                                      </p:to>
                                    </p:set>
                                    <p:anim calcmode="lin" valueType="num">
                                      <p:cBhvr additive="base">
                                        <p:cTn id="37" dur="500"/>
                                        <p:tgtEl>
                                          <p:spTgt spid="309"/>
                                        </p:tgtEl>
                                        <p:attrNameLst>
                                          <p:attrName>ppt_w</p:attrName>
                                        </p:attrNameLst>
                                      </p:cBhvr>
                                      <p:tavLst>
                                        <p:tav tm="0">
                                          <p:val>
                                            <p:strVal val="0"/>
                                          </p:val>
                                        </p:tav>
                                        <p:tav tm="100000">
                                          <p:val>
                                            <p:strVal val="#ppt_w"/>
                                          </p:val>
                                        </p:tav>
                                      </p:tavLst>
                                    </p:anim>
                                    <p:anim calcmode="lin" valueType="num">
                                      <p:cBhvr additive="base">
                                        <p:cTn id="38" dur="500"/>
                                        <p:tgtEl>
                                          <p:spTgt spid="309"/>
                                        </p:tgtEl>
                                        <p:attrNameLst>
                                          <p:attrName>ppt_h</p:attrName>
                                        </p:attrNameLst>
                                      </p:cBhvr>
                                      <p:tavLst>
                                        <p:tav tm="0">
                                          <p:val>
                                            <p:str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295"/>
                                        </p:tgtEl>
                                        <p:attrNameLst>
                                          <p:attrName>style.visibility</p:attrName>
                                        </p:attrNameLst>
                                      </p:cBhvr>
                                      <p:to>
                                        <p:strVal val="visible"/>
                                      </p:to>
                                    </p:set>
                                    <p:anim calcmode="lin" valueType="num">
                                      <p:cBhvr additive="base">
                                        <p:cTn id="41" dur="500"/>
                                        <p:tgtEl>
                                          <p:spTgt spid="295"/>
                                        </p:tgtEl>
                                        <p:attrNameLst>
                                          <p:attrName>ppt_w</p:attrName>
                                        </p:attrNameLst>
                                      </p:cBhvr>
                                      <p:tavLst>
                                        <p:tav tm="0">
                                          <p:val>
                                            <p:strVal val="0"/>
                                          </p:val>
                                        </p:tav>
                                        <p:tav tm="100000">
                                          <p:val>
                                            <p:strVal val="#ppt_w"/>
                                          </p:val>
                                        </p:tav>
                                      </p:tavLst>
                                    </p:anim>
                                    <p:anim calcmode="lin" valueType="num">
                                      <p:cBhvr additive="base">
                                        <p:cTn id="42" dur="500"/>
                                        <p:tgtEl>
                                          <p:spTgt spid="295"/>
                                        </p:tgtEl>
                                        <p:attrNameLst>
                                          <p:attrName>ppt_h</p:attrName>
                                        </p:attrNameLst>
                                      </p:cBhvr>
                                      <p:tavLst>
                                        <p:tav tm="0">
                                          <p:val>
                                            <p:strVal val="0"/>
                                          </p:val>
                                        </p:tav>
                                        <p:tav tm="100000">
                                          <p:val>
                                            <p:strVal val="#ppt_h"/>
                                          </p:val>
                                        </p:tav>
                                      </p:tavLst>
                                    </p:anim>
                                  </p:childTnLst>
                                </p:cTn>
                              </p:par>
                              <p:par>
                                <p:cTn id="43" presetID="23" presetClass="entr" presetSubtype="16" fill="hold" nodeType="withEffect">
                                  <p:stCondLst>
                                    <p:cond delay="0"/>
                                  </p:stCondLst>
                                  <p:childTnLst>
                                    <p:set>
                                      <p:cBhvr>
                                        <p:cTn id="44" dur="1" fill="hold">
                                          <p:stCondLst>
                                            <p:cond delay="0"/>
                                          </p:stCondLst>
                                        </p:cTn>
                                        <p:tgtEl>
                                          <p:spTgt spid="302"/>
                                        </p:tgtEl>
                                        <p:attrNameLst>
                                          <p:attrName>style.visibility</p:attrName>
                                        </p:attrNameLst>
                                      </p:cBhvr>
                                      <p:to>
                                        <p:strVal val="visible"/>
                                      </p:to>
                                    </p:set>
                                    <p:anim calcmode="lin" valueType="num">
                                      <p:cBhvr additive="base">
                                        <p:cTn id="45" dur="500"/>
                                        <p:tgtEl>
                                          <p:spTgt spid="302"/>
                                        </p:tgtEl>
                                        <p:attrNameLst>
                                          <p:attrName>ppt_w</p:attrName>
                                        </p:attrNameLst>
                                      </p:cBhvr>
                                      <p:tavLst>
                                        <p:tav tm="0">
                                          <p:val>
                                            <p:strVal val="0"/>
                                          </p:val>
                                        </p:tav>
                                        <p:tav tm="100000">
                                          <p:val>
                                            <p:strVal val="#ppt_w"/>
                                          </p:val>
                                        </p:tav>
                                      </p:tavLst>
                                    </p:anim>
                                    <p:anim calcmode="lin" valueType="num">
                                      <p:cBhvr additive="base">
                                        <p:cTn id="46" dur="500"/>
                                        <p:tgtEl>
                                          <p:spTgt spid="302"/>
                                        </p:tgtEl>
                                        <p:attrNameLst>
                                          <p:attrName>ppt_h</p:attrName>
                                        </p:attrNameLst>
                                      </p:cBhvr>
                                      <p:tavLst>
                                        <p:tav tm="0">
                                          <p:val>
                                            <p:str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nodeType="clickEffect">
                                  <p:stCondLst>
                                    <p:cond delay="0"/>
                                  </p:stCondLst>
                                  <p:childTnLst>
                                    <p:set>
                                      <p:cBhvr>
                                        <p:cTn id="50" dur="1" fill="hold">
                                          <p:stCondLst>
                                            <p:cond delay="0"/>
                                          </p:stCondLst>
                                        </p:cTn>
                                        <p:tgtEl>
                                          <p:spTgt spid="310"/>
                                        </p:tgtEl>
                                        <p:attrNameLst>
                                          <p:attrName>style.visibility</p:attrName>
                                        </p:attrNameLst>
                                      </p:cBhvr>
                                      <p:to>
                                        <p:strVal val="visible"/>
                                      </p:to>
                                    </p:set>
                                    <p:anim calcmode="lin" valueType="num">
                                      <p:cBhvr additive="base">
                                        <p:cTn id="51" dur="500"/>
                                        <p:tgtEl>
                                          <p:spTgt spid="310"/>
                                        </p:tgtEl>
                                        <p:attrNameLst>
                                          <p:attrName>ppt_w</p:attrName>
                                        </p:attrNameLst>
                                      </p:cBhvr>
                                      <p:tavLst>
                                        <p:tav tm="0">
                                          <p:val>
                                            <p:strVal val="0"/>
                                          </p:val>
                                        </p:tav>
                                        <p:tav tm="100000">
                                          <p:val>
                                            <p:strVal val="#ppt_w"/>
                                          </p:val>
                                        </p:tav>
                                      </p:tavLst>
                                    </p:anim>
                                    <p:anim calcmode="lin" valueType="num">
                                      <p:cBhvr additive="base">
                                        <p:cTn id="52" dur="500"/>
                                        <p:tgtEl>
                                          <p:spTgt spid="310"/>
                                        </p:tgtEl>
                                        <p:attrNameLst>
                                          <p:attrName>ppt_h</p:attrName>
                                        </p:attrNameLst>
                                      </p:cBhvr>
                                      <p:tavLst>
                                        <p:tav tm="0">
                                          <p:val>
                                            <p:str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311"/>
                                        </p:tgtEl>
                                        <p:attrNameLst>
                                          <p:attrName>style.visibility</p:attrName>
                                        </p:attrNameLst>
                                      </p:cBhvr>
                                      <p:to>
                                        <p:strVal val="visible"/>
                                      </p:to>
                                    </p:set>
                                    <p:anim calcmode="lin" valueType="num">
                                      <p:cBhvr additive="base">
                                        <p:cTn id="55" dur="500"/>
                                        <p:tgtEl>
                                          <p:spTgt spid="311"/>
                                        </p:tgtEl>
                                        <p:attrNameLst>
                                          <p:attrName>ppt_w</p:attrName>
                                        </p:attrNameLst>
                                      </p:cBhvr>
                                      <p:tavLst>
                                        <p:tav tm="0">
                                          <p:val>
                                            <p:strVal val="0"/>
                                          </p:val>
                                        </p:tav>
                                        <p:tav tm="100000">
                                          <p:val>
                                            <p:strVal val="#ppt_w"/>
                                          </p:val>
                                        </p:tav>
                                      </p:tavLst>
                                    </p:anim>
                                    <p:anim calcmode="lin" valueType="num">
                                      <p:cBhvr additive="base">
                                        <p:cTn id="56" dur="500"/>
                                        <p:tgtEl>
                                          <p:spTgt spid="311"/>
                                        </p:tgtEl>
                                        <p:attrNameLst>
                                          <p:attrName>ppt_h</p:attrName>
                                        </p:attrNameLst>
                                      </p:cBhvr>
                                      <p:tavLst>
                                        <p:tav tm="0">
                                          <p:val>
                                            <p:str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315"/>
                                        </p:tgtEl>
                                        <p:attrNameLst>
                                          <p:attrName>style.visibility</p:attrName>
                                        </p:attrNameLst>
                                      </p:cBhvr>
                                      <p:to>
                                        <p:strVal val="visible"/>
                                      </p:to>
                                    </p:set>
                                    <p:anim calcmode="lin" valueType="num">
                                      <p:cBhvr additive="base">
                                        <p:cTn id="61" dur="500"/>
                                        <p:tgtEl>
                                          <p:spTgt spid="315"/>
                                        </p:tgtEl>
                                        <p:attrNameLst>
                                          <p:attrName>ppt_w</p:attrName>
                                        </p:attrNameLst>
                                      </p:cBhvr>
                                      <p:tavLst>
                                        <p:tav tm="0">
                                          <p:val>
                                            <p:strVal val="0"/>
                                          </p:val>
                                        </p:tav>
                                        <p:tav tm="100000">
                                          <p:val>
                                            <p:strVal val="#ppt_w"/>
                                          </p:val>
                                        </p:tav>
                                      </p:tavLst>
                                    </p:anim>
                                    <p:anim calcmode="lin" valueType="num">
                                      <p:cBhvr additive="base">
                                        <p:cTn id="62" dur="500"/>
                                        <p:tgtEl>
                                          <p:spTgt spid="315"/>
                                        </p:tgtEl>
                                        <p:attrNameLst>
                                          <p:attrName>ppt_h</p:attrName>
                                        </p:attrNameLst>
                                      </p:cBhvr>
                                      <p:tavLst>
                                        <p:tav tm="0">
                                          <p:val>
                                            <p:str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312"/>
                                        </p:tgtEl>
                                        <p:attrNameLst>
                                          <p:attrName>style.visibility</p:attrName>
                                        </p:attrNameLst>
                                      </p:cBhvr>
                                      <p:to>
                                        <p:strVal val="visible"/>
                                      </p:to>
                                    </p:set>
                                    <p:anim calcmode="lin" valueType="num">
                                      <p:cBhvr additive="base">
                                        <p:cTn id="65" dur="500"/>
                                        <p:tgtEl>
                                          <p:spTgt spid="312"/>
                                        </p:tgtEl>
                                        <p:attrNameLst>
                                          <p:attrName>ppt_w</p:attrName>
                                        </p:attrNameLst>
                                      </p:cBhvr>
                                      <p:tavLst>
                                        <p:tav tm="0">
                                          <p:val>
                                            <p:strVal val="0"/>
                                          </p:val>
                                        </p:tav>
                                        <p:tav tm="100000">
                                          <p:val>
                                            <p:strVal val="#ppt_w"/>
                                          </p:val>
                                        </p:tav>
                                      </p:tavLst>
                                    </p:anim>
                                    <p:anim calcmode="lin" valueType="num">
                                      <p:cBhvr additive="base">
                                        <p:cTn id="66" dur="500"/>
                                        <p:tgtEl>
                                          <p:spTgt spid="312"/>
                                        </p:tgtEl>
                                        <p:attrNameLst>
                                          <p:attrName>ppt_h</p:attrName>
                                        </p:attrNameLst>
                                      </p:cBhvr>
                                      <p:tavLst>
                                        <p:tav tm="0">
                                          <p:val>
                                            <p:strVal val="0"/>
                                          </p:val>
                                        </p:tav>
                                        <p:tav tm="100000">
                                          <p:val>
                                            <p:strVal val="#ppt_h"/>
                                          </p:val>
                                        </p:tav>
                                      </p:tavLst>
                                    </p:anim>
                                  </p:childTnLst>
                                </p:cTn>
                              </p:par>
                              <p:par>
                                <p:cTn id="67" presetID="23" presetClass="entr" presetSubtype="16" fill="hold" nodeType="withEffect">
                                  <p:stCondLst>
                                    <p:cond delay="0"/>
                                  </p:stCondLst>
                                  <p:childTnLst>
                                    <p:set>
                                      <p:cBhvr>
                                        <p:cTn id="68" dur="1" fill="hold">
                                          <p:stCondLst>
                                            <p:cond delay="0"/>
                                          </p:stCondLst>
                                        </p:cTn>
                                        <p:tgtEl>
                                          <p:spTgt spid="318"/>
                                        </p:tgtEl>
                                        <p:attrNameLst>
                                          <p:attrName>style.visibility</p:attrName>
                                        </p:attrNameLst>
                                      </p:cBhvr>
                                      <p:to>
                                        <p:strVal val="visible"/>
                                      </p:to>
                                    </p:set>
                                    <p:anim calcmode="lin" valueType="num">
                                      <p:cBhvr additive="base">
                                        <p:cTn id="69" dur="500"/>
                                        <p:tgtEl>
                                          <p:spTgt spid="318"/>
                                        </p:tgtEl>
                                        <p:attrNameLst>
                                          <p:attrName>ppt_w</p:attrName>
                                        </p:attrNameLst>
                                      </p:cBhvr>
                                      <p:tavLst>
                                        <p:tav tm="0">
                                          <p:val>
                                            <p:strVal val="0"/>
                                          </p:val>
                                        </p:tav>
                                        <p:tav tm="100000">
                                          <p:val>
                                            <p:strVal val="#ppt_w"/>
                                          </p:val>
                                        </p:tav>
                                      </p:tavLst>
                                    </p:anim>
                                    <p:anim calcmode="lin" valueType="num">
                                      <p:cBhvr additive="base">
                                        <p:cTn id="70" dur="500"/>
                                        <p:tgtEl>
                                          <p:spTgt spid="318"/>
                                        </p:tgtEl>
                                        <p:attrNameLst>
                                          <p:attrName>ppt_h</p:attrName>
                                        </p:attrNameLst>
                                      </p:cBhvr>
                                      <p:tavLst>
                                        <p:tav tm="0">
                                          <p:val>
                                            <p:str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nodeType="clickEffect">
                                  <p:stCondLst>
                                    <p:cond delay="0"/>
                                  </p:stCondLst>
                                  <p:childTnLst>
                                    <p:set>
                                      <p:cBhvr>
                                        <p:cTn id="74" dur="1" fill="hold">
                                          <p:stCondLst>
                                            <p:cond delay="0"/>
                                          </p:stCondLst>
                                        </p:cTn>
                                        <p:tgtEl>
                                          <p:spTgt spid="306"/>
                                        </p:tgtEl>
                                        <p:attrNameLst>
                                          <p:attrName>style.visibility</p:attrName>
                                        </p:attrNameLst>
                                      </p:cBhvr>
                                      <p:to>
                                        <p:strVal val="visible"/>
                                      </p:to>
                                    </p:set>
                                    <p:anim calcmode="lin" valueType="num">
                                      <p:cBhvr additive="base">
                                        <p:cTn id="75" dur="500"/>
                                        <p:tgtEl>
                                          <p:spTgt spid="306"/>
                                        </p:tgtEl>
                                        <p:attrNameLst>
                                          <p:attrName>ppt_w</p:attrName>
                                        </p:attrNameLst>
                                      </p:cBhvr>
                                      <p:tavLst>
                                        <p:tav tm="0">
                                          <p:val>
                                            <p:strVal val="0"/>
                                          </p:val>
                                        </p:tav>
                                        <p:tav tm="100000">
                                          <p:val>
                                            <p:strVal val="#ppt_w"/>
                                          </p:val>
                                        </p:tav>
                                      </p:tavLst>
                                    </p:anim>
                                    <p:anim calcmode="lin" valueType="num">
                                      <p:cBhvr additive="base">
                                        <p:cTn id="76" dur="500"/>
                                        <p:tgtEl>
                                          <p:spTgt spid="30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325"/>
        <p:cNvGrpSpPr/>
        <p:nvPr/>
      </p:nvGrpSpPr>
      <p:grpSpPr>
        <a:xfrm>
          <a:off x="0" y="0"/>
          <a:ext cx="0" cy="0"/>
          <a:chOff x="0" y="0"/>
          <a:chExt cx="0" cy="0"/>
        </a:xfrm>
      </p:grpSpPr>
      <p:sp>
        <p:nvSpPr>
          <p:cNvPr id="326" name="Google Shape;326;p11"/>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7" name="Google Shape;327;p11"/>
          <p:cNvSpPr/>
          <p:nvPr/>
        </p:nvSpPr>
        <p:spPr>
          <a:xfrm>
            <a:off x="755576" y="879562"/>
            <a:ext cx="7992888" cy="3402378"/>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chemeClr val="accent1"/>
                </a:solidFill>
                <a:latin typeface="Calibri"/>
                <a:ea typeface="Calibri"/>
                <a:cs typeface="Calibri"/>
                <a:sym typeface="Calibri"/>
              </a:rPr>
              <a:t></a:t>
            </a:r>
            <a:endParaRPr sz="2400">
              <a:solidFill>
                <a:schemeClr val="accent1"/>
              </a:solidFill>
              <a:latin typeface="Calibri"/>
              <a:ea typeface="Calibri"/>
              <a:cs typeface="Calibri"/>
              <a:sym typeface="Calibri"/>
            </a:endParaRPr>
          </a:p>
        </p:txBody>
      </p:sp>
      <p:sp>
        <p:nvSpPr>
          <p:cNvPr id="328" name="Google Shape;328;p11"/>
          <p:cNvSpPr/>
          <p:nvPr/>
        </p:nvSpPr>
        <p:spPr>
          <a:xfrm>
            <a:off x="755576" y="4334222"/>
            <a:ext cx="7992888" cy="685800"/>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800" b="1">
                <a:solidFill>
                  <a:schemeClr val="dk2"/>
                </a:solidFill>
                <a:latin typeface="Calibri"/>
                <a:ea typeface="Calibri"/>
                <a:cs typeface="Calibri"/>
                <a:sym typeface="Calibri"/>
              </a:rPr>
              <a:t>INCIDENTS NOUS EN UN PERIODE DE 12 MESOS </a:t>
            </a:r>
            <a:endParaRPr sz="1800" b="1">
              <a:solidFill>
                <a:schemeClr val="dk2"/>
              </a:solidFill>
              <a:latin typeface="Calibri"/>
              <a:ea typeface="Calibri"/>
              <a:cs typeface="Calibri"/>
              <a:sym typeface="Calibri"/>
            </a:endParaRPr>
          </a:p>
        </p:txBody>
      </p:sp>
      <p:sp>
        <p:nvSpPr>
          <p:cNvPr id="329" name="Google Shape;329;p11"/>
          <p:cNvSpPr/>
          <p:nvPr/>
        </p:nvSpPr>
        <p:spPr>
          <a:xfrm>
            <a:off x="1451938" y="345109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30" name="Google Shape;330;p11"/>
          <p:cNvSpPr/>
          <p:nvPr/>
        </p:nvSpPr>
        <p:spPr>
          <a:xfrm>
            <a:off x="2979346" y="2713111"/>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31" name="Google Shape;331;p11"/>
          <p:cNvSpPr/>
          <p:nvPr/>
        </p:nvSpPr>
        <p:spPr>
          <a:xfrm>
            <a:off x="5413236" y="344597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32" name="Google Shape;332;p11"/>
          <p:cNvSpPr/>
          <p:nvPr/>
        </p:nvSpPr>
        <p:spPr>
          <a:xfrm>
            <a:off x="6943214" y="162041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33" name="Google Shape;333;p11"/>
          <p:cNvSpPr/>
          <p:nvPr/>
        </p:nvSpPr>
        <p:spPr>
          <a:xfrm>
            <a:off x="5113973" y="1620414"/>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34" name="Google Shape;334;p11"/>
          <p:cNvSpPr/>
          <p:nvPr/>
        </p:nvSpPr>
        <p:spPr>
          <a:xfrm>
            <a:off x="2370235" y="1253617"/>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35" name="Google Shape;335;p11"/>
          <p:cNvSpPr/>
          <p:nvPr/>
        </p:nvSpPr>
        <p:spPr>
          <a:xfrm>
            <a:off x="4498663" y="2348114"/>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36" name="Google Shape;336;p11"/>
          <p:cNvSpPr/>
          <p:nvPr/>
        </p:nvSpPr>
        <p:spPr>
          <a:xfrm>
            <a:off x="6330685" y="3082005"/>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37" name="Google Shape;337;p11"/>
          <p:cNvSpPr txBox="1"/>
          <p:nvPr/>
        </p:nvSpPr>
        <p:spPr>
          <a:xfrm>
            <a:off x="755576" y="411510"/>
            <a:ext cx="302659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POBLACIÓ INFANTIL GENERAL </a:t>
            </a:r>
            <a:endParaRPr sz="1800">
              <a:solidFill>
                <a:schemeClr val="dk1"/>
              </a:solidFill>
              <a:latin typeface="Calibri"/>
              <a:ea typeface="Calibri"/>
              <a:cs typeface="Calibri"/>
              <a:sym typeface="Calibri"/>
            </a:endParaRPr>
          </a:p>
        </p:txBody>
      </p:sp>
      <p:pic>
        <p:nvPicPr>
          <p:cNvPr id="338" name="Google Shape;338;p11"/>
          <p:cNvPicPr preferRelativeResize="0"/>
          <p:nvPr/>
        </p:nvPicPr>
        <p:blipFill rotWithShape="1">
          <a:blip r:embed="rId3">
            <a:alphaModFix/>
          </a:blip>
          <a:srcRect l="31423" t="43413" r="31422" b="17066"/>
          <a:stretch/>
        </p:blipFill>
        <p:spPr>
          <a:xfrm>
            <a:off x="816536" y="4372362"/>
            <a:ext cx="970012" cy="633460"/>
          </a:xfrm>
          <a:prstGeom prst="rect">
            <a:avLst/>
          </a:prstGeom>
          <a:noFill/>
          <a:ln>
            <a:noFill/>
          </a:ln>
        </p:spPr>
      </p:pic>
      <p:sp>
        <p:nvSpPr>
          <p:cNvPr id="339" name="Google Shape;339;p11"/>
          <p:cNvSpPr txBox="1"/>
          <p:nvPr/>
        </p:nvSpPr>
        <p:spPr>
          <a:xfrm>
            <a:off x="4962054" y="411510"/>
            <a:ext cx="3858428" cy="3693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a:solidFill>
                  <a:schemeClr val="dk1"/>
                </a:solidFill>
                <a:latin typeface="Calibri"/>
                <a:ea typeface="Calibri"/>
                <a:cs typeface="Calibri"/>
                <a:sym typeface="Calibri"/>
              </a:rPr>
              <a:t>INCIDENT MALTRACTAMENT INFANTIL</a:t>
            </a:r>
            <a:endParaRPr sz="1800">
              <a:solidFill>
                <a:schemeClr val="dk1"/>
              </a:solidFill>
              <a:latin typeface="Calibri"/>
              <a:ea typeface="Calibri"/>
              <a:cs typeface="Calibri"/>
              <a:sym typeface="Calibri"/>
            </a:endParaRPr>
          </a:p>
        </p:txBody>
      </p:sp>
      <p:sp>
        <p:nvSpPr>
          <p:cNvPr id="340" name="Google Shape;340;p11"/>
          <p:cNvSpPr/>
          <p:nvPr/>
        </p:nvSpPr>
        <p:spPr>
          <a:xfrm>
            <a:off x="3904802" y="124763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41" name="Google Shape;341;p11"/>
          <p:cNvSpPr/>
          <p:nvPr/>
        </p:nvSpPr>
        <p:spPr>
          <a:xfrm>
            <a:off x="6338692" y="1980508"/>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42" name="Google Shape;342;p11"/>
          <p:cNvSpPr/>
          <p:nvPr/>
        </p:nvSpPr>
        <p:spPr>
          <a:xfrm>
            <a:off x="5424129" y="882643"/>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fade">
                                      <p:cBhvr>
                                        <p:cTn id="7" dur="1000"/>
                                        <p:tgtEl>
                                          <p:spTgt spid="33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6"/>
                                        </p:tgtEl>
                                        <p:attrNameLst>
                                          <p:attrName>style.visibility</p:attrName>
                                        </p:attrNameLst>
                                      </p:cBhvr>
                                      <p:to>
                                        <p:strVal val="visible"/>
                                      </p:to>
                                    </p:set>
                                    <p:animEffect transition="in" filter="fade">
                                      <p:cBhvr>
                                        <p:cTn id="11" dur="1000"/>
                                        <p:tgtEl>
                                          <p:spTgt spid="33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1"/>
                                        </p:tgtEl>
                                        <p:attrNameLst>
                                          <p:attrName>style.visibility</p:attrName>
                                        </p:attrNameLst>
                                      </p:cBhvr>
                                      <p:to>
                                        <p:strVal val="visible"/>
                                      </p:to>
                                    </p:set>
                                    <p:animEffect transition="in" filter="fade">
                                      <p:cBhvr>
                                        <p:cTn id="15" dur="1000"/>
                                        <p:tgtEl>
                                          <p:spTgt spid="331"/>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33"/>
                                        </p:tgtEl>
                                        <p:attrNameLst>
                                          <p:attrName>style.visibility</p:attrName>
                                        </p:attrNameLst>
                                      </p:cBhvr>
                                      <p:to>
                                        <p:strVal val="visible"/>
                                      </p:to>
                                    </p:set>
                                    <p:animEffect transition="in" filter="fade">
                                      <p:cBhvr>
                                        <p:cTn id="19" dur="1000"/>
                                        <p:tgtEl>
                                          <p:spTgt spid="333"/>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35"/>
                                        </p:tgtEl>
                                        <p:attrNameLst>
                                          <p:attrName>style.visibility</p:attrName>
                                        </p:attrNameLst>
                                      </p:cBhvr>
                                      <p:to>
                                        <p:strVal val="visible"/>
                                      </p:to>
                                    </p:set>
                                    <p:animEffect transition="in" filter="fade">
                                      <p:cBhvr>
                                        <p:cTn id="23" dur="1000"/>
                                        <p:tgtEl>
                                          <p:spTgt spid="335"/>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30"/>
                                        </p:tgtEl>
                                        <p:attrNameLst>
                                          <p:attrName>style.visibility</p:attrName>
                                        </p:attrNameLst>
                                      </p:cBhvr>
                                      <p:to>
                                        <p:strVal val="visible"/>
                                      </p:to>
                                    </p:set>
                                    <p:animEffect transition="in" filter="fade">
                                      <p:cBhvr>
                                        <p:cTn id="27" dur="1000"/>
                                        <p:tgtEl>
                                          <p:spTgt spid="330"/>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34"/>
                                        </p:tgtEl>
                                        <p:attrNameLst>
                                          <p:attrName>style.visibility</p:attrName>
                                        </p:attrNameLst>
                                      </p:cBhvr>
                                      <p:to>
                                        <p:strVal val="visible"/>
                                      </p:to>
                                    </p:set>
                                    <p:animEffect transition="in" filter="fade">
                                      <p:cBhvr>
                                        <p:cTn id="31" dur="1000"/>
                                        <p:tgtEl>
                                          <p:spTgt spid="334"/>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329"/>
                                        </p:tgtEl>
                                        <p:attrNameLst>
                                          <p:attrName>style.visibility</p:attrName>
                                        </p:attrNameLst>
                                      </p:cBhvr>
                                      <p:to>
                                        <p:strVal val="visible"/>
                                      </p:to>
                                    </p:set>
                                    <p:animEffect transition="in" filter="fade">
                                      <p:cBhvr>
                                        <p:cTn id="35" dur="1000"/>
                                        <p:tgtEl>
                                          <p:spTgt spid="329"/>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341"/>
                                        </p:tgtEl>
                                        <p:attrNameLst>
                                          <p:attrName>style.visibility</p:attrName>
                                        </p:attrNameLst>
                                      </p:cBhvr>
                                      <p:to>
                                        <p:strVal val="visible"/>
                                      </p:to>
                                    </p:set>
                                    <p:animEffect transition="in" filter="fade">
                                      <p:cBhvr>
                                        <p:cTn id="39" dur="1000"/>
                                        <p:tgtEl>
                                          <p:spTgt spid="341"/>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342"/>
                                        </p:tgtEl>
                                        <p:attrNameLst>
                                          <p:attrName>style.visibility</p:attrName>
                                        </p:attrNameLst>
                                      </p:cBhvr>
                                      <p:to>
                                        <p:strVal val="visible"/>
                                      </p:to>
                                    </p:set>
                                    <p:animEffect transition="in" filter="fade">
                                      <p:cBhvr>
                                        <p:cTn id="43" dur="1000"/>
                                        <p:tgtEl>
                                          <p:spTgt spid="342"/>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340"/>
                                        </p:tgtEl>
                                        <p:attrNameLst>
                                          <p:attrName>style.visibility</p:attrName>
                                        </p:attrNameLst>
                                      </p:cBhvr>
                                      <p:to>
                                        <p:strVal val="visible"/>
                                      </p:to>
                                    </p:set>
                                    <p:animEffect transition="in" filter="fade">
                                      <p:cBhvr>
                                        <p:cTn id="47" dur="1000"/>
                                        <p:tgtEl>
                                          <p:spTgt spid="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347"/>
        <p:cNvGrpSpPr/>
        <p:nvPr/>
      </p:nvGrpSpPr>
      <p:grpSpPr>
        <a:xfrm>
          <a:off x="0" y="0"/>
          <a:ext cx="0" cy="0"/>
          <a:chOff x="0" y="0"/>
          <a:chExt cx="0" cy="0"/>
        </a:xfrm>
      </p:grpSpPr>
      <p:sp>
        <p:nvSpPr>
          <p:cNvPr id="348" name="Google Shape;348;p12"/>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9" name="Google Shape;349;p12"/>
          <p:cNvSpPr/>
          <p:nvPr/>
        </p:nvSpPr>
        <p:spPr>
          <a:xfrm>
            <a:off x="755576" y="879562"/>
            <a:ext cx="7992888" cy="3402378"/>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chemeClr val="accent1"/>
                </a:solidFill>
                <a:latin typeface="Calibri"/>
                <a:ea typeface="Calibri"/>
                <a:cs typeface="Calibri"/>
                <a:sym typeface="Calibri"/>
              </a:rPr>
              <a:t></a:t>
            </a:r>
            <a:endParaRPr sz="2400">
              <a:solidFill>
                <a:schemeClr val="accent1"/>
              </a:solidFill>
              <a:latin typeface="Calibri"/>
              <a:ea typeface="Calibri"/>
              <a:cs typeface="Calibri"/>
              <a:sym typeface="Calibri"/>
            </a:endParaRPr>
          </a:p>
        </p:txBody>
      </p:sp>
      <p:sp>
        <p:nvSpPr>
          <p:cNvPr id="350" name="Google Shape;350;p12"/>
          <p:cNvSpPr/>
          <p:nvPr/>
        </p:nvSpPr>
        <p:spPr>
          <a:xfrm>
            <a:off x="1475656" y="3455856"/>
            <a:ext cx="45576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51" name="Google Shape;351;p12"/>
          <p:cNvSpPr/>
          <p:nvPr/>
        </p:nvSpPr>
        <p:spPr>
          <a:xfrm>
            <a:off x="2998302" y="2725016"/>
            <a:ext cx="5125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52" name="Google Shape;352;p12"/>
          <p:cNvSpPr/>
          <p:nvPr/>
        </p:nvSpPr>
        <p:spPr>
          <a:xfrm>
            <a:off x="5436954" y="345788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53" name="Google Shape;353;p12"/>
          <p:cNvSpPr/>
          <p:nvPr/>
        </p:nvSpPr>
        <p:spPr>
          <a:xfrm>
            <a:off x="6962170" y="1628511"/>
            <a:ext cx="50910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354" name="Google Shape;354;p12"/>
          <p:cNvSpPr/>
          <p:nvPr/>
        </p:nvSpPr>
        <p:spPr>
          <a:xfrm>
            <a:off x="5132929" y="1627557"/>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55" name="Google Shape;355;p12"/>
          <p:cNvSpPr/>
          <p:nvPr/>
        </p:nvSpPr>
        <p:spPr>
          <a:xfrm>
            <a:off x="2389204" y="1260760"/>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56" name="Google Shape;356;p12"/>
          <p:cNvSpPr/>
          <p:nvPr/>
        </p:nvSpPr>
        <p:spPr>
          <a:xfrm>
            <a:off x="4522376" y="2360029"/>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57" name="Google Shape;357;p12"/>
          <p:cNvSpPr/>
          <p:nvPr/>
        </p:nvSpPr>
        <p:spPr>
          <a:xfrm>
            <a:off x="6352017" y="3089148"/>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358" name="Google Shape;358;p12"/>
          <p:cNvSpPr txBox="1"/>
          <p:nvPr/>
        </p:nvSpPr>
        <p:spPr>
          <a:xfrm>
            <a:off x="663478" y="339502"/>
            <a:ext cx="78060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NENES I NENS VÍCTIMES DE MALTRACTAMENT QUE SÓN VISIBLES PER AL MENYS UN SERVEI</a:t>
            </a:r>
            <a:endParaRPr sz="1600">
              <a:solidFill>
                <a:schemeClr val="dk1"/>
              </a:solidFill>
              <a:latin typeface="Calibri"/>
              <a:ea typeface="Calibri"/>
              <a:cs typeface="Calibri"/>
              <a:sym typeface="Calibri"/>
            </a:endParaRPr>
          </a:p>
        </p:txBody>
      </p:sp>
      <p:sp>
        <p:nvSpPr>
          <p:cNvPr id="359" name="Google Shape;359;p12"/>
          <p:cNvSpPr/>
          <p:nvPr/>
        </p:nvSpPr>
        <p:spPr>
          <a:xfrm>
            <a:off x="2066122" y="4371950"/>
            <a:ext cx="1080120" cy="270030"/>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360" name="Google Shape;360;p12"/>
          <p:cNvSpPr/>
          <p:nvPr/>
        </p:nvSpPr>
        <p:spPr>
          <a:xfrm>
            <a:off x="3376668" y="4371950"/>
            <a:ext cx="1440160" cy="270030"/>
          </a:xfrm>
          <a:prstGeom prst="rect">
            <a:avLst/>
          </a:prstGeom>
          <a:solidFill>
            <a:schemeClr val="lt1"/>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 MENTAL</a:t>
            </a:r>
            <a:endParaRPr sz="1400">
              <a:solidFill>
                <a:schemeClr val="dk1"/>
              </a:solidFill>
              <a:latin typeface="Calibri"/>
              <a:ea typeface="Calibri"/>
              <a:cs typeface="Calibri"/>
              <a:sym typeface="Calibri"/>
            </a:endParaRPr>
          </a:p>
        </p:txBody>
      </p:sp>
      <p:sp>
        <p:nvSpPr>
          <p:cNvPr id="361" name="Google Shape;361;p12"/>
          <p:cNvSpPr/>
          <p:nvPr/>
        </p:nvSpPr>
        <p:spPr>
          <a:xfrm>
            <a:off x="4915231" y="4371950"/>
            <a:ext cx="1344166" cy="270030"/>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SOCIALS</a:t>
            </a:r>
            <a:endParaRPr sz="1200">
              <a:solidFill>
                <a:schemeClr val="dk1"/>
              </a:solidFill>
              <a:latin typeface="Calibri"/>
              <a:ea typeface="Calibri"/>
              <a:cs typeface="Calibri"/>
              <a:sym typeface="Calibri"/>
            </a:endParaRPr>
          </a:p>
        </p:txBody>
      </p:sp>
      <p:sp>
        <p:nvSpPr>
          <p:cNvPr id="362" name="Google Shape;362;p12"/>
          <p:cNvSpPr/>
          <p:nvPr/>
        </p:nvSpPr>
        <p:spPr>
          <a:xfrm>
            <a:off x="6357800" y="4371950"/>
            <a:ext cx="1080120" cy="270030"/>
          </a:xfrm>
          <a:prstGeom prst="rect">
            <a:avLst/>
          </a:prstGeom>
          <a:solidFill>
            <a:schemeClr val="lt1"/>
          </a:solid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363" name="Google Shape;363;p12"/>
          <p:cNvSpPr/>
          <p:nvPr/>
        </p:nvSpPr>
        <p:spPr>
          <a:xfrm>
            <a:off x="7668344" y="4371950"/>
            <a:ext cx="1080120"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C. SEGURETAT</a:t>
            </a:r>
            <a:endParaRPr sz="1200">
              <a:solidFill>
                <a:schemeClr val="dk1"/>
              </a:solidFill>
              <a:latin typeface="Calibri"/>
              <a:ea typeface="Calibri"/>
              <a:cs typeface="Calibri"/>
              <a:sym typeface="Calibri"/>
            </a:endParaRPr>
          </a:p>
        </p:txBody>
      </p:sp>
      <p:sp>
        <p:nvSpPr>
          <p:cNvPr id="364" name="Google Shape;364;p12"/>
          <p:cNvSpPr/>
          <p:nvPr/>
        </p:nvSpPr>
        <p:spPr>
          <a:xfrm>
            <a:off x="755576" y="4371950"/>
            <a:ext cx="1080120" cy="270030"/>
          </a:xfrm>
          <a:prstGeom prst="rect">
            <a:avLst/>
          </a:prstGeom>
          <a:solidFill>
            <a:schemeClr val="lt1"/>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sp>
        <p:nvSpPr>
          <p:cNvPr id="365" name="Google Shape;365;p12"/>
          <p:cNvSpPr/>
          <p:nvPr/>
        </p:nvSpPr>
        <p:spPr>
          <a:xfrm>
            <a:off x="755576" y="4725482"/>
            <a:ext cx="5400600" cy="298721"/>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 / ÀMBIT PRIVAT / ONGs</a:t>
            </a:r>
            <a:endParaRPr sz="1400">
              <a:solidFill>
                <a:schemeClr val="lt1"/>
              </a:solidFill>
              <a:latin typeface="Calibri"/>
              <a:ea typeface="Calibri"/>
              <a:cs typeface="Calibri"/>
              <a:sym typeface="Calibri"/>
            </a:endParaRPr>
          </a:p>
        </p:txBody>
      </p:sp>
      <p:sp>
        <p:nvSpPr>
          <p:cNvPr id="366" name="Google Shape;366;p12"/>
          <p:cNvSpPr/>
          <p:nvPr/>
        </p:nvSpPr>
        <p:spPr>
          <a:xfrm>
            <a:off x="6352017" y="4718109"/>
            <a:ext cx="2396447" cy="29872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a:t>
            </a:r>
            <a:endParaRPr sz="1400">
              <a:solidFill>
                <a:schemeClr val="lt1"/>
              </a:solidFill>
              <a:latin typeface="Calibri"/>
              <a:ea typeface="Calibri"/>
              <a:cs typeface="Calibri"/>
              <a:sym typeface="Calibri"/>
            </a:endParaRPr>
          </a:p>
        </p:txBody>
      </p:sp>
      <p:sp>
        <p:nvSpPr>
          <p:cNvPr id="367" name="Google Shape;367;p12"/>
          <p:cNvSpPr/>
          <p:nvPr/>
        </p:nvSpPr>
        <p:spPr>
          <a:xfrm rot="-5400000">
            <a:off x="-1280501" y="2342337"/>
            <a:ext cx="3402378" cy="48235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SEGUIMENT SEGONS DADES ADMINISTRATIVES</a:t>
            </a:r>
            <a:endParaRPr sz="1400">
              <a:solidFill>
                <a:schemeClr val="lt1"/>
              </a:solidFill>
              <a:latin typeface="Calibri"/>
              <a:ea typeface="Calibri"/>
              <a:cs typeface="Calibri"/>
              <a:sym typeface="Calibri"/>
            </a:endParaRPr>
          </a:p>
        </p:txBody>
      </p:sp>
      <p:sp>
        <p:nvSpPr>
          <p:cNvPr id="368" name="Google Shape;368;p12"/>
          <p:cNvSpPr/>
          <p:nvPr/>
        </p:nvSpPr>
        <p:spPr>
          <a:xfrm>
            <a:off x="1578621" y="357064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69" name="Google Shape;369;p12"/>
          <p:cNvSpPr/>
          <p:nvPr/>
        </p:nvSpPr>
        <p:spPr>
          <a:xfrm>
            <a:off x="3102705" y="2833132"/>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0" name="Google Shape;370;p12"/>
          <p:cNvSpPr/>
          <p:nvPr/>
        </p:nvSpPr>
        <p:spPr>
          <a:xfrm>
            <a:off x="5235971" y="1736989"/>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1" name="Google Shape;371;p12"/>
          <p:cNvSpPr/>
          <p:nvPr/>
        </p:nvSpPr>
        <p:spPr>
          <a:xfrm>
            <a:off x="7065057" y="1741066"/>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2" name="Google Shape;372;p12"/>
          <p:cNvSpPr/>
          <p:nvPr/>
        </p:nvSpPr>
        <p:spPr>
          <a:xfrm>
            <a:off x="5542836" y="3562938"/>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3" name="Google Shape;373;p12"/>
          <p:cNvSpPr/>
          <p:nvPr/>
        </p:nvSpPr>
        <p:spPr>
          <a:xfrm>
            <a:off x="2490384" y="136939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4" name="Google Shape;374;p12"/>
          <p:cNvSpPr/>
          <p:nvPr/>
        </p:nvSpPr>
        <p:spPr>
          <a:xfrm>
            <a:off x="4589428" y="2427734"/>
            <a:ext cx="316414" cy="324036"/>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5" name="Google Shape;375;p12"/>
          <p:cNvSpPr/>
          <p:nvPr/>
        </p:nvSpPr>
        <p:spPr>
          <a:xfrm>
            <a:off x="6975033" y="1642033"/>
            <a:ext cx="432048" cy="44205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6" name="Google Shape;376;p12"/>
          <p:cNvSpPr/>
          <p:nvPr/>
        </p:nvSpPr>
        <p:spPr>
          <a:xfrm>
            <a:off x="2994705" y="2720529"/>
            <a:ext cx="468000" cy="46800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7" name="Google Shape;377;p12"/>
          <p:cNvSpPr/>
          <p:nvPr/>
        </p:nvSpPr>
        <p:spPr>
          <a:xfrm>
            <a:off x="5172971" y="1669550"/>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8" name="Google Shape;378;p12"/>
          <p:cNvSpPr/>
          <p:nvPr/>
        </p:nvSpPr>
        <p:spPr>
          <a:xfrm>
            <a:off x="2427384" y="1304184"/>
            <a:ext cx="378000" cy="378042"/>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9" name="Google Shape;379;p12"/>
          <p:cNvSpPr/>
          <p:nvPr/>
        </p:nvSpPr>
        <p:spPr>
          <a:xfrm>
            <a:off x="3039705" y="2769814"/>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0" name="Google Shape;380;p12"/>
          <p:cNvSpPr/>
          <p:nvPr/>
        </p:nvSpPr>
        <p:spPr>
          <a:xfrm>
            <a:off x="2868665" y="2591365"/>
            <a:ext cx="720080" cy="720000"/>
          </a:xfrm>
          <a:prstGeom prst="ellipse">
            <a:avLst/>
          </a:prstGeom>
          <a:no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1" name="Google Shape;381;p12"/>
          <p:cNvSpPr/>
          <p:nvPr/>
        </p:nvSpPr>
        <p:spPr>
          <a:xfrm>
            <a:off x="5447436" y="3459662"/>
            <a:ext cx="442800" cy="441573"/>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2" name="Google Shape;382;p12"/>
          <p:cNvSpPr/>
          <p:nvPr/>
        </p:nvSpPr>
        <p:spPr>
          <a:xfrm>
            <a:off x="2805705" y="2528883"/>
            <a:ext cx="846000" cy="846000"/>
          </a:xfrm>
          <a:prstGeom prst="ellipse">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3" name="Google Shape;383;p12"/>
          <p:cNvSpPr/>
          <p:nvPr/>
        </p:nvSpPr>
        <p:spPr>
          <a:xfrm>
            <a:off x="2923719" y="2643758"/>
            <a:ext cx="609972" cy="608400"/>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4" name="Google Shape;384;p12"/>
          <p:cNvSpPr/>
          <p:nvPr/>
        </p:nvSpPr>
        <p:spPr>
          <a:xfrm>
            <a:off x="3895720" y="124763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385" name="Google Shape;385;p12"/>
          <p:cNvSpPr/>
          <p:nvPr/>
        </p:nvSpPr>
        <p:spPr>
          <a:xfrm>
            <a:off x="6329610" y="1980508"/>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386" name="Google Shape;386;p12"/>
          <p:cNvSpPr/>
          <p:nvPr/>
        </p:nvSpPr>
        <p:spPr>
          <a:xfrm>
            <a:off x="5415047" y="882643"/>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387" name="Google Shape;387;p12"/>
          <p:cNvSpPr/>
          <p:nvPr/>
        </p:nvSpPr>
        <p:spPr>
          <a:xfrm>
            <a:off x="4021548" y="1370004"/>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8" name="Google Shape;388;p12"/>
          <p:cNvSpPr/>
          <p:nvPr/>
        </p:nvSpPr>
        <p:spPr>
          <a:xfrm>
            <a:off x="5534446" y="975128"/>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9" name="Google Shape;389;p12"/>
          <p:cNvSpPr/>
          <p:nvPr/>
        </p:nvSpPr>
        <p:spPr>
          <a:xfrm>
            <a:off x="6454788" y="2084384"/>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0" name="Google Shape;390;p12"/>
          <p:cNvSpPr/>
          <p:nvPr/>
        </p:nvSpPr>
        <p:spPr>
          <a:xfrm>
            <a:off x="4025896" y="1391056"/>
            <a:ext cx="252000" cy="252000"/>
          </a:xfrm>
          <a:prstGeom prst="ellipse">
            <a:avLst/>
          </a:prstGeom>
          <a:noFill/>
          <a:ln w="381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1" name="Google Shape;391;p12"/>
          <p:cNvSpPr/>
          <p:nvPr/>
        </p:nvSpPr>
        <p:spPr>
          <a:xfrm>
            <a:off x="5538794" y="996180"/>
            <a:ext cx="252000" cy="252000"/>
          </a:xfrm>
          <a:prstGeom prst="ellipse">
            <a:avLst/>
          </a:prstGeom>
          <a:noFill/>
          <a:ln w="381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2" name="Google Shape;392;p12"/>
          <p:cNvSpPr/>
          <p:nvPr/>
        </p:nvSpPr>
        <p:spPr>
          <a:xfrm>
            <a:off x="6459136" y="2105436"/>
            <a:ext cx="252000" cy="252000"/>
          </a:xfrm>
          <a:prstGeom prst="ellipse">
            <a:avLst/>
          </a:prstGeom>
          <a:noFill/>
          <a:ln w="381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5"/>
                                        </p:tgtEl>
                                        <p:attrNameLst>
                                          <p:attrName>style.visibility</p:attrName>
                                        </p:attrNameLst>
                                      </p:cBhvr>
                                      <p:to>
                                        <p:strVal val="visible"/>
                                      </p:to>
                                    </p:set>
                                    <p:animEffect transition="in" filter="fade">
                                      <p:cBhvr>
                                        <p:cTn id="7" dur="1000"/>
                                        <p:tgtEl>
                                          <p:spTgt spid="38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86"/>
                                        </p:tgtEl>
                                        <p:attrNameLst>
                                          <p:attrName>style.visibility</p:attrName>
                                        </p:attrNameLst>
                                      </p:cBhvr>
                                      <p:to>
                                        <p:strVal val="visible"/>
                                      </p:to>
                                    </p:set>
                                    <p:animEffect transition="in" filter="fade">
                                      <p:cBhvr>
                                        <p:cTn id="11" dur="1000"/>
                                        <p:tgtEl>
                                          <p:spTgt spid="38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84"/>
                                        </p:tgtEl>
                                        <p:attrNameLst>
                                          <p:attrName>style.visibility</p:attrName>
                                        </p:attrNameLst>
                                      </p:cBhvr>
                                      <p:to>
                                        <p:strVal val="visible"/>
                                      </p:to>
                                    </p:set>
                                    <p:animEffect transition="in" filter="fade">
                                      <p:cBhvr>
                                        <p:cTn id="15" dur="1000"/>
                                        <p:tgtEl>
                                          <p:spTgt spid="384"/>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368"/>
                                        </p:tgtEl>
                                        <p:attrNameLst>
                                          <p:attrName>style.visibility</p:attrName>
                                        </p:attrNameLst>
                                      </p:cBhvr>
                                      <p:to>
                                        <p:strVal val="visible"/>
                                      </p:to>
                                    </p:set>
                                    <p:anim calcmode="lin" valueType="num">
                                      <p:cBhvr additive="base">
                                        <p:cTn id="20" dur="500"/>
                                        <p:tgtEl>
                                          <p:spTgt spid="368"/>
                                        </p:tgtEl>
                                        <p:attrNameLst>
                                          <p:attrName>ppt_w</p:attrName>
                                        </p:attrNameLst>
                                      </p:cBhvr>
                                      <p:tavLst>
                                        <p:tav tm="0">
                                          <p:val>
                                            <p:strVal val="0"/>
                                          </p:val>
                                        </p:tav>
                                        <p:tav tm="100000">
                                          <p:val>
                                            <p:strVal val="#ppt_w"/>
                                          </p:val>
                                        </p:tav>
                                      </p:tavLst>
                                    </p:anim>
                                    <p:anim calcmode="lin" valueType="num">
                                      <p:cBhvr additive="base">
                                        <p:cTn id="21" dur="500"/>
                                        <p:tgtEl>
                                          <p:spTgt spid="368"/>
                                        </p:tgtEl>
                                        <p:attrNameLst>
                                          <p:attrName>ppt_h</p:attrName>
                                        </p:attrNameLst>
                                      </p:cBhvr>
                                      <p:tavLst>
                                        <p:tav tm="0">
                                          <p:val>
                                            <p:str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369"/>
                                        </p:tgtEl>
                                        <p:attrNameLst>
                                          <p:attrName>style.visibility</p:attrName>
                                        </p:attrNameLst>
                                      </p:cBhvr>
                                      <p:to>
                                        <p:strVal val="visible"/>
                                      </p:to>
                                    </p:set>
                                    <p:anim calcmode="lin" valueType="num">
                                      <p:cBhvr additive="base">
                                        <p:cTn id="24" dur="500"/>
                                        <p:tgtEl>
                                          <p:spTgt spid="369"/>
                                        </p:tgtEl>
                                        <p:attrNameLst>
                                          <p:attrName>ppt_w</p:attrName>
                                        </p:attrNameLst>
                                      </p:cBhvr>
                                      <p:tavLst>
                                        <p:tav tm="0">
                                          <p:val>
                                            <p:strVal val="0"/>
                                          </p:val>
                                        </p:tav>
                                        <p:tav tm="100000">
                                          <p:val>
                                            <p:strVal val="#ppt_w"/>
                                          </p:val>
                                        </p:tav>
                                      </p:tavLst>
                                    </p:anim>
                                    <p:anim calcmode="lin" valueType="num">
                                      <p:cBhvr additive="base">
                                        <p:cTn id="25" dur="500"/>
                                        <p:tgtEl>
                                          <p:spTgt spid="369"/>
                                        </p:tgtEl>
                                        <p:attrNameLst>
                                          <p:attrName>ppt_h</p:attrName>
                                        </p:attrNameLst>
                                      </p:cBhvr>
                                      <p:tavLst>
                                        <p:tav tm="0">
                                          <p:val>
                                            <p:str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373"/>
                                        </p:tgtEl>
                                        <p:attrNameLst>
                                          <p:attrName>style.visibility</p:attrName>
                                        </p:attrNameLst>
                                      </p:cBhvr>
                                      <p:to>
                                        <p:strVal val="visible"/>
                                      </p:to>
                                    </p:set>
                                    <p:anim calcmode="lin" valueType="num">
                                      <p:cBhvr additive="base">
                                        <p:cTn id="28" dur="500"/>
                                        <p:tgtEl>
                                          <p:spTgt spid="373"/>
                                        </p:tgtEl>
                                        <p:attrNameLst>
                                          <p:attrName>ppt_w</p:attrName>
                                        </p:attrNameLst>
                                      </p:cBhvr>
                                      <p:tavLst>
                                        <p:tav tm="0">
                                          <p:val>
                                            <p:strVal val="0"/>
                                          </p:val>
                                        </p:tav>
                                        <p:tav tm="100000">
                                          <p:val>
                                            <p:strVal val="#ppt_w"/>
                                          </p:val>
                                        </p:tav>
                                      </p:tavLst>
                                    </p:anim>
                                    <p:anim calcmode="lin" valueType="num">
                                      <p:cBhvr additive="base">
                                        <p:cTn id="29" dur="500"/>
                                        <p:tgtEl>
                                          <p:spTgt spid="373"/>
                                        </p:tgtEl>
                                        <p:attrNameLst>
                                          <p:attrName>ppt_h</p:attrName>
                                        </p:attrNameLst>
                                      </p:cBhvr>
                                      <p:tavLst>
                                        <p:tav tm="0">
                                          <p:val>
                                            <p:str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370"/>
                                        </p:tgtEl>
                                        <p:attrNameLst>
                                          <p:attrName>style.visibility</p:attrName>
                                        </p:attrNameLst>
                                      </p:cBhvr>
                                      <p:to>
                                        <p:strVal val="visible"/>
                                      </p:to>
                                    </p:set>
                                    <p:anim calcmode="lin" valueType="num">
                                      <p:cBhvr additive="base">
                                        <p:cTn id="32" dur="500"/>
                                        <p:tgtEl>
                                          <p:spTgt spid="370"/>
                                        </p:tgtEl>
                                        <p:attrNameLst>
                                          <p:attrName>ppt_w</p:attrName>
                                        </p:attrNameLst>
                                      </p:cBhvr>
                                      <p:tavLst>
                                        <p:tav tm="0">
                                          <p:val>
                                            <p:strVal val="0"/>
                                          </p:val>
                                        </p:tav>
                                        <p:tav tm="100000">
                                          <p:val>
                                            <p:strVal val="#ppt_w"/>
                                          </p:val>
                                        </p:tav>
                                      </p:tavLst>
                                    </p:anim>
                                    <p:anim calcmode="lin" valueType="num">
                                      <p:cBhvr additive="base">
                                        <p:cTn id="33" dur="500"/>
                                        <p:tgtEl>
                                          <p:spTgt spid="370"/>
                                        </p:tgtEl>
                                        <p:attrNameLst>
                                          <p:attrName>ppt_h</p:attrName>
                                        </p:attrNameLst>
                                      </p:cBhvr>
                                      <p:tavLst>
                                        <p:tav tm="0">
                                          <p:val>
                                            <p:str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371"/>
                                        </p:tgtEl>
                                        <p:attrNameLst>
                                          <p:attrName>style.visibility</p:attrName>
                                        </p:attrNameLst>
                                      </p:cBhvr>
                                      <p:to>
                                        <p:strVal val="visible"/>
                                      </p:to>
                                    </p:set>
                                    <p:anim calcmode="lin" valueType="num">
                                      <p:cBhvr additive="base">
                                        <p:cTn id="36" dur="500"/>
                                        <p:tgtEl>
                                          <p:spTgt spid="371"/>
                                        </p:tgtEl>
                                        <p:attrNameLst>
                                          <p:attrName>ppt_w</p:attrName>
                                        </p:attrNameLst>
                                      </p:cBhvr>
                                      <p:tavLst>
                                        <p:tav tm="0">
                                          <p:val>
                                            <p:strVal val="0"/>
                                          </p:val>
                                        </p:tav>
                                        <p:tav tm="100000">
                                          <p:val>
                                            <p:strVal val="#ppt_w"/>
                                          </p:val>
                                        </p:tav>
                                      </p:tavLst>
                                    </p:anim>
                                    <p:anim calcmode="lin" valueType="num">
                                      <p:cBhvr additive="base">
                                        <p:cTn id="37" dur="500"/>
                                        <p:tgtEl>
                                          <p:spTgt spid="371"/>
                                        </p:tgtEl>
                                        <p:attrNameLst>
                                          <p:attrName>ppt_h</p:attrName>
                                        </p:attrNameLst>
                                      </p:cBhvr>
                                      <p:tavLst>
                                        <p:tav tm="0">
                                          <p:val>
                                            <p:strVal val="0"/>
                                          </p:val>
                                        </p:tav>
                                        <p:tav tm="100000">
                                          <p:val>
                                            <p:strVal val="#ppt_h"/>
                                          </p:val>
                                        </p:tav>
                                      </p:tavLst>
                                    </p:anim>
                                  </p:childTnLst>
                                </p:cTn>
                              </p:par>
                              <p:par>
                                <p:cTn id="38" presetID="23" presetClass="entr" presetSubtype="16" fill="hold" nodeType="withEffect">
                                  <p:stCondLst>
                                    <p:cond delay="0"/>
                                  </p:stCondLst>
                                  <p:childTnLst>
                                    <p:set>
                                      <p:cBhvr>
                                        <p:cTn id="39" dur="1" fill="hold">
                                          <p:stCondLst>
                                            <p:cond delay="0"/>
                                          </p:stCondLst>
                                        </p:cTn>
                                        <p:tgtEl>
                                          <p:spTgt spid="372"/>
                                        </p:tgtEl>
                                        <p:attrNameLst>
                                          <p:attrName>style.visibility</p:attrName>
                                        </p:attrNameLst>
                                      </p:cBhvr>
                                      <p:to>
                                        <p:strVal val="visible"/>
                                      </p:to>
                                    </p:set>
                                    <p:anim calcmode="lin" valueType="num">
                                      <p:cBhvr additive="base">
                                        <p:cTn id="40" dur="500"/>
                                        <p:tgtEl>
                                          <p:spTgt spid="372"/>
                                        </p:tgtEl>
                                        <p:attrNameLst>
                                          <p:attrName>ppt_w</p:attrName>
                                        </p:attrNameLst>
                                      </p:cBhvr>
                                      <p:tavLst>
                                        <p:tav tm="0">
                                          <p:val>
                                            <p:strVal val="0"/>
                                          </p:val>
                                        </p:tav>
                                        <p:tav tm="100000">
                                          <p:val>
                                            <p:strVal val="#ppt_w"/>
                                          </p:val>
                                        </p:tav>
                                      </p:tavLst>
                                    </p:anim>
                                    <p:anim calcmode="lin" valueType="num">
                                      <p:cBhvr additive="base">
                                        <p:cTn id="41" dur="500"/>
                                        <p:tgtEl>
                                          <p:spTgt spid="372"/>
                                        </p:tgtEl>
                                        <p:attrNameLst>
                                          <p:attrName>ppt_h</p:attrName>
                                        </p:attrNameLst>
                                      </p:cBhvr>
                                      <p:tavLst>
                                        <p:tav tm="0">
                                          <p:val>
                                            <p:strVal val="0"/>
                                          </p:val>
                                        </p:tav>
                                        <p:tav tm="100000">
                                          <p:val>
                                            <p:strVal val="#ppt_h"/>
                                          </p:val>
                                        </p:tav>
                                      </p:tavLst>
                                    </p:anim>
                                  </p:childTnLst>
                                </p:cTn>
                              </p:par>
                              <p:par>
                                <p:cTn id="42" presetID="23" presetClass="entr" presetSubtype="16" fill="hold" nodeType="withEffect">
                                  <p:stCondLst>
                                    <p:cond delay="0"/>
                                  </p:stCondLst>
                                  <p:childTnLst>
                                    <p:set>
                                      <p:cBhvr>
                                        <p:cTn id="43" dur="1" fill="hold">
                                          <p:stCondLst>
                                            <p:cond delay="0"/>
                                          </p:stCondLst>
                                        </p:cTn>
                                        <p:tgtEl>
                                          <p:spTgt spid="364"/>
                                        </p:tgtEl>
                                        <p:attrNameLst>
                                          <p:attrName>style.visibility</p:attrName>
                                        </p:attrNameLst>
                                      </p:cBhvr>
                                      <p:to>
                                        <p:strVal val="visible"/>
                                      </p:to>
                                    </p:set>
                                    <p:anim calcmode="lin" valueType="num">
                                      <p:cBhvr additive="base">
                                        <p:cTn id="44" dur="500"/>
                                        <p:tgtEl>
                                          <p:spTgt spid="364"/>
                                        </p:tgtEl>
                                        <p:attrNameLst>
                                          <p:attrName>ppt_w</p:attrName>
                                        </p:attrNameLst>
                                      </p:cBhvr>
                                      <p:tavLst>
                                        <p:tav tm="0">
                                          <p:val>
                                            <p:strVal val="0"/>
                                          </p:val>
                                        </p:tav>
                                        <p:tav tm="100000">
                                          <p:val>
                                            <p:strVal val="#ppt_w"/>
                                          </p:val>
                                        </p:tav>
                                      </p:tavLst>
                                    </p:anim>
                                    <p:anim calcmode="lin" valueType="num">
                                      <p:cBhvr additive="base">
                                        <p:cTn id="45" dur="500"/>
                                        <p:tgtEl>
                                          <p:spTgt spid="364"/>
                                        </p:tgtEl>
                                        <p:attrNameLst>
                                          <p:attrName>ppt_h</p:attrName>
                                        </p:attrNameLst>
                                      </p:cBhvr>
                                      <p:tavLst>
                                        <p:tav tm="0">
                                          <p:val>
                                            <p:str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nodeType="clickEffect">
                                  <p:stCondLst>
                                    <p:cond delay="0"/>
                                  </p:stCondLst>
                                  <p:childTnLst>
                                    <p:set>
                                      <p:cBhvr>
                                        <p:cTn id="49" dur="1" fill="hold">
                                          <p:stCondLst>
                                            <p:cond delay="0"/>
                                          </p:stCondLst>
                                        </p:cTn>
                                        <p:tgtEl>
                                          <p:spTgt spid="359"/>
                                        </p:tgtEl>
                                        <p:attrNameLst>
                                          <p:attrName>style.visibility</p:attrName>
                                        </p:attrNameLst>
                                      </p:cBhvr>
                                      <p:to>
                                        <p:strVal val="visible"/>
                                      </p:to>
                                    </p:set>
                                    <p:anim calcmode="lin" valueType="num">
                                      <p:cBhvr additive="base">
                                        <p:cTn id="50" dur="500"/>
                                        <p:tgtEl>
                                          <p:spTgt spid="359"/>
                                        </p:tgtEl>
                                        <p:attrNameLst>
                                          <p:attrName>ppt_w</p:attrName>
                                        </p:attrNameLst>
                                      </p:cBhvr>
                                      <p:tavLst>
                                        <p:tav tm="0">
                                          <p:val>
                                            <p:strVal val="0"/>
                                          </p:val>
                                        </p:tav>
                                        <p:tav tm="100000">
                                          <p:val>
                                            <p:strVal val="#ppt_w"/>
                                          </p:val>
                                        </p:tav>
                                      </p:tavLst>
                                    </p:anim>
                                    <p:anim calcmode="lin" valueType="num">
                                      <p:cBhvr additive="base">
                                        <p:cTn id="51" dur="500"/>
                                        <p:tgtEl>
                                          <p:spTgt spid="359"/>
                                        </p:tgtEl>
                                        <p:attrNameLst>
                                          <p:attrName>ppt_h</p:attrName>
                                        </p:attrNameLst>
                                      </p:cBhvr>
                                      <p:tavLst>
                                        <p:tav tm="0">
                                          <p:val>
                                            <p:strVal val="0"/>
                                          </p:val>
                                        </p:tav>
                                        <p:tav tm="100000">
                                          <p:val>
                                            <p:strVal val="#ppt_h"/>
                                          </p:val>
                                        </p:tav>
                                      </p:tavLst>
                                    </p:anim>
                                  </p:childTnLst>
                                </p:cTn>
                              </p:par>
                              <p:par>
                                <p:cTn id="52" presetID="23" presetClass="entr" presetSubtype="16" fill="hold" nodeType="withEffect">
                                  <p:stCondLst>
                                    <p:cond delay="0"/>
                                  </p:stCondLst>
                                  <p:childTnLst>
                                    <p:set>
                                      <p:cBhvr>
                                        <p:cTn id="53" dur="1" fill="hold">
                                          <p:stCondLst>
                                            <p:cond delay="0"/>
                                          </p:stCondLst>
                                        </p:cTn>
                                        <p:tgtEl>
                                          <p:spTgt spid="374"/>
                                        </p:tgtEl>
                                        <p:attrNameLst>
                                          <p:attrName>style.visibility</p:attrName>
                                        </p:attrNameLst>
                                      </p:cBhvr>
                                      <p:to>
                                        <p:strVal val="visible"/>
                                      </p:to>
                                    </p:set>
                                    <p:anim calcmode="lin" valueType="num">
                                      <p:cBhvr additive="base">
                                        <p:cTn id="54" dur="500"/>
                                        <p:tgtEl>
                                          <p:spTgt spid="374"/>
                                        </p:tgtEl>
                                        <p:attrNameLst>
                                          <p:attrName>ppt_w</p:attrName>
                                        </p:attrNameLst>
                                      </p:cBhvr>
                                      <p:tavLst>
                                        <p:tav tm="0">
                                          <p:val>
                                            <p:strVal val="0"/>
                                          </p:val>
                                        </p:tav>
                                        <p:tav tm="100000">
                                          <p:val>
                                            <p:strVal val="#ppt_w"/>
                                          </p:val>
                                        </p:tav>
                                      </p:tavLst>
                                    </p:anim>
                                    <p:anim calcmode="lin" valueType="num">
                                      <p:cBhvr additive="base">
                                        <p:cTn id="55" dur="500"/>
                                        <p:tgtEl>
                                          <p:spTgt spid="374"/>
                                        </p:tgtEl>
                                        <p:attrNameLst>
                                          <p:attrName>ppt_h</p:attrName>
                                        </p:attrNameLst>
                                      </p:cBhvr>
                                      <p:tavLst>
                                        <p:tav tm="0">
                                          <p:val>
                                            <p:strVal val="0"/>
                                          </p:val>
                                        </p:tav>
                                        <p:tav tm="100000">
                                          <p:val>
                                            <p:strVal val="#ppt_h"/>
                                          </p:val>
                                        </p:tav>
                                      </p:tavLst>
                                    </p:anim>
                                  </p:childTnLst>
                                </p:cTn>
                              </p:par>
                              <p:par>
                                <p:cTn id="56" presetID="23" presetClass="entr" presetSubtype="16" fill="hold" nodeType="withEffect">
                                  <p:stCondLst>
                                    <p:cond delay="0"/>
                                  </p:stCondLst>
                                  <p:childTnLst>
                                    <p:set>
                                      <p:cBhvr>
                                        <p:cTn id="57" dur="1" fill="hold">
                                          <p:stCondLst>
                                            <p:cond delay="0"/>
                                          </p:stCondLst>
                                        </p:cTn>
                                        <p:tgtEl>
                                          <p:spTgt spid="375"/>
                                        </p:tgtEl>
                                        <p:attrNameLst>
                                          <p:attrName>style.visibility</p:attrName>
                                        </p:attrNameLst>
                                      </p:cBhvr>
                                      <p:to>
                                        <p:strVal val="visible"/>
                                      </p:to>
                                    </p:set>
                                    <p:anim calcmode="lin" valueType="num">
                                      <p:cBhvr additive="base">
                                        <p:cTn id="58" dur="500"/>
                                        <p:tgtEl>
                                          <p:spTgt spid="375"/>
                                        </p:tgtEl>
                                        <p:attrNameLst>
                                          <p:attrName>ppt_w</p:attrName>
                                        </p:attrNameLst>
                                      </p:cBhvr>
                                      <p:tavLst>
                                        <p:tav tm="0">
                                          <p:val>
                                            <p:strVal val="0"/>
                                          </p:val>
                                        </p:tav>
                                        <p:tav tm="100000">
                                          <p:val>
                                            <p:strVal val="#ppt_w"/>
                                          </p:val>
                                        </p:tav>
                                      </p:tavLst>
                                    </p:anim>
                                    <p:anim calcmode="lin" valueType="num">
                                      <p:cBhvr additive="base">
                                        <p:cTn id="59" dur="500"/>
                                        <p:tgtEl>
                                          <p:spTgt spid="375"/>
                                        </p:tgtEl>
                                        <p:attrNameLst>
                                          <p:attrName>ppt_h</p:attrName>
                                        </p:attrNameLst>
                                      </p:cBhvr>
                                      <p:tavLst>
                                        <p:tav tm="0">
                                          <p:val>
                                            <p:strVal val="0"/>
                                          </p:val>
                                        </p:tav>
                                        <p:tav tm="100000">
                                          <p:val>
                                            <p:strVal val="#ppt_h"/>
                                          </p:val>
                                        </p:tav>
                                      </p:tavLst>
                                    </p:anim>
                                  </p:childTnLst>
                                </p:cTn>
                              </p:par>
                              <p:par>
                                <p:cTn id="60" presetID="23" presetClass="entr" presetSubtype="16" fill="hold" nodeType="withEffect">
                                  <p:stCondLst>
                                    <p:cond delay="0"/>
                                  </p:stCondLst>
                                  <p:childTnLst>
                                    <p:set>
                                      <p:cBhvr>
                                        <p:cTn id="61" dur="1" fill="hold">
                                          <p:stCondLst>
                                            <p:cond delay="0"/>
                                          </p:stCondLst>
                                        </p:cTn>
                                        <p:tgtEl>
                                          <p:spTgt spid="376"/>
                                        </p:tgtEl>
                                        <p:attrNameLst>
                                          <p:attrName>style.visibility</p:attrName>
                                        </p:attrNameLst>
                                      </p:cBhvr>
                                      <p:to>
                                        <p:strVal val="visible"/>
                                      </p:to>
                                    </p:set>
                                    <p:anim calcmode="lin" valueType="num">
                                      <p:cBhvr additive="base">
                                        <p:cTn id="62" dur="500"/>
                                        <p:tgtEl>
                                          <p:spTgt spid="376"/>
                                        </p:tgtEl>
                                        <p:attrNameLst>
                                          <p:attrName>ppt_w</p:attrName>
                                        </p:attrNameLst>
                                      </p:cBhvr>
                                      <p:tavLst>
                                        <p:tav tm="0">
                                          <p:val>
                                            <p:strVal val="0"/>
                                          </p:val>
                                        </p:tav>
                                        <p:tav tm="100000">
                                          <p:val>
                                            <p:strVal val="#ppt_w"/>
                                          </p:val>
                                        </p:tav>
                                      </p:tavLst>
                                    </p:anim>
                                    <p:anim calcmode="lin" valueType="num">
                                      <p:cBhvr additive="base">
                                        <p:cTn id="63" dur="500"/>
                                        <p:tgtEl>
                                          <p:spTgt spid="376"/>
                                        </p:tgtEl>
                                        <p:attrNameLst>
                                          <p:attrName>ppt_h</p:attrName>
                                        </p:attrNameLst>
                                      </p:cBhvr>
                                      <p:tavLst>
                                        <p:tav tm="0">
                                          <p:val>
                                            <p:str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nodeType="clickEffect">
                                  <p:stCondLst>
                                    <p:cond delay="0"/>
                                  </p:stCondLst>
                                  <p:childTnLst>
                                    <p:set>
                                      <p:cBhvr>
                                        <p:cTn id="67" dur="1" fill="hold">
                                          <p:stCondLst>
                                            <p:cond delay="0"/>
                                          </p:stCondLst>
                                        </p:cTn>
                                        <p:tgtEl>
                                          <p:spTgt spid="379"/>
                                        </p:tgtEl>
                                        <p:attrNameLst>
                                          <p:attrName>style.visibility</p:attrName>
                                        </p:attrNameLst>
                                      </p:cBhvr>
                                      <p:to>
                                        <p:strVal val="visible"/>
                                      </p:to>
                                    </p:set>
                                    <p:anim calcmode="lin" valueType="num">
                                      <p:cBhvr additive="base">
                                        <p:cTn id="68" dur="500"/>
                                        <p:tgtEl>
                                          <p:spTgt spid="379"/>
                                        </p:tgtEl>
                                        <p:attrNameLst>
                                          <p:attrName>ppt_w</p:attrName>
                                        </p:attrNameLst>
                                      </p:cBhvr>
                                      <p:tavLst>
                                        <p:tav tm="0">
                                          <p:val>
                                            <p:strVal val="0"/>
                                          </p:val>
                                        </p:tav>
                                        <p:tav tm="100000">
                                          <p:val>
                                            <p:strVal val="#ppt_w"/>
                                          </p:val>
                                        </p:tav>
                                      </p:tavLst>
                                    </p:anim>
                                    <p:anim calcmode="lin" valueType="num">
                                      <p:cBhvr additive="base">
                                        <p:cTn id="69" dur="500"/>
                                        <p:tgtEl>
                                          <p:spTgt spid="379"/>
                                        </p:tgtEl>
                                        <p:attrNameLst>
                                          <p:attrName>ppt_h</p:attrName>
                                        </p:attrNameLst>
                                      </p:cBhvr>
                                      <p:tavLst>
                                        <p:tav tm="0">
                                          <p:val>
                                            <p:strVal val="0"/>
                                          </p:val>
                                        </p:tav>
                                        <p:tav tm="100000">
                                          <p:val>
                                            <p:strVal val="#ppt_h"/>
                                          </p:val>
                                        </p:tav>
                                      </p:tavLst>
                                    </p:anim>
                                  </p:childTnLst>
                                </p:cTn>
                              </p:par>
                              <p:par>
                                <p:cTn id="70" presetID="23" presetClass="entr" presetSubtype="16" fill="hold" nodeType="withEffect">
                                  <p:stCondLst>
                                    <p:cond delay="0"/>
                                  </p:stCondLst>
                                  <p:childTnLst>
                                    <p:set>
                                      <p:cBhvr>
                                        <p:cTn id="71" dur="1" fill="hold">
                                          <p:stCondLst>
                                            <p:cond delay="0"/>
                                          </p:stCondLst>
                                        </p:cTn>
                                        <p:tgtEl>
                                          <p:spTgt spid="377"/>
                                        </p:tgtEl>
                                        <p:attrNameLst>
                                          <p:attrName>style.visibility</p:attrName>
                                        </p:attrNameLst>
                                      </p:cBhvr>
                                      <p:to>
                                        <p:strVal val="visible"/>
                                      </p:to>
                                    </p:set>
                                    <p:anim calcmode="lin" valueType="num">
                                      <p:cBhvr additive="base">
                                        <p:cTn id="72" dur="500"/>
                                        <p:tgtEl>
                                          <p:spTgt spid="377"/>
                                        </p:tgtEl>
                                        <p:attrNameLst>
                                          <p:attrName>ppt_w</p:attrName>
                                        </p:attrNameLst>
                                      </p:cBhvr>
                                      <p:tavLst>
                                        <p:tav tm="0">
                                          <p:val>
                                            <p:strVal val="0"/>
                                          </p:val>
                                        </p:tav>
                                        <p:tav tm="100000">
                                          <p:val>
                                            <p:strVal val="#ppt_w"/>
                                          </p:val>
                                        </p:tav>
                                      </p:tavLst>
                                    </p:anim>
                                    <p:anim calcmode="lin" valueType="num">
                                      <p:cBhvr additive="base">
                                        <p:cTn id="73" dur="500"/>
                                        <p:tgtEl>
                                          <p:spTgt spid="377"/>
                                        </p:tgtEl>
                                        <p:attrNameLst>
                                          <p:attrName>ppt_h</p:attrName>
                                        </p:attrNameLst>
                                      </p:cBhvr>
                                      <p:tavLst>
                                        <p:tav tm="0">
                                          <p:val>
                                            <p:strVal val="0"/>
                                          </p:val>
                                        </p:tav>
                                        <p:tav tm="100000">
                                          <p:val>
                                            <p:strVal val="#ppt_h"/>
                                          </p:val>
                                        </p:tav>
                                      </p:tavLst>
                                    </p:anim>
                                  </p:childTnLst>
                                </p:cTn>
                              </p:par>
                              <p:par>
                                <p:cTn id="74" presetID="23" presetClass="entr" presetSubtype="16" fill="hold" nodeType="withEffect">
                                  <p:stCondLst>
                                    <p:cond delay="0"/>
                                  </p:stCondLst>
                                  <p:childTnLst>
                                    <p:set>
                                      <p:cBhvr>
                                        <p:cTn id="75" dur="1" fill="hold">
                                          <p:stCondLst>
                                            <p:cond delay="0"/>
                                          </p:stCondLst>
                                        </p:cTn>
                                        <p:tgtEl>
                                          <p:spTgt spid="378"/>
                                        </p:tgtEl>
                                        <p:attrNameLst>
                                          <p:attrName>style.visibility</p:attrName>
                                        </p:attrNameLst>
                                      </p:cBhvr>
                                      <p:to>
                                        <p:strVal val="visible"/>
                                      </p:to>
                                    </p:set>
                                    <p:anim calcmode="lin" valueType="num">
                                      <p:cBhvr additive="base">
                                        <p:cTn id="76" dur="500"/>
                                        <p:tgtEl>
                                          <p:spTgt spid="378"/>
                                        </p:tgtEl>
                                        <p:attrNameLst>
                                          <p:attrName>ppt_w</p:attrName>
                                        </p:attrNameLst>
                                      </p:cBhvr>
                                      <p:tavLst>
                                        <p:tav tm="0">
                                          <p:val>
                                            <p:strVal val="0"/>
                                          </p:val>
                                        </p:tav>
                                        <p:tav tm="100000">
                                          <p:val>
                                            <p:strVal val="#ppt_w"/>
                                          </p:val>
                                        </p:tav>
                                      </p:tavLst>
                                    </p:anim>
                                    <p:anim calcmode="lin" valueType="num">
                                      <p:cBhvr additive="base">
                                        <p:cTn id="77" dur="500"/>
                                        <p:tgtEl>
                                          <p:spTgt spid="378"/>
                                        </p:tgtEl>
                                        <p:attrNameLst>
                                          <p:attrName>ppt_h</p:attrName>
                                        </p:attrNameLst>
                                      </p:cBhvr>
                                      <p:tavLst>
                                        <p:tav tm="0">
                                          <p:val>
                                            <p:strVal val="0"/>
                                          </p:val>
                                        </p:tav>
                                        <p:tav tm="100000">
                                          <p:val>
                                            <p:strVal val="#ppt_h"/>
                                          </p:val>
                                        </p:tav>
                                      </p:tavLst>
                                    </p:anim>
                                  </p:childTnLst>
                                </p:cTn>
                              </p:par>
                              <p:par>
                                <p:cTn id="78" presetID="23" presetClass="entr" presetSubtype="16" fill="hold" nodeType="withEffect">
                                  <p:stCondLst>
                                    <p:cond delay="0"/>
                                  </p:stCondLst>
                                  <p:childTnLst>
                                    <p:set>
                                      <p:cBhvr>
                                        <p:cTn id="79" dur="1" fill="hold">
                                          <p:stCondLst>
                                            <p:cond delay="0"/>
                                          </p:stCondLst>
                                        </p:cTn>
                                        <p:tgtEl>
                                          <p:spTgt spid="360"/>
                                        </p:tgtEl>
                                        <p:attrNameLst>
                                          <p:attrName>style.visibility</p:attrName>
                                        </p:attrNameLst>
                                      </p:cBhvr>
                                      <p:to>
                                        <p:strVal val="visible"/>
                                      </p:to>
                                    </p:set>
                                    <p:anim calcmode="lin" valueType="num">
                                      <p:cBhvr additive="base">
                                        <p:cTn id="80" dur="500"/>
                                        <p:tgtEl>
                                          <p:spTgt spid="360"/>
                                        </p:tgtEl>
                                        <p:attrNameLst>
                                          <p:attrName>ppt_w</p:attrName>
                                        </p:attrNameLst>
                                      </p:cBhvr>
                                      <p:tavLst>
                                        <p:tav tm="0">
                                          <p:val>
                                            <p:strVal val="0"/>
                                          </p:val>
                                        </p:tav>
                                        <p:tav tm="100000">
                                          <p:val>
                                            <p:strVal val="#ppt_w"/>
                                          </p:val>
                                        </p:tav>
                                      </p:tavLst>
                                    </p:anim>
                                    <p:anim calcmode="lin" valueType="num">
                                      <p:cBhvr additive="base">
                                        <p:cTn id="81" dur="500"/>
                                        <p:tgtEl>
                                          <p:spTgt spid="360"/>
                                        </p:tgtEl>
                                        <p:attrNameLst>
                                          <p:attrName>ppt_h</p:attrName>
                                        </p:attrNameLst>
                                      </p:cBhvr>
                                      <p:tavLst>
                                        <p:tav tm="0">
                                          <p:val>
                                            <p:str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nodeType="clickEffect">
                                  <p:stCondLst>
                                    <p:cond delay="0"/>
                                  </p:stCondLst>
                                  <p:childTnLst>
                                    <p:set>
                                      <p:cBhvr>
                                        <p:cTn id="85" dur="1" fill="hold">
                                          <p:stCondLst>
                                            <p:cond delay="0"/>
                                          </p:stCondLst>
                                        </p:cTn>
                                        <p:tgtEl>
                                          <p:spTgt spid="361"/>
                                        </p:tgtEl>
                                        <p:attrNameLst>
                                          <p:attrName>style.visibility</p:attrName>
                                        </p:attrNameLst>
                                      </p:cBhvr>
                                      <p:to>
                                        <p:strVal val="visible"/>
                                      </p:to>
                                    </p:set>
                                    <p:anim calcmode="lin" valueType="num">
                                      <p:cBhvr additive="base">
                                        <p:cTn id="86" dur="500"/>
                                        <p:tgtEl>
                                          <p:spTgt spid="361"/>
                                        </p:tgtEl>
                                        <p:attrNameLst>
                                          <p:attrName>ppt_w</p:attrName>
                                        </p:attrNameLst>
                                      </p:cBhvr>
                                      <p:tavLst>
                                        <p:tav tm="0">
                                          <p:val>
                                            <p:strVal val="0"/>
                                          </p:val>
                                        </p:tav>
                                        <p:tav tm="100000">
                                          <p:val>
                                            <p:strVal val="#ppt_w"/>
                                          </p:val>
                                        </p:tav>
                                      </p:tavLst>
                                    </p:anim>
                                    <p:anim calcmode="lin" valueType="num">
                                      <p:cBhvr additive="base">
                                        <p:cTn id="87" dur="500"/>
                                        <p:tgtEl>
                                          <p:spTgt spid="361"/>
                                        </p:tgtEl>
                                        <p:attrNameLst>
                                          <p:attrName>ppt_h</p:attrName>
                                        </p:attrNameLst>
                                      </p:cBhvr>
                                      <p:tavLst>
                                        <p:tav tm="0">
                                          <p:val>
                                            <p:strVal val="0"/>
                                          </p:val>
                                        </p:tav>
                                        <p:tav tm="100000">
                                          <p:val>
                                            <p:strVal val="#ppt_h"/>
                                          </p:val>
                                        </p:tav>
                                      </p:tavLst>
                                    </p:anim>
                                  </p:childTnLst>
                                </p:cTn>
                              </p:par>
                              <p:par>
                                <p:cTn id="88" presetID="23" presetClass="entr" presetSubtype="16" fill="hold" nodeType="withEffect">
                                  <p:stCondLst>
                                    <p:cond delay="0"/>
                                  </p:stCondLst>
                                  <p:childTnLst>
                                    <p:set>
                                      <p:cBhvr>
                                        <p:cTn id="89" dur="1" fill="hold">
                                          <p:stCondLst>
                                            <p:cond delay="0"/>
                                          </p:stCondLst>
                                        </p:cTn>
                                        <p:tgtEl>
                                          <p:spTgt spid="383"/>
                                        </p:tgtEl>
                                        <p:attrNameLst>
                                          <p:attrName>style.visibility</p:attrName>
                                        </p:attrNameLst>
                                      </p:cBhvr>
                                      <p:to>
                                        <p:strVal val="visible"/>
                                      </p:to>
                                    </p:set>
                                    <p:anim calcmode="lin" valueType="num">
                                      <p:cBhvr additive="base">
                                        <p:cTn id="90" dur="500"/>
                                        <p:tgtEl>
                                          <p:spTgt spid="383"/>
                                        </p:tgtEl>
                                        <p:attrNameLst>
                                          <p:attrName>ppt_w</p:attrName>
                                        </p:attrNameLst>
                                      </p:cBhvr>
                                      <p:tavLst>
                                        <p:tav tm="0">
                                          <p:val>
                                            <p:strVal val="0"/>
                                          </p:val>
                                        </p:tav>
                                        <p:tav tm="100000">
                                          <p:val>
                                            <p:strVal val="#ppt_w"/>
                                          </p:val>
                                        </p:tav>
                                      </p:tavLst>
                                    </p:anim>
                                    <p:anim calcmode="lin" valueType="num">
                                      <p:cBhvr additive="base">
                                        <p:cTn id="91" dur="500"/>
                                        <p:tgtEl>
                                          <p:spTgt spid="383"/>
                                        </p:tgtEl>
                                        <p:attrNameLst>
                                          <p:attrName>ppt_h</p:attrName>
                                        </p:attrNameLst>
                                      </p:cBhvr>
                                      <p:tavLst>
                                        <p:tav tm="0">
                                          <p:val>
                                            <p:strVal val="0"/>
                                          </p:val>
                                        </p:tav>
                                        <p:tav tm="100000">
                                          <p:val>
                                            <p:strVal val="#ppt_h"/>
                                          </p:val>
                                        </p:tav>
                                      </p:tavLst>
                                    </p:anim>
                                  </p:childTnLst>
                                </p:cTn>
                              </p:par>
                              <p:par>
                                <p:cTn id="92" presetID="23" presetClass="entr" presetSubtype="16" fill="hold" nodeType="withEffect">
                                  <p:stCondLst>
                                    <p:cond delay="0"/>
                                  </p:stCondLst>
                                  <p:childTnLst>
                                    <p:set>
                                      <p:cBhvr>
                                        <p:cTn id="93" dur="1" fill="hold">
                                          <p:stCondLst>
                                            <p:cond delay="0"/>
                                          </p:stCondLst>
                                        </p:cTn>
                                        <p:tgtEl>
                                          <p:spTgt spid="381"/>
                                        </p:tgtEl>
                                        <p:attrNameLst>
                                          <p:attrName>style.visibility</p:attrName>
                                        </p:attrNameLst>
                                      </p:cBhvr>
                                      <p:to>
                                        <p:strVal val="visible"/>
                                      </p:to>
                                    </p:set>
                                    <p:anim calcmode="lin" valueType="num">
                                      <p:cBhvr additive="base">
                                        <p:cTn id="94" dur="500"/>
                                        <p:tgtEl>
                                          <p:spTgt spid="381"/>
                                        </p:tgtEl>
                                        <p:attrNameLst>
                                          <p:attrName>ppt_w</p:attrName>
                                        </p:attrNameLst>
                                      </p:cBhvr>
                                      <p:tavLst>
                                        <p:tav tm="0">
                                          <p:val>
                                            <p:strVal val="0"/>
                                          </p:val>
                                        </p:tav>
                                        <p:tav tm="100000">
                                          <p:val>
                                            <p:strVal val="#ppt_w"/>
                                          </p:val>
                                        </p:tav>
                                      </p:tavLst>
                                    </p:anim>
                                    <p:anim calcmode="lin" valueType="num">
                                      <p:cBhvr additive="base">
                                        <p:cTn id="95" dur="500"/>
                                        <p:tgtEl>
                                          <p:spTgt spid="381"/>
                                        </p:tgtEl>
                                        <p:attrNameLst>
                                          <p:attrName>ppt_h</p:attrName>
                                        </p:attrNameLst>
                                      </p:cBhvr>
                                      <p:tavLst>
                                        <p:tav tm="0">
                                          <p:val>
                                            <p:strVal val="0"/>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23" presetClass="entr" presetSubtype="16" fill="hold" nodeType="clickEffect">
                                  <p:stCondLst>
                                    <p:cond delay="0"/>
                                  </p:stCondLst>
                                  <p:childTnLst>
                                    <p:set>
                                      <p:cBhvr>
                                        <p:cTn id="99" dur="1" fill="hold">
                                          <p:stCondLst>
                                            <p:cond delay="0"/>
                                          </p:stCondLst>
                                        </p:cTn>
                                        <p:tgtEl>
                                          <p:spTgt spid="362"/>
                                        </p:tgtEl>
                                        <p:attrNameLst>
                                          <p:attrName>style.visibility</p:attrName>
                                        </p:attrNameLst>
                                      </p:cBhvr>
                                      <p:to>
                                        <p:strVal val="visible"/>
                                      </p:to>
                                    </p:set>
                                    <p:anim calcmode="lin" valueType="num">
                                      <p:cBhvr additive="base">
                                        <p:cTn id="100" dur="500"/>
                                        <p:tgtEl>
                                          <p:spTgt spid="362"/>
                                        </p:tgtEl>
                                        <p:attrNameLst>
                                          <p:attrName>ppt_w</p:attrName>
                                        </p:attrNameLst>
                                      </p:cBhvr>
                                      <p:tavLst>
                                        <p:tav tm="0">
                                          <p:val>
                                            <p:strVal val="0"/>
                                          </p:val>
                                        </p:tav>
                                        <p:tav tm="100000">
                                          <p:val>
                                            <p:strVal val="#ppt_w"/>
                                          </p:val>
                                        </p:tav>
                                      </p:tavLst>
                                    </p:anim>
                                    <p:anim calcmode="lin" valueType="num">
                                      <p:cBhvr additive="base">
                                        <p:cTn id="101" dur="500"/>
                                        <p:tgtEl>
                                          <p:spTgt spid="362"/>
                                        </p:tgtEl>
                                        <p:attrNameLst>
                                          <p:attrName>ppt_h</p:attrName>
                                        </p:attrNameLst>
                                      </p:cBhvr>
                                      <p:tavLst>
                                        <p:tav tm="0">
                                          <p:val>
                                            <p:strVal val="0"/>
                                          </p:val>
                                        </p:tav>
                                        <p:tav tm="100000">
                                          <p:val>
                                            <p:strVal val="#ppt_h"/>
                                          </p:val>
                                        </p:tav>
                                      </p:tavLst>
                                    </p:anim>
                                  </p:childTnLst>
                                </p:cTn>
                              </p:par>
                              <p:par>
                                <p:cTn id="102" presetID="23" presetClass="entr" presetSubtype="16" fill="hold" nodeType="withEffect">
                                  <p:stCondLst>
                                    <p:cond delay="0"/>
                                  </p:stCondLst>
                                  <p:childTnLst>
                                    <p:set>
                                      <p:cBhvr>
                                        <p:cTn id="103" dur="1" fill="hold">
                                          <p:stCondLst>
                                            <p:cond delay="0"/>
                                          </p:stCondLst>
                                        </p:cTn>
                                        <p:tgtEl>
                                          <p:spTgt spid="380"/>
                                        </p:tgtEl>
                                        <p:attrNameLst>
                                          <p:attrName>style.visibility</p:attrName>
                                        </p:attrNameLst>
                                      </p:cBhvr>
                                      <p:to>
                                        <p:strVal val="visible"/>
                                      </p:to>
                                    </p:set>
                                    <p:anim calcmode="lin" valueType="num">
                                      <p:cBhvr additive="base">
                                        <p:cTn id="104" dur="500"/>
                                        <p:tgtEl>
                                          <p:spTgt spid="380"/>
                                        </p:tgtEl>
                                        <p:attrNameLst>
                                          <p:attrName>ppt_w</p:attrName>
                                        </p:attrNameLst>
                                      </p:cBhvr>
                                      <p:tavLst>
                                        <p:tav tm="0">
                                          <p:val>
                                            <p:strVal val="0"/>
                                          </p:val>
                                        </p:tav>
                                        <p:tav tm="100000">
                                          <p:val>
                                            <p:strVal val="#ppt_w"/>
                                          </p:val>
                                        </p:tav>
                                      </p:tavLst>
                                    </p:anim>
                                    <p:anim calcmode="lin" valueType="num">
                                      <p:cBhvr additive="base">
                                        <p:cTn id="105" dur="500"/>
                                        <p:tgtEl>
                                          <p:spTgt spid="380"/>
                                        </p:tgtEl>
                                        <p:attrNameLst>
                                          <p:attrName>ppt_h</p:attrName>
                                        </p:attrNameLst>
                                      </p:cBhvr>
                                      <p:tavLst>
                                        <p:tav tm="0">
                                          <p:val>
                                            <p:strVal val="0"/>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23" presetClass="entr" presetSubtype="16" fill="hold" nodeType="clickEffect">
                                  <p:stCondLst>
                                    <p:cond delay="0"/>
                                  </p:stCondLst>
                                  <p:childTnLst>
                                    <p:set>
                                      <p:cBhvr>
                                        <p:cTn id="109" dur="1" fill="hold">
                                          <p:stCondLst>
                                            <p:cond delay="0"/>
                                          </p:stCondLst>
                                        </p:cTn>
                                        <p:tgtEl>
                                          <p:spTgt spid="363"/>
                                        </p:tgtEl>
                                        <p:attrNameLst>
                                          <p:attrName>style.visibility</p:attrName>
                                        </p:attrNameLst>
                                      </p:cBhvr>
                                      <p:to>
                                        <p:strVal val="visible"/>
                                      </p:to>
                                    </p:set>
                                    <p:anim calcmode="lin" valueType="num">
                                      <p:cBhvr additive="base">
                                        <p:cTn id="110" dur="500"/>
                                        <p:tgtEl>
                                          <p:spTgt spid="363"/>
                                        </p:tgtEl>
                                        <p:attrNameLst>
                                          <p:attrName>ppt_w</p:attrName>
                                        </p:attrNameLst>
                                      </p:cBhvr>
                                      <p:tavLst>
                                        <p:tav tm="0">
                                          <p:val>
                                            <p:strVal val="0"/>
                                          </p:val>
                                        </p:tav>
                                        <p:tav tm="100000">
                                          <p:val>
                                            <p:strVal val="#ppt_w"/>
                                          </p:val>
                                        </p:tav>
                                      </p:tavLst>
                                    </p:anim>
                                    <p:anim calcmode="lin" valueType="num">
                                      <p:cBhvr additive="base">
                                        <p:cTn id="111" dur="500"/>
                                        <p:tgtEl>
                                          <p:spTgt spid="363"/>
                                        </p:tgtEl>
                                        <p:attrNameLst>
                                          <p:attrName>ppt_h</p:attrName>
                                        </p:attrNameLst>
                                      </p:cBhvr>
                                      <p:tavLst>
                                        <p:tav tm="0">
                                          <p:val>
                                            <p:strVal val="0"/>
                                          </p:val>
                                        </p:tav>
                                        <p:tav tm="100000">
                                          <p:val>
                                            <p:strVal val="#ppt_h"/>
                                          </p:val>
                                        </p:tav>
                                      </p:tavLst>
                                    </p:anim>
                                  </p:childTnLst>
                                </p:cTn>
                              </p:par>
                              <p:par>
                                <p:cTn id="112" presetID="23" presetClass="entr" presetSubtype="16" fill="hold" nodeType="withEffect">
                                  <p:stCondLst>
                                    <p:cond delay="0"/>
                                  </p:stCondLst>
                                  <p:childTnLst>
                                    <p:set>
                                      <p:cBhvr>
                                        <p:cTn id="113" dur="1" fill="hold">
                                          <p:stCondLst>
                                            <p:cond delay="0"/>
                                          </p:stCondLst>
                                        </p:cTn>
                                        <p:tgtEl>
                                          <p:spTgt spid="382"/>
                                        </p:tgtEl>
                                        <p:attrNameLst>
                                          <p:attrName>style.visibility</p:attrName>
                                        </p:attrNameLst>
                                      </p:cBhvr>
                                      <p:to>
                                        <p:strVal val="visible"/>
                                      </p:to>
                                    </p:set>
                                    <p:anim calcmode="lin" valueType="num">
                                      <p:cBhvr additive="base">
                                        <p:cTn id="114" dur="500"/>
                                        <p:tgtEl>
                                          <p:spTgt spid="382"/>
                                        </p:tgtEl>
                                        <p:attrNameLst>
                                          <p:attrName>ppt_w</p:attrName>
                                        </p:attrNameLst>
                                      </p:cBhvr>
                                      <p:tavLst>
                                        <p:tav tm="0">
                                          <p:val>
                                            <p:strVal val="0"/>
                                          </p:val>
                                        </p:tav>
                                        <p:tav tm="100000">
                                          <p:val>
                                            <p:strVal val="#ppt_w"/>
                                          </p:val>
                                        </p:tav>
                                      </p:tavLst>
                                    </p:anim>
                                    <p:anim calcmode="lin" valueType="num">
                                      <p:cBhvr additive="base">
                                        <p:cTn id="115" dur="500"/>
                                        <p:tgtEl>
                                          <p:spTgt spid="382"/>
                                        </p:tgtEl>
                                        <p:attrNameLst>
                                          <p:attrName>ppt_h</p:attrName>
                                        </p:attrNameLst>
                                      </p:cBhvr>
                                      <p:tavLst>
                                        <p:tav tm="0">
                                          <p:val>
                                            <p:strVal val="0"/>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3" presetClass="entr" presetSubtype="16" fill="hold" nodeType="clickEffect">
                                  <p:stCondLst>
                                    <p:cond delay="0"/>
                                  </p:stCondLst>
                                  <p:childTnLst>
                                    <p:set>
                                      <p:cBhvr>
                                        <p:cTn id="119" dur="1" fill="hold">
                                          <p:stCondLst>
                                            <p:cond delay="0"/>
                                          </p:stCondLst>
                                        </p:cTn>
                                        <p:tgtEl>
                                          <p:spTgt spid="387"/>
                                        </p:tgtEl>
                                        <p:attrNameLst>
                                          <p:attrName>style.visibility</p:attrName>
                                        </p:attrNameLst>
                                      </p:cBhvr>
                                      <p:to>
                                        <p:strVal val="visible"/>
                                      </p:to>
                                    </p:set>
                                    <p:anim calcmode="lin" valueType="num">
                                      <p:cBhvr additive="base">
                                        <p:cTn id="120" dur="500"/>
                                        <p:tgtEl>
                                          <p:spTgt spid="387"/>
                                        </p:tgtEl>
                                        <p:attrNameLst>
                                          <p:attrName>ppt_w</p:attrName>
                                        </p:attrNameLst>
                                      </p:cBhvr>
                                      <p:tavLst>
                                        <p:tav tm="0">
                                          <p:val>
                                            <p:strVal val="0"/>
                                          </p:val>
                                        </p:tav>
                                        <p:tav tm="100000">
                                          <p:val>
                                            <p:strVal val="#ppt_w"/>
                                          </p:val>
                                        </p:tav>
                                      </p:tavLst>
                                    </p:anim>
                                    <p:anim calcmode="lin" valueType="num">
                                      <p:cBhvr additive="base">
                                        <p:cTn id="121" dur="500"/>
                                        <p:tgtEl>
                                          <p:spTgt spid="387"/>
                                        </p:tgtEl>
                                        <p:attrNameLst>
                                          <p:attrName>ppt_h</p:attrName>
                                        </p:attrNameLst>
                                      </p:cBhvr>
                                      <p:tavLst>
                                        <p:tav tm="0">
                                          <p:val>
                                            <p:strVal val="0"/>
                                          </p:val>
                                        </p:tav>
                                        <p:tav tm="100000">
                                          <p:val>
                                            <p:strVal val="#ppt_h"/>
                                          </p:val>
                                        </p:tav>
                                      </p:tavLst>
                                    </p:anim>
                                  </p:childTnLst>
                                </p:cTn>
                              </p:par>
                              <p:par>
                                <p:cTn id="122" presetID="23" presetClass="entr" presetSubtype="16" fill="hold" nodeType="withEffect">
                                  <p:stCondLst>
                                    <p:cond delay="0"/>
                                  </p:stCondLst>
                                  <p:childTnLst>
                                    <p:set>
                                      <p:cBhvr>
                                        <p:cTn id="123" dur="1" fill="hold">
                                          <p:stCondLst>
                                            <p:cond delay="0"/>
                                          </p:stCondLst>
                                        </p:cTn>
                                        <p:tgtEl>
                                          <p:spTgt spid="388"/>
                                        </p:tgtEl>
                                        <p:attrNameLst>
                                          <p:attrName>style.visibility</p:attrName>
                                        </p:attrNameLst>
                                      </p:cBhvr>
                                      <p:to>
                                        <p:strVal val="visible"/>
                                      </p:to>
                                    </p:set>
                                    <p:anim calcmode="lin" valueType="num">
                                      <p:cBhvr additive="base">
                                        <p:cTn id="124" dur="500"/>
                                        <p:tgtEl>
                                          <p:spTgt spid="388"/>
                                        </p:tgtEl>
                                        <p:attrNameLst>
                                          <p:attrName>ppt_w</p:attrName>
                                        </p:attrNameLst>
                                      </p:cBhvr>
                                      <p:tavLst>
                                        <p:tav tm="0">
                                          <p:val>
                                            <p:strVal val="0"/>
                                          </p:val>
                                        </p:tav>
                                        <p:tav tm="100000">
                                          <p:val>
                                            <p:strVal val="#ppt_w"/>
                                          </p:val>
                                        </p:tav>
                                      </p:tavLst>
                                    </p:anim>
                                    <p:anim calcmode="lin" valueType="num">
                                      <p:cBhvr additive="base">
                                        <p:cTn id="125" dur="500"/>
                                        <p:tgtEl>
                                          <p:spTgt spid="388"/>
                                        </p:tgtEl>
                                        <p:attrNameLst>
                                          <p:attrName>ppt_h</p:attrName>
                                        </p:attrNameLst>
                                      </p:cBhvr>
                                      <p:tavLst>
                                        <p:tav tm="0">
                                          <p:val>
                                            <p:strVal val="0"/>
                                          </p:val>
                                        </p:tav>
                                        <p:tav tm="100000">
                                          <p:val>
                                            <p:strVal val="#ppt_h"/>
                                          </p:val>
                                        </p:tav>
                                      </p:tavLst>
                                    </p:anim>
                                  </p:childTnLst>
                                </p:cTn>
                              </p:par>
                              <p:par>
                                <p:cTn id="126" presetID="23" presetClass="entr" presetSubtype="16" fill="hold" nodeType="withEffect">
                                  <p:stCondLst>
                                    <p:cond delay="0"/>
                                  </p:stCondLst>
                                  <p:childTnLst>
                                    <p:set>
                                      <p:cBhvr>
                                        <p:cTn id="127" dur="1" fill="hold">
                                          <p:stCondLst>
                                            <p:cond delay="0"/>
                                          </p:stCondLst>
                                        </p:cTn>
                                        <p:tgtEl>
                                          <p:spTgt spid="389"/>
                                        </p:tgtEl>
                                        <p:attrNameLst>
                                          <p:attrName>style.visibility</p:attrName>
                                        </p:attrNameLst>
                                      </p:cBhvr>
                                      <p:to>
                                        <p:strVal val="visible"/>
                                      </p:to>
                                    </p:set>
                                    <p:anim calcmode="lin" valueType="num">
                                      <p:cBhvr additive="base">
                                        <p:cTn id="128" dur="500"/>
                                        <p:tgtEl>
                                          <p:spTgt spid="389"/>
                                        </p:tgtEl>
                                        <p:attrNameLst>
                                          <p:attrName>ppt_w</p:attrName>
                                        </p:attrNameLst>
                                      </p:cBhvr>
                                      <p:tavLst>
                                        <p:tav tm="0">
                                          <p:val>
                                            <p:strVal val="0"/>
                                          </p:val>
                                        </p:tav>
                                        <p:tav tm="100000">
                                          <p:val>
                                            <p:strVal val="#ppt_w"/>
                                          </p:val>
                                        </p:tav>
                                      </p:tavLst>
                                    </p:anim>
                                    <p:anim calcmode="lin" valueType="num">
                                      <p:cBhvr additive="base">
                                        <p:cTn id="129" dur="500"/>
                                        <p:tgtEl>
                                          <p:spTgt spid="389"/>
                                        </p:tgtEl>
                                        <p:attrNameLst>
                                          <p:attrName>ppt_h</p:attrName>
                                        </p:attrNameLst>
                                      </p:cBhvr>
                                      <p:tavLst>
                                        <p:tav tm="0">
                                          <p:val>
                                            <p:str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nodeType="clickEffect">
                                  <p:stCondLst>
                                    <p:cond delay="0"/>
                                  </p:stCondLst>
                                  <p:childTnLst>
                                    <p:set>
                                      <p:cBhvr>
                                        <p:cTn id="133" dur="1" fill="hold">
                                          <p:stCondLst>
                                            <p:cond delay="0"/>
                                          </p:stCondLst>
                                        </p:cTn>
                                        <p:tgtEl>
                                          <p:spTgt spid="390"/>
                                        </p:tgtEl>
                                        <p:attrNameLst>
                                          <p:attrName>style.visibility</p:attrName>
                                        </p:attrNameLst>
                                      </p:cBhvr>
                                      <p:to>
                                        <p:strVal val="visible"/>
                                      </p:to>
                                    </p:set>
                                    <p:anim calcmode="lin" valueType="num">
                                      <p:cBhvr additive="base">
                                        <p:cTn id="134" dur="500"/>
                                        <p:tgtEl>
                                          <p:spTgt spid="390"/>
                                        </p:tgtEl>
                                        <p:attrNameLst>
                                          <p:attrName>ppt_w</p:attrName>
                                        </p:attrNameLst>
                                      </p:cBhvr>
                                      <p:tavLst>
                                        <p:tav tm="0">
                                          <p:val>
                                            <p:strVal val="0"/>
                                          </p:val>
                                        </p:tav>
                                        <p:tav tm="100000">
                                          <p:val>
                                            <p:strVal val="#ppt_w"/>
                                          </p:val>
                                        </p:tav>
                                      </p:tavLst>
                                    </p:anim>
                                    <p:anim calcmode="lin" valueType="num">
                                      <p:cBhvr additive="base">
                                        <p:cTn id="135" dur="500"/>
                                        <p:tgtEl>
                                          <p:spTgt spid="390"/>
                                        </p:tgtEl>
                                        <p:attrNameLst>
                                          <p:attrName>ppt_h</p:attrName>
                                        </p:attrNameLst>
                                      </p:cBhvr>
                                      <p:tavLst>
                                        <p:tav tm="0">
                                          <p:val>
                                            <p:strVal val="0"/>
                                          </p:val>
                                        </p:tav>
                                        <p:tav tm="100000">
                                          <p:val>
                                            <p:strVal val="#ppt_h"/>
                                          </p:val>
                                        </p:tav>
                                      </p:tavLst>
                                    </p:anim>
                                  </p:childTnLst>
                                </p:cTn>
                              </p:par>
                              <p:par>
                                <p:cTn id="136" presetID="23" presetClass="entr" presetSubtype="16" fill="hold" nodeType="withEffect">
                                  <p:stCondLst>
                                    <p:cond delay="0"/>
                                  </p:stCondLst>
                                  <p:childTnLst>
                                    <p:set>
                                      <p:cBhvr>
                                        <p:cTn id="137" dur="1" fill="hold">
                                          <p:stCondLst>
                                            <p:cond delay="0"/>
                                          </p:stCondLst>
                                        </p:cTn>
                                        <p:tgtEl>
                                          <p:spTgt spid="391"/>
                                        </p:tgtEl>
                                        <p:attrNameLst>
                                          <p:attrName>style.visibility</p:attrName>
                                        </p:attrNameLst>
                                      </p:cBhvr>
                                      <p:to>
                                        <p:strVal val="visible"/>
                                      </p:to>
                                    </p:set>
                                    <p:anim calcmode="lin" valueType="num">
                                      <p:cBhvr additive="base">
                                        <p:cTn id="138" dur="500"/>
                                        <p:tgtEl>
                                          <p:spTgt spid="391"/>
                                        </p:tgtEl>
                                        <p:attrNameLst>
                                          <p:attrName>ppt_w</p:attrName>
                                        </p:attrNameLst>
                                      </p:cBhvr>
                                      <p:tavLst>
                                        <p:tav tm="0">
                                          <p:val>
                                            <p:strVal val="0"/>
                                          </p:val>
                                        </p:tav>
                                        <p:tav tm="100000">
                                          <p:val>
                                            <p:strVal val="#ppt_w"/>
                                          </p:val>
                                        </p:tav>
                                      </p:tavLst>
                                    </p:anim>
                                    <p:anim calcmode="lin" valueType="num">
                                      <p:cBhvr additive="base">
                                        <p:cTn id="139" dur="500"/>
                                        <p:tgtEl>
                                          <p:spTgt spid="391"/>
                                        </p:tgtEl>
                                        <p:attrNameLst>
                                          <p:attrName>ppt_h</p:attrName>
                                        </p:attrNameLst>
                                      </p:cBhvr>
                                      <p:tavLst>
                                        <p:tav tm="0">
                                          <p:val>
                                            <p:strVal val="0"/>
                                          </p:val>
                                        </p:tav>
                                        <p:tav tm="100000">
                                          <p:val>
                                            <p:strVal val="#ppt_h"/>
                                          </p:val>
                                        </p:tav>
                                      </p:tavLst>
                                    </p:anim>
                                  </p:childTnLst>
                                </p:cTn>
                              </p:par>
                              <p:par>
                                <p:cTn id="140" presetID="23" presetClass="entr" presetSubtype="16" fill="hold" nodeType="withEffect">
                                  <p:stCondLst>
                                    <p:cond delay="0"/>
                                  </p:stCondLst>
                                  <p:childTnLst>
                                    <p:set>
                                      <p:cBhvr>
                                        <p:cTn id="141" dur="1" fill="hold">
                                          <p:stCondLst>
                                            <p:cond delay="0"/>
                                          </p:stCondLst>
                                        </p:cTn>
                                        <p:tgtEl>
                                          <p:spTgt spid="392"/>
                                        </p:tgtEl>
                                        <p:attrNameLst>
                                          <p:attrName>style.visibility</p:attrName>
                                        </p:attrNameLst>
                                      </p:cBhvr>
                                      <p:to>
                                        <p:strVal val="visible"/>
                                      </p:to>
                                    </p:set>
                                    <p:anim calcmode="lin" valueType="num">
                                      <p:cBhvr additive="base">
                                        <p:cTn id="142" dur="500"/>
                                        <p:tgtEl>
                                          <p:spTgt spid="392"/>
                                        </p:tgtEl>
                                        <p:attrNameLst>
                                          <p:attrName>ppt_w</p:attrName>
                                        </p:attrNameLst>
                                      </p:cBhvr>
                                      <p:tavLst>
                                        <p:tav tm="0">
                                          <p:val>
                                            <p:strVal val="0"/>
                                          </p:val>
                                        </p:tav>
                                        <p:tav tm="100000">
                                          <p:val>
                                            <p:strVal val="#ppt_w"/>
                                          </p:val>
                                        </p:tav>
                                      </p:tavLst>
                                    </p:anim>
                                    <p:anim calcmode="lin" valueType="num">
                                      <p:cBhvr additive="base">
                                        <p:cTn id="143" dur="500"/>
                                        <p:tgtEl>
                                          <p:spTgt spid="39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397"/>
        <p:cNvGrpSpPr/>
        <p:nvPr/>
      </p:nvGrpSpPr>
      <p:grpSpPr>
        <a:xfrm>
          <a:off x="0" y="0"/>
          <a:ext cx="0" cy="0"/>
          <a:chOff x="0" y="0"/>
          <a:chExt cx="0" cy="0"/>
        </a:xfrm>
      </p:grpSpPr>
      <p:sp>
        <p:nvSpPr>
          <p:cNvPr id="398" name="Google Shape;398;p13"/>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9" name="Google Shape;399;p13"/>
          <p:cNvSpPr/>
          <p:nvPr/>
        </p:nvSpPr>
        <p:spPr>
          <a:xfrm>
            <a:off x="755576" y="879562"/>
            <a:ext cx="7992888" cy="3402378"/>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chemeClr val="accent1"/>
                </a:solidFill>
                <a:latin typeface="Calibri"/>
                <a:ea typeface="Calibri"/>
                <a:cs typeface="Calibri"/>
                <a:sym typeface="Calibri"/>
              </a:rPr>
              <a:t></a:t>
            </a:r>
            <a:endParaRPr sz="2400">
              <a:solidFill>
                <a:schemeClr val="accent1"/>
              </a:solidFill>
              <a:latin typeface="Calibri"/>
              <a:ea typeface="Calibri"/>
              <a:cs typeface="Calibri"/>
              <a:sym typeface="Calibri"/>
            </a:endParaRPr>
          </a:p>
        </p:txBody>
      </p:sp>
      <p:sp>
        <p:nvSpPr>
          <p:cNvPr id="400" name="Google Shape;400;p13"/>
          <p:cNvSpPr/>
          <p:nvPr/>
        </p:nvSpPr>
        <p:spPr>
          <a:xfrm>
            <a:off x="1475656" y="3455856"/>
            <a:ext cx="45576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01" name="Google Shape;401;p13"/>
          <p:cNvSpPr/>
          <p:nvPr/>
        </p:nvSpPr>
        <p:spPr>
          <a:xfrm>
            <a:off x="2998302" y="2725016"/>
            <a:ext cx="5125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02" name="Google Shape;402;p13"/>
          <p:cNvSpPr/>
          <p:nvPr/>
        </p:nvSpPr>
        <p:spPr>
          <a:xfrm>
            <a:off x="5436954" y="345788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03" name="Google Shape;403;p13"/>
          <p:cNvSpPr/>
          <p:nvPr/>
        </p:nvSpPr>
        <p:spPr>
          <a:xfrm>
            <a:off x="6962170" y="1628511"/>
            <a:ext cx="50910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04" name="Google Shape;404;p13"/>
          <p:cNvSpPr/>
          <p:nvPr/>
        </p:nvSpPr>
        <p:spPr>
          <a:xfrm>
            <a:off x="5132929" y="1627557"/>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05" name="Google Shape;405;p13"/>
          <p:cNvSpPr/>
          <p:nvPr/>
        </p:nvSpPr>
        <p:spPr>
          <a:xfrm>
            <a:off x="2389204" y="1260760"/>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06" name="Google Shape;406;p13"/>
          <p:cNvSpPr/>
          <p:nvPr/>
        </p:nvSpPr>
        <p:spPr>
          <a:xfrm>
            <a:off x="4522376" y="2360029"/>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07" name="Google Shape;407;p13"/>
          <p:cNvSpPr/>
          <p:nvPr/>
        </p:nvSpPr>
        <p:spPr>
          <a:xfrm>
            <a:off x="6352017" y="3089148"/>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08" name="Google Shape;408;p13"/>
          <p:cNvSpPr txBox="1"/>
          <p:nvPr/>
        </p:nvSpPr>
        <p:spPr>
          <a:xfrm>
            <a:off x="663478" y="339502"/>
            <a:ext cx="78060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NENES I NENS VÍCTIMES DE MALTRACTAMENT QUE SÓN VISIBLES PER AL MENYS UN SERVEI</a:t>
            </a:r>
            <a:endParaRPr sz="1600">
              <a:solidFill>
                <a:schemeClr val="dk1"/>
              </a:solidFill>
              <a:latin typeface="Calibri"/>
              <a:ea typeface="Calibri"/>
              <a:cs typeface="Calibri"/>
              <a:sym typeface="Calibri"/>
            </a:endParaRPr>
          </a:p>
        </p:txBody>
      </p:sp>
      <p:sp>
        <p:nvSpPr>
          <p:cNvPr id="409" name="Google Shape;409;p13"/>
          <p:cNvSpPr/>
          <p:nvPr/>
        </p:nvSpPr>
        <p:spPr>
          <a:xfrm>
            <a:off x="2066122" y="4371950"/>
            <a:ext cx="1080120" cy="270030"/>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410" name="Google Shape;410;p13"/>
          <p:cNvSpPr/>
          <p:nvPr/>
        </p:nvSpPr>
        <p:spPr>
          <a:xfrm>
            <a:off x="3376668" y="4371950"/>
            <a:ext cx="1440160" cy="270030"/>
          </a:xfrm>
          <a:prstGeom prst="rect">
            <a:avLst/>
          </a:prstGeom>
          <a:solidFill>
            <a:schemeClr val="lt1"/>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 MENTAL</a:t>
            </a:r>
            <a:endParaRPr sz="1400">
              <a:solidFill>
                <a:schemeClr val="dk1"/>
              </a:solidFill>
              <a:latin typeface="Calibri"/>
              <a:ea typeface="Calibri"/>
              <a:cs typeface="Calibri"/>
              <a:sym typeface="Calibri"/>
            </a:endParaRPr>
          </a:p>
        </p:txBody>
      </p:sp>
      <p:sp>
        <p:nvSpPr>
          <p:cNvPr id="411" name="Google Shape;411;p13"/>
          <p:cNvSpPr/>
          <p:nvPr/>
        </p:nvSpPr>
        <p:spPr>
          <a:xfrm>
            <a:off x="4959738" y="4371950"/>
            <a:ext cx="1255152" cy="270030"/>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SOCIALS</a:t>
            </a:r>
            <a:endParaRPr sz="1400">
              <a:solidFill>
                <a:schemeClr val="dk1"/>
              </a:solidFill>
              <a:latin typeface="Calibri"/>
              <a:ea typeface="Calibri"/>
              <a:cs typeface="Calibri"/>
              <a:sym typeface="Calibri"/>
            </a:endParaRPr>
          </a:p>
        </p:txBody>
      </p:sp>
      <p:sp>
        <p:nvSpPr>
          <p:cNvPr id="412" name="Google Shape;412;p13"/>
          <p:cNvSpPr/>
          <p:nvPr/>
        </p:nvSpPr>
        <p:spPr>
          <a:xfrm>
            <a:off x="6357800" y="4371950"/>
            <a:ext cx="1080120" cy="270030"/>
          </a:xfrm>
          <a:prstGeom prst="rect">
            <a:avLst/>
          </a:prstGeom>
          <a:solidFill>
            <a:schemeClr val="lt1"/>
          </a:solid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413" name="Google Shape;413;p13"/>
          <p:cNvSpPr/>
          <p:nvPr/>
        </p:nvSpPr>
        <p:spPr>
          <a:xfrm>
            <a:off x="7668344" y="4371950"/>
            <a:ext cx="1080120"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C. SEGURETAT</a:t>
            </a:r>
            <a:endParaRPr sz="1200">
              <a:solidFill>
                <a:schemeClr val="dk1"/>
              </a:solidFill>
              <a:latin typeface="Calibri"/>
              <a:ea typeface="Calibri"/>
              <a:cs typeface="Calibri"/>
              <a:sym typeface="Calibri"/>
            </a:endParaRPr>
          </a:p>
        </p:txBody>
      </p:sp>
      <p:sp>
        <p:nvSpPr>
          <p:cNvPr id="414" name="Google Shape;414;p13"/>
          <p:cNvSpPr/>
          <p:nvPr/>
        </p:nvSpPr>
        <p:spPr>
          <a:xfrm>
            <a:off x="755576" y="4371950"/>
            <a:ext cx="1080120" cy="270030"/>
          </a:xfrm>
          <a:prstGeom prst="rect">
            <a:avLst/>
          </a:prstGeom>
          <a:solidFill>
            <a:schemeClr val="lt1"/>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sp>
        <p:nvSpPr>
          <p:cNvPr id="415" name="Google Shape;415;p13"/>
          <p:cNvSpPr/>
          <p:nvPr/>
        </p:nvSpPr>
        <p:spPr>
          <a:xfrm>
            <a:off x="755576" y="4725483"/>
            <a:ext cx="5400600" cy="22253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 / ÀMBIT PRIVAT / ONGs</a:t>
            </a:r>
            <a:endParaRPr sz="1400">
              <a:solidFill>
                <a:schemeClr val="lt1"/>
              </a:solidFill>
              <a:latin typeface="Calibri"/>
              <a:ea typeface="Calibri"/>
              <a:cs typeface="Calibri"/>
              <a:sym typeface="Calibri"/>
            </a:endParaRPr>
          </a:p>
        </p:txBody>
      </p:sp>
      <p:sp>
        <p:nvSpPr>
          <p:cNvPr id="416" name="Google Shape;416;p13"/>
          <p:cNvSpPr/>
          <p:nvPr/>
        </p:nvSpPr>
        <p:spPr>
          <a:xfrm>
            <a:off x="6356960" y="4718109"/>
            <a:ext cx="2391504" cy="229906"/>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a:t>
            </a:r>
            <a:endParaRPr sz="1400">
              <a:solidFill>
                <a:schemeClr val="lt1"/>
              </a:solidFill>
              <a:latin typeface="Calibri"/>
              <a:ea typeface="Calibri"/>
              <a:cs typeface="Calibri"/>
              <a:sym typeface="Calibri"/>
            </a:endParaRPr>
          </a:p>
        </p:txBody>
      </p:sp>
      <p:sp>
        <p:nvSpPr>
          <p:cNvPr id="417" name="Google Shape;417;p13"/>
          <p:cNvSpPr/>
          <p:nvPr/>
        </p:nvSpPr>
        <p:spPr>
          <a:xfrm rot="-5400000">
            <a:off x="-1280501" y="2342337"/>
            <a:ext cx="3402378" cy="48235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SEGUIMENT SEGONS DADES ADMINISTRATIVES</a:t>
            </a:r>
            <a:endParaRPr sz="1400">
              <a:solidFill>
                <a:schemeClr val="lt1"/>
              </a:solidFill>
              <a:latin typeface="Calibri"/>
              <a:ea typeface="Calibri"/>
              <a:cs typeface="Calibri"/>
              <a:sym typeface="Calibri"/>
            </a:endParaRPr>
          </a:p>
        </p:txBody>
      </p:sp>
      <p:sp>
        <p:nvSpPr>
          <p:cNvPr id="418" name="Google Shape;418;p13"/>
          <p:cNvSpPr/>
          <p:nvPr/>
        </p:nvSpPr>
        <p:spPr>
          <a:xfrm>
            <a:off x="1578621" y="357064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19" name="Google Shape;419;p13"/>
          <p:cNvSpPr/>
          <p:nvPr/>
        </p:nvSpPr>
        <p:spPr>
          <a:xfrm>
            <a:off x="3102705" y="2833132"/>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0" name="Google Shape;420;p13"/>
          <p:cNvSpPr/>
          <p:nvPr/>
        </p:nvSpPr>
        <p:spPr>
          <a:xfrm>
            <a:off x="5235971" y="1736989"/>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1" name="Google Shape;421;p13"/>
          <p:cNvSpPr/>
          <p:nvPr/>
        </p:nvSpPr>
        <p:spPr>
          <a:xfrm>
            <a:off x="7065057" y="1741066"/>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2" name="Google Shape;422;p13"/>
          <p:cNvSpPr/>
          <p:nvPr/>
        </p:nvSpPr>
        <p:spPr>
          <a:xfrm>
            <a:off x="5542836" y="3562938"/>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3" name="Google Shape;423;p13"/>
          <p:cNvSpPr/>
          <p:nvPr/>
        </p:nvSpPr>
        <p:spPr>
          <a:xfrm>
            <a:off x="2490384" y="136939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4" name="Google Shape;424;p13"/>
          <p:cNvSpPr/>
          <p:nvPr/>
        </p:nvSpPr>
        <p:spPr>
          <a:xfrm>
            <a:off x="4589428" y="2427734"/>
            <a:ext cx="316414" cy="324036"/>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5" name="Google Shape;425;p13"/>
          <p:cNvSpPr/>
          <p:nvPr/>
        </p:nvSpPr>
        <p:spPr>
          <a:xfrm>
            <a:off x="6975033" y="1642033"/>
            <a:ext cx="432048" cy="44205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6" name="Google Shape;426;p13"/>
          <p:cNvSpPr/>
          <p:nvPr/>
        </p:nvSpPr>
        <p:spPr>
          <a:xfrm>
            <a:off x="2994705" y="2720529"/>
            <a:ext cx="468000" cy="46800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7" name="Google Shape;427;p13"/>
          <p:cNvSpPr/>
          <p:nvPr/>
        </p:nvSpPr>
        <p:spPr>
          <a:xfrm>
            <a:off x="5172971" y="1669550"/>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13"/>
          <p:cNvSpPr/>
          <p:nvPr/>
        </p:nvSpPr>
        <p:spPr>
          <a:xfrm>
            <a:off x="2427384" y="1304184"/>
            <a:ext cx="378000" cy="378042"/>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29" name="Google Shape;429;p13"/>
          <p:cNvSpPr/>
          <p:nvPr/>
        </p:nvSpPr>
        <p:spPr>
          <a:xfrm>
            <a:off x="3039705" y="2769814"/>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0" name="Google Shape;430;p13"/>
          <p:cNvSpPr/>
          <p:nvPr/>
        </p:nvSpPr>
        <p:spPr>
          <a:xfrm>
            <a:off x="2868665" y="2591365"/>
            <a:ext cx="720080" cy="720000"/>
          </a:xfrm>
          <a:prstGeom prst="ellipse">
            <a:avLst/>
          </a:prstGeom>
          <a:no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1" name="Google Shape;431;p13"/>
          <p:cNvSpPr/>
          <p:nvPr/>
        </p:nvSpPr>
        <p:spPr>
          <a:xfrm>
            <a:off x="5447436" y="3459662"/>
            <a:ext cx="442800" cy="441573"/>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2" name="Google Shape;432;p13"/>
          <p:cNvSpPr/>
          <p:nvPr/>
        </p:nvSpPr>
        <p:spPr>
          <a:xfrm>
            <a:off x="2805705" y="2528883"/>
            <a:ext cx="846000" cy="846000"/>
          </a:xfrm>
          <a:prstGeom prst="ellipse">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3" name="Google Shape;433;p13"/>
          <p:cNvSpPr/>
          <p:nvPr/>
        </p:nvSpPr>
        <p:spPr>
          <a:xfrm>
            <a:off x="2923719" y="2643758"/>
            <a:ext cx="609972" cy="608400"/>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4" name="Google Shape;434;p13"/>
          <p:cNvSpPr/>
          <p:nvPr/>
        </p:nvSpPr>
        <p:spPr>
          <a:xfrm rot="-346634">
            <a:off x="2624646" y="1540542"/>
            <a:ext cx="5468620" cy="1970088"/>
          </a:xfrm>
          <a:custGeom>
            <a:avLst/>
            <a:gdLst/>
            <a:ahLst/>
            <a:cxnLst/>
            <a:rect l="l" t="t" r="r" b="b"/>
            <a:pathLst>
              <a:path w="5468620" h="2335530" extrusionOk="0">
                <a:moveTo>
                  <a:pt x="4599940" y="86360"/>
                </a:moveTo>
                <a:cubicBezTo>
                  <a:pt x="4838700" y="43180"/>
                  <a:pt x="5077460" y="0"/>
                  <a:pt x="5209540" y="101600"/>
                </a:cubicBezTo>
                <a:cubicBezTo>
                  <a:pt x="5341620" y="203200"/>
                  <a:pt x="5468620" y="547370"/>
                  <a:pt x="5392420" y="695960"/>
                </a:cubicBezTo>
                <a:cubicBezTo>
                  <a:pt x="5316220" y="844550"/>
                  <a:pt x="5088890" y="922020"/>
                  <a:pt x="4752340" y="993140"/>
                </a:cubicBezTo>
                <a:cubicBezTo>
                  <a:pt x="4415790" y="1064260"/>
                  <a:pt x="3750310" y="1092200"/>
                  <a:pt x="3373120" y="1122680"/>
                </a:cubicBezTo>
                <a:cubicBezTo>
                  <a:pt x="2995930" y="1153160"/>
                  <a:pt x="2759710" y="1054100"/>
                  <a:pt x="2489200" y="1176020"/>
                </a:cubicBezTo>
                <a:cubicBezTo>
                  <a:pt x="2218690" y="1297940"/>
                  <a:pt x="1965960" y="1676400"/>
                  <a:pt x="1750060" y="1854200"/>
                </a:cubicBezTo>
                <a:cubicBezTo>
                  <a:pt x="1534160" y="2032000"/>
                  <a:pt x="1431290" y="2183130"/>
                  <a:pt x="1193800" y="2242820"/>
                </a:cubicBezTo>
                <a:cubicBezTo>
                  <a:pt x="956310" y="2302510"/>
                  <a:pt x="520700" y="2335530"/>
                  <a:pt x="325120" y="2212340"/>
                </a:cubicBezTo>
                <a:cubicBezTo>
                  <a:pt x="129540" y="2089150"/>
                  <a:pt x="0" y="1728470"/>
                  <a:pt x="20320" y="1503680"/>
                </a:cubicBezTo>
                <a:cubicBezTo>
                  <a:pt x="40640" y="1278890"/>
                  <a:pt x="232410" y="979170"/>
                  <a:pt x="447040" y="863600"/>
                </a:cubicBezTo>
                <a:cubicBezTo>
                  <a:pt x="661670" y="748030"/>
                  <a:pt x="1056640" y="871220"/>
                  <a:pt x="1308100" y="810260"/>
                </a:cubicBezTo>
                <a:cubicBezTo>
                  <a:pt x="1559560" y="749300"/>
                  <a:pt x="1758950" y="546100"/>
                  <a:pt x="1955800" y="497840"/>
                </a:cubicBezTo>
                <a:cubicBezTo>
                  <a:pt x="2152650" y="449580"/>
                  <a:pt x="2308860" y="500380"/>
                  <a:pt x="2489200" y="520700"/>
                </a:cubicBezTo>
                <a:cubicBezTo>
                  <a:pt x="2669540" y="541020"/>
                  <a:pt x="2802890" y="607060"/>
                  <a:pt x="3037840" y="619760"/>
                </a:cubicBezTo>
                <a:cubicBezTo>
                  <a:pt x="3272790" y="632460"/>
                  <a:pt x="3614420" y="683260"/>
                  <a:pt x="3898900" y="596900"/>
                </a:cubicBezTo>
                <a:cubicBezTo>
                  <a:pt x="4183380" y="510540"/>
                  <a:pt x="4593590" y="195580"/>
                  <a:pt x="4744720" y="101600"/>
                </a:cubicBezTo>
                <a:cubicBezTo>
                  <a:pt x="4895850" y="7620"/>
                  <a:pt x="4850765" y="20320"/>
                  <a:pt x="4805680" y="33020"/>
                </a:cubicBezTo>
              </a:path>
            </a:pathLst>
          </a:custGeom>
          <a:solidFill>
            <a:srgbClr val="E7BDBB">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5" name="Google Shape;435;p13"/>
          <p:cNvSpPr/>
          <p:nvPr/>
        </p:nvSpPr>
        <p:spPr>
          <a:xfrm rot="473045">
            <a:off x="2540457" y="2689708"/>
            <a:ext cx="3911600" cy="1335265"/>
          </a:xfrm>
          <a:custGeom>
            <a:avLst/>
            <a:gdLst/>
            <a:ahLst/>
            <a:cxnLst/>
            <a:rect l="l" t="t" r="r" b="b"/>
            <a:pathLst>
              <a:path w="3911600" h="1932940" extrusionOk="0">
                <a:moveTo>
                  <a:pt x="3351530" y="1930400"/>
                </a:moveTo>
                <a:cubicBezTo>
                  <a:pt x="3506470" y="1931670"/>
                  <a:pt x="3661410" y="1932940"/>
                  <a:pt x="3747770" y="1770380"/>
                </a:cubicBezTo>
                <a:cubicBezTo>
                  <a:pt x="3834130" y="1607820"/>
                  <a:pt x="3911600" y="1170940"/>
                  <a:pt x="3869690" y="955040"/>
                </a:cubicBezTo>
                <a:cubicBezTo>
                  <a:pt x="3827780" y="739140"/>
                  <a:pt x="3735070" y="557530"/>
                  <a:pt x="3496310" y="474980"/>
                </a:cubicBezTo>
                <a:cubicBezTo>
                  <a:pt x="3257550" y="392430"/>
                  <a:pt x="2749550" y="474980"/>
                  <a:pt x="2437130" y="459740"/>
                </a:cubicBezTo>
                <a:cubicBezTo>
                  <a:pt x="2124710" y="444500"/>
                  <a:pt x="1925320" y="445770"/>
                  <a:pt x="1621790" y="383540"/>
                </a:cubicBezTo>
                <a:cubicBezTo>
                  <a:pt x="1318260" y="321310"/>
                  <a:pt x="864870" y="132080"/>
                  <a:pt x="615950" y="86360"/>
                </a:cubicBezTo>
                <a:cubicBezTo>
                  <a:pt x="367030" y="40640"/>
                  <a:pt x="214630" y="0"/>
                  <a:pt x="128270" y="109220"/>
                </a:cubicBezTo>
                <a:cubicBezTo>
                  <a:pt x="41910" y="218440"/>
                  <a:pt x="0" y="549910"/>
                  <a:pt x="97790" y="741680"/>
                </a:cubicBezTo>
                <a:cubicBezTo>
                  <a:pt x="195580" y="933450"/>
                  <a:pt x="448310" y="1174750"/>
                  <a:pt x="715010" y="1259840"/>
                </a:cubicBezTo>
                <a:cubicBezTo>
                  <a:pt x="981710" y="1344930"/>
                  <a:pt x="1430020" y="1242060"/>
                  <a:pt x="1697990" y="1252220"/>
                </a:cubicBezTo>
                <a:cubicBezTo>
                  <a:pt x="1965960" y="1262380"/>
                  <a:pt x="2106930" y="1236980"/>
                  <a:pt x="2322830" y="1320800"/>
                </a:cubicBezTo>
                <a:cubicBezTo>
                  <a:pt x="2538730" y="1404620"/>
                  <a:pt x="2813050" y="1654810"/>
                  <a:pt x="2993390" y="1755140"/>
                </a:cubicBezTo>
                <a:cubicBezTo>
                  <a:pt x="3173730" y="1855470"/>
                  <a:pt x="3404870" y="1922780"/>
                  <a:pt x="3404870" y="1922780"/>
                </a:cubicBezTo>
                <a:lnTo>
                  <a:pt x="3404870" y="1922780"/>
                </a:lnTo>
              </a:path>
            </a:pathLst>
          </a:custGeom>
          <a:solidFill>
            <a:srgbClr val="B6CC86">
              <a:alpha val="4901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6" name="Google Shape;436;p13"/>
          <p:cNvSpPr/>
          <p:nvPr/>
        </p:nvSpPr>
        <p:spPr>
          <a:xfrm rot="-293960">
            <a:off x="2123728" y="915567"/>
            <a:ext cx="3550280" cy="2520280"/>
          </a:xfrm>
          <a:custGeom>
            <a:avLst/>
            <a:gdLst/>
            <a:ahLst/>
            <a:cxnLst/>
            <a:rect l="l" t="t" r="r" b="b"/>
            <a:pathLst>
              <a:path w="3190240" h="2852420" extrusionOk="0">
                <a:moveTo>
                  <a:pt x="605790" y="11430"/>
                </a:moveTo>
                <a:cubicBezTo>
                  <a:pt x="829310" y="151765"/>
                  <a:pt x="1052830" y="292100"/>
                  <a:pt x="1184910" y="438150"/>
                </a:cubicBezTo>
                <a:cubicBezTo>
                  <a:pt x="1316990" y="584200"/>
                  <a:pt x="1315720" y="789940"/>
                  <a:pt x="1398270" y="887730"/>
                </a:cubicBezTo>
                <a:cubicBezTo>
                  <a:pt x="1480820" y="985520"/>
                  <a:pt x="1515110" y="1003300"/>
                  <a:pt x="1680210" y="1024890"/>
                </a:cubicBezTo>
                <a:cubicBezTo>
                  <a:pt x="1845310" y="1046480"/>
                  <a:pt x="2233930" y="1049020"/>
                  <a:pt x="2388870" y="1017270"/>
                </a:cubicBezTo>
                <a:cubicBezTo>
                  <a:pt x="2543810" y="985520"/>
                  <a:pt x="2505710" y="869950"/>
                  <a:pt x="2609850" y="834390"/>
                </a:cubicBezTo>
                <a:cubicBezTo>
                  <a:pt x="2713990" y="798830"/>
                  <a:pt x="2918460" y="748030"/>
                  <a:pt x="3013710" y="803910"/>
                </a:cubicBezTo>
                <a:cubicBezTo>
                  <a:pt x="3108960" y="859790"/>
                  <a:pt x="3172460" y="1035050"/>
                  <a:pt x="3181350" y="1169670"/>
                </a:cubicBezTo>
                <a:cubicBezTo>
                  <a:pt x="3190240" y="1304290"/>
                  <a:pt x="3175000" y="1570990"/>
                  <a:pt x="3067050" y="1611630"/>
                </a:cubicBezTo>
                <a:cubicBezTo>
                  <a:pt x="2959100" y="1652270"/>
                  <a:pt x="2682240" y="1460500"/>
                  <a:pt x="2533650" y="1413510"/>
                </a:cubicBezTo>
                <a:cubicBezTo>
                  <a:pt x="2385060" y="1366520"/>
                  <a:pt x="2358390" y="1268730"/>
                  <a:pt x="2175510" y="1329690"/>
                </a:cubicBezTo>
                <a:cubicBezTo>
                  <a:pt x="1992630" y="1390650"/>
                  <a:pt x="1563370" y="1624330"/>
                  <a:pt x="1436370" y="1779270"/>
                </a:cubicBezTo>
                <a:cubicBezTo>
                  <a:pt x="1309370" y="1934210"/>
                  <a:pt x="1433830" y="2128520"/>
                  <a:pt x="1413510" y="2259330"/>
                </a:cubicBezTo>
                <a:cubicBezTo>
                  <a:pt x="1393190" y="2390140"/>
                  <a:pt x="1379220" y="2471420"/>
                  <a:pt x="1314450" y="2564130"/>
                </a:cubicBezTo>
                <a:cubicBezTo>
                  <a:pt x="1249680" y="2656840"/>
                  <a:pt x="1165860" y="2778760"/>
                  <a:pt x="1024890" y="2815590"/>
                </a:cubicBezTo>
                <a:cubicBezTo>
                  <a:pt x="883920" y="2852420"/>
                  <a:pt x="607060" y="2824480"/>
                  <a:pt x="468630" y="2785110"/>
                </a:cubicBezTo>
                <a:cubicBezTo>
                  <a:pt x="330200" y="2745740"/>
                  <a:pt x="248920" y="2739390"/>
                  <a:pt x="194310" y="2579370"/>
                </a:cubicBezTo>
                <a:cubicBezTo>
                  <a:pt x="139700" y="2419350"/>
                  <a:pt x="69850" y="2051050"/>
                  <a:pt x="140970" y="1824990"/>
                </a:cubicBezTo>
                <a:cubicBezTo>
                  <a:pt x="212090" y="1598930"/>
                  <a:pt x="596900" y="1402080"/>
                  <a:pt x="621030" y="1223010"/>
                </a:cubicBezTo>
                <a:cubicBezTo>
                  <a:pt x="645160" y="1043940"/>
                  <a:pt x="383540" y="896620"/>
                  <a:pt x="285750" y="750570"/>
                </a:cubicBezTo>
                <a:cubicBezTo>
                  <a:pt x="187960" y="604520"/>
                  <a:pt x="0" y="463550"/>
                  <a:pt x="34290" y="346710"/>
                </a:cubicBezTo>
                <a:cubicBezTo>
                  <a:pt x="68580" y="229870"/>
                  <a:pt x="384810" y="99060"/>
                  <a:pt x="491490" y="49530"/>
                </a:cubicBezTo>
                <a:cubicBezTo>
                  <a:pt x="598170" y="0"/>
                  <a:pt x="674370" y="49530"/>
                  <a:pt x="674370" y="49530"/>
                </a:cubicBezTo>
                <a:lnTo>
                  <a:pt x="674370" y="49530"/>
                </a:lnTo>
              </a:path>
            </a:pathLst>
          </a:custGeom>
          <a:solidFill>
            <a:srgbClr val="A6BFDE">
              <a:alpha val="4901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37" name="Google Shape;437;p13"/>
          <p:cNvSpPr/>
          <p:nvPr/>
        </p:nvSpPr>
        <p:spPr>
          <a:xfrm>
            <a:off x="3895720" y="124763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438" name="Google Shape;438;p13"/>
          <p:cNvSpPr/>
          <p:nvPr/>
        </p:nvSpPr>
        <p:spPr>
          <a:xfrm>
            <a:off x="6329610" y="1980508"/>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439" name="Google Shape;439;p13"/>
          <p:cNvSpPr/>
          <p:nvPr/>
        </p:nvSpPr>
        <p:spPr>
          <a:xfrm>
            <a:off x="5415047" y="882643"/>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34"/>
                                        </p:tgtEl>
                                        <p:attrNameLst>
                                          <p:attrName>style.visibility</p:attrName>
                                        </p:attrNameLst>
                                      </p:cBhvr>
                                      <p:to>
                                        <p:strVal val="visible"/>
                                      </p:to>
                                    </p:set>
                                    <p:anim calcmode="lin" valueType="num">
                                      <p:cBhvr additive="base">
                                        <p:cTn id="7" dur="500"/>
                                        <p:tgtEl>
                                          <p:spTgt spid="434"/>
                                        </p:tgtEl>
                                        <p:attrNameLst>
                                          <p:attrName>ppt_w</p:attrName>
                                        </p:attrNameLst>
                                      </p:cBhvr>
                                      <p:tavLst>
                                        <p:tav tm="0">
                                          <p:val>
                                            <p:strVal val="0"/>
                                          </p:val>
                                        </p:tav>
                                        <p:tav tm="100000">
                                          <p:val>
                                            <p:strVal val="#ppt_w"/>
                                          </p:val>
                                        </p:tav>
                                      </p:tavLst>
                                    </p:anim>
                                    <p:anim calcmode="lin" valueType="num">
                                      <p:cBhvr additive="base">
                                        <p:cTn id="8" dur="500"/>
                                        <p:tgtEl>
                                          <p:spTgt spid="434"/>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09"/>
                                        </p:tgtEl>
                                        <p:attrNameLst>
                                          <p:attrName>style.visibility</p:attrName>
                                        </p:attrNameLst>
                                      </p:cBhvr>
                                      <p:to>
                                        <p:strVal val="visible"/>
                                      </p:to>
                                    </p:set>
                                    <p:anim calcmode="lin" valueType="num">
                                      <p:cBhvr additive="base">
                                        <p:cTn id="11" dur="500"/>
                                        <p:tgtEl>
                                          <p:spTgt spid="409"/>
                                        </p:tgtEl>
                                        <p:attrNameLst>
                                          <p:attrName>ppt_w</p:attrName>
                                        </p:attrNameLst>
                                      </p:cBhvr>
                                      <p:tavLst>
                                        <p:tav tm="0">
                                          <p:val>
                                            <p:strVal val="0"/>
                                          </p:val>
                                        </p:tav>
                                        <p:tav tm="100000">
                                          <p:val>
                                            <p:strVal val="#ppt_w"/>
                                          </p:val>
                                        </p:tav>
                                      </p:tavLst>
                                    </p:anim>
                                    <p:anim calcmode="lin" valueType="num">
                                      <p:cBhvr additive="base">
                                        <p:cTn id="12" dur="500"/>
                                        <p:tgtEl>
                                          <p:spTgt spid="409"/>
                                        </p:tgtEl>
                                        <p:attrNameLst>
                                          <p:attrName>ppt_h</p:attrName>
                                        </p:attrNameLst>
                                      </p:cBhvr>
                                      <p:tavLst>
                                        <p:tav tm="0">
                                          <p:val>
                                            <p:str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436"/>
                                        </p:tgtEl>
                                        <p:attrNameLst>
                                          <p:attrName>style.visibility</p:attrName>
                                        </p:attrNameLst>
                                      </p:cBhvr>
                                      <p:to>
                                        <p:strVal val="visible"/>
                                      </p:to>
                                    </p:set>
                                    <p:anim calcmode="lin" valueType="num">
                                      <p:cBhvr additive="base">
                                        <p:cTn id="17" dur="500"/>
                                        <p:tgtEl>
                                          <p:spTgt spid="436"/>
                                        </p:tgtEl>
                                        <p:attrNameLst>
                                          <p:attrName>ppt_w</p:attrName>
                                        </p:attrNameLst>
                                      </p:cBhvr>
                                      <p:tavLst>
                                        <p:tav tm="0">
                                          <p:val>
                                            <p:strVal val="0"/>
                                          </p:val>
                                        </p:tav>
                                        <p:tav tm="100000">
                                          <p:val>
                                            <p:strVal val="#ppt_w"/>
                                          </p:val>
                                        </p:tav>
                                      </p:tavLst>
                                    </p:anim>
                                    <p:anim calcmode="lin" valueType="num">
                                      <p:cBhvr additive="base">
                                        <p:cTn id="18" dur="500"/>
                                        <p:tgtEl>
                                          <p:spTgt spid="436"/>
                                        </p:tgtEl>
                                        <p:attrNameLst>
                                          <p:attrName>ppt_h</p:attrName>
                                        </p:attrNameLst>
                                      </p:cBhvr>
                                      <p:tavLst>
                                        <p:tav tm="0">
                                          <p:val>
                                            <p:str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410"/>
                                        </p:tgtEl>
                                        <p:attrNameLst>
                                          <p:attrName>style.visibility</p:attrName>
                                        </p:attrNameLst>
                                      </p:cBhvr>
                                      <p:to>
                                        <p:strVal val="visible"/>
                                      </p:to>
                                    </p:set>
                                    <p:anim calcmode="lin" valueType="num">
                                      <p:cBhvr additive="base">
                                        <p:cTn id="21" dur="500"/>
                                        <p:tgtEl>
                                          <p:spTgt spid="410"/>
                                        </p:tgtEl>
                                        <p:attrNameLst>
                                          <p:attrName>ppt_w</p:attrName>
                                        </p:attrNameLst>
                                      </p:cBhvr>
                                      <p:tavLst>
                                        <p:tav tm="0">
                                          <p:val>
                                            <p:strVal val="0"/>
                                          </p:val>
                                        </p:tav>
                                        <p:tav tm="100000">
                                          <p:val>
                                            <p:strVal val="#ppt_w"/>
                                          </p:val>
                                        </p:tav>
                                      </p:tavLst>
                                    </p:anim>
                                    <p:anim calcmode="lin" valueType="num">
                                      <p:cBhvr additive="base">
                                        <p:cTn id="22" dur="500"/>
                                        <p:tgtEl>
                                          <p:spTgt spid="410"/>
                                        </p:tgtEl>
                                        <p:attrNameLst>
                                          <p:attrName>ppt_h</p:attrName>
                                        </p:attrNameLst>
                                      </p:cBhvr>
                                      <p:tavLst>
                                        <p:tav tm="0">
                                          <p:val>
                                            <p:str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435"/>
                                        </p:tgtEl>
                                        <p:attrNameLst>
                                          <p:attrName>style.visibility</p:attrName>
                                        </p:attrNameLst>
                                      </p:cBhvr>
                                      <p:to>
                                        <p:strVal val="visible"/>
                                      </p:to>
                                    </p:set>
                                    <p:anim calcmode="lin" valueType="num">
                                      <p:cBhvr additive="base">
                                        <p:cTn id="27" dur="500"/>
                                        <p:tgtEl>
                                          <p:spTgt spid="435"/>
                                        </p:tgtEl>
                                        <p:attrNameLst>
                                          <p:attrName>ppt_w</p:attrName>
                                        </p:attrNameLst>
                                      </p:cBhvr>
                                      <p:tavLst>
                                        <p:tav tm="0">
                                          <p:val>
                                            <p:strVal val="0"/>
                                          </p:val>
                                        </p:tav>
                                        <p:tav tm="100000">
                                          <p:val>
                                            <p:strVal val="#ppt_w"/>
                                          </p:val>
                                        </p:tav>
                                      </p:tavLst>
                                    </p:anim>
                                    <p:anim calcmode="lin" valueType="num">
                                      <p:cBhvr additive="base">
                                        <p:cTn id="28" dur="500"/>
                                        <p:tgtEl>
                                          <p:spTgt spid="435"/>
                                        </p:tgtEl>
                                        <p:attrNameLst>
                                          <p:attrName>ppt_h</p:attrName>
                                        </p:attrNameLst>
                                      </p:cBhvr>
                                      <p:tavLst>
                                        <p:tav tm="0">
                                          <p:val>
                                            <p:str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411"/>
                                        </p:tgtEl>
                                        <p:attrNameLst>
                                          <p:attrName>style.visibility</p:attrName>
                                        </p:attrNameLst>
                                      </p:cBhvr>
                                      <p:to>
                                        <p:strVal val="visible"/>
                                      </p:to>
                                    </p:set>
                                    <p:anim calcmode="lin" valueType="num">
                                      <p:cBhvr additive="base">
                                        <p:cTn id="31" dur="500"/>
                                        <p:tgtEl>
                                          <p:spTgt spid="411"/>
                                        </p:tgtEl>
                                        <p:attrNameLst>
                                          <p:attrName>ppt_w</p:attrName>
                                        </p:attrNameLst>
                                      </p:cBhvr>
                                      <p:tavLst>
                                        <p:tav tm="0">
                                          <p:val>
                                            <p:strVal val="0"/>
                                          </p:val>
                                        </p:tav>
                                        <p:tav tm="100000">
                                          <p:val>
                                            <p:strVal val="#ppt_w"/>
                                          </p:val>
                                        </p:tav>
                                      </p:tavLst>
                                    </p:anim>
                                    <p:anim calcmode="lin" valueType="num">
                                      <p:cBhvr additive="base">
                                        <p:cTn id="32" dur="500"/>
                                        <p:tgtEl>
                                          <p:spTgt spid="41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444"/>
        <p:cNvGrpSpPr/>
        <p:nvPr/>
      </p:nvGrpSpPr>
      <p:grpSpPr>
        <a:xfrm>
          <a:off x="0" y="0"/>
          <a:ext cx="0" cy="0"/>
          <a:chOff x="0" y="0"/>
          <a:chExt cx="0" cy="0"/>
        </a:xfrm>
      </p:grpSpPr>
      <p:sp>
        <p:nvSpPr>
          <p:cNvPr id="445" name="Google Shape;445;p14"/>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6" name="Google Shape;446;p14"/>
          <p:cNvSpPr/>
          <p:nvPr/>
        </p:nvSpPr>
        <p:spPr>
          <a:xfrm>
            <a:off x="755576" y="879562"/>
            <a:ext cx="7992888" cy="3402378"/>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chemeClr val="accent1"/>
                </a:solidFill>
                <a:latin typeface="Calibri"/>
                <a:ea typeface="Calibri"/>
                <a:cs typeface="Calibri"/>
                <a:sym typeface="Calibri"/>
              </a:rPr>
              <a:t></a:t>
            </a:r>
            <a:endParaRPr sz="2400">
              <a:solidFill>
                <a:schemeClr val="accent1"/>
              </a:solidFill>
              <a:latin typeface="Calibri"/>
              <a:ea typeface="Calibri"/>
              <a:cs typeface="Calibri"/>
              <a:sym typeface="Calibri"/>
            </a:endParaRPr>
          </a:p>
        </p:txBody>
      </p:sp>
      <p:sp>
        <p:nvSpPr>
          <p:cNvPr id="447" name="Google Shape;447;p14"/>
          <p:cNvSpPr/>
          <p:nvPr/>
        </p:nvSpPr>
        <p:spPr>
          <a:xfrm>
            <a:off x="1475656" y="3455856"/>
            <a:ext cx="45576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48" name="Google Shape;448;p14"/>
          <p:cNvSpPr/>
          <p:nvPr/>
        </p:nvSpPr>
        <p:spPr>
          <a:xfrm>
            <a:off x="2998302" y="2725016"/>
            <a:ext cx="5125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49" name="Google Shape;449;p14"/>
          <p:cNvSpPr/>
          <p:nvPr/>
        </p:nvSpPr>
        <p:spPr>
          <a:xfrm>
            <a:off x="5436954" y="345788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50" name="Google Shape;450;p14"/>
          <p:cNvSpPr/>
          <p:nvPr/>
        </p:nvSpPr>
        <p:spPr>
          <a:xfrm>
            <a:off x="6962170" y="1628511"/>
            <a:ext cx="50910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51" name="Google Shape;451;p14"/>
          <p:cNvSpPr/>
          <p:nvPr/>
        </p:nvSpPr>
        <p:spPr>
          <a:xfrm>
            <a:off x="5132929" y="1627557"/>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52" name="Google Shape;452;p14"/>
          <p:cNvSpPr/>
          <p:nvPr/>
        </p:nvSpPr>
        <p:spPr>
          <a:xfrm>
            <a:off x="2389204" y="1260760"/>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53" name="Google Shape;453;p14"/>
          <p:cNvSpPr/>
          <p:nvPr/>
        </p:nvSpPr>
        <p:spPr>
          <a:xfrm>
            <a:off x="4522376" y="2360029"/>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54" name="Google Shape;454;p14"/>
          <p:cNvSpPr/>
          <p:nvPr/>
        </p:nvSpPr>
        <p:spPr>
          <a:xfrm>
            <a:off x="6352017" y="3089148"/>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55" name="Google Shape;455;p14"/>
          <p:cNvSpPr txBox="1"/>
          <p:nvPr/>
        </p:nvSpPr>
        <p:spPr>
          <a:xfrm>
            <a:off x="663478" y="339502"/>
            <a:ext cx="78060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NENES I NENS VÍCTIMES DE MALTRACTAMENT QUE SÓN VISIBLES PER AL MENYS UN SERVEI</a:t>
            </a:r>
            <a:endParaRPr sz="1600">
              <a:solidFill>
                <a:schemeClr val="dk1"/>
              </a:solidFill>
              <a:latin typeface="Calibri"/>
              <a:ea typeface="Calibri"/>
              <a:cs typeface="Calibri"/>
              <a:sym typeface="Calibri"/>
            </a:endParaRPr>
          </a:p>
        </p:txBody>
      </p:sp>
      <p:sp>
        <p:nvSpPr>
          <p:cNvPr id="456" name="Google Shape;456;p14"/>
          <p:cNvSpPr/>
          <p:nvPr/>
        </p:nvSpPr>
        <p:spPr>
          <a:xfrm>
            <a:off x="2066122" y="4371950"/>
            <a:ext cx="1080120" cy="270030"/>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457" name="Google Shape;457;p14"/>
          <p:cNvSpPr/>
          <p:nvPr/>
        </p:nvSpPr>
        <p:spPr>
          <a:xfrm>
            <a:off x="3376668" y="4371950"/>
            <a:ext cx="1440160" cy="270030"/>
          </a:xfrm>
          <a:prstGeom prst="rect">
            <a:avLst/>
          </a:prstGeom>
          <a:solidFill>
            <a:schemeClr val="lt1"/>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 MENTAL</a:t>
            </a:r>
            <a:endParaRPr sz="1400">
              <a:solidFill>
                <a:schemeClr val="dk1"/>
              </a:solidFill>
              <a:latin typeface="Calibri"/>
              <a:ea typeface="Calibri"/>
              <a:cs typeface="Calibri"/>
              <a:sym typeface="Calibri"/>
            </a:endParaRPr>
          </a:p>
        </p:txBody>
      </p:sp>
      <p:sp>
        <p:nvSpPr>
          <p:cNvPr id="458" name="Google Shape;458;p14"/>
          <p:cNvSpPr/>
          <p:nvPr/>
        </p:nvSpPr>
        <p:spPr>
          <a:xfrm>
            <a:off x="4944628" y="4371950"/>
            <a:ext cx="1285372" cy="270030"/>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SOCIALS</a:t>
            </a:r>
            <a:endParaRPr sz="1200">
              <a:solidFill>
                <a:schemeClr val="dk1"/>
              </a:solidFill>
              <a:latin typeface="Calibri"/>
              <a:ea typeface="Calibri"/>
              <a:cs typeface="Calibri"/>
              <a:sym typeface="Calibri"/>
            </a:endParaRPr>
          </a:p>
        </p:txBody>
      </p:sp>
      <p:sp>
        <p:nvSpPr>
          <p:cNvPr id="459" name="Google Shape;459;p14"/>
          <p:cNvSpPr/>
          <p:nvPr/>
        </p:nvSpPr>
        <p:spPr>
          <a:xfrm>
            <a:off x="6357800" y="4371950"/>
            <a:ext cx="1080120" cy="270030"/>
          </a:xfrm>
          <a:prstGeom prst="rect">
            <a:avLst/>
          </a:prstGeom>
          <a:solidFill>
            <a:schemeClr val="lt1"/>
          </a:solid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460" name="Google Shape;460;p14"/>
          <p:cNvSpPr/>
          <p:nvPr/>
        </p:nvSpPr>
        <p:spPr>
          <a:xfrm>
            <a:off x="7565720" y="4371950"/>
            <a:ext cx="1182744"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C. SEGURETAT</a:t>
            </a:r>
            <a:endParaRPr sz="1200">
              <a:solidFill>
                <a:schemeClr val="dk1"/>
              </a:solidFill>
              <a:latin typeface="Calibri"/>
              <a:ea typeface="Calibri"/>
              <a:cs typeface="Calibri"/>
              <a:sym typeface="Calibri"/>
            </a:endParaRPr>
          </a:p>
        </p:txBody>
      </p:sp>
      <p:sp>
        <p:nvSpPr>
          <p:cNvPr id="461" name="Google Shape;461;p14"/>
          <p:cNvSpPr/>
          <p:nvPr/>
        </p:nvSpPr>
        <p:spPr>
          <a:xfrm>
            <a:off x="755576" y="4371950"/>
            <a:ext cx="1080120" cy="270030"/>
          </a:xfrm>
          <a:prstGeom prst="rect">
            <a:avLst/>
          </a:prstGeom>
          <a:solidFill>
            <a:schemeClr val="lt1"/>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sp>
        <p:nvSpPr>
          <p:cNvPr id="462" name="Google Shape;462;p14"/>
          <p:cNvSpPr/>
          <p:nvPr/>
        </p:nvSpPr>
        <p:spPr>
          <a:xfrm>
            <a:off x="755576" y="4725483"/>
            <a:ext cx="5400600" cy="22253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 / ÀMBIT PRIVAT / ONGs</a:t>
            </a:r>
            <a:endParaRPr sz="1400">
              <a:solidFill>
                <a:schemeClr val="lt1"/>
              </a:solidFill>
              <a:latin typeface="Calibri"/>
              <a:ea typeface="Calibri"/>
              <a:cs typeface="Calibri"/>
              <a:sym typeface="Calibri"/>
            </a:endParaRPr>
          </a:p>
        </p:txBody>
      </p:sp>
      <p:sp>
        <p:nvSpPr>
          <p:cNvPr id="463" name="Google Shape;463;p14"/>
          <p:cNvSpPr/>
          <p:nvPr/>
        </p:nvSpPr>
        <p:spPr>
          <a:xfrm>
            <a:off x="6356960" y="4718109"/>
            <a:ext cx="2391504" cy="229906"/>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a:t>
            </a:r>
            <a:endParaRPr sz="1400">
              <a:solidFill>
                <a:schemeClr val="lt1"/>
              </a:solidFill>
              <a:latin typeface="Calibri"/>
              <a:ea typeface="Calibri"/>
              <a:cs typeface="Calibri"/>
              <a:sym typeface="Calibri"/>
            </a:endParaRPr>
          </a:p>
        </p:txBody>
      </p:sp>
      <p:sp>
        <p:nvSpPr>
          <p:cNvPr id="464" name="Google Shape;464;p14"/>
          <p:cNvSpPr/>
          <p:nvPr/>
        </p:nvSpPr>
        <p:spPr>
          <a:xfrm rot="-5400000">
            <a:off x="-1280501" y="2342337"/>
            <a:ext cx="3402378" cy="48235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SEGUIMENT SEGONS DADES ADMINISTRATIVES</a:t>
            </a:r>
            <a:endParaRPr sz="1400">
              <a:solidFill>
                <a:schemeClr val="lt1"/>
              </a:solidFill>
              <a:latin typeface="Calibri"/>
              <a:ea typeface="Calibri"/>
              <a:cs typeface="Calibri"/>
              <a:sym typeface="Calibri"/>
            </a:endParaRPr>
          </a:p>
        </p:txBody>
      </p:sp>
      <p:sp>
        <p:nvSpPr>
          <p:cNvPr id="465" name="Google Shape;465;p14"/>
          <p:cNvSpPr/>
          <p:nvPr/>
        </p:nvSpPr>
        <p:spPr>
          <a:xfrm>
            <a:off x="1578621" y="357064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66" name="Google Shape;466;p14"/>
          <p:cNvSpPr/>
          <p:nvPr/>
        </p:nvSpPr>
        <p:spPr>
          <a:xfrm>
            <a:off x="3102705" y="2833132"/>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67" name="Google Shape;467;p14"/>
          <p:cNvSpPr/>
          <p:nvPr/>
        </p:nvSpPr>
        <p:spPr>
          <a:xfrm>
            <a:off x="5235971" y="1736989"/>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68" name="Google Shape;468;p14"/>
          <p:cNvSpPr/>
          <p:nvPr/>
        </p:nvSpPr>
        <p:spPr>
          <a:xfrm>
            <a:off x="7065057" y="1741066"/>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69" name="Google Shape;469;p14"/>
          <p:cNvSpPr/>
          <p:nvPr/>
        </p:nvSpPr>
        <p:spPr>
          <a:xfrm>
            <a:off x="5542836" y="3562938"/>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14"/>
          <p:cNvSpPr/>
          <p:nvPr/>
        </p:nvSpPr>
        <p:spPr>
          <a:xfrm>
            <a:off x="2490384" y="136939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1" name="Google Shape;471;p14"/>
          <p:cNvSpPr/>
          <p:nvPr/>
        </p:nvSpPr>
        <p:spPr>
          <a:xfrm>
            <a:off x="4589428" y="2427734"/>
            <a:ext cx="316414" cy="324036"/>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2" name="Google Shape;472;p14"/>
          <p:cNvSpPr/>
          <p:nvPr/>
        </p:nvSpPr>
        <p:spPr>
          <a:xfrm>
            <a:off x="6975033" y="1642033"/>
            <a:ext cx="432048" cy="44205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3" name="Google Shape;473;p14"/>
          <p:cNvSpPr/>
          <p:nvPr/>
        </p:nvSpPr>
        <p:spPr>
          <a:xfrm>
            <a:off x="2994705" y="2720529"/>
            <a:ext cx="468000" cy="46800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4" name="Google Shape;474;p14"/>
          <p:cNvSpPr/>
          <p:nvPr/>
        </p:nvSpPr>
        <p:spPr>
          <a:xfrm>
            <a:off x="5172971" y="1669550"/>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5" name="Google Shape;475;p14"/>
          <p:cNvSpPr/>
          <p:nvPr/>
        </p:nvSpPr>
        <p:spPr>
          <a:xfrm>
            <a:off x="2427384" y="1304184"/>
            <a:ext cx="378000" cy="378042"/>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6" name="Google Shape;476;p14"/>
          <p:cNvSpPr/>
          <p:nvPr/>
        </p:nvSpPr>
        <p:spPr>
          <a:xfrm>
            <a:off x="3039705" y="2769814"/>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7" name="Google Shape;477;p14"/>
          <p:cNvSpPr/>
          <p:nvPr/>
        </p:nvSpPr>
        <p:spPr>
          <a:xfrm>
            <a:off x="2868665" y="2591365"/>
            <a:ext cx="720080" cy="720000"/>
          </a:xfrm>
          <a:prstGeom prst="ellipse">
            <a:avLst/>
          </a:prstGeom>
          <a:no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8" name="Google Shape;478;p14"/>
          <p:cNvSpPr/>
          <p:nvPr/>
        </p:nvSpPr>
        <p:spPr>
          <a:xfrm>
            <a:off x="5447436" y="3459662"/>
            <a:ext cx="442800" cy="441573"/>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79" name="Google Shape;479;p14"/>
          <p:cNvSpPr/>
          <p:nvPr/>
        </p:nvSpPr>
        <p:spPr>
          <a:xfrm>
            <a:off x="2805705" y="2528883"/>
            <a:ext cx="846000" cy="846000"/>
          </a:xfrm>
          <a:prstGeom prst="ellipse">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80" name="Google Shape;480;p14"/>
          <p:cNvSpPr/>
          <p:nvPr/>
        </p:nvSpPr>
        <p:spPr>
          <a:xfrm>
            <a:off x="2923719" y="2643758"/>
            <a:ext cx="609972" cy="608400"/>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81" name="Google Shape;481;p14"/>
          <p:cNvSpPr/>
          <p:nvPr/>
        </p:nvSpPr>
        <p:spPr>
          <a:xfrm>
            <a:off x="1283561" y="1146953"/>
            <a:ext cx="6298071" cy="2929467"/>
          </a:xfrm>
          <a:custGeom>
            <a:avLst/>
            <a:gdLst/>
            <a:ahLst/>
            <a:cxnLst/>
            <a:rect l="l" t="t" r="r" b="b"/>
            <a:pathLst>
              <a:path w="6298071" h="2929467" extrusionOk="0">
                <a:moveTo>
                  <a:pt x="1547706" y="79022"/>
                </a:moveTo>
                <a:cubicBezTo>
                  <a:pt x="1608666" y="158044"/>
                  <a:pt x="1588347" y="313832"/>
                  <a:pt x="1635760" y="512516"/>
                </a:cubicBezTo>
                <a:cubicBezTo>
                  <a:pt x="1683173" y="711200"/>
                  <a:pt x="1698977" y="1134533"/>
                  <a:pt x="1832186" y="1271129"/>
                </a:cubicBezTo>
                <a:cubicBezTo>
                  <a:pt x="1965395" y="1407725"/>
                  <a:pt x="2234071" y="1300480"/>
                  <a:pt x="2435013" y="1332089"/>
                </a:cubicBezTo>
                <a:cubicBezTo>
                  <a:pt x="2635955" y="1363698"/>
                  <a:pt x="2877538" y="1487875"/>
                  <a:pt x="3037840" y="1460782"/>
                </a:cubicBezTo>
                <a:cubicBezTo>
                  <a:pt x="3198142" y="1433689"/>
                  <a:pt x="3272648" y="1238391"/>
                  <a:pt x="3396826" y="1169529"/>
                </a:cubicBezTo>
                <a:cubicBezTo>
                  <a:pt x="3521004" y="1100667"/>
                  <a:pt x="3715173" y="1131147"/>
                  <a:pt x="3782906" y="1047609"/>
                </a:cubicBezTo>
                <a:cubicBezTo>
                  <a:pt x="3850639" y="964071"/>
                  <a:pt x="3753555" y="777804"/>
                  <a:pt x="3803226" y="668302"/>
                </a:cubicBezTo>
                <a:cubicBezTo>
                  <a:pt x="3852897" y="558800"/>
                  <a:pt x="3982720" y="390596"/>
                  <a:pt x="4080933" y="390596"/>
                </a:cubicBezTo>
                <a:cubicBezTo>
                  <a:pt x="4179146" y="390596"/>
                  <a:pt x="4324773" y="580249"/>
                  <a:pt x="4392506" y="668302"/>
                </a:cubicBezTo>
                <a:cubicBezTo>
                  <a:pt x="4460239" y="756355"/>
                  <a:pt x="4352995" y="874889"/>
                  <a:pt x="4487333" y="918916"/>
                </a:cubicBezTo>
                <a:cubicBezTo>
                  <a:pt x="4621671" y="962943"/>
                  <a:pt x="4991946" y="1004711"/>
                  <a:pt x="5198533" y="932462"/>
                </a:cubicBezTo>
                <a:cubicBezTo>
                  <a:pt x="5405120" y="860213"/>
                  <a:pt x="5563164" y="572346"/>
                  <a:pt x="5726853" y="485422"/>
                </a:cubicBezTo>
                <a:cubicBezTo>
                  <a:pt x="5890542" y="398498"/>
                  <a:pt x="6089226" y="342054"/>
                  <a:pt x="6180666" y="410916"/>
                </a:cubicBezTo>
                <a:cubicBezTo>
                  <a:pt x="6272106" y="479778"/>
                  <a:pt x="6298071" y="784578"/>
                  <a:pt x="6275493" y="898596"/>
                </a:cubicBezTo>
                <a:cubicBezTo>
                  <a:pt x="6252915" y="1012614"/>
                  <a:pt x="6175022" y="1045351"/>
                  <a:pt x="6045200" y="1095022"/>
                </a:cubicBezTo>
                <a:cubicBezTo>
                  <a:pt x="5915378" y="1144693"/>
                  <a:pt x="5664765" y="1125502"/>
                  <a:pt x="5496560" y="1196622"/>
                </a:cubicBezTo>
                <a:cubicBezTo>
                  <a:pt x="5328355" y="1267742"/>
                  <a:pt x="5170311" y="1369342"/>
                  <a:pt x="5035973" y="1521742"/>
                </a:cubicBezTo>
                <a:cubicBezTo>
                  <a:pt x="4901635" y="1674142"/>
                  <a:pt x="4740204" y="1937173"/>
                  <a:pt x="4690533" y="2111022"/>
                </a:cubicBezTo>
                <a:cubicBezTo>
                  <a:pt x="4640862" y="2284871"/>
                  <a:pt x="4763911" y="2447432"/>
                  <a:pt x="4737946" y="2564836"/>
                </a:cubicBezTo>
                <a:cubicBezTo>
                  <a:pt x="4711982" y="2682241"/>
                  <a:pt x="4663439" y="2770293"/>
                  <a:pt x="4534746" y="2815449"/>
                </a:cubicBezTo>
                <a:cubicBezTo>
                  <a:pt x="4406053" y="2860605"/>
                  <a:pt x="4074159" y="2929467"/>
                  <a:pt x="3965786" y="2835769"/>
                </a:cubicBezTo>
                <a:cubicBezTo>
                  <a:pt x="3857413" y="2742071"/>
                  <a:pt x="3794195" y="2410177"/>
                  <a:pt x="3884506" y="2253262"/>
                </a:cubicBezTo>
                <a:cubicBezTo>
                  <a:pt x="3974817" y="2096347"/>
                  <a:pt x="4390249" y="2045547"/>
                  <a:pt x="4507653" y="1894276"/>
                </a:cubicBezTo>
                <a:cubicBezTo>
                  <a:pt x="4625058" y="1743005"/>
                  <a:pt x="4618284" y="1483361"/>
                  <a:pt x="4588933" y="1345636"/>
                </a:cubicBezTo>
                <a:cubicBezTo>
                  <a:pt x="4559582" y="1207911"/>
                  <a:pt x="4429759" y="1091636"/>
                  <a:pt x="4331546" y="1067929"/>
                </a:cubicBezTo>
                <a:cubicBezTo>
                  <a:pt x="4233333" y="1044222"/>
                  <a:pt x="4120444" y="1085992"/>
                  <a:pt x="3999653" y="1203396"/>
                </a:cubicBezTo>
                <a:cubicBezTo>
                  <a:pt x="3878862" y="1320800"/>
                  <a:pt x="3819031" y="1694463"/>
                  <a:pt x="3606800" y="1772356"/>
                </a:cubicBezTo>
                <a:cubicBezTo>
                  <a:pt x="3394569" y="1850249"/>
                  <a:pt x="2911404" y="1612054"/>
                  <a:pt x="2726266" y="1670756"/>
                </a:cubicBezTo>
                <a:cubicBezTo>
                  <a:pt x="2541128" y="1729458"/>
                  <a:pt x="2682240" y="1987974"/>
                  <a:pt x="2495973" y="2124569"/>
                </a:cubicBezTo>
                <a:cubicBezTo>
                  <a:pt x="2309706" y="2261165"/>
                  <a:pt x="1816382" y="2505005"/>
                  <a:pt x="1608666" y="2490329"/>
                </a:cubicBezTo>
                <a:cubicBezTo>
                  <a:pt x="1400950" y="2475653"/>
                  <a:pt x="1394178" y="2098605"/>
                  <a:pt x="1249680" y="2036516"/>
                </a:cubicBezTo>
                <a:cubicBezTo>
                  <a:pt x="1105182" y="1974427"/>
                  <a:pt x="845538" y="2022969"/>
                  <a:pt x="741680" y="2117796"/>
                </a:cubicBezTo>
                <a:cubicBezTo>
                  <a:pt x="637822" y="2212623"/>
                  <a:pt x="677333" y="2480169"/>
                  <a:pt x="626533" y="2605476"/>
                </a:cubicBezTo>
                <a:cubicBezTo>
                  <a:pt x="575733" y="2730783"/>
                  <a:pt x="527191" y="2856089"/>
                  <a:pt x="436880" y="2869636"/>
                </a:cubicBezTo>
                <a:cubicBezTo>
                  <a:pt x="346569" y="2883183"/>
                  <a:pt x="138853" y="2804161"/>
                  <a:pt x="84666" y="2686756"/>
                </a:cubicBezTo>
                <a:cubicBezTo>
                  <a:pt x="30479" y="2569352"/>
                  <a:pt x="0" y="2319867"/>
                  <a:pt x="111760" y="2165209"/>
                </a:cubicBezTo>
                <a:cubicBezTo>
                  <a:pt x="223520" y="2010551"/>
                  <a:pt x="548639" y="1896533"/>
                  <a:pt x="755226" y="1758809"/>
                </a:cubicBezTo>
                <a:cubicBezTo>
                  <a:pt x="961813" y="1621085"/>
                  <a:pt x="1238391" y="1478844"/>
                  <a:pt x="1351280" y="1338862"/>
                </a:cubicBezTo>
                <a:cubicBezTo>
                  <a:pt x="1464169" y="1198880"/>
                  <a:pt x="1502551" y="1054383"/>
                  <a:pt x="1432560" y="918916"/>
                </a:cubicBezTo>
                <a:cubicBezTo>
                  <a:pt x="1362569" y="783449"/>
                  <a:pt x="1011484" y="658142"/>
                  <a:pt x="931333" y="526062"/>
                </a:cubicBezTo>
                <a:cubicBezTo>
                  <a:pt x="851182" y="393982"/>
                  <a:pt x="895209" y="207716"/>
                  <a:pt x="951653" y="126436"/>
                </a:cubicBezTo>
                <a:cubicBezTo>
                  <a:pt x="1008098" y="45156"/>
                  <a:pt x="1169529" y="45155"/>
                  <a:pt x="1270000" y="38382"/>
                </a:cubicBezTo>
                <a:cubicBezTo>
                  <a:pt x="1370471" y="31609"/>
                  <a:pt x="1486746" y="0"/>
                  <a:pt x="1547706" y="79022"/>
                </a:cubicBezTo>
                <a:close/>
              </a:path>
            </a:pathLst>
          </a:custGeom>
          <a:solidFill>
            <a:srgbClr val="F4740A">
              <a:alpha val="27058"/>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2" name="Google Shape;482;p14"/>
          <p:cNvSpPr/>
          <p:nvPr/>
        </p:nvSpPr>
        <p:spPr>
          <a:xfrm>
            <a:off x="3895720" y="124763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483" name="Google Shape;483;p14"/>
          <p:cNvSpPr/>
          <p:nvPr/>
        </p:nvSpPr>
        <p:spPr>
          <a:xfrm>
            <a:off x="6329610" y="1980508"/>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484" name="Google Shape;484;p14"/>
          <p:cNvSpPr/>
          <p:nvPr/>
        </p:nvSpPr>
        <p:spPr>
          <a:xfrm>
            <a:off x="5415047" y="882643"/>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81"/>
                                        </p:tgtEl>
                                        <p:attrNameLst>
                                          <p:attrName>style.visibility</p:attrName>
                                        </p:attrNameLst>
                                      </p:cBhvr>
                                      <p:to>
                                        <p:strVal val="visible"/>
                                      </p:to>
                                    </p:set>
                                    <p:anim calcmode="lin" valueType="num">
                                      <p:cBhvr additive="base">
                                        <p:cTn id="7" dur="500"/>
                                        <p:tgtEl>
                                          <p:spTgt spid="481"/>
                                        </p:tgtEl>
                                        <p:attrNameLst>
                                          <p:attrName>ppt_w</p:attrName>
                                        </p:attrNameLst>
                                      </p:cBhvr>
                                      <p:tavLst>
                                        <p:tav tm="0">
                                          <p:val>
                                            <p:strVal val="0"/>
                                          </p:val>
                                        </p:tav>
                                        <p:tav tm="100000">
                                          <p:val>
                                            <p:strVal val="#ppt_w"/>
                                          </p:val>
                                        </p:tav>
                                      </p:tavLst>
                                    </p:anim>
                                    <p:anim calcmode="lin" valueType="num">
                                      <p:cBhvr additive="base">
                                        <p:cTn id="8" dur="500"/>
                                        <p:tgtEl>
                                          <p:spTgt spid="48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489"/>
        <p:cNvGrpSpPr/>
        <p:nvPr/>
      </p:nvGrpSpPr>
      <p:grpSpPr>
        <a:xfrm>
          <a:off x="0" y="0"/>
          <a:ext cx="0" cy="0"/>
          <a:chOff x="0" y="0"/>
          <a:chExt cx="0" cy="0"/>
        </a:xfrm>
      </p:grpSpPr>
      <p:sp>
        <p:nvSpPr>
          <p:cNvPr id="490" name="Google Shape;490;p15"/>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91" name="Google Shape;491;p15"/>
          <p:cNvSpPr/>
          <p:nvPr/>
        </p:nvSpPr>
        <p:spPr>
          <a:xfrm>
            <a:off x="755576" y="879562"/>
            <a:ext cx="7992888" cy="3402378"/>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chemeClr val="accent1"/>
                </a:solidFill>
                <a:latin typeface="Calibri"/>
                <a:ea typeface="Calibri"/>
                <a:cs typeface="Calibri"/>
                <a:sym typeface="Calibri"/>
              </a:rPr>
              <a:t></a:t>
            </a:r>
            <a:endParaRPr sz="2400">
              <a:solidFill>
                <a:schemeClr val="accent1"/>
              </a:solidFill>
              <a:latin typeface="Calibri"/>
              <a:ea typeface="Calibri"/>
              <a:cs typeface="Calibri"/>
              <a:sym typeface="Calibri"/>
            </a:endParaRPr>
          </a:p>
        </p:txBody>
      </p:sp>
      <p:sp>
        <p:nvSpPr>
          <p:cNvPr id="492" name="Google Shape;492;p15"/>
          <p:cNvSpPr/>
          <p:nvPr/>
        </p:nvSpPr>
        <p:spPr>
          <a:xfrm>
            <a:off x="1475656" y="3455856"/>
            <a:ext cx="45576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93" name="Google Shape;493;p15"/>
          <p:cNvSpPr/>
          <p:nvPr/>
        </p:nvSpPr>
        <p:spPr>
          <a:xfrm>
            <a:off x="2998302" y="2725016"/>
            <a:ext cx="5125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94" name="Google Shape;494;p15"/>
          <p:cNvSpPr/>
          <p:nvPr/>
        </p:nvSpPr>
        <p:spPr>
          <a:xfrm>
            <a:off x="5436954" y="345788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95" name="Google Shape;495;p15"/>
          <p:cNvSpPr/>
          <p:nvPr/>
        </p:nvSpPr>
        <p:spPr>
          <a:xfrm>
            <a:off x="6962170" y="1628511"/>
            <a:ext cx="50910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496" name="Google Shape;496;p15"/>
          <p:cNvSpPr/>
          <p:nvPr/>
        </p:nvSpPr>
        <p:spPr>
          <a:xfrm>
            <a:off x="5132929" y="1627557"/>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97" name="Google Shape;497;p15"/>
          <p:cNvSpPr/>
          <p:nvPr/>
        </p:nvSpPr>
        <p:spPr>
          <a:xfrm>
            <a:off x="2389204" y="1260760"/>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98" name="Google Shape;498;p15"/>
          <p:cNvSpPr/>
          <p:nvPr/>
        </p:nvSpPr>
        <p:spPr>
          <a:xfrm>
            <a:off x="4522376" y="2360029"/>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499" name="Google Shape;499;p15"/>
          <p:cNvSpPr/>
          <p:nvPr/>
        </p:nvSpPr>
        <p:spPr>
          <a:xfrm>
            <a:off x="6352017" y="3089148"/>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500" name="Google Shape;500;p15"/>
          <p:cNvSpPr txBox="1"/>
          <p:nvPr/>
        </p:nvSpPr>
        <p:spPr>
          <a:xfrm>
            <a:off x="663478" y="339502"/>
            <a:ext cx="78060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NENES I NENS VÍCTIMES DE MALTRACTAMENT QUE SÓN VISIBLES PER AL MENYS UN SERVEI</a:t>
            </a:r>
            <a:endParaRPr sz="1600">
              <a:solidFill>
                <a:schemeClr val="dk1"/>
              </a:solidFill>
              <a:latin typeface="Calibri"/>
              <a:ea typeface="Calibri"/>
              <a:cs typeface="Calibri"/>
              <a:sym typeface="Calibri"/>
            </a:endParaRPr>
          </a:p>
        </p:txBody>
      </p:sp>
      <p:sp>
        <p:nvSpPr>
          <p:cNvPr id="501" name="Google Shape;501;p15"/>
          <p:cNvSpPr/>
          <p:nvPr/>
        </p:nvSpPr>
        <p:spPr>
          <a:xfrm>
            <a:off x="2066122" y="4371950"/>
            <a:ext cx="1080120" cy="270030"/>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502" name="Google Shape;502;p15"/>
          <p:cNvSpPr/>
          <p:nvPr/>
        </p:nvSpPr>
        <p:spPr>
          <a:xfrm>
            <a:off x="3376668" y="4371950"/>
            <a:ext cx="1440160" cy="270030"/>
          </a:xfrm>
          <a:prstGeom prst="rect">
            <a:avLst/>
          </a:prstGeom>
          <a:solidFill>
            <a:schemeClr val="lt1"/>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 MENTAL</a:t>
            </a:r>
            <a:endParaRPr sz="1400">
              <a:solidFill>
                <a:schemeClr val="dk1"/>
              </a:solidFill>
              <a:latin typeface="Calibri"/>
              <a:ea typeface="Calibri"/>
              <a:cs typeface="Calibri"/>
              <a:sym typeface="Calibri"/>
            </a:endParaRPr>
          </a:p>
        </p:txBody>
      </p:sp>
      <p:sp>
        <p:nvSpPr>
          <p:cNvPr id="503" name="Google Shape;503;p15"/>
          <p:cNvSpPr/>
          <p:nvPr/>
        </p:nvSpPr>
        <p:spPr>
          <a:xfrm>
            <a:off x="4967038" y="4371950"/>
            <a:ext cx="1228954" cy="270030"/>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SOCIALS</a:t>
            </a:r>
            <a:endParaRPr sz="1200">
              <a:solidFill>
                <a:schemeClr val="dk1"/>
              </a:solidFill>
              <a:latin typeface="Calibri"/>
              <a:ea typeface="Calibri"/>
              <a:cs typeface="Calibri"/>
              <a:sym typeface="Calibri"/>
            </a:endParaRPr>
          </a:p>
        </p:txBody>
      </p:sp>
      <p:sp>
        <p:nvSpPr>
          <p:cNvPr id="504" name="Google Shape;504;p15"/>
          <p:cNvSpPr/>
          <p:nvPr/>
        </p:nvSpPr>
        <p:spPr>
          <a:xfrm>
            <a:off x="6357800" y="4371950"/>
            <a:ext cx="1080120" cy="270030"/>
          </a:xfrm>
          <a:prstGeom prst="rect">
            <a:avLst/>
          </a:prstGeom>
          <a:solidFill>
            <a:schemeClr val="lt1"/>
          </a:solid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505" name="Google Shape;505;p15"/>
          <p:cNvSpPr/>
          <p:nvPr/>
        </p:nvSpPr>
        <p:spPr>
          <a:xfrm>
            <a:off x="7597396" y="4371950"/>
            <a:ext cx="1080120"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C. SEGURETAT</a:t>
            </a:r>
            <a:endParaRPr sz="1200">
              <a:solidFill>
                <a:schemeClr val="dk1"/>
              </a:solidFill>
              <a:latin typeface="Calibri"/>
              <a:ea typeface="Calibri"/>
              <a:cs typeface="Calibri"/>
              <a:sym typeface="Calibri"/>
            </a:endParaRPr>
          </a:p>
        </p:txBody>
      </p:sp>
      <p:sp>
        <p:nvSpPr>
          <p:cNvPr id="506" name="Google Shape;506;p15"/>
          <p:cNvSpPr/>
          <p:nvPr/>
        </p:nvSpPr>
        <p:spPr>
          <a:xfrm>
            <a:off x="755576" y="4371950"/>
            <a:ext cx="1080120" cy="270030"/>
          </a:xfrm>
          <a:prstGeom prst="rect">
            <a:avLst/>
          </a:prstGeom>
          <a:solidFill>
            <a:schemeClr val="lt1"/>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sp>
        <p:nvSpPr>
          <p:cNvPr id="507" name="Google Shape;507;p15"/>
          <p:cNvSpPr/>
          <p:nvPr/>
        </p:nvSpPr>
        <p:spPr>
          <a:xfrm>
            <a:off x="755576" y="4725483"/>
            <a:ext cx="5400600" cy="22253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 / ÀMBIT PRIVAT / ONGs</a:t>
            </a:r>
            <a:endParaRPr sz="1400">
              <a:solidFill>
                <a:schemeClr val="lt1"/>
              </a:solidFill>
              <a:latin typeface="Calibri"/>
              <a:ea typeface="Calibri"/>
              <a:cs typeface="Calibri"/>
              <a:sym typeface="Calibri"/>
            </a:endParaRPr>
          </a:p>
        </p:txBody>
      </p:sp>
      <p:sp>
        <p:nvSpPr>
          <p:cNvPr id="508" name="Google Shape;508;p15"/>
          <p:cNvSpPr/>
          <p:nvPr/>
        </p:nvSpPr>
        <p:spPr>
          <a:xfrm>
            <a:off x="6356960" y="4718109"/>
            <a:ext cx="2391504" cy="229906"/>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a:t>
            </a:r>
            <a:endParaRPr sz="1400">
              <a:solidFill>
                <a:schemeClr val="lt1"/>
              </a:solidFill>
              <a:latin typeface="Calibri"/>
              <a:ea typeface="Calibri"/>
              <a:cs typeface="Calibri"/>
              <a:sym typeface="Calibri"/>
            </a:endParaRPr>
          </a:p>
        </p:txBody>
      </p:sp>
      <p:sp>
        <p:nvSpPr>
          <p:cNvPr id="509" name="Google Shape;509;p15"/>
          <p:cNvSpPr/>
          <p:nvPr/>
        </p:nvSpPr>
        <p:spPr>
          <a:xfrm rot="-5400000">
            <a:off x="-1280501" y="2342337"/>
            <a:ext cx="3402378" cy="48235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SEGUIMENT SEGONS DADES ADMINISTRATIVES</a:t>
            </a:r>
            <a:endParaRPr sz="1400">
              <a:solidFill>
                <a:schemeClr val="lt1"/>
              </a:solidFill>
              <a:latin typeface="Calibri"/>
              <a:ea typeface="Calibri"/>
              <a:cs typeface="Calibri"/>
              <a:sym typeface="Calibri"/>
            </a:endParaRPr>
          </a:p>
        </p:txBody>
      </p:sp>
      <p:sp>
        <p:nvSpPr>
          <p:cNvPr id="510" name="Google Shape;510;p15"/>
          <p:cNvSpPr/>
          <p:nvPr/>
        </p:nvSpPr>
        <p:spPr>
          <a:xfrm>
            <a:off x="1578621" y="357064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1" name="Google Shape;511;p15"/>
          <p:cNvSpPr/>
          <p:nvPr/>
        </p:nvSpPr>
        <p:spPr>
          <a:xfrm>
            <a:off x="3102705" y="2833132"/>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2" name="Google Shape;512;p15"/>
          <p:cNvSpPr/>
          <p:nvPr/>
        </p:nvSpPr>
        <p:spPr>
          <a:xfrm>
            <a:off x="5235971" y="1736989"/>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3" name="Google Shape;513;p15"/>
          <p:cNvSpPr/>
          <p:nvPr/>
        </p:nvSpPr>
        <p:spPr>
          <a:xfrm>
            <a:off x="7065057" y="1741066"/>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4" name="Google Shape;514;p15"/>
          <p:cNvSpPr/>
          <p:nvPr/>
        </p:nvSpPr>
        <p:spPr>
          <a:xfrm>
            <a:off x="5542836" y="3562938"/>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5" name="Google Shape;515;p15"/>
          <p:cNvSpPr/>
          <p:nvPr/>
        </p:nvSpPr>
        <p:spPr>
          <a:xfrm>
            <a:off x="2490384" y="136939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6" name="Google Shape;516;p15"/>
          <p:cNvSpPr/>
          <p:nvPr/>
        </p:nvSpPr>
        <p:spPr>
          <a:xfrm>
            <a:off x="4589428" y="2427734"/>
            <a:ext cx="316414" cy="324036"/>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7" name="Google Shape;517;p15"/>
          <p:cNvSpPr/>
          <p:nvPr/>
        </p:nvSpPr>
        <p:spPr>
          <a:xfrm>
            <a:off x="6975033" y="1642033"/>
            <a:ext cx="432048" cy="44205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8" name="Google Shape;518;p15"/>
          <p:cNvSpPr/>
          <p:nvPr/>
        </p:nvSpPr>
        <p:spPr>
          <a:xfrm>
            <a:off x="2994705" y="2720529"/>
            <a:ext cx="468000" cy="46800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19" name="Google Shape;519;p15"/>
          <p:cNvSpPr/>
          <p:nvPr/>
        </p:nvSpPr>
        <p:spPr>
          <a:xfrm>
            <a:off x="5172971" y="1669550"/>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0" name="Google Shape;520;p15"/>
          <p:cNvSpPr/>
          <p:nvPr/>
        </p:nvSpPr>
        <p:spPr>
          <a:xfrm>
            <a:off x="2427384" y="1304184"/>
            <a:ext cx="378000" cy="378042"/>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1" name="Google Shape;521;p15"/>
          <p:cNvSpPr/>
          <p:nvPr/>
        </p:nvSpPr>
        <p:spPr>
          <a:xfrm>
            <a:off x="3039705" y="2769814"/>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2" name="Google Shape;522;p15"/>
          <p:cNvSpPr/>
          <p:nvPr/>
        </p:nvSpPr>
        <p:spPr>
          <a:xfrm>
            <a:off x="2868665" y="2591365"/>
            <a:ext cx="720080" cy="720000"/>
          </a:xfrm>
          <a:prstGeom prst="ellipse">
            <a:avLst/>
          </a:prstGeom>
          <a:no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3" name="Google Shape;523;p15"/>
          <p:cNvSpPr/>
          <p:nvPr/>
        </p:nvSpPr>
        <p:spPr>
          <a:xfrm>
            <a:off x="5447436" y="3459662"/>
            <a:ext cx="442800" cy="441573"/>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4" name="Google Shape;524;p15"/>
          <p:cNvSpPr/>
          <p:nvPr/>
        </p:nvSpPr>
        <p:spPr>
          <a:xfrm>
            <a:off x="2805705" y="2528883"/>
            <a:ext cx="846000" cy="846000"/>
          </a:xfrm>
          <a:prstGeom prst="ellipse">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5" name="Google Shape;525;p15"/>
          <p:cNvSpPr/>
          <p:nvPr/>
        </p:nvSpPr>
        <p:spPr>
          <a:xfrm>
            <a:off x="2923719" y="2643758"/>
            <a:ext cx="609972" cy="608400"/>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26" name="Google Shape;526;p15"/>
          <p:cNvSpPr/>
          <p:nvPr/>
        </p:nvSpPr>
        <p:spPr>
          <a:xfrm rot="-1992848">
            <a:off x="5120649" y="3072046"/>
            <a:ext cx="504056" cy="432048"/>
          </a:xfrm>
          <a:prstGeom prst="downArrow">
            <a:avLst>
              <a:gd name="adj1" fmla="val 50000"/>
              <a:gd name="adj2" fmla="val 50000"/>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27" name="Google Shape;527;p15"/>
          <p:cNvSpPr/>
          <p:nvPr/>
        </p:nvSpPr>
        <p:spPr>
          <a:xfrm rot="-1992848">
            <a:off x="2528361" y="2135942"/>
            <a:ext cx="504056" cy="432048"/>
          </a:xfrm>
          <a:prstGeom prst="downArrow">
            <a:avLst>
              <a:gd name="adj1" fmla="val 50000"/>
              <a:gd name="adj2" fmla="val 50000"/>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28" name="Google Shape;528;p15"/>
          <p:cNvSpPr/>
          <p:nvPr/>
        </p:nvSpPr>
        <p:spPr>
          <a:xfrm>
            <a:off x="3059832" y="2013688"/>
            <a:ext cx="504056" cy="432048"/>
          </a:xfrm>
          <a:prstGeom prst="downArrow">
            <a:avLst>
              <a:gd name="adj1" fmla="val 50000"/>
              <a:gd name="adj2" fmla="val 50000"/>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29" name="Google Shape;529;p15"/>
          <p:cNvSpPr/>
          <p:nvPr/>
        </p:nvSpPr>
        <p:spPr>
          <a:xfrm>
            <a:off x="1403648" y="3417844"/>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30" name="Google Shape;530;p15"/>
          <p:cNvSpPr/>
          <p:nvPr/>
        </p:nvSpPr>
        <p:spPr>
          <a:xfrm>
            <a:off x="2339752" y="1203598"/>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31" name="Google Shape;531;p15"/>
          <p:cNvSpPr/>
          <p:nvPr/>
        </p:nvSpPr>
        <p:spPr>
          <a:xfrm>
            <a:off x="6921172" y="1588057"/>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32" name="Google Shape;532;p15"/>
          <p:cNvSpPr/>
          <p:nvPr/>
        </p:nvSpPr>
        <p:spPr>
          <a:xfrm>
            <a:off x="5098574" y="1608554"/>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33" name="Google Shape;533;p15"/>
          <p:cNvSpPr/>
          <p:nvPr/>
        </p:nvSpPr>
        <p:spPr>
          <a:xfrm>
            <a:off x="4477594" y="2301780"/>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34" name="Google Shape;534;p15"/>
          <p:cNvSpPr/>
          <p:nvPr/>
        </p:nvSpPr>
        <p:spPr>
          <a:xfrm>
            <a:off x="6304470" y="3026256"/>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35" name="Google Shape;535;p15"/>
          <p:cNvSpPr/>
          <p:nvPr/>
        </p:nvSpPr>
        <p:spPr>
          <a:xfrm>
            <a:off x="3895720" y="124763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536" name="Google Shape;536;p15"/>
          <p:cNvSpPr/>
          <p:nvPr/>
        </p:nvSpPr>
        <p:spPr>
          <a:xfrm>
            <a:off x="6329610" y="1980508"/>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537" name="Google Shape;537;p15"/>
          <p:cNvSpPr/>
          <p:nvPr/>
        </p:nvSpPr>
        <p:spPr>
          <a:xfrm>
            <a:off x="5415047" y="882643"/>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7"/>
                                        </p:tgtEl>
                                        <p:attrNameLst>
                                          <p:attrName>style.visibility</p:attrName>
                                        </p:attrNameLst>
                                      </p:cBhvr>
                                      <p:to>
                                        <p:strVal val="visible"/>
                                      </p:to>
                                    </p:set>
                                    <p:anim calcmode="lin" valueType="num">
                                      <p:cBhvr additive="base">
                                        <p:cTn id="7" dur="500"/>
                                        <p:tgtEl>
                                          <p:spTgt spid="527"/>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28"/>
                                        </p:tgtEl>
                                        <p:attrNameLst>
                                          <p:attrName>style.visibility</p:attrName>
                                        </p:attrNameLst>
                                      </p:cBhvr>
                                      <p:to>
                                        <p:strVal val="visible"/>
                                      </p:to>
                                    </p:set>
                                    <p:anim calcmode="lin" valueType="num">
                                      <p:cBhvr additive="base">
                                        <p:cTn id="10" dur="500"/>
                                        <p:tgtEl>
                                          <p:spTgt spid="528"/>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526"/>
                                        </p:tgtEl>
                                        <p:attrNameLst>
                                          <p:attrName>style.visibility</p:attrName>
                                        </p:attrNameLst>
                                      </p:cBhvr>
                                      <p:to>
                                        <p:strVal val="visible"/>
                                      </p:to>
                                    </p:set>
                                    <p:anim calcmode="lin" valueType="num">
                                      <p:cBhvr additive="base">
                                        <p:cTn id="13" dur="500"/>
                                        <p:tgtEl>
                                          <p:spTgt spid="526"/>
                                        </p:tgtEl>
                                        <p:attrNameLst>
                                          <p:attrName>ppt_x</p:attrName>
                                        </p:attrNameLst>
                                      </p:cBhvr>
                                      <p:tavLst>
                                        <p:tav tm="0">
                                          <p:val>
                                            <p:strVal val="#ppt_x-1"/>
                                          </p:val>
                                        </p:tav>
                                        <p:tav tm="100000">
                                          <p:val>
                                            <p:strVal val="#ppt_x"/>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34"/>
                                        </p:tgtEl>
                                        <p:attrNameLst>
                                          <p:attrName>style.visibility</p:attrName>
                                        </p:attrNameLst>
                                      </p:cBhvr>
                                      <p:to>
                                        <p:strVal val="visible"/>
                                      </p:to>
                                    </p:set>
                                    <p:animEffect transition="in" filter="fade">
                                      <p:cBhvr>
                                        <p:cTn id="18" dur="500"/>
                                        <p:tgtEl>
                                          <p:spTgt spid="534"/>
                                        </p:tgtEl>
                                      </p:cBhvr>
                                    </p:animEffect>
                                  </p:childTnLst>
                                </p:cTn>
                              </p:par>
                              <p:par>
                                <p:cTn id="19" presetID="10" presetClass="entr" presetSubtype="0" fill="hold" nodeType="withEffect">
                                  <p:stCondLst>
                                    <p:cond delay="0"/>
                                  </p:stCondLst>
                                  <p:childTnLst>
                                    <p:set>
                                      <p:cBhvr>
                                        <p:cTn id="20" dur="1" fill="hold">
                                          <p:stCondLst>
                                            <p:cond delay="0"/>
                                          </p:stCondLst>
                                        </p:cTn>
                                        <p:tgtEl>
                                          <p:spTgt spid="531"/>
                                        </p:tgtEl>
                                        <p:attrNameLst>
                                          <p:attrName>style.visibility</p:attrName>
                                        </p:attrNameLst>
                                      </p:cBhvr>
                                      <p:to>
                                        <p:strVal val="visible"/>
                                      </p:to>
                                    </p:set>
                                    <p:animEffect transition="in" filter="fade">
                                      <p:cBhvr>
                                        <p:cTn id="21" dur="500"/>
                                        <p:tgtEl>
                                          <p:spTgt spid="531"/>
                                        </p:tgtEl>
                                      </p:cBhvr>
                                    </p:animEffect>
                                  </p:childTnLst>
                                </p:cTn>
                              </p:par>
                              <p:par>
                                <p:cTn id="22" presetID="10" presetClass="entr" presetSubtype="0" fill="hold" nodeType="withEffect">
                                  <p:stCondLst>
                                    <p:cond delay="0"/>
                                  </p:stCondLst>
                                  <p:childTnLst>
                                    <p:set>
                                      <p:cBhvr>
                                        <p:cTn id="23" dur="1" fill="hold">
                                          <p:stCondLst>
                                            <p:cond delay="0"/>
                                          </p:stCondLst>
                                        </p:cTn>
                                        <p:tgtEl>
                                          <p:spTgt spid="533"/>
                                        </p:tgtEl>
                                        <p:attrNameLst>
                                          <p:attrName>style.visibility</p:attrName>
                                        </p:attrNameLst>
                                      </p:cBhvr>
                                      <p:to>
                                        <p:strVal val="visible"/>
                                      </p:to>
                                    </p:set>
                                    <p:animEffect transition="in" filter="fade">
                                      <p:cBhvr>
                                        <p:cTn id="24" dur="500"/>
                                        <p:tgtEl>
                                          <p:spTgt spid="533"/>
                                        </p:tgtEl>
                                      </p:cBhvr>
                                    </p:animEffect>
                                  </p:childTnLst>
                                </p:cTn>
                              </p:par>
                              <p:par>
                                <p:cTn id="25" presetID="10" presetClass="entr" presetSubtype="0" fill="hold" nodeType="withEffect">
                                  <p:stCondLst>
                                    <p:cond delay="0"/>
                                  </p:stCondLst>
                                  <p:childTnLst>
                                    <p:set>
                                      <p:cBhvr>
                                        <p:cTn id="26" dur="1" fill="hold">
                                          <p:stCondLst>
                                            <p:cond delay="0"/>
                                          </p:stCondLst>
                                        </p:cTn>
                                        <p:tgtEl>
                                          <p:spTgt spid="532"/>
                                        </p:tgtEl>
                                        <p:attrNameLst>
                                          <p:attrName>style.visibility</p:attrName>
                                        </p:attrNameLst>
                                      </p:cBhvr>
                                      <p:to>
                                        <p:strVal val="visible"/>
                                      </p:to>
                                    </p:set>
                                    <p:animEffect transition="in" filter="fade">
                                      <p:cBhvr>
                                        <p:cTn id="27" dur="500"/>
                                        <p:tgtEl>
                                          <p:spTgt spid="532"/>
                                        </p:tgtEl>
                                      </p:cBhvr>
                                    </p:animEffect>
                                  </p:childTnLst>
                                </p:cTn>
                              </p:par>
                              <p:par>
                                <p:cTn id="28" presetID="10" presetClass="entr" presetSubtype="0" fill="hold" nodeType="withEffect">
                                  <p:stCondLst>
                                    <p:cond delay="0"/>
                                  </p:stCondLst>
                                  <p:childTnLst>
                                    <p:set>
                                      <p:cBhvr>
                                        <p:cTn id="29" dur="1" fill="hold">
                                          <p:stCondLst>
                                            <p:cond delay="0"/>
                                          </p:stCondLst>
                                        </p:cTn>
                                        <p:tgtEl>
                                          <p:spTgt spid="530"/>
                                        </p:tgtEl>
                                        <p:attrNameLst>
                                          <p:attrName>style.visibility</p:attrName>
                                        </p:attrNameLst>
                                      </p:cBhvr>
                                      <p:to>
                                        <p:strVal val="visible"/>
                                      </p:to>
                                    </p:set>
                                    <p:animEffect transition="in" filter="fade">
                                      <p:cBhvr>
                                        <p:cTn id="30" dur="500"/>
                                        <p:tgtEl>
                                          <p:spTgt spid="530"/>
                                        </p:tgtEl>
                                      </p:cBhvr>
                                    </p:animEffect>
                                  </p:childTnLst>
                                </p:cTn>
                              </p:par>
                              <p:par>
                                <p:cTn id="31" presetID="10" presetClass="entr" presetSubtype="0" fill="hold" nodeType="withEffect">
                                  <p:stCondLst>
                                    <p:cond delay="0"/>
                                  </p:stCondLst>
                                  <p:childTnLst>
                                    <p:set>
                                      <p:cBhvr>
                                        <p:cTn id="32" dur="1" fill="hold">
                                          <p:stCondLst>
                                            <p:cond delay="0"/>
                                          </p:stCondLst>
                                        </p:cTn>
                                        <p:tgtEl>
                                          <p:spTgt spid="529"/>
                                        </p:tgtEl>
                                        <p:attrNameLst>
                                          <p:attrName>style.visibility</p:attrName>
                                        </p:attrNameLst>
                                      </p:cBhvr>
                                      <p:to>
                                        <p:strVal val="visible"/>
                                      </p:to>
                                    </p:set>
                                    <p:animEffect transition="in" filter="fade">
                                      <p:cBhvr>
                                        <p:cTn id="33" dur="500"/>
                                        <p:tgtEl>
                                          <p:spTgt spid="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542"/>
        <p:cNvGrpSpPr/>
        <p:nvPr/>
      </p:nvGrpSpPr>
      <p:grpSpPr>
        <a:xfrm>
          <a:off x="0" y="0"/>
          <a:ext cx="0" cy="0"/>
          <a:chOff x="0" y="0"/>
          <a:chExt cx="0" cy="0"/>
        </a:xfrm>
      </p:grpSpPr>
      <p:sp>
        <p:nvSpPr>
          <p:cNvPr id="543" name="Google Shape;543;p16"/>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4" name="Google Shape;544;p16"/>
          <p:cNvSpPr/>
          <p:nvPr/>
        </p:nvSpPr>
        <p:spPr>
          <a:xfrm>
            <a:off x="755576" y="879562"/>
            <a:ext cx="7992888" cy="3402378"/>
          </a:xfrm>
          <a:prstGeom prst="rect">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chemeClr val="accent1"/>
                </a:solidFill>
                <a:latin typeface="Calibri"/>
                <a:ea typeface="Calibri"/>
                <a:cs typeface="Calibri"/>
                <a:sym typeface="Calibri"/>
              </a:rPr>
              <a:t></a:t>
            </a:r>
            <a:endParaRPr sz="2400">
              <a:solidFill>
                <a:schemeClr val="accent1"/>
              </a:solidFill>
              <a:latin typeface="Calibri"/>
              <a:ea typeface="Calibri"/>
              <a:cs typeface="Calibri"/>
              <a:sym typeface="Calibri"/>
            </a:endParaRPr>
          </a:p>
        </p:txBody>
      </p:sp>
      <p:sp>
        <p:nvSpPr>
          <p:cNvPr id="545" name="Google Shape;545;p16"/>
          <p:cNvSpPr/>
          <p:nvPr/>
        </p:nvSpPr>
        <p:spPr>
          <a:xfrm>
            <a:off x="1475656" y="3455856"/>
            <a:ext cx="45576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546" name="Google Shape;546;p16"/>
          <p:cNvSpPr/>
          <p:nvPr/>
        </p:nvSpPr>
        <p:spPr>
          <a:xfrm>
            <a:off x="2998302" y="2725016"/>
            <a:ext cx="5125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547" name="Google Shape;547;p16"/>
          <p:cNvSpPr/>
          <p:nvPr/>
        </p:nvSpPr>
        <p:spPr>
          <a:xfrm>
            <a:off x="5436954" y="3457884"/>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548" name="Google Shape;548;p16"/>
          <p:cNvSpPr/>
          <p:nvPr/>
        </p:nvSpPr>
        <p:spPr>
          <a:xfrm>
            <a:off x="6962170" y="1628511"/>
            <a:ext cx="50910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549" name="Google Shape;549;p16"/>
          <p:cNvSpPr/>
          <p:nvPr/>
        </p:nvSpPr>
        <p:spPr>
          <a:xfrm>
            <a:off x="5132929" y="1627557"/>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550" name="Google Shape;550;p16"/>
          <p:cNvSpPr/>
          <p:nvPr/>
        </p:nvSpPr>
        <p:spPr>
          <a:xfrm>
            <a:off x="2389204" y="1260760"/>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551" name="Google Shape;551;p16"/>
          <p:cNvSpPr/>
          <p:nvPr/>
        </p:nvSpPr>
        <p:spPr>
          <a:xfrm>
            <a:off x="4522376" y="2360029"/>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552" name="Google Shape;552;p16"/>
          <p:cNvSpPr/>
          <p:nvPr/>
        </p:nvSpPr>
        <p:spPr>
          <a:xfrm>
            <a:off x="6352017" y="3089148"/>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0000"/>
                </a:solidFill>
                <a:latin typeface="Calibri"/>
                <a:ea typeface="Calibri"/>
                <a:cs typeface="Calibri"/>
                <a:sym typeface="Calibri"/>
              </a:rPr>
              <a:t></a:t>
            </a:r>
            <a:endParaRPr sz="2400">
              <a:solidFill>
                <a:srgbClr val="FF0000"/>
              </a:solidFill>
              <a:latin typeface="Calibri"/>
              <a:ea typeface="Calibri"/>
              <a:cs typeface="Calibri"/>
              <a:sym typeface="Calibri"/>
            </a:endParaRPr>
          </a:p>
        </p:txBody>
      </p:sp>
      <p:sp>
        <p:nvSpPr>
          <p:cNvPr id="553" name="Google Shape;553;p16"/>
          <p:cNvSpPr txBox="1"/>
          <p:nvPr/>
        </p:nvSpPr>
        <p:spPr>
          <a:xfrm>
            <a:off x="663478" y="339502"/>
            <a:ext cx="78060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NENES I NENS VÍCTIMES DE MALTRACTAMENT QUE SÓN VISIBLES PER AL MENYS UN SERVEI</a:t>
            </a:r>
            <a:endParaRPr sz="1600">
              <a:solidFill>
                <a:schemeClr val="dk1"/>
              </a:solidFill>
              <a:latin typeface="Calibri"/>
              <a:ea typeface="Calibri"/>
              <a:cs typeface="Calibri"/>
              <a:sym typeface="Calibri"/>
            </a:endParaRPr>
          </a:p>
        </p:txBody>
      </p:sp>
      <p:sp>
        <p:nvSpPr>
          <p:cNvPr id="554" name="Google Shape;554;p16"/>
          <p:cNvSpPr/>
          <p:nvPr/>
        </p:nvSpPr>
        <p:spPr>
          <a:xfrm>
            <a:off x="2066122" y="4371950"/>
            <a:ext cx="1080120" cy="270030"/>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555" name="Google Shape;555;p16"/>
          <p:cNvSpPr/>
          <p:nvPr/>
        </p:nvSpPr>
        <p:spPr>
          <a:xfrm>
            <a:off x="3376668" y="4371950"/>
            <a:ext cx="1440160" cy="270030"/>
          </a:xfrm>
          <a:prstGeom prst="rect">
            <a:avLst/>
          </a:prstGeom>
          <a:solidFill>
            <a:schemeClr val="lt1"/>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 MENTAL</a:t>
            </a:r>
            <a:endParaRPr sz="1400">
              <a:solidFill>
                <a:schemeClr val="dk1"/>
              </a:solidFill>
              <a:latin typeface="Calibri"/>
              <a:ea typeface="Calibri"/>
              <a:cs typeface="Calibri"/>
              <a:sym typeface="Calibri"/>
            </a:endParaRPr>
          </a:p>
        </p:txBody>
      </p:sp>
      <p:sp>
        <p:nvSpPr>
          <p:cNvPr id="556" name="Google Shape;556;p16"/>
          <p:cNvSpPr/>
          <p:nvPr/>
        </p:nvSpPr>
        <p:spPr>
          <a:xfrm>
            <a:off x="4970350" y="4371950"/>
            <a:ext cx="1255152" cy="270030"/>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SOCIALS</a:t>
            </a:r>
            <a:endParaRPr sz="1200">
              <a:solidFill>
                <a:schemeClr val="dk1"/>
              </a:solidFill>
              <a:latin typeface="Calibri"/>
              <a:ea typeface="Calibri"/>
              <a:cs typeface="Calibri"/>
              <a:sym typeface="Calibri"/>
            </a:endParaRPr>
          </a:p>
        </p:txBody>
      </p:sp>
      <p:sp>
        <p:nvSpPr>
          <p:cNvPr id="557" name="Google Shape;557;p16"/>
          <p:cNvSpPr/>
          <p:nvPr/>
        </p:nvSpPr>
        <p:spPr>
          <a:xfrm>
            <a:off x="6357800" y="4371950"/>
            <a:ext cx="1080120" cy="270030"/>
          </a:xfrm>
          <a:prstGeom prst="rect">
            <a:avLst/>
          </a:prstGeom>
          <a:solidFill>
            <a:schemeClr val="lt1"/>
          </a:solid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558" name="Google Shape;558;p16"/>
          <p:cNvSpPr/>
          <p:nvPr/>
        </p:nvSpPr>
        <p:spPr>
          <a:xfrm>
            <a:off x="7570218" y="4371950"/>
            <a:ext cx="1178246"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C. SEGURETAT</a:t>
            </a:r>
            <a:endParaRPr sz="1200">
              <a:solidFill>
                <a:schemeClr val="dk1"/>
              </a:solidFill>
              <a:latin typeface="Calibri"/>
              <a:ea typeface="Calibri"/>
              <a:cs typeface="Calibri"/>
              <a:sym typeface="Calibri"/>
            </a:endParaRPr>
          </a:p>
        </p:txBody>
      </p:sp>
      <p:sp>
        <p:nvSpPr>
          <p:cNvPr id="559" name="Google Shape;559;p16"/>
          <p:cNvSpPr/>
          <p:nvPr/>
        </p:nvSpPr>
        <p:spPr>
          <a:xfrm>
            <a:off x="755576" y="4371950"/>
            <a:ext cx="1080120" cy="270030"/>
          </a:xfrm>
          <a:prstGeom prst="rect">
            <a:avLst/>
          </a:prstGeom>
          <a:solidFill>
            <a:schemeClr val="lt1"/>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sp>
        <p:nvSpPr>
          <p:cNvPr id="560" name="Google Shape;560;p16"/>
          <p:cNvSpPr/>
          <p:nvPr/>
        </p:nvSpPr>
        <p:spPr>
          <a:xfrm>
            <a:off x="755576" y="4725483"/>
            <a:ext cx="5400600" cy="22253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 / ÀMBIT PRIVAT / ONGs</a:t>
            </a:r>
            <a:endParaRPr sz="1400">
              <a:solidFill>
                <a:schemeClr val="lt1"/>
              </a:solidFill>
              <a:latin typeface="Calibri"/>
              <a:ea typeface="Calibri"/>
              <a:cs typeface="Calibri"/>
              <a:sym typeface="Calibri"/>
            </a:endParaRPr>
          </a:p>
        </p:txBody>
      </p:sp>
      <p:sp>
        <p:nvSpPr>
          <p:cNvPr id="561" name="Google Shape;561;p16"/>
          <p:cNvSpPr/>
          <p:nvPr/>
        </p:nvSpPr>
        <p:spPr>
          <a:xfrm>
            <a:off x="6356960" y="4718109"/>
            <a:ext cx="2391504" cy="229906"/>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ÀMBIT PÚBLIC</a:t>
            </a:r>
            <a:endParaRPr sz="1400">
              <a:solidFill>
                <a:schemeClr val="lt1"/>
              </a:solidFill>
              <a:latin typeface="Calibri"/>
              <a:ea typeface="Calibri"/>
              <a:cs typeface="Calibri"/>
              <a:sym typeface="Calibri"/>
            </a:endParaRPr>
          </a:p>
        </p:txBody>
      </p:sp>
      <p:sp>
        <p:nvSpPr>
          <p:cNvPr id="562" name="Google Shape;562;p16"/>
          <p:cNvSpPr/>
          <p:nvPr/>
        </p:nvSpPr>
        <p:spPr>
          <a:xfrm rot="-5400000">
            <a:off x="-1280501" y="2342337"/>
            <a:ext cx="3402378" cy="482352"/>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SEGUIMENT SEGONS DADES ADMINISTRATIVES</a:t>
            </a:r>
            <a:endParaRPr sz="1400">
              <a:solidFill>
                <a:schemeClr val="lt1"/>
              </a:solidFill>
              <a:latin typeface="Calibri"/>
              <a:ea typeface="Calibri"/>
              <a:cs typeface="Calibri"/>
              <a:sym typeface="Calibri"/>
            </a:endParaRPr>
          </a:p>
        </p:txBody>
      </p:sp>
      <p:sp>
        <p:nvSpPr>
          <p:cNvPr id="563" name="Google Shape;563;p16"/>
          <p:cNvSpPr/>
          <p:nvPr/>
        </p:nvSpPr>
        <p:spPr>
          <a:xfrm>
            <a:off x="1578621" y="357064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4" name="Google Shape;564;p16"/>
          <p:cNvSpPr/>
          <p:nvPr/>
        </p:nvSpPr>
        <p:spPr>
          <a:xfrm>
            <a:off x="3102705" y="2833132"/>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5" name="Google Shape;565;p16"/>
          <p:cNvSpPr/>
          <p:nvPr/>
        </p:nvSpPr>
        <p:spPr>
          <a:xfrm>
            <a:off x="5235971" y="1736989"/>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6" name="Google Shape;566;p16"/>
          <p:cNvSpPr/>
          <p:nvPr/>
        </p:nvSpPr>
        <p:spPr>
          <a:xfrm>
            <a:off x="7065057" y="1741066"/>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7" name="Google Shape;567;p16"/>
          <p:cNvSpPr/>
          <p:nvPr/>
        </p:nvSpPr>
        <p:spPr>
          <a:xfrm>
            <a:off x="5542836" y="3562938"/>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8" name="Google Shape;568;p16"/>
          <p:cNvSpPr/>
          <p:nvPr/>
        </p:nvSpPr>
        <p:spPr>
          <a:xfrm>
            <a:off x="2490384" y="1369395"/>
            <a:ext cx="252000" cy="252000"/>
          </a:xfrm>
          <a:prstGeom prst="ellipse">
            <a:avLst/>
          </a:prstGeom>
          <a:no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16"/>
          <p:cNvSpPr/>
          <p:nvPr/>
        </p:nvSpPr>
        <p:spPr>
          <a:xfrm>
            <a:off x="4589428" y="2427734"/>
            <a:ext cx="316414" cy="324036"/>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16"/>
          <p:cNvSpPr/>
          <p:nvPr/>
        </p:nvSpPr>
        <p:spPr>
          <a:xfrm>
            <a:off x="6975033" y="1642033"/>
            <a:ext cx="432048" cy="44205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1" name="Google Shape;571;p16"/>
          <p:cNvSpPr/>
          <p:nvPr/>
        </p:nvSpPr>
        <p:spPr>
          <a:xfrm>
            <a:off x="2994705" y="2720529"/>
            <a:ext cx="468000" cy="468000"/>
          </a:xfrm>
          <a:prstGeom prst="ellipse">
            <a:avLst/>
          </a:prstGeom>
          <a:no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2" name="Google Shape;572;p16"/>
          <p:cNvSpPr/>
          <p:nvPr/>
        </p:nvSpPr>
        <p:spPr>
          <a:xfrm>
            <a:off x="5172971" y="1669550"/>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3" name="Google Shape;573;p16"/>
          <p:cNvSpPr/>
          <p:nvPr/>
        </p:nvSpPr>
        <p:spPr>
          <a:xfrm>
            <a:off x="2427384" y="1304184"/>
            <a:ext cx="378000" cy="378042"/>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4" name="Google Shape;574;p16"/>
          <p:cNvSpPr/>
          <p:nvPr/>
        </p:nvSpPr>
        <p:spPr>
          <a:xfrm>
            <a:off x="3039705" y="2769814"/>
            <a:ext cx="378000" cy="378000"/>
          </a:xfrm>
          <a:prstGeom prst="ellipse">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5" name="Google Shape;575;p16"/>
          <p:cNvSpPr/>
          <p:nvPr/>
        </p:nvSpPr>
        <p:spPr>
          <a:xfrm>
            <a:off x="2868665" y="2591365"/>
            <a:ext cx="720080" cy="720000"/>
          </a:xfrm>
          <a:prstGeom prst="ellipse">
            <a:avLst/>
          </a:prstGeom>
          <a:noFill/>
          <a:ln w="2540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6" name="Google Shape;576;p16"/>
          <p:cNvSpPr/>
          <p:nvPr/>
        </p:nvSpPr>
        <p:spPr>
          <a:xfrm>
            <a:off x="5447436" y="3459662"/>
            <a:ext cx="442800" cy="441573"/>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7" name="Google Shape;577;p16"/>
          <p:cNvSpPr/>
          <p:nvPr/>
        </p:nvSpPr>
        <p:spPr>
          <a:xfrm>
            <a:off x="2805705" y="2528883"/>
            <a:ext cx="846000" cy="846000"/>
          </a:xfrm>
          <a:prstGeom prst="ellipse">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8" name="Google Shape;578;p16"/>
          <p:cNvSpPr/>
          <p:nvPr/>
        </p:nvSpPr>
        <p:spPr>
          <a:xfrm>
            <a:off x="2923719" y="2643758"/>
            <a:ext cx="609972" cy="608400"/>
          </a:xfrm>
          <a:prstGeom prst="ellipse">
            <a:avLst/>
          </a:prstGeom>
          <a:noFill/>
          <a:ln w="2540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9" name="Google Shape;579;p16"/>
          <p:cNvSpPr/>
          <p:nvPr/>
        </p:nvSpPr>
        <p:spPr>
          <a:xfrm>
            <a:off x="1403648" y="3417844"/>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0" name="Google Shape;580;p16"/>
          <p:cNvSpPr/>
          <p:nvPr/>
        </p:nvSpPr>
        <p:spPr>
          <a:xfrm>
            <a:off x="2339752" y="1203598"/>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1" name="Google Shape;581;p16"/>
          <p:cNvSpPr/>
          <p:nvPr/>
        </p:nvSpPr>
        <p:spPr>
          <a:xfrm>
            <a:off x="6921172" y="1588057"/>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2" name="Google Shape;582;p16"/>
          <p:cNvSpPr/>
          <p:nvPr/>
        </p:nvSpPr>
        <p:spPr>
          <a:xfrm>
            <a:off x="5098574" y="1608554"/>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16"/>
          <p:cNvSpPr/>
          <p:nvPr/>
        </p:nvSpPr>
        <p:spPr>
          <a:xfrm>
            <a:off x="4477594" y="2301780"/>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4" name="Google Shape;584;p16"/>
          <p:cNvSpPr/>
          <p:nvPr/>
        </p:nvSpPr>
        <p:spPr>
          <a:xfrm>
            <a:off x="6304470" y="3026256"/>
            <a:ext cx="540000" cy="540000"/>
          </a:xfrm>
          <a:prstGeom prst="ellipse">
            <a:avLst/>
          </a:prstGeom>
          <a:gradFill>
            <a:gsLst>
              <a:gs pos="0">
                <a:srgbClr val="BABABA"/>
              </a:gs>
              <a:gs pos="35000">
                <a:srgbClr val="CFCFCF"/>
              </a:gs>
              <a:gs pos="100000">
                <a:srgbClr val="EDEDED"/>
              </a:gs>
            </a:gsLst>
            <a:lin ang="16200000" scaled="0"/>
          </a:gradFill>
          <a:ln>
            <a:noFill/>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5" name="Google Shape;585;p16"/>
          <p:cNvSpPr/>
          <p:nvPr/>
        </p:nvSpPr>
        <p:spPr>
          <a:xfrm rot="-1992848">
            <a:off x="2622634" y="2170456"/>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6" name="Google Shape;586;p16"/>
          <p:cNvSpPr/>
          <p:nvPr/>
        </p:nvSpPr>
        <p:spPr>
          <a:xfrm rot="-1992848">
            <a:off x="1254482" y="3250575"/>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7" name="Google Shape;587;p16"/>
          <p:cNvSpPr/>
          <p:nvPr/>
        </p:nvSpPr>
        <p:spPr>
          <a:xfrm rot="-1992848">
            <a:off x="6737389" y="1378367"/>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8" name="Google Shape;588;p16"/>
          <p:cNvSpPr/>
          <p:nvPr/>
        </p:nvSpPr>
        <p:spPr>
          <a:xfrm rot="-1992848">
            <a:off x="5142914" y="3106560"/>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89" name="Google Shape;589;p16"/>
          <p:cNvSpPr/>
          <p:nvPr/>
        </p:nvSpPr>
        <p:spPr>
          <a:xfrm rot="-1992848">
            <a:off x="2128878" y="1018327"/>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90" name="Google Shape;590;p16"/>
          <p:cNvSpPr/>
          <p:nvPr/>
        </p:nvSpPr>
        <p:spPr>
          <a:xfrm rot="-1992848">
            <a:off x="4217108" y="2026438"/>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91" name="Google Shape;591;p16"/>
          <p:cNvSpPr/>
          <p:nvPr/>
        </p:nvSpPr>
        <p:spPr>
          <a:xfrm rot="-1992848">
            <a:off x="4937189" y="1378368"/>
            <a:ext cx="504056" cy="432048"/>
          </a:xfrm>
          <a:prstGeom prst="downArrow">
            <a:avLst>
              <a:gd name="adj1" fmla="val 50000"/>
              <a:gd name="adj2" fmla="val 50000"/>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92" name="Google Shape;592;p16"/>
          <p:cNvSpPr/>
          <p:nvPr/>
        </p:nvSpPr>
        <p:spPr>
          <a:xfrm>
            <a:off x="3895720" y="1247639"/>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593" name="Google Shape;593;p16"/>
          <p:cNvSpPr/>
          <p:nvPr/>
        </p:nvSpPr>
        <p:spPr>
          <a:xfrm>
            <a:off x="6329610" y="1980508"/>
            <a:ext cx="75903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
        <p:nvSpPr>
          <p:cNvPr id="594" name="Google Shape;594;p16"/>
          <p:cNvSpPr/>
          <p:nvPr/>
        </p:nvSpPr>
        <p:spPr>
          <a:xfrm>
            <a:off x="5415047" y="882643"/>
            <a:ext cx="49244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FFC000"/>
                </a:solidFill>
                <a:latin typeface="Calibri"/>
                <a:ea typeface="Calibri"/>
                <a:cs typeface="Calibri"/>
                <a:sym typeface="Calibri"/>
              </a:rPr>
              <a:t></a:t>
            </a:r>
            <a:endParaRPr sz="2400">
              <a:solidFill>
                <a:srgbClr val="FFC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88"/>
                                        </p:tgtEl>
                                        <p:attrNameLst>
                                          <p:attrName>style.visibility</p:attrName>
                                        </p:attrNameLst>
                                      </p:cBhvr>
                                      <p:to>
                                        <p:strVal val="visible"/>
                                      </p:to>
                                    </p:set>
                                    <p:anim calcmode="lin" valueType="num">
                                      <p:cBhvr additive="base">
                                        <p:cTn id="7" dur="500"/>
                                        <p:tgtEl>
                                          <p:spTgt spid="588"/>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90"/>
                                        </p:tgtEl>
                                        <p:attrNameLst>
                                          <p:attrName>style.visibility</p:attrName>
                                        </p:attrNameLst>
                                      </p:cBhvr>
                                      <p:to>
                                        <p:strVal val="visible"/>
                                      </p:to>
                                    </p:set>
                                    <p:anim calcmode="lin" valueType="num">
                                      <p:cBhvr additive="base">
                                        <p:cTn id="10" dur="500"/>
                                        <p:tgtEl>
                                          <p:spTgt spid="590"/>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591"/>
                                        </p:tgtEl>
                                        <p:attrNameLst>
                                          <p:attrName>style.visibility</p:attrName>
                                        </p:attrNameLst>
                                      </p:cBhvr>
                                      <p:to>
                                        <p:strVal val="visible"/>
                                      </p:to>
                                    </p:set>
                                    <p:anim calcmode="lin" valueType="num">
                                      <p:cBhvr additive="base">
                                        <p:cTn id="13" dur="500"/>
                                        <p:tgtEl>
                                          <p:spTgt spid="591"/>
                                        </p:tgtEl>
                                        <p:attrNameLst>
                                          <p:attrName>ppt_x</p:attrName>
                                        </p:attrNameLst>
                                      </p:cBhvr>
                                      <p:tavLst>
                                        <p:tav tm="0">
                                          <p:val>
                                            <p:strVal val="#ppt_x-1"/>
                                          </p:val>
                                        </p:tav>
                                        <p:tav tm="100000">
                                          <p:val>
                                            <p:strVal val="#ppt_x"/>
                                          </p:val>
                                        </p:tav>
                                      </p:tavLst>
                                    </p:anim>
                                  </p:childTnLst>
                                </p:cTn>
                              </p:par>
                              <p:par>
                                <p:cTn id="14" presetID="2" presetClass="entr" presetSubtype="8" fill="hold" nodeType="withEffect">
                                  <p:stCondLst>
                                    <p:cond delay="0"/>
                                  </p:stCondLst>
                                  <p:childTnLst>
                                    <p:set>
                                      <p:cBhvr>
                                        <p:cTn id="15" dur="1" fill="hold">
                                          <p:stCondLst>
                                            <p:cond delay="0"/>
                                          </p:stCondLst>
                                        </p:cTn>
                                        <p:tgtEl>
                                          <p:spTgt spid="587"/>
                                        </p:tgtEl>
                                        <p:attrNameLst>
                                          <p:attrName>style.visibility</p:attrName>
                                        </p:attrNameLst>
                                      </p:cBhvr>
                                      <p:to>
                                        <p:strVal val="visible"/>
                                      </p:to>
                                    </p:set>
                                    <p:anim calcmode="lin" valueType="num">
                                      <p:cBhvr additive="base">
                                        <p:cTn id="16" dur="500"/>
                                        <p:tgtEl>
                                          <p:spTgt spid="587"/>
                                        </p:tgtEl>
                                        <p:attrNameLst>
                                          <p:attrName>ppt_x</p:attrName>
                                        </p:attrNameLst>
                                      </p:cBhvr>
                                      <p:tavLst>
                                        <p:tav tm="0">
                                          <p:val>
                                            <p:strVal val="#ppt_x-1"/>
                                          </p:val>
                                        </p:tav>
                                        <p:tav tm="100000">
                                          <p:val>
                                            <p:strVal val="#ppt_x"/>
                                          </p:val>
                                        </p:tav>
                                      </p:tavLst>
                                    </p:anim>
                                  </p:childTnLst>
                                </p:cTn>
                              </p:par>
                              <p:par>
                                <p:cTn id="17" presetID="2" presetClass="entr" presetSubtype="8" fill="hold" nodeType="withEffect">
                                  <p:stCondLst>
                                    <p:cond delay="0"/>
                                  </p:stCondLst>
                                  <p:childTnLst>
                                    <p:set>
                                      <p:cBhvr>
                                        <p:cTn id="18" dur="1" fill="hold">
                                          <p:stCondLst>
                                            <p:cond delay="0"/>
                                          </p:stCondLst>
                                        </p:cTn>
                                        <p:tgtEl>
                                          <p:spTgt spid="585"/>
                                        </p:tgtEl>
                                        <p:attrNameLst>
                                          <p:attrName>style.visibility</p:attrName>
                                        </p:attrNameLst>
                                      </p:cBhvr>
                                      <p:to>
                                        <p:strVal val="visible"/>
                                      </p:to>
                                    </p:set>
                                    <p:anim calcmode="lin" valueType="num">
                                      <p:cBhvr additive="base">
                                        <p:cTn id="19" dur="500"/>
                                        <p:tgtEl>
                                          <p:spTgt spid="585"/>
                                        </p:tgtEl>
                                        <p:attrNameLst>
                                          <p:attrName>ppt_x</p:attrName>
                                        </p:attrNameLst>
                                      </p:cBhvr>
                                      <p:tavLst>
                                        <p:tav tm="0">
                                          <p:val>
                                            <p:strVal val="#ppt_x-1"/>
                                          </p:val>
                                        </p:tav>
                                        <p:tav tm="100000">
                                          <p:val>
                                            <p:strVal val="#ppt_x"/>
                                          </p:val>
                                        </p:tav>
                                      </p:tavLst>
                                    </p:anim>
                                  </p:childTnLst>
                                </p:cTn>
                              </p:par>
                              <p:par>
                                <p:cTn id="20" presetID="2" presetClass="entr" presetSubtype="8" fill="hold" nodeType="withEffect">
                                  <p:stCondLst>
                                    <p:cond delay="0"/>
                                  </p:stCondLst>
                                  <p:childTnLst>
                                    <p:set>
                                      <p:cBhvr>
                                        <p:cTn id="21" dur="1" fill="hold">
                                          <p:stCondLst>
                                            <p:cond delay="0"/>
                                          </p:stCondLst>
                                        </p:cTn>
                                        <p:tgtEl>
                                          <p:spTgt spid="589"/>
                                        </p:tgtEl>
                                        <p:attrNameLst>
                                          <p:attrName>style.visibility</p:attrName>
                                        </p:attrNameLst>
                                      </p:cBhvr>
                                      <p:to>
                                        <p:strVal val="visible"/>
                                      </p:to>
                                    </p:set>
                                    <p:anim calcmode="lin" valueType="num">
                                      <p:cBhvr additive="base">
                                        <p:cTn id="22" dur="500"/>
                                        <p:tgtEl>
                                          <p:spTgt spid="589"/>
                                        </p:tgtEl>
                                        <p:attrNameLst>
                                          <p:attrName>ppt_x</p:attrName>
                                        </p:attrNameLst>
                                      </p:cBhvr>
                                      <p:tavLst>
                                        <p:tav tm="0">
                                          <p:val>
                                            <p:strVal val="#ppt_x-1"/>
                                          </p:val>
                                        </p:tav>
                                        <p:tav tm="100000">
                                          <p:val>
                                            <p:strVal val="#ppt_x"/>
                                          </p:val>
                                        </p:tav>
                                      </p:tavLst>
                                    </p:anim>
                                  </p:childTnLst>
                                </p:cTn>
                              </p:par>
                              <p:par>
                                <p:cTn id="23" presetID="2" presetClass="entr" presetSubtype="8" fill="hold" nodeType="withEffect">
                                  <p:stCondLst>
                                    <p:cond delay="0"/>
                                  </p:stCondLst>
                                  <p:childTnLst>
                                    <p:set>
                                      <p:cBhvr>
                                        <p:cTn id="24" dur="1" fill="hold">
                                          <p:stCondLst>
                                            <p:cond delay="0"/>
                                          </p:stCondLst>
                                        </p:cTn>
                                        <p:tgtEl>
                                          <p:spTgt spid="586"/>
                                        </p:tgtEl>
                                        <p:attrNameLst>
                                          <p:attrName>style.visibility</p:attrName>
                                        </p:attrNameLst>
                                      </p:cBhvr>
                                      <p:to>
                                        <p:strVal val="visible"/>
                                      </p:to>
                                    </p:set>
                                    <p:anim calcmode="lin" valueType="num">
                                      <p:cBhvr additive="base">
                                        <p:cTn id="25" dur="500"/>
                                        <p:tgtEl>
                                          <p:spTgt spid="586"/>
                                        </p:tgtEl>
                                        <p:attrNameLst>
                                          <p:attrName>ppt_x</p:attrName>
                                        </p:attrNameLst>
                                      </p:cBhvr>
                                      <p:tavLst>
                                        <p:tav tm="0">
                                          <p:val>
                                            <p:strVal val="#ppt_x-1"/>
                                          </p:val>
                                        </p:tav>
                                        <p:tav tm="100000">
                                          <p:val>
                                            <p:strVal val="#ppt_x"/>
                                          </p:val>
                                        </p:tav>
                                      </p:tavLst>
                                    </p:anim>
                                  </p:childTnLst>
                                </p:cTn>
                              </p:par>
                              <p:par>
                                <p:cTn id="26" presetID="10" presetClass="exit" presetSubtype="0" fill="hold" nodeType="withEffect">
                                  <p:stCondLst>
                                    <p:cond delay="0"/>
                                  </p:stCondLst>
                                  <p:childTnLst>
                                    <p:animEffect transition="out" filter="fade">
                                      <p:cBhvr>
                                        <p:cTn id="27" dur="500"/>
                                        <p:tgtEl>
                                          <p:spTgt spid="579"/>
                                        </p:tgtEl>
                                      </p:cBhvr>
                                    </p:animEffect>
                                    <p:set>
                                      <p:cBhvr>
                                        <p:cTn id="28" dur="1" fill="hold">
                                          <p:stCondLst>
                                            <p:cond delay="500"/>
                                          </p:stCondLst>
                                        </p:cTn>
                                        <p:tgtEl>
                                          <p:spTgt spid="579"/>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580"/>
                                        </p:tgtEl>
                                      </p:cBhvr>
                                    </p:animEffect>
                                    <p:set>
                                      <p:cBhvr>
                                        <p:cTn id="31" dur="1" fill="hold">
                                          <p:stCondLst>
                                            <p:cond delay="500"/>
                                          </p:stCondLst>
                                        </p:cTn>
                                        <p:tgtEl>
                                          <p:spTgt spid="580"/>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583"/>
                                        </p:tgtEl>
                                      </p:cBhvr>
                                    </p:animEffect>
                                    <p:set>
                                      <p:cBhvr>
                                        <p:cTn id="34" dur="1" fill="hold">
                                          <p:stCondLst>
                                            <p:cond delay="500"/>
                                          </p:stCondLst>
                                        </p:cTn>
                                        <p:tgtEl>
                                          <p:spTgt spid="583"/>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582"/>
                                        </p:tgtEl>
                                      </p:cBhvr>
                                    </p:animEffect>
                                    <p:set>
                                      <p:cBhvr>
                                        <p:cTn id="37" dur="1" fill="hold">
                                          <p:stCondLst>
                                            <p:cond delay="500"/>
                                          </p:stCondLst>
                                        </p:cTn>
                                        <p:tgtEl>
                                          <p:spTgt spid="582"/>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581"/>
                                        </p:tgtEl>
                                      </p:cBhvr>
                                    </p:animEffect>
                                    <p:set>
                                      <p:cBhvr>
                                        <p:cTn id="40" dur="1" fill="hold">
                                          <p:stCondLst>
                                            <p:cond delay="500"/>
                                          </p:stCondLst>
                                        </p:cTn>
                                        <p:tgtEl>
                                          <p:spTgt spid="5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599"/>
        <p:cNvGrpSpPr/>
        <p:nvPr/>
      </p:nvGrpSpPr>
      <p:grpSpPr>
        <a:xfrm>
          <a:off x="0" y="0"/>
          <a:ext cx="0" cy="0"/>
          <a:chOff x="0" y="0"/>
          <a:chExt cx="0" cy="0"/>
        </a:xfrm>
      </p:grpSpPr>
      <p:sp>
        <p:nvSpPr>
          <p:cNvPr id="600" name="Google Shape;600;p17"/>
          <p:cNvSpPr/>
          <p:nvPr/>
        </p:nvSpPr>
        <p:spPr>
          <a:xfrm>
            <a:off x="0" y="4289189"/>
            <a:ext cx="9144000" cy="8894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1" name="Google Shape;601;p17"/>
          <p:cNvSpPr txBox="1">
            <a:spLocks noGrp="1"/>
          </p:cNvSpPr>
          <p:nvPr>
            <p:ph type="title"/>
          </p:nvPr>
        </p:nvSpPr>
        <p:spPr>
          <a:xfrm>
            <a:off x="179512" y="-66"/>
            <a:ext cx="8856984"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400"/>
              <a:buFont typeface="Calibri"/>
              <a:buNone/>
            </a:pPr>
            <a:r>
              <a:rPr lang="en-US" sz="2400" b="1"/>
              <a:t>diferents responsabilitats 🡺 diferents interessos 🡺 diferents dades</a:t>
            </a:r>
            <a:endParaRPr sz="2400" b="1"/>
          </a:p>
        </p:txBody>
      </p:sp>
      <p:sp>
        <p:nvSpPr>
          <p:cNvPr id="602" name="Google Shape;602;p17"/>
          <p:cNvSpPr/>
          <p:nvPr/>
        </p:nvSpPr>
        <p:spPr>
          <a:xfrm>
            <a:off x="1763688" y="699542"/>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chemeClr val="lt1"/>
                </a:solidFill>
                <a:latin typeface="Calibri"/>
                <a:ea typeface="Calibri"/>
                <a:cs typeface="Calibri"/>
                <a:sym typeface="Calibri"/>
              </a:rPr>
              <a:t>SALUT</a:t>
            </a:r>
            <a:endParaRPr sz="1400" b="1">
              <a:solidFill>
                <a:schemeClr val="lt1"/>
              </a:solidFill>
              <a:latin typeface="Calibri"/>
              <a:ea typeface="Calibri"/>
              <a:cs typeface="Calibri"/>
              <a:sym typeface="Calibri"/>
            </a:endParaRPr>
          </a:p>
        </p:txBody>
      </p:sp>
      <p:sp>
        <p:nvSpPr>
          <p:cNvPr id="603" name="Google Shape;603;p17"/>
          <p:cNvSpPr/>
          <p:nvPr/>
        </p:nvSpPr>
        <p:spPr>
          <a:xfrm>
            <a:off x="3203848" y="699542"/>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b="1">
                <a:solidFill>
                  <a:schemeClr val="lt1"/>
                </a:solidFill>
                <a:latin typeface="Calibri"/>
                <a:ea typeface="Calibri"/>
                <a:cs typeface="Calibri"/>
                <a:sym typeface="Calibri"/>
              </a:rPr>
              <a:t>SALUT MENTAL</a:t>
            </a:r>
            <a:endParaRPr sz="1300" b="1">
              <a:solidFill>
                <a:schemeClr val="lt1"/>
              </a:solidFill>
              <a:latin typeface="Calibri"/>
              <a:ea typeface="Calibri"/>
              <a:cs typeface="Calibri"/>
              <a:sym typeface="Calibri"/>
            </a:endParaRPr>
          </a:p>
        </p:txBody>
      </p:sp>
      <p:sp>
        <p:nvSpPr>
          <p:cNvPr id="604" name="Google Shape;604;p17"/>
          <p:cNvSpPr/>
          <p:nvPr/>
        </p:nvSpPr>
        <p:spPr>
          <a:xfrm>
            <a:off x="4644008" y="699542"/>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b="1">
                <a:solidFill>
                  <a:schemeClr val="lt1"/>
                </a:solidFill>
                <a:latin typeface="Calibri"/>
                <a:ea typeface="Calibri"/>
                <a:cs typeface="Calibri"/>
                <a:sym typeface="Calibri"/>
              </a:rPr>
              <a:t>SERVEIS SOCIALS</a:t>
            </a:r>
            <a:endParaRPr sz="1300" b="1">
              <a:solidFill>
                <a:schemeClr val="lt1"/>
              </a:solidFill>
              <a:latin typeface="Calibri"/>
              <a:ea typeface="Calibri"/>
              <a:cs typeface="Calibri"/>
              <a:sym typeface="Calibri"/>
            </a:endParaRPr>
          </a:p>
        </p:txBody>
      </p:sp>
      <p:sp>
        <p:nvSpPr>
          <p:cNvPr id="605" name="Google Shape;605;p17"/>
          <p:cNvSpPr/>
          <p:nvPr/>
        </p:nvSpPr>
        <p:spPr>
          <a:xfrm>
            <a:off x="6084168" y="699542"/>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chemeClr val="lt1"/>
                </a:solidFill>
                <a:latin typeface="Calibri"/>
                <a:ea typeface="Calibri"/>
                <a:cs typeface="Calibri"/>
                <a:sym typeface="Calibri"/>
              </a:rPr>
              <a:t>JUSTÍCIA</a:t>
            </a:r>
            <a:endParaRPr sz="1400" b="1">
              <a:solidFill>
                <a:schemeClr val="lt1"/>
              </a:solidFill>
              <a:latin typeface="Calibri"/>
              <a:ea typeface="Calibri"/>
              <a:cs typeface="Calibri"/>
              <a:sym typeface="Calibri"/>
            </a:endParaRPr>
          </a:p>
        </p:txBody>
      </p:sp>
      <p:sp>
        <p:nvSpPr>
          <p:cNvPr id="606" name="Google Shape;606;p17"/>
          <p:cNvSpPr/>
          <p:nvPr/>
        </p:nvSpPr>
        <p:spPr>
          <a:xfrm>
            <a:off x="7524328" y="699542"/>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chemeClr val="lt1"/>
                </a:solidFill>
                <a:latin typeface="Calibri"/>
                <a:ea typeface="Calibri"/>
                <a:cs typeface="Calibri"/>
                <a:sym typeface="Calibri"/>
              </a:rPr>
              <a:t>C. SEGURETAT</a:t>
            </a:r>
            <a:endParaRPr sz="1400" b="1">
              <a:solidFill>
                <a:schemeClr val="lt1"/>
              </a:solidFill>
              <a:latin typeface="Calibri"/>
              <a:ea typeface="Calibri"/>
              <a:cs typeface="Calibri"/>
              <a:sym typeface="Calibri"/>
            </a:endParaRPr>
          </a:p>
        </p:txBody>
      </p:sp>
      <p:sp>
        <p:nvSpPr>
          <p:cNvPr id="607" name="Google Shape;607;p17"/>
          <p:cNvSpPr/>
          <p:nvPr/>
        </p:nvSpPr>
        <p:spPr>
          <a:xfrm>
            <a:off x="323528" y="699542"/>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chemeClr val="lt1"/>
                </a:solidFill>
                <a:latin typeface="Calibri"/>
                <a:ea typeface="Calibri"/>
                <a:cs typeface="Calibri"/>
                <a:sym typeface="Calibri"/>
              </a:rPr>
              <a:t>EDUCACIÓ</a:t>
            </a:r>
            <a:endParaRPr sz="1400" b="1">
              <a:solidFill>
                <a:schemeClr val="lt1"/>
              </a:solidFill>
              <a:latin typeface="Calibri"/>
              <a:ea typeface="Calibri"/>
              <a:cs typeface="Calibri"/>
              <a:sym typeface="Calibri"/>
            </a:endParaRPr>
          </a:p>
        </p:txBody>
      </p:sp>
      <p:sp>
        <p:nvSpPr>
          <p:cNvPr id="608" name="Google Shape;608;p17"/>
          <p:cNvSpPr/>
          <p:nvPr/>
        </p:nvSpPr>
        <p:spPr>
          <a:xfrm>
            <a:off x="323528" y="1023580"/>
            <a:ext cx="1368152" cy="1476164"/>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36000" tIns="45700" rIns="0" bIns="45700" anchor="ctr" anchorCtr="0">
            <a:noAutofit/>
          </a:bodyPr>
          <a:lstStyle/>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nena/nen</a:t>
            </a:r>
            <a:r>
              <a:rPr lang="en-US" sz="1200">
                <a:solidFill>
                  <a:schemeClr val="lt1"/>
                </a:solidFill>
                <a:latin typeface="Arial Narrow"/>
                <a:ea typeface="Arial Narrow"/>
                <a:cs typeface="Arial Narrow"/>
                <a:sym typeface="Arial Narrow"/>
              </a:rPr>
              <a:t>🡺</a:t>
            </a:r>
            <a:r>
              <a:rPr lang="en-US" sz="1000" b="1">
                <a:solidFill>
                  <a:schemeClr val="lt1"/>
                </a:solidFill>
                <a:latin typeface="Arial Narrow"/>
                <a:ea typeface="Arial Narrow"/>
                <a:cs typeface="Arial Narrow"/>
                <a:sym typeface="Arial Narrow"/>
              </a:rPr>
              <a:t>ESTUDIANT</a:t>
            </a:r>
            <a:endParaRPr sz="1000" b="1">
              <a:solidFill>
                <a:schemeClr val="lt1"/>
              </a:solidFill>
              <a:latin typeface="Arial Narrow"/>
              <a:ea typeface="Arial Narrow"/>
              <a:cs typeface="Arial Narrow"/>
              <a:sym typeface="Arial Narrow"/>
            </a:endParaRPr>
          </a:p>
          <a:p>
            <a:pPr marL="0" marR="0" lvl="0" indent="0" algn="l" rtl="0">
              <a:spcBef>
                <a:spcPts val="0"/>
              </a:spcBef>
              <a:spcAft>
                <a:spcPts val="0"/>
              </a:spcAft>
              <a:buNone/>
            </a:pPr>
            <a:r>
              <a:rPr lang="en-US" sz="1200">
                <a:solidFill>
                  <a:schemeClr val="lt1"/>
                </a:solidFill>
                <a:latin typeface="Arial Narrow"/>
                <a:ea typeface="Arial Narrow"/>
                <a:cs typeface="Arial Narrow"/>
                <a:sym typeface="Arial Narrow"/>
              </a:rPr>
              <a:t>-Rendiment acadèmic</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Problemes aprenentatge</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Problemes adaptació escolar</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Incident maltractament</a:t>
            </a:r>
            <a:endParaRPr sz="1200">
              <a:solidFill>
                <a:schemeClr val="lt1"/>
              </a:solidFill>
              <a:latin typeface="Arial Narrow"/>
              <a:ea typeface="Arial Narrow"/>
              <a:cs typeface="Arial Narrow"/>
              <a:sym typeface="Arial Narrow"/>
            </a:endParaRPr>
          </a:p>
        </p:txBody>
      </p:sp>
      <p:sp>
        <p:nvSpPr>
          <p:cNvPr id="609" name="Google Shape;609;p17"/>
          <p:cNvSpPr/>
          <p:nvPr/>
        </p:nvSpPr>
        <p:spPr>
          <a:xfrm>
            <a:off x="1763688" y="1023580"/>
            <a:ext cx="1368152" cy="1476164"/>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36000" tIns="0" rIns="0" bIns="45700" anchor="ctr" anchorCtr="0">
            <a:noAutofit/>
          </a:bodyPr>
          <a:lstStyle/>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nena/nen</a:t>
            </a:r>
            <a:r>
              <a:rPr lang="en-US" sz="1200">
                <a:solidFill>
                  <a:schemeClr val="lt1"/>
                </a:solidFill>
                <a:latin typeface="Arial Narrow"/>
                <a:ea typeface="Arial Narrow"/>
                <a:cs typeface="Arial Narrow"/>
                <a:sym typeface="Arial Narrow"/>
              </a:rPr>
              <a:t>🡺</a:t>
            </a:r>
            <a:r>
              <a:rPr lang="en-US" sz="1200" b="1">
                <a:solidFill>
                  <a:schemeClr val="lt1"/>
                </a:solidFill>
                <a:latin typeface="Arial Narrow"/>
                <a:ea typeface="Arial Narrow"/>
                <a:cs typeface="Arial Narrow"/>
                <a:sym typeface="Arial Narrow"/>
              </a:rPr>
              <a:t>PACIENT</a:t>
            </a:r>
            <a:endParaRPr sz="1200" b="1">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Historial mèdic</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Malaltia</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Trauma</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Tractament</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Incident maltractament</a:t>
            </a:r>
            <a:endParaRPr sz="1200">
              <a:solidFill>
                <a:schemeClr val="lt1"/>
              </a:solidFill>
              <a:latin typeface="Arial Narrow"/>
              <a:ea typeface="Arial Narrow"/>
              <a:cs typeface="Arial Narrow"/>
              <a:sym typeface="Arial Narrow"/>
            </a:endParaRPr>
          </a:p>
        </p:txBody>
      </p:sp>
      <p:sp>
        <p:nvSpPr>
          <p:cNvPr id="610" name="Google Shape;610;p17"/>
          <p:cNvSpPr/>
          <p:nvPr/>
        </p:nvSpPr>
        <p:spPr>
          <a:xfrm>
            <a:off x="3203848" y="1023580"/>
            <a:ext cx="1368152" cy="1476164"/>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36000" tIns="45700" rIns="0" bIns="45700" anchor="ctr" anchorCtr="0">
            <a:noAutofit/>
          </a:bodyPr>
          <a:lstStyle/>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nena/nen</a:t>
            </a:r>
            <a:r>
              <a:rPr lang="en-US" sz="1200">
                <a:solidFill>
                  <a:schemeClr val="lt1"/>
                </a:solidFill>
                <a:latin typeface="Arial Narrow"/>
                <a:ea typeface="Arial Narrow"/>
                <a:cs typeface="Arial Narrow"/>
                <a:sym typeface="Arial Narrow"/>
              </a:rPr>
              <a:t>🡺</a:t>
            </a:r>
            <a:r>
              <a:rPr lang="en-US" sz="1200" b="1">
                <a:solidFill>
                  <a:schemeClr val="lt1"/>
                </a:solidFill>
                <a:latin typeface="Arial Narrow"/>
                <a:ea typeface="Arial Narrow"/>
                <a:cs typeface="Arial Narrow"/>
                <a:sym typeface="Arial Narrow"/>
              </a:rPr>
              <a:t>PACIENT</a:t>
            </a:r>
            <a:endParaRPr sz="1200" b="1">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Historial personal</a:t>
            </a:r>
            <a:endParaRPr sz="1200">
              <a:solidFill>
                <a:schemeClr val="lt1"/>
              </a:solidFill>
              <a:latin typeface="Arial Narrow"/>
              <a:ea typeface="Arial Narrow"/>
              <a:cs typeface="Arial Narrow"/>
              <a:sym typeface="Arial Narrow"/>
            </a:endParaRPr>
          </a:p>
          <a:p>
            <a:pPr marL="0" marR="0" lvl="0" indent="0" algn="l" rtl="0">
              <a:spcBef>
                <a:spcPts val="0"/>
              </a:spcBef>
              <a:spcAft>
                <a:spcPts val="0"/>
              </a:spcAft>
              <a:buNone/>
            </a:pPr>
            <a:r>
              <a:rPr lang="en-US" sz="1200">
                <a:solidFill>
                  <a:schemeClr val="lt1"/>
                </a:solidFill>
                <a:latin typeface="Arial Narrow"/>
                <a:ea typeface="Arial Narrow"/>
                <a:cs typeface="Arial Narrow"/>
                <a:sym typeface="Arial Narrow"/>
              </a:rPr>
              <a:t>-Problemàtiques diverses (emocional, conductual…)</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Teràpia…</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Incident maltractament</a:t>
            </a:r>
            <a:endParaRPr sz="1200">
              <a:solidFill>
                <a:schemeClr val="lt1"/>
              </a:solidFill>
              <a:latin typeface="Arial Narrow"/>
              <a:ea typeface="Arial Narrow"/>
              <a:cs typeface="Arial Narrow"/>
              <a:sym typeface="Arial Narrow"/>
            </a:endParaRPr>
          </a:p>
        </p:txBody>
      </p:sp>
      <p:sp>
        <p:nvSpPr>
          <p:cNvPr id="611" name="Google Shape;611;p17"/>
          <p:cNvSpPr/>
          <p:nvPr/>
        </p:nvSpPr>
        <p:spPr>
          <a:xfrm>
            <a:off x="4644008" y="1023580"/>
            <a:ext cx="1368152" cy="1476164"/>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36000" tIns="45700" rIns="0" bIns="45700" anchor="ctr" anchorCtr="0">
            <a:noAutofit/>
          </a:bodyPr>
          <a:lstStyle/>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nena/nen</a:t>
            </a:r>
            <a:r>
              <a:rPr lang="en-US" sz="1200">
                <a:solidFill>
                  <a:schemeClr val="lt1"/>
                </a:solidFill>
                <a:latin typeface="Arial Narrow"/>
                <a:ea typeface="Arial Narrow"/>
                <a:cs typeface="Arial Narrow"/>
                <a:sym typeface="Arial Narrow"/>
              </a:rPr>
              <a:t>🡺</a:t>
            </a:r>
            <a:r>
              <a:rPr lang="en-US" sz="1200" b="1">
                <a:solidFill>
                  <a:schemeClr val="lt1"/>
                </a:solidFill>
                <a:latin typeface="Arial Narrow"/>
                <a:ea typeface="Arial Narrow"/>
                <a:cs typeface="Arial Narrow"/>
                <a:sym typeface="Arial Narrow"/>
              </a:rPr>
              <a:t>BENEFICIÀRI/BENEFICIARI</a:t>
            </a:r>
            <a:endParaRPr sz="1200" b="1">
              <a:solidFill>
                <a:schemeClr val="lt1"/>
              </a:solidFill>
              <a:latin typeface="Arial Narrow"/>
              <a:ea typeface="Arial Narrow"/>
              <a:cs typeface="Arial Narrow"/>
              <a:sym typeface="Arial Narrow"/>
            </a:endParaRPr>
          </a:p>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-Historial </a:t>
            </a:r>
            <a:r>
              <a:rPr lang="en-US" sz="1200">
                <a:solidFill>
                  <a:schemeClr val="lt1"/>
                </a:solidFill>
                <a:latin typeface="Arial Narrow"/>
                <a:ea typeface="Arial Narrow"/>
                <a:cs typeface="Arial Narrow"/>
                <a:sym typeface="Arial Narrow"/>
              </a:rPr>
              <a:t>familiar</a:t>
            </a:r>
            <a:endParaRPr sz="1200">
              <a:solidFill>
                <a:schemeClr val="lt1"/>
              </a:solidFill>
              <a:latin typeface="Arial Narrow"/>
              <a:ea typeface="Arial Narrow"/>
              <a:cs typeface="Arial Narrow"/>
              <a:sym typeface="Arial Narrow"/>
            </a:endParaRPr>
          </a:p>
          <a:p>
            <a:pPr marL="0" marR="0" lvl="0" indent="0" algn="l" rtl="0">
              <a:spcBef>
                <a:spcPts val="0"/>
              </a:spcBef>
              <a:spcAft>
                <a:spcPts val="0"/>
              </a:spcAft>
              <a:buNone/>
            </a:pPr>
            <a:r>
              <a:rPr lang="en-US" sz="1200">
                <a:solidFill>
                  <a:schemeClr val="lt1"/>
                </a:solidFill>
                <a:latin typeface="Arial Narrow"/>
                <a:ea typeface="Arial Narrow"/>
                <a:cs typeface="Arial Narrow"/>
                <a:sym typeface="Arial Narrow"/>
              </a:rPr>
              <a:t>-Problemes socio-econòmics</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Suport social</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Incident maltractament</a:t>
            </a:r>
            <a:endParaRPr sz="1200">
              <a:solidFill>
                <a:schemeClr val="lt1"/>
              </a:solidFill>
              <a:latin typeface="Arial Narrow"/>
              <a:ea typeface="Arial Narrow"/>
              <a:cs typeface="Arial Narrow"/>
              <a:sym typeface="Arial Narrow"/>
            </a:endParaRPr>
          </a:p>
        </p:txBody>
      </p:sp>
      <p:sp>
        <p:nvSpPr>
          <p:cNvPr id="612" name="Google Shape;612;p17"/>
          <p:cNvSpPr/>
          <p:nvPr/>
        </p:nvSpPr>
        <p:spPr>
          <a:xfrm>
            <a:off x="6084168" y="1023580"/>
            <a:ext cx="1368152" cy="1476164"/>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36000" tIns="45700" rIns="0" bIns="45700" anchor="ctr" anchorCtr="0">
            <a:noAutofit/>
          </a:bodyPr>
          <a:lstStyle/>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nena/nen</a:t>
            </a:r>
            <a:r>
              <a:rPr lang="en-US" sz="1200">
                <a:solidFill>
                  <a:schemeClr val="lt1"/>
                </a:solidFill>
                <a:latin typeface="Arial Narrow"/>
                <a:ea typeface="Arial Narrow"/>
                <a:cs typeface="Arial Narrow"/>
                <a:sym typeface="Arial Narrow"/>
              </a:rPr>
              <a:t>🡺</a:t>
            </a:r>
            <a:r>
              <a:rPr lang="en-US" sz="1200" b="1">
                <a:solidFill>
                  <a:schemeClr val="lt1"/>
                </a:solidFill>
                <a:latin typeface="Arial Narrow"/>
                <a:ea typeface="Arial Narrow"/>
                <a:cs typeface="Arial Narrow"/>
                <a:sym typeface="Arial Narrow"/>
              </a:rPr>
              <a:t>AGRESSORA/AGRESSOR/ VICTIMA/ TESTIMONI</a:t>
            </a:r>
            <a:endParaRPr sz="1200" b="1">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Antecedents </a:t>
            </a:r>
            <a:endParaRPr/>
          </a:p>
          <a:p>
            <a:pPr marL="0" marR="0" lvl="0" indent="0" algn="l" rtl="0">
              <a:spcBef>
                <a:spcPts val="0"/>
              </a:spcBef>
              <a:spcAft>
                <a:spcPts val="0"/>
              </a:spcAft>
              <a:buNone/>
            </a:pPr>
            <a:r>
              <a:rPr lang="en-US" sz="1200">
                <a:solidFill>
                  <a:schemeClr val="lt1"/>
                </a:solidFill>
                <a:latin typeface="Arial Narrow"/>
                <a:ea typeface="Arial Narrow"/>
                <a:cs typeface="Arial Narrow"/>
                <a:sym typeface="Arial Narrow"/>
              </a:rPr>
              <a:t>-Infraccions</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Problemes de custòdia</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Incident maltractament</a:t>
            </a:r>
            <a:endParaRPr sz="1200">
              <a:solidFill>
                <a:schemeClr val="lt1"/>
              </a:solidFill>
              <a:latin typeface="Arial Narrow"/>
              <a:ea typeface="Arial Narrow"/>
              <a:cs typeface="Arial Narrow"/>
              <a:sym typeface="Arial Narrow"/>
            </a:endParaRPr>
          </a:p>
        </p:txBody>
      </p:sp>
      <p:sp>
        <p:nvSpPr>
          <p:cNvPr id="613" name="Google Shape;613;p17"/>
          <p:cNvSpPr/>
          <p:nvPr/>
        </p:nvSpPr>
        <p:spPr>
          <a:xfrm>
            <a:off x="7524328" y="1023580"/>
            <a:ext cx="1368152" cy="1476164"/>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36000" tIns="45700" rIns="0" bIns="45700" anchor="ctr" anchorCtr="0">
            <a:noAutofit/>
          </a:bodyPr>
          <a:lstStyle/>
          <a:p>
            <a:pPr marL="0" marR="0" lvl="0" indent="0" algn="l" rtl="0">
              <a:spcBef>
                <a:spcPts val="0"/>
              </a:spcBef>
              <a:spcAft>
                <a:spcPts val="0"/>
              </a:spcAft>
              <a:buNone/>
            </a:pPr>
            <a:r>
              <a:rPr lang="en-US" sz="1200" b="1">
                <a:solidFill>
                  <a:schemeClr val="lt1"/>
                </a:solidFill>
                <a:latin typeface="Arial Narrow"/>
                <a:ea typeface="Arial Narrow"/>
                <a:cs typeface="Arial Narrow"/>
                <a:sym typeface="Arial Narrow"/>
              </a:rPr>
              <a:t>nena/nen</a:t>
            </a:r>
            <a:r>
              <a:rPr lang="en-US" sz="1200">
                <a:solidFill>
                  <a:schemeClr val="lt1"/>
                </a:solidFill>
                <a:latin typeface="Arial Narrow"/>
                <a:ea typeface="Arial Narrow"/>
                <a:cs typeface="Arial Narrow"/>
                <a:sym typeface="Arial Narrow"/>
              </a:rPr>
              <a:t>🡺</a:t>
            </a:r>
            <a:r>
              <a:rPr lang="en-US" sz="1200" b="1">
                <a:solidFill>
                  <a:schemeClr val="lt1"/>
                </a:solidFill>
                <a:latin typeface="Arial Narrow"/>
                <a:ea typeface="Arial Narrow"/>
                <a:cs typeface="Arial Narrow"/>
                <a:sym typeface="Arial Narrow"/>
              </a:rPr>
              <a:t>AGRESSORA/AGRESSOR/ VICTIMA/ TESTIMONI</a:t>
            </a:r>
            <a:endParaRPr sz="1200" b="1">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Infraccions</a:t>
            </a:r>
            <a:endParaRPr sz="1200">
              <a:solidFill>
                <a:schemeClr val="lt1"/>
              </a:solidFill>
              <a:latin typeface="Arial Narrow"/>
              <a:ea typeface="Arial Narrow"/>
              <a:cs typeface="Arial Narrow"/>
              <a:sym typeface="Arial Narrow"/>
            </a:endParaRPr>
          </a:p>
          <a:p>
            <a:pPr marL="0" marR="0" lvl="0" indent="0" algn="l" rtl="0">
              <a:spcBef>
                <a:spcPts val="0"/>
              </a:spcBef>
              <a:spcAft>
                <a:spcPts val="0"/>
              </a:spcAft>
              <a:buNone/>
            </a:pPr>
            <a:r>
              <a:rPr lang="en-US" sz="1200">
                <a:solidFill>
                  <a:schemeClr val="lt1"/>
                </a:solidFill>
                <a:latin typeface="Arial Narrow"/>
                <a:ea typeface="Arial Narrow"/>
                <a:cs typeface="Arial Narrow"/>
                <a:sym typeface="Arial Narrow"/>
              </a:rPr>
              <a:t>- Incidents</a:t>
            </a:r>
            <a:endParaRPr sz="1200">
              <a:solidFill>
                <a:schemeClr val="lt1"/>
              </a:solidFill>
              <a:latin typeface="Arial Narrow"/>
              <a:ea typeface="Arial Narrow"/>
              <a:cs typeface="Arial Narrow"/>
              <a:sym typeface="Arial Narrow"/>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a:t>
            </a:r>
            <a:endParaRPr/>
          </a:p>
          <a:p>
            <a:pPr marL="0" marR="0" lvl="0" indent="-76200" algn="l" rtl="0">
              <a:spcBef>
                <a:spcPts val="0"/>
              </a:spcBef>
              <a:spcAft>
                <a:spcPts val="0"/>
              </a:spcAft>
              <a:buClr>
                <a:schemeClr val="lt1"/>
              </a:buClr>
              <a:buSzPts val="1200"/>
              <a:buFont typeface="Arial Narrow"/>
              <a:buChar char="-"/>
            </a:pPr>
            <a:r>
              <a:rPr lang="en-US" sz="1200">
                <a:solidFill>
                  <a:schemeClr val="lt1"/>
                </a:solidFill>
                <a:latin typeface="Arial Narrow"/>
                <a:ea typeface="Arial Narrow"/>
                <a:cs typeface="Arial Narrow"/>
                <a:sym typeface="Arial Narrow"/>
              </a:rPr>
              <a:t>Incident maltractament</a:t>
            </a:r>
            <a:endParaRPr sz="1200">
              <a:solidFill>
                <a:schemeClr val="lt1"/>
              </a:solidFill>
              <a:latin typeface="Arial Narrow"/>
              <a:ea typeface="Arial Narrow"/>
              <a:cs typeface="Arial Narrow"/>
              <a:sym typeface="Arial Narrow"/>
            </a:endParaRPr>
          </a:p>
        </p:txBody>
      </p:sp>
      <p:sp>
        <p:nvSpPr>
          <p:cNvPr id="614" name="Google Shape;614;p17"/>
          <p:cNvSpPr/>
          <p:nvPr/>
        </p:nvSpPr>
        <p:spPr>
          <a:xfrm>
            <a:off x="1384980" y="1318487"/>
            <a:ext cx="522724" cy="515181"/>
          </a:xfrm>
          <a:prstGeom prst="plus">
            <a:avLst>
              <a:gd name="adj" fmla="val 36640"/>
            </a:avLst>
          </a:prstGeom>
          <a:solidFill>
            <a:srgbClr val="FFC000"/>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5" name="Google Shape;615;p17"/>
          <p:cNvSpPr/>
          <p:nvPr/>
        </p:nvSpPr>
        <p:spPr>
          <a:xfrm>
            <a:off x="-1135300" y="2679762"/>
            <a:ext cx="11017224" cy="108012"/>
          </a:xfrm>
          <a:prstGeom prst="mathMinus">
            <a:avLst>
              <a:gd name="adj1" fmla="val 2352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6" name="Google Shape;616;p17"/>
          <p:cNvSpPr/>
          <p:nvPr/>
        </p:nvSpPr>
        <p:spPr>
          <a:xfrm>
            <a:off x="2861224" y="1293608"/>
            <a:ext cx="576064" cy="540060"/>
          </a:xfrm>
          <a:prstGeom prst="plus">
            <a:avLst>
              <a:gd name="adj" fmla="val 36640"/>
            </a:avLst>
          </a:prstGeom>
          <a:solidFill>
            <a:srgbClr val="FFC000"/>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7" name="Google Shape;617;p17"/>
          <p:cNvSpPr/>
          <p:nvPr/>
        </p:nvSpPr>
        <p:spPr>
          <a:xfrm>
            <a:off x="4301384" y="1293608"/>
            <a:ext cx="576064" cy="540060"/>
          </a:xfrm>
          <a:prstGeom prst="plus">
            <a:avLst>
              <a:gd name="adj" fmla="val 36640"/>
            </a:avLst>
          </a:prstGeom>
          <a:solidFill>
            <a:srgbClr val="FFC000"/>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8" name="Google Shape;618;p17"/>
          <p:cNvSpPr/>
          <p:nvPr/>
        </p:nvSpPr>
        <p:spPr>
          <a:xfrm>
            <a:off x="5741544" y="1293608"/>
            <a:ext cx="576064" cy="540060"/>
          </a:xfrm>
          <a:prstGeom prst="plus">
            <a:avLst>
              <a:gd name="adj" fmla="val 36640"/>
            </a:avLst>
          </a:prstGeom>
          <a:solidFill>
            <a:srgbClr val="FFC000"/>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9" name="Google Shape;619;p17"/>
          <p:cNvSpPr/>
          <p:nvPr/>
        </p:nvSpPr>
        <p:spPr>
          <a:xfrm>
            <a:off x="7181704" y="1293608"/>
            <a:ext cx="576064" cy="540060"/>
          </a:xfrm>
          <a:prstGeom prst="plus">
            <a:avLst>
              <a:gd name="adj" fmla="val 36640"/>
            </a:avLst>
          </a:prstGeom>
          <a:solidFill>
            <a:srgbClr val="FFC000"/>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0" name="Google Shape;620;p17"/>
          <p:cNvSpPr txBox="1"/>
          <p:nvPr/>
        </p:nvSpPr>
        <p:spPr>
          <a:xfrm>
            <a:off x="232852" y="2739483"/>
            <a:ext cx="8911148"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1">
                <a:solidFill>
                  <a:schemeClr val="dk1"/>
                </a:solidFill>
                <a:latin typeface="Calibri"/>
                <a:ea typeface="Calibri"/>
                <a:cs typeface="Calibri"/>
                <a:sym typeface="Calibri"/>
              </a:rPr>
              <a:t>Denominador comú de dades per a tots els sectors en tots els països? </a:t>
            </a:r>
            <a:endParaRPr sz="2200" b="1">
              <a:solidFill>
                <a:schemeClr val="dk1"/>
              </a:solidFill>
              <a:latin typeface="Calibri"/>
              <a:ea typeface="Calibri"/>
              <a:cs typeface="Calibri"/>
              <a:sym typeface="Calibri"/>
            </a:endParaRPr>
          </a:p>
        </p:txBody>
      </p:sp>
      <p:sp>
        <p:nvSpPr>
          <p:cNvPr id="621" name="Google Shape;621;p17"/>
          <p:cNvSpPr txBox="1"/>
          <p:nvPr/>
        </p:nvSpPr>
        <p:spPr>
          <a:xfrm>
            <a:off x="611560" y="3244528"/>
            <a:ext cx="376727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la nena/nen</a:t>
            </a:r>
            <a:endParaRPr sz="1600" b="1">
              <a:solidFill>
                <a:schemeClr val="dk1"/>
              </a:solidFill>
              <a:latin typeface="Calibri"/>
              <a:ea typeface="Calibri"/>
              <a:cs typeface="Calibri"/>
              <a:sym typeface="Calibri"/>
            </a:endParaRPr>
          </a:p>
        </p:txBody>
      </p:sp>
      <p:sp>
        <p:nvSpPr>
          <p:cNvPr id="622" name="Google Shape;622;p17"/>
          <p:cNvSpPr/>
          <p:nvPr/>
        </p:nvSpPr>
        <p:spPr>
          <a:xfrm>
            <a:off x="179512" y="4623978"/>
            <a:ext cx="720080" cy="324036"/>
          </a:xfrm>
          <a:prstGeom prst="mathEqual">
            <a:avLst>
              <a:gd name="adj1" fmla="val 23520"/>
              <a:gd name="adj2" fmla="val 1176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623" name="Google Shape;623;p17"/>
          <p:cNvSpPr txBox="1"/>
          <p:nvPr/>
        </p:nvSpPr>
        <p:spPr>
          <a:xfrm>
            <a:off x="611560" y="3843015"/>
            <a:ext cx="376727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dk1"/>
                </a:solidFill>
                <a:latin typeface="Calibri"/>
                <a:ea typeface="Calibri"/>
                <a:cs typeface="Calibri"/>
                <a:sym typeface="Calibri"/>
              </a:rPr>
              <a:t>Informació relativa a la familia/persona cuidadora</a:t>
            </a:r>
            <a:endParaRPr sz="1400" b="1">
              <a:solidFill>
                <a:schemeClr val="dk1"/>
              </a:solidFill>
              <a:latin typeface="Calibri"/>
              <a:ea typeface="Calibri"/>
              <a:cs typeface="Calibri"/>
              <a:sym typeface="Calibri"/>
            </a:endParaRPr>
          </a:p>
        </p:txBody>
      </p:sp>
      <p:sp>
        <p:nvSpPr>
          <p:cNvPr id="624" name="Google Shape;624;p17"/>
          <p:cNvSpPr txBox="1"/>
          <p:nvPr/>
        </p:nvSpPr>
        <p:spPr>
          <a:xfrm>
            <a:off x="4644008" y="4076184"/>
            <a:ext cx="3839284" cy="58477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l’incident de maltractament</a:t>
            </a:r>
            <a:endParaRPr sz="1600" b="1">
              <a:solidFill>
                <a:schemeClr val="dk1"/>
              </a:solidFill>
              <a:latin typeface="Calibri"/>
              <a:ea typeface="Calibri"/>
              <a:cs typeface="Calibri"/>
              <a:sym typeface="Calibri"/>
            </a:endParaRPr>
          </a:p>
        </p:txBody>
      </p:sp>
      <p:sp>
        <p:nvSpPr>
          <p:cNvPr id="625" name="Google Shape;625;p17"/>
          <p:cNvSpPr txBox="1"/>
          <p:nvPr/>
        </p:nvSpPr>
        <p:spPr>
          <a:xfrm>
            <a:off x="323528" y="3254664"/>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26" name="Google Shape;626;p17"/>
          <p:cNvSpPr txBox="1"/>
          <p:nvPr/>
        </p:nvSpPr>
        <p:spPr>
          <a:xfrm>
            <a:off x="323528" y="3855538"/>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27" name="Google Shape;627;p17"/>
          <p:cNvSpPr txBox="1"/>
          <p:nvPr/>
        </p:nvSpPr>
        <p:spPr>
          <a:xfrm>
            <a:off x="4355976" y="4090002"/>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1600" b="1">
              <a:solidFill>
                <a:schemeClr val="lt1"/>
              </a:solidFill>
              <a:latin typeface="Calibri"/>
              <a:ea typeface="Calibri"/>
              <a:cs typeface="Calibri"/>
              <a:sym typeface="Calibri"/>
            </a:endParaRPr>
          </a:p>
        </p:txBody>
      </p:sp>
      <p:sp>
        <p:nvSpPr>
          <p:cNvPr id="628" name="Google Shape;628;p17"/>
          <p:cNvSpPr txBox="1"/>
          <p:nvPr/>
        </p:nvSpPr>
        <p:spPr>
          <a:xfrm>
            <a:off x="601450" y="4259279"/>
            <a:ext cx="376727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la salut mental</a:t>
            </a:r>
            <a:endParaRPr sz="1600" b="1">
              <a:solidFill>
                <a:schemeClr val="dk1"/>
              </a:solidFill>
              <a:latin typeface="Calibri"/>
              <a:ea typeface="Calibri"/>
              <a:cs typeface="Calibri"/>
              <a:sym typeface="Calibri"/>
            </a:endParaRPr>
          </a:p>
        </p:txBody>
      </p:sp>
      <p:sp>
        <p:nvSpPr>
          <p:cNvPr id="629" name="Google Shape;629;p17"/>
          <p:cNvSpPr txBox="1"/>
          <p:nvPr/>
        </p:nvSpPr>
        <p:spPr>
          <a:xfrm>
            <a:off x="611560" y="3536124"/>
            <a:ext cx="376727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la salut/trauma</a:t>
            </a:r>
            <a:endParaRPr sz="1600" b="1">
              <a:solidFill>
                <a:schemeClr val="dk1"/>
              </a:solidFill>
              <a:latin typeface="Calibri"/>
              <a:ea typeface="Calibri"/>
              <a:cs typeface="Calibri"/>
              <a:sym typeface="Calibri"/>
            </a:endParaRPr>
          </a:p>
        </p:txBody>
      </p:sp>
      <p:sp>
        <p:nvSpPr>
          <p:cNvPr id="630" name="Google Shape;630;p17"/>
          <p:cNvSpPr txBox="1"/>
          <p:nvPr/>
        </p:nvSpPr>
        <p:spPr>
          <a:xfrm>
            <a:off x="4644008" y="3260387"/>
            <a:ext cx="4499992" cy="3231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500" b="1">
                <a:solidFill>
                  <a:schemeClr val="dk1"/>
                </a:solidFill>
                <a:latin typeface="Calibri"/>
                <a:ea typeface="Calibri"/>
                <a:cs typeface="Calibri"/>
                <a:sym typeface="Calibri"/>
              </a:rPr>
              <a:t>Justificació maltractament/informació persona autora</a:t>
            </a:r>
            <a:endParaRPr sz="1500" b="1">
              <a:solidFill>
                <a:schemeClr val="dk1"/>
              </a:solidFill>
              <a:latin typeface="Calibri"/>
              <a:ea typeface="Calibri"/>
              <a:cs typeface="Calibri"/>
              <a:sym typeface="Calibri"/>
            </a:endParaRPr>
          </a:p>
        </p:txBody>
      </p:sp>
      <p:sp>
        <p:nvSpPr>
          <p:cNvPr id="631" name="Google Shape;631;p17"/>
          <p:cNvSpPr txBox="1"/>
          <p:nvPr/>
        </p:nvSpPr>
        <p:spPr>
          <a:xfrm>
            <a:off x="323528" y="4168900"/>
            <a:ext cx="288032" cy="338554"/>
          </a:xfrm>
          <a:prstGeom prst="rect">
            <a:avLst/>
          </a:prstGeom>
          <a:gradFill>
            <a:gsLst>
              <a:gs pos="0">
                <a:srgbClr val="992D2B"/>
              </a:gs>
              <a:gs pos="80000">
                <a:srgbClr val="C93D39"/>
              </a:gs>
              <a:gs pos="100000">
                <a:srgbClr val="CD3A36"/>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32" name="Google Shape;632;p17"/>
          <p:cNvSpPr txBox="1"/>
          <p:nvPr/>
        </p:nvSpPr>
        <p:spPr>
          <a:xfrm>
            <a:off x="323528" y="3548647"/>
            <a:ext cx="288032" cy="338554"/>
          </a:xfrm>
          <a:prstGeom prst="rect">
            <a:avLst/>
          </a:prstGeom>
          <a:gradFill>
            <a:gsLst>
              <a:gs pos="0">
                <a:srgbClr val="992D2B"/>
              </a:gs>
              <a:gs pos="80000">
                <a:srgbClr val="C93D39"/>
              </a:gs>
              <a:gs pos="100000">
                <a:srgbClr val="CD3A36"/>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33" name="Google Shape;633;p17"/>
          <p:cNvSpPr txBox="1"/>
          <p:nvPr/>
        </p:nvSpPr>
        <p:spPr>
          <a:xfrm>
            <a:off x="4355976" y="3268482"/>
            <a:ext cx="288032" cy="338554"/>
          </a:xfrm>
          <a:prstGeom prst="rect">
            <a:avLst/>
          </a:prstGeom>
          <a:gradFill>
            <a:gsLst>
              <a:gs pos="0">
                <a:srgbClr val="992D2B"/>
              </a:gs>
              <a:gs pos="80000">
                <a:srgbClr val="C93D39"/>
              </a:gs>
              <a:gs pos="100000">
                <a:srgbClr val="CD3A36"/>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34" name="Google Shape;634;p17"/>
          <p:cNvSpPr txBox="1"/>
          <p:nvPr/>
        </p:nvSpPr>
        <p:spPr>
          <a:xfrm>
            <a:off x="4644008" y="3530409"/>
            <a:ext cx="417646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situació socio-econòmica</a:t>
            </a:r>
            <a:endParaRPr sz="1600" b="1">
              <a:solidFill>
                <a:schemeClr val="dk1"/>
              </a:solidFill>
              <a:latin typeface="Calibri"/>
              <a:ea typeface="Calibri"/>
              <a:cs typeface="Calibri"/>
              <a:sym typeface="Calibri"/>
            </a:endParaRPr>
          </a:p>
        </p:txBody>
      </p:sp>
      <p:sp>
        <p:nvSpPr>
          <p:cNvPr id="635" name="Google Shape;635;p17"/>
          <p:cNvSpPr txBox="1"/>
          <p:nvPr/>
        </p:nvSpPr>
        <p:spPr>
          <a:xfrm>
            <a:off x="4355976" y="3540544"/>
            <a:ext cx="288032" cy="338554"/>
          </a:xfrm>
          <a:prstGeom prst="rect">
            <a:avLst/>
          </a:prstGeom>
          <a:gradFill>
            <a:gsLst>
              <a:gs pos="0">
                <a:srgbClr val="992D2B"/>
              </a:gs>
              <a:gs pos="80000">
                <a:srgbClr val="C93D39"/>
              </a:gs>
              <a:gs pos="100000">
                <a:srgbClr val="CD3A36"/>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36" name="Google Shape;636;p17"/>
          <p:cNvSpPr txBox="1"/>
          <p:nvPr/>
        </p:nvSpPr>
        <p:spPr>
          <a:xfrm>
            <a:off x="4644008" y="3806418"/>
            <a:ext cx="417646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Infraccions/informació sobre delictes</a:t>
            </a:r>
            <a:endParaRPr sz="1600" b="1">
              <a:solidFill>
                <a:schemeClr val="dk1"/>
              </a:solidFill>
              <a:latin typeface="Calibri"/>
              <a:ea typeface="Calibri"/>
              <a:cs typeface="Calibri"/>
              <a:sym typeface="Calibri"/>
            </a:endParaRPr>
          </a:p>
        </p:txBody>
      </p:sp>
      <p:sp>
        <p:nvSpPr>
          <p:cNvPr id="637" name="Google Shape;637;p17"/>
          <p:cNvSpPr txBox="1"/>
          <p:nvPr/>
        </p:nvSpPr>
        <p:spPr>
          <a:xfrm>
            <a:off x="4355976" y="3816553"/>
            <a:ext cx="288032" cy="338554"/>
          </a:xfrm>
          <a:prstGeom prst="rect">
            <a:avLst/>
          </a:prstGeom>
          <a:gradFill>
            <a:gsLst>
              <a:gs pos="0">
                <a:srgbClr val="992D2B"/>
              </a:gs>
              <a:gs pos="80000">
                <a:srgbClr val="C93D39"/>
              </a:gs>
              <a:gs pos="100000">
                <a:srgbClr val="CD3A36"/>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638" name="Google Shape;638;p17"/>
          <p:cNvSpPr/>
          <p:nvPr/>
        </p:nvSpPr>
        <p:spPr>
          <a:xfrm>
            <a:off x="28575" y="2175706"/>
            <a:ext cx="9036496" cy="324036"/>
          </a:xfrm>
          <a:prstGeom prst="roundRect">
            <a:avLst>
              <a:gd name="adj" fmla="val 16667"/>
            </a:avLst>
          </a:prstGeom>
          <a:noFill/>
          <a:ln w="2540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pic>
        <p:nvPicPr>
          <p:cNvPr id="639" name="Google Shape;639;p17" descr="http://slatecommunication.com/wp-content/uploads/2012/09/snarl-white-no-text-300x225.png"/>
          <p:cNvPicPr preferRelativeResize="0"/>
          <p:nvPr/>
        </p:nvPicPr>
        <p:blipFill rotWithShape="1">
          <a:blip r:embed="rId3">
            <a:alphaModFix/>
          </a:blip>
          <a:srcRect/>
          <a:stretch/>
        </p:blipFill>
        <p:spPr>
          <a:xfrm>
            <a:off x="2411760" y="2787782"/>
            <a:ext cx="3289548" cy="1850371"/>
          </a:xfrm>
          <a:prstGeom prst="rect">
            <a:avLst/>
          </a:prstGeom>
          <a:noFill/>
          <a:ln>
            <a:noFill/>
          </a:ln>
        </p:spPr>
      </p:pic>
      <p:sp>
        <p:nvSpPr>
          <p:cNvPr id="640" name="Google Shape;640;p17"/>
          <p:cNvSpPr/>
          <p:nvPr/>
        </p:nvSpPr>
        <p:spPr>
          <a:xfrm>
            <a:off x="5635766" y="4579191"/>
            <a:ext cx="3221692" cy="5323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a:solidFill>
                  <a:srgbClr val="E36C09"/>
                </a:solidFill>
                <a:latin typeface="Calibri"/>
                <a:ea typeface="Calibri"/>
                <a:cs typeface="Calibri"/>
                <a:sym typeface="Calibri"/>
              </a:rPr>
              <a:t>x 27 països</a:t>
            </a:r>
            <a:endParaRPr sz="4000" b="1">
              <a:solidFill>
                <a:srgbClr val="E36C09"/>
              </a:solidFill>
              <a:latin typeface="Calibri"/>
              <a:ea typeface="Calibri"/>
              <a:cs typeface="Calibri"/>
              <a:sym typeface="Calibri"/>
            </a:endParaRPr>
          </a:p>
        </p:txBody>
      </p:sp>
      <p:sp>
        <p:nvSpPr>
          <p:cNvPr id="641" name="Google Shape;641;p17"/>
          <p:cNvSpPr txBox="1"/>
          <p:nvPr/>
        </p:nvSpPr>
        <p:spPr>
          <a:xfrm>
            <a:off x="835998" y="4523120"/>
            <a:ext cx="770485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alibri"/>
                <a:ea typeface="Calibri"/>
                <a:cs typeface="Calibri"/>
                <a:sym typeface="Calibri"/>
              </a:rPr>
              <a:t>Conjunt mínim de dades (CAN-MDS)</a:t>
            </a:r>
            <a:endParaRPr sz="24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7"/>
                                        </p:tgtEl>
                                        <p:attrNameLst>
                                          <p:attrName>style.visibility</p:attrName>
                                        </p:attrNameLst>
                                      </p:cBhvr>
                                      <p:to>
                                        <p:strVal val="visible"/>
                                      </p:to>
                                    </p:set>
                                    <p:anim calcmode="lin" valueType="num">
                                      <p:cBhvr additive="base">
                                        <p:cTn id="7" dur="500"/>
                                        <p:tgtEl>
                                          <p:spTgt spid="607"/>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608"/>
                                        </p:tgtEl>
                                        <p:attrNameLst>
                                          <p:attrName>style.visibility</p:attrName>
                                        </p:attrNameLst>
                                      </p:cBhvr>
                                      <p:to>
                                        <p:strVal val="visible"/>
                                      </p:to>
                                    </p:set>
                                    <p:anim calcmode="lin" valueType="num">
                                      <p:cBhvr additive="base">
                                        <p:cTn id="10" dur="500"/>
                                        <p:tgtEl>
                                          <p:spTgt spid="608"/>
                                        </p:tgtEl>
                                        <p:attrNameLst>
                                          <p:attrName>ppt_y</p:attrName>
                                        </p:attrNameLst>
                                      </p:cBhvr>
                                      <p:tavLst>
                                        <p:tav tm="0">
                                          <p:val>
                                            <p:strVal val="#ppt_y+1"/>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602"/>
                                        </p:tgtEl>
                                        <p:attrNameLst>
                                          <p:attrName>style.visibility</p:attrName>
                                        </p:attrNameLst>
                                      </p:cBhvr>
                                      <p:to>
                                        <p:strVal val="visible"/>
                                      </p:to>
                                    </p:set>
                                    <p:anim calcmode="lin" valueType="num">
                                      <p:cBhvr additive="base">
                                        <p:cTn id="15" dur="500"/>
                                        <p:tgtEl>
                                          <p:spTgt spid="602"/>
                                        </p:tgtEl>
                                        <p:attrNameLst>
                                          <p:attrName>ppt_y</p:attrName>
                                        </p:attrNameLst>
                                      </p:cBhvr>
                                      <p:tavLst>
                                        <p:tav tm="0">
                                          <p:val>
                                            <p:strVal val="#ppt_y+1"/>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09"/>
                                        </p:tgtEl>
                                        <p:attrNameLst>
                                          <p:attrName>style.visibility</p:attrName>
                                        </p:attrNameLst>
                                      </p:cBhvr>
                                      <p:to>
                                        <p:strVal val="visible"/>
                                      </p:to>
                                    </p:set>
                                    <p:anim calcmode="lin" valueType="num">
                                      <p:cBhvr additive="base">
                                        <p:cTn id="18" dur="500"/>
                                        <p:tgtEl>
                                          <p:spTgt spid="609"/>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03"/>
                                        </p:tgtEl>
                                        <p:attrNameLst>
                                          <p:attrName>style.visibility</p:attrName>
                                        </p:attrNameLst>
                                      </p:cBhvr>
                                      <p:to>
                                        <p:strVal val="visible"/>
                                      </p:to>
                                    </p:set>
                                    <p:anim calcmode="lin" valueType="num">
                                      <p:cBhvr additive="base">
                                        <p:cTn id="23" dur="500"/>
                                        <p:tgtEl>
                                          <p:spTgt spid="603"/>
                                        </p:tgtEl>
                                        <p:attrNameLst>
                                          <p:attrName>ppt_y</p:attrName>
                                        </p:attrNameLst>
                                      </p:cBhvr>
                                      <p:tavLst>
                                        <p:tav tm="0">
                                          <p:val>
                                            <p:strVal val="#ppt_y+1"/>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10"/>
                                        </p:tgtEl>
                                        <p:attrNameLst>
                                          <p:attrName>style.visibility</p:attrName>
                                        </p:attrNameLst>
                                      </p:cBhvr>
                                      <p:to>
                                        <p:strVal val="visible"/>
                                      </p:to>
                                    </p:set>
                                    <p:anim calcmode="lin" valueType="num">
                                      <p:cBhvr additive="base">
                                        <p:cTn id="26" dur="500"/>
                                        <p:tgtEl>
                                          <p:spTgt spid="6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04"/>
                                        </p:tgtEl>
                                        <p:attrNameLst>
                                          <p:attrName>style.visibility</p:attrName>
                                        </p:attrNameLst>
                                      </p:cBhvr>
                                      <p:to>
                                        <p:strVal val="visible"/>
                                      </p:to>
                                    </p:set>
                                    <p:anim calcmode="lin" valueType="num">
                                      <p:cBhvr additive="base">
                                        <p:cTn id="31" dur="500"/>
                                        <p:tgtEl>
                                          <p:spTgt spid="604"/>
                                        </p:tgtEl>
                                        <p:attrNameLst>
                                          <p:attrName>ppt_y</p:attrName>
                                        </p:attrNameLst>
                                      </p:cBhvr>
                                      <p:tavLst>
                                        <p:tav tm="0">
                                          <p:val>
                                            <p:strVal val="#ppt_y+1"/>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11"/>
                                        </p:tgtEl>
                                        <p:attrNameLst>
                                          <p:attrName>style.visibility</p:attrName>
                                        </p:attrNameLst>
                                      </p:cBhvr>
                                      <p:to>
                                        <p:strVal val="visible"/>
                                      </p:to>
                                    </p:set>
                                    <p:anim calcmode="lin" valueType="num">
                                      <p:cBhvr additive="base">
                                        <p:cTn id="34" dur="500"/>
                                        <p:tgtEl>
                                          <p:spTgt spid="61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05"/>
                                        </p:tgtEl>
                                        <p:attrNameLst>
                                          <p:attrName>style.visibility</p:attrName>
                                        </p:attrNameLst>
                                      </p:cBhvr>
                                      <p:to>
                                        <p:strVal val="visible"/>
                                      </p:to>
                                    </p:set>
                                    <p:anim calcmode="lin" valueType="num">
                                      <p:cBhvr additive="base">
                                        <p:cTn id="39" dur="500"/>
                                        <p:tgtEl>
                                          <p:spTgt spid="605"/>
                                        </p:tgtEl>
                                        <p:attrNameLst>
                                          <p:attrName>ppt_y</p:attrName>
                                        </p:attrNameLst>
                                      </p:cBhvr>
                                      <p:tavLst>
                                        <p:tav tm="0">
                                          <p:val>
                                            <p:strVal val="#ppt_y+1"/>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612"/>
                                        </p:tgtEl>
                                        <p:attrNameLst>
                                          <p:attrName>style.visibility</p:attrName>
                                        </p:attrNameLst>
                                      </p:cBhvr>
                                      <p:to>
                                        <p:strVal val="visible"/>
                                      </p:to>
                                    </p:set>
                                    <p:anim calcmode="lin" valueType="num">
                                      <p:cBhvr additive="base">
                                        <p:cTn id="42" dur="500"/>
                                        <p:tgtEl>
                                          <p:spTgt spid="6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06"/>
                                        </p:tgtEl>
                                        <p:attrNameLst>
                                          <p:attrName>style.visibility</p:attrName>
                                        </p:attrNameLst>
                                      </p:cBhvr>
                                      <p:to>
                                        <p:strVal val="visible"/>
                                      </p:to>
                                    </p:set>
                                    <p:anim calcmode="lin" valueType="num">
                                      <p:cBhvr additive="base">
                                        <p:cTn id="47" dur="500"/>
                                        <p:tgtEl>
                                          <p:spTgt spid="606"/>
                                        </p:tgtEl>
                                        <p:attrNameLst>
                                          <p:attrName>ppt_y</p:attrName>
                                        </p:attrNameLst>
                                      </p:cBhvr>
                                      <p:tavLst>
                                        <p:tav tm="0">
                                          <p:val>
                                            <p:strVal val="#ppt_y+1"/>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613"/>
                                        </p:tgtEl>
                                        <p:attrNameLst>
                                          <p:attrName>style.visibility</p:attrName>
                                        </p:attrNameLst>
                                      </p:cBhvr>
                                      <p:to>
                                        <p:strVal val="visible"/>
                                      </p:to>
                                    </p:set>
                                    <p:anim calcmode="lin" valueType="num">
                                      <p:cBhvr additive="base">
                                        <p:cTn id="50" dur="500"/>
                                        <p:tgtEl>
                                          <p:spTgt spid="613"/>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nodeType="clickEffect">
                                  <p:stCondLst>
                                    <p:cond delay="0"/>
                                  </p:stCondLst>
                                  <p:childTnLst>
                                    <p:set>
                                      <p:cBhvr>
                                        <p:cTn id="54" dur="1" fill="hold">
                                          <p:stCondLst>
                                            <p:cond delay="0"/>
                                          </p:stCondLst>
                                        </p:cTn>
                                        <p:tgtEl>
                                          <p:spTgt spid="601"/>
                                        </p:tgtEl>
                                        <p:attrNameLst>
                                          <p:attrName>style.visibility</p:attrName>
                                        </p:attrNameLst>
                                      </p:cBhvr>
                                      <p:to>
                                        <p:strVal val="visible"/>
                                      </p:to>
                                    </p:set>
                                    <p:anim calcmode="lin" valueType="num">
                                      <p:cBhvr additive="base">
                                        <p:cTn id="55" dur="500"/>
                                        <p:tgtEl>
                                          <p:spTgt spid="601"/>
                                        </p:tgtEl>
                                        <p:attrNameLst>
                                          <p:attrName>ppt_w</p:attrName>
                                        </p:attrNameLst>
                                      </p:cBhvr>
                                      <p:tavLst>
                                        <p:tav tm="0">
                                          <p:val>
                                            <p:strVal val="0"/>
                                          </p:val>
                                        </p:tav>
                                        <p:tav tm="100000">
                                          <p:val>
                                            <p:strVal val="#ppt_w"/>
                                          </p:val>
                                        </p:tav>
                                      </p:tavLst>
                                    </p:anim>
                                    <p:anim calcmode="lin" valueType="num">
                                      <p:cBhvr additive="base">
                                        <p:cTn id="56" dur="500"/>
                                        <p:tgtEl>
                                          <p:spTgt spid="601"/>
                                        </p:tgtEl>
                                        <p:attrNameLst>
                                          <p:attrName>ppt_h</p:attrName>
                                        </p:attrNameLst>
                                      </p:cBhvr>
                                      <p:tavLst>
                                        <p:tav tm="0">
                                          <p:val>
                                            <p:str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639"/>
                                        </p:tgtEl>
                                        <p:attrNameLst>
                                          <p:attrName>style.visibility</p:attrName>
                                        </p:attrNameLst>
                                      </p:cBhvr>
                                      <p:to>
                                        <p:strVal val="visible"/>
                                      </p:to>
                                    </p:set>
                                    <p:animEffect transition="in" filter="fade">
                                      <p:cBhvr>
                                        <p:cTn id="61" dur="500"/>
                                        <p:tgtEl>
                                          <p:spTgt spid="639"/>
                                        </p:tgtEl>
                                      </p:cBhvr>
                                    </p:animEffect>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nodeType="clickEffect">
                                  <p:stCondLst>
                                    <p:cond delay="0"/>
                                  </p:stCondLst>
                                  <p:childTnLst>
                                    <p:set>
                                      <p:cBhvr>
                                        <p:cTn id="65" dur="1" fill="hold">
                                          <p:stCondLst>
                                            <p:cond delay="0"/>
                                          </p:stCondLst>
                                        </p:cTn>
                                        <p:tgtEl>
                                          <p:spTgt spid="640"/>
                                        </p:tgtEl>
                                        <p:attrNameLst>
                                          <p:attrName>style.visibility</p:attrName>
                                        </p:attrNameLst>
                                      </p:cBhvr>
                                      <p:to>
                                        <p:strVal val="visible"/>
                                      </p:to>
                                    </p:set>
                                    <p:anim calcmode="lin" valueType="num">
                                      <p:cBhvr additive="base">
                                        <p:cTn id="66" dur="500"/>
                                        <p:tgtEl>
                                          <p:spTgt spid="640"/>
                                        </p:tgtEl>
                                        <p:attrNameLst>
                                          <p:attrName>ppt_w</p:attrName>
                                        </p:attrNameLst>
                                      </p:cBhvr>
                                      <p:tavLst>
                                        <p:tav tm="0">
                                          <p:val>
                                            <p:strVal val="0"/>
                                          </p:val>
                                        </p:tav>
                                        <p:tav tm="100000">
                                          <p:val>
                                            <p:strVal val="#ppt_w"/>
                                          </p:val>
                                        </p:tav>
                                      </p:tavLst>
                                    </p:anim>
                                    <p:anim calcmode="lin" valueType="num">
                                      <p:cBhvr additive="base">
                                        <p:cTn id="67" dur="500"/>
                                        <p:tgtEl>
                                          <p:spTgt spid="640"/>
                                        </p:tgtEl>
                                        <p:attrNameLst>
                                          <p:attrName>ppt_h</p:attrName>
                                        </p:attrNameLst>
                                      </p:cBhvr>
                                      <p:tavLst>
                                        <p:tav tm="0">
                                          <p:val>
                                            <p:strVal val="0"/>
                                          </p:val>
                                        </p:tav>
                                        <p:tav tm="100000">
                                          <p:val>
                                            <p:strVal val="#ppt_h"/>
                                          </p:val>
                                        </p:tav>
                                      </p:tavLst>
                                    </p:anim>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640"/>
                                        </p:tgtEl>
                                      </p:cBhvr>
                                    </p:animEffect>
                                    <p:set>
                                      <p:cBhvr>
                                        <p:cTn id="72" dur="1" fill="hold">
                                          <p:stCondLst>
                                            <p:cond delay="500"/>
                                          </p:stCondLst>
                                        </p:cTn>
                                        <p:tgtEl>
                                          <p:spTgt spid="64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638"/>
                                        </p:tgtEl>
                                        <p:attrNameLst>
                                          <p:attrName>style.visibility</p:attrName>
                                        </p:attrNameLst>
                                      </p:cBhvr>
                                      <p:to>
                                        <p:strVal val="visible"/>
                                      </p:to>
                                    </p:set>
                                    <p:animEffect transition="in" filter="fade">
                                      <p:cBhvr>
                                        <p:cTn id="77" dur="500"/>
                                        <p:tgtEl>
                                          <p:spTgt spid="63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nodeType="clickEffect">
                                  <p:stCondLst>
                                    <p:cond delay="0"/>
                                  </p:stCondLst>
                                  <p:childTnLst>
                                    <p:animEffect transition="out" filter="fade">
                                      <p:cBhvr>
                                        <p:cTn id="81" dur="500"/>
                                        <p:tgtEl>
                                          <p:spTgt spid="639"/>
                                        </p:tgtEl>
                                      </p:cBhvr>
                                    </p:animEffect>
                                    <p:set>
                                      <p:cBhvr>
                                        <p:cTn id="82" dur="1" fill="hold">
                                          <p:stCondLst>
                                            <p:cond delay="500"/>
                                          </p:stCondLst>
                                        </p:cTn>
                                        <p:tgtEl>
                                          <p:spTgt spid="639"/>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23" presetClass="entr" presetSubtype="16" fill="hold" nodeType="clickEffect">
                                  <p:stCondLst>
                                    <p:cond delay="0"/>
                                  </p:stCondLst>
                                  <p:childTnLst>
                                    <p:set>
                                      <p:cBhvr>
                                        <p:cTn id="86" dur="1" fill="hold">
                                          <p:stCondLst>
                                            <p:cond delay="0"/>
                                          </p:stCondLst>
                                        </p:cTn>
                                        <p:tgtEl>
                                          <p:spTgt spid="614"/>
                                        </p:tgtEl>
                                        <p:attrNameLst>
                                          <p:attrName>style.visibility</p:attrName>
                                        </p:attrNameLst>
                                      </p:cBhvr>
                                      <p:to>
                                        <p:strVal val="visible"/>
                                      </p:to>
                                    </p:set>
                                    <p:anim calcmode="lin" valueType="num">
                                      <p:cBhvr additive="base">
                                        <p:cTn id="87" dur="500"/>
                                        <p:tgtEl>
                                          <p:spTgt spid="614"/>
                                        </p:tgtEl>
                                        <p:attrNameLst>
                                          <p:attrName>ppt_w</p:attrName>
                                        </p:attrNameLst>
                                      </p:cBhvr>
                                      <p:tavLst>
                                        <p:tav tm="0">
                                          <p:val>
                                            <p:strVal val="0"/>
                                          </p:val>
                                        </p:tav>
                                        <p:tav tm="100000">
                                          <p:val>
                                            <p:strVal val="#ppt_w"/>
                                          </p:val>
                                        </p:tav>
                                      </p:tavLst>
                                    </p:anim>
                                    <p:anim calcmode="lin" valueType="num">
                                      <p:cBhvr additive="base">
                                        <p:cTn id="88" dur="500"/>
                                        <p:tgtEl>
                                          <p:spTgt spid="614"/>
                                        </p:tgtEl>
                                        <p:attrNameLst>
                                          <p:attrName>ppt_h</p:attrName>
                                        </p:attrNameLst>
                                      </p:cBhvr>
                                      <p:tavLst>
                                        <p:tav tm="0">
                                          <p:val>
                                            <p:strVal val="0"/>
                                          </p:val>
                                        </p:tav>
                                        <p:tav tm="100000">
                                          <p:val>
                                            <p:strVal val="#ppt_h"/>
                                          </p:val>
                                        </p:tav>
                                      </p:tavLst>
                                    </p:anim>
                                  </p:childTnLst>
                                </p:cTn>
                              </p:par>
                              <p:par>
                                <p:cTn id="89" presetID="23" presetClass="entr" presetSubtype="16" fill="hold" nodeType="withEffect">
                                  <p:stCondLst>
                                    <p:cond delay="0"/>
                                  </p:stCondLst>
                                  <p:childTnLst>
                                    <p:set>
                                      <p:cBhvr>
                                        <p:cTn id="90" dur="1" fill="hold">
                                          <p:stCondLst>
                                            <p:cond delay="0"/>
                                          </p:stCondLst>
                                        </p:cTn>
                                        <p:tgtEl>
                                          <p:spTgt spid="616"/>
                                        </p:tgtEl>
                                        <p:attrNameLst>
                                          <p:attrName>style.visibility</p:attrName>
                                        </p:attrNameLst>
                                      </p:cBhvr>
                                      <p:to>
                                        <p:strVal val="visible"/>
                                      </p:to>
                                    </p:set>
                                    <p:anim calcmode="lin" valueType="num">
                                      <p:cBhvr additive="base">
                                        <p:cTn id="91" dur="500"/>
                                        <p:tgtEl>
                                          <p:spTgt spid="616"/>
                                        </p:tgtEl>
                                        <p:attrNameLst>
                                          <p:attrName>ppt_w</p:attrName>
                                        </p:attrNameLst>
                                      </p:cBhvr>
                                      <p:tavLst>
                                        <p:tav tm="0">
                                          <p:val>
                                            <p:strVal val="0"/>
                                          </p:val>
                                        </p:tav>
                                        <p:tav tm="100000">
                                          <p:val>
                                            <p:strVal val="#ppt_w"/>
                                          </p:val>
                                        </p:tav>
                                      </p:tavLst>
                                    </p:anim>
                                    <p:anim calcmode="lin" valueType="num">
                                      <p:cBhvr additive="base">
                                        <p:cTn id="92" dur="500"/>
                                        <p:tgtEl>
                                          <p:spTgt spid="616"/>
                                        </p:tgtEl>
                                        <p:attrNameLst>
                                          <p:attrName>ppt_h</p:attrName>
                                        </p:attrNameLst>
                                      </p:cBhvr>
                                      <p:tavLst>
                                        <p:tav tm="0">
                                          <p:val>
                                            <p:strVal val="0"/>
                                          </p:val>
                                        </p:tav>
                                        <p:tav tm="100000">
                                          <p:val>
                                            <p:strVal val="#ppt_h"/>
                                          </p:val>
                                        </p:tav>
                                      </p:tavLst>
                                    </p:anim>
                                  </p:childTnLst>
                                </p:cTn>
                              </p:par>
                              <p:par>
                                <p:cTn id="93" presetID="23" presetClass="entr" presetSubtype="16" fill="hold" nodeType="withEffect">
                                  <p:stCondLst>
                                    <p:cond delay="0"/>
                                  </p:stCondLst>
                                  <p:childTnLst>
                                    <p:set>
                                      <p:cBhvr>
                                        <p:cTn id="94" dur="1" fill="hold">
                                          <p:stCondLst>
                                            <p:cond delay="0"/>
                                          </p:stCondLst>
                                        </p:cTn>
                                        <p:tgtEl>
                                          <p:spTgt spid="617"/>
                                        </p:tgtEl>
                                        <p:attrNameLst>
                                          <p:attrName>style.visibility</p:attrName>
                                        </p:attrNameLst>
                                      </p:cBhvr>
                                      <p:to>
                                        <p:strVal val="visible"/>
                                      </p:to>
                                    </p:set>
                                    <p:anim calcmode="lin" valueType="num">
                                      <p:cBhvr additive="base">
                                        <p:cTn id="95" dur="500"/>
                                        <p:tgtEl>
                                          <p:spTgt spid="617"/>
                                        </p:tgtEl>
                                        <p:attrNameLst>
                                          <p:attrName>ppt_w</p:attrName>
                                        </p:attrNameLst>
                                      </p:cBhvr>
                                      <p:tavLst>
                                        <p:tav tm="0">
                                          <p:val>
                                            <p:strVal val="0"/>
                                          </p:val>
                                        </p:tav>
                                        <p:tav tm="100000">
                                          <p:val>
                                            <p:strVal val="#ppt_w"/>
                                          </p:val>
                                        </p:tav>
                                      </p:tavLst>
                                    </p:anim>
                                    <p:anim calcmode="lin" valueType="num">
                                      <p:cBhvr additive="base">
                                        <p:cTn id="96" dur="500"/>
                                        <p:tgtEl>
                                          <p:spTgt spid="617"/>
                                        </p:tgtEl>
                                        <p:attrNameLst>
                                          <p:attrName>ppt_h</p:attrName>
                                        </p:attrNameLst>
                                      </p:cBhvr>
                                      <p:tavLst>
                                        <p:tav tm="0">
                                          <p:val>
                                            <p:strVal val="0"/>
                                          </p:val>
                                        </p:tav>
                                        <p:tav tm="100000">
                                          <p:val>
                                            <p:strVal val="#ppt_h"/>
                                          </p:val>
                                        </p:tav>
                                      </p:tavLst>
                                    </p:anim>
                                  </p:childTnLst>
                                </p:cTn>
                              </p:par>
                              <p:par>
                                <p:cTn id="97" presetID="23" presetClass="entr" presetSubtype="16" fill="hold" nodeType="withEffect">
                                  <p:stCondLst>
                                    <p:cond delay="0"/>
                                  </p:stCondLst>
                                  <p:childTnLst>
                                    <p:set>
                                      <p:cBhvr>
                                        <p:cTn id="98" dur="1" fill="hold">
                                          <p:stCondLst>
                                            <p:cond delay="0"/>
                                          </p:stCondLst>
                                        </p:cTn>
                                        <p:tgtEl>
                                          <p:spTgt spid="618"/>
                                        </p:tgtEl>
                                        <p:attrNameLst>
                                          <p:attrName>style.visibility</p:attrName>
                                        </p:attrNameLst>
                                      </p:cBhvr>
                                      <p:to>
                                        <p:strVal val="visible"/>
                                      </p:to>
                                    </p:set>
                                    <p:anim calcmode="lin" valueType="num">
                                      <p:cBhvr additive="base">
                                        <p:cTn id="99" dur="500"/>
                                        <p:tgtEl>
                                          <p:spTgt spid="618"/>
                                        </p:tgtEl>
                                        <p:attrNameLst>
                                          <p:attrName>ppt_w</p:attrName>
                                        </p:attrNameLst>
                                      </p:cBhvr>
                                      <p:tavLst>
                                        <p:tav tm="0">
                                          <p:val>
                                            <p:strVal val="0"/>
                                          </p:val>
                                        </p:tav>
                                        <p:tav tm="100000">
                                          <p:val>
                                            <p:strVal val="#ppt_w"/>
                                          </p:val>
                                        </p:tav>
                                      </p:tavLst>
                                    </p:anim>
                                    <p:anim calcmode="lin" valueType="num">
                                      <p:cBhvr additive="base">
                                        <p:cTn id="100" dur="500"/>
                                        <p:tgtEl>
                                          <p:spTgt spid="618"/>
                                        </p:tgtEl>
                                        <p:attrNameLst>
                                          <p:attrName>ppt_h</p:attrName>
                                        </p:attrNameLst>
                                      </p:cBhvr>
                                      <p:tavLst>
                                        <p:tav tm="0">
                                          <p:val>
                                            <p:strVal val="0"/>
                                          </p:val>
                                        </p:tav>
                                        <p:tav tm="100000">
                                          <p:val>
                                            <p:strVal val="#ppt_h"/>
                                          </p:val>
                                        </p:tav>
                                      </p:tavLst>
                                    </p:anim>
                                  </p:childTnLst>
                                </p:cTn>
                              </p:par>
                              <p:par>
                                <p:cTn id="101" presetID="23" presetClass="entr" presetSubtype="16" fill="hold" nodeType="withEffect">
                                  <p:stCondLst>
                                    <p:cond delay="0"/>
                                  </p:stCondLst>
                                  <p:childTnLst>
                                    <p:set>
                                      <p:cBhvr>
                                        <p:cTn id="102" dur="1" fill="hold">
                                          <p:stCondLst>
                                            <p:cond delay="0"/>
                                          </p:stCondLst>
                                        </p:cTn>
                                        <p:tgtEl>
                                          <p:spTgt spid="619"/>
                                        </p:tgtEl>
                                        <p:attrNameLst>
                                          <p:attrName>style.visibility</p:attrName>
                                        </p:attrNameLst>
                                      </p:cBhvr>
                                      <p:to>
                                        <p:strVal val="visible"/>
                                      </p:to>
                                    </p:set>
                                    <p:anim calcmode="lin" valueType="num">
                                      <p:cBhvr additive="base">
                                        <p:cTn id="103" dur="500"/>
                                        <p:tgtEl>
                                          <p:spTgt spid="619"/>
                                        </p:tgtEl>
                                        <p:attrNameLst>
                                          <p:attrName>ppt_w</p:attrName>
                                        </p:attrNameLst>
                                      </p:cBhvr>
                                      <p:tavLst>
                                        <p:tav tm="0">
                                          <p:val>
                                            <p:strVal val="0"/>
                                          </p:val>
                                        </p:tav>
                                        <p:tav tm="100000">
                                          <p:val>
                                            <p:strVal val="#ppt_w"/>
                                          </p:val>
                                        </p:tav>
                                      </p:tavLst>
                                    </p:anim>
                                    <p:anim calcmode="lin" valueType="num">
                                      <p:cBhvr additive="base">
                                        <p:cTn id="104" dur="500"/>
                                        <p:tgtEl>
                                          <p:spTgt spid="619"/>
                                        </p:tgtEl>
                                        <p:attrNameLst>
                                          <p:attrName>ppt_h</p:attrName>
                                        </p:attrNameLst>
                                      </p:cBhvr>
                                      <p:tavLst>
                                        <p:tav tm="0">
                                          <p:val>
                                            <p:strVal val="0"/>
                                          </p:val>
                                        </p:tav>
                                        <p:tav tm="100000">
                                          <p:val>
                                            <p:strVal val="#ppt_h"/>
                                          </p:val>
                                        </p:tav>
                                      </p:tavLst>
                                    </p:anim>
                                  </p:childTnLst>
                                </p:cTn>
                              </p:par>
                              <p:par>
                                <p:cTn id="105" presetID="23" presetClass="entr" presetSubtype="16" fill="hold" nodeType="withEffect">
                                  <p:stCondLst>
                                    <p:cond delay="0"/>
                                  </p:stCondLst>
                                  <p:childTnLst>
                                    <p:set>
                                      <p:cBhvr>
                                        <p:cTn id="106" dur="1" fill="hold">
                                          <p:stCondLst>
                                            <p:cond delay="0"/>
                                          </p:stCondLst>
                                        </p:cTn>
                                        <p:tgtEl>
                                          <p:spTgt spid="615"/>
                                        </p:tgtEl>
                                        <p:attrNameLst>
                                          <p:attrName>style.visibility</p:attrName>
                                        </p:attrNameLst>
                                      </p:cBhvr>
                                      <p:to>
                                        <p:strVal val="visible"/>
                                      </p:to>
                                    </p:set>
                                    <p:anim calcmode="lin" valueType="num">
                                      <p:cBhvr additive="base">
                                        <p:cTn id="107" dur="500"/>
                                        <p:tgtEl>
                                          <p:spTgt spid="615"/>
                                        </p:tgtEl>
                                        <p:attrNameLst>
                                          <p:attrName>ppt_w</p:attrName>
                                        </p:attrNameLst>
                                      </p:cBhvr>
                                      <p:tavLst>
                                        <p:tav tm="0">
                                          <p:val>
                                            <p:strVal val="0"/>
                                          </p:val>
                                        </p:tav>
                                        <p:tav tm="100000">
                                          <p:val>
                                            <p:strVal val="#ppt_w"/>
                                          </p:val>
                                        </p:tav>
                                      </p:tavLst>
                                    </p:anim>
                                    <p:anim calcmode="lin" valueType="num">
                                      <p:cBhvr additive="base">
                                        <p:cTn id="108" dur="500"/>
                                        <p:tgtEl>
                                          <p:spTgt spid="615"/>
                                        </p:tgtEl>
                                        <p:attrNameLst>
                                          <p:attrName>ppt_h</p:attrName>
                                        </p:attrNameLst>
                                      </p:cBhvr>
                                      <p:tavLst>
                                        <p:tav tm="0">
                                          <p:val>
                                            <p:str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620"/>
                                        </p:tgtEl>
                                        <p:attrNameLst>
                                          <p:attrName>style.visibility</p:attrName>
                                        </p:attrNameLst>
                                      </p:cBhvr>
                                      <p:to>
                                        <p:strVal val="visible"/>
                                      </p:to>
                                    </p:set>
                                    <p:anim calcmode="lin" valueType="num">
                                      <p:cBhvr additive="base">
                                        <p:cTn id="111" dur="500"/>
                                        <p:tgtEl>
                                          <p:spTgt spid="620"/>
                                        </p:tgtEl>
                                        <p:attrNameLst>
                                          <p:attrName>ppt_w</p:attrName>
                                        </p:attrNameLst>
                                      </p:cBhvr>
                                      <p:tavLst>
                                        <p:tav tm="0">
                                          <p:val>
                                            <p:strVal val="0"/>
                                          </p:val>
                                        </p:tav>
                                        <p:tav tm="100000">
                                          <p:val>
                                            <p:strVal val="#ppt_w"/>
                                          </p:val>
                                        </p:tav>
                                      </p:tavLst>
                                    </p:anim>
                                    <p:anim calcmode="lin" valueType="num">
                                      <p:cBhvr additive="base">
                                        <p:cTn id="112" dur="500"/>
                                        <p:tgtEl>
                                          <p:spTgt spid="620"/>
                                        </p:tgtEl>
                                        <p:attrNameLst>
                                          <p:attrName>ppt_h</p:attrName>
                                        </p:attrNameLst>
                                      </p:cBhvr>
                                      <p:tavLst>
                                        <p:tav tm="0">
                                          <p:val>
                                            <p:strVal val="0"/>
                                          </p:val>
                                        </p:tav>
                                        <p:tav tm="100000">
                                          <p:val>
                                            <p:strVal val="#ppt_h"/>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621"/>
                                        </p:tgtEl>
                                        <p:attrNameLst>
                                          <p:attrName>style.visibility</p:attrName>
                                        </p:attrNameLst>
                                      </p:cBhvr>
                                      <p:to>
                                        <p:strVal val="visible"/>
                                      </p:to>
                                    </p:set>
                                    <p:anim calcmode="lin" valueType="num">
                                      <p:cBhvr additive="base">
                                        <p:cTn id="117" dur="500"/>
                                        <p:tgtEl>
                                          <p:spTgt spid="621"/>
                                        </p:tgtEl>
                                        <p:attrNameLst>
                                          <p:attrName>ppt_y</p:attrName>
                                        </p:attrNameLst>
                                      </p:cBhvr>
                                      <p:tavLst>
                                        <p:tav tm="0">
                                          <p:val>
                                            <p:strVal val="#ppt_y+1"/>
                                          </p:val>
                                        </p:tav>
                                        <p:tav tm="100000">
                                          <p:val>
                                            <p:strVal val="#ppt_y"/>
                                          </p:val>
                                        </p:tav>
                                      </p:tavLst>
                                    </p:anim>
                                  </p:childTnLst>
                                </p:cTn>
                              </p:par>
                              <p:par>
                                <p:cTn id="118" presetID="2" presetClass="entr" presetSubtype="4" fill="hold" nodeType="withEffect">
                                  <p:stCondLst>
                                    <p:cond delay="0"/>
                                  </p:stCondLst>
                                  <p:childTnLst>
                                    <p:set>
                                      <p:cBhvr>
                                        <p:cTn id="119" dur="1" fill="hold">
                                          <p:stCondLst>
                                            <p:cond delay="0"/>
                                          </p:stCondLst>
                                        </p:cTn>
                                        <p:tgtEl>
                                          <p:spTgt spid="630"/>
                                        </p:tgtEl>
                                        <p:attrNameLst>
                                          <p:attrName>style.visibility</p:attrName>
                                        </p:attrNameLst>
                                      </p:cBhvr>
                                      <p:to>
                                        <p:strVal val="visible"/>
                                      </p:to>
                                    </p:set>
                                    <p:anim calcmode="lin" valueType="num">
                                      <p:cBhvr additive="base">
                                        <p:cTn id="120" dur="500"/>
                                        <p:tgtEl>
                                          <p:spTgt spid="630"/>
                                        </p:tgtEl>
                                        <p:attrNameLst>
                                          <p:attrName>ppt_y</p:attrName>
                                        </p:attrNameLst>
                                      </p:cBhvr>
                                      <p:tavLst>
                                        <p:tav tm="0">
                                          <p:val>
                                            <p:strVal val="#ppt_y+1"/>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629"/>
                                        </p:tgtEl>
                                        <p:attrNameLst>
                                          <p:attrName>style.visibility</p:attrName>
                                        </p:attrNameLst>
                                      </p:cBhvr>
                                      <p:to>
                                        <p:strVal val="visible"/>
                                      </p:to>
                                    </p:set>
                                    <p:anim calcmode="lin" valueType="num">
                                      <p:cBhvr additive="base">
                                        <p:cTn id="123" dur="500"/>
                                        <p:tgtEl>
                                          <p:spTgt spid="629"/>
                                        </p:tgtEl>
                                        <p:attrNameLst>
                                          <p:attrName>ppt_y</p:attrName>
                                        </p:attrNameLst>
                                      </p:cBhvr>
                                      <p:tavLst>
                                        <p:tav tm="0">
                                          <p:val>
                                            <p:strVal val="#ppt_y+1"/>
                                          </p:val>
                                        </p:tav>
                                        <p:tav tm="100000">
                                          <p:val>
                                            <p:strVal val="#ppt_y"/>
                                          </p:val>
                                        </p:tav>
                                      </p:tavLst>
                                    </p:anim>
                                  </p:childTnLst>
                                </p:cTn>
                              </p:par>
                              <p:par>
                                <p:cTn id="124" presetID="2" presetClass="entr" presetSubtype="4" fill="hold" nodeType="withEffect">
                                  <p:stCondLst>
                                    <p:cond delay="0"/>
                                  </p:stCondLst>
                                  <p:childTnLst>
                                    <p:set>
                                      <p:cBhvr>
                                        <p:cTn id="125" dur="1" fill="hold">
                                          <p:stCondLst>
                                            <p:cond delay="0"/>
                                          </p:stCondLst>
                                        </p:cTn>
                                        <p:tgtEl>
                                          <p:spTgt spid="634"/>
                                        </p:tgtEl>
                                        <p:attrNameLst>
                                          <p:attrName>style.visibility</p:attrName>
                                        </p:attrNameLst>
                                      </p:cBhvr>
                                      <p:to>
                                        <p:strVal val="visible"/>
                                      </p:to>
                                    </p:set>
                                    <p:anim calcmode="lin" valueType="num">
                                      <p:cBhvr additive="base">
                                        <p:cTn id="126" dur="500"/>
                                        <p:tgtEl>
                                          <p:spTgt spid="634"/>
                                        </p:tgtEl>
                                        <p:attrNameLst>
                                          <p:attrName>ppt_y</p:attrName>
                                        </p:attrNameLst>
                                      </p:cBhvr>
                                      <p:tavLst>
                                        <p:tav tm="0">
                                          <p:val>
                                            <p:strVal val="#ppt_y+1"/>
                                          </p:val>
                                        </p:tav>
                                        <p:tav tm="100000">
                                          <p:val>
                                            <p:strVal val="#ppt_y"/>
                                          </p:val>
                                        </p:tav>
                                      </p:tavLst>
                                    </p:anim>
                                  </p:childTnLst>
                                </p:cTn>
                              </p:par>
                              <p:par>
                                <p:cTn id="127" presetID="2" presetClass="entr" presetSubtype="4" fill="hold" nodeType="withEffect">
                                  <p:stCondLst>
                                    <p:cond delay="0"/>
                                  </p:stCondLst>
                                  <p:childTnLst>
                                    <p:set>
                                      <p:cBhvr>
                                        <p:cTn id="128" dur="1" fill="hold">
                                          <p:stCondLst>
                                            <p:cond delay="0"/>
                                          </p:stCondLst>
                                        </p:cTn>
                                        <p:tgtEl>
                                          <p:spTgt spid="623"/>
                                        </p:tgtEl>
                                        <p:attrNameLst>
                                          <p:attrName>style.visibility</p:attrName>
                                        </p:attrNameLst>
                                      </p:cBhvr>
                                      <p:to>
                                        <p:strVal val="visible"/>
                                      </p:to>
                                    </p:set>
                                    <p:anim calcmode="lin" valueType="num">
                                      <p:cBhvr additive="base">
                                        <p:cTn id="129" dur="500"/>
                                        <p:tgtEl>
                                          <p:spTgt spid="623"/>
                                        </p:tgtEl>
                                        <p:attrNameLst>
                                          <p:attrName>ppt_y</p:attrName>
                                        </p:attrNameLst>
                                      </p:cBhvr>
                                      <p:tavLst>
                                        <p:tav tm="0">
                                          <p:val>
                                            <p:strVal val="#ppt_y+1"/>
                                          </p:val>
                                        </p:tav>
                                        <p:tav tm="100000">
                                          <p:val>
                                            <p:strVal val="#ppt_y"/>
                                          </p:val>
                                        </p:tav>
                                      </p:tavLst>
                                    </p:anim>
                                  </p:childTnLst>
                                </p:cTn>
                              </p:par>
                              <p:par>
                                <p:cTn id="130" presetID="2" presetClass="entr" presetSubtype="4" fill="hold" nodeType="withEffect">
                                  <p:stCondLst>
                                    <p:cond delay="0"/>
                                  </p:stCondLst>
                                  <p:childTnLst>
                                    <p:set>
                                      <p:cBhvr>
                                        <p:cTn id="131" dur="1" fill="hold">
                                          <p:stCondLst>
                                            <p:cond delay="0"/>
                                          </p:stCondLst>
                                        </p:cTn>
                                        <p:tgtEl>
                                          <p:spTgt spid="636"/>
                                        </p:tgtEl>
                                        <p:attrNameLst>
                                          <p:attrName>style.visibility</p:attrName>
                                        </p:attrNameLst>
                                      </p:cBhvr>
                                      <p:to>
                                        <p:strVal val="visible"/>
                                      </p:to>
                                    </p:set>
                                    <p:anim calcmode="lin" valueType="num">
                                      <p:cBhvr additive="base">
                                        <p:cTn id="132" dur="500"/>
                                        <p:tgtEl>
                                          <p:spTgt spid="636"/>
                                        </p:tgtEl>
                                        <p:attrNameLst>
                                          <p:attrName>ppt_y</p:attrName>
                                        </p:attrNameLst>
                                      </p:cBhvr>
                                      <p:tavLst>
                                        <p:tav tm="0">
                                          <p:val>
                                            <p:strVal val="#ppt_y+1"/>
                                          </p:val>
                                        </p:tav>
                                        <p:tav tm="100000">
                                          <p:val>
                                            <p:strVal val="#ppt_y"/>
                                          </p:val>
                                        </p:tav>
                                      </p:tavLst>
                                    </p:anim>
                                  </p:childTnLst>
                                </p:cTn>
                              </p:par>
                              <p:par>
                                <p:cTn id="133" presetID="2" presetClass="entr" presetSubtype="4" fill="hold" nodeType="withEffect">
                                  <p:stCondLst>
                                    <p:cond delay="0"/>
                                  </p:stCondLst>
                                  <p:childTnLst>
                                    <p:set>
                                      <p:cBhvr>
                                        <p:cTn id="134" dur="1" fill="hold">
                                          <p:stCondLst>
                                            <p:cond delay="0"/>
                                          </p:stCondLst>
                                        </p:cTn>
                                        <p:tgtEl>
                                          <p:spTgt spid="628"/>
                                        </p:tgtEl>
                                        <p:attrNameLst>
                                          <p:attrName>style.visibility</p:attrName>
                                        </p:attrNameLst>
                                      </p:cBhvr>
                                      <p:to>
                                        <p:strVal val="visible"/>
                                      </p:to>
                                    </p:set>
                                    <p:anim calcmode="lin" valueType="num">
                                      <p:cBhvr additive="base">
                                        <p:cTn id="135" dur="500"/>
                                        <p:tgtEl>
                                          <p:spTgt spid="628"/>
                                        </p:tgtEl>
                                        <p:attrNameLst>
                                          <p:attrName>ppt_y</p:attrName>
                                        </p:attrNameLst>
                                      </p:cBhvr>
                                      <p:tavLst>
                                        <p:tav tm="0">
                                          <p:val>
                                            <p:strVal val="#ppt_y+1"/>
                                          </p:val>
                                        </p:tav>
                                        <p:tav tm="100000">
                                          <p:val>
                                            <p:strVal val="#ppt_y"/>
                                          </p:val>
                                        </p:tav>
                                      </p:tavLst>
                                    </p:anim>
                                  </p:childTnLst>
                                </p:cTn>
                              </p:par>
                              <p:par>
                                <p:cTn id="136" presetID="2" presetClass="entr" presetSubtype="4" fill="hold" nodeType="withEffect">
                                  <p:stCondLst>
                                    <p:cond delay="0"/>
                                  </p:stCondLst>
                                  <p:childTnLst>
                                    <p:set>
                                      <p:cBhvr>
                                        <p:cTn id="137" dur="1" fill="hold">
                                          <p:stCondLst>
                                            <p:cond delay="0"/>
                                          </p:stCondLst>
                                        </p:cTn>
                                        <p:tgtEl>
                                          <p:spTgt spid="624"/>
                                        </p:tgtEl>
                                        <p:attrNameLst>
                                          <p:attrName>style.visibility</p:attrName>
                                        </p:attrNameLst>
                                      </p:cBhvr>
                                      <p:to>
                                        <p:strVal val="visible"/>
                                      </p:to>
                                    </p:set>
                                    <p:anim calcmode="lin" valueType="num">
                                      <p:cBhvr additive="base">
                                        <p:cTn id="138" dur="500"/>
                                        <p:tgtEl>
                                          <p:spTgt spid="624"/>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3" presetClass="entr" presetSubtype="16" fill="hold" nodeType="clickEffect">
                                  <p:stCondLst>
                                    <p:cond delay="0"/>
                                  </p:stCondLst>
                                  <p:childTnLst>
                                    <p:set>
                                      <p:cBhvr>
                                        <p:cTn id="142" dur="1" fill="hold">
                                          <p:stCondLst>
                                            <p:cond delay="0"/>
                                          </p:stCondLst>
                                        </p:cTn>
                                        <p:tgtEl>
                                          <p:spTgt spid="627"/>
                                        </p:tgtEl>
                                        <p:attrNameLst>
                                          <p:attrName>style.visibility</p:attrName>
                                        </p:attrNameLst>
                                      </p:cBhvr>
                                      <p:to>
                                        <p:strVal val="visible"/>
                                      </p:to>
                                    </p:set>
                                    <p:anim calcmode="lin" valueType="num">
                                      <p:cBhvr additive="base">
                                        <p:cTn id="143" dur="500"/>
                                        <p:tgtEl>
                                          <p:spTgt spid="627"/>
                                        </p:tgtEl>
                                        <p:attrNameLst>
                                          <p:attrName>ppt_w</p:attrName>
                                        </p:attrNameLst>
                                      </p:cBhvr>
                                      <p:tavLst>
                                        <p:tav tm="0">
                                          <p:val>
                                            <p:strVal val="0"/>
                                          </p:val>
                                        </p:tav>
                                        <p:tav tm="100000">
                                          <p:val>
                                            <p:strVal val="#ppt_w"/>
                                          </p:val>
                                        </p:tav>
                                      </p:tavLst>
                                    </p:anim>
                                    <p:anim calcmode="lin" valueType="num">
                                      <p:cBhvr additive="base">
                                        <p:cTn id="144" dur="500"/>
                                        <p:tgtEl>
                                          <p:spTgt spid="627"/>
                                        </p:tgtEl>
                                        <p:attrNameLst>
                                          <p:attrName>ppt_h</p:attrName>
                                        </p:attrNameLst>
                                      </p:cBhvr>
                                      <p:tavLst>
                                        <p:tav tm="0">
                                          <p:val>
                                            <p:strVal val="0"/>
                                          </p:val>
                                        </p:tav>
                                        <p:tav tm="100000">
                                          <p:val>
                                            <p:strVal val="#ppt_h"/>
                                          </p:val>
                                        </p:tav>
                                      </p:tavLst>
                                    </p:anim>
                                  </p:childTnLst>
                                </p:cTn>
                              </p:par>
                              <p:par>
                                <p:cTn id="145" presetID="23" presetClass="entr" presetSubtype="16" fill="hold" nodeType="withEffect">
                                  <p:stCondLst>
                                    <p:cond delay="0"/>
                                  </p:stCondLst>
                                  <p:childTnLst>
                                    <p:set>
                                      <p:cBhvr>
                                        <p:cTn id="146" dur="1" fill="hold">
                                          <p:stCondLst>
                                            <p:cond delay="0"/>
                                          </p:stCondLst>
                                        </p:cTn>
                                        <p:tgtEl>
                                          <p:spTgt spid="637"/>
                                        </p:tgtEl>
                                        <p:attrNameLst>
                                          <p:attrName>style.visibility</p:attrName>
                                        </p:attrNameLst>
                                      </p:cBhvr>
                                      <p:to>
                                        <p:strVal val="visible"/>
                                      </p:to>
                                    </p:set>
                                    <p:anim calcmode="lin" valueType="num">
                                      <p:cBhvr additive="base">
                                        <p:cTn id="147" dur="500"/>
                                        <p:tgtEl>
                                          <p:spTgt spid="637"/>
                                        </p:tgtEl>
                                        <p:attrNameLst>
                                          <p:attrName>ppt_w</p:attrName>
                                        </p:attrNameLst>
                                      </p:cBhvr>
                                      <p:tavLst>
                                        <p:tav tm="0">
                                          <p:val>
                                            <p:strVal val="0"/>
                                          </p:val>
                                        </p:tav>
                                        <p:tav tm="100000">
                                          <p:val>
                                            <p:strVal val="#ppt_w"/>
                                          </p:val>
                                        </p:tav>
                                      </p:tavLst>
                                    </p:anim>
                                    <p:anim calcmode="lin" valueType="num">
                                      <p:cBhvr additive="base">
                                        <p:cTn id="148" dur="500"/>
                                        <p:tgtEl>
                                          <p:spTgt spid="637"/>
                                        </p:tgtEl>
                                        <p:attrNameLst>
                                          <p:attrName>ppt_h</p:attrName>
                                        </p:attrNameLst>
                                      </p:cBhvr>
                                      <p:tavLst>
                                        <p:tav tm="0">
                                          <p:val>
                                            <p:strVal val="0"/>
                                          </p:val>
                                        </p:tav>
                                        <p:tav tm="100000">
                                          <p:val>
                                            <p:strVal val="#ppt_h"/>
                                          </p:val>
                                        </p:tav>
                                      </p:tavLst>
                                    </p:anim>
                                  </p:childTnLst>
                                </p:cTn>
                              </p:par>
                              <p:par>
                                <p:cTn id="149" presetID="23" presetClass="entr" presetSubtype="16" fill="hold" nodeType="withEffect">
                                  <p:stCondLst>
                                    <p:cond delay="0"/>
                                  </p:stCondLst>
                                  <p:childTnLst>
                                    <p:set>
                                      <p:cBhvr>
                                        <p:cTn id="150" dur="1" fill="hold">
                                          <p:stCondLst>
                                            <p:cond delay="0"/>
                                          </p:stCondLst>
                                        </p:cTn>
                                        <p:tgtEl>
                                          <p:spTgt spid="635"/>
                                        </p:tgtEl>
                                        <p:attrNameLst>
                                          <p:attrName>style.visibility</p:attrName>
                                        </p:attrNameLst>
                                      </p:cBhvr>
                                      <p:to>
                                        <p:strVal val="visible"/>
                                      </p:to>
                                    </p:set>
                                    <p:anim calcmode="lin" valueType="num">
                                      <p:cBhvr additive="base">
                                        <p:cTn id="151" dur="500"/>
                                        <p:tgtEl>
                                          <p:spTgt spid="635"/>
                                        </p:tgtEl>
                                        <p:attrNameLst>
                                          <p:attrName>ppt_w</p:attrName>
                                        </p:attrNameLst>
                                      </p:cBhvr>
                                      <p:tavLst>
                                        <p:tav tm="0">
                                          <p:val>
                                            <p:strVal val="0"/>
                                          </p:val>
                                        </p:tav>
                                        <p:tav tm="100000">
                                          <p:val>
                                            <p:strVal val="#ppt_w"/>
                                          </p:val>
                                        </p:tav>
                                      </p:tavLst>
                                    </p:anim>
                                    <p:anim calcmode="lin" valueType="num">
                                      <p:cBhvr additive="base">
                                        <p:cTn id="152" dur="500"/>
                                        <p:tgtEl>
                                          <p:spTgt spid="635"/>
                                        </p:tgtEl>
                                        <p:attrNameLst>
                                          <p:attrName>ppt_h</p:attrName>
                                        </p:attrNameLst>
                                      </p:cBhvr>
                                      <p:tavLst>
                                        <p:tav tm="0">
                                          <p:val>
                                            <p:strVal val="0"/>
                                          </p:val>
                                        </p:tav>
                                        <p:tav tm="100000">
                                          <p:val>
                                            <p:strVal val="#ppt_h"/>
                                          </p:val>
                                        </p:tav>
                                      </p:tavLst>
                                    </p:anim>
                                  </p:childTnLst>
                                </p:cTn>
                              </p:par>
                              <p:par>
                                <p:cTn id="153" presetID="23" presetClass="entr" presetSubtype="16" fill="hold" nodeType="withEffect">
                                  <p:stCondLst>
                                    <p:cond delay="0"/>
                                  </p:stCondLst>
                                  <p:childTnLst>
                                    <p:set>
                                      <p:cBhvr>
                                        <p:cTn id="154" dur="1" fill="hold">
                                          <p:stCondLst>
                                            <p:cond delay="0"/>
                                          </p:stCondLst>
                                        </p:cTn>
                                        <p:tgtEl>
                                          <p:spTgt spid="633"/>
                                        </p:tgtEl>
                                        <p:attrNameLst>
                                          <p:attrName>style.visibility</p:attrName>
                                        </p:attrNameLst>
                                      </p:cBhvr>
                                      <p:to>
                                        <p:strVal val="visible"/>
                                      </p:to>
                                    </p:set>
                                    <p:anim calcmode="lin" valueType="num">
                                      <p:cBhvr additive="base">
                                        <p:cTn id="155" dur="500"/>
                                        <p:tgtEl>
                                          <p:spTgt spid="633"/>
                                        </p:tgtEl>
                                        <p:attrNameLst>
                                          <p:attrName>ppt_w</p:attrName>
                                        </p:attrNameLst>
                                      </p:cBhvr>
                                      <p:tavLst>
                                        <p:tav tm="0">
                                          <p:val>
                                            <p:strVal val="0"/>
                                          </p:val>
                                        </p:tav>
                                        <p:tav tm="100000">
                                          <p:val>
                                            <p:strVal val="#ppt_w"/>
                                          </p:val>
                                        </p:tav>
                                      </p:tavLst>
                                    </p:anim>
                                    <p:anim calcmode="lin" valueType="num">
                                      <p:cBhvr additive="base">
                                        <p:cTn id="156" dur="500"/>
                                        <p:tgtEl>
                                          <p:spTgt spid="633"/>
                                        </p:tgtEl>
                                        <p:attrNameLst>
                                          <p:attrName>ppt_h</p:attrName>
                                        </p:attrNameLst>
                                      </p:cBhvr>
                                      <p:tavLst>
                                        <p:tav tm="0">
                                          <p:val>
                                            <p:strVal val="0"/>
                                          </p:val>
                                        </p:tav>
                                        <p:tav tm="100000">
                                          <p:val>
                                            <p:strVal val="#ppt_h"/>
                                          </p:val>
                                        </p:tav>
                                      </p:tavLst>
                                    </p:anim>
                                  </p:childTnLst>
                                </p:cTn>
                              </p:par>
                              <p:par>
                                <p:cTn id="157" presetID="23" presetClass="entr" presetSubtype="16" fill="hold" nodeType="withEffect">
                                  <p:stCondLst>
                                    <p:cond delay="0"/>
                                  </p:stCondLst>
                                  <p:childTnLst>
                                    <p:set>
                                      <p:cBhvr>
                                        <p:cTn id="158" dur="1" fill="hold">
                                          <p:stCondLst>
                                            <p:cond delay="0"/>
                                          </p:stCondLst>
                                        </p:cTn>
                                        <p:tgtEl>
                                          <p:spTgt spid="625"/>
                                        </p:tgtEl>
                                        <p:attrNameLst>
                                          <p:attrName>style.visibility</p:attrName>
                                        </p:attrNameLst>
                                      </p:cBhvr>
                                      <p:to>
                                        <p:strVal val="visible"/>
                                      </p:to>
                                    </p:set>
                                    <p:anim calcmode="lin" valueType="num">
                                      <p:cBhvr additive="base">
                                        <p:cTn id="159" dur="500"/>
                                        <p:tgtEl>
                                          <p:spTgt spid="625"/>
                                        </p:tgtEl>
                                        <p:attrNameLst>
                                          <p:attrName>ppt_w</p:attrName>
                                        </p:attrNameLst>
                                      </p:cBhvr>
                                      <p:tavLst>
                                        <p:tav tm="0">
                                          <p:val>
                                            <p:strVal val="0"/>
                                          </p:val>
                                        </p:tav>
                                        <p:tav tm="100000">
                                          <p:val>
                                            <p:strVal val="#ppt_w"/>
                                          </p:val>
                                        </p:tav>
                                      </p:tavLst>
                                    </p:anim>
                                    <p:anim calcmode="lin" valueType="num">
                                      <p:cBhvr additive="base">
                                        <p:cTn id="160" dur="500"/>
                                        <p:tgtEl>
                                          <p:spTgt spid="625"/>
                                        </p:tgtEl>
                                        <p:attrNameLst>
                                          <p:attrName>ppt_h</p:attrName>
                                        </p:attrNameLst>
                                      </p:cBhvr>
                                      <p:tavLst>
                                        <p:tav tm="0">
                                          <p:val>
                                            <p:strVal val="0"/>
                                          </p:val>
                                        </p:tav>
                                        <p:tav tm="100000">
                                          <p:val>
                                            <p:strVal val="#ppt_h"/>
                                          </p:val>
                                        </p:tav>
                                      </p:tavLst>
                                    </p:anim>
                                  </p:childTnLst>
                                </p:cTn>
                              </p:par>
                              <p:par>
                                <p:cTn id="161" presetID="23" presetClass="entr" presetSubtype="16" fill="hold" nodeType="withEffect">
                                  <p:stCondLst>
                                    <p:cond delay="0"/>
                                  </p:stCondLst>
                                  <p:childTnLst>
                                    <p:set>
                                      <p:cBhvr>
                                        <p:cTn id="162" dur="1" fill="hold">
                                          <p:stCondLst>
                                            <p:cond delay="0"/>
                                          </p:stCondLst>
                                        </p:cTn>
                                        <p:tgtEl>
                                          <p:spTgt spid="626"/>
                                        </p:tgtEl>
                                        <p:attrNameLst>
                                          <p:attrName>style.visibility</p:attrName>
                                        </p:attrNameLst>
                                      </p:cBhvr>
                                      <p:to>
                                        <p:strVal val="visible"/>
                                      </p:to>
                                    </p:set>
                                    <p:anim calcmode="lin" valueType="num">
                                      <p:cBhvr additive="base">
                                        <p:cTn id="163" dur="500"/>
                                        <p:tgtEl>
                                          <p:spTgt spid="626"/>
                                        </p:tgtEl>
                                        <p:attrNameLst>
                                          <p:attrName>ppt_w</p:attrName>
                                        </p:attrNameLst>
                                      </p:cBhvr>
                                      <p:tavLst>
                                        <p:tav tm="0">
                                          <p:val>
                                            <p:strVal val="0"/>
                                          </p:val>
                                        </p:tav>
                                        <p:tav tm="100000">
                                          <p:val>
                                            <p:strVal val="#ppt_w"/>
                                          </p:val>
                                        </p:tav>
                                      </p:tavLst>
                                    </p:anim>
                                    <p:anim calcmode="lin" valueType="num">
                                      <p:cBhvr additive="base">
                                        <p:cTn id="164" dur="500"/>
                                        <p:tgtEl>
                                          <p:spTgt spid="626"/>
                                        </p:tgtEl>
                                        <p:attrNameLst>
                                          <p:attrName>ppt_h</p:attrName>
                                        </p:attrNameLst>
                                      </p:cBhvr>
                                      <p:tavLst>
                                        <p:tav tm="0">
                                          <p:val>
                                            <p:strVal val="0"/>
                                          </p:val>
                                        </p:tav>
                                        <p:tav tm="100000">
                                          <p:val>
                                            <p:strVal val="#ppt_h"/>
                                          </p:val>
                                        </p:tav>
                                      </p:tavLst>
                                    </p:anim>
                                  </p:childTnLst>
                                </p:cTn>
                              </p:par>
                              <p:par>
                                <p:cTn id="165" presetID="23" presetClass="entr" presetSubtype="16" fill="hold" nodeType="withEffect">
                                  <p:stCondLst>
                                    <p:cond delay="0"/>
                                  </p:stCondLst>
                                  <p:childTnLst>
                                    <p:set>
                                      <p:cBhvr>
                                        <p:cTn id="166" dur="1" fill="hold">
                                          <p:stCondLst>
                                            <p:cond delay="0"/>
                                          </p:stCondLst>
                                        </p:cTn>
                                        <p:tgtEl>
                                          <p:spTgt spid="631"/>
                                        </p:tgtEl>
                                        <p:attrNameLst>
                                          <p:attrName>style.visibility</p:attrName>
                                        </p:attrNameLst>
                                      </p:cBhvr>
                                      <p:to>
                                        <p:strVal val="visible"/>
                                      </p:to>
                                    </p:set>
                                    <p:anim calcmode="lin" valueType="num">
                                      <p:cBhvr additive="base">
                                        <p:cTn id="167" dur="500"/>
                                        <p:tgtEl>
                                          <p:spTgt spid="631"/>
                                        </p:tgtEl>
                                        <p:attrNameLst>
                                          <p:attrName>ppt_w</p:attrName>
                                        </p:attrNameLst>
                                      </p:cBhvr>
                                      <p:tavLst>
                                        <p:tav tm="0">
                                          <p:val>
                                            <p:strVal val="0"/>
                                          </p:val>
                                        </p:tav>
                                        <p:tav tm="100000">
                                          <p:val>
                                            <p:strVal val="#ppt_w"/>
                                          </p:val>
                                        </p:tav>
                                      </p:tavLst>
                                    </p:anim>
                                    <p:anim calcmode="lin" valueType="num">
                                      <p:cBhvr additive="base">
                                        <p:cTn id="168" dur="500"/>
                                        <p:tgtEl>
                                          <p:spTgt spid="631"/>
                                        </p:tgtEl>
                                        <p:attrNameLst>
                                          <p:attrName>ppt_h</p:attrName>
                                        </p:attrNameLst>
                                      </p:cBhvr>
                                      <p:tavLst>
                                        <p:tav tm="0">
                                          <p:val>
                                            <p:strVal val="0"/>
                                          </p:val>
                                        </p:tav>
                                        <p:tav tm="100000">
                                          <p:val>
                                            <p:strVal val="#ppt_h"/>
                                          </p:val>
                                        </p:tav>
                                      </p:tavLst>
                                    </p:anim>
                                  </p:childTnLst>
                                </p:cTn>
                              </p:par>
                              <p:par>
                                <p:cTn id="169" presetID="23" presetClass="entr" presetSubtype="16" fill="hold" nodeType="withEffect">
                                  <p:stCondLst>
                                    <p:cond delay="0"/>
                                  </p:stCondLst>
                                  <p:childTnLst>
                                    <p:set>
                                      <p:cBhvr>
                                        <p:cTn id="170" dur="1" fill="hold">
                                          <p:stCondLst>
                                            <p:cond delay="0"/>
                                          </p:stCondLst>
                                        </p:cTn>
                                        <p:tgtEl>
                                          <p:spTgt spid="632"/>
                                        </p:tgtEl>
                                        <p:attrNameLst>
                                          <p:attrName>style.visibility</p:attrName>
                                        </p:attrNameLst>
                                      </p:cBhvr>
                                      <p:to>
                                        <p:strVal val="visible"/>
                                      </p:to>
                                    </p:set>
                                    <p:anim calcmode="lin" valueType="num">
                                      <p:cBhvr additive="base">
                                        <p:cTn id="171" dur="500"/>
                                        <p:tgtEl>
                                          <p:spTgt spid="632"/>
                                        </p:tgtEl>
                                        <p:attrNameLst>
                                          <p:attrName>ppt_w</p:attrName>
                                        </p:attrNameLst>
                                      </p:cBhvr>
                                      <p:tavLst>
                                        <p:tav tm="0">
                                          <p:val>
                                            <p:strVal val="0"/>
                                          </p:val>
                                        </p:tav>
                                        <p:tav tm="100000">
                                          <p:val>
                                            <p:strVal val="#ppt_w"/>
                                          </p:val>
                                        </p:tav>
                                      </p:tavLst>
                                    </p:anim>
                                    <p:anim calcmode="lin" valueType="num">
                                      <p:cBhvr additive="base">
                                        <p:cTn id="172" dur="500"/>
                                        <p:tgtEl>
                                          <p:spTgt spid="632"/>
                                        </p:tgtEl>
                                        <p:attrNameLst>
                                          <p:attrName>ppt_h</p:attrName>
                                        </p:attrNameLst>
                                      </p:cBhvr>
                                      <p:tavLst>
                                        <p:tav tm="0">
                                          <p:val>
                                            <p:strVal val="0"/>
                                          </p:val>
                                        </p:tav>
                                        <p:tav tm="100000">
                                          <p:val>
                                            <p:strVal val="#ppt_h"/>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8" fill="hold" nodeType="clickEffect">
                                  <p:stCondLst>
                                    <p:cond delay="0"/>
                                  </p:stCondLst>
                                  <p:childTnLst>
                                    <p:set>
                                      <p:cBhvr>
                                        <p:cTn id="176" dur="1" fill="hold">
                                          <p:stCondLst>
                                            <p:cond delay="0"/>
                                          </p:stCondLst>
                                        </p:cTn>
                                        <p:tgtEl>
                                          <p:spTgt spid="622"/>
                                        </p:tgtEl>
                                        <p:attrNameLst>
                                          <p:attrName>style.visibility</p:attrName>
                                        </p:attrNameLst>
                                      </p:cBhvr>
                                      <p:to>
                                        <p:strVal val="visible"/>
                                      </p:to>
                                    </p:set>
                                    <p:anim calcmode="lin" valueType="num">
                                      <p:cBhvr additive="base">
                                        <p:cTn id="177" dur="500"/>
                                        <p:tgtEl>
                                          <p:spTgt spid="622"/>
                                        </p:tgtEl>
                                        <p:attrNameLst>
                                          <p:attrName>ppt_x</p:attrName>
                                        </p:attrNameLst>
                                      </p:cBhvr>
                                      <p:tavLst>
                                        <p:tav tm="0">
                                          <p:val>
                                            <p:strVal val="#ppt_x-1"/>
                                          </p:val>
                                        </p:tav>
                                        <p:tav tm="100000">
                                          <p:val>
                                            <p:strVal val="#ppt_x"/>
                                          </p:val>
                                        </p:tav>
                                      </p:tavLst>
                                    </p:anim>
                                  </p:childTnLst>
                                </p:cTn>
                              </p:par>
                              <p:par>
                                <p:cTn id="178" presetID="2" presetClass="entr" presetSubtype="8" fill="hold" nodeType="withEffect">
                                  <p:stCondLst>
                                    <p:cond delay="0"/>
                                  </p:stCondLst>
                                  <p:childTnLst>
                                    <p:set>
                                      <p:cBhvr>
                                        <p:cTn id="179" dur="1" fill="hold">
                                          <p:stCondLst>
                                            <p:cond delay="0"/>
                                          </p:stCondLst>
                                        </p:cTn>
                                        <p:tgtEl>
                                          <p:spTgt spid="641"/>
                                        </p:tgtEl>
                                        <p:attrNameLst>
                                          <p:attrName>style.visibility</p:attrName>
                                        </p:attrNameLst>
                                      </p:cBhvr>
                                      <p:to>
                                        <p:strVal val="visible"/>
                                      </p:to>
                                    </p:set>
                                    <p:anim calcmode="lin" valueType="num">
                                      <p:cBhvr additive="base">
                                        <p:cTn id="180" dur="500"/>
                                        <p:tgtEl>
                                          <p:spTgt spid="6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646"/>
        <p:cNvGrpSpPr/>
        <p:nvPr/>
      </p:nvGrpSpPr>
      <p:grpSpPr>
        <a:xfrm>
          <a:off x="0" y="0"/>
          <a:ext cx="0" cy="0"/>
          <a:chOff x="0" y="0"/>
          <a:chExt cx="0" cy="0"/>
        </a:xfrm>
      </p:grpSpPr>
      <p:sp>
        <p:nvSpPr>
          <p:cNvPr id="647" name="Google Shape;647;p18"/>
          <p:cNvSpPr txBox="1">
            <a:spLocks noGrp="1"/>
          </p:cNvSpPr>
          <p:nvPr>
            <p:ph type="title"/>
          </p:nvPr>
        </p:nvSpPr>
        <p:spPr>
          <a:xfrm>
            <a:off x="251520" y="192062"/>
            <a:ext cx="8507288"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800"/>
              <a:buFont typeface="Calibri"/>
              <a:buNone/>
            </a:pPr>
            <a:r>
              <a:rPr lang="en-US" sz="2800" b="1"/>
              <a:t>CAN-MDS: tots els sectors rellevants i operadores i operadors </a:t>
            </a:r>
            <a:r>
              <a:rPr lang="en-US" sz="2400">
                <a:solidFill>
                  <a:schemeClr val="accent1"/>
                </a:solidFill>
              </a:rPr>
              <a:t>poden aportar informació sobre les mateixes variables</a:t>
            </a:r>
            <a:endParaRPr sz="2800"/>
          </a:p>
        </p:txBody>
      </p:sp>
      <p:sp>
        <p:nvSpPr>
          <p:cNvPr id="648" name="Google Shape;648;p18"/>
          <p:cNvSpPr/>
          <p:nvPr/>
        </p:nvSpPr>
        <p:spPr>
          <a:xfrm>
            <a:off x="1763688" y="1158936"/>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SALUT</a:t>
            </a:r>
            <a:endParaRPr sz="1400">
              <a:solidFill>
                <a:schemeClr val="lt1"/>
              </a:solidFill>
              <a:latin typeface="Calibri"/>
              <a:ea typeface="Calibri"/>
              <a:cs typeface="Calibri"/>
              <a:sym typeface="Calibri"/>
            </a:endParaRPr>
          </a:p>
        </p:txBody>
      </p:sp>
      <p:sp>
        <p:nvSpPr>
          <p:cNvPr id="649" name="Google Shape;649;p18"/>
          <p:cNvSpPr/>
          <p:nvPr/>
        </p:nvSpPr>
        <p:spPr>
          <a:xfrm>
            <a:off x="3203848" y="1158936"/>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lt1"/>
                </a:solidFill>
                <a:latin typeface="Calibri"/>
                <a:ea typeface="Calibri"/>
                <a:cs typeface="Calibri"/>
                <a:sym typeface="Calibri"/>
              </a:rPr>
              <a:t>SALUT MENTAL</a:t>
            </a:r>
            <a:endParaRPr sz="1300">
              <a:solidFill>
                <a:schemeClr val="lt1"/>
              </a:solidFill>
              <a:latin typeface="Calibri"/>
              <a:ea typeface="Calibri"/>
              <a:cs typeface="Calibri"/>
              <a:sym typeface="Calibri"/>
            </a:endParaRPr>
          </a:p>
        </p:txBody>
      </p:sp>
      <p:sp>
        <p:nvSpPr>
          <p:cNvPr id="650" name="Google Shape;650;p18"/>
          <p:cNvSpPr/>
          <p:nvPr/>
        </p:nvSpPr>
        <p:spPr>
          <a:xfrm>
            <a:off x="4644008" y="1158936"/>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lt1"/>
                </a:solidFill>
                <a:latin typeface="Calibri"/>
                <a:ea typeface="Calibri"/>
                <a:cs typeface="Calibri"/>
                <a:sym typeface="Calibri"/>
              </a:rPr>
              <a:t>SERVEIS SOCIALS</a:t>
            </a:r>
            <a:endParaRPr sz="1200">
              <a:solidFill>
                <a:schemeClr val="lt1"/>
              </a:solidFill>
              <a:latin typeface="Calibri"/>
              <a:ea typeface="Calibri"/>
              <a:cs typeface="Calibri"/>
              <a:sym typeface="Calibri"/>
            </a:endParaRPr>
          </a:p>
        </p:txBody>
      </p:sp>
      <p:sp>
        <p:nvSpPr>
          <p:cNvPr id="651" name="Google Shape;651;p18"/>
          <p:cNvSpPr/>
          <p:nvPr/>
        </p:nvSpPr>
        <p:spPr>
          <a:xfrm>
            <a:off x="6084168" y="1158936"/>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JUSTÍCIA</a:t>
            </a:r>
            <a:endParaRPr sz="1400">
              <a:solidFill>
                <a:schemeClr val="lt1"/>
              </a:solidFill>
              <a:latin typeface="Calibri"/>
              <a:ea typeface="Calibri"/>
              <a:cs typeface="Calibri"/>
              <a:sym typeface="Calibri"/>
            </a:endParaRPr>
          </a:p>
        </p:txBody>
      </p:sp>
      <p:sp>
        <p:nvSpPr>
          <p:cNvPr id="652" name="Google Shape;652;p18"/>
          <p:cNvSpPr/>
          <p:nvPr/>
        </p:nvSpPr>
        <p:spPr>
          <a:xfrm>
            <a:off x="7524328" y="1158936"/>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C.SEGURETAT</a:t>
            </a:r>
            <a:endParaRPr sz="1400">
              <a:solidFill>
                <a:schemeClr val="lt1"/>
              </a:solidFill>
              <a:latin typeface="Calibri"/>
              <a:ea typeface="Calibri"/>
              <a:cs typeface="Calibri"/>
              <a:sym typeface="Calibri"/>
            </a:endParaRPr>
          </a:p>
        </p:txBody>
      </p:sp>
      <p:sp>
        <p:nvSpPr>
          <p:cNvPr id="653" name="Google Shape;653;p18"/>
          <p:cNvSpPr/>
          <p:nvPr/>
        </p:nvSpPr>
        <p:spPr>
          <a:xfrm>
            <a:off x="323528" y="1158936"/>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EDUCACIÓ</a:t>
            </a:r>
            <a:endParaRPr sz="1400">
              <a:solidFill>
                <a:schemeClr val="lt1"/>
              </a:solidFill>
              <a:latin typeface="Calibri"/>
              <a:ea typeface="Calibri"/>
              <a:cs typeface="Calibri"/>
              <a:sym typeface="Calibri"/>
            </a:endParaRPr>
          </a:p>
        </p:txBody>
      </p:sp>
      <p:sp>
        <p:nvSpPr>
          <p:cNvPr id="654" name="Google Shape;654;p18"/>
          <p:cNvSpPr txBox="1"/>
          <p:nvPr/>
        </p:nvSpPr>
        <p:spPr>
          <a:xfrm>
            <a:off x="2339752" y="2287347"/>
            <a:ext cx="4824536"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CONJUNT MÍNIM DE DADES </a:t>
            </a:r>
            <a:endParaRPr sz="2800" b="1">
              <a:solidFill>
                <a:schemeClr val="dk1"/>
              </a:solidFill>
              <a:latin typeface="Calibri"/>
              <a:ea typeface="Calibri"/>
              <a:cs typeface="Calibri"/>
              <a:sym typeface="Calibri"/>
            </a:endParaRPr>
          </a:p>
        </p:txBody>
      </p:sp>
      <p:cxnSp>
        <p:nvCxnSpPr>
          <p:cNvPr id="655" name="Google Shape;655;p18"/>
          <p:cNvCxnSpPr>
            <a:stCxn id="653" idx="2"/>
            <a:endCxn id="654" idx="0"/>
          </p:cNvCxnSpPr>
          <p:nvPr/>
        </p:nvCxnSpPr>
        <p:spPr>
          <a:xfrm>
            <a:off x="1007604" y="1428966"/>
            <a:ext cx="3744300" cy="858300"/>
          </a:xfrm>
          <a:prstGeom prst="straightConnector1">
            <a:avLst/>
          </a:prstGeom>
          <a:noFill/>
          <a:ln w="9525" cap="flat" cmpd="sng">
            <a:solidFill>
              <a:srgbClr val="4A7DBA"/>
            </a:solidFill>
            <a:prstDash val="solid"/>
            <a:round/>
            <a:headEnd type="none" w="sm" len="sm"/>
            <a:tailEnd type="stealth" w="med" len="med"/>
          </a:ln>
        </p:spPr>
      </p:cxnSp>
      <p:cxnSp>
        <p:nvCxnSpPr>
          <p:cNvPr id="656" name="Google Shape;656;p18"/>
          <p:cNvCxnSpPr>
            <a:stCxn id="648" idx="2"/>
            <a:endCxn id="654" idx="0"/>
          </p:cNvCxnSpPr>
          <p:nvPr/>
        </p:nvCxnSpPr>
        <p:spPr>
          <a:xfrm>
            <a:off x="2447764" y="1428966"/>
            <a:ext cx="2304300" cy="858300"/>
          </a:xfrm>
          <a:prstGeom prst="straightConnector1">
            <a:avLst/>
          </a:prstGeom>
          <a:noFill/>
          <a:ln w="9525" cap="flat" cmpd="sng">
            <a:solidFill>
              <a:srgbClr val="4A7DBA"/>
            </a:solidFill>
            <a:prstDash val="solid"/>
            <a:round/>
            <a:headEnd type="none" w="sm" len="sm"/>
            <a:tailEnd type="stealth" w="med" len="med"/>
          </a:ln>
        </p:spPr>
      </p:cxnSp>
      <p:cxnSp>
        <p:nvCxnSpPr>
          <p:cNvPr id="657" name="Google Shape;657;p18"/>
          <p:cNvCxnSpPr>
            <a:stCxn id="649" idx="2"/>
            <a:endCxn id="654" idx="0"/>
          </p:cNvCxnSpPr>
          <p:nvPr/>
        </p:nvCxnSpPr>
        <p:spPr>
          <a:xfrm>
            <a:off x="3887924" y="1428966"/>
            <a:ext cx="864000" cy="858300"/>
          </a:xfrm>
          <a:prstGeom prst="straightConnector1">
            <a:avLst/>
          </a:prstGeom>
          <a:noFill/>
          <a:ln w="9525" cap="flat" cmpd="sng">
            <a:solidFill>
              <a:srgbClr val="4A7DBA"/>
            </a:solidFill>
            <a:prstDash val="solid"/>
            <a:round/>
            <a:headEnd type="none" w="sm" len="sm"/>
            <a:tailEnd type="stealth" w="med" len="med"/>
          </a:ln>
        </p:spPr>
      </p:cxnSp>
      <p:cxnSp>
        <p:nvCxnSpPr>
          <p:cNvPr id="658" name="Google Shape;658;p18"/>
          <p:cNvCxnSpPr>
            <a:stCxn id="650" idx="2"/>
            <a:endCxn id="654" idx="0"/>
          </p:cNvCxnSpPr>
          <p:nvPr/>
        </p:nvCxnSpPr>
        <p:spPr>
          <a:xfrm flipH="1">
            <a:off x="4752084" y="1428966"/>
            <a:ext cx="576000" cy="858300"/>
          </a:xfrm>
          <a:prstGeom prst="straightConnector1">
            <a:avLst/>
          </a:prstGeom>
          <a:noFill/>
          <a:ln w="9525" cap="flat" cmpd="sng">
            <a:solidFill>
              <a:srgbClr val="4A7DBA"/>
            </a:solidFill>
            <a:prstDash val="solid"/>
            <a:round/>
            <a:headEnd type="none" w="sm" len="sm"/>
            <a:tailEnd type="stealth" w="med" len="med"/>
          </a:ln>
        </p:spPr>
      </p:cxnSp>
      <p:cxnSp>
        <p:nvCxnSpPr>
          <p:cNvPr id="659" name="Google Shape;659;p18"/>
          <p:cNvCxnSpPr>
            <a:stCxn id="651" idx="2"/>
            <a:endCxn id="654" idx="0"/>
          </p:cNvCxnSpPr>
          <p:nvPr/>
        </p:nvCxnSpPr>
        <p:spPr>
          <a:xfrm flipH="1">
            <a:off x="4751944" y="1428966"/>
            <a:ext cx="2016300" cy="858300"/>
          </a:xfrm>
          <a:prstGeom prst="straightConnector1">
            <a:avLst/>
          </a:prstGeom>
          <a:noFill/>
          <a:ln w="9525" cap="flat" cmpd="sng">
            <a:solidFill>
              <a:srgbClr val="4A7DBA"/>
            </a:solidFill>
            <a:prstDash val="solid"/>
            <a:round/>
            <a:headEnd type="none" w="sm" len="sm"/>
            <a:tailEnd type="stealth" w="med" len="med"/>
          </a:ln>
        </p:spPr>
      </p:cxnSp>
      <p:cxnSp>
        <p:nvCxnSpPr>
          <p:cNvPr id="660" name="Google Shape;660;p18"/>
          <p:cNvCxnSpPr>
            <a:stCxn id="652" idx="2"/>
            <a:endCxn id="654" idx="0"/>
          </p:cNvCxnSpPr>
          <p:nvPr/>
        </p:nvCxnSpPr>
        <p:spPr>
          <a:xfrm flipH="1">
            <a:off x="4752104" y="1428966"/>
            <a:ext cx="3456300" cy="858300"/>
          </a:xfrm>
          <a:prstGeom prst="straightConnector1">
            <a:avLst/>
          </a:prstGeom>
          <a:noFill/>
          <a:ln w="9525" cap="flat" cmpd="sng">
            <a:solidFill>
              <a:srgbClr val="4A7DBA"/>
            </a:solidFill>
            <a:prstDash val="solid"/>
            <a:round/>
            <a:headEnd type="none" w="sm" len="sm"/>
            <a:tailEnd type="stealth" w="med" len="med"/>
          </a:ln>
        </p:spPr>
      </p:cxnSp>
      <p:sp>
        <p:nvSpPr>
          <p:cNvPr id="661" name="Google Shape;661;p18"/>
          <p:cNvSpPr txBox="1"/>
          <p:nvPr/>
        </p:nvSpPr>
        <p:spPr>
          <a:xfrm>
            <a:off x="2195736" y="2763501"/>
            <a:ext cx="669674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Calibri"/>
              <a:buNone/>
            </a:pPr>
            <a:r>
              <a:rPr lang="en-US" sz="1800" b="1">
                <a:solidFill>
                  <a:schemeClr val="dk1"/>
                </a:solidFill>
                <a:latin typeface="Calibri"/>
                <a:ea typeface="Calibri"/>
                <a:cs typeface="Calibri"/>
                <a:sym typeface="Calibri"/>
              </a:rPr>
              <a:t>OBJECTIU:</a:t>
            </a:r>
            <a:r>
              <a:rPr lang="en-US" sz="1800">
                <a:solidFill>
                  <a:schemeClr val="dk1"/>
                </a:solidFill>
                <a:latin typeface="Calibri"/>
                <a:ea typeface="Calibri"/>
                <a:cs typeface="Calibri"/>
                <a:sym typeface="Calibri"/>
              </a:rPr>
              <a:t>  proporcionar </a:t>
            </a:r>
            <a:r>
              <a:rPr lang="en-US" sz="1800" b="1">
                <a:solidFill>
                  <a:schemeClr val="dk1"/>
                </a:solidFill>
                <a:latin typeface="Calibri"/>
                <a:ea typeface="Calibri"/>
                <a:cs typeface="Calibri"/>
                <a:sym typeface="Calibri"/>
              </a:rPr>
              <a:t>informació</a:t>
            </a:r>
            <a:r>
              <a:rPr lang="en-US" sz="1800">
                <a:solidFill>
                  <a:schemeClr val="dk1"/>
                </a:solidFill>
                <a:latin typeface="Calibri"/>
                <a:ea typeface="Calibri"/>
                <a:cs typeface="Calibri"/>
                <a:sym typeface="Calibri"/>
              </a:rPr>
              <a:t> sobre accions vinculades a iniciatives de </a:t>
            </a:r>
            <a:r>
              <a:rPr lang="en-US" sz="1800" b="1">
                <a:solidFill>
                  <a:schemeClr val="dk1"/>
                </a:solidFill>
                <a:latin typeface="Calibri"/>
                <a:ea typeface="Calibri"/>
                <a:cs typeface="Calibri"/>
                <a:sym typeface="Calibri"/>
              </a:rPr>
              <a:t>salut pública</a:t>
            </a:r>
            <a:endParaRPr sz="1800" b="1">
              <a:solidFill>
                <a:schemeClr val="dk1"/>
              </a:solidFill>
              <a:latin typeface="Calibri"/>
              <a:ea typeface="Calibri"/>
              <a:cs typeface="Calibri"/>
              <a:sym typeface="Calibri"/>
            </a:endParaRPr>
          </a:p>
        </p:txBody>
      </p:sp>
      <p:pic>
        <p:nvPicPr>
          <p:cNvPr id="662" name="Google Shape;662;p18" descr="http://aivazidis.eu/images/headers/stoxos.jpg"/>
          <p:cNvPicPr preferRelativeResize="0"/>
          <p:nvPr/>
        </p:nvPicPr>
        <p:blipFill rotWithShape="1">
          <a:blip r:embed="rId3">
            <a:alphaModFix/>
          </a:blip>
          <a:srcRect/>
          <a:stretch/>
        </p:blipFill>
        <p:spPr>
          <a:xfrm>
            <a:off x="-252536" y="2837343"/>
            <a:ext cx="2895600" cy="1419689"/>
          </a:xfrm>
          <a:prstGeom prst="rect">
            <a:avLst/>
          </a:prstGeom>
          <a:noFill/>
          <a:ln>
            <a:noFill/>
          </a:ln>
        </p:spPr>
      </p:pic>
      <p:sp>
        <p:nvSpPr>
          <p:cNvPr id="663" name="Google Shape;663;p18"/>
          <p:cNvSpPr txBox="1"/>
          <p:nvPr/>
        </p:nvSpPr>
        <p:spPr>
          <a:xfrm>
            <a:off x="2513572" y="3359663"/>
            <a:ext cx="6378908" cy="120032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a:solidFill>
                  <a:schemeClr val="dk1"/>
                </a:solidFill>
                <a:latin typeface="Calibri"/>
                <a:ea typeface="Calibri"/>
                <a:cs typeface="Calibri"/>
                <a:sym typeface="Calibri"/>
              </a:rPr>
              <a:t>consisteix en assolir informació completa, fiable i comparable basada en casos per a nenes i nens víctimes de maltractament que han rebut atenció dels serveis socials, sanitaris, educatius, judicials i d’ordre públic a nivell nacional i internacional</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668"/>
        <p:cNvGrpSpPr/>
        <p:nvPr/>
      </p:nvGrpSpPr>
      <p:grpSpPr>
        <a:xfrm>
          <a:off x="0" y="0"/>
          <a:ext cx="0" cy="0"/>
          <a:chOff x="0" y="0"/>
          <a:chExt cx="0" cy="0"/>
        </a:xfrm>
      </p:grpSpPr>
      <p:pic>
        <p:nvPicPr>
          <p:cNvPr id="669" name="Google Shape;669;p19" descr="Αποτέλεσμα εικόνας για important"/>
          <p:cNvPicPr preferRelativeResize="0"/>
          <p:nvPr/>
        </p:nvPicPr>
        <p:blipFill rotWithShape="1">
          <a:blip r:embed="rId3">
            <a:alphaModFix/>
          </a:blip>
          <a:srcRect/>
          <a:stretch/>
        </p:blipFill>
        <p:spPr>
          <a:xfrm>
            <a:off x="107504" y="2264914"/>
            <a:ext cx="1403648" cy="1422531"/>
          </a:xfrm>
          <a:prstGeom prst="rect">
            <a:avLst/>
          </a:prstGeom>
          <a:noFill/>
          <a:ln>
            <a:noFill/>
          </a:ln>
        </p:spPr>
      </p:pic>
      <p:cxnSp>
        <p:nvCxnSpPr>
          <p:cNvPr id="670" name="Google Shape;670;p19"/>
          <p:cNvCxnSpPr/>
          <p:nvPr/>
        </p:nvCxnSpPr>
        <p:spPr>
          <a:xfrm>
            <a:off x="1007604" y="1437626"/>
            <a:ext cx="3744416" cy="858381"/>
          </a:xfrm>
          <a:prstGeom prst="straightConnector1">
            <a:avLst/>
          </a:prstGeom>
          <a:noFill/>
          <a:ln w="9525" cap="flat" cmpd="sng">
            <a:solidFill>
              <a:srgbClr val="4A7DBA"/>
            </a:solidFill>
            <a:prstDash val="solid"/>
            <a:round/>
            <a:headEnd type="none" w="sm" len="sm"/>
            <a:tailEnd type="stealth" w="med" len="med"/>
          </a:ln>
        </p:spPr>
      </p:cxnSp>
      <p:cxnSp>
        <p:nvCxnSpPr>
          <p:cNvPr id="671" name="Google Shape;671;p19"/>
          <p:cNvCxnSpPr/>
          <p:nvPr/>
        </p:nvCxnSpPr>
        <p:spPr>
          <a:xfrm>
            <a:off x="2447764" y="1437626"/>
            <a:ext cx="2304256" cy="858381"/>
          </a:xfrm>
          <a:prstGeom prst="straightConnector1">
            <a:avLst/>
          </a:prstGeom>
          <a:noFill/>
          <a:ln w="9525" cap="flat" cmpd="sng">
            <a:solidFill>
              <a:srgbClr val="4A7DBA"/>
            </a:solidFill>
            <a:prstDash val="solid"/>
            <a:round/>
            <a:headEnd type="none" w="sm" len="sm"/>
            <a:tailEnd type="stealth" w="med" len="med"/>
          </a:ln>
        </p:spPr>
      </p:cxnSp>
      <p:cxnSp>
        <p:nvCxnSpPr>
          <p:cNvPr id="672" name="Google Shape;672;p19"/>
          <p:cNvCxnSpPr/>
          <p:nvPr/>
        </p:nvCxnSpPr>
        <p:spPr>
          <a:xfrm>
            <a:off x="3887924" y="1437626"/>
            <a:ext cx="864096" cy="858381"/>
          </a:xfrm>
          <a:prstGeom prst="straightConnector1">
            <a:avLst/>
          </a:prstGeom>
          <a:noFill/>
          <a:ln w="9525" cap="flat" cmpd="sng">
            <a:solidFill>
              <a:srgbClr val="4A7DBA"/>
            </a:solidFill>
            <a:prstDash val="solid"/>
            <a:round/>
            <a:headEnd type="none" w="sm" len="sm"/>
            <a:tailEnd type="stealth" w="med" len="med"/>
          </a:ln>
        </p:spPr>
      </p:cxnSp>
      <p:cxnSp>
        <p:nvCxnSpPr>
          <p:cNvPr id="673" name="Google Shape;673;p19"/>
          <p:cNvCxnSpPr/>
          <p:nvPr/>
        </p:nvCxnSpPr>
        <p:spPr>
          <a:xfrm flipH="1">
            <a:off x="4752020" y="1437626"/>
            <a:ext cx="576064" cy="858381"/>
          </a:xfrm>
          <a:prstGeom prst="straightConnector1">
            <a:avLst/>
          </a:prstGeom>
          <a:noFill/>
          <a:ln w="9525" cap="flat" cmpd="sng">
            <a:solidFill>
              <a:srgbClr val="4A7DBA"/>
            </a:solidFill>
            <a:prstDash val="solid"/>
            <a:round/>
            <a:headEnd type="none" w="sm" len="sm"/>
            <a:tailEnd type="stealth" w="med" len="med"/>
          </a:ln>
        </p:spPr>
      </p:cxnSp>
      <p:cxnSp>
        <p:nvCxnSpPr>
          <p:cNvPr id="674" name="Google Shape;674;p19"/>
          <p:cNvCxnSpPr/>
          <p:nvPr/>
        </p:nvCxnSpPr>
        <p:spPr>
          <a:xfrm flipH="1">
            <a:off x="4752020" y="1437626"/>
            <a:ext cx="2016224" cy="858381"/>
          </a:xfrm>
          <a:prstGeom prst="straightConnector1">
            <a:avLst/>
          </a:prstGeom>
          <a:noFill/>
          <a:ln w="9525" cap="flat" cmpd="sng">
            <a:solidFill>
              <a:srgbClr val="4A7DBA"/>
            </a:solidFill>
            <a:prstDash val="solid"/>
            <a:round/>
            <a:headEnd type="none" w="sm" len="sm"/>
            <a:tailEnd type="stealth" w="med" len="med"/>
          </a:ln>
        </p:spPr>
      </p:cxnSp>
      <p:cxnSp>
        <p:nvCxnSpPr>
          <p:cNvPr id="675" name="Google Shape;675;p19"/>
          <p:cNvCxnSpPr/>
          <p:nvPr/>
        </p:nvCxnSpPr>
        <p:spPr>
          <a:xfrm flipH="1">
            <a:off x="4752020" y="1437626"/>
            <a:ext cx="3456384" cy="858381"/>
          </a:xfrm>
          <a:prstGeom prst="straightConnector1">
            <a:avLst/>
          </a:prstGeom>
          <a:noFill/>
          <a:ln w="9525" cap="flat" cmpd="sng">
            <a:solidFill>
              <a:srgbClr val="4A7DBA"/>
            </a:solidFill>
            <a:prstDash val="solid"/>
            <a:round/>
            <a:headEnd type="none" w="sm" len="sm"/>
            <a:tailEnd type="stealth" w="med" len="med"/>
          </a:ln>
        </p:spPr>
      </p:cxnSp>
      <p:sp>
        <p:nvSpPr>
          <p:cNvPr id="676" name="Google Shape;676;p19"/>
          <p:cNvSpPr txBox="1"/>
          <p:nvPr/>
        </p:nvSpPr>
        <p:spPr>
          <a:xfrm>
            <a:off x="467544" y="2660014"/>
            <a:ext cx="8856984" cy="200054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i="1">
                <a:solidFill>
                  <a:schemeClr val="dk1"/>
                </a:solidFill>
                <a:latin typeface="Calibri"/>
                <a:ea typeface="Calibri"/>
                <a:cs typeface="Calibri"/>
                <a:sym typeface="Calibri"/>
              </a:rPr>
              <a:t>	  pre-requisit principal</a:t>
            </a:r>
            <a:endParaRPr sz="3200" b="1" i="1">
              <a:solidFill>
                <a:srgbClr val="E36C09"/>
              </a:solidFill>
              <a:latin typeface="Calibri"/>
              <a:ea typeface="Calibri"/>
              <a:cs typeface="Calibri"/>
              <a:sym typeface="Calibri"/>
            </a:endParaRPr>
          </a:p>
          <a:p>
            <a:pPr marL="0" marR="0" lvl="0" indent="0" algn="l" rtl="0">
              <a:spcBef>
                <a:spcPts val="0"/>
              </a:spcBef>
              <a:spcAft>
                <a:spcPts val="0"/>
              </a:spcAft>
              <a:buNone/>
            </a:pPr>
            <a:endParaRPr sz="3200" b="1" i="1">
              <a:solidFill>
                <a:srgbClr val="E36C09"/>
              </a:solidFill>
              <a:latin typeface="Calibri"/>
              <a:ea typeface="Calibri"/>
              <a:cs typeface="Calibri"/>
              <a:sym typeface="Calibri"/>
            </a:endParaRPr>
          </a:p>
          <a:p>
            <a:pPr marL="0" marR="0" lvl="0" indent="0" algn="l" rtl="0">
              <a:spcBef>
                <a:spcPts val="0"/>
              </a:spcBef>
              <a:spcAft>
                <a:spcPts val="0"/>
              </a:spcAft>
              <a:buNone/>
            </a:pPr>
            <a:r>
              <a:rPr lang="en-US" sz="3000" b="1" i="1">
                <a:solidFill>
                  <a:srgbClr val="E36C09"/>
                </a:solidFill>
                <a:latin typeface="Calibri"/>
                <a:ea typeface="Calibri"/>
                <a:cs typeface="Calibri"/>
                <a:sym typeface="Calibri"/>
              </a:rPr>
              <a:t>COMPROMÍS amb l'objectiu i l'operació de CAN-MDS: </a:t>
            </a:r>
            <a:r>
              <a:rPr lang="en-US" sz="3000" b="1" i="1">
                <a:solidFill>
                  <a:schemeClr val="dk1"/>
                </a:solidFill>
                <a:latin typeface="Calibri"/>
                <a:ea typeface="Calibri"/>
                <a:cs typeface="Calibri"/>
                <a:sym typeface="Calibri"/>
              </a:rPr>
              <a:t>per tots els sectors, serveis i professionals rellevants</a:t>
            </a:r>
            <a:endParaRPr sz="3000" b="1">
              <a:solidFill>
                <a:schemeClr val="dk1"/>
              </a:solidFill>
              <a:latin typeface="Calibri"/>
              <a:ea typeface="Calibri"/>
              <a:cs typeface="Calibri"/>
              <a:sym typeface="Calibri"/>
            </a:endParaRPr>
          </a:p>
        </p:txBody>
      </p:sp>
      <p:cxnSp>
        <p:nvCxnSpPr>
          <p:cNvPr id="677" name="Google Shape;677;p19"/>
          <p:cNvCxnSpPr/>
          <p:nvPr/>
        </p:nvCxnSpPr>
        <p:spPr>
          <a:xfrm>
            <a:off x="998234" y="1437626"/>
            <a:ext cx="3744416" cy="858381"/>
          </a:xfrm>
          <a:prstGeom prst="straightConnector1">
            <a:avLst/>
          </a:prstGeom>
          <a:noFill/>
          <a:ln w="9525" cap="flat" cmpd="sng">
            <a:solidFill>
              <a:srgbClr val="4A7DBA"/>
            </a:solidFill>
            <a:prstDash val="solid"/>
            <a:round/>
            <a:headEnd type="none" w="sm" len="sm"/>
            <a:tailEnd type="stealth" w="med" len="med"/>
          </a:ln>
        </p:spPr>
      </p:cxnSp>
      <p:cxnSp>
        <p:nvCxnSpPr>
          <p:cNvPr id="678" name="Google Shape;678;p19"/>
          <p:cNvCxnSpPr/>
          <p:nvPr/>
        </p:nvCxnSpPr>
        <p:spPr>
          <a:xfrm>
            <a:off x="2438394" y="1437626"/>
            <a:ext cx="2304256" cy="858381"/>
          </a:xfrm>
          <a:prstGeom prst="straightConnector1">
            <a:avLst/>
          </a:prstGeom>
          <a:noFill/>
          <a:ln w="9525" cap="flat" cmpd="sng">
            <a:solidFill>
              <a:srgbClr val="4A7DBA"/>
            </a:solidFill>
            <a:prstDash val="solid"/>
            <a:round/>
            <a:headEnd type="none" w="sm" len="sm"/>
            <a:tailEnd type="stealth" w="med" len="med"/>
          </a:ln>
        </p:spPr>
      </p:cxnSp>
      <p:cxnSp>
        <p:nvCxnSpPr>
          <p:cNvPr id="679" name="Google Shape;679;p19"/>
          <p:cNvCxnSpPr/>
          <p:nvPr/>
        </p:nvCxnSpPr>
        <p:spPr>
          <a:xfrm>
            <a:off x="3878554" y="1437626"/>
            <a:ext cx="864096" cy="858381"/>
          </a:xfrm>
          <a:prstGeom prst="straightConnector1">
            <a:avLst/>
          </a:prstGeom>
          <a:noFill/>
          <a:ln w="9525" cap="flat" cmpd="sng">
            <a:solidFill>
              <a:srgbClr val="4A7DBA"/>
            </a:solidFill>
            <a:prstDash val="solid"/>
            <a:round/>
            <a:headEnd type="none" w="sm" len="sm"/>
            <a:tailEnd type="stealth" w="med" len="med"/>
          </a:ln>
        </p:spPr>
      </p:cxnSp>
      <p:cxnSp>
        <p:nvCxnSpPr>
          <p:cNvPr id="680" name="Google Shape;680;p19"/>
          <p:cNvCxnSpPr/>
          <p:nvPr/>
        </p:nvCxnSpPr>
        <p:spPr>
          <a:xfrm flipH="1">
            <a:off x="4742650" y="1437626"/>
            <a:ext cx="576064" cy="858381"/>
          </a:xfrm>
          <a:prstGeom prst="straightConnector1">
            <a:avLst/>
          </a:prstGeom>
          <a:noFill/>
          <a:ln w="9525" cap="flat" cmpd="sng">
            <a:solidFill>
              <a:srgbClr val="4A7DBA"/>
            </a:solidFill>
            <a:prstDash val="solid"/>
            <a:round/>
            <a:headEnd type="none" w="sm" len="sm"/>
            <a:tailEnd type="stealth" w="med" len="med"/>
          </a:ln>
        </p:spPr>
      </p:cxnSp>
      <p:cxnSp>
        <p:nvCxnSpPr>
          <p:cNvPr id="681" name="Google Shape;681;p19"/>
          <p:cNvCxnSpPr/>
          <p:nvPr/>
        </p:nvCxnSpPr>
        <p:spPr>
          <a:xfrm flipH="1">
            <a:off x="4742650" y="1437626"/>
            <a:ext cx="2016224" cy="858381"/>
          </a:xfrm>
          <a:prstGeom prst="straightConnector1">
            <a:avLst/>
          </a:prstGeom>
          <a:noFill/>
          <a:ln w="9525" cap="flat" cmpd="sng">
            <a:solidFill>
              <a:srgbClr val="4A7DBA"/>
            </a:solidFill>
            <a:prstDash val="solid"/>
            <a:round/>
            <a:headEnd type="none" w="sm" len="sm"/>
            <a:tailEnd type="stealth" w="med" len="med"/>
          </a:ln>
        </p:spPr>
      </p:cxnSp>
      <p:cxnSp>
        <p:nvCxnSpPr>
          <p:cNvPr id="682" name="Google Shape;682;p19"/>
          <p:cNvCxnSpPr/>
          <p:nvPr/>
        </p:nvCxnSpPr>
        <p:spPr>
          <a:xfrm flipH="1">
            <a:off x="4742650" y="1437626"/>
            <a:ext cx="3456384" cy="858381"/>
          </a:xfrm>
          <a:prstGeom prst="straightConnector1">
            <a:avLst/>
          </a:prstGeom>
          <a:noFill/>
          <a:ln w="9525" cap="flat" cmpd="sng">
            <a:solidFill>
              <a:srgbClr val="4A7DBA"/>
            </a:solidFill>
            <a:prstDash val="solid"/>
            <a:round/>
            <a:headEnd type="none" w="sm" len="sm"/>
            <a:tailEnd type="stealth" w="med" len="med"/>
          </a:ln>
        </p:spPr>
      </p:cxnSp>
      <p:sp>
        <p:nvSpPr>
          <p:cNvPr id="683" name="Google Shape;683;p19"/>
          <p:cNvSpPr/>
          <p:nvPr/>
        </p:nvSpPr>
        <p:spPr>
          <a:xfrm>
            <a:off x="1763688" y="1158936"/>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SALUT</a:t>
            </a:r>
            <a:endParaRPr sz="1400">
              <a:solidFill>
                <a:schemeClr val="lt1"/>
              </a:solidFill>
              <a:latin typeface="Calibri"/>
              <a:ea typeface="Calibri"/>
              <a:cs typeface="Calibri"/>
              <a:sym typeface="Calibri"/>
            </a:endParaRPr>
          </a:p>
        </p:txBody>
      </p:sp>
      <p:sp>
        <p:nvSpPr>
          <p:cNvPr id="684" name="Google Shape;684;p19"/>
          <p:cNvSpPr/>
          <p:nvPr/>
        </p:nvSpPr>
        <p:spPr>
          <a:xfrm>
            <a:off x="3203848" y="1158936"/>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lt1"/>
                </a:solidFill>
                <a:latin typeface="Calibri"/>
                <a:ea typeface="Calibri"/>
                <a:cs typeface="Calibri"/>
                <a:sym typeface="Calibri"/>
              </a:rPr>
              <a:t>SALUT MENTAL</a:t>
            </a:r>
            <a:endParaRPr sz="1300">
              <a:solidFill>
                <a:schemeClr val="lt1"/>
              </a:solidFill>
              <a:latin typeface="Calibri"/>
              <a:ea typeface="Calibri"/>
              <a:cs typeface="Calibri"/>
              <a:sym typeface="Calibri"/>
            </a:endParaRPr>
          </a:p>
        </p:txBody>
      </p:sp>
      <p:sp>
        <p:nvSpPr>
          <p:cNvPr id="685" name="Google Shape;685;p19"/>
          <p:cNvSpPr/>
          <p:nvPr/>
        </p:nvSpPr>
        <p:spPr>
          <a:xfrm>
            <a:off x="4644008" y="1158936"/>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lt1"/>
                </a:solidFill>
                <a:latin typeface="Calibri"/>
                <a:ea typeface="Calibri"/>
                <a:cs typeface="Calibri"/>
                <a:sym typeface="Calibri"/>
              </a:rPr>
              <a:t>SERVEIS SOCIALS</a:t>
            </a:r>
            <a:endParaRPr sz="1200">
              <a:solidFill>
                <a:schemeClr val="lt1"/>
              </a:solidFill>
              <a:latin typeface="Calibri"/>
              <a:ea typeface="Calibri"/>
              <a:cs typeface="Calibri"/>
              <a:sym typeface="Calibri"/>
            </a:endParaRPr>
          </a:p>
        </p:txBody>
      </p:sp>
      <p:sp>
        <p:nvSpPr>
          <p:cNvPr id="686" name="Google Shape;686;p19"/>
          <p:cNvSpPr/>
          <p:nvPr/>
        </p:nvSpPr>
        <p:spPr>
          <a:xfrm>
            <a:off x="6084168" y="1158936"/>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JUSTÍCIA</a:t>
            </a:r>
            <a:endParaRPr sz="1400">
              <a:solidFill>
                <a:schemeClr val="lt1"/>
              </a:solidFill>
              <a:latin typeface="Calibri"/>
              <a:ea typeface="Calibri"/>
              <a:cs typeface="Calibri"/>
              <a:sym typeface="Calibri"/>
            </a:endParaRPr>
          </a:p>
        </p:txBody>
      </p:sp>
      <p:sp>
        <p:nvSpPr>
          <p:cNvPr id="687" name="Google Shape;687;p19"/>
          <p:cNvSpPr/>
          <p:nvPr/>
        </p:nvSpPr>
        <p:spPr>
          <a:xfrm>
            <a:off x="7524328" y="1158936"/>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C. SEGURETAT</a:t>
            </a:r>
            <a:endParaRPr sz="1400">
              <a:solidFill>
                <a:schemeClr val="lt1"/>
              </a:solidFill>
              <a:latin typeface="Calibri"/>
              <a:ea typeface="Calibri"/>
              <a:cs typeface="Calibri"/>
              <a:sym typeface="Calibri"/>
            </a:endParaRPr>
          </a:p>
        </p:txBody>
      </p:sp>
      <p:sp>
        <p:nvSpPr>
          <p:cNvPr id="688" name="Google Shape;688;p19"/>
          <p:cNvSpPr/>
          <p:nvPr/>
        </p:nvSpPr>
        <p:spPr>
          <a:xfrm>
            <a:off x="323528" y="1158936"/>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EDUCACIÓ</a:t>
            </a:r>
            <a:endParaRPr sz="1400">
              <a:solidFill>
                <a:schemeClr val="lt1"/>
              </a:solidFill>
              <a:latin typeface="Calibri"/>
              <a:ea typeface="Calibri"/>
              <a:cs typeface="Calibri"/>
              <a:sym typeface="Calibri"/>
            </a:endParaRPr>
          </a:p>
        </p:txBody>
      </p:sp>
      <p:cxnSp>
        <p:nvCxnSpPr>
          <p:cNvPr id="689" name="Google Shape;689;p19"/>
          <p:cNvCxnSpPr>
            <a:stCxn id="688" idx="2"/>
          </p:cNvCxnSpPr>
          <p:nvPr/>
        </p:nvCxnSpPr>
        <p:spPr>
          <a:xfrm>
            <a:off x="1007604" y="1428966"/>
            <a:ext cx="3744300" cy="858300"/>
          </a:xfrm>
          <a:prstGeom prst="straightConnector1">
            <a:avLst/>
          </a:prstGeom>
          <a:noFill/>
          <a:ln w="9525" cap="flat" cmpd="sng">
            <a:solidFill>
              <a:srgbClr val="4A7DBA"/>
            </a:solidFill>
            <a:prstDash val="solid"/>
            <a:round/>
            <a:headEnd type="none" w="sm" len="sm"/>
            <a:tailEnd type="stealth" w="med" len="med"/>
          </a:ln>
        </p:spPr>
      </p:cxnSp>
      <p:cxnSp>
        <p:nvCxnSpPr>
          <p:cNvPr id="690" name="Google Shape;690;p19"/>
          <p:cNvCxnSpPr>
            <a:stCxn id="683" idx="2"/>
          </p:cNvCxnSpPr>
          <p:nvPr/>
        </p:nvCxnSpPr>
        <p:spPr>
          <a:xfrm>
            <a:off x="2447764" y="1428966"/>
            <a:ext cx="2304300" cy="858300"/>
          </a:xfrm>
          <a:prstGeom prst="straightConnector1">
            <a:avLst/>
          </a:prstGeom>
          <a:noFill/>
          <a:ln w="9525" cap="flat" cmpd="sng">
            <a:solidFill>
              <a:srgbClr val="4A7DBA"/>
            </a:solidFill>
            <a:prstDash val="solid"/>
            <a:round/>
            <a:headEnd type="none" w="sm" len="sm"/>
            <a:tailEnd type="stealth" w="med" len="med"/>
          </a:ln>
        </p:spPr>
      </p:cxnSp>
      <p:cxnSp>
        <p:nvCxnSpPr>
          <p:cNvPr id="691" name="Google Shape;691;p19"/>
          <p:cNvCxnSpPr>
            <a:stCxn id="684" idx="2"/>
          </p:cNvCxnSpPr>
          <p:nvPr/>
        </p:nvCxnSpPr>
        <p:spPr>
          <a:xfrm>
            <a:off x="3887924" y="1428966"/>
            <a:ext cx="864000" cy="858300"/>
          </a:xfrm>
          <a:prstGeom prst="straightConnector1">
            <a:avLst/>
          </a:prstGeom>
          <a:noFill/>
          <a:ln w="9525" cap="flat" cmpd="sng">
            <a:solidFill>
              <a:srgbClr val="4A7DBA"/>
            </a:solidFill>
            <a:prstDash val="solid"/>
            <a:round/>
            <a:headEnd type="none" w="sm" len="sm"/>
            <a:tailEnd type="stealth" w="med" len="med"/>
          </a:ln>
        </p:spPr>
      </p:cxnSp>
      <p:cxnSp>
        <p:nvCxnSpPr>
          <p:cNvPr id="692" name="Google Shape;692;p19"/>
          <p:cNvCxnSpPr>
            <a:stCxn id="685" idx="2"/>
          </p:cNvCxnSpPr>
          <p:nvPr/>
        </p:nvCxnSpPr>
        <p:spPr>
          <a:xfrm flipH="1">
            <a:off x="4752084" y="1428966"/>
            <a:ext cx="576000" cy="858300"/>
          </a:xfrm>
          <a:prstGeom prst="straightConnector1">
            <a:avLst/>
          </a:prstGeom>
          <a:noFill/>
          <a:ln w="9525" cap="flat" cmpd="sng">
            <a:solidFill>
              <a:srgbClr val="4A7DBA"/>
            </a:solidFill>
            <a:prstDash val="solid"/>
            <a:round/>
            <a:headEnd type="none" w="sm" len="sm"/>
            <a:tailEnd type="stealth" w="med" len="med"/>
          </a:ln>
        </p:spPr>
      </p:cxnSp>
      <p:cxnSp>
        <p:nvCxnSpPr>
          <p:cNvPr id="693" name="Google Shape;693;p19"/>
          <p:cNvCxnSpPr>
            <a:stCxn id="686" idx="2"/>
          </p:cNvCxnSpPr>
          <p:nvPr/>
        </p:nvCxnSpPr>
        <p:spPr>
          <a:xfrm flipH="1">
            <a:off x="4751944" y="1428966"/>
            <a:ext cx="2016300" cy="858300"/>
          </a:xfrm>
          <a:prstGeom prst="straightConnector1">
            <a:avLst/>
          </a:prstGeom>
          <a:noFill/>
          <a:ln w="9525" cap="flat" cmpd="sng">
            <a:solidFill>
              <a:srgbClr val="4A7DBA"/>
            </a:solidFill>
            <a:prstDash val="solid"/>
            <a:round/>
            <a:headEnd type="none" w="sm" len="sm"/>
            <a:tailEnd type="stealth" w="med" len="med"/>
          </a:ln>
        </p:spPr>
      </p:cxnSp>
      <p:cxnSp>
        <p:nvCxnSpPr>
          <p:cNvPr id="694" name="Google Shape;694;p19"/>
          <p:cNvCxnSpPr>
            <a:stCxn id="687" idx="2"/>
          </p:cNvCxnSpPr>
          <p:nvPr/>
        </p:nvCxnSpPr>
        <p:spPr>
          <a:xfrm flipH="1">
            <a:off x="4752104" y="1428966"/>
            <a:ext cx="3456300" cy="858300"/>
          </a:xfrm>
          <a:prstGeom prst="straightConnector1">
            <a:avLst/>
          </a:prstGeom>
          <a:noFill/>
          <a:ln w="9525" cap="flat" cmpd="sng">
            <a:solidFill>
              <a:srgbClr val="4A7DBA"/>
            </a:solidFill>
            <a:prstDash val="solid"/>
            <a:round/>
            <a:headEnd type="none" w="sm" len="sm"/>
            <a:tailEnd type="stealth" w="med" len="med"/>
          </a:ln>
        </p:spPr>
      </p:cxnSp>
      <p:sp>
        <p:nvSpPr>
          <p:cNvPr id="695" name="Google Shape;695;p19"/>
          <p:cNvSpPr txBox="1">
            <a:spLocks noGrp="1"/>
          </p:cNvSpPr>
          <p:nvPr>
            <p:ph type="title"/>
          </p:nvPr>
        </p:nvSpPr>
        <p:spPr>
          <a:xfrm>
            <a:off x="251520" y="192062"/>
            <a:ext cx="8507288"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800"/>
              <a:buFont typeface="Calibri"/>
              <a:buNone/>
            </a:pPr>
            <a:r>
              <a:rPr lang="en-US" sz="2800" b="1"/>
              <a:t>CAN-MDS: tots els sectors rellevants i operadores i operadors </a:t>
            </a:r>
            <a:r>
              <a:rPr lang="en-US" sz="2400">
                <a:solidFill>
                  <a:schemeClr val="accent1"/>
                </a:solidFill>
              </a:rPr>
              <a:t>poden aportar informació sobre les mateixes variables</a:t>
            </a:r>
            <a:endParaRPr sz="2800"/>
          </a:p>
        </p:txBody>
      </p:sp>
      <p:sp>
        <p:nvSpPr>
          <p:cNvPr id="696" name="Google Shape;696;p19"/>
          <p:cNvSpPr txBox="1"/>
          <p:nvPr/>
        </p:nvSpPr>
        <p:spPr>
          <a:xfrm>
            <a:off x="2339752" y="2287347"/>
            <a:ext cx="4824536"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CONJUNT MÍNIM DE DADES</a:t>
            </a:r>
            <a:endParaRPr sz="28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77"/>
                                        </p:tgtEl>
                                        <p:attrNameLst>
                                          <p:attrName>style.visibility</p:attrName>
                                        </p:attrNameLst>
                                      </p:cBhvr>
                                      <p:to>
                                        <p:strVal val="visible"/>
                                      </p:to>
                                    </p:set>
                                    <p:anim calcmode="lin" valueType="num">
                                      <p:cBhvr additive="base">
                                        <p:cTn id="7" dur="500"/>
                                        <p:tgtEl>
                                          <p:spTgt spid="677"/>
                                        </p:tgtEl>
                                        <p:attrNameLst>
                                          <p:attrName>ppt_w</p:attrName>
                                        </p:attrNameLst>
                                      </p:cBhvr>
                                      <p:tavLst>
                                        <p:tav tm="0">
                                          <p:val>
                                            <p:strVal val="0"/>
                                          </p:val>
                                        </p:tav>
                                        <p:tav tm="100000">
                                          <p:val>
                                            <p:strVal val="#ppt_w"/>
                                          </p:val>
                                        </p:tav>
                                      </p:tavLst>
                                    </p:anim>
                                    <p:anim calcmode="lin" valueType="num">
                                      <p:cBhvr additive="base">
                                        <p:cTn id="8" dur="500"/>
                                        <p:tgtEl>
                                          <p:spTgt spid="677"/>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678"/>
                                        </p:tgtEl>
                                        <p:attrNameLst>
                                          <p:attrName>style.visibility</p:attrName>
                                        </p:attrNameLst>
                                      </p:cBhvr>
                                      <p:to>
                                        <p:strVal val="visible"/>
                                      </p:to>
                                    </p:set>
                                    <p:anim calcmode="lin" valueType="num">
                                      <p:cBhvr additive="base">
                                        <p:cTn id="11" dur="500"/>
                                        <p:tgtEl>
                                          <p:spTgt spid="678"/>
                                        </p:tgtEl>
                                        <p:attrNameLst>
                                          <p:attrName>ppt_w</p:attrName>
                                        </p:attrNameLst>
                                      </p:cBhvr>
                                      <p:tavLst>
                                        <p:tav tm="0">
                                          <p:val>
                                            <p:strVal val="0"/>
                                          </p:val>
                                        </p:tav>
                                        <p:tav tm="100000">
                                          <p:val>
                                            <p:strVal val="#ppt_w"/>
                                          </p:val>
                                        </p:tav>
                                      </p:tavLst>
                                    </p:anim>
                                    <p:anim calcmode="lin" valueType="num">
                                      <p:cBhvr additive="base">
                                        <p:cTn id="12" dur="500"/>
                                        <p:tgtEl>
                                          <p:spTgt spid="678"/>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679"/>
                                        </p:tgtEl>
                                        <p:attrNameLst>
                                          <p:attrName>style.visibility</p:attrName>
                                        </p:attrNameLst>
                                      </p:cBhvr>
                                      <p:to>
                                        <p:strVal val="visible"/>
                                      </p:to>
                                    </p:set>
                                    <p:anim calcmode="lin" valueType="num">
                                      <p:cBhvr additive="base">
                                        <p:cTn id="15" dur="500"/>
                                        <p:tgtEl>
                                          <p:spTgt spid="679"/>
                                        </p:tgtEl>
                                        <p:attrNameLst>
                                          <p:attrName>ppt_w</p:attrName>
                                        </p:attrNameLst>
                                      </p:cBhvr>
                                      <p:tavLst>
                                        <p:tav tm="0">
                                          <p:val>
                                            <p:strVal val="0"/>
                                          </p:val>
                                        </p:tav>
                                        <p:tav tm="100000">
                                          <p:val>
                                            <p:strVal val="#ppt_w"/>
                                          </p:val>
                                        </p:tav>
                                      </p:tavLst>
                                    </p:anim>
                                    <p:anim calcmode="lin" valueType="num">
                                      <p:cBhvr additive="base">
                                        <p:cTn id="16" dur="500"/>
                                        <p:tgtEl>
                                          <p:spTgt spid="679"/>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680"/>
                                        </p:tgtEl>
                                        <p:attrNameLst>
                                          <p:attrName>style.visibility</p:attrName>
                                        </p:attrNameLst>
                                      </p:cBhvr>
                                      <p:to>
                                        <p:strVal val="visible"/>
                                      </p:to>
                                    </p:set>
                                    <p:anim calcmode="lin" valueType="num">
                                      <p:cBhvr additive="base">
                                        <p:cTn id="19" dur="500"/>
                                        <p:tgtEl>
                                          <p:spTgt spid="680"/>
                                        </p:tgtEl>
                                        <p:attrNameLst>
                                          <p:attrName>ppt_w</p:attrName>
                                        </p:attrNameLst>
                                      </p:cBhvr>
                                      <p:tavLst>
                                        <p:tav tm="0">
                                          <p:val>
                                            <p:strVal val="0"/>
                                          </p:val>
                                        </p:tav>
                                        <p:tav tm="100000">
                                          <p:val>
                                            <p:strVal val="#ppt_w"/>
                                          </p:val>
                                        </p:tav>
                                      </p:tavLst>
                                    </p:anim>
                                    <p:anim calcmode="lin" valueType="num">
                                      <p:cBhvr additive="base">
                                        <p:cTn id="20" dur="500"/>
                                        <p:tgtEl>
                                          <p:spTgt spid="680"/>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681"/>
                                        </p:tgtEl>
                                        <p:attrNameLst>
                                          <p:attrName>style.visibility</p:attrName>
                                        </p:attrNameLst>
                                      </p:cBhvr>
                                      <p:to>
                                        <p:strVal val="visible"/>
                                      </p:to>
                                    </p:set>
                                    <p:anim calcmode="lin" valueType="num">
                                      <p:cBhvr additive="base">
                                        <p:cTn id="23" dur="500"/>
                                        <p:tgtEl>
                                          <p:spTgt spid="681"/>
                                        </p:tgtEl>
                                        <p:attrNameLst>
                                          <p:attrName>ppt_w</p:attrName>
                                        </p:attrNameLst>
                                      </p:cBhvr>
                                      <p:tavLst>
                                        <p:tav tm="0">
                                          <p:val>
                                            <p:strVal val="0"/>
                                          </p:val>
                                        </p:tav>
                                        <p:tav tm="100000">
                                          <p:val>
                                            <p:strVal val="#ppt_w"/>
                                          </p:val>
                                        </p:tav>
                                      </p:tavLst>
                                    </p:anim>
                                    <p:anim calcmode="lin" valueType="num">
                                      <p:cBhvr additive="base">
                                        <p:cTn id="24" dur="500"/>
                                        <p:tgtEl>
                                          <p:spTgt spid="681"/>
                                        </p:tgtEl>
                                        <p:attrNameLst>
                                          <p:attrName>ppt_h</p:attrName>
                                        </p:attrNameLst>
                                      </p:cBhvr>
                                      <p:tavLst>
                                        <p:tav tm="0">
                                          <p:val>
                                            <p:str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682"/>
                                        </p:tgtEl>
                                        <p:attrNameLst>
                                          <p:attrName>style.visibility</p:attrName>
                                        </p:attrNameLst>
                                      </p:cBhvr>
                                      <p:to>
                                        <p:strVal val="visible"/>
                                      </p:to>
                                    </p:set>
                                    <p:anim calcmode="lin" valueType="num">
                                      <p:cBhvr additive="base">
                                        <p:cTn id="27" dur="500"/>
                                        <p:tgtEl>
                                          <p:spTgt spid="682"/>
                                        </p:tgtEl>
                                        <p:attrNameLst>
                                          <p:attrName>ppt_w</p:attrName>
                                        </p:attrNameLst>
                                      </p:cBhvr>
                                      <p:tavLst>
                                        <p:tav tm="0">
                                          <p:val>
                                            <p:strVal val="0"/>
                                          </p:val>
                                        </p:tav>
                                        <p:tav tm="100000">
                                          <p:val>
                                            <p:strVal val="#ppt_w"/>
                                          </p:val>
                                        </p:tav>
                                      </p:tavLst>
                                    </p:anim>
                                    <p:anim calcmode="lin" valueType="num">
                                      <p:cBhvr additive="base">
                                        <p:cTn id="28" dur="500"/>
                                        <p:tgtEl>
                                          <p:spTgt spid="682"/>
                                        </p:tgtEl>
                                        <p:attrNameLst>
                                          <p:attrName>ppt_h</p:attrName>
                                        </p:attrNameLst>
                                      </p:cBhvr>
                                      <p:tavLst>
                                        <p:tav tm="0">
                                          <p:val>
                                            <p:str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669"/>
                                        </p:tgtEl>
                                        <p:attrNameLst>
                                          <p:attrName>style.visibility</p:attrName>
                                        </p:attrNameLst>
                                      </p:cBhvr>
                                      <p:to>
                                        <p:strVal val="visible"/>
                                      </p:to>
                                    </p:set>
                                    <p:anim calcmode="lin" valueType="num">
                                      <p:cBhvr additive="base">
                                        <p:cTn id="33" dur="500"/>
                                        <p:tgtEl>
                                          <p:spTgt spid="669"/>
                                        </p:tgtEl>
                                        <p:attrNameLst>
                                          <p:attrName>ppt_w</p:attrName>
                                        </p:attrNameLst>
                                      </p:cBhvr>
                                      <p:tavLst>
                                        <p:tav tm="0">
                                          <p:val>
                                            <p:strVal val="0"/>
                                          </p:val>
                                        </p:tav>
                                        <p:tav tm="100000">
                                          <p:val>
                                            <p:strVal val="#ppt_w"/>
                                          </p:val>
                                        </p:tav>
                                      </p:tavLst>
                                    </p:anim>
                                    <p:anim calcmode="lin" valueType="num">
                                      <p:cBhvr additive="base">
                                        <p:cTn id="34" dur="500"/>
                                        <p:tgtEl>
                                          <p:spTgt spid="669"/>
                                        </p:tgtEl>
                                        <p:attrNameLst>
                                          <p:attrName>ppt_h</p:attrName>
                                        </p:attrNameLst>
                                      </p:cBhvr>
                                      <p:tavLst>
                                        <p:tav tm="0">
                                          <p:val>
                                            <p:str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676"/>
                                        </p:tgtEl>
                                        <p:attrNameLst>
                                          <p:attrName>style.visibility</p:attrName>
                                        </p:attrNameLst>
                                      </p:cBhvr>
                                      <p:to>
                                        <p:strVal val="visible"/>
                                      </p:to>
                                    </p:set>
                                    <p:anim calcmode="lin" valueType="num">
                                      <p:cBhvr additive="base">
                                        <p:cTn id="37" dur="500"/>
                                        <p:tgtEl>
                                          <p:spTgt spid="676"/>
                                        </p:tgtEl>
                                        <p:attrNameLst>
                                          <p:attrName>ppt_w</p:attrName>
                                        </p:attrNameLst>
                                      </p:cBhvr>
                                      <p:tavLst>
                                        <p:tav tm="0">
                                          <p:val>
                                            <p:strVal val="0"/>
                                          </p:val>
                                        </p:tav>
                                        <p:tav tm="100000">
                                          <p:val>
                                            <p:strVal val="#ppt_w"/>
                                          </p:val>
                                        </p:tav>
                                      </p:tavLst>
                                    </p:anim>
                                    <p:anim calcmode="lin" valueType="num">
                                      <p:cBhvr additive="base">
                                        <p:cTn id="38" dur="500"/>
                                        <p:tgtEl>
                                          <p:spTgt spid="67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701"/>
        <p:cNvGrpSpPr/>
        <p:nvPr/>
      </p:nvGrpSpPr>
      <p:grpSpPr>
        <a:xfrm>
          <a:off x="0" y="0"/>
          <a:ext cx="0" cy="0"/>
          <a:chOff x="0" y="0"/>
          <a:chExt cx="0" cy="0"/>
        </a:xfrm>
      </p:grpSpPr>
      <p:cxnSp>
        <p:nvCxnSpPr>
          <p:cNvPr id="702" name="Google Shape;702;p20"/>
          <p:cNvCxnSpPr/>
          <p:nvPr/>
        </p:nvCxnSpPr>
        <p:spPr>
          <a:xfrm>
            <a:off x="1007604" y="1437626"/>
            <a:ext cx="3744416" cy="858381"/>
          </a:xfrm>
          <a:prstGeom prst="straightConnector1">
            <a:avLst/>
          </a:prstGeom>
          <a:noFill/>
          <a:ln w="9525" cap="flat" cmpd="sng">
            <a:solidFill>
              <a:srgbClr val="4A7DBA"/>
            </a:solidFill>
            <a:prstDash val="solid"/>
            <a:round/>
            <a:headEnd type="none" w="sm" len="sm"/>
            <a:tailEnd type="stealth" w="med" len="med"/>
          </a:ln>
        </p:spPr>
      </p:cxnSp>
      <p:cxnSp>
        <p:nvCxnSpPr>
          <p:cNvPr id="703" name="Google Shape;703;p20"/>
          <p:cNvCxnSpPr/>
          <p:nvPr/>
        </p:nvCxnSpPr>
        <p:spPr>
          <a:xfrm>
            <a:off x="2447764" y="1437626"/>
            <a:ext cx="2304256" cy="858381"/>
          </a:xfrm>
          <a:prstGeom prst="straightConnector1">
            <a:avLst/>
          </a:prstGeom>
          <a:noFill/>
          <a:ln w="9525" cap="flat" cmpd="sng">
            <a:solidFill>
              <a:srgbClr val="4A7DBA"/>
            </a:solidFill>
            <a:prstDash val="solid"/>
            <a:round/>
            <a:headEnd type="none" w="sm" len="sm"/>
            <a:tailEnd type="stealth" w="med" len="med"/>
          </a:ln>
        </p:spPr>
      </p:cxnSp>
      <p:cxnSp>
        <p:nvCxnSpPr>
          <p:cNvPr id="704" name="Google Shape;704;p20"/>
          <p:cNvCxnSpPr/>
          <p:nvPr/>
        </p:nvCxnSpPr>
        <p:spPr>
          <a:xfrm>
            <a:off x="3887924" y="1437626"/>
            <a:ext cx="864096" cy="858381"/>
          </a:xfrm>
          <a:prstGeom prst="straightConnector1">
            <a:avLst/>
          </a:prstGeom>
          <a:noFill/>
          <a:ln w="9525" cap="flat" cmpd="sng">
            <a:solidFill>
              <a:srgbClr val="4A7DBA"/>
            </a:solidFill>
            <a:prstDash val="solid"/>
            <a:round/>
            <a:headEnd type="none" w="sm" len="sm"/>
            <a:tailEnd type="stealth" w="med" len="med"/>
          </a:ln>
        </p:spPr>
      </p:cxnSp>
      <p:cxnSp>
        <p:nvCxnSpPr>
          <p:cNvPr id="705" name="Google Shape;705;p20"/>
          <p:cNvCxnSpPr/>
          <p:nvPr/>
        </p:nvCxnSpPr>
        <p:spPr>
          <a:xfrm flipH="1">
            <a:off x="4752020" y="1437626"/>
            <a:ext cx="576064" cy="858381"/>
          </a:xfrm>
          <a:prstGeom prst="straightConnector1">
            <a:avLst/>
          </a:prstGeom>
          <a:noFill/>
          <a:ln w="9525" cap="flat" cmpd="sng">
            <a:solidFill>
              <a:srgbClr val="4A7DBA"/>
            </a:solidFill>
            <a:prstDash val="solid"/>
            <a:round/>
            <a:headEnd type="none" w="sm" len="sm"/>
            <a:tailEnd type="stealth" w="med" len="med"/>
          </a:ln>
        </p:spPr>
      </p:cxnSp>
      <p:cxnSp>
        <p:nvCxnSpPr>
          <p:cNvPr id="706" name="Google Shape;706;p20"/>
          <p:cNvCxnSpPr/>
          <p:nvPr/>
        </p:nvCxnSpPr>
        <p:spPr>
          <a:xfrm flipH="1">
            <a:off x="4752020" y="1437626"/>
            <a:ext cx="2016224" cy="858381"/>
          </a:xfrm>
          <a:prstGeom prst="straightConnector1">
            <a:avLst/>
          </a:prstGeom>
          <a:noFill/>
          <a:ln w="9525" cap="flat" cmpd="sng">
            <a:solidFill>
              <a:srgbClr val="4A7DBA"/>
            </a:solidFill>
            <a:prstDash val="solid"/>
            <a:round/>
            <a:headEnd type="none" w="sm" len="sm"/>
            <a:tailEnd type="stealth" w="med" len="med"/>
          </a:ln>
        </p:spPr>
      </p:cxnSp>
      <p:cxnSp>
        <p:nvCxnSpPr>
          <p:cNvPr id="707" name="Google Shape;707;p20"/>
          <p:cNvCxnSpPr/>
          <p:nvPr/>
        </p:nvCxnSpPr>
        <p:spPr>
          <a:xfrm flipH="1">
            <a:off x="4752020" y="1437626"/>
            <a:ext cx="3456384" cy="858381"/>
          </a:xfrm>
          <a:prstGeom prst="straightConnector1">
            <a:avLst/>
          </a:prstGeom>
          <a:noFill/>
          <a:ln w="9525" cap="flat" cmpd="sng">
            <a:solidFill>
              <a:srgbClr val="4A7DBA"/>
            </a:solidFill>
            <a:prstDash val="solid"/>
            <a:round/>
            <a:headEnd type="none" w="sm" len="sm"/>
            <a:tailEnd type="stealth" w="med" len="med"/>
          </a:ln>
        </p:spPr>
      </p:cxnSp>
      <p:cxnSp>
        <p:nvCxnSpPr>
          <p:cNvPr id="708" name="Google Shape;708;p20"/>
          <p:cNvCxnSpPr/>
          <p:nvPr/>
        </p:nvCxnSpPr>
        <p:spPr>
          <a:xfrm>
            <a:off x="998234" y="1437626"/>
            <a:ext cx="3744416" cy="858381"/>
          </a:xfrm>
          <a:prstGeom prst="straightConnector1">
            <a:avLst/>
          </a:prstGeom>
          <a:noFill/>
          <a:ln w="9525" cap="flat" cmpd="sng">
            <a:solidFill>
              <a:srgbClr val="4A7DBA"/>
            </a:solidFill>
            <a:prstDash val="solid"/>
            <a:round/>
            <a:headEnd type="none" w="sm" len="sm"/>
            <a:tailEnd type="stealth" w="med" len="med"/>
          </a:ln>
        </p:spPr>
      </p:cxnSp>
      <p:cxnSp>
        <p:nvCxnSpPr>
          <p:cNvPr id="709" name="Google Shape;709;p20"/>
          <p:cNvCxnSpPr/>
          <p:nvPr/>
        </p:nvCxnSpPr>
        <p:spPr>
          <a:xfrm>
            <a:off x="2438394" y="1437626"/>
            <a:ext cx="2304256" cy="858381"/>
          </a:xfrm>
          <a:prstGeom prst="straightConnector1">
            <a:avLst/>
          </a:prstGeom>
          <a:noFill/>
          <a:ln w="9525" cap="flat" cmpd="sng">
            <a:solidFill>
              <a:srgbClr val="4A7DBA"/>
            </a:solidFill>
            <a:prstDash val="solid"/>
            <a:round/>
            <a:headEnd type="none" w="sm" len="sm"/>
            <a:tailEnd type="stealth" w="med" len="med"/>
          </a:ln>
        </p:spPr>
      </p:cxnSp>
      <p:cxnSp>
        <p:nvCxnSpPr>
          <p:cNvPr id="710" name="Google Shape;710;p20"/>
          <p:cNvCxnSpPr/>
          <p:nvPr/>
        </p:nvCxnSpPr>
        <p:spPr>
          <a:xfrm>
            <a:off x="3878554" y="1437626"/>
            <a:ext cx="864096" cy="858381"/>
          </a:xfrm>
          <a:prstGeom prst="straightConnector1">
            <a:avLst/>
          </a:prstGeom>
          <a:noFill/>
          <a:ln w="9525" cap="flat" cmpd="sng">
            <a:solidFill>
              <a:srgbClr val="4A7DBA"/>
            </a:solidFill>
            <a:prstDash val="solid"/>
            <a:round/>
            <a:headEnd type="none" w="sm" len="sm"/>
            <a:tailEnd type="stealth" w="med" len="med"/>
          </a:ln>
        </p:spPr>
      </p:cxnSp>
      <p:cxnSp>
        <p:nvCxnSpPr>
          <p:cNvPr id="711" name="Google Shape;711;p20"/>
          <p:cNvCxnSpPr/>
          <p:nvPr/>
        </p:nvCxnSpPr>
        <p:spPr>
          <a:xfrm flipH="1">
            <a:off x="4742650" y="1437626"/>
            <a:ext cx="576064" cy="858381"/>
          </a:xfrm>
          <a:prstGeom prst="straightConnector1">
            <a:avLst/>
          </a:prstGeom>
          <a:noFill/>
          <a:ln w="9525" cap="flat" cmpd="sng">
            <a:solidFill>
              <a:srgbClr val="4A7DBA"/>
            </a:solidFill>
            <a:prstDash val="solid"/>
            <a:round/>
            <a:headEnd type="none" w="sm" len="sm"/>
            <a:tailEnd type="stealth" w="med" len="med"/>
          </a:ln>
        </p:spPr>
      </p:cxnSp>
      <p:cxnSp>
        <p:nvCxnSpPr>
          <p:cNvPr id="712" name="Google Shape;712;p20"/>
          <p:cNvCxnSpPr/>
          <p:nvPr/>
        </p:nvCxnSpPr>
        <p:spPr>
          <a:xfrm flipH="1">
            <a:off x="4742650" y="1437626"/>
            <a:ext cx="2016224" cy="858381"/>
          </a:xfrm>
          <a:prstGeom prst="straightConnector1">
            <a:avLst/>
          </a:prstGeom>
          <a:noFill/>
          <a:ln w="9525" cap="flat" cmpd="sng">
            <a:solidFill>
              <a:srgbClr val="4A7DBA"/>
            </a:solidFill>
            <a:prstDash val="solid"/>
            <a:round/>
            <a:headEnd type="none" w="sm" len="sm"/>
            <a:tailEnd type="stealth" w="med" len="med"/>
          </a:ln>
        </p:spPr>
      </p:cxnSp>
      <p:cxnSp>
        <p:nvCxnSpPr>
          <p:cNvPr id="713" name="Google Shape;713;p20"/>
          <p:cNvCxnSpPr/>
          <p:nvPr/>
        </p:nvCxnSpPr>
        <p:spPr>
          <a:xfrm flipH="1">
            <a:off x="4742650" y="1437626"/>
            <a:ext cx="3456384" cy="858381"/>
          </a:xfrm>
          <a:prstGeom prst="straightConnector1">
            <a:avLst/>
          </a:prstGeom>
          <a:noFill/>
          <a:ln w="9525" cap="flat" cmpd="sng">
            <a:solidFill>
              <a:srgbClr val="4A7DBA"/>
            </a:solidFill>
            <a:prstDash val="solid"/>
            <a:round/>
            <a:headEnd type="none" w="sm" len="sm"/>
            <a:tailEnd type="stealth" w="med" len="med"/>
          </a:ln>
        </p:spPr>
      </p:cxnSp>
      <p:sp>
        <p:nvSpPr>
          <p:cNvPr id="714" name="Google Shape;714;p20"/>
          <p:cNvSpPr/>
          <p:nvPr/>
        </p:nvSpPr>
        <p:spPr>
          <a:xfrm>
            <a:off x="1763688" y="1158936"/>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SALUT</a:t>
            </a:r>
            <a:endParaRPr sz="1400">
              <a:solidFill>
                <a:schemeClr val="lt1"/>
              </a:solidFill>
              <a:latin typeface="Calibri"/>
              <a:ea typeface="Calibri"/>
              <a:cs typeface="Calibri"/>
              <a:sym typeface="Calibri"/>
            </a:endParaRPr>
          </a:p>
        </p:txBody>
      </p:sp>
      <p:sp>
        <p:nvSpPr>
          <p:cNvPr id="715" name="Google Shape;715;p20"/>
          <p:cNvSpPr/>
          <p:nvPr/>
        </p:nvSpPr>
        <p:spPr>
          <a:xfrm>
            <a:off x="3203848" y="1158936"/>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lt1"/>
                </a:solidFill>
                <a:latin typeface="Calibri"/>
                <a:ea typeface="Calibri"/>
                <a:cs typeface="Calibri"/>
                <a:sym typeface="Calibri"/>
              </a:rPr>
              <a:t>SALUT MENTAL</a:t>
            </a:r>
            <a:endParaRPr sz="1300">
              <a:solidFill>
                <a:schemeClr val="lt1"/>
              </a:solidFill>
              <a:latin typeface="Calibri"/>
              <a:ea typeface="Calibri"/>
              <a:cs typeface="Calibri"/>
              <a:sym typeface="Calibri"/>
            </a:endParaRPr>
          </a:p>
        </p:txBody>
      </p:sp>
      <p:sp>
        <p:nvSpPr>
          <p:cNvPr id="716" name="Google Shape;716;p20"/>
          <p:cNvSpPr/>
          <p:nvPr/>
        </p:nvSpPr>
        <p:spPr>
          <a:xfrm>
            <a:off x="4644008" y="1158936"/>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lt1"/>
                </a:solidFill>
                <a:latin typeface="Calibri"/>
                <a:ea typeface="Calibri"/>
                <a:cs typeface="Calibri"/>
                <a:sym typeface="Calibri"/>
              </a:rPr>
              <a:t>SERVEIS SOCIALS</a:t>
            </a:r>
            <a:endParaRPr sz="1200">
              <a:solidFill>
                <a:schemeClr val="lt1"/>
              </a:solidFill>
              <a:latin typeface="Calibri"/>
              <a:ea typeface="Calibri"/>
              <a:cs typeface="Calibri"/>
              <a:sym typeface="Calibri"/>
            </a:endParaRPr>
          </a:p>
        </p:txBody>
      </p:sp>
      <p:sp>
        <p:nvSpPr>
          <p:cNvPr id="717" name="Google Shape;717;p20"/>
          <p:cNvSpPr/>
          <p:nvPr/>
        </p:nvSpPr>
        <p:spPr>
          <a:xfrm>
            <a:off x="6084168" y="1158936"/>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JUSTÍCIA</a:t>
            </a:r>
            <a:endParaRPr sz="1400">
              <a:solidFill>
                <a:schemeClr val="lt1"/>
              </a:solidFill>
              <a:latin typeface="Calibri"/>
              <a:ea typeface="Calibri"/>
              <a:cs typeface="Calibri"/>
              <a:sym typeface="Calibri"/>
            </a:endParaRPr>
          </a:p>
        </p:txBody>
      </p:sp>
      <p:sp>
        <p:nvSpPr>
          <p:cNvPr id="718" name="Google Shape;718;p20"/>
          <p:cNvSpPr/>
          <p:nvPr/>
        </p:nvSpPr>
        <p:spPr>
          <a:xfrm>
            <a:off x="7524328" y="1158936"/>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C. SEGURETAT</a:t>
            </a:r>
            <a:endParaRPr sz="1400">
              <a:solidFill>
                <a:schemeClr val="lt1"/>
              </a:solidFill>
              <a:latin typeface="Calibri"/>
              <a:ea typeface="Calibri"/>
              <a:cs typeface="Calibri"/>
              <a:sym typeface="Calibri"/>
            </a:endParaRPr>
          </a:p>
        </p:txBody>
      </p:sp>
      <p:sp>
        <p:nvSpPr>
          <p:cNvPr id="719" name="Google Shape;719;p20"/>
          <p:cNvSpPr/>
          <p:nvPr/>
        </p:nvSpPr>
        <p:spPr>
          <a:xfrm>
            <a:off x="323528" y="1158936"/>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EDUCACIÓ</a:t>
            </a:r>
            <a:endParaRPr sz="1400">
              <a:solidFill>
                <a:schemeClr val="lt1"/>
              </a:solidFill>
              <a:latin typeface="Calibri"/>
              <a:ea typeface="Calibri"/>
              <a:cs typeface="Calibri"/>
              <a:sym typeface="Calibri"/>
            </a:endParaRPr>
          </a:p>
        </p:txBody>
      </p:sp>
      <p:pic>
        <p:nvPicPr>
          <p:cNvPr id="720" name="Google Shape;720;p20" descr="http://aivazidis.eu/images/headers/stoxos.jpg"/>
          <p:cNvPicPr preferRelativeResize="0"/>
          <p:nvPr/>
        </p:nvPicPr>
        <p:blipFill rotWithShape="1">
          <a:blip r:embed="rId3">
            <a:alphaModFix/>
          </a:blip>
          <a:srcRect/>
          <a:stretch/>
        </p:blipFill>
        <p:spPr>
          <a:xfrm>
            <a:off x="-252536" y="3220759"/>
            <a:ext cx="2895600" cy="1419689"/>
          </a:xfrm>
          <a:prstGeom prst="rect">
            <a:avLst/>
          </a:prstGeom>
          <a:noFill/>
          <a:ln>
            <a:noFill/>
          </a:ln>
        </p:spPr>
      </p:pic>
      <p:sp>
        <p:nvSpPr>
          <p:cNvPr id="721" name="Google Shape;721;p20"/>
          <p:cNvSpPr txBox="1"/>
          <p:nvPr/>
        </p:nvSpPr>
        <p:spPr>
          <a:xfrm>
            <a:off x="2081524" y="3440119"/>
            <a:ext cx="6810956" cy="120032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a:solidFill>
                  <a:schemeClr val="dk1"/>
                </a:solidFill>
                <a:latin typeface="Calibri"/>
                <a:ea typeface="Calibri"/>
                <a:cs typeface="Calibri"/>
                <a:sym typeface="Calibri"/>
              </a:rPr>
              <a:t>servir com a eina per utilitzar en la investigació i el seguiment de nenes i nens víctimes de maltractament o amb risc de re-victimització, respectant la legislació nacional i aplicant totes les normes necessàries per garantir la recollida i administració ètica de dades</a:t>
            </a:r>
            <a:endParaRPr sz="1800">
              <a:solidFill>
                <a:schemeClr val="dk1"/>
              </a:solidFill>
              <a:latin typeface="Calibri"/>
              <a:ea typeface="Calibri"/>
              <a:cs typeface="Calibri"/>
              <a:sym typeface="Calibri"/>
            </a:endParaRPr>
          </a:p>
        </p:txBody>
      </p:sp>
      <p:sp>
        <p:nvSpPr>
          <p:cNvPr id="722" name="Google Shape;722;p20"/>
          <p:cNvSpPr txBox="1"/>
          <p:nvPr/>
        </p:nvSpPr>
        <p:spPr>
          <a:xfrm>
            <a:off x="2051720" y="2900857"/>
            <a:ext cx="718254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Calibri"/>
              <a:buNone/>
            </a:pPr>
            <a:r>
              <a:rPr lang="en-US" sz="1800" b="1">
                <a:solidFill>
                  <a:schemeClr val="dk1"/>
                </a:solidFill>
                <a:latin typeface="Calibri"/>
                <a:ea typeface="Calibri"/>
                <a:cs typeface="Calibri"/>
                <a:sym typeface="Calibri"/>
              </a:rPr>
              <a:t>OBJECTIU:</a:t>
            </a:r>
            <a:r>
              <a:rPr lang="en-US" sz="1800">
                <a:solidFill>
                  <a:schemeClr val="dk1"/>
                </a:solidFill>
                <a:latin typeface="Calibri"/>
                <a:ea typeface="Calibri"/>
                <a:cs typeface="Calibri"/>
                <a:sym typeface="Calibri"/>
              </a:rPr>
              <a:t> proporcionar </a:t>
            </a:r>
            <a:r>
              <a:rPr lang="en-US" sz="1800" b="1">
                <a:solidFill>
                  <a:schemeClr val="dk1"/>
                </a:solidFill>
                <a:latin typeface="Calibri"/>
                <a:ea typeface="Calibri"/>
                <a:cs typeface="Calibri"/>
                <a:sym typeface="Calibri"/>
              </a:rPr>
              <a:t>informació a nivell de cas </a:t>
            </a:r>
            <a:r>
              <a:rPr lang="en-US" sz="1800">
                <a:solidFill>
                  <a:schemeClr val="dk1"/>
                </a:solidFill>
                <a:latin typeface="Calibri"/>
                <a:ea typeface="Calibri"/>
                <a:cs typeface="Calibri"/>
                <a:sym typeface="Calibri"/>
              </a:rPr>
              <a:t>relacionada amb el </a:t>
            </a:r>
            <a:r>
              <a:rPr lang="en-US" sz="1800" b="1">
                <a:solidFill>
                  <a:schemeClr val="dk1"/>
                </a:solidFill>
                <a:latin typeface="Calibri"/>
                <a:ea typeface="Calibri"/>
                <a:cs typeface="Calibri"/>
                <a:sym typeface="Calibri"/>
              </a:rPr>
              <a:t>seguiment dels casos individuals</a:t>
            </a:r>
            <a:endParaRPr sz="1800" b="1">
              <a:solidFill>
                <a:schemeClr val="dk1"/>
              </a:solidFill>
              <a:latin typeface="Calibri"/>
              <a:ea typeface="Calibri"/>
              <a:cs typeface="Calibri"/>
              <a:sym typeface="Calibri"/>
            </a:endParaRPr>
          </a:p>
        </p:txBody>
      </p:sp>
      <p:sp>
        <p:nvSpPr>
          <p:cNvPr id="723" name="Google Shape;723;p20"/>
          <p:cNvSpPr txBox="1">
            <a:spLocks noGrp="1"/>
          </p:cNvSpPr>
          <p:nvPr>
            <p:ph type="title"/>
          </p:nvPr>
        </p:nvSpPr>
        <p:spPr>
          <a:xfrm>
            <a:off x="251520" y="192062"/>
            <a:ext cx="8507288"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800"/>
              <a:buFont typeface="Calibri"/>
              <a:buNone/>
            </a:pPr>
            <a:r>
              <a:rPr lang="en-US" sz="2800" b="1"/>
              <a:t>CAN-MDS: tots els sectors rellevants i operadores i operadors </a:t>
            </a:r>
            <a:r>
              <a:rPr lang="en-US" sz="2400">
                <a:solidFill>
                  <a:schemeClr val="accent1"/>
                </a:solidFill>
              </a:rPr>
              <a:t>poden aportar informació sobre les mateixes variables</a:t>
            </a:r>
            <a:endParaRPr sz="2800"/>
          </a:p>
        </p:txBody>
      </p:sp>
      <p:sp>
        <p:nvSpPr>
          <p:cNvPr id="724" name="Google Shape;724;p20"/>
          <p:cNvSpPr txBox="1"/>
          <p:nvPr/>
        </p:nvSpPr>
        <p:spPr>
          <a:xfrm>
            <a:off x="2339752" y="2287347"/>
            <a:ext cx="4824536"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CONJUNT MINIM DE DADES</a:t>
            </a:r>
            <a:endParaRPr sz="28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20"/>
                                        </p:tgtEl>
                                        <p:attrNameLst>
                                          <p:attrName>style.visibility</p:attrName>
                                        </p:attrNameLst>
                                      </p:cBhvr>
                                      <p:to>
                                        <p:strVal val="visible"/>
                                      </p:to>
                                    </p:set>
                                    <p:anim calcmode="lin" valueType="num">
                                      <p:cBhvr additive="base">
                                        <p:cTn id="7" dur="500"/>
                                        <p:tgtEl>
                                          <p:spTgt spid="720"/>
                                        </p:tgtEl>
                                        <p:attrNameLst>
                                          <p:attrName>ppt_w</p:attrName>
                                        </p:attrNameLst>
                                      </p:cBhvr>
                                      <p:tavLst>
                                        <p:tav tm="0">
                                          <p:val>
                                            <p:strVal val="0"/>
                                          </p:val>
                                        </p:tav>
                                        <p:tav tm="100000">
                                          <p:val>
                                            <p:strVal val="#ppt_w"/>
                                          </p:val>
                                        </p:tav>
                                      </p:tavLst>
                                    </p:anim>
                                    <p:anim calcmode="lin" valueType="num">
                                      <p:cBhvr additive="base">
                                        <p:cTn id="8" dur="500"/>
                                        <p:tgtEl>
                                          <p:spTgt spid="720"/>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721"/>
                                        </p:tgtEl>
                                        <p:attrNameLst>
                                          <p:attrName>style.visibility</p:attrName>
                                        </p:attrNameLst>
                                      </p:cBhvr>
                                      <p:to>
                                        <p:strVal val="visible"/>
                                      </p:to>
                                    </p:set>
                                    <p:anim calcmode="lin" valueType="num">
                                      <p:cBhvr additive="base">
                                        <p:cTn id="11" dur="500"/>
                                        <p:tgtEl>
                                          <p:spTgt spid="721"/>
                                        </p:tgtEl>
                                        <p:attrNameLst>
                                          <p:attrName>ppt_w</p:attrName>
                                        </p:attrNameLst>
                                      </p:cBhvr>
                                      <p:tavLst>
                                        <p:tav tm="0">
                                          <p:val>
                                            <p:strVal val="0"/>
                                          </p:val>
                                        </p:tav>
                                        <p:tav tm="100000">
                                          <p:val>
                                            <p:strVal val="#ppt_w"/>
                                          </p:val>
                                        </p:tav>
                                      </p:tavLst>
                                    </p:anim>
                                    <p:anim calcmode="lin" valueType="num">
                                      <p:cBhvr additive="base">
                                        <p:cTn id="12" dur="500"/>
                                        <p:tgtEl>
                                          <p:spTgt spid="721"/>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722"/>
                                        </p:tgtEl>
                                        <p:attrNameLst>
                                          <p:attrName>style.visibility</p:attrName>
                                        </p:attrNameLst>
                                      </p:cBhvr>
                                      <p:to>
                                        <p:strVal val="visible"/>
                                      </p:to>
                                    </p:set>
                                    <p:anim calcmode="lin" valueType="num">
                                      <p:cBhvr additive="base">
                                        <p:cTn id="15" dur="500"/>
                                        <p:tgtEl>
                                          <p:spTgt spid="722"/>
                                        </p:tgtEl>
                                        <p:attrNameLst>
                                          <p:attrName>ppt_w</p:attrName>
                                        </p:attrNameLst>
                                      </p:cBhvr>
                                      <p:tavLst>
                                        <p:tav tm="0">
                                          <p:val>
                                            <p:strVal val="0"/>
                                          </p:val>
                                        </p:tav>
                                        <p:tav tm="100000">
                                          <p:val>
                                            <p:strVal val="#ppt_w"/>
                                          </p:val>
                                        </p:tav>
                                      </p:tavLst>
                                    </p:anim>
                                    <p:anim calcmode="lin" valueType="num">
                                      <p:cBhvr additive="base">
                                        <p:cTn id="16" dur="500"/>
                                        <p:tgtEl>
                                          <p:spTgt spid="72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729"/>
        <p:cNvGrpSpPr/>
        <p:nvPr/>
      </p:nvGrpSpPr>
      <p:grpSpPr>
        <a:xfrm>
          <a:off x="0" y="0"/>
          <a:ext cx="0" cy="0"/>
          <a:chOff x="0" y="0"/>
          <a:chExt cx="0" cy="0"/>
        </a:xfrm>
      </p:grpSpPr>
      <p:sp>
        <p:nvSpPr>
          <p:cNvPr id="730" name="Google Shape;730;p21"/>
          <p:cNvSpPr txBox="1">
            <a:spLocks noGrp="1"/>
          </p:cNvSpPr>
          <p:nvPr>
            <p:ph type="title"/>
          </p:nvPr>
        </p:nvSpPr>
        <p:spPr>
          <a:xfrm>
            <a:off x="0" y="670"/>
            <a:ext cx="9144000" cy="778542"/>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accent1"/>
              </a:buClr>
              <a:buSzPts val="2400"/>
              <a:buFont typeface="Calibri"/>
              <a:buNone/>
            </a:pPr>
            <a:r>
              <a:rPr lang="en-US" sz="2400" b="1" i="1">
                <a:solidFill>
                  <a:schemeClr val="accent1"/>
                </a:solidFill>
              </a:rPr>
              <a:t>Eina preparada per facilitar la gestió de casos individuals</a:t>
            </a:r>
            <a:endParaRPr sz="2400" b="1">
              <a:solidFill>
                <a:schemeClr val="accent1"/>
              </a:solidFill>
            </a:endParaRPr>
          </a:p>
        </p:txBody>
      </p:sp>
      <p:sp>
        <p:nvSpPr>
          <p:cNvPr id="731" name="Google Shape;731;p21"/>
          <p:cNvSpPr/>
          <p:nvPr/>
        </p:nvSpPr>
        <p:spPr>
          <a:xfrm>
            <a:off x="-612576" y="2732606"/>
            <a:ext cx="11017224" cy="108012"/>
          </a:xfrm>
          <a:prstGeom prst="mathMinus">
            <a:avLst>
              <a:gd name="adj1" fmla="val 2352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2" name="Google Shape;732;p21"/>
          <p:cNvSpPr txBox="1"/>
          <p:nvPr/>
        </p:nvSpPr>
        <p:spPr>
          <a:xfrm>
            <a:off x="793820" y="1139109"/>
            <a:ext cx="8659628"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Denominador comú de dades en tots els serveis</a:t>
            </a:r>
            <a:endParaRPr sz="2800" b="1">
              <a:solidFill>
                <a:schemeClr val="dk1"/>
              </a:solidFill>
              <a:latin typeface="Calibri"/>
              <a:ea typeface="Calibri"/>
              <a:cs typeface="Calibri"/>
              <a:sym typeface="Calibri"/>
            </a:endParaRPr>
          </a:p>
        </p:txBody>
      </p:sp>
      <p:sp>
        <p:nvSpPr>
          <p:cNvPr id="733" name="Google Shape;733;p21"/>
          <p:cNvSpPr/>
          <p:nvPr/>
        </p:nvSpPr>
        <p:spPr>
          <a:xfrm>
            <a:off x="179512" y="3034362"/>
            <a:ext cx="720080" cy="324036"/>
          </a:xfrm>
          <a:prstGeom prst="mathEqual">
            <a:avLst>
              <a:gd name="adj1" fmla="val 23520"/>
              <a:gd name="adj2" fmla="val 1176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734" name="Google Shape;734;p21"/>
          <p:cNvSpPr txBox="1"/>
          <p:nvPr/>
        </p:nvSpPr>
        <p:spPr>
          <a:xfrm>
            <a:off x="827584" y="2912626"/>
            <a:ext cx="8299588"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maltractament infantil i conjunt mínim de dades (CAN-MDS)</a:t>
            </a:r>
            <a:endParaRPr sz="2800" b="1">
              <a:solidFill>
                <a:schemeClr val="dk1"/>
              </a:solidFill>
              <a:latin typeface="Calibri"/>
              <a:ea typeface="Calibri"/>
              <a:cs typeface="Calibri"/>
              <a:sym typeface="Calibri"/>
            </a:endParaRPr>
          </a:p>
        </p:txBody>
      </p:sp>
      <p:sp>
        <p:nvSpPr>
          <p:cNvPr id="735" name="Google Shape;735;p21"/>
          <p:cNvSpPr/>
          <p:nvPr/>
        </p:nvSpPr>
        <p:spPr>
          <a:xfrm>
            <a:off x="223902" y="1859801"/>
            <a:ext cx="459666" cy="452586"/>
          </a:xfrm>
          <a:prstGeom prst="plus">
            <a:avLst>
              <a:gd name="adj" fmla="val 3664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6" name="Google Shape;736;p21"/>
          <p:cNvSpPr txBox="1"/>
          <p:nvPr/>
        </p:nvSpPr>
        <p:spPr>
          <a:xfrm>
            <a:off x="815004" y="1611226"/>
            <a:ext cx="8162064" cy="107721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600" b="1">
                <a:solidFill>
                  <a:schemeClr val="dk1"/>
                </a:solidFill>
                <a:latin typeface="Calibri"/>
                <a:ea typeface="Calibri"/>
                <a:cs typeface="Calibri"/>
                <a:sym typeface="Calibri"/>
              </a:rPr>
              <a:t>informació per a la resposta dels serveis i derivacions a serveis, accés per nivells a la informació d’incidents i casos ja coneguts, professionals que han treballat en el passat amb el mateix cas, comentaris sobre derivacions... prenent les mesures necessàries per a la protecció de les dades personals</a:t>
            </a:r>
            <a:endParaRPr sz="1600" b="1">
              <a:solidFill>
                <a:schemeClr val="dk1"/>
              </a:solidFill>
              <a:latin typeface="Calibri"/>
              <a:ea typeface="Calibri"/>
              <a:cs typeface="Calibri"/>
              <a:sym typeface="Calibri"/>
            </a:endParaRPr>
          </a:p>
        </p:txBody>
      </p:sp>
      <p:sp>
        <p:nvSpPr>
          <p:cNvPr id="737" name="Google Shape;737;p21"/>
          <p:cNvSpPr/>
          <p:nvPr/>
        </p:nvSpPr>
        <p:spPr>
          <a:xfrm>
            <a:off x="1763688" y="771550"/>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SALUT</a:t>
            </a:r>
            <a:endParaRPr sz="1400">
              <a:solidFill>
                <a:schemeClr val="lt1"/>
              </a:solidFill>
              <a:latin typeface="Calibri"/>
              <a:ea typeface="Calibri"/>
              <a:cs typeface="Calibri"/>
              <a:sym typeface="Calibri"/>
            </a:endParaRPr>
          </a:p>
        </p:txBody>
      </p:sp>
      <p:sp>
        <p:nvSpPr>
          <p:cNvPr id="738" name="Google Shape;738;p21"/>
          <p:cNvSpPr/>
          <p:nvPr/>
        </p:nvSpPr>
        <p:spPr>
          <a:xfrm>
            <a:off x="3203848" y="771550"/>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lt1"/>
                </a:solidFill>
                <a:latin typeface="Calibri"/>
                <a:ea typeface="Calibri"/>
                <a:cs typeface="Calibri"/>
                <a:sym typeface="Calibri"/>
              </a:rPr>
              <a:t>SALUT MENTAL</a:t>
            </a:r>
            <a:endParaRPr sz="1300">
              <a:solidFill>
                <a:schemeClr val="lt1"/>
              </a:solidFill>
              <a:latin typeface="Calibri"/>
              <a:ea typeface="Calibri"/>
              <a:cs typeface="Calibri"/>
              <a:sym typeface="Calibri"/>
            </a:endParaRPr>
          </a:p>
        </p:txBody>
      </p:sp>
      <p:sp>
        <p:nvSpPr>
          <p:cNvPr id="739" name="Google Shape;739;p21"/>
          <p:cNvSpPr/>
          <p:nvPr/>
        </p:nvSpPr>
        <p:spPr>
          <a:xfrm>
            <a:off x="4644008" y="771550"/>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lt1"/>
                </a:solidFill>
                <a:latin typeface="Calibri"/>
                <a:ea typeface="Calibri"/>
                <a:cs typeface="Calibri"/>
                <a:sym typeface="Calibri"/>
              </a:rPr>
              <a:t>SERVEIS SOCIALS</a:t>
            </a:r>
            <a:endParaRPr sz="1200">
              <a:solidFill>
                <a:schemeClr val="lt1"/>
              </a:solidFill>
              <a:latin typeface="Calibri"/>
              <a:ea typeface="Calibri"/>
              <a:cs typeface="Calibri"/>
              <a:sym typeface="Calibri"/>
            </a:endParaRPr>
          </a:p>
        </p:txBody>
      </p:sp>
      <p:sp>
        <p:nvSpPr>
          <p:cNvPr id="740" name="Google Shape;740;p21"/>
          <p:cNvSpPr/>
          <p:nvPr/>
        </p:nvSpPr>
        <p:spPr>
          <a:xfrm>
            <a:off x="6084168" y="771550"/>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JUSTÍCIA</a:t>
            </a:r>
            <a:endParaRPr sz="1400">
              <a:solidFill>
                <a:schemeClr val="lt1"/>
              </a:solidFill>
              <a:latin typeface="Calibri"/>
              <a:ea typeface="Calibri"/>
              <a:cs typeface="Calibri"/>
              <a:sym typeface="Calibri"/>
            </a:endParaRPr>
          </a:p>
        </p:txBody>
      </p:sp>
      <p:sp>
        <p:nvSpPr>
          <p:cNvPr id="741" name="Google Shape;741;p21"/>
          <p:cNvSpPr/>
          <p:nvPr/>
        </p:nvSpPr>
        <p:spPr>
          <a:xfrm>
            <a:off x="7524328" y="771550"/>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C.SEGURETAT</a:t>
            </a:r>
            <a:endParaRPr sz="1400">
              <a:solidFill>
                <a:schemeClr val="lt1"/>
              </a:solidFill>
              <a:latin typeface="Calibri"/>
              <a:ea typeface="Calibri"/>
              <a:cs typeface="Calibri"/>
              <a:sym typeface="Calibri"/>
            </a:endParaRPr>
          </a:p>
        </p:txBody>
      </p:sp>
      <p:sp>
        <p:nvSpPr>
          <p:cNvPr id="742" name="Google Shape;742;p21"/>
          <p:cNvSpPr/>
          <p:nvPr/>
        </p:nvSpPr>
        <p:spPr>
          <a:xfrm>
            <a:off x="323528" y="771550"/>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EDUCACIÓ</a:t>
            </a:r>
            <a:endParaRPr sz="1400">
              <a:solidFill>
                <a:schemeClr val="lt1"/>
              </a:solidFill>
              <a:latin typeface="Calibri"/>
              <a:ea typeface="Calibri"/>
              <a:cs typeface="Calibri"/>
              <a:sym typeface="Calibri"/>
            </a:endParaRPr>
          </a:p>
        </p:txBody>
      </p:sp>
      <p:sp>
        <p:nvSpPr>
          <p:cNvPr id="743" name="Google Shape;743;p21"/>
          <p:cNvSpPr txBox="1"/>
          <p:nvPr/>
        </p:nvSpPr>
        <p:spPr>
          <a:xfrm>
            <a:off x="746056" y="3721923"/>
            <a:ext cx="376727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la nena/el nen</a:t>
            </a:r>
            <a:endParaRPr sz="1600" b="1">
              <a:solidFill>
                <a:schemeClr val="dk1"/>
              </a:solidFill>
              <a:latin typeface="Calibri"/>
              <a:ea typeface="Calibri"/>
              <a:cs typeface="Calibri"/>
              <a:sym typeface="Calibri"/>
            </a:endParaRPr>
          </a:p>
        </p:txBody>
      </p:sp>
      <p:sp>
        <p:nvSpPr>
          <p:cNvPr id="744" name="Google Shape;744;p21"/>
          <p:cNvSpPr txBox="1"/>
          <p:nvPr/>
        </p:nvSpPr>
        <p:spPr>
          <a:xfrm>
            <a:off x="4490472" y="3617219"/>
            <a:ext cx="4608512"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la família / persones cuidadores</a:t>
            </a:r>
            <a:endParaRPr sz="1600" b="1">
              <a:solidFill>
                <a:schemeClr val="dk1"/>
              </a:solidFill>
              <a:latin typeface="Calibri"/>
              <a:ea typeface="Calibri"/>
              <a:cs typeface="Calibri"/>
              <a:sym typeface="Calibri"/>
            </a:endParaRPr>
          </a:p>
        </p:txBody>
      </p:sp>
      <p:sp>
        <p:nvSpPr>
          <p:cNvPr id="745" name="Google Shape;745;p21"/>
          <p:cNvSpPr txBox="1"/>
          <p:nvPr/>
        </p:nvSpPr>
        <p:spPr>
          <a:xfrm>
            <a:off x="746056" y="4086434"/>
            <a:ext cx="3384376" cy="584775"/>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l’incident de maltractament</a:t>
            </a:r>
            <a:endParaRPr sz="1600" b="1">
              <a:solidFill>
                <a:schemeClr val="dk1"/>
              </a:solidFill>
              <a:latin typeface="Calibri"/>
              <a:ea typeface="Calibri"/>
              <a:cs typeface="Calibri"/>
              <a:sym typeface="Calibri"/>
            </a:endParaRPr>
          </a:p>
        </p:txBody>
      </p:sp>
      <p:sp>
        <p:nvSpPr>
          <p:cNvPr id="746" name="Google Shape;746;p21"/>
          <p:cNvSpPr txBox="1"/>
          <p:nvPr/>
        </p:nvSpPr>
        <p:spPr>
          <a:xfrm>
            <a:off x="458024" y="3732058"/>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747" name="Google Shape;747;p21"/>
          <p:cNvSpPr txBox="1"/>
          <p:nvPr/>
        </p:nvSpPr>
        <p:spPr>
          <a:xfrm>
            <a:off x="4202440" y="3730758"/>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
        <p:nvSpPr>
          <p:cNvPr id="748" name="Google Shape;748;p21"/>
          <p:cNvSpPr txBox="1"/>
          <p:nvPr/>
        </p:nvSpPr>
        <p:spPr>
          <a:xfrm>
            <a:off x="458024" y="4098593"/>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1600" b="1">
              <a:solidFill>
                <a:schemeClr val="lt1"/>
              </a:solidFill>
              <a:latin typeface="Calibri"/>
              <a:ea typeface="Calibri"/>
              <a:cs typeface="Calibri"/>
              <a:sym typeface="Calibri"/>
            </a:endParaRPr>
          </a:p>
        </p:txBody>
      </p:sp>
      <p:sp>
        <p:nvSpPr>
          <p:cNvPr id="749" name="Google Shape;749;p21"/>
          <p:cNvSpPr txBox="1"/>
          <p:nvPr/>
        </p:nvSpPr>
        <p:spPr>
          <a:xfrm>
            <a:off x="4490472" y="4078274"/>
            <a:ext cx="46085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Informació relativa a la resposta dels serveis</a:t>
            </a:r>
            <a:endParaRPr sz="1600" b="1">
              <a:solidFill>
                <a:schemeClr val="dk1"/>
              </a:solidFill>
              <a:latin typeface="Calibri"/>
              <a:ea typeface="Calibri"/>
              <a:cs typeface="Calibri"/>
              <a:sym typeface="Calibri"/>
            </a:endParaRPr>
          </a:p>
        </p:txBody>
      </p:sp>
      <p:sp>
        <p:nvSpPr>
          <p:cNvPr id="750" name="Google Shape;750;p21"/>
          <p:cNvSpPr txBox="1"/>
          <p:nvPr/>
        </p:nvSpPr>
        <p:spPr>
          <a:xfrm>
            <a:off x="4202440" y="4111576"/>
            <a:ext cx="288032" cy="338554"/>
          </a:xfrm>
          <a:prstGeom prst="rect">
            <a:avLst/>
          </a:prstGeom>
          <a:gradFill>
            <a:gsLst>
              <a:gs pos="0">
                <a:srgbClr val="759336"/>
              </a:gs>
              <a:gs pos="80000">
                <a:srgbClr val="99C247"/>
              </a:gs>
              <a:gs pos="100000">
                <a:srgbClr val="9BC54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Calibri"/>
                <a:ea typeface="Calibri"/>
                <a:cs typeface="Calibri"/>
                <a:sym typeface="Calibri"/>
              </a:rPr>
              <a:t>✔</a:t>
            </a:r>
            <a:endParaRPr sz="2000" b="1">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5"/>
                                        </p:tgtEl>
                                        <p:attrNameLst>
                                          <p:attrName>style.visibility</p:attrName>
                                        </p:attrNameLst>
                                      </p:cBhvr>
                                      <p:to>
                                        <p:strVal val="visible"/>
                                      </p:to>
                                    </p:set>
                                    <p:anim calcmode="lin" valueType="num">
                                      <p:cBhvr additive="base">
                                        <p:cTn id="7" dur="500"/>
                                        <p:tgtEl>
                                          <p:spTgt spid="735"/>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736"/>
                                        </p:tgtEl>
                                        <p:attrNameLst>
                                          <p:attrName>style.visibility</p:attrName>
                                        </p:attrNameLst>
                                      </p:cBhvr>
                                      <p:to>
                                        <p:strVal val="visible"/>
                                      </p:to>
                                    </p:set>
                                    <p:anim calcmode="lin" valueType="num">
                                      <p:cBhvr additive="base">
                                        <p:cTn id="10" dur="500"/>
                                        <p:tgtEl>
                                          <p:spTgt spid="736"/>
                                        </p:tgtEl>
                                        <p:attrNameLst>
                                          <p:attrName>ppt_y</p:attrName>
                                        </p:attrNameLst>
                                      </p:cBhvr>
                                      <p:tavLst>
                                        <p:tav tm="0">
                                          <p:val>
                                            <p:strVal val="#ppt_y+1"/>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730"/>
                                        </p:tgtEl>
                                        <p:attrNameLst>
                                          <p:attrName>style.visibility</p:attrName>
                                        </p:attrNameLst>
                                      </p:cBhvr>
                                      <p:to>
                                        <p:strVal val="visible"/>
                                      </p:to>
                                    </p:set>
                                    <p:anim calcmode="lin" valueType="num">
                                      <p:cBhvr additive="base">
                                        <p:cTn id="15" dur="500"/>
                                        <p:tgtEl>
                                          <p:spTgt spid="730"/>
                                        </p:tgtEl>
                                        <p:attrNameLst>
                                          <p:attrName>ppt_w</p:attrName>
                                        </p:attrNameLst>
                                      </p:cBhvr>
                                      <p:tavLst>
                                        <p:tav tm="0">
                                          <p:val>
                                            <p:strVal val="0"/>
                                          </p:val>
                                        </p:tav>
                                        <p:tav tm="100000">
                                          <p:val>
                                            <p:strVal val="#ppt_w"/>
                                          </p:val>
                                        </p:tav>
                                      </p:tavLst>
                                    </p:anim>
                                    <p:anim calcmode="lin" valueType="num">
                                      <p:cBhvr additive="base">
                                        <p:cTn id="16" dur="500"/>
                                        <p:tgtEl>
                                          <p:spTgt spid="730"/>
                                        </p:tgtEl>
                                        <p:attrNameLst>
                                          <p:attrName>ppt_h</p:attrName>
                                        </p:attrNameLst>
                                      </p:cBhvr>
                                      <p:tavLst>
                                        <p:tav tm="0">
                                          <p:val>
                                            <p:str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33"/>
                                        </p:tgtEl>
                                        <p:attrNameLst>
                                          <p:attrName>style.visibility</p:attrName>
                                        </p:attrNameLst>
                                      </p:cBhvr>
                                      <p:to>
                                        <p:strVal val="visible"/>
                                      </p:to>
                                    </p:set>
                                    <p:animEffect transition="in" filter="fade">
                                      <p:cBhvr>
                                        <p:cTn id="21" dur="500"/>
                                        <p:tgtEl>
                                          <p:spTgt spid="733"/>
                                        </p:tgtEl>
                                      </p:cBhvr>
                                    </p:animEffect>
                                  </p:childTnLst>
                                </p:cTn>
                              </p:par>
                              <p:par>
                                <p:cTn id="22" presetID="10" presetClass="entr" presetSubtype="0" fill="hold" nodeType="withEffect">
                                  <p:stCondLst>
                                    <p:cond delay="0"/>
                                  </p:stCondLst>
                                  <p:childTnLst>
                                    <p:set>
                                      <p:cBhvr>
                                        <p:cTn id="23" dur="1" fill="hold">
                                          <p:stCondLst>
                                            <p:cond delay="0"/>
                                          </p:stCondLst>
                                        </p:cTn>
                                        <p:tgtEl>
                                          <p:spTgt spid="734"/>
                                        </p:tgtEl>
                                        <p:attrNameLst>
                                          <p:attrName>style.visibility</p:attrName>
                                        </p:attrNameLst>
                                      </p:cBhvr>
                                      <p:to>
                                        <p:strVal val="visible"/>
                                      </p:to>
                                    </p:set>
                                    <p:animEffect transition="in" filter="fade">
                                      <p:cBhvr>
                                        <p:cTn id="24" dur="500"/>
                                        <p:tgtEl>
                                          <p:spTgt spid="734"/>
                                        </p:tgtEl>
                                      </p:cBhvr>
                                    </p:animEffect>
                                  </p:childTnLst>
                                </p:cTn>
                              </p:par>
                              <p:par>
                                <p:cTn id="25" presetID="10" presetClass="entr" presetSubtype="0" fill="hold" nodeType="withEffect">
                                  <p:stCondLst>
                                    <p:cond delay="0"/>
                                  </p:stCondLst>
                                  <p:childTnLst>
                                    <p:set>
                                      <p:cBhvr>
                                        <p:cTn id="26" dur="1" fill="hold">
                                          <p:stCondLst>
                                            <p:cond delay="0"/>
                                          </p:stCondLst>
                                        </p:cTn>
                                        <p:tgtEl>
                                          <p:spTgt spid="746"/>
                                        </p:tgtEl>
                                        <p:attrNameLst>
                                          <p:attrName>style.visibility</p:attrName>
                                        </p:attrNameLst>
                                      </p:cBhvr>
                                      <p:to>
                                        <p:strVal val="visible"/>
                                      </p:to>
                                    </p:set>
                                    <p:animEffect transition="in" filter="fade">
                                      <p:cBhvr>
                                        <p:cTn id="27" dur="500"/>
                                        <p:tgtEl>
                                          <p:spTgt spid="746"/>
                                        </p:tgtEl>
                                      </p:cBhvr>
                                    </p:animEffect>
                                  </p:childTnLst>
                                </p:cTn>
                              </p:par>
                              <p:par>
                                <p:cTn id="28" presetID="10" presetClass="entr" presetSubtype="0" fill="hold" nodeType="withEffect">
                                  <p:stCondLst>
                                    <p:cond delay="0"/>
                                  </p:stCondLst>
                                  <p:childTnLst>
                                    <p:set>
                                      <p:cBhvr>
                                        <p:cTn id="29" dur="1" fill="hold">
                                          <p:stCondLst>
                                            <p:cond delay="0"/>
                                          </p:stCondLst>
                                        </p:cTn>
                                        <p:tgtEl>
                                          <p:spTgt spid="748"/>
                                        </p:tgtEl>
                                        <p:attrNameLst>
                                          <p:attrName>style.visibility</p:attrName>
                                        </p:attrNameLst>
                                      </p:cBhvr>
                                      <p:to>
                                        <p:strVal val="visible"/>
                                      </p:to>
                                    </p:set>
                                    <p:animEffect transition="in" filter="fade">
                                      <p:cBhvr>
                                        <p:cTn id="30" dur="500"/>
                                        <p:tgtEl>
                                          <p:spTgt spid="748"/>
                                        </p:tgtEl>
                                      </p:cBhvr>
                                    </p:animEffect>
                                  </p:childTnLst>
                                </p:cTn>
                              </p:par>
                              <p:par>
                                <p:cTn id="31" presetID="10" presetClass="entr" presetSubtype="0" fill="hold" nodeType="withEffect">
                                  <p:stCondLst>
                                    <p:cond delay="0"/>
                                  </p:stCondLst>
                                  <p:childTnLst>
                                    <p:set>
                                      <p:cBhvr>
                                        <p:cTn id="32" dur="1" fill="hold">
                                          <p:stCondLst>
                                            <p:cond delay="0"/>
                                          </p:stCondLst>
                                        </p:cTn>
                                        <p:tgtEl>
                                          <p:spTgt spid="743"/>
                                        </p:tgtEl>
                                        <p:attrNameLst>
                                          <p:attrName>style.visibility</p:attrName>
                                        </p:attrNameLst>
                                      </p:cBhvr>
                                      <p:to>
                                        <p:strVal val="visible"/>
                                      </p:to>
                                    </p:set>
                                    <p:animEffect transition="in" filter="fade">
                                      <p:cBhvr>
                                        <p:cTn id="33" dur="500"/>
                                        <p:tgtEl>
                                          <p:spTgt spid="743"/>
                                        </p:tgtEl>
                                      </p:cBhvr>
                                    </p:animEffect>
                                  </p:childTnLst>
                                </p:cTn>
                              </p:par>
                              <p:par>
                                <p:cTn id="34" presetID="10" presetClass="entr" presetSubtype="0" fill="hold" nodeType="withEffect">
                                  <p:stCondLst>
                                    <p:cond delay="0"/>
                                  </p:stCondLst>
                                  <p:childTnLst>
                                    <p:set>
                                      <p:cBhvr>
                                        <p:cTn id="35" dur="1" fill="hold">
                                          <p:stCondLst>
                                            <p:cond delay="0"/>
                                          </p:stCondLst>
                                        </p:cTn>
                                        <p:tgtEl>
                                          <p:spTgt spid="745"/>
                                        </p:tgtEl>
                                        <p:attrNameLst>
                                          <p:attrName>style.visibility</p:attrName>
                                        </p:attrNameLst>
                                      </p:cBhvr>
                                      <p:to>
                                        <p:strVal val="visible"/>
                                      </p:to>
                                    </p:set>
                                    <p:animEffect transition="in" filter="fade">
                                      <p:cBhvr>
                                        <p:cTn id="36" dur="500"/>
                                        <p:tgtEl>
                                          <p:spTgt spid="745"/>
                                        </p:tgtEl>
                                      </p:cBhvr>
                                    </p:animEffect>
                                  </p:childTnLst>
                                </p:cTn>
                              </p:par>
                              <p:par>
                                <p:cTn id="37" presetID="10" presetClass="entr" presetSubtype="0" fill="hold" nodeType="withEffect">
                                  <p:stCondLst>
                                    <p:cond delay="0"/>
                                  </p:stCondLst>
                                  <p:childTnLst>
                                    <p:set>
                                      <p:cBhvr>
                                        <p:cTn id="38" dur="1" fill="hold">
                                          <p:stCondLst>
                                            <p:cond delay="0"/>
                                          </p:stCondLst>
                                        </p:cTn>
                                        <p:tgtEl>
                                          <p:spTgt spid="747"/>
                                        </p:tgtEl>
                                        <p:attrNameLst>
                                          <p:attrName>style.visibility</p:attrName>
                                        </p:attrNameLst>
                                      </p:cBhvr>
                                      <p:to>
                                        <p:strVal val="visible"/>
                                      </p:to>
                                    </p:set>
                                    <p:animEffect transition="in" filter="fade">
                                      <p:cBhvr>
                                        <p:cTn id="39" dur="500"/>
                                        <p:tgtEl>
                                          <p:spTgt spid="747"/>
                                        </p:tgtEl>
                                      </p:cBhvr>
                                    </p:animEffect>
                                  </p:childTnLst>
                                </p:cTn>
                              </p:par>
                              <p:par>
                                <p:cTn id="40" presetID="10" presetClass="entr" presetSubtype="0" fill="hold" nodeType="withEffect">
                                  <p:stCondLst>
                                    <p:cond delay="0"/>
                                  </p:stCondLst>
                                  <p:childTnLst>
                                    <p:set>
                                      <p:cBhvr>
                                        <p:cTn id="41" dur="1" fill="hold">
                                          <p:stCondLst>
                                            <p:cond delay="0"/>
                                          </p:stCondLst>
                                        </p:cTn>
                                        <p:tgtEl>
                                          <p:spTgt spid="750"/>
                                        </p:tgtEl>
                                        <p:attrNameLst>
                                          <p:attrName>style.visibility</p:attrName>
                                        </p:attrNameLst>
                                      </p:cBhvr>
                                      <p:to>
                                        <p:strVal val="visible"/>
                                      </p:to>
                                    </p:set>
                                    <p:animEffect transition="in" filter="fade">
                                      <p:cBhvr>
                                        <p:cTn id="42" dur="500"/>
                                        <p:tgtEl>
                                          <p:spTgt spid="750"/>
                                        </p:tgtEl>
                                      </p:cBhvr>
                                    </p:animEffect>
                                  </p:childTnLst>
                                </p:cTn>
                              </p:par>
                              <p:par>
                                <p:cTn id="43" presetID="10" presetClass="entr" presetSubtype="0" fill="hold" nodeType="withEffect">
                                  <p:stCondLst>
                                    <p:cond delay="0"/>
                                  </p:stCondLst>
                                  <p:childTnLst>
                                    <p:set>
                                      <p:cBhvr>
                                        <p:cTn id="44" dur="1" fill="hold">
                                          <p:stCondLst>
                                            <p:cond delay="0"/>
                                          </p:stCondLst>
                                        </p:cTn>
                                        <p:tgtEl>
                                          <p:spTgt spid="744"/>
                                        </p:tgtEl>
                                        <p:attrNameLst>
                                          <p:attrName>style.visibility</p:attrName>
                                        </p:attrNameLst>
                                      </p:cBhvr>
                                      <p:to>
                                        <p:strVal val="visible"/>
                                      </p:to>
                                    </p:set>
                                    <p:animEffect transition="in" filter="fade">
                                      <p:cBhvr>
                                        <p:cTn id="45" dur="500"/>
                                        <p:tgtEl>
                                          <p:spTgt spid="744"/>
                                        </p:tgtEl>
                                      </p:cBhvr>
                                    </p:animEffect>
                                  </p:childTnLst>
                                </p:cTn>
                              </p:par>
                              <p:par>
                                <p:cTn id="46" presetID="10" presetClass="entr" presetSubtype="0" fill="hold" nodeType="withEffect">
                                  <p:stCondLst>
                                    <p:cond delay="0"/>
                                  </p:stCondLst>
                                  <p:childTnLst>
                                    <p:set>
                                      <p:cBhvr>
                                        <p:cTn id="47" dur="1" fill="hold">
                                          <p:stCondLst>
                                            <p:cond delay="0"/>
                                          </p:stCondLst>
                                        </p:cTn>
                                        <p:tgtEl>
                                          <p:spTgt spid="749"/>
                                        </p:tgtEl>
                                        <p:attrNameLst>
                                          <p:attrName>style.visibility</p:attrName>
                                        </p:attrNameLst>
                                      </p:cBhvr>
                                      <p:to>
                                        <p:strVal val="visible"/>
                                      </p:to>
                                    </p:set>
                                    <p:animEffect transition="in" filter="fade">
                                      <p:cBhvr>
                                        <p:cTn id="48" dur="500"/>
                                        <p:tgtEl>
                                          <p:spTgt spid="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755"/>
        <p:cNvGrpSpPr/>
        <p:nvPr/>
      </p:nvGrpSpPr>
      <p:grpSpPr>
        <a:xfrm>
          <a:off x="0" y="0"/>
          <a:ext cx="0" cy="0"/>
          <a:chOff x="0" y="0"/>
          <a:chExt cx="0" cy="0"/>
        </a:xfrm>
      </p:grpSpPr>
      <p:sp>
        <p:nvSpPr>
          <p:cNvPr id="756" name="Google Shape;756;p22"/>
          <p:cNvSpPr txBox="1">
            <a:spLocks noGrp="1"/>
          </p:cNvSpPr>
          <p:nvPr>
            <p:ph type="title"/>
          </p:nvPr>
        </p:nvSpPr>
        <p:spPr>
          <a:xfrm>
            <a:off x="251520" y="197747"/>
            <a:ext cx="8507288"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800"/>
              <a:buFont typeface="Calibri"/>
              <a:buNone/>
            </a:pPr>
            <a:r>
              <a:rPr lang="en-US" sz="2800" b="1"/>
              <a:t>CAN-MDS: tots els sectors rellevants i operadores i operadors </a:t>
            </a:r>
            <a:r>
              <a:rPr lang="en-US" sz="2400">
                <a:solidFill>
                  <a:schemeClr val="accent1"/>
                </a:solidFill>
              </a:rPr>
              <a:t>poden aportar informació sobre les mateixes variables</a:t>
            </a:r>
            <a:endParaRPr sz="2800" b="1"/>
          </a:p>
        </p:txBody>
      </p:sp>
      <p:sp>
        <p:nvSpPr>
          <p:cNvPr id="757" name="Google Shape;757;p22"/>
          <p:cNvSpPr txBox="1"/>
          <p:nvPr/>
        </p:nvSpPr>
        <p:spPr>
          <a:xfrm>
            <a:off x="2339752" y="2296005"/>
            <a:ext cx="4824536"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CAN-MDS</a:t>
            </a:r>
            <a:endParaRPr sz="2800" b="1">
              <a:solidFill>
                <a:schemeClr val="dk1"/>
              </a:solidFill>
              <a:latin typeface="Calibri"/>
              <a:ea typeface="Calibri"/>
              <a:cs typeface="Calibri"/>
              <a:sym typeface="Calibri"/>
            </a:endParaRPr>
          </a:p>
        </p:txBody>
      </p:sp>
      <p:cxnSp>
        <p:nvCxnSpPr>
          <p:cNvPr id="758" name="Google Shape;758;p22"/>
          <p:cNvCxnSpPr>
            <a:endCxn id="757" idx="0"/>
          </p:cNvCxnSpPr>
          <p:nvPr/>
        </p:nvCxnSpPr>
        <p:spPr>
          <a:xfrm>
            <a:off x="1007720" y="1437705"/>
            <a:ext cx="3744300" cy="858300"/>
          </a:xfrm>
          <a:prstGeom prst="straightConnector1">
            <a:avLst/>
          </a:prstGeom>
          <a:noFill/>
          <a:ln w="9525" cap="flat" cmpd="sng">
            <a:solidFill>
              <a:srgbClr val="4A7DBA"/>
            </a:solidFill>
            <a:prstDash val="solid"/>
            <a:round/>
            <a:headEnd type="none" w="sm" len="sm"/>
            <a:tailEnd type="stealth" w="med" len="med"/>
          </a:ln>
        </p:spPr>
      </p:cxnSp>
      <p:cxnSp>
        <p:nvCxnSpPr>
          <p:cNvPr id="759" name="Google Shape;759;p22"/>
          <p:cNvCxnSpPr>
            <a:endCxn id="757" idx="0"/>
          </p:cNvCxnSpPr>
          <p:nvPr/>
        </p:nvCxnSpPr>
        <p:spPr>
          <a:xfrm>
            <a:off x="2447720" y="1437705"/>
            <a:ext cx="2304300" cy="858300"/>
          </a:xfrm>
          <a:prstGeom prst="straightConnector1">
            <a:avLst/>
          </a:prstGeom>
          <a:noFill/>
          <a:ln w="9525" cap="flat" cmpd="sng">
            <a:solidFill>
              <a:srgbClr val="4A7DBA"/>
            </a:solidFill>
            <a:prstDash val="solid"/>
            <a:round/>
            <a:headEnd type="none" w="sm" len="sm"/>
            <a:tailEnd type="stealth" w="med" len="med"/>
          </a:ln>
        </p:spPr>
      </p:cxnSp>
      <p:cxnSp>
        <p:nvCxnSpPr>
          <p:cNvPr id="760" name="Google Shape;760;p22"/>
          <p:cNvCxnSpPr>
            <a:endCxn id="757" idx="0"/>
          </p:cNvCxnSpPr>
          <p:nvPr/>
        </p:nvCxnSpPr>
        <p:spPr>
          <a:xfrm>
            <a:off x="3888020" y="1437705"/>
            <a:ext cx="864000" cy="858300"/>
          </a:xfrm>
          <a:prstGeom prst="straightConnector1">
            <a:avLst/>
          </a:prstGeom>
          <a:noFill/>
          <a:ln w="9525" cap="flat" cmpd="sng">
            <a:solidFill>
              <a:srgbClr val="4A7DBA"/>
            </a:solidFill>
            <a:prstDash val="solid"/>
            <a:round/>
            <a:headEnd type="none" w="sm" len="sm"/>
            <a:tailEnd type="stealth" w="med" len="med"/>
          </a:ln>
        </p:spPr>
      </p:cxnSp>
      <p:cxnSp>
        <p:nvCxnSpPr>
          <p:cNvPr id="761" name="Google Shape;761;p22"/>
          <p:cNvCxnSpPr>
            <a:endCxn id="757" idx="0"/>
          </p:cNvCxnSpPr>
          <p:nvPr/>
        </p:nvCxnSpPr>
        <p:spPr>
          <a:xfrm flipH="1">
            <a:off x="4752020" y="1437705"/>
            <a:ext cx="576000" cy="858300"/>
          </a:xfrm>
          <a:prstGeom prst="straightConnector1">
            <a:avLst/>
          </a:prstGeom>
          <a:noFill/>
          <a:ln w="9525" cap="flat" cmpd="sng">
            <a:solidFill>
              <a:srgbClr val="4A7DBA"/>
            </a:solidFill>
            <a:prstDash val="solid"/>
            <a:round/>
            <a:headEnd type="none" w="sm" len="sm"/>
            <a:tailEnd type="stealth" w="med" len="med"/>
          </a:ln>
        </p:spPr>
      </p:cxnSp>
      <p:cxnSp>
        <p:nvCxnSpPr>
          <p:cNvPr id="762" name="Google Shape;762;p22"/>
          <p:cNvCxnSpPr>
            <a:endCxn id="757" idx="0"/>
          </p:cNvCxnSpPr>
          <p:nvPr/>
        </p:nvCxnSpPr>
        <p:spPr>
          <a:xfrm flipH="1">
            <a:off x="4752020" y="1437705"/>
            <a:ext cx="2016300" cy="858300"/>
          </a:xfrm>
          <a:prstGeom prst="straightConnector1">
            <a:avLst/>
          </a:prstGeom>
          <a:noFill/>
          <a:ln w="9525" cap="flat" cmpd="sng">
            <a:solidFill>
              <a:srgbClr val="4A7DBA"/>
            </a:solidFill>
            <a:prstDash val="solid"/>
            <a:round/>
            <a:headEnd type="none" w="sm" len="sm"/>
            <a:tailEnd type="stealth" w="med" len="med"/>
          </a:ln>
        </p:spPr>
      </p:cxnSp>
      <p:cxnSp>
        <p:nvCxnSpPr>
          <p:cNvPr id="763" name="Google Shape;763;p22"/>
          <p:cNvCxnSpPr>
            <a:endCxn id="757" idx="0"/>
          </p:cNvCxnSpPr>
          <p:nvPr/>
        </p:nvCxnSpPr>
        <p:spPr>
          <a:xfrm flipH="1">
            <a:off x="4752020" y="1437705"/>
            <a:ext cx="3456300" cy="858300"/>
          </a:xfrm>
          <a:prstGeom prst="straightConnector1">
            <a:avLst/>
          </a:prstGeom>
          <a:noFill/>
          <a:ln w="9525" cap="flat" cmpd="sng">
            <a:solidFill>
              <a:srgbClr val="4A7DBA"/>
            </a:solidFill>
            <a:prstDash val="solid"/>
            <a:round/>
            <a:headEnd type="none" w="sm" len="sm"/>
            <a:tailEnd type="stealth" w="med" len="med"/>
          </a:ln>
        </p:spPr>
      </p:cxnSp>
      <p:cxnSp>
        <p:nvCxnSpPr>
          <p:cNvPr id="764" name="Google Shape;764;p22"/>
          <p:cNvCxnSpPr>
            <a:stCxn id="757" idx="2"/>
          </p:cNvCxnSpPr>
          <p:nvPr/>
        </p:nvCxnSpPr>
        <p:spPr>
          <a:xfrm flipH="1">
            <a:off x="1007720" y="2819225"/>
            <a:ext cx="3744300" cy="724500"/>
          </a:xfrm>
          <a:prstGeom prst="straightConnector1">
            <a:avLst/>
          </a:prstGeom>
          <a:noFill/>
          <a:ln w="9525" cap="flat" cmpd="sng">
            <a:solidFill>
              <a:srgbClr val="4A7DBA"/>
            </a:solidFill>
            <a:prstDash val="solid"/>
            <a:round/>
            <a:headEnd type="none" w="sm" len="sm"/>
            <a:tailEnd type="stealth" w="med" len="med"/>
          </a:ln>
        </p:spPr>
      </p:cxnSp>
      <p:cxnSp>
        <p:nvCxnSpPr>
          <p:cNvPr id="765" name="Google Shape;765;p22"/>
          <p:cNvCxnSpPr>
            <a:stCxn id="757" idx="2"/>
          </p:cNvCxnSpPr>
          <p:nvPr/>
        </p:nvCxnSpPr>
        <p:spPr>
          <a:xfrm flipH="1">
            <a:off x="2447720" y="2819225"/>
            <a:ext cx="2304300" cy="724500"/>
          </a:xfrm>
          <a:prstGeom prst="straightConnector1">
            <a:avLst/>
          </a:prstGeom>
          <a:noFill/>
          <a:ln w="9525" cap="flat" cmpd="sng">
            <a:solidFill>
              <a:srgbClr val="4A7DBA"/>
            </a:solidFill>
            <a:prstDash val="solid"/>
            <a:round/>
            <a:headEnd type="none" w="sm" len="sm"/>
            <a:tailEnd type="stealth" w="med" len="med"/>
          </a:ln>
        </p:spPr>
      </p:cxnSp>
      <p:cxnSp>
        <p:nvCxnSpPr>
          <p:cNvPr id="766" name="Google Shape;766;p22"/>
          <p:cNvCxnSpPr>
            <a:stCxn id="757" idx="2"/>
          </p:cNvCxnSpPr>
          <p:nvPr/>
        </p:nvCxnSpPr>
        <p:spPr>
          <a:xfrm flipH="1">
            <a:off x="3888020" y="2819225"/>
            <a:ext cx="864000" cy="724500"/>
          </a:xfrm>
          <a:prstGeom prst="straightConnector1">
            <a:avLst/>
          </a:prstGeom>
          <a:noFill/>
          <a:ln w="9525" cap="flat" cmpd="sng">
            <a:solidFill>
              <a:srgbClr val="4A7DBA"/>
            </a:solidFill>
            <a:prstDash val="solid"/>
            <a:round/>
            <a:headEnd type="none" w="sm" len="sm"/>
            <a:tailEnd type="stealth" w="med" len="med"/>
          </a:ln>
        </p:spPr>
      </p:cxnSp>
      <p:cxnSp>
        <p:nvCxnSpPr>
          <p:cNvPr id="767" name="Google Shape;767;p22"/>
          <p:cNvCxnSpPr>
            <a:stCxn id="757" idx="2"/>
          </p:cNvCxnSpPr>
          <p:nvPr/>
        </p:nvCxnSpPr>
        <p:spPr>
          <a:xfrm>
            <a:off x="4752020" y="2819225"/>
            <a:ext cx="576000" cy="724500"/>
          </a:xfrm>
          <a:prstGeom prst="straightConnector1">
            <a:avLst/>
          </a:prstGeom>
          <a:noFill/>
          <a:ln w="9525" cap="flat" cmpd="sng">
            <a:solidFill>
              <a:srgbClr val="4A7DBA"/>
            </a:solidFill>
            <a:prstDash val="solid"/>
            <a:round/>
            <a:headEnd type="none" w="sm" len="sm"/>
            <a:tailEnd type="stealth" w="med" len="med"/>
          </a:ln>
        </p:spPr>
      </p:cxnSp>
      <p:cxnSp>
        <p:nvCxnSpPr>
          <p:cNvPr id="768" name="Google Shape;768;p22"/>
          <p:cNvCxnSpPr>
            <a:stCxn id="757" idx="2"/>
          </p:cNvCxnSpPr>
          <p:nvPr/>
        </p:nvCxnSpPr>
        <p:spPr>
          <a:xfrm>
            <a:off x="4752020" y="2819225"/>
            <a:ext cx="2016300" cy="724500"/>
          </a:xfrm>
          <a:prstGeom prst="straightConnector1">
            <a:avLst/>
          </a:prstGeom>
          <a:noFill/>
          <a:ln w="9525" cap="flat" cmpd="sng">
            <a:solidFill>
              <a:srgbClr val="4A7DBA"/>
            </a:solidFill>
            <a:prstDash val="solid"/>
            <a:round/>
            <a:headEnd type="none" w="sm" len="sm"/>
            <a:tailEnd type="stealth" w="med" len="med"/>
          </a:ln>
        </p:spPr>
      </p:cxnSp>
      <p:cxnSp>
        <p:nvCxnSpPr>
          <p:cNvPr id="769" name="Google Shape;769;p22"/>
          <p:cNvCxnSpPr>
            <a:stCxn id="757" idx="2"/>
          </p:cNvCxnSpPr>
          <p:nvPr/>
        </p:nvCxnSpPr>
        <p:spPr>
          <a:xfrm>
            <a:off x="4752020" y="2819225"/>
            <a:ext cx="3456300" cy="724500"/>
          </a:xfrm>
          <a:prstGeom prst="straightConnector1">
            <a:avLst/>
          </a:prstGeom>
          <a:noFill/>
          <a:ln w="9525" cap="flat" cmpd="sng">
            <a:solidFill>
              <a:srgbClr val="4A7DBA"/>
            </a:solidFill>
            <a:prstDash val="solid"/>
            <a:round/>
            <a:headEnd type="none" w="sm" len="sm"/>
            <a:tailEnd type="stealth" w="med" len="med"/>
          </a:ln>
        </p:spPr>
      </p:cxnSp>
      <p:sp>
        <p:nvSpPr>
          <p:cNvPr id="770" name="Google Shape;770;p22"/>
          <p:cNvSpPr/>
          <p:nvPr/>
        </p:nvSpPr>
        <p:spPr>
          <a:xfrm>
            <a:off x="251520" y="3756040"/>
            <a:ext cx="8640960"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CAN-MDS: tots els sectors rellevants &amp; operadores i operadors </a:t>
            </a:r>
            <a:r>
              <a:rPr lang="en-US" sz="2400">
                <a:solidFill>
                  <a:schemeClr val="accent1"/>
                </a:solidFill>
                <a:latin typeface="Calibri"/>
                <a:ea typeface="Calibri"/>
                <a:cs typeface="Calibri"/>
                <a:sym typeface="Calibri"/>
              </a:rPr>
              <a:t>poden aportar informació sobre les mateixes variables</a:t>
            </a:r>
            <a:endParaRPr sz="2800">
              <a:solidFill>
                <a:schemeClr val="dk1"/>
              </a:solidFill>
              <a:latin typeface="Calibri"/>
              <a:ea typeface="Calibri"/>
              <a:cs typeface="Calibri"/>
              <a:sym typeface="Calibri"/>
            </a:endParaRPr>
          </a:p>
        </p:txBody>
      </p:sp>
      <p:sp>
        <p:nvSpPr>
          <p:cNvPr id="771" name="Google Shape;771;p22"/>
          <p:cNvSpPr/>
          <p:nvPr/>
        </p:nvSpPr>
        <p:spPr>
          <a:xfrm>
            <a:off x="1763688" y="1149592"/>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SALUT</a:t>
            </a:r>
            <a:endParaRPr sz="1400">
              <a:solidFill>
                <a:schemeClr val="lt1"/>
              </a:solidFill>
              <a:latin typeface="Calibri"/>
              <a:ea typeface="Calibri"/>
              <a:cs typeface="Calibri"/>
              <a:sym typeface="Calibri"/>
            </a:endParaRPr>
          </a:p>
        </p:txBody>
      </p:sp>
      <p:sp>
        <p:nvSpPr>
          <p:cNvPr id="772" name="Google Shape;772;p22"/>
          <p:cNvSpPr/>
          <p:nvPr/>
        </p:nvSpPr>
        <p:spPr>
          <a:xfrm>
            <a:off x="3203848" y="1149592"/>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lt1"/>
                </a:solidFill>
                <a:latin typeface="Calibri"/>
                <a:ea typeface="Calibri"/>
                <a:cs typeface="Calibri"/>
                <a:sym typeface="Calibri"/>
              </a:rPr>
              <a:t>SALUT MENTAL</a:t>
            </a:r>
            <a:endParaRPr sz="1300">
              <a:solidFill>
                <a:schemeClr val="lt1"/>
              </a:solidFill>
              <a:latin typeface="Calibri"/>
              <a:ea typeface="Calibri"/>
              <a:cs typeface="Calibri"/>
              <a:sym typeface="Calibri"/>
            </a:endParaRPr>
          </a:p>
        </p:txBody>
      </p:sp>
      <p:sp>
        <p:nvSpPr>
          <p:cNvPr id="773" name="Google Shape;773;p22"/>
          <p:cNvSpPr/>
          <p:nvPr/>
        </p:nvSpPr>
        <p:spPr>
          <a:xfrm>
            <a:off x="4644008" y="1149592"/>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lt1"/>
                </a:solidFill>
                <a:latin typeface="Calibri"/>
                <a:ea typeface="Calibri"/>
                <a:cs typeface="Calibri"/>
                <a:sym typeface="Calibri"/>
              </a:rPr>
              <a:t>SERVEIS SOCIALS</a:t>
            </a:r>
            <a:endParaRPr sz="1200">
              <a:solidFill>
                <a:schemeClr val="lt1"/>
              </a:solidFill>
              <a:latin typeface="Calibri"/>
              <a:ea typeface="Calibri"/>
              <a:cs typeface="Calibri"/>
              <a:sym typeface="Calibri"/>
            </a:endParaRPr>
          </a:p>
        </p:txBody>
      </p:sp>
      <p:sp>
        <p:nvSpPr>
          <p:cNvPr id="774" name="Google Shape;774;p22"/>
          <p:cNvSpPr/>
          <p:nvPr/>
        </p:nvSpPr>
        <p:spPr>
          <a:xfrm>
            <a:off x="6084168" y="1149592"/>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JUSTÍCIA</a:t>
            </a:r>
            <a:endParaRPr sz="1400">
              <a:solidFill>
                <a:schemeClr val="lt1"/>
              </a:solidFill>
              <a:latin typeface="Calibri"/>
              <a:ea typeface="Calibri"/>
              <a:cs typeface="Calibri"/>
              <a:sym typeface="Calibri"/>
            </a:endParaRPr>
          </a:p>
        </p:txBody>
      </p:sp>
      <p:sp>
        <p:nvSpPr>
          <p:cNvPr id="775" name="Google Shape;775;p22"/>
          <p:cNvSpPr/>
          <p:nvPr/>
        </p:nvSpPr>
        <p:spPr>
          <a:xfrm>
            <a:off x="7524328" y="1149592"/>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C.SEGURETAT</a:t>
            </a:r>
            <a:endParaRPr sz="1400">
              <a:solidFill>
                <a:schemeClr val="lt1"/>
              </a:solidFill>
              <a:latin typeface="Calibri"/>
              <a:ea typeface="Calibri"/>
              <a:cs typeface="Calibri"/>
              <a:sym typeface="Calibri"/>
            </a:endParaRPr>
          </a:p>
        </p:txBody>
      </p:sp>
      <p:sp>
        <p:nvSpPr>
          <p:cNvPr id="776" name="Google Shape;776;p22"/>
          <p:cNvSpPr/>
          <p:nvPr/>
        </p:nvSpPr>
        <p:spPr>
          <a:xfrm>
            <a:off x="323528" y="1149592"/>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EDUCACIÓ</a:t>
            </a:r>
            <a:endParaRPr sz="1400">
              <a:solidFill>
                <a:schemeClr val="lt1"/>
              </a:solidFill>
              <a:latin typeface="Calibri"/>
              <a:ea typeface="Calibri"/>
              <a:cs typeface="Calibri"/>
              <a:sym typeface="Calibri"/>
            </a:endParaRPr>
          </a:p>
        </p:txBody>
      </p:sp>
      <p:sp>
        <p:nvSpPr>
          <p:cNvPr id="777" name="Google Shape;777;p22"/>
          <p:cNvSpPr/>
          <p:nvPr/>
        </p:nvSpPr>
        <p:spPr>
          <a:xfrm>
            <a:off x="176368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778" name="Google Shape;778;p22"/>
          <p:cNvSpPr/>
          <p:nvPr/>
        </p:nvSpPr>
        <p:spPr>
          <a:xfrm>
            <a:off x="320384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dk1"/>
                </a:solidFill>
                <a:latin typeface="Calibri"/>
                <a:ea typeface="Calibri"/>
                <a:cs typeface="Calibri"/>
                <a:sym typeface="Calibri"/>
              </a:rPr>
              <a:t>SALUT MENTAL</a:t>
            </a:r>
            <a:endParaRPr sz="1300">
              <a:solidFill>
                <a:schemeClr val="dk1"/>
              </a:solidFill>
              <a:latin typeface="Calibri"/>
              <a:ea typeface="Calibri"/>
              <a:cs typeface="Calibri"/>
              <a:sym typeface="Calibri"/>
            </a:endParaRPr>
          </a:p>
        </p:txBody>
      </p:sp>
      <p:sp>
        <p:nvSpPr>
          <p:cNvPr id="779" name="Google Shape;779;p22"/>
          <p:cNvSpPr/>
          <p:nvPr/>
        </p:nvSpPr>
        <p:spPr>
          <a:xfrm>
            <a:off x="464400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SOCIASL</a:t>
            </a:r>
            <a:endParaRPr sz="1200">
              <a:solidFill>
                <a:schemeClr val="dk1"/>
              </a:solidFill>
              <a:latin typeface="Calibri"/>
              <a:ea typeface="Calibri"/>
              <a:cs typeface="Calibri"/>
              <a:sym typeface="Calibri"/>
            </a:endParaRPr>
          </a:p>
        </p:txBody>
      </p:sp>
      <p:sp>
        <p:nvSpPr>
          <p:cNvPr id="780" name="Google Shape;780;p22"/>
          <p:cNvSpPr/>
          <p:nvPr/>
        </p:nvSpPr>
        <p:spPr>
          <a:xfrm>
            <a:off x="608416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781" name="Google Shape;781;p22"/>
          <p:cNvSpPr/>
          <p:nvPr/>
        </p:nvSpPr>
        <p:spPr>
          <a:xfrm>
            <a:off x="752432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C.SEGURETAT</a:t>
            </a:r>
            <a:endParaRPr sz="1400">
              <a:solidFill>
                <a:schemeClr val="dk1"/>
              </a:solidFill>
              <a:latin typeface="Calibri"/>
              <a:ea typeface="Calibri"/>
              <a:cs typeface="Calibri"/>
              <a:sym typeface="Calibri"/>
            </a:endParaRPr>
          </a:p>
        </p:txBody>
      </p:sp>
      <p:sp>
        <p:nvSpPr>
          <p:cNvPr id="782" name="Google Shape;782;p22"/>
          <p:cNvSpPr/>
          <p:nvPr/>
        </p:nvSpPr>
        <p:spPr>
          <a:xfrm>
            <a:off x="32352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787"/>
        <p:cNvGrpSpPr/>
        <p:nvPr/>
      </p:nvGrpSpPr>
      <p:grpSpPr>
        <a:xfrm>
          <a:off x="0" y="0"/>
          <a:ext cx="0" cy="0"/>
          <a:chOff x="0" y="0"/>
          <a:chExt cx="0" cy="0"/>
        </a:xfrm>
      </p:grpSpPr>
      <p:sp>
        <p:nvSpPr>
          <p:cNvPr id="788" name="Google Shape;788;p23"/>
          <p:cNvSpPr txBox="1">
            <a:spLocks noGrp="1"/>
          </p:cNvSpPr>
          <p:nvPr>
            <p:ph type="title"/>
          </p:nvPr>
        </p:nvSpPr>
        <p:spPr>
          <a:xfrm>
            <a:off x="205680" y="151748"/>
            <a:ext cx="8686800"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800"/>
              <a:buFont typeface="Calibri"/>
              <a:buNone/>
            </a:pPr>
            <a:r>
              <a:rPr lang="en-US" sz="2800" b="1"/>
              <a:t>CAN-MDS: tots els sectors rellevants &amp; operadores i operadors </a:t>
            </a:r>
            <a:r>
              <a:rPr lang="en-US" sz="2400">
                <a:solidFill>
                  <a:schemeClr val="accent1"/>
                </a:solidFill>
              </a:rPr>
              <a:t>poden aportar informació sobre les mateixes variables</a:t>
            </a:r>
            <a:endParaRPr sz="2800" b="1"/>
          </a:p>
        </p:txBody>
      </p:sp>
      <p:sp>
        <p:nvSpPr>
          <p:cNvPr id="789" name="Google Shape;789;p23"/>
          <p:cNvSpPr txBox="1"/>
          <p:nvPr/>
        </p:nvSpPr>
        <p:spPr>
          <a:xfrm>
            <a:off x="2159732" y="2175635"/>
            <a:ext cx="4824536"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CAN-MDS</a:t>
            </a:r>
            <a:endParaRPr sz="2800" b="1">
              <a:solidFill>
                <a:schemeClr val="dk1"/>
              </a:solidFill>
              <a:latin typeface="Calibri"/>
              <a:ea typeface="Calibri"/>
              <a:cs typeface="Calibri"/>
              <a:sym typeface="Calibri"/>
            </a:endParaRPr>
          </a:p>
        </p:txBody>
      </p:sp>
      <p:cxnSp>
        <p:nvCxnSpPr>
          <p:cNvPr id="790" name="Google Shape;790;p23"/>
          <p:cNvCxnSpPr>
            <a:endCxn id="789" idx="0"/>
          </p:cNvCxnSpPr>
          <p:nvPr/>
        </p:nvCxnSpPr>
        <p:spPr>
          <a:xfrm>
            <a:off x="827700" y="1317335"/>
            <a:ext cx="3744300" cy="858300"/>
          </a:xfrm>
          <a:prstGeom prst="straightConnector1">
            <a:avLst/>
          </a:prstGeom>
          <a:noFill/>
          <a:ln w="9525" cap="flat" cmpd="sng">
            <a:solidFill>
              <a:srgbClr val="4A7DBA"/>
            </a:solidFill>
            <a:prstDash val="solid"/>
            <a:round/>
            <a:headEnd type="none" w="sm" len="sm"/>
            <a:tailEnd type="stealth" w="med" len="med"/>
          </a:ln>
        </p:spPr>
      </p:cxnSp>
      <p:cxnSp>
        <p:nvCxnSpPr>
          <p:cNvPr id="791" name="Google Shape;791;p23"/>
          <p:cNvCxnSpPr>
            <a:endCxn id="789" idx="0"/>
          </p:cNvCxnSpPr>
          <p:nvPr/>
        </p:nvCxnSpPr>
        <p:spPr>
          <a:xfrm>
            <a:off x="2267700" y="1317335"/>
            <a:ext cx="2304300" cy="858300"/>
          </a:xfrm>
          <a:prstGeom prst="straightConnector1">
            <a:avLst/>
          </a:prstGeom>
          <a:noFill/>
          <a:ln w="9525" cap="flat" cmpd="sng">
            <a:solidFill>
              <a:srgbClr val="4A7DBA"/>
            </a:solidFill>
            <a:prstDash val="solid"/>
            <a:round/>
            <a:headEnd type="none" w="sm" len="sm"/>
            <a:tailEnd type="stealth" w="med" len="med"/>
          </a:ln>
        </p:spPr>
      </p:cxnSp>
      <p:cxnSp>
        <p:nvCxnSpPr>
          <p:cNvPr id="792" name="Google Shape;792;p23"/>
          <p:cNvCxnSpPr>
            <a:endCxn id="789" idx="0"/>
          </p:cNvCxnSpPr>
          <p:nvPr/>
        </p:nvCxnSpPr>
        <p:spPr>
          <a:xfrm>
            <a:off x="3708000" y="1317335"/>
            <a:ext cx="864000" cy="858300"/>
          </a:xfrm>
          <a:prstGeom prst="straightConnector1">
            <a:avLst/>
          </a:prstGeom>
          <a:noFill/>
          <a:ln w="9525" cap="flat" cmpd="sng">
            <a:solidFill>
              <a:srgbClr val="4A7DBA"/>
            </a:solidFill>
            <a:prstDash val="solid"/>
            <a:round/>
            <a:headEnd type="none" w="sm" len="sm"/>
            <a:tailEnd type="stealth" w="med" len="med"/>
          </a:ln>
        </p:spPr>
      </p:cxnSp>
      <p:cxnSp>
        <p:nvCxnSpPr>
          <p:cNvPr id="793" name="Google Shape;793;p23"/>
          <p:cNvCxnSpPr>
            <a:endCxn id="789" idx="0"/>
          </p:cNvCxnSpPr>
          <p:nvPr/>
        </p:nvCxnSpPr>
        <p:spPr>
          <a:xfrm flipH="1">
            <a:off x="4572000" y="1317335"/>
            <a:ext cx="576000" cy="858300"/>
          </a:xfrm>
          <a:prstGeom prst="straightConnector1">
            <a:avLst/>
          </a:prstGeom>
          <a:noFill/>
          <a:ln w="9525" cap="flat" cmpd="sng">
            <a:solidFill>
              <a:srgbClr val="4A7DBA"/>
            </a:solidFill>
            <a:prstDash val="solid"/>
            <a:round/>
            <a:headEnd type="none" w="sm" len="sm"/>
            <a:tailEnd type="stealth" w="med" len="med"/>
          </a:ln>
        </p:spPr>
      </p:cxnSp>
      <p:cxnSp>
        <p:nvCxnSpPr>
          <p:cNvPr id="794" name="Google Shape;794;p23"/>
          <p:cNvCxnSpPr>
            <a:endCxn id="789" idx="0"/>
          </p:cNvCxnSpPr>
          <p:nvPr/>
        </p:nvCxnSpPr>
        <p:spPr>
          <a:xfrm flipH="1">
            <a:off x="4572000" y="1317335"/>
            <a:ext cx="2016300" cy="858300"/>
          </a:xfrm>
          <a:prstGeom prst="straightConnector1">
            <a:avLst/>
          </a:prstGeom>
          <a:noFill/>
          <a:ln w="9525" cap="flat" cmpd="sng">
            <a:solidFill>
              <a:srgbClr val="4A7DBA"/>
            </a:solidFill>
            <a:prstDash val="solid"/>
            <a:round/>
            <a:headEnd type="none" w="sm" len="sm"/>
            <a:tailEnd type="stealth" w="med" len="med"/>
          </a:ln>
        </p:spPr>
      </p:cxnSp>
      <p:cxnSp>
        <p:nvCxnSpPr>
          <p:cNvPr id="795" name="Google Shape;795;p23"/>
          <p:cNvCxnSpPr>
            <a:endCxn id="789" idx="0"/>
          </p:cNvCxnSpPr>
          <p:nvPr/>
        </p:nvCxnSpPr>
        <p:spPr>
          <a:xfrm flipH="1">
            <a:off x="4572000" y="1317335"/>
            <a:ext cx="3456300" cy="858300"/>
          </a:xfrm>
          <a:prstGeom prst="straightConnector1">
            <a:avLst/>
          </a:prstGeom>
          <a:noFill/>
          <a:ln w="9525" cap="flat" cmpd="sng">
            <a:solidFill>
              <a:srgbClr val="4A7DBA"/>
            </a:solidFill>
            <a:prstDash val="solid"/>
            <a:round/>
            <a:headEnd type="none" w="sm" len="sm"/>
            <a:tailEnd type="stealth" w="med" len="med"/>
          </a:ln>
        </p:spPr>
      </p:cxnSp>
      <p:cxnSp>
        <p:nvCxnSpPr>
          <p:cNvPr id="796" name="Google Shape;796;p23"/>
          <p:cNvCxnSpPr>
            <a:stCxn id="789" idx="2"/>
          </p:cNvCxnSpPr>
          <p:nvPr/>
        </p:nvCxnSpPr>
        <p:spPr>
          <a:xfrm flipH="1">
            <a:off x="827700" y="2698855"/>
            <a:ext cx="3744300" cy="724500"/>
          </a:xfrm>
          <a:prstGeom prst="straightConnector1">
            <a:avLst/>
          </a:prstGeom>
          <a:noFill/>
          <a:ln w="9525" cap="flat" cmpd="sng">
            <a:solidFill>
              <a:srgbClr val="4A7DBA"/>
            </a:solidFill>
            <a:prstDash val="solid"/>
            <a:round/>
            <a:headEnd type="none" w="sm" len="sm"/>
            <a:tailEnd type="stealth" w="med" len="med"/>
          </a:ln>
        </p:spPr>
      </p:cxnSp>
      <p:cxnSp>
        <p:nvCxnSpPr>
          <p:cNvPr id="797" name="Google Shape;797;p23"/>
          <p:cNvCxnSpPr>
            <a:stCxn id="789" idx="2"/>
          </p:cNvCxnSpPr>
          <p:nvPr/>
        </p:nvCxnSpPr>
        <p:spPr>
          <a:xfrm flipH="1">
            <a:off x="2267700" y="2698855"/>
            <a:ext cx="2304300" cy="724500"/>
          </a:xfrm>
          <a:prstGeom prst="straightConnector1">
            <a:avLst/>
          </a:prstGeom>
          <a:noFill/>
          <a:ln w="9525" cap="flat" cmpd="sng">
            <a:solidFill>
              <a:srgbClr val="4A7DBA"/>
            </a:solidFill>
            <a:prstDash val="solid"/>
            <a:round/>
            <a:headEnd type="none" w="sm" len="sm"/>
            <a:tailEnd type="stealth" w="med" len="med"/>
          </a:ln>
        </p:spPr>
      </p:cxnSp>
      <p:cxnSp>
        <p:nvCxnSpPr>
          <p:cNvPr id="798" name="Google Shape;798;p23"/>
          <p:cNvCxnSpPr>
            <a:stCxn id="789" idx="2"/>
          </p:cNvCxnSpPr>
          <p:nvPr/>
        </p:nvCxnSpPr>
        <p:spPr>
          <a:xfrm flipH="1">
            <a:off x="3708000" y="2698855"/>
            <a:ext cx="864000" cy="724500"/>
          </a:xfrm>
          <a:prstGeom prst="straightConnector1">
            <a:avLst/>
          </a:prstGeom>
          <a:noFill/>
          <a:ln w="9525" cap="flat" cmpd="sng">
            <a:solidFill>
              <a:srgbClr val="4A7DBA"/>
            </a:solidFill>
            <a:prstDash val="solid"/>
            <a:round/>
            <a:headEnd type="none" w="sm" len="sm"/>
            <a:tailEnd type="stealth" w="med" len="med"/>
          </a:ln>
        </p:spPr>
      </p:cxnSp>
      <p:cxnSp>
        <p:nvCxnSpPr>
          <p:cNvPr id="799" name="Google Shape;799;p23"/>
          <p:cNvCxnSpPr>
            <a:stCxn id="789" idx="2"/>
          </p:cNvCxnSpPr>
          <p:nvPr/>
        </p:nvCxnSpPr>
        <p:spPr>
          <a:xfrm>
            <a:off x="4572000" y="2698855"/>
            <a:ext cx="576000" cy="724500"/>
          </a:xfrm>
          <a:prstGeom prst="straightConnector1">
            <a:avLst/>
          </a:prstGeom>
          <a:noFill/>
          <a:ln w="9525" cap="flat" cmpd="sng">
            <a:solidFill>
              <a:srgbClr val="4A7DBA"/>
            </a:solidFill>
            <a:prstDash val="solid"/>
            <a:round/>
            <a:headEnd type="none" w="sm" len="sm"/>
            <a:tailEnd type="stealth" w="med" len="med"/>
          </a:ln>
        </p:spPr>
      </p:cxnSp>
      <p:cxnSp>
        <p:nvCxnSpPr>
          <p:cNvPr id="800" name="Google Shape;800;p23"/>
          <p:cNvCxnSpPr>
            <a:stCxn id="789" idx="2"/>
          </p:cNvCxnSpPr>
          <p:nvPr/>
        </p:nvCxnSpPr>
        <p:spPr>
          <a:xfrm>
            <a:off x="4572000" y="2698855"/>
            <a:ext cx="2016300" cy="724500"/>
          </a:xfrm>
          <a:prstGeom prst="straightConnector1">
            <a:avLst/>
          </a:prstGeom>
          <a:noFill/>
          <a:ln w="9525" cap="flat" cmpd="sng">
            <a:solidFill>
              <a:srgbClr val="4A7DBA"/>
            </a:solidFill>
            <a:prstDash val="solid"/>
            <a:round/>
            <a:headEnd type="none" w="sm" len="sm"/>
            <a:tailEnd type="stealth" w="med" len="med"/>
          </a:ln>
        </p:spPr>
      </p:cxnSp>
      <p:cxnSp>
        <p:nvCxnSpPr>
          <p:cNvPr id="801" name="Google Shape;801;p23"/>
          <p:cNvCxnSpPr>
            <a:stCxn id="789" idx="2"/>
          </p:cNvCxnSpPr>
          <p:nvPr/>
        </p:nvCxnSpPr>
        <p:spPr>
          <a:xfrm>
            <a:off x="4572000" y="2698855"/>
            <a:ext cx="3456300" cy="724500"/>
          </a:xfrm>
          <a:prstGeom prst="straightConnector1">
            <a:avLst/>
          </a:prstGeom>
          <a:noFill/>
          <a:ln w="9525" cap="flat" cmpd="sng">
            <a:solidFill>
              <a:srgbClr val="4A7DBA"/>
            </a:solidFill>
            <a:prstDash val="solid"/>
            <a:round/>
            <a:headEnd type="none" w="sm" len="sm"/>
            <a:tailEnd type="stealth" w="med" len="med"/>
          </a:ln>
        </p:spPr>
      </p:cxnSp>
      <p:sp>
        <p:nvSpPr>
          <p:cNvPr id="802" name="Google Shape;802;p23"/>
          <p:cNvSpPr/>
          <p:nvPr/>
        </p:nvSpPr>
        <p:spPr>
          <a:xfrm>
            <a:off x="1763688" y="1149592"/>
            <a:ext cx="1368152" cy="270030"/>
          </a:xfrm>
          <a:prstGeom prst="rect">
            <a:avLst/>
          </a:prstGeom>
          <a:solidFill>
            <a:schemeClr val="accent2"/>
          </a:solidFill>
          <a:ln w="25400" cap="flat" cmpd="sng">
            <a:solidFill>
              <a:srgbClr val="8C3A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SALUT</a:t>
            </a:r>
            <a:endParaRPr sz="1400">
              <a:solidFill>
                <a:schemeClr val="lt1"/>
              </a:solidFill>
              <a:latin typeface="Calibri"/>
              <a:ea typeface="Calibri"/>
              <a:cs typeface="Calibri"/>
              <a:sym typeface="Calibri"/>
            </a:endParaRPr>
          </a:p>
        </p:txBody>
      </p:sp>
      <p:sp>
        <p:nvSpPr>
          <p:cNvPr id="803" name="Google Shape;803;p23"/>
          <p:cNvSpPr/>
          <p:nvPr/>
        </p:nvSpPr>
        <p:spPr>
          <a:xfrm>
            <a:off x="3203848" y="1149592"/>
            <a:ext cx="1368152" cy="270030"/>
          </a:xfrm>
          <a:prstGeom prst="rect">
            <a:avLst/>
          </a:prstGeom>
          <a:solidFill>
            <a:schemeClr val="accent5"/>
          </a:solidFill>
          <a:ln w="25400" cap="flat" cmpd="sng">
            <a:solidFill>
              <a:srgbClr val="367D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lt1"/>
                </a:solidFill>
                <a:latin typeface="Calibri"/>
                <a:ea typeface="Calibri"/>
                <a:cs typeface="Calibri"/>
                <a:sym typeface="Calibri"/>
              </a:rPr>
              <a:t>SALUT MENTAL</a:t>
            </a:r>
            <a:endParaRPr sz="1300">
              <a:solidFill>
                <a:schemeClr val="lt1"/>
              </a:solidFill>
              <a:latin typeface="Calibri"/>
              <a:ea typeface="Calibri"/>
              <a:cs typeface="Calibri"/>
              <a:sym typeface="Calibri"/>
            </a:endParaRPr>
          </a:p>
        </p:txBody>
      </p:sp>
      <p:sp>
        <p:nvSpPr>
          <p:cNvPr id="804" name="Google Shape;804;p23"/>
          <p:cNvSpPr/>
          <p:nvPr/>
        </p:nvSpPr>
        <p:spPr>
          <a:xfrm>
            <a:off x="4644008" y="1149592"/>
            <a:ext cx="1368152" cy="270030"/>
          </a:xfrm>
          <a:prstGeom prst="rect">
            <a:avLst/>
          </a:prstGeom>
          <a:solidFill>
            <a:schemeClr val="accent3"/>
          </a:solidFill>
          <a:ln w="25400" cap="flat" cmpd="sng">
            <a:solidFill>
              <a:srgbClr val="7188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lt1"/>
                </a:solidFill>
                <a:latin typeface="Calibri"/>
                <a:ea typeface="Calibri"/>
                <a:cs typeface="Calibri"/>
                <a:sym typeface="Calibri"/>
              </a:rPr>
              <a:t>SERVEIS SOCIALS</a:t>
            </a:r>
            <a:endParaRPr sz="1200">
              <a:solidFill>
                <a:schemeClr val="lt1"/>
              </a:solidFill>
              <a:latin typeface="Calibri"/>
              <a:ea typeface="Calibri"/>
              <a:cs typeface="Calibri"/>
              <a:sym typeface="Calibri"/>
            </a:endParaRPr>
          </a:p>
        </p:txBody>
      </p:sp>
      <p:sp>
        <p:nvSpPr>
          <p:cNvPr id="805" name="Google Shape;805;p23"/>
          <p:cNvSpPr/>
          <p:nvPr/>
        </p:nvSpPr>
        <p:spPr>
          <a:xfrm>
            <a:off x="6084168" y="1149592"/>
            <a:ext cx="1368152" cy="270030"/>
          </a:xfrm>
          <a:prstGeom prst="rect">
            <a:avLst/>
          </a:prstGeom>
          <a:solidFill>
            <a:schemeClr val="accent4"/>
          </a:solidFill>
          <a:ln w="25400" cap="flat" cmpd="sng">
            <a:solidFill>
              <a:srgbClr val="5D4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JUSTÍCIA</a:t>
            </a:r>
            <a:endParaRPr sz="1400">
              <a:solidFill>
                <a:schemeClr val="lt1"/>
              </a:solidFill>
              <a:latin typeface="Calibri"/>
              <a:ea typeface="Calibri"/>
              <a:cs typeface="Calibri"/>
              <a:sym typeface="Calibri"/>
            </a:endParaRPr>
          </a:p>
        </p:txBody>
      </p:sp>
      <p:sp>
        <p:nvSpPr>
          <p:cNvPr id="806" name="Google Shape;806;p23"/>
          <p:cNvSpPr/>
          <p:nvPr/>
        </p:nvSpPr>
        <p:spPr>
          <a:xfrm>
            <a:off x="7524328" y="1149592"/>
            <a:ext cx="1368152" cy="270030"/>
          </a:xfrm>
          <a:prstGeom prst="rect">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C.SEGURETAT</a:t>
            </a:r>
            <a:endParaRPr sz="1400">
              <a:solidFill>
                <a:schemeClr val="lt1"/>
              </a:solidFill>
              <a:latin typeface="Calibri"/>
              <a:ea typeface="Calibri"/>
              <a:cs typeface="Calibri"/>
              <a:sym typeface="Calibri"/>
            </a:endParaRPr>
          </a:p>
        </p:txBody>
      </p:sp>
      <p:sp>
        <p:nvSpPr>
          <p:cNvPr id="807" name="Google Shape;807;p23"/>
          <p:cNvSpPr/>
          <p:nvPr/>
        </p:nvSpPr>
        <p:spPr>
          <a:xfrm>
            <a:off x="323528" y="1149592"/>
            <a:ext cx="1368152" cy="270030"/>
          </a:xfrm>
          <a:prstGeom prst="rect">
            <a:avLst/>
          </a:prstGeom>
          <a:solidFill>
            <a:schemeClr val="accent6"/>
          </a:solidFill>
          <a:ln w="25400" cap="flat" cmpd="sng">
            <a:solidFill>
              <a:srgbClr val="B46D3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lt1"/>
                </a:solidFill>
                <a:latin typeface="Calibri"/>
                <a:ea typeface="Calibri"/>
                <a:cs typeface="Calibri"/>
                <a:sym typeface="Calibri"/>
              </a:rPr>
              <a:t>EDUCACIÓ</a:t>
            </a:r>
            <a:endParaRPr sz="1400">
              <a:solidFill>
                <a:schemeClr val="lt1"/>
              </a:solidFill>
              <a:latin typeface="Calibri"/>
              <a:ea typeface="Calibri"/>
              <a:cs typeface="Calibri"/>
              <a:sym typeface="Calibri"/>
            </a:endParaRPr>
          </a:p>
        </p:txBody>
      </p:sp>
      <p:sp>
        <p:nvSpPr>
          <p:cNvPr id="808" name="Google Shape;808;p23"/>
          <p:cNvSpPr/>
          <p:nvPr/>
        </p:nvSpPr>
        <p:spPr>
          <a:xfrm>
            <a:off x="176368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SALUT</a:t>
            </a:r>
            <a:endParaRPr sz="1400">
              <a:solidFill>
                <a:schemeClr val="dk1"/>
              </a:solidFill>
              <a:latin typeface="Calibri"/>
              <a:ea typeface="Calibri"/>
              <a:cs typeface="Calibri"/>
              <a:sym typeface="Calibri"/>
            </a:endParaRPr>
          </a:p>
        </p:txBody>
      </p:sp>
      <p:sp>
        <p:nvSpPr>
          <p:cNvPr id="809" name="Google Shape;809;p23"/>
          <p:cNvSpPr/>
          <p:nvPr/>
        </p:nvSpPr>
        <p:spPr>
          <a:xfrm>
            <a:off x="320384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300">
                <a:solidFill>
                  <a:schemeClr val="dk1"/>
                </a:solidFill>
                <a:latin typeface="Calibri"/>
                <a:ea typeface="Calibri"/>
                <a:cs typeface="Calibri"/>
                <a:sym typeface="Calibri"/>
              </a:rPr>
              <a:t>SALUT MENTAL</a:t>
            </a:r>
            <a:endParaRPr sz="1300">
              <a:solidFill>
                <a:schemeClr val="dk1"/>
              </a:solidFill>
              <a:latin typeface="Calibri"/>
              <a:ea typeface="Calibri"/>
              <a:cs typeface="Calibri"/>
              <a:sym typeface="Calibri"/>
            </a:endParaRPr>
          </a:p>
        </p:txBody>
      </p:sp>
      <p:sp>
        <p:nvSpPr>
          <p:cNvPr id="810" name="Google Shape;810;p23"/>
          <p:cNvSpPr/>
          <p:nvPr/>
        </p:nvSpPr>
        <p:spPr>
          <a:xfrm>
            <a:off x="464400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SERVEIS SOCIALS</a:t>
            </a:r>
            <a:endParaRPr sz="1200">
              <a:solidFill>
                <a:schemeClr val="dk1"/>
              </a:solidFill>
              <a:latin typeface="Calibri"/>
              <a:ea typeface="Calibri"/>
              <a:cs typeface="Calibri"/>
              <a:sym typeface="Calibri"/>
            </a:endParaRPr>
          </a:p>
        </p:txBody>
      </p:sp>
      <p:sp>
        <p:nvSpPr>
          <p:cNvPr id="811" name="Google Shape;811;p23"/>
          <p:cNvSpPr/>
          <p:nvPr/>
        </p:nvSpPr>
        <p:spPr>
          <a:xfrm>
            <a:off x="608416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812" name="Google Shape;812;p23"/>
          <p:cNvSpPr/>
          <p:nvPr/>
        </p:nvSpPr>
        <p:spPr>
          <a:xfrm>
            <a:off x="752432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C.SEGURETAT</a:t>
            </a:r>
            <a:endParaRPr sz="1400">
              <a:solidFill>
                <a:schemeClr val="dk1"/>
              </a:solidFill>
              <a:latin typeface="Calibri"/>
              <a:ea typeface="Calibri"/>
              <a:cs typeface="Calibri"/>
              <a:sym typeface="Calibri"/>
            </a:endParaRPr>
          </a:p>
        </p:txBody>
      </p:sp>
      <p:sp>
        <p:nvSpPr>
          <p:cNvPr id="813" name="Google Shape;813;p23"/>
          <p:cNvSpPr/>
          <p:nvPr/>
        </p:nvSpPr>
        <p:spPr>
          <a:xfrm>
            <a:off x="323528" y="3579862"/>
            <a:ext cx="1368152" cy="27003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EDUCACIÓ</a:t>
            </a:r>
            <a:endParaRPr sz="1400">
              <a:solidFill>
                <a:schemeClr val="dk1"/>
              </a:solidFill>
              <a:latin typeface="Calibri"/>
              <a:ea typeface="Calibri"/>
              <a:cs typeface="Calibri"/>
              <a:sym typeface="Calibri"/>
            </a:endParaRPr>
          </a:p>
        </p:txBody>
      </p:sp>
      <p:pic>
        <p:nvPicPr>
          <p:cNvPr id="814" name="Google Shape;814;p23" descr="http://slatecommunication.com/wp-content/uploads/2012/09/snarl-white-no-text-300x225.png"/>
          <p:cNvPicPr preferRelativeResize="0"/>
          <p:nvPr/>
        </p:nvPicPr>
        <p:blipFill rotWithShape="1">
          <a:blip r:embed="rId3">
            <a:alphaModFix/>
          </a:blip>
          <a:srcRect/>
          <a:stretch/>
        </p:blipFill>
        <p:spPr>
          <a:xfrm>
            <a:off x="2904306" y="3543855"/>
            <a:ext cx="3289548" cy="1850371"/>
          </a:xfrm>
          <a:prstGeom prst="rect">
            <a:avLst/>
          </a:prstGeom>
          <a:noFill/>
          <a:ln>
            <a:noFill/>
          </a:ln>
        </p:spPr>
      </p:pic>
      <p:sp>
        <p:nvSpPr>
          <p:cNvPr id="815" name="Google Shape;815;p23"/>
          <p:cNvSpPr/>
          <p:nvPr/>
        </p:nvSpPr>
        <p:spPr>
          <a:xfrm>
            <a:off x="3901108" y="3921900"/>
            <a:ext cx="1512168" cy="1221600"/>
          </a:xfrm>
          <a:prstGeom prst="ellipse">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816" name="Google Shape;816;p23"/>
          <p:cNvCxnSpPr/>
          <p:nvPr/>
        </p:nvCxnSpPr>
        <p:spPr>
          <a:xfrm>
            <a:off x="3383856" y="4624122"/>
            <a:ext cx="2484000" cy="0"/>
          </a:xfrm>
          <a:prstGeom prst="straightConnector1">
            <a:avLst/>
          </a:prstGeom>
          <a:noFill/>
          <a:ln w="88900" cap="flat" cmpd="sng">
            <a:solidFill>
              <a:srgbClr val="92D050"/>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4"/>
                                        </p:tgtEl>
                                        <p:attrNameLst>
                                          <p:attrName>style.visibility</p:attrName>
                                        </p:attrNameLst>
                                      </p:cBhvr>
                                      <p:to>
                                        <p:strVal val="visible"/>
                                      </p:to>
                                    </p:set>
                                    <p:animEffect transition="in" filter="fade">
                                      <p:cBhvr>
                                        <p:cTn id="7" dur="500"/>
                                        <p:tgtEl>
                                          <p:spTgt spid="8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6"/>
                                        </p:tgtEl>
                                        <p:attrNameLst>
                                          <p:attrName>style.visibility</p:attrName>
                                        </p:attrNameLst>
                                      </p:cBhvr>
                                      <p:to>
                                        <p:strVal val="visible"/>
                                      </p:to>
                                    </p:set>
                                    <p:animEffect transition="in" filter="fade">
                                      <p:cBhvr>
                                        <p:cTn id="12" dur="500"/>
                                        <p:tgtEl>
                                          <p:spTgt spid="816"/>
                                        </p:tgtEl>
                                      </p:cBhvr>
                                    </p:animEffect>
                                  </p:childTnLst>
                                </p:cTn>
                              </p:par>
                              <p:par>
                                <p:cTn id="13" presetID="10" presetClass="entr" presetSubtype="0" fill="hold" nodeType="withEffect">
                                  <p:stCondLst>
                                    <p:cond delay="0"/>
                                  </p:stCondLst>
                                  <p:childTnLst>
                                    <p:set>
                                      <p:cBhvr>
                                        <p:cTn id="14" dur="1" fill="hold">
                                          <p:stCondLst>
                                            <p:cond delay="0"/>
                                          </p:stCondLst>
                                        </p:cTn>
                                        <p:tgtEl>
                                          <p:spTgt spid="815"/>
                                        </p:tgtEl>
                                        <p:attrNameLst>
                                          <p:attrName>style.visibility</p:attrName>
                                        </p:attrNameLst>
                                      </p:cBhvr>
                                      <p:to>
                                        <p:strVal val="visible"/>
                                      </p:to>
                                    </p:set>
                                    <p:animEffect transition="in" filter="fade">
                                      <p:cBhvr>
                                        <p:cTn id="15" dur="500"/>
                                        <p:tgtEl>
                                          <p:spTgt spid="8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821"/>
        <p:cNvGrpSpPr/>
        <p:nvPr/>
      </p:nvGrpSpPr>
      <p:grpSpPr>
        <a:xfrm>
          <a:off x="0" y="0"/>
          <a:ext cx="0" cy="0"/>
          <a:chOff x="0" y="0"/>
          <a:chExt cx="0" cy="0"/>
        </a:xfrm>
      </p:grpSpPr>
      <p:cxnSp>
        <p:nvCxnSpPr>
          <p:cNvPr id="822" name="Google Shape;822;p24"/>
          <p:cNvCxnSpPr/>
          <p:nvPr/>
        </p:nvCxnSpPr>
        <p:spPr>
          <a:xfrm>
            <a:off x="-36512" y="3381840"/>
            <a:ext cx="9180000" cy="0"/>
          </a:xfrm>
          <a:prstGeom prst="straightConnector1">
            <a:avLst/>
          </a:prstGeom>
          <a:noFill/>
          <a:ln w="9525" cap="flat" cmpd="sng">
            <a:solidFill>
              <a:srgbClr val="4A7DBA"/>
            </a:solidFill>
            <a:prstDash val="solid"/>
            <a:round/>
            <a:headEnd type="none" w="sm" len="sm"/>
            <a:tailEnd type="none" w="sm" len="sm"/>
          </a:ln>
        </p:spPr>
      </p:cxnSp>
      <p:pic>
        <p:nvPicPr>
          <p:cNvPr id="823" name="Google Shape;823;p24" descr="http://thumbs.dreamstime.com/x/sketch-old-building-your-design-file-eps-vector-includes-transparency-effects-30352028.jpg"/>
          <p:cNvPicPr preferRelativeResize="0"/>
          <p:nvPr/>
        </p:nvPicPr>
        <p:blipFill rotWithShape="1">
          <a:blip r:embed="rId3">
            <a:alphaModFix/>
          </a:blip>
          <a:srcRect/>
          <a:stretch/>
        </p:blipFill>
        <p:spPr>
          <a:xfrm>
            <a:off x="-324544" y="1923678"/>
            <a:ext cx="2160240" cy="1620180"/>
          </a:xfrm>
          <a:prstGeom prst="rect">
            <a:avLst/>
          </a:prstGeom>
          <a:noFill/>
          <a:ln>
            <a:noFill/>
          </a:ln>
        </p:spPr>
      </p:pic>
      <p:pic>
        <p:nvPicPr>
          <p:cNvPr id="824" name="Google Shape;824;p24" descr="http://thumbs.dreamstime.com/x/sketch-old-building-your-design-file-eps-vector-includes-transparency-effects-30352028.jpg"/>
          <p:cNvPicPr preferRelativeResize="0"/>
          <p:nvPr/>
        </p:nvPicPr>
        <p:blipFill rotWithShape="1">
          <a:blip r:embed="rId3">
            <a:alphaModFix/>
          </a:blip>
          <a:srcRect/>
          <a:stretch/>
        </p:blipFill>
        <p:spPr>
          <a:xfrm>
            <a:off x="323528" y="843558"/>
            <a:ext cx="2160240" cy="1620180"/>
          </a:xfrm>
          <a:prstGeom prst="rect">
            <a:avLst/>
          </a:prstGeom>
          <a:noFill/>
          <a:ln>
            <a:noFill/>
          </a:ln>
        </p:spPr>
      </p:pic>
      <p:pic>
        <p:nvPicPr>
          <p:cNvPr id="825" name="Google Shape;825;p24" descr="http://thumbs.dreamstime.com/x/sketch-old-building-your-design-file-eps-vector-includes-transparency-effects-30352028.jpg"/>
          <p:cNvPicPr preferRelativeResize="0"/>
          <p:nvPr/>
        </p:nvPicPr>
        <p:blipFill rotWithShape="1">
          <a:blip r:embed="rId3">
            <a:alphaModFix/>
          </a:blip>
          <a:srcRect/>
          <a:stretch/>
        </p:blipFill>
        <p:spPr>
          <a:xfrm>
            <a:off x="1547664" y="-182556"/>
            <a:ext cx="2160240" cy="1620180"/>
          </a:xfrm>
          <a:prstGeom prst="rect">
            <a:avLst/>
          </a:prstGeom>
          <a:noFill/>
          <a:ln>
            <a:noFill/>
          </a:ln>
        </p:spPr>
      </p:pic>
      <p:pic>
        <p:nvPicPr>
          <p:cNvPr id="826" name="Google Shape;826;p24" descr="http://thumbs.dreamstime.com/x/sketch-old-building-your-design-file-eps-vector-includes-transparency-effects-30352028.jpg"/>
          <p:cNvPicPr preferRelativeResize="0"/>
          <p:nvPr/>
        </p:nvPicPr>
        <p:blipFill rotWithShape="1">
          <a:blip r:embed="rId3">
            <a:alphaModFix/>
          </a:blip>
          <a:srcRect/>
          <a:stretch/>
        </p:blipFill>
        <p:spPr>
          <a:xfrm>
            <a:off x="3491880" y="-236562"/>
            <a:ext cx="2160240" cy="1620180"/>
          </a:xfrm>
          <a:prstGeom prst="rect">
            <a:avLst/>
          </a:prstGeom>
          <a:noFill/>
          <a:ln>
            <a:noFill/>
          </a:ln>
        </p:spPr>
      </p:pic>
      <p:pic>
        <p:nvPicPr>
          <p:cNvPr id="827" name="Google Shape;827;p24" descr="http://thumbs.dreamstime.com/x/sketch-old-building-your-design-file-eps-vector-includes-transparency-effects-30352028.jpg"/>
          <p:cNvPicPr preferRelativeResize="0"/>
          <p:nvPr/>
        </p:nvPicPr>
        <p:blipFill rotWithShape="1">
          <a:blip r:embed="rId3">
            <a:alphaModFix/>
          </a:blip>
          <a:srcRect/>
          <a:stretch/>
        </p:blipFill>
        <p:spPr>
          <a:xfrm>
            <a:off x="5508104" y="0"/>
            <a:ext cx="2160240" cy="1620180"/>
          </a:xfrm>
          <a:prstGeom prst="rect">
            <a:avLst/>
          </a:prstGeom>
          <a:noFill/>
          <a:ln>
            <a:noFill/>
          </a:ln>
        </p:spPr>
      </p:pic>
      <p:pic>
        <p:nvPicPr>
          <p:cNvPr id="828" name="Google Shape;828;p24" descr="http://thumbs.dreamstime.com/x/sketch-old-building-your-design-file-eps-vector-includes-transparency-effects-30352028.jpg"/>
          <p:cNvPicPr preferRelativeResize="0"/>
          <p:nvPr/>
        </p:nvPicPr>
        <p:blipFill rotWithShape="1">
          <a:blip r:embed="rId3">
            <a:alphaModFix/>
          </a:blip>
          <a:srcRect/>
          <a:stretch/>
        </p:blipFill>
        <p:spPr>
          <a:xfrm>
            <a:off x="7236296" y="681540"/>
            <a:ext cx="2160240" cy="1620180"/>
          </a:xfrm>
          <a:prstGeom prst="rect">
            <a:avLst/>
          </a:prstGeom>
          <a:noFill/>
          <a:ln>
            <a:noFill/>
          </a:ln>
        </p:spPr>
      </p:pic>
      <p:sp>
        <p:nvSpPr>
          <p:cNvPr id="829" name="Google Shape;829;p24"/>
          <p:cNvSpPr/>
          <p:nvPr/>
        </p:nvSpPr>
        <p:spPr>
          <a:xfrm>
            <a:off x="63962" y="2500312"/>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hospital</a:t>
            </a:r>
            <a:endParaRPr sz="1600">
              <a:solidFill>
                <a:schemeClr val="dk1"/>
              </a:solidFill>
              <a:latin typeface="Calibri"/>
              <a:ea typeface="Calibri"/>
              <a:cs typeface="Calibri"/>
              <a:sym typeface="Calibri"/>
            </a:endParaRPr>
          </a:p>
        </p:txBody>
      </p:sp>
      <p:sp>
        <p:nvSpPr>
          <p:cNvPr id="830" name="Google Shape;830;p24"/>
          <p:cNvSpPr/>
          <p:nvPr/>
        </p:nvSpPr>
        <p:spPr>
          <a:xfrm>
            <a:off x="698082" y="1409748"/>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ONG</a:t>
            </a:r>
            <a:endParaRPr sz="1600">
              <a:solidFill>
                <a:schemeClr val="dk1"/>
              </a:solidFill>
              <a:latin typeface="Calibri"/>
              <a:ea typeface="Calibri"/>
              <a:cs typeface="Calibri"/>
              <a:sym typeface="Calibri"/>
            </a:endParaRPr>
          </a:p>
        </p:txBody>
      </p:sp>
      <p:sp>
        <p:nvSpPr>
          <p:cNvPr id="831" name="Google Shape;831;p24"/>
          <p:cNvSpPr/>
          <p:nvPr/>
        </p:nvSpPr>
        <p:spPr>
          <a:xfrm>
            <a:off x="1907704" y="383634"/>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c.seguretat</a:t>
            </a:r>
            <a:endParaRPr sz="1600">
              <a:solidFill>
                <a:schemeClr val="dk1"/>
              </a:solidFill>
              <a:latin typeface="Calibri"/>
              <a:ea typeface="Calibri"/>
              <a:cs typeface="Calibri"/>
              <a:sym typeface="Calibri"/>
            </a:endParaRPr>
          </a:p>
        </p:txBody>
      </p:sp>
      <p:sp>
        <p:nvSpPr>
          <p:cNvPr id="832" name="Google Shape;832;p24"/>
          <p:cNvSpPr/>
          <p:nvPr/>
        </p:nvSpPr>
        <p:spPr>
          <a:xfrm>
            <a:off x="3880386" y="329628"/>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serveis socials</a:t>
            </a:r>
            <a:endParaRPr sz="1400">
              <a:solidFill>
                <a:schemeClr val="dk1"/>
              </a:solidFill>
              <a:latin typeface="Calibri"/>
              <a:ea typeface="Calibri"/>
              <a:cs typeface="Calibri"/>
              <a:sym typeface="Calibri"/>
            </a:endParaRPr>
          </a:p>
        </p:txBody>
      </p:sp>
      <p:sp>
        <p:nvSpPr>
          <p:cNvPr id="833" name="Google Shape;833;p24"/>
          <p:cNvSpPr/>
          <p:nvPr/>
        </p:nvSpPr>
        <p:spPr>
          <a:xfrm>
            <a:off x="5897172" y="599658"/>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justícia</a:t>
            </a:r>
            <a:endParaRPr sz="1400">
              <a:solidFill>
                <a:schemeClr val="dk1"/>
              </a:solidFill>
              <a:latin typeface="Calibri"/>
              <a:ea typeface="Calibri"/>
              <a:cs typeface="Calibri"/>
              <a:sym typeface="Calibri"/>
            </a:endParaRPr>
          </a:p>
        </p:txBody>
      </p:sp>
      <p:sp>
        <p:nvSpPr>
          <p:cNvPr id="834" name="Google Shape;834;p24"/>
          <p:cNvSpPr/>
          <p:nvPr/>
        </p:nvSpPr>
        <p:spPr>
          <a:xfrm>
            <a:off x="7624802" y="1247730"/>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escola</a:t>
            </a:r>
            <a:endParaRPr sz="1400">
              <a:solidFill>
                <a:schemeClr val="dk1"/>
              </a:solidFill>
              <a:latin typeface="Calibri"/>
              <a:ea typeface="Calibri"/>
              <a:cs typeface="Calibri"/>
              <a:sym typeface="Calibri"/>
            </a:endParaRPr>
          </a:p>
        </p:txBody>
      </p:sp>
      <p:pic>
        <p:nvPicPr>
          <p:cNvPr id="835" name="Google Shape;835;p24" descr="http://thumbs.dreamstime.com/x/sketch-old-building-your-design-file-eps-vector-includes-transparency-effects-30352028.jpg"/>
          <p:cNvPicPr preferRelativeResize="0"/>
          <p:nvPr/>
        </p:nvPicPr>
        <p:blipFill rotWithShape="1">
          <a:blip r:embed="rId3">
            <a:alphaModFix/>
          </a:blip>
          <a:srcRect/>
          <a:stretch/>
        </p:blipFill>
        <p:spPr>
          <a:xfrm>
            <a:off x="7236296" y="1761660"/>
            <a:ext cx="2160240" cy="1620180"/>
          </a:xfrm>
          <a:prstGeom prst="rect">
            <a:avLst/>
          </a:prstGeom>
          <a:noFill/>
          <a:ln>
            <a:noFill/>
          </a:ln>
        </p:spPr>
      </p:pic>
      <p:sp>
        <p:nvSpPr>
          <p:cNvPr id="836" name="Google Shape;836;p24"/>
          <p:cNvSpPr/>
          <p:nvPr/>
        </p:nvSpPr>
        <p:spPr>
          <a:xfrm>
            <a:off x="7624802" y="2327850"/>
            <a:ext cx="1368152" cy="189894"/>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hospital II</a:t>
            </a:r>
            <a:endParaRPr sz="1400">
              <a:solidFill>
                <a:schemeClr val="dk1"/>
              </a:solidFill>
              <a:latin typeface="Calibri"/>
              <a:ea typeface="Calibri"/>
              <a:cs typeface="Calibri"/>
              <a:sym typeface="Calibri"/>
            </a:endParaRPr>
          </a:p>
        </p:txBody>
      </p:sp>
      <p:sp>
        <p:nvSpPr>
          <p:cNvPr id="837" name="Google Shape;837;p24"/>
          <p:cNvSpPr/>
          <p:nvPr/>
        </p:nvSpPr>
        <p:spPr>
          <a:xfrm>
            <a:off x="107504" y="87474"/>
            <a:ext cx="1656184" cy="972108"/>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rgbClr val="366092"/>
                </a:solidFill>
                <a:latin typeface="Calibri"/>
                <a:ea typeface="Calibri"/>
                <a:cs typeface="Calibri"/>
                <a:sym typeface="Calibri"/>
              </a:rPr>
              <a:t>IMPLEMENTACIÓ DE CAN-MDS</a:t>
            </a:r>
            <a:endParaRPr/>
          </a:p>
        </p:txBody>
      </p:sp>
      <p:sp>
        <p:nvSpPr>
          <p:cNvPr id="838" name="Google Shape;838;p24"/>
          <p:cNvSpPr/>
          <p:nvPr/>
        </p:nvSpPr>
        <p:spPr>
          <a:xfrm>
            <a:off x="3203848" y="2843091"/>
            <a:ext cx="2376264" cy="1371739"/>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1"/>
                </a:solidFill>
                <a:latin typeface="Calibri"/>
                <a:ea typeface="Calibri"/>
                <a:cs typeface="Calibri"/>
                <a:sym typeface="Calibri"/>
              </a:rPr>
              <a:t>CAN-MDS</a:t>
            </a:r>
            <a:endParaRPr/>
          </a:p>
          <a:p>
            <a:pPr marL="0" marR="0" lvl="0" indent="0" algn="ctr" rtl="0">
              <a:spcBef>
                <a:spcPts val="0"/>
              </a:spcBef>
              <a:spcAft>
                <a:spcPts val="0"/>
              </a:spcAft>
              <a:buNone/>
            </a:pPr>
            <a:r>
              <a:rPr lang="en-US" sz="1600">
                <a:solidFill>
                  <a:schemeClr val="dk1"/>
                </a:solidFill>
                <a:latin typeface="Calibri"/>
                <a:ea typeface="Calibri"/>
                <a:cs typeface="Calibri"/>
                <a:sym typeface="Calibri"/>
              </a:rPr>
              <a:t>Base de dades unificada</a:t>
            </a:r>
            <a:endParaRPr sz="1600">
              <a:solidFill>
                <a:schemeClr val="dk1"/>
              </a:solidFill>
              <a:latin typeface="Calibri"/>
              <a:ea typeface="Calibri"/>
              <a:cs typeface="Calibri"/>
              <a:sym typeface="Calibri"/>
            </a:endParaRPr>
          </a:p>
          <a:p>
            <a:pPr marL="0" marR="0" lvl="0" indent="0" algn="ctr" rtl="0">
              <a:spcBef>
                <a:spcPts val="0"/>
              </a:spcBef>
              <a:spcAft>
                <a:spcPts val="0"/>
              </a:spcAft>
              <a:buNone/>
            </a:pPr>
            <a:endParaRPr sz="2000" b="1">
              <a:solidFill>
                <a:schemeClr val="dk1"/>
              </a:solidFill>
              <a:latin typeface="Calibri"/>
              <a:ea typeface="Calibri"/>
              <a:cs typeface="Calibri"/>
              <a:sym typeface="Calibri"/>
            </a:endParaRPr>
          </a:p>
          <a:p>
            <a:pPr marL="0" marR="0" lvl="0" indent="0" algn="ctr" rtl="0">
              <a:spcBef>
                <a:spcPts val="0"/>
              </a:spcBef>
              <a:spcAft>
                <a:spcPts val="0"/>
              </a:spcAft>
              <a:buNone/>
            </a:pPr>
            <a:r>
              <a:rPr lang="en-US" sz="1600">
                <a:solidFill>
                  <a:schemeClr val="dk1"/>
                </a:solidFill>
                <a:latin typeface="Calibri"/>
                <a:ea typeface="Calibri"/>
                <a:cs typeface="Calibri"/>
                <a:sym typeface="Calibri"/>
              </a:rPr>
              <a:t>metodologia comuna</a:t>
            </a:r>
            <a:endParaRPr sz="1600">
              <a:solidFill>
                <a:schemeClr val="dk1"/>
              </a:solidFill>
              <a:latin typeface="Calibri"/>
              <a:ea typeface="Calibri"/>
              <a:cs typeface="Calibri"/>
              <a:sym typeface="Calibri"/>
            </a:endParaRPr>
          </a:p>
          <a:p>
            <a:pPr marL="0" marR="0" lvl="0" indent="0" algn="ctr" rtl="0">
              <a:spcBef>
                <a:spcPts val="0"/>
              </a:spcBef>
              <a:spcAft>
                <a:spcPts val="0"/>
              </a:spcAft>
              <a:buNone/>
            </a:pPr>
            <a:r>
              <a:rPr lang="en-US" sz="1600">
                <a:solidFill>
                  <a:schemeClr val="dk1"/>
                </a:solidFill>
                <a:latin typeface="Calibri"/>
                <a:ea typeface="Calibri"/>
                <a:cs typeface="Calibri"/>
                <a:sym typeface="Calibri"/>
              </a:rPr>
              <a:t>definicions comunes</a:t>
            </a:r>
            <a:endParaRPr sz="1600">
              <a:solidFill>
                <a:schemeClr val="dk1"/>
              </a:solidFill>
              <a:latin typeface="Calibri"/>
              <a:ea typeface="Calibri"/>
              <a:cs typeface="Calibri"/>
              <a:sym typeface="Calibri"/>
            </a:endParaRPr>
          </a:p>
        </p:txBody>
      </p:sp>
      <p:cxnSp>
        <p:nvCxnSpPr>
          <p:cNvPr id="839" name="Google Shape;839;p24"/>
          <p:cNvCxnSpPr/>
          <p:nvPr/>
        </p:nvCxnSpPr>
        <p:spPr>
          <a:xfrm flipH="1">
            <a:off x="5652120" y="1761660"/>
            <a:ext cx="1944216" cy="1188132"/>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40" name="Google Shape;840;p24"/>
          <p:cNvCxnSpPr/>
          <p:nvPr/>
        </p:nvCxnSpPr>
        <p:spPr>
          <a:xfrm flipH="1">
            <a:off x="5724128" y="2625756"/>
            <a:ext cx="1872208" cy="486054"/>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41" name="Google Shape;841;p24"/>
          <p:cNvCxnSpPr/>
          <p:nvPr/>
        </p:nvCxnSpPr>
        <p:spPr>
          <a:xfrm flipH="1">
            <a:off x="5148064" y="1275606"/>
            <a:ext cx="1368152" cy="1512168"/>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42" name="Google Shape;842;p24"/>
          <p:cNvCxnSpPr/>
          <p:nvPr/>
        </p:nvCxnSpPr>
        <p:spPr>
          <a:xfrm>
            <a:off x="4572000" y="1113588"/>
            <a:ext cx="0" cy="1728192"/>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43" name="Google Shape;843;p24"/>
          <p:cNvCxnSpPr/>
          <p:nvPr/>
        </p:nvCxnSpPr>
        <p:spPr>
          <a:xfrm>
            <a:off x="2627784" y="1167594"/>
            <a:ext cx="936104" cy="1620180"/>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44" name="Google Shape;844;p24"/>
          <p:cNvCxnSpPr/>
          <p:nvPr/>
        </p:nvCxnSpPr>
        <p:spPr>
          <a:xfrm>
            <a:off x="2123728" y="2193708"/>
            <a:ext cx="1080120" cy="756084"/>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45" name="Google Shape;845;p24"/>
          <p:cNvCxnSpPr/>
          <p:nvPr/>
        </p:nvCxnSpPr>
        <p:spPr>
          <a:xfrm>
            <a:off x="1475656" y="3057804"/>
            <a:ext cx="1584176" cy="270030"/>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sp>
        <p:nvSpPr>
          <p:cNvPr id="846" name="Google Shape;846;p24"/>
          <p:cNvSpPr/>
          <p:nvPr/>
        </p:nvSpPr>
        <p:spPr>
          <a:xfrm>
            <a:off x="3722907" y="3324537"/>
            <a:ext cx="38862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cap="none">
                <a:solidFill>
                  <a:srgbClr val="FC7876"/>
                </a:solidFill>
                <a:latin typeface="Calibri"/>
                <a:ea typeface="Calibri"/>
                <a:cs typeface="Calibri"/>
                <a:sym typeface="Calibri"/>
              </a:rPr>
              <a:t>A</a:t>
            </a:r>
            <a:endParaRPr/>
          </a:p>
        </p:txBody>
      </p:sp>
      <p:sp>
        <p:nvSpPr>
          <p:cNvPr id="847" name="Google Shape;847;p24"/>
          <p:cNvSpPr/>
          <p:nvPr/>
        </p:nvSpPr>
        <p:spPr>
          <a:xfrm>
            <a:off x="4355989" y="3324537"/>
            <a:ext cx="38862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cap="none">
                <a:solidFill>
                  <a:schemeClr val="accent3"/>
                </a:solidFill>
                <a:latin typeface="Calibri"/>
                <a:ea typeface="Calibri"/>
                <a:cs typeface="Calibri"/>
                <a:sym typeface="Calibri"/>
              </a:rPr>
              <a:t>C</a:t>
            </a:r>
            <a:endParaRPr/>
          </a:p>
        </p:txBody>
      </p:sp>
      <p:sp>
        <p:nvSpPr>
          <p:cNvPr id="848" name="Google Shape;848;p24"/>
          <p:cNvSpPr/>
          <p:nvPr/>
        </p:nvSpPr>
        <p:spPr>
          <a:xfrm>
            <a:off x="4023853" y="3324537"/>
            <a:ext cx="38862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cap="none">
                <a:solidFill>
                  <a:srgbClr val="366092"/>
                </a:solidFill>
                <a:latin typeface="Calibri"/>
                <a:ea typeface="Calibri"/>
                <a:cs typeface="Calibri"/>
                <a:sym typeface="Calibri"/>
              </a:rPr>
              <a:t>B</a:t>
            </a:r>
            <a:endParaRPr/>
          </a:p>
        </p:txBody>
      </p:sp>
      <p:sp>
        <p:nvSpPr>
          <p:cNvPr id="849" name="Google Shape;849;p24"/>
          <p:cNvSpPr/>
          <p:nvPr/>
        </p:nvSpPr>
        <p:spPr>
          <a:xfrm>
            <a:off x="4687430" y="3324537"/>
            <a:ext cx="38862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cap="none">
                <a:solidFill>
                  <a:srgbClr val="7F7F7F"/>
                </a:solidFill>
                <a:latin typeface="Calibri"/>
                <a:ea typeface="Calibri"/>
                <a:cs typeface="Calibri"/>
                <a:sym typeface="Calibri"/>
              </a:rPr>
              <a:t>X</a:t>
            </a:r>
            <a:endParaRPr/>
          </a:p>
        </p:txBody>
      </p:sp>
      <p:cxnSp>
        <p:nvCxnSpPr>
          <p:cNvPr id="850" name="Google Shape;850;p24"/>
          <p:cNvCxnSpPr/>
          <p:nvPr/>
        </p:nvCxnSpPr>
        <p:spPr>
          <a:xfrm rot="10800000">
            <a:off x="4427984" y="1113588"/>
            <a:ext cx="0" cy="1674186"/>
          </a:xfrm>
          <a:prstGeom prst="straightConnector1">
            <a:avLst/>
          </a:prstGeom>
          <a:noFill/>
          <a:ln w="25400" cap="flat" cmpd="sng">
            <a:solidFill>
              <a:schemeClr val="accent6"/>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51" name="Google Shape;851;p24"/>
          <p:cNvCxnSpPr/>
          <p:nvPr/>
        </p:nvCxnSpPr>
        <p:spPr>
          <a:xfrm rot="10800000" flipH="1">
            <a:off x="5364088" y="1275606"/>
            <a:ext cx="1296144" cy="1512168"/>
          </a:xfrm>
          <a:prstGeom prst="straightConnector1">
            <a:avLst/>
          </a:prstGeom>
          <a:noFill/>
          <a:ln w="25400" cap="flat" cmpd="sng">
            <a:solidFill>
              <a:schemeClr val="accent6"/>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52" name="Google Shape;852;p24"/>
          <p:cNvCxnSpPr/>
          <p:nvPr/>
        </p:nvCxnSpPr>
        <p:spPr>
          <a:xfrm rot="10800000" flipH="1">
            <a:off x="5724128" y="2787774"/>
            <a:ext cx="1944216" cy="486054"/>
          </a:xfrm>
          <a:prstGeom prst="straightConnector1">
            <a:avLst/>
          </a:prstGeom>
          <a:noFill/>
          <a:ln w="25400" cap="flat" cmpd="sng">
            <a:solidFill>
              <a:schemeClr val="accent5"/>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53" name="Google Shape;853;p24"/>
          <p:cNvCxnSpPr/>
          <p:nvPr/>
        </p:nvCxnSpPr>
        <p:spPr>
          <a:xfrm rot="10800000">
            <a:off x="1475656" y="2895786"/>
            <a:ext cx="1584176" cy="324036"/>
          </a:xfrm>
          <a:prstGeom prst="straightConnector1">
            <a:avLst/>
          </a:prstGeom>
          <a:noFill/>
          <a:ln w="25400" cap="flat" cmpd="sng">
            <a:solidFill>
              <a:schemeClr val="accent5"/>
            </a:solidFill>
            <a:prstDash val="solid"/>
            <a:round/>
            <a:headEnd type="none" w="sm" len="sm"/>
            <a:tailEnd type="stealth" w="med" len="med"/>
          </a:ln>
          <a:effectLst>
            <a:outerShdw blurRad="40000" dist="20000" dir="5400000" rotWithShape="0">
              <a:srgbClr val="000000">
                <a:alpha val="37647"/>
              </a:srgbClr>
            </a:outerShdw>
          </a:effectLst>
        </p:spPr>
      </p:cxnSp>
      <p:sp>
        <p:nvSpPr>
          <p:cNvPr id="854" name="Google Shape;854;p24"/>
          <p:cNvSpPr/>
          <p:nvPr/>
        </p:nvSpPr>
        <p:spPr>
          <a:xfrm>
            <a:off x="6357686" y="832679"/>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accent6"/>
                </a:solidFill>
                <a:latin typeface="Calibri"/>
                <a:ea typeface="Calibri"/>
                <a:cs typeface="Calibri"/>
                <a:sym typeface="Calibri"/>
              </a:rPr>
              <a:t>L1</a:t>
            </a:r>
            <a:endParaRPr/>
          </a:p>
        </p:txBody>
      </p:sp>
      <p:sp>
        <p:nvSpPr>
          <p:cNvPr id="855" name="Google Shape;855;p24"/>
          <p:cNvSpPr/>
          <p:nvPr/>
        </p:nvSpPr>
        <p:spPr>
          <a:xfrm>
            <a:off x="8071364" y="1512986"/>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76923C"/>
                </a:solidFill>
                <a:latin typeface="Calibri"/>
                <a:ea typeface="Calibri"/>
                <a:cs typeface="Calibri"/>
                <a:sym typeface="Calibri"/>
              </a:rPr>
              <a:t>L3</a:t>
            </a:r>
            <a:endParaRPr/>
          </a:p>
        </p:txBody>
      </p:sp>
      <p:sp>
        <p:nvSpPr>
          <p:cNvPr id="856" name="Google Shape;856;p24"/>
          <p:cNvSpPr/>
          <p:nvPr/>
        </p:nvSpPr>
        <p:spPr>
          <a:xfrm>
            <a:off x="8071926" y="2615298"/>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accent1"/>
                </a:solidFill>
                <a:latin typeface="Calibri"/>
                <a:ea typeface="Calibri"/>
                <a:cs typeface="Calibri"/>
                <a:sym typeface="Calibri"/>
              </a:rPr>
              <a:t>L2</a:t>
            </a:r>
            <a:endParaRPr/>
          </a:p>
        </p:txBody>
      </p:sp>
      <p:sp>
        <p:nvSpPr>
          <p:cNvPr id="857" name="Google Shape;857;p24"/>
          <p:cNvSpPr/>
          <p:nvPr/>
        </p:nvSpPr>
        <p:spPr>
          <a:xfrm>
            <a:off x="467544" y="2743793"/>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accent1"/>
                </a:solidFill>
                <a:latin typeface="Calibri"/>
                <a:ea typeface="Calibri"/>
                <a:cs typeface="Calibri"/>
                <a:sym typeface="Calibri"/>
              </a:rPr>
              <a:t>L2</a:t>
            </a:r>
            <a:endParaRPr/>
          </a:p>
        </p:txBody>
      </p:sp>
      <p:sp>
        <p:nvSpPr>
          <p:cNvPr id="858" name="Google Shape;858;p24"/>
          <p:cNvSpPr/>
          <p:nvPr/>
        </p:nvSpPr>
        <p:spPr>
          <a:xfrm>
            <a:off x="4270016" y="573534"/>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accent6"/>
                </a:solidFill>
                <a:latin typeface="Calibri"/>
                <a:ea typeface="Calibri"/>
                <a:cs typeface="Calibri"/>
                <a:sym typeface="Calibri"/>
              </a:rPr>
              <a:t>L1</a:t>
            </a:r>
            <a:endParaRPr/>
          </a:p>
        </p:txBody>
      </p:sp>
      <p:sp>
        <p:nvSpPr>
          <p:cNvPr id="859" name="Google Shape;859;p24"/>
          <p:cNvSpPr/>
          <p:nvPr/>
        </p:nvSpPr>
        <p:spPr>
          <a:xfrm>
            <a:off x="2339752" y="627540"/>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accent1"/>
                </a:solidFill>
                <a:latin typeface="Calibri"/>
                <a:ea typeface="Calibri"/>
                <a:cs typeface="Calibri"/>
                <a:sym typeface="Calibri"/>
              </a:rPr>
              <a:t>L2</a:t>
            </a:r>
            <a:endParaRPr/>
          </a:p>
        </p:txBody>
      </p:sp>
      <p:sp>
        <p:nvSpPr>
          <p:cNvPr id="860" name="Google Shape;860;p24"/>
          <p:cNvSpPr/>
          <p:nvPr/>
        </p:nvSpPr>
        <p:spPr>
          <a:xfrm>
            <a:off x="1115616" y="1653654"/>
            <a:ext cx="504056"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accent1"/>
                </a:solidFill>
                <a:latin typeface="Calibri"/>
                <a:ea typeface="Calibri"/>
                <a:cs typeface="Calibri"/>
                <a:sym typeface="Calibri"/>
              </a:rPr>
              <a:t>L2</a:t>
            </a:r>
            <a:endParaRPr/>
          </a:p>
        </p:txBody>
      </p:sp>
      <p:sp>
        <p:nvSpPr>
          <p:cNvPr id="861" name="Google Shape;861;p24"/>
          <p:cNvSpPr/>
          <p:nvPr/>
        </p:nvSpPr>
        <p:spPr>
          <a:xfrm>
            <a:off x="6480720" y="3133581"/>
            <a:ext cx="2627784" cy="216024"/>
          </a:xfrm>
          <a:prstGeom prst="roundRect">
            <a:avLst>
              <a:gd name="adj" fmla="val 16667"/>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Calibri"/>
                <a:ea typeface="Calibri"/>
                <a:cs typeface="Calibri"/>
                <a:sym typeface="Calibri"/>
              </a:rPr>
              <a:t>seguiment a nivell de cas</a:t>
            </a:r>
            <a:endParaRPr sz="1800">
              <a:solidFill>
                <a:schemeClr val="lt1"/>
              </a:solidFill>
              <a:latin typeface="Calibri"/>
              <a:ea typeface="Calibri"/>
              <a:cs typeface="Calibri"/>
              <a:sym typeface="Calibri"/>
            </a:endParaRPr>
          </a:p>
        </p:txBody>
      </p:sp>
      <p:sp>
        <p:nvSpPr>
          <p:cNvPr id="862" name="Google Shape;862;p24"/>
          <p:cNvSpPr/>
          <p:nvPr/>
        </p:nvSpPr>
        <p:spPr>
          <a:xfrm>
            <a:off x="35496" y="3435845"/>
            <a:ext cx="2627784" cy="712521"/>
          </a:xfrm>
          <a:prstGeom prst="roundRect">
            <a:avLst>
              <a:gd name="adj" fmla="val 16667"/>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lt1"/>
                </a:solidFill>
                <a:latin typeface="Calibri"/>
                <a:ea typeface="Calibri"/>
                <a:cs typeface="Calibri"/>
                <a:sym typeface="Calibri"/>
              </a:rPr>
              <a:t>Registre del </a:t>
            </a:r>
            <a:endParaRPr/>
          </a:p>
          <a:p>
            <a:pPr marL="0" marR="0" lvl="0" indent="0" algn="ctr" rtl="0">
              <a:spcBef>
                <a:spcPts val="0"/>
              </a:spcBef>
              <a:spcAft>
                <a:spcPts val="0"/>
              </a:spcAft>
              <a:buNone/>
            </a:pPr>
            <a:r>
              <a:rPr lang="en-US" sz="1600">
                <a:solidFill>
                  <a:schemeClr val="lt1"/>
                </a:solidFill>
                <a:latin typeface="Calibri"/>
                <a:ea typeface="Calibri"/>
                <a:cs typeface="Calibri"/>
                <a:sym typeface="Calibri"/>
              </a:rPr>
              <a:t>maltractament infantil a nivell de salut pública</a:t>
            </a:r>
            <a:endParaRPr sz="1600">
              <a:solidFill>
                <a:schemeClr val="lt1"/>
              </a:solidFill>
              <a:latin typeface="Calibri"/>
              <a:ea typeface="Calibri"/>
              <a:cs typeface="Calibri"/>
              <a:sym typeface="Calibri"/>
            </a:endParaRPr>
          </a:p>
        </p:txBody>
      </p:sp>
      <p:cxnSp>
        <p:nvCxnSpPr>
          <p:cNvPr id="863" name="Google Shape;863;p24"/>
          <p:cNvCxnSpPr/>
          <p:nvPr/>
        </p:nvCxnSpPr>
        <p:spPr>
          <a:xfrm rot="10800000">
            <a:off x="2267744" y="2031690"/>
            <a:ext cx="1080120" cy="810090"/>
          </a:xfrm>
          <a:prstGeom prst="straightConnector1">
            <a:avLst/>
          </a:prstGeom>
          <a:noFill/>
          <a:ln w="25400" cap="flat" cmpd="sng">
            <a:solidFill>
              <a:schemeClr val="accent5"/>
            </a:solidFill>
            <a:prstDash val="solid"/>
            <a:round/>
            <a:headEnd type="none" w="sm" len="sm"/>
            <a:tailEnd type="stealth" w="med" len="med"/>
          </a:ln>
          <a:effectLst>
            <a:outerShdw blurRad="40000" dist="20000" dir="5400000" rotWithShape="0">
              <a:srgbClr val="000000">
                <a:alpha val="37647"/>
              </a:srgbClr>
            </a:outerShdw>
          </a:effectLst>
        </p:spPr>
      </p:cxnSp>
      <p:cxnSp>
        <p:nvCxnSpPr>
          <p:cNvPr id="864" name="Google Shape;864;p24"/>
          <p:cNvCxnSpPr/>
          <p:nvPr/>
        </p:nvCxnSpPr>
        <p:spPr>
          <a:xfrm rot="10800000">
            <a:off x="2843808" y="1167594"/>
            <a:ext cx="864096" cy="1566174"/>
          </a:xfrm>
          <a:prstGeom prst="straightConnector1">
            <a:avLst/>
          </a:prstGeom>
          <a:noFill/>
          <a:ln w="25400" cap="flat" cmpd="sng">
            <a:solidFill>
              <a:schemeClr val="accent5"/>
            </a:solidFill>
            <a:prstDash val="solid"/>
            <a:round/>
            <a:headEnd type="none" w="sm" len="sm"/>
            <a:tailEnd type="stealth" w="med" len="med"/>
          </a:ln>
          <a:effectLst>
            <a:outerShdw blurRad="40000" dist="20000" dir="5400000" rotWithShape="0">
              <a:srgbClr val="000000">
                <a:alpha val="37647"/>
              </a:srgbClr>
            </a:outerShdw>
          </a:effectLst>
        </p:spPr>
      </p:cxnSp>
      <p:sp>
        <p:nvSpPr>
          <p:cNvPr id="865" name="Google Shape;865;p24"/>
          <p:cNvSpPr/>
          <p:nvPr/>
        </p:nvSpPr>
        <p:spPr>
          <a:xfrm>
            <a:off x="7358113" y="-16"/>
            <a:ext cx="2000233"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i="1">
                <a:solidFill>
                  <a:srgbClr val="76923C"/>
                </a:solidFill>
                <a:latin typeface="Calibri"/>
                <a:ea typeface="Calibri"/>
                <a:cs typeface="Calibri"/>
                <a:sym typeface="Calibri"/>
              </a:rPr>
              <a:t>registre (input): </a:t>
            </a:r>
            <a:endParaRPr/>
          </a:p>
          <a:p>
            <a:pPr marL="0" marR="0" lvl="0" indent="0" algn="l" rtl="0">
              <a:spcBef>
                <a:spcPts val="0"/>
              </a:spcBef>
              <a:spcAft>
                <a:spcPts val="0"/>
              </a:spcAft>
              <a:buNone/>
            </a:pPr>
            <a:r>
              <a:rPr lang="en-US" sz="1100" b="1" i="1">
                <a:solidFill>
                  <a:srgbClr val="76923C"/>
                </a:solidFill>
                <a:latin typeface="Calibri"/>
                <a:ea typeface="Calibri"/>
                <a:cs typeface="Calibri"/>
                <a:sym typeface="Calibri"/>
              </a:rPr>
              <a:t>-CAN-MDS </a:t>
            </a:r>
            <a:endParaRPr/>
          </a:p>
          <a:p>
            <a:pPr marL="0" marR="0" lvl="0" indent="0" algn="l" rtl="0">
              <a:spcBef>
                <a:spcPts val="0"/>
              </a:spcBef>
              <a:spcAft>
                <a:spcPts val="0"/>
              </a:spcAft>
              <a:buNone/>
            </a:pPr>
            <a:r>
              <a:rPr lang="en-US" sz="1100" b="1" i="1">
                <a:solidFill>
                  <a:srgbClr val="76923C"/>
                </a:solidFill>
                <a:latin typeface="Calibri"/>
                <a:ea typeface="Calibri"/>
                <a:cs typeface="Calibri"/>
                <a:sym typeface="Calibri"/>
              </a:rPr>
              <a:t>-definicions comunes</a:t>
            </a:r>
            <a:endParaRPr sz="1100" b="1" i="1">
              <a:solidFill>
                <a:srgbClr val="76923C"/>
              </a:solidFill>
              <a:latin typeface="Calibri"/>
              <a:ea typeface="Calibri"/>
              <a:cs typeface="Calibri"/>
              <a:sym typeface="Calibri"/>
            </a:endParaRPr>
          </a:p>
          <a:p>
            <a:pPr marL="0" marR="0" lvl="0" indent="0" algn="l" rtl="0">
              <a:spcBef>
                <a:spcPts val="0"/>
              </a:spcBef>
              <a:spcAft>
                <a:spcPts val="0"/>
              </a:spcAft>
              <a:buNone/>
            </a:pPr>
            <a:r>
              <a:rPr lang="en-US" sz="1100" b="1" i="1">
                <a:solidFill>
                  <a:srgbClr val="76923C"/>
                </a:solidFill>
                <a:latin typeface="Calibri"/>
                <a:ea typeface="Calibri"/>
                <a:cs typeface="Calibri"/>
                <a:sym typeface="Calibri"/>
              </a:rPr>
              <a:t>-professionals amb formació</a:t>
            </a:r>
            <a:endParaRPr sz="1100" b="1" i="1">
              <a:solidFill>
                <a:srgbClr val="76923C"/>
              </a:solidFill>
              <a:latin typeface="Calibri"/>
              <a:ea typeface="Calibri"/>
              <a:cs typeface="Calibri"/>
              <a:sym typeface="Calibri"/>
            </a:endParaRPr>
          </a:p>
        </p:txBody>
      </p:sp>
      <p:cxnSp>
        <p:nvCxnSpPr>
          <p:cNvPr id="866" name="Google Shape;866;p24"/>
          <p:cNvCxnSpPr>
            <a:endCxn id="867" idx="1"/>
          </p:cNvCxnSpPr>
          <p:nvPr/>
        </p:nvCxnSpPr>
        <p:spPr>
          <a:xfrm flipH="1">
            <a:off x="323528" y="3904562"/>
            <a:ext cx="2809500" cy="774600"/>
          </a:xfrm>
          <a:prstGeom prst="straightConnector1">
            <a:avLst/>
          </a:prstGeom>
          <a:noFill/>
          <a:ln w="38100" cap="flat" cmpd="sng">
            <a:solidFill>
              <a:schemeClr val="accent2"/>
            </a:solidFill>
            <a:prstDash val="solid"/>
            <a:round/>
            <a:headEnd type="none" w="sm" len="sm"/>
            <a:tailEnd type="stealth" w="med" len="med"/>
          </a:ln>
          <a:effectLst>
            <a:outerShdw blurRad="40000" dist="23000" dir="5400000" rotWithShape="0">
              <a:srgbClr val="000000">
                <a:alpha val="34901"/>
              </a:srgbClr>
            </a:outerShdw>
          </a:effectLst>
        </p:spPr>
      </p:cxnSp>
      <p:sp>
        <p:nvSpPr>
          <p:cNvPr id="867" name="Google Shape;867;p24"/>
          <p:cNvSpPr/>
          <p:nvPr/>
        </p:nvSpPr>
        <p:spPr>
          <a:xfrm>
            <a:off x="323528" y="4286262"/>
            <a:ext cx="8784976" cy="785800"/>
          </a:xfrm>
          <a:prstGeom prst="roundRect">
            <a:avLst>
              <a:gd name="adj" fmla="val 6646"/>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200" b="1">
                <a:solidFill>
                  <a:srgbClr val="366092"/>
                </a:solidFill>
                <a:latin typeface="Calibri"/>
                <a:ea typeface="Calibri"/>
                <a:cs typeface="Calibri"/>
                <a:sym typeface="Calibri"/>
              </a:rPr>
              <a:t>Dades agregades</a:t>
            </a:r>
            <a:endParaRPr sz="1200" b="1">
              <a:solidFill>
                <a:srgbClr val="366092"/>
              </a:solidFill>
              <a:latin typeface="Calibri"/>
              <a:ea typeface="Calibri"/>
              <a:cs typeface="Calibri"/>
              <a:sym typeface="Calibri"/>
            </a:endParaRPr>
          </a:p>
          <a:p>
            <a:pPr marL="180975" marR="0" lvl="0" indent="-177800" algn="just" rtl="0">
              <a:lnSpc>
                <a:spcPct val="100000"/>
              </a:lnSpc>
              <a:spcBef>
                <a:spcPts val="0"/>
              </a:spcBef>
              <a:spcAft>
                <a:spcPts val="0"/>
              </a:spcAft>
              <a:buNone/>
            </a:pPr>
            <a:r>
              <a:rPr lang="en-US" sz="1200">
                <a:solidFill>
                  <a:srgbClr val="365F91"/>
                </a:solidFill>
                <a:latin typeface="Calibri"/>
                <a:ea typeface="Calibri"/>
                <a:cs typeface="Calibri"/>
                <a:sym typeface="Calibri"/>
              </a:rPr>
              <a:t>- per a l’avaluació periòdica de la incidència del maltractament infantil i les seves diferents forms segons les dades dels serveis que responen als casos  </a:t>
            </a:r>
            <a:endParaRPr/>
          </a:p>
          <a:p>
            <a:pPr marL="363538" marR="0" lvl="2" indent="-177800" algn="just" rtl="0">
              <a:lnSpc>
                <a:spcPct val="100000"/>
              </a:lnSpc>
              <a:spcBef>
                <a:spcPts val="0"/>
              </a:spcBef>
              <a:spcAft>
                <a:spcPts val="0"/>
              </a:spcAft>
              <a:buNone/>
            </a:pPr>
            <a:r>
              <a:rPr lang="en-US" sz="1200" b="0" i="0" u="none" strike="noStrike" cap="none">
                <a:solidFill>
                  <a:srgbClr val="365F91"/>
                </a:solidFill>
                <a:latin typeface="Calibri"/>
                <a:ea typeface="Calibri"/>
                <a:cs typeface="Calibri"/>
                <a:sym typeface="Calibri"/>
              </a:rPr>
              <a:t>- en general, per sector/ servei / formes específiques de maltractament / nena o nen, persona cuidadora, característiques de la família</a:t>
            </a:r>
            <a:endParaRPr sz="1200" b="0" i="0" u="none" strike="noStrike" cap="none">
              <a:solidFill>
                <a:srgbClr val="365F91"/>
              </a:solidFill>
              <a:latin typeface="Calibri"/>
              <a:ea typeface="Calibri"/>
              <a:cs typeface="Calibri"/>
              <a:sym typeface="Calibri"/>
            </a:endParaRPr>
          </a:p>
        </p:txBody>
      </p:sp>
      <p:sp>
        <p:nvSpPr>
          <p:cNvPr id="868" name="Google Shape;868;p24"/>
          <p:cNvSpPr/>
          <p:nvPr/>
        </p:nvSpPr>
        <p:spPr>
          <a:xfrm>
            <a:off x="7308304" y="638426"/>
            <a:ext cx="183569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i="1">
                <a:solidFill>
                  <a:schemeClr val="dk1"/>
                </a:solidFill>
                <a:latin typeface="Calibri"/>
                <a:ea typeface="Calibri"/>
                <a:cs typeface="Calibri"/>
                <a:sym typeface="Calibri"/>
              </a:rPr>
              <a:t>feedback (output):</a:t>
            </a:r>
            <a:endParaRPr/>
          </a:p>
          <a:p>
            <a:pPr marL="0" marR="0" lvl="0" indent="0" algn="l" rtl="0">
              <a:spcBef>
                <a:spcPts val="0"/>
              </a:spcBef>
              <a:spcAft>
                <a:spcPts val="0"/>
              </a:spcAft>
              <a:buNone/>
            </a:pPr>
            <a:r>
              <a:rPr lang="en-US" sz="1200" b="1" i="1">
                <a:solidFill>
                  <a:schemeClr val="dk1"/>
                </a:solidFill>
                <a:latin typeface="Calibri"/>
                <a:ea typeface="Calibri"/>
                <a:cs typeface="Calibri"/>
                <a:sym typeface="Calibri"/>
              </a:rPr>
              <a:t>-segons el nivell d’accés</a:t>
            </a:r>
            <a:endParaRPr sz="1200" b="1" i="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38"/>
                                        </p:tgtEl>
                                        <p:attrNameLst>
                                          <p:attrName>style.visibility</p:attrName>
                                        </p:attrNameLst>
                                      </p:cBhvr>
                                      <p:to>
                                        <p:strVal val="visible"/>
                                      </p:to>
                                    </p:set>
                                    <p:anim calcmode="lin" valueType="num">
                                      <p:cBhvr additive="base">
                                        <p:cTn id="7" dur="500"/>
                                        <p:tgtEl>
                                          <p:spTgt spid="838"/>
                                        </p:tgtEl>
                                        <p:attrNameLst>
                                          <p:attrName>ppt_w</p:attrName>
                                        </p:attrNameLst>
                                      </p:cBhvr>
                                      <p:tavLst>
                                        <p:tav tm="0">
                                          <p:val>
                                            <p:strVal val="0"/>
                                          </p:val>
                                        </p:tav>
                                        <p:tav tm="100000">
                                          <p:val>
                                            <p:strVal val="#ppt_w"/>
                                          </p:val>
                                        </p:tav>
                                      </p:tavLst>
                                    </p:anim>
                                    <p:anim calcmode="lin" valueType="num">
                                      <p:cBhvr additive="base">
                                        <p:cTn id="8" dur="500"/>
                                        <p:tgtEl>
                                          <p:spTgt spid="838"/>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65"/>
                                        </p:tgtEl>
                                        <p:attrNameLst>
                                          <p:attrName>style.visibility</p:attrName>
                                        </p:attrNameLst>
                                      </p:cBhvr>
                                      <p:to>
                                        <p:strVal val="visible"/>
                                      </p:to>
                                    </p:set>
                                    <p:anim calcmode="lin" valueType="num">
                                      <p:cBhvr additive="base">
                                        <p:cTn id="13" dur="500"/>
                                        <p:tgtEl>
                                          <p:spTgt spid="865"/>
                                        </p:tgtEl>
                                        <p:attrNameLst>
                                          <p:attrName>ppt_w</p:attrName>
                                        </p:attrNameLst>
                                      </p:cBhvr>
                                      <p:tavLst>
                                        <p:tav tm="0">
                                          <p:val>
                                            <p:strVal val="0"/>
                                          </p:val>
                                        </p:tav>
                                        <p:tav tm="100000">
                                          <p:val>
                                            <p:strVal val="#ppt_w"/>
                                          </p:val>
                                        </p:tav>
                                      </p:tavLst>
                                    </p:anim>
                                    <p:anim calcmode="lin" valueType="num">
                                      <p:cBhvr additive="base">
                                        <p:cTn id="14" dur="500"/>
                                        <p:tgtEl>
                                          <p:spTgt spid="865"/>
                                        </p:tgtEl>
                                        <p:attrNameLst>
                                          <p:attrName>ppt_h</p:attrName>
                                        </p:attrNameLst>
                                      </p:cBhvr>
                                      <p:tavLst>
                                        <p:tav tm="0">
                                          <p:val>
                                            <p:str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840"/>
                                        </p:tgtEl>
                                        <p:attrNameLst>
                                          <p:attrName>style.visibility</p:attrName>
                                        </p:attrNameLst>
                                      </p:cBhvr>
                                      <p:to>
                                        <p:strVal val="visible"/>
                                      </p:to>
                                    </p:set>
                                    <p:anim calcmode="lin" valueType="num">
                                      <p:cBhvr additive="base">
                                        <p:cTn id="17" dur="500"/>
                                        <p:tgtEl>
                                          <p:spTgt spid="840"/>
                                        </p:tgtEl>
                                        <p:attrNameLst>
                                          <p:attrName>ppt_w</p:attrName>
                                        </p:attrNameLst>
                                      </p:cBhvr>
                                      <p:tavLst>
                                        <p:tav tm="0">
                                          <p:val>
                                            <p:strVal val="0"/>
                                          </p:val>
                                        </p:tav>
                                        <p:tav tm="100000">
                                          <p:val>
                                            <p:strVal val="#ppt_w"/>
                                          </p:val>
                                        </p:tav>
                                      </p:tavLst>
                                    </p:anim>
                                    <p:anim calcmode="lin" valueType="num">
                                      <p:cBhvr additive="base">
                                        <p:cTn id="18" dur="500"/>
                                        <p:tgtEl>
                                          <p:spTgt spid="840"/>
                                        </p:tgtEl>
                                        <p:attrNameLst>
                                          <p:attrName>ppt_h</p:attrName>
                                        </p:attrNameLst>
                                      </p:cBhvr>
                                      <p:tavLst>
                                        <p:tav tm="0">
                                          <p:val>
                                            <p:str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839"/>
                                        </p:tgtEl>
                                        <p:attrNameLst>
                                          <p:attrName>style.visibility</p:attrName>
                                        </p:attrNameLst>
                                      </p:cBhvr>
                                      <p:to>
                                        <p:strVal val="visible"/>
                                      </p:to>
                                    </p:set>
                                    <p:anim calcmode="lin" valueType="num">
                                      <p:cBhvr additive="base">
                                        <p:cTn id="21" dur="500"/>
                                        <p:tgtEl>
                                          <p:spTgt spid="839"/>
                                        </p:tgtEl>
                                        <p:attrNameLst>
                                          <p:attrName>ppt_w</p:attrName>
                                        </p:attrNameLst>
                                      </p:cBhvr>
                                      <p:tavLst>
                                        <p:tav tm="0">
                                          <p:val>
                                            <p:strVal val="0"/>
                                          </p:val>
                                        </p:tav>
                                        <p:tav tm="100000">
                                          <p:val>
                                            <p:strVal val="#ppt_w"/>
                                          </p:val>
                                        </p:tav>
                                      </p:tavLst>
                                    </p:anim>
                                    <p:anim calcmode="lin" valueType="num">
                                      <p:cBhvr additive="base">
                                        <p:cTn id="22" dur="500"/>
                                        <p:tgtEl>
                                          <p:spTgt spid="839"/>
                                        </p:tgtEl>
                                        <p:attrNameLst>
                                          <p:attrName>ppt_h</p:attrName>
                                        </p:attrNameLst>
                                      </p:cBhvr>
                                      <p:tavLst>
                                        <p:tav tm="0">
                                          <p:val>
                                            <p:str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841"/>
                                        </p:tgtEl>
                                        <p:attrNameLst>
                                          <p:attrName>style.visibility</p:attrName>
                                        </p:attrNameLst>
                                      </p:cBhvr>
                                      <p:to>
                                        <p:strVal val="visible"/>
                                      </p:to>
                                    </p:set>
                                    <p:anim calcmode="lin" valueType="num">
                                      <p:cBhvr additive="base">
                                        <p:cTn id="25" dur="500"/>
                                        <p:tgtEl>
                                          <p:spTgt spid="841"/>
                                        </p:tgtEl>
                                        <p:attrNameLst>
                                          <p:attrName>ppt_w</p:attrName>
                                        </p:attrNameLst>
                                      </p:cBhvr>
                                      <p:tavLst>
                                        <p:tav tm="0">
                                          <p:val>
                                            <p:strVal val="0"/>
                                          </p:val>
                                        </p:tav>
                                        <p:tav tm="100000">
                                          <p:val>
                                            <p:strVal val="#ppt_w"/>
                                          </p:val>
                                        </p:tav>
                                      </p:tavLst>
                                    </p:anim>
                                    <p:anim calcmode="lin" valueType="num">
                                      <p:cBhvr additive="base">
                                        <p:cTn id="26" dur="500"/>
                                        <p:tgtEl>
                                          <p:spTgt spid="841"/>
                                        </p:tgtEl>
                                        <p:attrNameLst>
                                          <p:attrName>ppt_h</p:attrName>
                                        </p:attrNameLst>
                                      </p:cBhvr>
                                      <p:tavLst>
                                        <p:tav tm="0">
                                          <p:val>
                                            <p:str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842"/>
                                        </p:tgtEl>
                                        <p:attrNameLst>
                                          <p:attrName>style.visibility</p:attrName>
                                        </p:attrNameLst>
                                      </p:cBhvr>
                                      <p:to>
                                        <p:strVal val="visible"/>
                                      </p:to>
                                    </p:set>
                                    <p:anim calcmode="lin" valueType="num">
                                      <p:cBhvr additive="base">
                                        <p:cTn id="29" dur="500"/>
                                        <p:tgtEl>
                                          <p:spTgt spid="842"/>
                                        </p:tgtEl>
                                        <p:attrNameLst>
                                          <p:attrName>ppt_w</p:attrName>
                                        </p:attrNameLst>
                                      </p:cBhvr>
                                      <p:tavLst>
                                        <p:tav tm="0">
                                          <p:val>
                                            <p:strVal val="0"/>
                                          </p:val>
                                        </p:tav>
                                        <p:tav tm="100000">
                                          <p:val>
                                            <p:strVal val="#ppt_w"/>
                                          </p:val>
                                        </p:tav>
                                      </p:tavLst>
                                    </p:anim>
                                    <p:anim calcmode="lin" valueType="num">
                                      <p:cBhvr additive="base">
                                        <p:cTn id="30" dur="500"/>
                                        <p:tgtEl>
                                          <p:spTgt spid="842"/>
                                        </p:tgtEl>
                                        <p:attrNameLst>
                                          <p:attrName>ppt_h</p:attrName>
                                        </p:attrNameLst>
                                      </p:cBhvr>
                                      <p:tavLst>
                                        <p:tav tm="0">
                                          <p:val>
                                            <p:str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43"/>
                                        </p:tgtEl>
                                        <p:attrNameLst>
                                          <p:attrName>style.visibility</p:attrName>
                                        </p:attrNameLst>
                                      </p:cBhvr>
                                      <p:to>
                                        <p:strVal val="visible"/>
                                      </p:to>
                                    </p:set>
                                    <p:anim calcmode="lin" valueType="num">
                                      <p:cBhvr additive="base">
                                        <p:cTn id="33" dur="500"/>
                                        <p:tgtEl>
                                          <p:spTgt spid="843"/>
                                        </p:tgtEl>
                                        <p:attrNameLst>
                                          <p:attrName>ppt_w</p:attrName>
                                        </p:attrNameLst>
                                      </p:cBhvr>
                                      <p:tavLst>
                                        <p:tav tm="0">
                                          <p:val>
                                            <p:strVal val="0"/>
                                          </p:val>
                                        </p:tav>
                                        <p:tav tm="100000">
                                          <p:val>
                                            <p:strVal val="#ppt_w"/>
                                          </p:val>
                                        </p:tav>
                                      </p:tavLst>
                                    </p:anim>
                                    <p:anim calcmode="lin" valueType="num">
                                      <p:cBhvr additive="base">
                                        <p:cTn id="34" dur="500"/>
                                        <p:tgtEl>
                                          <p:spTgt spid="843"/>
                                        </p:tgtEl>
                                        <p:attrNameLst>
                                          <p:attrName>ppt_h</p:attrName>
                                        </p:attrNameLst>
                                      </p:cBhvr>
                                      <p:tavLst>
                                        <p:tav tm="0">
                                          <p:val>
                                            <p:str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4"/>
                                        </p:tgtEl>
                                        <p:attrNameLst>
                                          <p:attrName>style.visibility</p:attrName>
                                        </p:attrNameLst>
                                      </p:cBhvr>
                                      <p:to>
                                        <p:strVal val="visible"/>
                                      </p:to>
                                    </p:set>
                                    <p:anim calcmode="lin" valueType="num">
                                      <p:cBhvr additive="base">
                                        <p:cTn id="37" dur="500"/>
                                        <p:tgtEl>
                                          <p:spTgt spid="844"/>
                                        </p:tgtEl>
                                        <p:attrNameLst>
                                          <p:attrName>ppt_w</p:attrName>
                                        </p:attrNameLst>
                                      </p:cBhvr>
                                      <p:tavLst>
                                        <p:tav tm="0">
                                          <p:val>
                                            <p:strVal val="0"/>
                                          </p:val>
                                        </p:tav>
                                        <p:tav tm="100000">
                                          <p:val>
                                            <p:strVal val="#ppt_w"/>
                                          </p:val>
                                        </p:tav>
                                      </p:tavLst>
                                    </p:anim>
                                    <p:anim calcmode="lin" valueType="num">
                                      <p:cBhvr additive="base">
                                        <p:cTn id="38" dur="500"/>
                                        <p:tgtEl>
                                          <p:spTgt spid="844"/>
                                        </p:tgtEl>
                                        <p:attrNameLst>
                                          <p:attrName>ppt_h</p:attrName>
                                        </p:attrNameLst>
                                      </p:cBhvr>
                                      <p:tavLst>
                                        <p:tav tm="0">
                                          <p:val>
                                            <p:str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845"/>
                                        </p:tgtEl>
                                        <p:attrNameLst>
                                          <p:attrName>style.visibility</p:attrName>
                                        </p:attrNameLst>
                                      </p:cBhvr>
                                      <p:to>
                                        <p:strVal val="visible"/>
                                      </p:to>
                                    </p:set>
                                    <p:anim calcmode="lin" valueType="num">
                                      <p:cBhvr additive="base">
                                        <p:cTn id="41" dur="500"/>
                                        <p:tgtEl>
                                          <p:spTgt spid="845"/>
                                        </p:tgtEl>
                                        <p:attrNameLst>
                                          <p:attrName>ppt_w</p:attrName>
                                        </p:attrNameLst>
                                      </p:cBhvr>
                                      <p:tavLst>
                                        <p:tav tm="0">
                                          <p:val>
                                            <p:strVal val="0"/>
                                          </p:val>
                                        </p:tav>
                                        <p:tav tm="100000">
                                          <p:val>
                                            <p:strVal val="#ppt_w"/>
                                          </p:val>
                                        </p:tav>
                                      </p:tavLst>
                                    </p:anim>
                                    <p:anim calcmode="lin" valueType="num">
                                      <p:cBhvr additive="base">
                                        <p:cTn id="42" dur="500"/>
                                        <p:tgtEl>
                                          <p:spTgt spid="845"/>
                                        </p:tgtEl>
                                        <p:attrNameLst>
                                          <p:attrName>ppt_h</p:attrName>
                                        </p:attrNameLst>
                                      </p:cBhvr>
                                      <p:tavLst>
                                        <p:tav tm="0">
                                          <p:val>
                                            <p:strVal val="0"/>
                                          </p:val>
                                        </p:tav>
                                        <p:tav tm="100000">
                                          <p:val>
                                            <p:strVal val="#ppt_h"/>
                                          </p:val>
                                        </p:tav>
                                      </p:tavLst>
                                    </p:anim>
                                  </p:childTnLst>
                                </p:cTn>
                              </p:par>
                            </p:childTnLst>
                          </p:cTn>
                        </p:par>
                        <p:par>
                          <p:cTn id="43" fill="hold">
                            <p:stCondLst>
                              <p:cond delay="500"/>
                            </p:stCondLst>
                            <p:childTnLst>
                              <p:par>
                                <p:cTn id="44" presetID="23" presetClass="entr" presetSubtype="16" fill="hold" nodeType="afterEffect">
                                  <p:stCondLst>
                                    <p:cond delay="0"/>
                                  </p:stCondLst>
                                  <p:childTnLst>
                                    <p:set>
                                      <p:cBhvr>
                                        <p:cTn id="45" dur="1" fill="hold">
                                          <p:stCondLst>
                                            <p:cond delay="0"/>
                                          </p:stCondLst>
                                        </p:cTn>
                                        <p:tgtEl>
                                          <p:spTgt spid="846"/>
                                        </p:tgtEl>
                                        <p:attrNameLst>
                                          <p:attrName>style.visibility</p:attrName>
                                        </p:attrNameLst>
                                      </p:cBhvr>
                                      <p:to>
                                        <p:strVal val="visible"/>
                                      </p:to>
                                    </p:set>
                                    <p:anim calcmode="lin" valueType="num">
                                      <p:cBhvr additive="base">
                                        <p:cTn id="46" dur="500"/>
                                        <p:tgtEl>
                                          <p:spTgt spid="846"/>
                                        </p:tgtEl>
                                        <p:attrNameLst>
                                          <p:attrName>ppt_w</p:attrName>
                                        </p:attrNameLst>
                                      </p:cBhvr>
                                      <p:tavLst>
                                        <p:tav tm="0">
                                          <p:val>
                                            <p:strVal val="0"/>
                                          </p:val>
                                        </p:tav>
                                        <p:tav tm="100000">
                                          <p:val>
                                            <p:strVal val="#ppt_w"/>
                                          </p:val>
                                        </p:tav>
                                      </p:tavLst>
                                    </p:anim>
                                    <p:anim calcmode="lin" valueType="num">
                                      <p:cBhvr additive="base">
                                        <p:cTn id="47" dur="500"/>
                                        <p:tgtEl>
                                          <p:spTgt spid="846"/>
                                        </p:tgtEl>
                                        <p:attrNameLst>
                                          <p:attrName>ppt_h</p:attrName>
                                        </p:attrNameLst>
                                      </p:cBhvr>
                                      <p:tavLst>
                                        <p:tav tm="0">
                                          <p:val>
                                            <p:strVal val="0"/>
                                          </p:val>
                                        </p:tav>
                                        <p:tav tm="100000">
                                          <p:val>
                                            <p:strVal val="#ppt_h"/>
                                          </p:val>
                                        </p:tav>
                                      </p:tavLst>
                                    </p:anim>
                                  </p:childTnLst>
                                </p:cTn>
                              </p:par>
                              <p:par>
                                <p:cTn id="48" presetID="23" presetClass="entr" presetSubtype="16" fill="hold" nodeType="withEffect">
                                  <p:stCondLst>
                                    <p:cond delay="0"/>
                                  </p:stCondLst>
                                  <p:childTnLst>
                                    <p:set>
                                      <p:cBhvr>
                                        <p:cTn id="49" dur="1" fill="hold">
                                          <p:stCondLst>
                                            <p:cond delay="0"/>
                                          </p:stCondLst>
                                        </p:cTn>
                                        <p:tgtEl>
                                          <p:spTgt spid="848"/>
                                        </p:tgtEl>
                                        <p:attrNameLst>
                                          <p:attrName>style.visibility</p:attrName>
                                        </p:attrNameLst>
                                      </p:cBhvr>
                                      <p:to>
                                        <p:strVal val="visible"/>
                                      </p:to>
                                    </p:set>
                                    <p:anim calcmode="lin" valueType="num">
                                      <p:cBhvr additive="base">
                                        <p:cTn id="50" dur="500"/>
                                        <p:tgtEl>
                                          <p:spTgt spid="848"/>
                                        </p:tgtEl>
                                        <p:attrNameLst>
                                          <p:attrName>ppt_w</p:attrName>
                                        </p:attrNameLst>
                                      </p:cBhvr>
                                      <p:tavLst>
                                        <p:tav tm="0">
                                          <p:val>
                                            <p:strVal val="0"/>
                                          </p:val>
                                        </p:tav>
                                        <p:tav tm="100000">
                                          <p:val>
                                            <p:strVal val="#ppt_w"/>
                                          </p:val>
                                        </p:tav>
                                      </p:tavLst>
                                    </p:anim>
                                    <p:anim calcmode="lin" valueType="num">
                                      <p:cBhvr additive="base">
                                        <p:cTn id="51" dur="500"/>
                                        <p:tgtEl>
                                          <p:spTgt spid="848"/>
                                        </p:tgtEl>
                                        <p:attrNameLst>
                                          <p:attrName>ppt_h</p:attrName>
                                        </p:attrNameLst>
                                      </p:cBhvr>
                                      <p:tavLst>
                                        <p:tav tm="0">
                                          <p:val>
                                            <p:strVal val="0"/>
                                          </p:val>
                                        </p:tav>
                                        <p:tav tm="100000">
                                          <p:val>
                                            <p:strVal val="#ppt_h"/>
                                          </p:val>
                                        </p:tav>
                                      </p:tavLst>
                                    </p:anim>
                                  </p:childTnLst>
                                </p:cTn>
                              </p:par>
                              <p:par>
                                <p:cTn id="52" presetID="23" presetClass="entr" presetSubtype="16" fill="hold" nodeType="withEffect">
                                  <p:stCondLst>
                                    <p:cond delay="0"/>
                                  </p:stCondLst>
                                  <p:childTnLst>
                                    <p:set>
                                      <p:cBhvr>
                                        <p:cTn id="53" dur="1" fill="hold">
                                          <p:stCondLst>
                                            <p:cond delay="0"/>
                                          </p:stCondLst>
                                        </p:cTn>
                                        <p:tgtEl>
                                          <p:spTgt spid="847"/>
                                        </p:tgtEl>
                                        <p:attrNameLst>
                                          <p:attrName>style.visibility</p:attrName>
                                        </p:attrNameLst>
                                      </p:cBhvr>
                                      <p:to>
                                        <p:strVal val="visible"/>
                                      </p:to>
                                    </p:set>
                                    <p:anim calcmode="lin" valueType="num">
                                      <p:cBhvr additive="base">
                                        <p:cTn id="54" dur="500"/>
                                        <p:tgtEl>
                                          <p:spTgt spid="847"/>
                                        </p:tgtEl>
                                        <p:attrNameLst>
                                          <p:attrName>ppt_w</p:attrName>
                                        </p:attrNameLst>
                                      </p:cBhvr>
                                      <p:tavLst>
                                        <p:tav tm="0">
                                          <p:val>
                                            <p:strVal val="0"/>
                                          </p:val>
                                        </p:tav>
                                        <p:tav tm="100000">
                                          <p:val>
                                            <p:strVal val="#ppt_w"/>
                                          </p:val>
                                        </p:tav>
                                      </p:tavLst>
                                    </p:anim>
                                    <p:anim calcmode="lin" valueType="num">
                                      <p:cBhvr additive="base">
                                        <p:cTn id="55" dur="500"/>
                                        <p:tgtEl>
                                          <p:spTgt spid="847"/>
                                        </p:tgtEl>
                                        <p:attrNameLst>
                                          <p:attrName>ppt_h</p:attrName>
                                        </p:attrNameLst>
                                      </p:cBhvr>
                                      <p:tavLst>
                                        <p:tav tm="0">
                                          <p:val>
                                            <p:strVal val="0"/>
                                          </p:val>
                                        </p:tav>
                                        <p:tav tm="100000">
                                          <p:val>
                                            <p:strVal val="#ppt_h"/>
                                          </p:val>
                                        </p:tav>
                                      </p:tavLst>
                                    </p:anim>
                                  </p:childTnLst>
                                </p:cTn>
                              </p:par>
                              <p:par>
                                <p:cTn id="56" presetID="23" presetClass="entr" presetSubtype="16" fill="hold" nodeType="withEffect">
                                  <p:stCondLst>
                                    <p:cond delay="0"/>
                                  </p:stCondLst>
                                  <p:childTnLst>
                                    <p:set>
                                      <p:cBhvr>
                                        <p:cTn id="57" dur="1" fill="hold">
                                          <p:stCondLst>
                                            <p:cond delay="0"/>
                                          </p:stCondLst>
                                        </p:cTn>
                                        <p:tgtEl>
                                          <p:spTgt spid="849"/>
                                        </p:tgtEl>
                                        <p:attrNameLst>
                                          <p:attrName>style.visibility</p:attrName>
                                        </p:attrNameLst>
                                      </p:cBhvr>
                                      <p:to>
                                        <p:strVal val="visible"/>
                                      </p:to>
                                    </p:set>
                                    <p:anim calcmode="lin" valueType="num">
                                      <p:cBhvr additive="base">
                                        <p:cTn id="58" dur="500"/>
                                        <p:tgtEl>
                                          <p:spTgt spid="849"/>
                                        </p:tgtEl>
                                        <p:attrNameLst>
                                          <p:attrName>ppt_w</p:attrName>
                                        </p:attrNameLst>
                                      </p:cBhvr>
                                      <p:tavLst>
                                        <p:tav tm="0">
                                          <p:val>
                                            <p:strVal val="0"/>
                                          </p:val>
                                        </p:tav>
                                        <p:tav tm="100000">
                                          <p:val>
                                            <p:strVal val="#ppt_w"/>
                                          </p:val>
                                        </p:tav>
                                      </p:tavLst>
                                    </p:anim>
                                    <p:anim calcmode="lin" valueType="num">
                                      <p:cBhvr additive="base">
                                        <p:cTn id="59" dur="500"/>
                                        <p:tgtEl>
                                          <p:spTgt spid="849"/>
                                        </p:tgtEl>
                                        <p:attrNameLst>
                                          <p:attrName>ppt_h</p:attrName>
                                        </p:attrNameLst>
                                      </p:cBhvr>
                                      <p:tavLst>
                                        <p:tav tm="0">
                                          <p:val>
                                            <p:str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nodeType="clickEffect">
                                  <p:stCondLst>
                                    <p:cond delay="0"/>
                                  </p:stCondLst>
                                  <p:childTnLst>
                                    <p:set>
                                      <p:cBhvr>
                                        <p:cTn id="63" dur="1" fill="hold">
                                          <p:stCondLst>
                                            <p:cond delay="0"/>
                                          </p:stCondLst>
                                        </p:cTn>
                                        <p:tgtEl>
                                          <p:spTgt spid="822"/>
                                        </p:tgtEl>
                                        <p:attrNameLst>
                                          <p:attrName>style.visibility</p:attrName>
                                        </p:attrNameLst>
                                      </p:cBhvr>
                                      <p:to>
                                        <p:strVal val="visible"/>
                                      </p:to>
                                    </p:set>
                                    <p:anim calcmode="lin" valueType="num">
                                      <p:cBhvr additive="base">
                                        <p:cTn id="64" dur="500"/>
                                        <p:tgtEl>
                                          <p:spTgt spid="822"/>
                                        </p:tgtEl>
                                        <p:attrNameLst>
                                          <p:attrName>ppt_w</p:attrName>
                                        </p:attrNameLst>
                                      </p:cBhvr>
                                      <p:tavLst>
                                        <p:tav tm="0">
                                          <p:val>
                                            <p:strVal val="0"/>
                                          </p:val>
                                        </p:tav>
                                        <p:tav tm="100000">
                                          <p:val>
                                            <p:strVal val="#ppt_w"/>
                                          </p:val>
                                        </p:tav>
                                      </p:tavLst>
                                    </p:anim>
                                    <p:anim calcmode="lin" valueType="num">
                                      <p:cBhvr additive="base">
                                        <p:cTn id="65" dur="500"/>
                                        <p:tgtEl>
                                          <p:spTgt spid="822"/>
                                        </p:tgtEl>
                                        <p:attrNameLst>
                                          <p:attrName>ppt_h</p:attrName>
                                        </p:attrNameLst>
                                      </p:cBhvr>
                                      <p:tavLst>
                                        <p:tav tm="0">
                                          <p:val>
                                            <p:strVal val="0"/>
                                          </p:val>
                                        </p:tav>
                                        <p:tav tm="100000">
                                          <p:val>
                                            <p:strVal val="#ppt_h"/>
                                          </p:val>
                                        </p:tav>
                                      </p:tavLst>
                                    </p:anim>
                                  </p:childTnLst>
                                </p:cTn>
                              </p:par>
                              <p:par>
                                <p:cTn id="66" presetID="23" presetClass="entr" presetSubtype="16" fill="hold" nodeType="withEffect">
                                  <p:stCondLst>
                                    <p:cond delay="0"/>
                                  </p:stCondLst>
                                  <p:childTnLst>
                                    <p:set>
                                      <p:cBhvr>
                                        <p:cTn id="67" dur="1" fill="hold">
                                          <p:stCondLst>
                                            <p:cond delay="0"/>
                                          </p:stCondLst>
                                        </p:cTn>
                                        <p:tgtEl>
                                          <p:spTgt spid="861"/>
                                        </p:tgtEl>
                                        <p:attrNameLst>
                                          <p:attrName>style.visibility</p:attrName>
                                        </p:attrNameLst>
                                      </p:cBhvr>
                                      <p:to>
                                        <p:strVal val="visible"/>
                                      </p:to>
                                    </p:set>
                                    <p:anim calcmode="lin" valueType="num">
                                      <p:cBhvr additive="base">
                                        <p:cTn id="68" dur="500"/>
                                        <p:tgtEl>
                                          <p:spTgt spid="861"/>
                                        </p:tgtEl>
                                        <p:attrNameLst>
                                          <p:attrName>ppt_w</p:attrName>
                                        </p:attrNameLst>
                                      </p:cBhvr>
                                      <p:tavLst>
                                        <p:tav tm="0">
                                          <p:val>
                                            <p:strVal val="0"/>
                                          </p:val>
                                        </p:tav>
                                        <p:tav tm="100000">
                                          <p:val>
                                            <p:strVal val="#ppt_w"/>
                                          </p:val>
                                        </p:tav>
                                      </p:tavLst>
                                    </p:anim>
                                    <p:anim calcmode="lin" valueType="num">
                                      <p:cBhvr additive="base">
                                        <p:cTn id="69" dur="500"/>
                                        <p:tgtEl>
                                          <p:spTgt spid="861"/>
                                        </p:tgtEl>
                                        <p:attrNameLst>
                                          <p:attrName>ppt_h</p:attrName>
                                        </p:attrNameLst>
                                      </p:cBhvr>
                                      <p:tavLst>
                                        <p:tav tm="0">
                                          <p:val>
                                            <p:str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nodeType="clickEffect">
                                  <p:stCondLst>
                                    <p:cond delay="0"/>
                                  </p:stCondLst>
                                  <p:childTnLst>
                                    <p:set>
                                      <p:cBhvr>
                                        <p:cTn id="73" dur="1" fill="hold">
                                          <p:stCondLst>
                                            <p:cond delay="0"/>
                                          </p:stCondLst>
                                        </p:cTn>
                                        <p:tgtEl>
                                          <p:spTgt spid="868"/>
                                        </p:tgtEl>
                                        <p:attrNameLst>
                                          <p:attrName>style.visibility</p:attrName>
                                        </p:attrNameLst>
                                      </p:cBhvr>
                                      <p:to>
                                        <p:strVal val="visible"/>
                                      </p:to>
                                    </p:set>
                                    <p:anim calcmode="lin" valueType="num">
                                      <p:cBhvr additive="base">
                                        <p:cTn id="74" dur="500"/>
                                        <p:tgtEl>
                                          <p:spTgt spid="868"/>
                                        </p:tgtEl>
                                        <p:attrNameLst>
                                          <p:attrName>ppt_w</p:attrName>
                                        </p:attrNameLst>
                                      </p:cBhvr>
                                      <p:tavLst>
                                        <p:tav tm="0">
                                          <p:val>
                                            <p:strVal val="0"/>
                                          </p:val>
                                        </p:tav>
                                        <p:tav tm="100000">
                                          <p:val>
                                            <p:strVal val="#ppt_w"/>
                                          </p:val>
                                        </p:tav>
                                      </p:tavLst>
                                    </p:anim>
                                    <p:anim calcmode="lin" valueType="num">
                                      <p:cBhvr additive="base">
                                        <p:cTn id="75" dur="500"/>
                                        <p:tgtEl>
                                          <p:spTgt spid="868"/>
                                        </p:tgtEl>
                                        <p:attrNameLst>
                                          <p:attrName>ppt_h</p:attrName>
                                        </p:attrNameLst>
                                      </p:cBhvr>
                                      <p:tavLst>
                                        <p:tav tm="0">
                                          <p:val>
                                            <p:strVal val="0"/>
                                          </p:val>
                                        </p:tav>
                                        <p:tav tm="100000">
                                          <p:val>
                                            <p:strVal val="#ppt_h"/>
                                          </p:val>
                                        </p:tav>
                                      </p:tavLst>
                                    </p:anim>
                                  </p:childTnLst>
                                </p:cTn>
                              </p:par>
                              <p:par>
                                <p:cTn id="76" presetID="23" presetClass="entr" presetSubtype="16" fill="hold" nodeType="withEffect">
                                  <p:stCondLst>
                                    <p:cond delay="0"/>
                                  </p:stCondLst>
                                  <p:childTnLst>
                                    <p:set>
                                      <p:cBhvr>
                                        <p:cTn id="77" dur="1" fill="hold">
                                          <p:stCondLst>
                                            <p:cond delay="0"/>
                                          </p:stCondLst>
                                        </p:cTn>
                                        <p:tgtEl>
                                          <p:spTgt spid="856"/>
                                        </p:tgtEl>
                                        <p:attrNameLst>
                                          <p:attrName>style.visibility</p:attrName>
                                        </p:attrNameLst>
                                      </p:cBhvr>
                                      <p:to>
                                        <p:strVal val="visible"/>
                                      </p:to>
                                    </p:set>
                                    <p:anim calcmode="lin" valueType="num">
                                      <p:cBhvr additive="base">
                                        <p:cTn id="78" dur="500"/>
                                        <p:tgtEl>
                                          <p:spTgt spid="856"/>
                                        </p:tgtEl>
                                        <p:attrNameLst>
                                          <p:attrName>ppt_w</p:attrName>
                                        </p:attrNameLst>
                                      </p:cBhvr>
                                      <p:tavLst>
                                        <p:tav tm="0">
                                          <p:val>
                                            <p:strVal val="0"/>
                                          </p:val>
                                        </p:tav>
                                        <p:tav tm="100000">
                                          <p:val>
                                            <p:strVal val="#ppt_w"/>
                                          </p:val>
                                        </p:tav>
                                      </p:tavLst>
                                    </p:anim>
                                    <p:anim calcmode="lin" valueType="num">
                                      <p:cBhvr additive="base">
                                        <p:cTn id="79" dur="500"/>
                                        <p:tgtEl>
                                          <p:spTgt spid="856"/>
                                        </p:tgtEl>
                                        <p:attrNameLst>
                                          <p:attrName>ppt_h</p:attrName>
                                        </p:attrNameLst>
                                      </p:cBhvr>
                                      <p:tavLst>
                                        <p:tav tm="0">
                                          <p:val>
                                            <p:strVal val="0"/>
                                          </p:val>
                                        </p:tav>
                                        <p:tav tm="100000">
                                          <p:val>
                                            <p:strVal val="#ppt_h"/>
                                          </p:val>
                                        </p:tav>
                                      </p:tavLst>
                                    </p:anim>
                                  </p:childTnLst>
                                </p:cTn>
                              </p:par>
                              <p:par>
                                <p:cTn id="80" presetID="23" presetClass="entr" presetSubtype="16" fill="hold" nodeType="withEffect">
                                  <p:stCondLst>
                                    <p:cond delay="0"/>
                                  </p:stCondLst>
                                  <p:childTnLst>
                                    <p:set>
                                      <p:cBhvr>
                                        <p:cTn id="81" dur="1" fill="hold">
                                          <p:stCondLst>
                                            <p:cond delay="0"/>
                                          </p:stCondLst>
                                        </p:cTn>
                                        <p:tgtEl>
                                          <p:spTgt spid="855"/>
                                        </p:tgtEl>
                                        <p:attrNameLst>
                                          <p:attrName>style.visibility</p:attrName>
                                        </p:attrNameLst>
                                      </p:cBhvr>
                                      <p:to>
                                        <p:strVal val="visible"/>
                                      </p:to>
                                    </p:set>
                                    <p:anim calcmode="lin" valueType="num">
                                      <p:cBhvr additive="base">
                                        <p:cTn id="82" dur="500"/>
                                        <p:tgtEl>
                                          <p:spTgt spid="855"/>
                                        </p:tgtEl>
                                        <p:attrNameLst>
                                          <p:attrName>ppt_w</p:attrName>
                                        </p:attrNameLst>
                                      </p:cBhvr>
                                      <p:tavLst>
                                        <p:tav tm="0">
                                          <p:val>
                                            <p:strVal val="0"/>
                                          </p:val>
                                        </p:tav>
                                        <p:tav tm="100000">
                                          <p:val>
                                            <p:strVal val="#ppt_w"/>
                                          </p:val>
                                        </p:tav>
                                      </p:tavLst>
                                    </p:anim>
                                    <p:anim calcmode="lin" valueType="num">
                                      <p:cBhvr additive="base">
                                        <p:cTn id="83" dur="500"/>
                                        <p:tgtEl>
                                          <p:spTgt spid="855"/>
                                        </p:tgtEl>
                                        <p:attrNameLst>
                                          <p:attrName>ppt_h</p:attrName>
                                        </p:attrNameLst>
                                      </p:cBhvr>
                                      <p:tavLst>
                                        <p:tav tm="0">
                                          <p:val>
                                            <p:strVal val="0"/>
                                          </p:val>
                                        </p:tav>
                                        <p:tav tm="100000">
                                          <p:val>
                                            <p:strVal val="#ppt_h"/>
                                          </p:val>
                                        </p:tav>
                                      </p:tavLst>
                                    </p:anim>
                                  </p:childTnLst>
                                </p:cTn>
                              </p:par>
                              <p:par>
                                <p:cTn id="84" presetID="23" presetClass="entr" presetSubtype="16" fill="hold" nodeType="withEffect">
                                  <p:stCondLst>
                                    <p:cond delay="0"/>
                                  </p:stCondLst>
                                  <p:childTnLst>
                                    <p:set>
                                      <p:cBhvr>
                                        <p:cTn id="85" dur="1" fill="hold">
                                          <p:stCondLst>
                                            <p:cond delay="0"/>
                                          </p:stCondLst>
                                        </p:cTn>
                                        <p:tgtEl>
                                          <p:spTgt spid="854"/>
                                        </p:tgtEl>
                                        <p:attrNameLst>
                                          <p:attrName>style.visibility</p:attrName>
                                        </p:attrNameLst>
                                      </p:cBhvr>
                                      <p:to>
                                        <p:strVal val="visible"/>
                                      </p:to>
                                    </p:set>
                                    <p:anim calcmode="lin" valueType="num">
                                      <p:cBhvr additive="base">
                                        <p:cTn id="86" dur="500"/>
                                        <p:tgtEl>
                                          <p:spTgt spid="854"/>
                                        </p:tgtEl>
                                        <p:attrNameLst>
                                          <p:attrName>ppt_w</p:attrName>
                                        </p:attrNameLst>
                                      </p:cBhvr>
                                      <p:tavLst>
                                        <p:tav tm="0">
                                          <p:val>
                                            <p:strVal val="0"/>
                                          </p:val>
                                        </p:tav>
                                        <p:tav tm="100000">
                                          <p:val>
                                            <p:strVal val="#ppt_w"/>
                                          </p:val>
                                        </p:tav>
                                      </p:tavLst>
                                    </p:anim>
                                    <p:anim calcmode="lin" valueType="num">
                                      <p:cBhvr additive="base">
                                        <p:cTn id="87" dur="500"/>
                                        <p:tgtEl>
                                          <p:spTgt spid="854"/>
                                        </p:tgtEl>
                                        <p:attrNameLst>
                                          <p:attrName>ppt_h</p:attrName>
                                        </p:attrNameLst>
                                      </p:cBhvr>
                                      <p:tavLst>
                                        <p:tav tm="0">
                                          <p:val>
                                            <p:strVal val="0"/>
                                          </p:val>
                                        </p:tav>
                                        <p:tav tm="100000">
                                          <p:val>
                                            <p:strVal val="#ppt_h"/>
                                          </p:val>
                                        </p:tav>
                                      </p:tavLst>
                                    </p:anim>
                                  </p:childTnLst>
                                </p:cTn>
                              </p:par>
                              <p:par>
                                <p:cTn id="88" presetID="23" presetClass="entr" presetSubtype="16" fill="hold" nodeType="withEffect">
                                  <p:stCondLst>
                                    <p:cond delay="0"/>
                                  </p:stCondLst>
                                  <p:childTnLst>
                                    <p:set>
                                      <p:cBhvr>
                                        <p:cTn id="89" dur="1" fill="hold">
                                          <p:stCondLst>
                                            <p:cond delay="0"/>
                                          </p:stCondLst>
                                        </p:cTn>
                                        <p:tgtEl>
                                          <p:spTgt spid="858"/>
                                        </p:tgtEl>
                                        <p:attrNameLst>
                                          <p:attrName>style.visibility</p:attrName>
                                        </p:attrNameLst>
                                      </p:cBhvr>
                                      <p:to>
                                        <p:strVal val="visible"/>
                                      </p:to>
                                    </p:set>
                                    <p:anim calcmode="lin" valueType="num">
                                      <p:cBhvr additive="base">
                                        <p:cTn id="90" dur="500"/>
                                        <p:tgtEl>
                                          <p:spTgt spid="858"/>
                                        </p:tgtEl>
                                        <p:attrNameLst>
                                          <p:attrName>ppt_w</p:attrName>
                                        </p:attrNameLst>
                                      </p:cBhvr>
                                      <p:tavLst>
                                        <p:tav tm="0">
                                          <p:val>
                                            <p:strVal val="0"/>
                                          </p:val>
                                        </p:tav>
                                        <p:tav tm="100000">
                                          <p:val>
                                            <p:strVal val="#ppt_w"/>
                                          </p:val>
                                        </p:tav>
                                      </p:tavLst>
                                    </p:anim>
                                    <p:anim calcmode="lin" valueType="num">
                                      <p:cBhvr additive="base">
                                        <p:cTn id="91" dur="500"/>
                                        <p:tgtEl>
                                          <p:spTgt spid="858"/>
                                        </p:tgtEl>
                                        <p:attrNameLst>
                                          <p:attrName>ppt_h</p:attrName>
                                        </p:attrNameLst>
                                      </p:cBhvr>
                                      <p:tavLst>
                                        <p:tav tm="0">
                                          <p:val>
                                            <p:strVal val="0"/>
                                          </p:val>
                                        </p:tav>
                                        <p:tav tm="100000">
                                          <p:val>
                                            <p:strVal val="#ppt_h"/>
                                          </p:val>
                                        </p:tav>
                                      </p:tavLst>
                                    </p:anim>
                                  </p:childTnLst>
                                </p:cTn>
                              </p:par>
                              <p:par>
                                <p:cTn id="92" presetID="23" presetClass="entr" presetSubtype="16" fill="hold" nodeType="withEffect">
                                  <p:stCondLst>
                                    <p:cond delay="0"/>
                                  </p:stCondLst>
                                  <p:childTnLst>
                                    <p:set>
                                      <p:cBhvr>
                                        <p:cTn id="93" dur="1" fill="hold">
                                          <p:stCondLst>
                                            <p:cond delay="0"/>
                                          </p:stCondLst>
                                        </p:cTn>
                                        <p:tgtEl>
                                          <p:spTgt spid="859"/>
                                        </p:tgtEl>
                                        <p:attrNameLst>
                                          <p:attrName>style.visibility</p:attrName>
                                        </p:attrNameLst>
                                      </p:cBhvr>
                                      <p:to>
                                        <p:strVal val="visible"/>
                                      </p:to>
                                    </p:set>
                                    <p:anim calcmode="lin" valueType="num">
                                      <p:cBhvr additive="base">
                                        <p:cTn id="94" dur="500"/>
                                        <p:tgtEl>
                                          <p:spTgt spid="859"/>
                                        </p:tgtEl>
                                        <p:attrNameLst>
                                          <p:attrName>ppt_w</p:attrName>
                                        </p:attrNameLst>
                                      </p:cBhvr>
                                      <p:tavLst>
                                        <p:tav tm="0">
                                          <p:val>
                                            <p:strVal val="0"/>
                                          </p:val>
                                        </p:tav>
                                        <p:tav tm="100000">
                                          <p:val>
                                            <p:strVal val="#ppt_w"/>
                                          </p:val>
                                        </p:tav>
                                      </p:tavLst>
                                    </p:anim>
                                    <p:anim calcmode="lin" valueType="num">
                                      <p:cBhvr additive="base">
                                        <p:cTn id="95" dur="500"/>
                                        <p:tgtEl>
                                          <p:spTgt spid="859"/>
                                        </p:tgtEl>
                                        <p:attrNameLst>
                                          <p:attrName>ppt_h</p:attrName>
                                        </p:attrNameLst>
                                      </p:cBhvr>
                                      <p:tavLst>
                                        <p:tav tm="0">
                                          <p:val>
                                            <p:strVal val="0"/>
                                          </p:val>
                                        </p:tav>
                                        <p:tav tm="100000">
                                          <p:val>
                                            <p:strVal val="#ppt_h"/>
                                          </p:val>
                                        </p:tav>
                                      </p:tavLst>
                                    </p:anim>
                                  </p:childTnLst>
                                </p:cTn>
                              </p:par>
                              <p:par>
                                <p:cTn id="96" presetID="23" presetClass="entr" presetSubtype="16" fill="hold" nodeType="withEffect">
                                  <p:stCondLst>
                                    <p:cond delay="0"/>
                                  </p:stCondLst>
                                  <p:childTnLst>
                                    <p:set>
                                      <p:cBhvr>
                                        <p:cTn id="97" dur="1" fill="hold">
                                          <p:stCondLst>
                                            <p:cond delay="0"/>
                                          </p:stCondLst>
                                        </p:cTn>
                                        <p:tgtEl>
                                          <p:spTgt spid="860"/>
                                        </p:tgtEl>
                                        <p:attrNameLst>
                                          <p:attrName>style.visibility</p:attrName>
                                        </p:attrNameLst>
                                      </p:cBhvr>
                                      <p:to>
                                        <p:strVal val="visible"/>
                                      </p:to>
                                    </p:set>
                                    <p:anim calcmode="lin" valueType="num">
                                      <p:cBhvr additive="base">
                                        <p:cTn id="98" dur="500"/>
                                        <p:tgtEl>
                                          <p:spTgt spid="860"/>
                                        </p:tgtEl>
                                        <p:attrNameLst>
                                          <p:attrName>ppt_w</p:attrName>
                                        </p:attrNameLst>
                                      </p:cBhvr>
                                      <p:tavLst>
                                        <p:tav tm="0">
                                          <p:val>
                                            <p:strVal val="0"/>
                                          </p:val>
                                        </p:tav>
                                        <p:tav tm="100000">
                                          <p:val>
                                            <p:strVal val="#ppt_w"/>
                                          </p:val>
                                        </p:tav>
                                      </p:tavLst>
                                    </p:anim>
                                    <p:anim calcmode="lin" valueType="num">
                                      <p:cBhvr additive="base">
                                        <p:cTn id="99" dur="500"/>
                                        <p:tgtEl>
                                          <p:spTgt spid="860"/>
                                        </p:tgtEl>
                                        <p:attrNameLst>
                                          <p:attrName>ppt_h</p:attrName>
                                        </p:attrNameLst>
                                      </p:cBhvr>
                                      <p:tavLst>
                                        <p:tav tm="0">
                                          <p:val>
                                            <p:strVal val="0"/>
                                          </p:val>
                                        </p:tav>
                                        <p:tav tm="100000">
                                          <p:val>
                                            <p:strVal val="#ppt_h"/>
                                          </p:val>
                                        </p:tav>
                                      </p:tavLst>
                                    </p:anim>
                                  </p:childTnLst>
                                </p:cTn>
                              </p:par>
                              <p:par>
                                <p:cTn id="100" presetID="23" presetClass="entr" presetSubtype="16" fill="hold" nodeType="withEffect">
                                  <p:stCondLst>
                                    <p:cond delay="0"/>
                                  </p:stCondLst>
                                  <p:childTnLst>
                                    <p:set>
                                      <p:cBhvr>
                                        <p:cTn id="101" dur="1" fill="hold">
                                          <p:stCondLst>
                                            <p:cond delay="0"/>
                                          </p:stCondLst>
                                        </p:cTn>
                                        <p:tgtEl>
                                          <p:spTgt spid="857"/>
                                        </p:tgtEl>
                                        <p:attrNameLst>
                                          <p:attrName>style.visibility</p:attrName>
                                        </p:attrNameLst>
                                      </p:cBhvr>
                                      <p:to>
                                        <p:strVal val="visible"/>
                                      </p:to>
                                    </p:set>
                                    <p:anim calcmode="lin" valueType="num">
                                      <p:cBhvr additive="base">
                                        <p:cTn id="102" dur="500"/>
                                        <p:tgtEl>
                                          <p:spTgt spid="857"/>
                                        </p:tgtEl>
                                        <p:attrNameLst>
                                          <p:attrName>ppt_w</p:attrName>
                                        </p:attrNameLst>
                                      </p:cBhvr>
                                      <p:tavLst>
                                        <p:tav tm="0">
                                          <p:val>
                                            <p:strVal val="0"/>
                                          </p:val>
                                        </p:tav>
                                        <p:tav tm="100000">
                                          <p:val>
                                            <p:strVal val="#ppt_w"/>
                                          </p:val>
                                        </p:tav>
                                      </p:tavLst>
                                    </p:anim>
                                    <p:anim calcmode="lin" valueType="num">
                                      <p:cBhvr additive="base">
                                        <p:cTn id="103" dur="500"/>
                                        <p:tgtEl>
                                          <p:spTgt spid="857"/>
                                        </p:tgtEl>
                                        <p:attrNameLst>
                                          <p:attrName>ppt_h</p:attrName>
                                        </p:attrNameLst>
                                      </p:cBhvr>
                                      <p:tavLst>
                                        <p:tav tm="0">
                                          <p:val>
                                            <p:strVal val="0"/>
                                          </p:val>
                                        </p:tav>
                                        <p:tav tm="100000">
                                          <p:val>
                                            <p:strVal val="#ppt_h"/>
                                          </p:val>
                                        </p:tav>
                                      </p:tavLst>
                                    </p:anim>
                                  </p:childTnLst>
                                </p:cTn>
                              </p:par>
                            </p:childTnLst>
                          </p:cTn>
                        </p:par>
                        <p:par>
                          <p:cTn id="104" fill="hold">
                            <p:stCondLst>
                              <p:cond delay="500"/>
                            </p:stCondLst>
                            <p:childTnLst>
                              <p:par>
                                <p:cTn id="105" presetID="23" presetClass="entr" presetSubtype="16" fill="hold" nodeType="afterEffect">
                                  <p:stCondLst>
                                    <p:cond delay="0"/>
                                  </p:stCondLst>
                                  <p:childTnLst>
                                    <p:set>
                                      <p:cBhvr>
                                        <p:cTn id="106" dur="1" fill="hold">
                                          <p:stCondLst>
                                            <p:cond delay="0"/>
                                          </p:stCondLst>
                                        </p:cTn>
                                        <p:tgtEl>
                                          <p:spTgt spid="852"/>
                                        </p:tgtEl>
                                        <p:attrNameLst>
                                          <p:attrName>style.visibility</p:attrName>
                                        </p:attrNameLst>
                                      </p:cBhvr>
                                      <p:to>
                                        <p:strVal val="visible"/>
                                      </p:to>
                                    </p:set>
                                    <p:anim calcmode="lin" valueType="num">
                                      <p:cBhvr additive="base">
                                        <p:cTn id="107" dur="500"/>
                                        <p:tgtEl>
                                          <p:spTgt spid="852"/>
                                        </p:tgtEl>
                                        <p:attrNameLst>
                                          <p:attrName>ppt_w</p:attrName>
                                        </p:attrNameLst>
                                      </p:cBhvr>
                                      <p:tavLst>
                                        <p:tav tm="0">
                                          <p:val>
                                            <p:strVal val="0"/>
                                          </p:val>
                                        </p:tav>
                                        <p:tav tm="100000">
                                          <p:val>
                                            <p:strVal val="#ppt_w"/>
                                          </p:val>
                                        </p:tav>
                                      </p:tavLst>
                                    </p:anim>
                                    <p:anim calcmode="lin" valueType="num">
                                      <p:cBhvr additive="base">
                                        <p:cTn id="108" dur="500"/>
                                        <p:tgtEl>
                                          <p:spTgt spid="852"/>
                                        </p:tgtEl>
                                        <p:attrNameLst>
                                          <p:attrName>ppt_h</p:attrName>
                                        </p:attrNameLst>
                                      </p:cBhvr>
                                      <p:tavLst>
                                        <p:tav tm="0">
                                          <p:val>
                                            <p:str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864"/>
                                        </p:tgtEl>
                                        <p:attrNameLst>
                                          <p:attrName>style.visibility</p:attrName>
                                        </p:attrNameLst>
                                      </p:cBhvr>
                                      <p:to>
                                        <p:strVal val="visible"/>
                                      </p:to>
                                    </p:set>
                                    <p:anim calcmode="lin" valueType="num">
                                      <p:cBhvr additive="base">
                                        <p:cTn id="111" dur="500"/>
                                        <p:tgtEl>
                                          <p:spTgt spid="864"/>
                                        </p:tgtEl>
                                        <p:attrNameLst>
                                          <p:attrName>ppt_w</p:attrName>
                                        </p:attrNameLst>
                                      </p:cBhvr>
                                      <p:tavLst>
                                        <p:tav tm="0">
                                          <p:val>
                                            <p:strVal val="0"/>
                                          </p:val>
                                        </p:tav>
                                        <p:tav tm="100000">
                                          <p:val>
                                            <p:strVal val="#ppt_w"/>
                                          </p:val>
                                        </p:tav>
                                      </p:tavLst>
                                    </p:anim>
                                    <p:anim calcmode="lin" valueType="num">
                                      <p:cBhvr additive="base">
                                        <p:cTn id="112" dur="500"/>
                                        <p:tgtEl>
                                          <p:spTgt spid="864"/>
                                        </p:tgtEl>
                                        <p:attrNameLst>
                                          <p:attrName>ppt_h</p:attrName>
                                        </p:attrNameLst>
                                      </p:cBhvr>
                                      <p:tavLst>
                                        <p:tav tm="0">
                                          <p:val>
                                            <p:strVal val="0"/>
                                          </p:val>
                                        </p:tav>
                                        <p:tav tm="100000">
                                          <p:val>
                                            <p:strVal val="#ppt_h"/>
                                          </p:val>
                                        </p:tav>
                                      </p:tavLst>
                                    </p:anim>
                                  </p:childTnLst>
                                </p:cTn>
                              </p:par>
                              <p:par>
                                <p:cTn id="113" presetID="23" presetClass="entr" presetSubtype="16" fill="hold" nodeType="withEffect">
                                  <p:stCondLst>
                                    <p:cond delay="0"/>
                                  </p:stCondLst>
                                  <p:childTnLst>
                                    <p:set>
                                      <p:cBhvr>
                                        <p:cTn id="114" dur="1" fill="hold">
                                          <p:stCondLst>
                                            <p:cond delay="0"/>
                                          </p:stCondLst>
                                        </p:cTn>
                                        <p:tgtEl>
                                          <p:spTgt spid="863"/>
                                        </p:tgtEl>
                                        <p:attrNameLst>
                                          <p:attrName>style.visibility</p:attrName>
                                        </p:attrNameLst>
                                      </p:cBhvr>
                                      <p:to>
                                        <p:strVal val="visible"/>
                                      </p:to>
                                    </p:set>
                                    <p:anim calcmode="lin" valueType="num">
                                      <p:cBhvr additive="base">
                                        <p:cTn id="115" dur="500"/>
                                        <p:tgtEl>
                                          <p:spTgt spid="863"/>
                                        </p:tgtEl>
                                        <p:attrNameLst>
                                          <p:attrName>ppt_w</p:attrName>
                                        </p:attrNameLst>
                                      </p:cBhvr>
                                      <p:tavLst>
                                        <p:tav tm="0">
                                          <p:val>
                                            <p:strVal val="0"/>
                                          </p:val>
                                        </p:tav>
                                        <p:tav tm="100000">
                                          <p:val>
                                            <p:strVal val="#ppt_w"/>
                                          </p:val>
                                        </p:tav>
                                      </p:tavLst>
                                    </p:anim>
                                    <p:anim calcmode="lin" valueType="num">
                                      <p:cBhvr additive="base">
                                        <p:cTn id="116" dur="500"/>
                                        <p:tgtEl>
                                          <p:spTgt spid="863"/>
                                        </p:tgtEl>
                                        <p:attrNameLst>
                                          <p:attrName>ppt_h</p:attrName>
                                        </p:attrNameLst>
                                      </p:cBhvr>
                                      <p:tavLst>
                                        <p:tav tm="0">
                                          <p:val>
                                            <p:strVal val="0"/>
                                          </p:val>
                                        </p:tav>
                                        <p:tav tm="100000">
                                          <p:val>
                                            <p:strVal val="#ppt_h"/>
                                          </p:val>
                                        </p:tav>
                                      </p:tavLst>
                                    </p:anim>
                                  </p:childTnLst>
                                </p:cTn>
                              </p:par>
                              <p:par>
                                <p:cTn id="117" presetID="23" presetClass="entr" presetSubtype="16" fill="hold" nodeType="withEffect">
                                  <p:stCondLst>
                                    <p:cond delay="0"/>
                                  </p:stCondLst>
                                  <p:childTnLst>
                                    <p:set>
                                      <p:cBhvr>
                                        <p:cTn id="118" dur="1" fill="hold">
                                          <p:stCondLst>
                                            <p:cond delay="0"/>
                                          </p:stCondLst>
                                        </p:cTn>
                                        <p:tgtEl>
                                          <p:spTgt spid="853"/>
                                        </p:tgtEl>
                                        <p:attrNameLst>
                                          <p:attrName>style.visibility</p:attrName>
                                        </p:attrNameLst>
                                      </p:cBhvr>
                                      <p:to>
                                        <p:strVal val="visible"/>
                                      </p:to>
                                    </p:set>
                                    <p:anim calcmode="lin" valueType="num">
                                      <p:cBhvr additive="base">
                                        <p:cTn id="119" dur="500"/>
                                        <p:tgtEl>
                                          <p:spTgt spid="853"/>
                                        </p:tgtEl>
                                        <p:attrNameLst>
                                          <p:attrName>ppt_w</p:attrName>
                                        </p:attrNameLst>
                                      </p:cBhvr>
                                      <p:tavLst>
                                        <p:tav tm="0">
                                          <p:val>
                                            <p:strVal val="0"/>
                                          </p:val>
                                        </p:tav>
                                        <p:tav tm="100000">
                                          <p:val>
                                            <p:strVal val="#ppt_w"/>
                                          </p:val>
                                        </p:tav>
                                      </p:tavLst>
                                    </p:anim>
                                    <p:anim calcmode="lin" valueType="num">
                                      <p:cBhvr additive="base">
                                        <p:cTn id="120" dur="500"/>
                                        <p:tgtEl>
                                          <p:spTgt spid="853"/>
                                        </p:tgtEl>
                                        <p:attrNameLst>
                                          <p:attrName>ppt_h</p:attrName>
                                        </p:attrNameLst>
                                      </p:cBhvr>
                                      <p:tavLst>
                                        <p:tav tm="0">
                                          <p:val>
                                            <p:strVal val="0"/>
                                          </p:val>
                                        </p:tav>
                                        <p:tav tm="100000">
                                          <p:val>
                                            <p:strVal val="#ppt_h"/>
                                          </p:val>
                                        </p:tav>
                                      </p:tavLst>
                                    </p:anim>
                                  </p:childTnLst>
                                </p:cTn>
                              </p:par>
                            </p:childTnLst>
                          </p:cTn>
                        </p:par>
                        <p:par>
                          <p:cTn id="121" fill="hold">
                            <p:stCondLst>
                              <p:cond delay="1000"/>
                            </p:stCondLst>
                            <p:childTnLst>
                              <p:par>
                                <p:cTn id="122" presetID="23" presetClass="entr" presetSubtype="16" fill="hold" nodeType="afterEffect">
                                  <p:stCondLst>
                                    <p:cond delay="0"/>
                                  </p:stCondLst>
                                  <p:childTnLst>
                                    <p:set>
                                      <p:cBhvr>
                                        <p:cTn id="123" dur="1" fill="hold">
                                          <p:stCondLst>
                                            <p:cond delay="0"/>
                                          </p:stCondLst>
                                        </p:cTn>
                                        <p:tgtEl>
                                          <p:spTgt spid="851"/>
                                        </p:tgtEl>
                                        <p:attrNameLst>
                                          <p:attrName>style.visibility</p:attrName>
                                        </p:attrNameLst>
                                      </p:cBhvr>
                                      <p:to>
                                        <p:strVal val="visible"/>
                                      </p:to>
                                    </p:set>
                                    <p:anim calcmode="lin" valueType="num">
                                      <p:cBhvr additive="base">
                                        <p:cTn id="124" dur="500"/>
                                        <p:tgtEl>
                                          <p:spTgt spid="851"/>
                                        </p:tgtEl>
                                        <p:attrNameLst>
                                          <p:attrName>ppt_w</p:attrName>
                                        </p:attrNameLst>
                                      </p:cBhvr>
                                      <p:tavLst>
                                        <p:tav tm="0">
                                          <p:val>
                                            <p:strVal val="0"/>
                                          </p:val>
                                        </p:tav>
                                        <p:tav tm="100000">
                                          <p:val>
                                            <p:strVal val="#ppt_w"/>
                                          </p:val>
                                        </p:tav>
                                      </p:tavLst>
                                    </p:anim>
                                    <p:anim calcmode="lin" valueType="num">
                                      <p:cBhvr additive="base">
                                        <p:cTn id="125" dur="500"/>
                                        <p:tgtEl>
                                          <p:spTgt spid="851"/>
                                        </p:tgtEl>
                                        <p:attrNameLst>
                                          <p:attrName>ppt_h</p:attrName>
                                        </p:attrNameLst>
                                      </p:cBhvr>
                                      <p:tavLst>
                                        <p:tav tm="0">
                                          <p:val>
                                            <p:strVal val="0"/>
                                          </p:val>
                                        </p:tav>
                                        <p:tav tm="100000">
                                          <p:val>
                                            <p:strVal val="#ppt_h"/>
                                          </p:val>
                                        </p:tav>
                                      </p:tavLst>
                                    </p:anim>
                                  </p:childTnLst>
                                </p:cTn>
                              </p:par>
                              <p:par>
                                <p:cTn id="126" presetID="23" presetClass="entr" presetSubtype="16" fill="hold" nodeType="withEffect">
                                  <p:stCondLst>
                                    <p:cond delay="0"/>
                                  </p:stCondLst>
                                  <p:childTnLst>
                                    <p:set>
                                      <p:cBhvr>
                                        <p:cTn id="127" dur="1" fill="hold">
                                          <p:stCondLst>
                                            <p:cond delay="0"/>
                                          </p:stCondLst>
                                        </p:cTn>
                                        <p:tgtEl>
                                          <p:spTgt spid="850"/>
                                        </p:tgtEl>
                                        <p:attrNameLst>
                                          <p:attrName>style.visibility</p:attrName>
                                        </p:attrNameLst>
                                      </p:cBhvr>
                                      <p:to>
                                        <p:strVal val="visible"/>
                                      </p:to>
                                    </p:set>
                                    <p:anim calcmode="lin" valueType="num">
                                      <p:cBhvr additive="base">
                                        <p:cTn id="128" dur="500"/>
                                        <p:tgtEl>
                                          <p:spTgt spid="850"/>
                                        </p:tgtEl>
                                        <p:attrNameLst>
                                          <p:attrName>ppt_w</p:attrName>
                                        </p:attrNameLst>
                                      </p:cBhvr>
                                      <p:tavLst>
                                        <p:tav tm="0">
                                          <p:val>
                                            <p:strVal val="0"/>
                                          </p:val>
                                        </p:tav>
                                        <p:tav tm="100000">
                                          <p:val>
                                            <p:strVal val="#ppt_w"/>
                                          </p:val>
                                        </p:tav>
                                      </p:tavLst>
                                    </p:anim>
                                    <p:anim calcmode="lin" valueType="num">
                                      <p:cBhvr additive="base">
                                        <p:cTn id="129" dur="500"/>
                                        <p:tgtEl>
                                          <p:spTgt spid="850"/>
                                        </p:tgtEl>
                                        <p:attrNameLst>
                                          <p:attrName>ppt_h</p:attrName>
                                        </p:attrNameLst>
                                      </p:cBhvr>
                                      <p:tavLst>
                                        <p:tav tm="0">
                                          <p:val>
                                            <p:str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nodeType="clickEffect">
                                  <p:stCondLst>
                                    <p:cond delay="0"/>
                                  </p:stCondLst>
                                  <p:childTnLst>
                                    <p:set>
                                      <p:cBhvr>
                                        <p:cTn id="133" dur="1" fill="hold">
                                          <p:stCondLst>
                                            <p:cond delay="0"/>
                                          </p:stCondLst>
                                        </p:cTn>
                                        <p:tgtEl>
                                          <p:spTgt spid="862"/>
                                        </p:tgtEl>
                                        <p:attrNameLst>
                                          <p:attrName>style.visibility</p:attrName>
                                        </p:attrNameLst>
                                      </p:cBhvr>
                                      <p:to>
                                        <p:strVal val="visible"/>
                                      </p:to>
                                    </p:set>
                                    <p:anim calcmode="lin" valueType="num">
                                      <p:cBhvr additive="base">
                                        <p:cTn id="134" dur="500"/>
                                        <p:tgtEl>
                                          <p:spTgt spid="862"/>
                                        </p:tgtEl>
                                        <p:attrNameLst>
                                          <p:attrName>ppt_w</p:attrName>
                                        </p:attrNameLst>
                                      </p:cBhvr>
                                      <p:tavLst>
                                        <p:tav tm="0">
                                          <p:val>
                                            <p:strVal val="0"/>
                                          </p:val>
                                        </p:tav>
                                        <p:tav tm="100000">
                                          <p:val>
                                            <p:strVal val="#ppt_w"/>
                                          </p:val>
                                        </p:tav>
                                      </p:tavLst>
                                    </p:anim>
                                    <p:anim calcmode="lin" valueType="num">
                                      <p:cBhvr additive="base">
                                        <p:cTn id="135" dur="500"/>
                                        <p:tgtEl>
                                          <p:spTgt spid="862"/>
                                        </p:tgtEl>
                                        <p:attrNameLst>
                                          <p:attrName>ppt_h</p:attrName>
                                        </p:attrNameLst>
                                      </p:cBhvr>
                                      <p:tavLst>
                                        <p:tav tm="0">
                                          <p:val>
                                            <p:strVal val="0"/>
                                          </p:val>
                                        </p:tav>
                                        <p:tav tm="100000">
                                          <p:val>
                                            <p:strVal val="#ppt_h"/>
                                          </p:val>
                                        </p:tav>
                                      </p:tavLst>
                                    </p:anim>
                                  </p:childTnLst>
                                </p:cTn>
                              </p:par>
                            </p:childTnLst>
                          </p:cTn>
                        </p:par>
                      </p:childTnLst>
                    </p:cTn>
                  </p:par>
                  <p:par>
                    <p:cTn id="136" fill="hold">
                      <p:stCondLst>
                        <p:cond delay="indefinite"/>
                      </p:stCondLst>
                      <p:childTnLst>
                        <p:par>
                          <p:cTn id="137" fill="hold">
                            <p:stCondLst>
                              <p:cond delay="0"/>
                            </p:stCondLst>
                            <p:childTnLst>
                              <p:par>
                                <p:cTn id="138" presetID="23" presetClass="entr" presetSubtype="16" fill="hold" nodeType="clickEffect">
                                  <p:stCondLst>
                                    <p:cond delay="0"/>
                                  </p:stCondLst>
                                  <p:childTnLst>
                                    <p:set>
                                      <p:cBhvr>
                                        <p:cTn id="139" dur="1" fill="hold">
                                          <p:stCondLst>
                                            <p:cond delay="0"/>
                                          </p:stCondLst>
                                        </p:cTn>
                                        <p:tgtEl>
                                          <p:spTgt spid="866"/>
                                        </p:tgtEl>
                                        <p:attrNameLst>
                                          <p:attrName>style.visibility</p:attrName>
                                        </p:attrNameLst>
                                      </p:cBhvr>
                                      <p:to>
                                        <p:strVal val="visible"/>
                                      </p:to>
                                    </p:set>
                                    <p:anim calcmode="lin" valueType="num">
                                      <p:cBhvr additive="base">
                                        <p:cTn id="140" dur="500"/>
                                        <p:tgtEl>
                                          <p:spTgt spid="866"/>
                                        </p:tgtEl>
                                        <p:attrNameLst>
                                          <p:attrName>ppt_w</p:attrName>
                                        </p:attrNameLst>
                                      </p:cBhvr>
                                      <p:tavLst>
                                        <p:tav tm="0">
                                          <p:val>
                                            <p:strVal val="0"/>
                                          </p:val>
                                        </p:tav>
                                        <p:tav tm="100000">
                                          <p:val>
                                            <p:strVal val="#ppt_w"/>
                                          </p:val>
                                        </p:tav>
                                      </p:tavLst>
                                    </p:anim>
                                    <p:anim calcmode="lin" valueType="num">
                                      <p:cBhvr additive="base">
                                        <p:cTn id="141" dur="500"/>
                                        <p:tgtEl>
                                          <p:spTgt spid="866"/>
                                        </p:tgtEl>
                                        <p:attrNameLst>
                                          <p:attrName>ppt_h</p:attrName>
                                        </p:attrNameLst>
                                      </p:cBhvr>
                                      <p:tavLst>
                                        <p:tav tm="0">
                                          <p:val>
                                            <p:strVal val="0"/>
                                          </p:val>
                                        </p:tav>
                                        <p:tav tm="100000">
                                          <p:val>
                                            <p:strVal val="#ppt_h"/>
                                          </p:val>
                                        </p:tav>
                                      </p:tavLst>
                                    </p:anim>
                                  </p:childTnLst>
                                </p:cTn>
                              </p:par>
                              <p:par>
                                <p:cTn id="142" presetID="23" presetClass="entr" presetSubtype="16" fill="hold" nodeType="withEffect">
                                  <p:stCondLst>
                                    <p:cond delay="0"/>
                                  </p:stCondLst>
                                  <p:childTnLst>
                                    <p:set>
                                      <p:cBhvr>
                                        <p:cTn id="143" dur="1" fill="hold">
                                          <p:stCondLst>
                                            <p:cond delay="0"/>
                                          </p:stCondLst>
                                        </p:cTn>
                                        <p:tgtEl>
                                          <p:spTgt spid="867"/>
                                        </p:tgtEl>
                                        <p:attrNameLst>
                                          <p:attrName>style.visibility</p:attrName>
                                        </p:attrNameLst>
                                      </p:cBhvr>
                                      <p:to>
                                        <p:strVal val="visible"/>
                                      </p:to>
                                    </p:set>
                                    <p:anim calcmode="lin" valueType="num">
                                      <p:cBhvr additive="base">
                                        <p:cTn id="144" dur="500"/>
                                        <p:tgtEl>
                                          <p:spTgt spid="867"/>
                                        </p:tgtEl>
                                        <p:attrNameLst>
                                          <p:attrName>ppt_w</p:attrName>
                                        </p:attrNameLst>
                                      </p:cBhvr>
                                      <p:tavLst>
                                        <p:tav tm="0">
                                          <p:val>
                                            <p:strVal val="0"/>
                                          </p:val>
                                        </p:tav>
                                        <p:tav tm="100000">
                                          <p:val>
                                            <p:strVal val="#ppt_w"/>
                                          </p:val>
                                        </p:tav>
                                      </p:tavLst>
                                    </p:anim>
                                    <p:anim calcmode="lin" valueType="num">
                                      <p:cBhvr additive="base">
                                        <p:cTn id="145" dur="500"/>
                                        <p:tgtEl>
                                          <p:spTgt spid="86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96"/>
        <p:cNvGrpSpPr/>
        <p:nvPr/>
      </p:nvGrpSpPr>
      <p:grpSpPr>
        <a:xfrm>
          <a:off x="0" y="0"/>
          <a:ext cx="0" cy="0"/>
          <a:chOff x="0" y="0"/>
          <a:chExt cx="0" cy="0"/>
        </a:xfrm>
      </p:grpSpPr>
      <p:sp>
        <p:nvSpPr>
          <p:cNvPr id="97" name="Google Shape;97;p2"/>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Quattrocento Sans"/>
              <a:buNone/>
            </a:pPr>
            <a:r>
              <a:rPr lang="en-US" sz="3600" b="1">
                <a:latin typeface="Quattrocento Sans"/>
                <a:ea typeface="Quattrocento Sans"/>
                <a:cs typeface="Quattrocento Sans"/>
                <a:sym typeface="Quattrocento Sans"/>
              </a:rPr>
              <a:t>Esquema</a:t>
            </a:r>
            <a:endParaRPr b="1">
              <a:latin typeface="Quattrocento Sans"/>
              <a:ea typeface="Quattrocento Sans"/>
              <a:cs typeface="Quattrocento Sans"/>
              <a:sym typeface="Quattrocento Sans"/>
            </a:endParaRPr>
          </a:p>
        </p:txBody>
      </p:sp>
      <p:sp>
        <p:nvSpPr>
          <p:cNvPr id="98" name="Google Shape;98;p2"/>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200"/>
              <a:buChar char="•"/>
            </a:pPr>
            <a:r>
              <a:rPr lang="en-US" sz="2200" b="1">
                <a:latin typeface="Quattrocento Sans"/>
                <a:ea typeface="Quattrocento Sans"/>
                <a:cs typeface="Quattrocento Sans"/>
                <a:sym typeface="Quattrocento Sans"/>
              </a:rPr>
              <a:t>Enfocament multisectorial actual del maltractament infantil</a:t>
            </a:r>
            <a:endParaRPr sz="2200" b="1">
              <a:latin typeface="Quattrocento Sans"/>
              <a:ea typeface="Quattrocento Sans"/>
              <a:cs typeface="Quattrocento Sans"/>
              <a:sym typeface="Quattrocento Sans"/>
            </a:endParaRPr>
          </a:p>
          <a:p>
            <a:pPr marL="742950" lvl="1" indent="-285750" algn="l" rtl="0">
              <a:spcBef>
                <a:spcPts val="440"/>
              </a:spcBef>
              <a:spcAft>
                <a:spcPts val="0"/>
              </a:spcAft>
              <a:buClr>
                <a:schemeClr val="dk1"/>
              </a:buClr>
              <a:buSzPts val="2200"/>
              <a:buChar char="–"/>
            </a:pPr>
            <a:r>
              <a:rPr lang="en-US" sz="2200">
                <a:latin typeface="Quattrocento Sans"/>
                <a:ea typeface="Quattrocento Sans"/>
                <a:cs typeface="Quattrocento Sans"/>
                <a:sym typeface="Quattrocento Sans"/>
              </a:rPr>
              <a:t>Gestió d’incidents de maltractament a nivel de cas: l’exemple català.</a:t>
            </a:r>
            <a:endParaRPr/>
          </a:p>
          <a:p>
            <a:pPr marL="742950" lvl="1" indent="-285750" algn="l" rtl="0">
              <a:spcBef>
                <a:spcPts val="440"/>
              </a:spcBef>
              <a:spcAft>
                <a:spcPts val="0"/>
              </a:spcAft>
              <a:buClr>
                <a:schemeClr val="dk1"/>
              </a:buClr>
              <a:buSzPts val="2200"/>
              <a:buChar char="–"/>
            </a:pPr>
            <a:r>
              <a:rPr lang="en-US" sz="2200">
                <a:latin typeface="Quattrocento Sans"/>
                <a:ea typeface="Quattrocento Sans"/>
                <a:cs typeface="Quattrocento Sans"/>
                <a:sym typeface="Quattrocento Sans"/>
              </a:rPr>
              <a:t>El maltractament infantil a nivell de salut pública.</a:t>
            </a:r>
            <a:endParaRPr/>
          </a:p>
          <a:p>
            <a:pPr marL="342900" lvl="0" indent="-342900" algn="l" rtl="0">
              <a:spcBef>
                <a:spcPts val="440"/>
              </a:spcBef>
              <a:spcAft>
                <a:spcPts val="0"/>
              </a:spcAft>
              <a:buClr>
                <a:schemeClr val="dk1"/>
              </a:buClr>
              <a:buSzPts val="2200"/>
              <a:buChar char="•"/>
            </a:pPr>
            <a:r>
              <a:rPr lang="en-US" sz="2200" b="1">
                <a:latin typeface="Quattrocento Sans"/>
                <a:ea typeface="Quattrocento Sans"/>
                <a:cs typeface="Quattrocento Sans"/>
                <a:sym typeface="Quattrocento Sans"/>
              </a:rPr>
              <a:t>Sectors que presten serveis a la infància</a:t>
            </a:r>
            <a:endParaRPr sz="2200" b="1">
              <a:latin typeface="Quattrocento Sans"/>
              <a:ea typeface="Quattrocento Sans"/>
              <a:cs typeface="Quattrocento Sans"/>
              <a:sym typeface="Quattrocento Sans"/>
            </a:endParaRPr>
          </a:p>
          <a:p>
            <a:pPr marL="742950" lvl="1" indent="-285750" algn="l" rtl="0">
              <a:spcBef>
                <a:spcPts val="440"/>
              </a:spcBef>
              <a:spcAft>
                <a:spcPts val="0"/>
              </a:spcAft>
              <a:buClr>
                <a:schemeClr val="dk1"/>
              </a:buClr>
              <a:buSzPts val="2200"/>
              <a:buChar char="–"/>
            </a:pPr>
            <a:r>
              <a:rPr lang="en-US" sz="2200">
                <a:latin typeface="Quattrocento Sans"/>
                <a:ea typeface="Quattrocento Sans"/>
                <a:cs typeface="Quattrocento Sans"/>
                <a:sym typeface="Quattrocento Sans"/>
              </a:rPr>
              <a:t>diferents responsabilitats 🡺 diferents interessos 🡺 diferents dades</a:t>
            </a:r>
            <a:endParaRPr sz="2200">
              <a:latin typeface="Quattrocento Sans"/>
              <a:ea typeface="Quattrocento Sans"/>
              <a:cs typeface="Quattrocento Sans"/>
              <a:sym typeface="Quattrocento Sans"/>
            </a:endParaRPr>
          </a:p>
          <a:p>
            <a:pPr marL="742950" lvl="1" indent="-285750" algn="l" rtl="0">
              <a:spcBef>
                <a:spcPts val="440"/>
              </a:spcBef>
              <a:spcAft>
                <a:spcPts val="0"/>
              </a:spcAft>
              <a:buClr>
                <a:schemeClr val="dk1"/>
              </a:buClr>
              <a:buSzPts val="2200"/>
              <a:buChar char="–"/>
            </a:pPr>
            <a:r>
              <a:rPr lang="en-US" sz="2200">
                <a:latin typeface="Quattrocento Sans"/>
                <a:ea typeface="Quattrocento Sans"/>
                <a:cs typeface="Quattrocento Sans"/>
                <a:sym typeface="Quattrocento Sans"/>
              </a:rPr>
              <a:t>Per què i com es va desenvolupar un conjunt mínim de dades </a:t>
            </a:r>
            <a:endParaRPr/>
          </a:p>
          <a:p>
            <a:pPr marL="342900" lvl="0" indent="-203200" algn="l" rtl="0">
              <a:spcBef>
                <a:spcPts val="440"/>
              </a:spcBef>
              <a:spcAft>
                <a:spcPts val="0"/>
              </a:spcAft>
              <a:buClr>
                <a:schemeClr val="dk1"/>
              </a:buClr>
              <a:buSzPts val="2200"/>
              <a:buNone/>
            </a:pPr>
            <a:endParaRPr sz="2200">
              <a:latin typeface="Quattrocento Sans"/>
              <a:ea typeface="Quattrocento Sans"/>
              <a:cs typeface="Quattrocento Sans"/>
              <a:sym typeface="Quattrocento Sans"/>
            </a:endParaRPr>
          </a:p>
        </p:txBody>
      </p:sp>
      <p:pic>
        <p:nvPicPr>
          <p:cNvPr id="99" name="Google Shape;99;p2" descr="Imatge que conté dibuix&#10;&#10;Descripció generada automàticament"/>
          <p:cNvPicPr preferRelativeResize="0"/>
          <p:nvPr/>
        </p:nvPicPr>
        <p:blipFill rotWithShape="1">
          <a:blip r:embed="rId3">
            <a:alphaModFix/>
          </a:blip>
          <a:srcRect/>
          <a:stretch/>
        </p:blipFill>
        <p:spPr>
          <a:xfrm>
            <a:off x="124963" y="4628220"/>
            <a:ext cx="981815" cy="470982"/>
          </a:xfrm>
          <a:prstGeom prst="rect">
            <a:avLst/>
          </a:prstGeom>
          <a:noFill/>
          <a:ln>
            <a:noFill/>
          </a:ln>
        </p:spPr>
      </p:pic>
      <p:sp>
        <p:nvSpPr>
          <p:cNvPr id="100" name="Google Shape;100;p2"/>
          <p:cNvSpPr/>
          <p:nvPr/>
        </p:nvSpPr>
        <p:spPr>
          <a:xfrm>
            <a:off x="1747799" y="4628236"/>
            <a:ext cx="4201800" cy="53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 b="0" i="0" u="none" strike="noStrike" cap="none">
                <a:solidFill>
                  <a:srgbClr val="595959"/>
                </a:solidFill>
                <a:latin typeface="Teko"/>
                <a:ea typeface="Teko"/>
                <a:cs typeface="Teko"/>
                <a:sym typeface="Teko"/>
              </a:rPr>
              <a:t>“Resposta coordinada al  maltractament infantil per mitjà d’un conjunt mínim de dades”: </a:t>
            </a:r>
            <a:r>
              <a:rPr lang="en-US" sz="800" b="0" i="1" u="none" strike="noStrike" cap="none">
                <a:solidFill>
                  <a:srgbClr val="595959"/>
                </a:solidFill>
                <a:latin typeface="Teko"/>
                <a:ea typeface="Teko"/>
                <a:cs typeface="Teko"/>
                <a:sym typeface="Teko"/>
              </a:rPr>
              <a:t>de la planificació a la pràctica  </a:t>
            </a:r>
            <a:r>
              <a:rPr lang="en-US" sz="800" b="0" i="0" u="none" strike="noStrike" cap="none">
                <a:solidFill>
                  <a:srgbClr val="585858"/>
                </a:solidFill>
                <a:latin typeface="Teko"/>
                <a:ea typeface="Teko"/>
                <a:cs typeface="Teko"/>
                <a:sym typeface="Teko"/>
              </a:rPr>
              <a:t>[REC-RDAP-GBV-AG-2017/ 810508]</a:t>
            </a:r>
            <a:endParaRPr sz="800"/>
          </a:p>
          <a:p>
            <a:pPr marL="0" marR="0" lvl="0" indent="0" algn="ctr" rtl="0">
              <a:spcBef>
                <a:spcPts val="0"/>
              </a:spcBef>
              <a:spcAft>
                <a:spcPts val="0"/>
              </a:spcAft>
              <a:buNone/>
            </a:pPr>
            <a:r>
              <a:rPr lang="en-US" sz="800" b="1" i="0" u="none" strike="noStrike" cap="none">
                <a:solidFill>
                  <a:schemeClr val="accent1"/>
                </a:solidFill>
                <a:latin typeface="Teko"/>
                <a:ea typeface="Teko"/>
                <a:cs typeface="Teko"/>
                <a:sym typeface="Teko"/>
              </a:rPr>
              <a:t>CAN-MDS Formació persones operadores</a:t>
            </a:r>
            <a:endParaRPr sz="800" b="1" i="0" u="none" strike="noStrike" cap="none">
              <a:solidFill>
                <a:schemeClr val="accent1"/>
              </a:solidFill>
              <a:latin typeface="Calibri"/>
              <a:ea typeface="Calibri"/>
              <a:cs typeface="Calibri"/>
              <a:sym typeface="Calibri"/>
            </a:endParaRPr>
          </a:p>
          <a:p>
            <a:pPr marL="0" marR="0" lvl="0" indent="0" algn="ctr" rtl="0">
              <a:spcBef>
                <a:spcPts val="0"/>
              </a:spcBef>
              <a:spcAft>
                <a:spcPts val="0"/>
              </a:spcAft>
              <a:buNone/>
            </a:pPr>
            <a:endParaRPr sz="8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None/>
            </a:pPr>
            <a:r>
              <a:rPr lang="en-US" sz="800" b="0" i="0" u="none" strike="noStrike" cap="none">
                <a:solidFill>
                  <a:srgbClr val="595959"/>
                </a:solidFill>
                <a:latin typeface="Teko"/>
                <a:ea typeface="Teko"/>
                <a:cs typeface="Teko"/>
                <a:sym typeface="Teko"/>
              </a:rPr>
              <a:t> </a:t>
            </a:r>
            <a:endParaRPr sz="8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05"/>
        <p:cNvGrpSpPr/>
        <p:nvPr/>
      </p:nvGrpSpPr>
      <p:grpSpPr>
        <a:xfrm>
          <a:off x="0" y="0"/>
          <a:ext cx="0" cy="0"/>
          <a:chOff x="0" y="0"/>
          <a:chExt cx="0" cy="0"/>
        </a:xfrm>
      </p:grpSpPr>
      <p:sp>
        <p:nvSpPr>
          <p:cNvPr id="106" name="Google Shape;106;p3"/>
          <p:cNvSpPr txBox="1">
            <a:spLocks noGrp="1"/>
          </p:cNvSpPr>
          <p:nvPr>
            <p:ph type="body" idx="1"/>
          </p:nvPr>
        </p:nvSpPr>
        <p:spPr>
          <a:xfrm>
            <a:off x="446856" y="954730"/>
            <a:ext cx="8229600" cy="339447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endParaRPr sz="1800" b="0" i="0" u="none" strike="noStrike">
              <a:solidFill>
                <a:srgbClr val="000000"/>
              </a:solidFill>
              <a:latin typeface="Calibri"/>
              <a:ea typeface="Calibri"/>
              <a:cs typeface="Calibri"/>
              <a:sym typeface="Calibri"/>
            </a:endParaRPr>
          </a:p>
          <a:p>
            <a:pPr marL="0" lvl="0" indent="0" algn="l" rtl="0">
              <a:lnSpc>
                <a:spcPct val="90000"/>
              </a:lnSpc>
              <a:spcBef>
                <a:spcPts val="360"/>
              </a:spcBef>
              <a:spcAft>
                <a:spcPts val="0"/>
              </a:spcAft>
              <a:buClr>
                <a:schemeClr val="dk1"/>
              </a:buClr>
              <a:buSzPts val="1800"/>
              <a:buNone/>
            </a:pPr>
            <a:endParaRPr sz="1800" b="0" i="0" u="none" strike="noStrike">
              <a:solidFill>
                <a:srgbClr val="000000"/>
              </a:solidFill>
              <a:latin typeface="Calibri"/>
              <a:ea typeface="Calibri"/>
              <a:cs typeface="Calibri"/>
              <a:sym typeface="Calibri"/>
            </a:endParaRPr>
          </a:p>
          <a:p>
            <a:pPr marL="0" lvl="0" indent="0" algn="just" rtl="0">
              <a:lnSpc>
                <a:spcPct val="140000"/>
              </a:lnSpc>
              <a:spcBef>
                <a:spcPts val="360"/>
              </a:spcBef>
              <a:spcAft>
                <a:spcPts val="0"/>
              </a:spcAft>
              <a:buClr>
                <a:schemeClr val="dk1"/>
              </a:buClr>
              <a:buSzPts val="1800"/>
              <a:buNone/>
            </a:pPr>
            <a:r>
              <a:rPr lang="en-US" sz="1800" b="0" i="0" u="none" strike="noStrike">
                <a:latin typeface="Calibri"/>
                <a:ea typeface="Calibri"/>
                <a:cs typeface="Calibri"/>
                <a:sym typeface="Calibri"/>
              </a:rPr>
              <a:t>“A Catalunya no hi ha un sistema d’informació amb els mínims requeriments tècnics de qualitat per permetre fer una aproximació quantitativa als maltractaments infantils. Totes les dades disponibles són no exhaustives i inespecífiques, ja sigui perquè hi ha una infradeclaració del problema o perquè hi ha una infranotificació quan aquest està identificat” </a:t>
            </a:r>
            <a:endParaRPr/>
          </a:p>
          <a:p>
            <a:pPr marL="342900" lvl="0" indent="-228600" algn="just" rtl="0">
              <a:lnSpc>
                <a:spcPct val="90000"/>
              </a:lnSpc>
              <a:spcBef>
                <a:spcPts val="360"/>
              </a:spcBef>
              <a:spcAft>
                <a:spcPts val="0"/>
              </a:spcAft>
              <a:buClr>
                <a:schemeClr val="dk1"/>
              </a:buClr>
              <a:buSzPts val="1800"/>
              <a:buNone/>
            </a:pPr>
            <a:endParaRPr sz="1800" b="0" i="0" u="none" strike="noStrike">
              <a:latin typeface="Calibri"/>
              <a:ea typeface="Calibri"/>
              <a:cs typeface="Calibri"/>
              <a:sym typeface="Calibri"/>
            </a:endParaRPr>
          </a:p>
          <a:p>
            <a:pPr marL="0" lvl="0" indent="0" algn="r" rtl="0">
              <a:lnSpc>
                <a:spcPct val="90000"/>
              </a:lnSpc>
              <a:spcBef>
                <a:spcPts val="360"/>
              </a:spcBef>
              <a:spcAft>
                <a:spcPts val="0"/>
              </a:spcAft>
              <a:buClr>
                <a:schemeClr val="dk1"/>
              </a:buClr>
              <a:buSzPts val="1800"/>
              <a:buNone/>
            </a:pPr>
            <a:r>
              <a:rPr lang="en-US" sz="1800" b="0" i="1" u="none" strike="noStrike">
                <a:latin typeface="Calibri"/>
                <a:ea typeface="Calibri"/>
                <a:cs typeface="Calibri"/>
                <a:sym typeface="Calibri"/>
              </a:rPr>
              <a:t>(Departament de Salut de la Generalitat de Catalunya, març 2019)</a:t>
            </a:r>
            <a:endParaRPr/>
          </a:p>
        </p:txBody>
      </p:sp>
      <p:pic>
        <p:nvPicPr>
          <p:cNvPr id="107" name="Google Shape;107;p3"/>
          <p:cNvPicPr preferRelativeResize="0"/>
          <p:nvPr/>
        </p:nvPicPr>
        <p:blipFill rotWithShape="1">
          <a:blip r:embed="rId3">
            <a:alphaModFix/>
          </a:blip>
          <a:srcRect l="5905" t="16497" r="64563" b="8191"/>
          <a:stretch/>
        </p:blipFill>
        <p:spPr>
          <a:xfrm>
            <a:off x="7522620" y="195486"/>
            <a:ext cx="978471" cy="1350000"/>
          </a:xfrm>
          <a:prstGeom prst="rect">
            <a:avLst/>
          </a:prstGeom>
          <a:noFill/>
          <a:ln>
            <a:noFill/>
          </a:ln>
          <a:effectLst>
            <a:outerShdw blurRad="292100" dist="139700" dir="2700000" algn="tl" rotWithShape="0">
              <a:srgbClr val="333333">
                <a:alpha val="64705"/>
              </a:srgbClr>
            </a:outerShdw>
          </a:effectLst>
        </p:spPr>
      </p:pic>
      <p:sp>
        <p:nvSpPr>
          <p:cNvPr id="108" name="Google Shape;108;p3"/>
          <p:cNvSpPr txBox="1">
            <a:spLocks noGrp="1"/>
          </p:cNvSpPr>
          <p:nvPr>
            <p:ph type="title"/>
          </p:nvPr>
        </p:nvSpPr>
        <p:spPr>
          <a:xfrm>
            <a:off x="-612576" y="151552"/>
            <a:ext cx="8136904" cy="708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chemeClr val="dk1"/>
              </a:buClr>
              <a:buSzPts val="2800"/>
              <a:buFont typeface="Calibri"/>
              <a:buNone/>
            </a:pPr>
            <a:r>
              <a:rPr lang="en-US" sz="2800" b="1"/>
              <a:t>   	Enfocament multisectorial actual del maltractament infantil</a:t>
            </a:r>
            <a:r>
              <a:rPr lang="en-US" sz="2400" b="1"/>
              <a:t>: Catalunya</a:t>
            </a:r>
            <a:endParaRPr sz="1600" b="1">
              <a:latin typeface="Arial Narrow"/>
              <a:ea typeface="Arial Narrow"/>
              <a:cs typeface="Arial Narrow"/>
              <a:sym typeface="Arial Narrow"/>
            </a:endParaRPr>
          </a:p>
        </p:txBody>
      </p:sp>
      <p:sp>
        <p:nvSpPr>
          <p:cNvPr id="109" name="Google Shape;109;p3"/>
          <p:cNvSpPr/>
          <p:nvPr/>
        </p:nvSpPr>
        <p:spPr>
          <a:xfrm>
            <a:off x="2857491" y="4231057"/>
            <a:ext cx="5796136" cy="30777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Arial Narrow"/>
                <a:ea typeface="Arial Narrow"/>
                <a:cs typeface="Arial Narrow"/>
                <a:sym typeface="Arial Narrow"/>
              </a:rPr>
              <a:t>[Breus apunts per a Polítiques Públiques (Policy Briefs)]</a:t>
            </a:r>
            <a:endParaRPr sz="1400" b="0" i="0" u="none" strike="noStrike" cap="none">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Google Shape;115;p5"/>
          <p:cNvSpPr/>
          <p:nvPr/>
        </p:nvSpPr>
        <p:spPr>
          <a:xfrm>
            <a:off x="0" y="87473"/>
            <a:ext cx="1928700" cy="1188000"/>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b="1" i="0" u="none" strike="noStrike" cap="none">
              <a:solidFill>
                <a:srgbClr val="366092"/>
              </a:solidFill>
              <a:latin typeface="Calibri"/>
              <a:ea typeface="Calibri"/>
              <a:cs typeface="Calibri"/>
              <a:sym typeface="Calibri"/>
            </a:endParaRPr>
          </a:p>
          <a:p>
            <a:pPr marL="0" marR="0" lvl="0" indent="0" algn="l" rtl="0">
              <a:spcBef>
                <a:spcPts val="0"/>
              </a:spcBef>
              <a:spcAft>
                <a:spcPts val="0"/>
              </a:spcAft>
              <a:buNone/>
            </a:pPr>
            <a:endParaRPr sz="1400" b="1" i="0" u="none" strike="noStrike" cap="none">
              <a:solidFill>
                <a:srgbClr val="366092"/>
              </a:solidFill>
              <a:latin typeface="Calibri"/>
              <a:ea typeface="Calibri"/>
              <a:cs typeface="Calibri"/>
              <a:sym typeface="Calibri"/>
            </a:endParaRPr>
          </a:p>
          <a:p>
            <a:pPr marL="0" marR="0" lvl="0" indent="0" algn="l" rtl="0">
              <a:spcBef>
                <a:spcPts val="300"/>
              </a:spcBef>
              <a:spcAft>
                <a:spcPts val="0"/>
              </a:spcAft>
              <a:buNone/>
            </a:pPr>
            <a:endParaRPr sz="100" b="1" i="0" u="none" strike="noStrike" cap="none">
              <a:solidFill>
                <a:srgbClr val="366092"/>
              </a:solidFill>
              <a:latin typeface="Calibri"/>
              <a:ea typeface="Calibri"/>
              <a:cs typeface="Calibri"/>
              <a:sym typeface="Calibri"/>
            </a:endParaRPr>
          </a:p>
          <a:p>
            <a:pPr marL="0" marR="0" lvl="0" indent="0" algn="l" rtl="0">
              <a:spcBef>
                <a:spcPts val="300"/>
              </a:spcBef>
              <a:spcAft>
                <a:spcPts val="0"/>
              </a:spcAft>
              <a:buNone/>
            </a:pPr>
            <a:r>
              <a:rPr lang="en-US" sz="1400" b="1" i="0" u="none" strike="noStrike" cap="none">
                <a:solidFill>
                  <a:srgbClr val="366092"/>
                </a:solidFill>
                <a:latin typeface="Calibri"/>
                <a:ea typeface="Calibri"/>
                <a:cs typeface="Calibri"/>
                <a:sym typeface="Calibri"/>
              </a:rPr>
              <a:t>MARC I PARTS IMPLICADES EN LA GESTIÓ DEL MALTRACTAMENT INFANTIL</a:t>
            </a:r>
            <a:endParaRPr/>
          </a:p>
          <a:p>
            <a:pPr marL="0" marR="0" lvl="0" indent="0" algn="l" rtl="0">
              <a:spcBef>
                <a:spcPts val="0"/>
              </a:spcBef>
              <a:spcAft>
                <a:spcPts val="0"/>
              </a:spcAft>
              <a:buNone/>
            </a:pPr>
            <a:endParaRPr sz="700" b="1" i="1" u="none" strike="noStrike" cap="none">
              <a:solidFill>
                <a:srgbClr val="366092"/>
              </a:solidFill>
              <a:latin typeface="Calibri"/>
              <a:ea typeface="Calibri"/>
              <a:cs typeface="Calibri"/>
              <a:sym typeface="Calibri"/>
            </a:endParaRPr>
          </a:p>
          <a:p>
            <a:pPr marL="0" marR="0" lvl="0" indent="0" algn="l" rtl="0">
              <a:spcBef>
                <a:spcPts val="0"/>
              </a:spcBef>
              <a:spcAft>
                <a:spcPts val="0"/>
              </a:spcAft>
              <a:buNone/>
            </a:pPr>
            <a:r>
              <a:rPr lang="en-US" sz="1400" b="1" i="1" u="none" strike="noStrike" cap="none">
                <a:solidFill>
                  <a:srgbClr val="366092"/>
                </a:solidFill>
                <a:latin typeface="Calibri"/>
                <a:ea typeface="Calibri"/>
                <a:cs typeface="Calibri"/>
                <a:sym typeface="Calibri"/>
              </a:rPr>
              <a:t>L’exemple de Catalunya</a:t>
            </a:r>
            <a:endParaRPr sz="1400" b="1" i="1" u="none" strike="noStrike" cap="none">
              <a:solidFill>
                <a:srgbClr val="FF0000"/>
              </a:solidFill>
              <a:latin typeface="Calibri"/>
              <a:ea typeface="Calibri"/>
              <a:cs typeface="Calibri"/>
              <a:sym typeface="Calibri"/>
            </a:endParaRPr>
          </a:p>
        </p:txBody>
      </p:sp>
      <p:sp>
        <p:nvSpPr>
          <p:cNvPr id="116" name="Google Shape;116;p5"/>
          <p:cNvSpPr/>
          <p:nvPr/>
        </p:nvSpPr>
        <p:spPr>
          <a:xfrm>
            <a:off x="234925" y="2729440"/>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hospital</a:t>
            </a:r>
            <a:endParaRPr sz="1800" b="0" i="0" u="none" strike="noStrike" cap="none">
              <a:solidFill>
                <a:schemeClr val="dk1"/>
              </a:solidFill>
              <a:latin typeface="Calibri"/>
              <a:ea typeface="Calibri"/>
              <a:cs typeface="Calibri"/>
              <a:sym typeface="Calibri"/>
            </a:endParaRPr>
          </a:p>
        </p:txBody>
      </p:sp>
      <p:sp>
        <p:nvSpPr>
          <p:cNvPr id="117" name="Google Shape;117;p5"/>
          <p:cNvSpPr/>
          <p:nvPr/>
        </p:nvSpPr>
        <p:spPr>
          <a:xfrm>
            <a:off x="596261" y="1824991"/>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ONG</a:t>
            </a:r>
            <a:endParaRPr sz="1800" b="0" i="0" u="none" strike="noStrike" cap="none">
              <a:solidFill>
                <a:schemeClr val="dk1"/>
              </a:solidFill>
              <a:latin typeface="Calibri"/>
              <a:ea typeface="Calibri"/>
              <a:cs typeface="Calibri"/>
              <a:sym typeface="Calibri"/>
            </a:endParaRPr>
          </a:p>
        </p:txBody>
      </p:sp>
      <p:sp>
        <p:nvSpPr>
          <p:cNvPr id="118" name="Google Shape;118;p5"/>
          <p:cNvSpPr/>
          <p:nvPr/>
        </p:nvSpPr>
        <p:spPr>
          <a:xfrm>
            <a:off x="1970342" y="449284"/>
            <a:ext cx="1257300" cy="4662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Cossos de seguretat</a:t>
            </a:r>
            <a:endParaRPr sz="1600" b="0" i="0" u="none" strike="noStrike" cap="none">
              <a:solidFill>
                <a:schemeClr val="dk1"/>
              </a:solidFill>
              <a:latin typeface="Calibri"/>
              <a:ea typeface="Calibri"/>
              <a:cs typeface="Calibri"/>
              <a:sym typeface="Calibri"/>
            </a:endParaRPr>
          </a:p>
        </p:txBody>
      </p:sp>
      <p:sp>
        <p:nvSpPr>
          <p:cNvPr id="119" name="Google Shape;119;p5"/>
          <p:cNvSpPr/>
          <p:nvPr/>
        </p:nvSpPr>
        <p:spPr>
          <a:xfrm>
            <a:off x="3960984" y="336857"/>
            <a:ext cx="1150500" cy="4662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Serveis socials</a:t>
            </a:r>
            <a:endParaRPr sz="1600" b="0" i="0" u="none" strike="noStrike" cap="none">
              <a:solidFill>
                <a:schemeClr val="dk1"/>
              </a:solidFill>
              <a:latin typeface="Calibri"/>
              <a:ea typeface="Calibri"/>
              <a:cs typeface="Calibri"/>
              <a:sym typeface="Calibri"/>
            </a:endParaRPr>
          </a:p>
        </p:txBody>
      </p:sp>
      <p:sp>
        <p:nvSpPr>
          <p:cNvPr id="120" name="Google Shape;120;p5"/>
          <p:cNvSpPr/>
          <p:nvPr/>
        </p:nvSpPr>
        <p:spPr>
          <a:xfrm>
            <a:off x="5916268" y="544279"/>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Justícia</a:t>
            </a:r>
            <a:endParaRPr sz="1600" b="0" i="0" u="none" strike="noStrike" cap="none">
              <a:solidFill>
                <a:schemeClr val="dk1"/>
              </a:solidFill>
              <a:latin typeface="Calibri"/>
              <a:ea typeface="Calibri"/>
              <a:cs typeface="Calibri"/>
              <a:sym typeface="Calibri"/>
            </a:endParaRPr>
          </a:p>
        </p:txBody>
      </p:sp>
      <p:sp>
        <p:nvSpPr>
          <p:cNvPr id="121" name="Google Shape;121;p5"/>
          <p:cNvSpPr/>
          <p:nvPr/>
        </p:nvSpPr>
        <p:spPr>
          <a:xfrm>
            <a:off x="7598928" y="1168495"/>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Escola</a:t>
            </a:r>
            <a:endParaRPr sz="1600" b="0" i="0" u="none" strike="noStrike" cap="none">
              <a:solidFill>
                <a:schemeClr val="dk1"/>
              </a:solidFill>
              <a:latin typeface="Calibri"/>
              <a:ea typeface="Calibri"/>
              <a:cs typeface="Calibri"/>
              <a:sym typeface="Calibri"/>
            </a:endParaRPr>
          </a:p>
        </p:txBody>
      </p:sp>
      <p:sp>
        <p:nvSpPr>
          <p:cNvPr id="122" name="Google Shape;122;p5"/>
          <p:cNvSpPr/>
          <p:nvPr/>
        </p:nvSpPr>
        <p:spPr>
          <a:xfrm>
            <a:off x="7598928" y="2312890"/>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hospital II</a:t>
            </a:r>
            <a:endParaRPr sz="1600" b="0" i="0" u="none" strike="noStrike" cap="none">
              <a:solidFill>
                <a:schemeClr val="dk1"/>
              </a:solidFill>
              <a:latin typeface="Calibri"/>
              <a:ea typeface="Calibri"/>
              <a:cs typeface="Calibri"/>
              <a:sym typeface="Calibri"/>
            </a:endParaRPr>
          </a:p>
        </p:txBody>
      </p:sp>
      <p:sp>
        <p:nvSpPr>
          <p:cNvPr id="123" name="Google Shape;123;p5"/>
          <p:cNvSpPr txBox="1"/>
          <p:nvPr/>
        </p:nvSpPr>
        <p:spPr>
          <a:xfrm>
            <a:off x="2040475" y="1275475"/>
            <a:ext cx="50958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b="1" i="1">
                <a:solidFill>
                  <a:srgbClr val="366092"/>
                </a:solidFill>
                <a:latin typeface="Calibri"/>
                <a:ea typeface="Calibri"/>
                <a:cs typeface="Calibri"/>
                <a:sym typeface="Calibri"/>
              </a:rPr>
              <a:t>diversitat de professionals amb diferents bagatges </a:t>
            </a:r>
            <a:endParaRPr>
              <a:solidFill>
                <a:schemeClr val="dk1"/>
              </a:solidFill>
            </a:endParaRPr>
          </a:p>
          <a:p>
            <a:pPr marL="88900" lvl="0" indent="-88900" algn="l" rtl="0">
              <a:spcBef>
                <a:spcPts val="0"/>
              </a:spcBef>
              <a:spcAft>
                <a:spcPts val="0"/>
              </a:spcAft>
              <a:buNone/>
            </a:pPr>
            <a:r>
              <a:rPr lang="en-US" sz="1800" b="1" i="1">
                <a:solidFill>
                  <a:srgbClr val="366092"/>
                </a:solidFill>
                <a:latin typeface="Calibri"/>
                <a:ea typeface="Calibri"/>
                <a:cs typeface="Calibri"/>
                <a:sym typeface="Calibri"/>
              </a:rPr>
              <a:t>- implicació en atenció de casos de maltractament infantil</a:t>
            </a:r>
            <a:endParaRPr sz="1800" b="1" i="1">
              <a:solidFill>
                <a:srgbClr val="366092"/>
              </a:solidFill>
              <a:latin typeface="Calibri"/>
              <a:ea typeface="Calibri"/>
              <a:cs typeface="Calibri"/>
              <a:sym typeface="Calibri"/>
            </a:endParaRPr>
          </a:p>
          <a:p>
            <a:pPr marL="88900" lvl="0" indent="-114300" algn="l" rtl="0">
              <a:spcBef>
                <a:spcPts val="0"/>
              </a:spcBef>
              <a:spcAft>
                <a:spcPts val="0"/>
              </a:spcAft>
              <a:buClr>
                <a:srgbClr val="366092"/>
              </a:buClr>
              <a:buSzPts val="1800"/>
              <a:buFont typeface="Calibri"/>
              <a:buChar char="-"/>
            </a:pPr>
            <a:r>
              <a:rPr lang="en-US" sz="1800" b="1" i="1">
                <a:solidFill>
                  <a:srgbClr val="366092"/>
                </a:solidFill>
                <a:latin typeface="Calibri"/>
                <a:ea typeface="Calibri"/>
                <a:cs typeface="Calibri"/>
                <a:sym typeface="Calibri"/>
              </a:rPr>
              <a:t> amb diferents responsabilitats definides legalment</a:t>
            </a:r>
            <a:endParaRPr sz="1800" b="1" i="1">
              <a:solidFill>
                <a:srgbClr val="366092"/>
              </a:solidFill>
              <a:latin typeface="Calibri"/>
              <a:ea typeface="Calibri"/>
              <a:cs typeface="Calibri"/>
              <a:sym typeface="Calibri"/>
            </a:endParaRPr>
          </a:p>
          <a:p>
            <a:pPr marL="0" lvl="0" indent="-114300" algn="l" rtl="0">
              <a:spcBef>
                <a:spcPts val="0"/>
              </a:spcBef>
              <a:spcAft>
                <a:spcPts val="0"/>
              </a:spcAft>
              <a:buClr>
                <a:srgbClr val="366092"/>
              </a:buClr>
              <a:buSzPts val="1800"/>
              <a:buFont typeface="Calibri"/>
              <a:buChar char="-"/>
            </a:pPr>
            <a:r>
              <a:rPr lang="en-US" sz="1800" b="1" i="1">
                <a:solidFill>
                  <a:srgbClr val="366092"/>
                </a:solidFill>
                <a:latin typeface="Calibri"/>
                <a:ea typeface="Calibri"/>
                <a:cs typeface="Calibri"/>
                <a:sym typeface="Calibri"/>
              </a:rPr>
              <a:t> treballant en diferents sectors</a:t>
            </a:r>
            <a:endParaRPr sz="1800" b="1" i="1">
              <a:solidFill>
                <a:srgbClr val="366092"/>
              </a:solidFill>
              <a:latin typeface="Calibri"/>
              <a:ea typeface="Calibri"/>
              <a:cs typeface="Calibri"/>
              <a:sym typeface="Calibri"/>
            </a:endParaRPr>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Benestar social</a:t>
            </a:r>
            <a:endParaRPr sz="1500"/>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Salut</a:t>
            </a:r>
            <a:endParaRPr sz="1500"/>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Salut mental</a:t>
            </a:r>
            <a:endParaRPr sz="1500"/>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Justícia</a:t>
            </a:r>
            <a:endParaRPr sz="1500" b="1" i="1">
              <a:solidFill>
                <a:srgbClr val="366092"/>
              </a:solidFill>
              <a:latin typeface="Calibri"/>
              <a:ea typeface="Calibri"/>
              <a:cs typeface="Calibri"/>
              <a:sym typeface="Calibri"/>
            </a:endParaRPr>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Cossos de seguretat</a:t>
            </a:r>
            <a:endParaRPr sz="1500">
              <a:solidFill>
                <a:srgbClr val="366092"/>
              </a:solidFill>
            </a:endParaRPr>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Educació</a:t>
            </a:r>
            <a:endParaRPr sz="1500" b="1" i="1">
              <a:solidFill>
                <a:srgbClr val="366092"/>
              </a:solidFill>
              <a:latin typeface="Calibri"/>
              <a:ea typeface="Calibri"/>
              <a:cs typeface="Calibri"/>
              <a:sym typeface="Calibri"/>
            </a:endParaRPr>
          </a:p>
          <a:p>
            <a:pPr marL="457200" lvl="0" indent="0" algn="l" rtl="0">
              <a:spcBef>
                <a:spcPts val="0"/>
              </a:spcBef>
              <a:spcAft>
                <a:spcPts val="0"/>
              </a:spcAft>
              <a:buNone/>
            </a:pPr>
            <a:r>
              <a:rPr lang="en-US" sz="1500" b="1" i="1">
                <a:solidFill>
                  <a:srgbClr val="366092"/>
                </a:solidFill>
                <a:latin typeface="Calibri"/>
                <a:ea typeface="Calibri"/>
                <a:cs typeface="Calibri"/>
                <a:sym typeface="Calibri"/>
              </a:rPr>
              <a:t>- Altres</a:t>
            </a:r>
            <a:endParaRPr sz="1500">
              <a:solidFill>
                <a:srgbClr val="366092"/>
              </a:solidFill>
            </a:endParaRPr>
          </a:p>
          <a:p>
            <a:pPr marL="457200" lvl="0" indent="0" algn="l" rtl="0">
              <a:spcBef>
                <a:spcPts val="0"/>
              </a:spcBef>
              <a:spcAft>
                <a:spcPts val="0"/>
              </a:spcAft>
              <a:buNone/>
            </a:pPr>
            <a:r>
              <a:rPr lang="en-US" sz="1800" b="1" i="1">
                <a:solidFill>
                  <a:srgbClr val="366092"/>
                </a:solidFill>
                <a:latin typeface="Calibri"/>
                <a:ea typeface="Calibri"/>
                <a:cs typeface="Calibri"/>
                <a:sym typeface="Calibri"/>
              </a:rPr>
              <a:t> </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28"/>
        <p:cNvGrpSpPr/>
        <p:nvPr/>
      </p:nvGrpSpPr>
      <p:grpSpPr>
        <a:xfrm>
          <a:off x="0" y="0"/>
          <a:ext cx="0" cy="0"/>
          <a:chOff x="0" y="0"/>
          <a:chExt cx="0" cy="0"/>
        </a:xfrm>
      </p:grpSpPr>
      <p:pic>
        <p:nvPicPr>
          <p:cNvPr id="129" name="Google Shape;129;ga8d4697ed6_0_0" descr="http://thumbs.dreamstime.com/x/sketch-old-building-your-design-file-eps-vector-includes-transparency-effects-30352028.jpg"/>
          <p:cNvPicPr preferRelativeResize="0"/>
          <p:nvPr/>
        </p:nvPicPr>
        <p:blipFill rotWithShape="1">
          <a:blip r:embed="rId3">
            <a:alphaModFix/>
          </a:blip>
          <a:srcRect/>
          <a:stretch/>
        </p:blipFill>
        <p:spPr>
          <a:xfrm>
            <a:off x="3491880" y="-236562"/>
            <a:ext cx="2160240" cy="1620180"/>
          </a:xfrm>
          <a:prstGeom prst="rect">
            <a:avLst/>
          </a:prstGeom>
          <a:noFill/>
          <a:ln>
            <a:noFill/>
          </a:ln>
        </p:spPr>
      </p:pic>
      <p:pic>
        <p:nvPicPr>
          <p:cNvPr id="130" name="Google Shape;130;ga8d4697ed6_0_0" descr="https://encrypted-tbn2.gstatic.com/images?q=tbn:ANd9GcQMUmxjThBv5XYUttgo1sES5xa5imXqXPbyn9fsZNJskocl34aI"/>
          <p:cNvPicPr preferRelativeResize="0"/>
          <p:nvPr/>
        </p:nvPicPr>
        <p:blipFill rotWithShape="1">
          <a:blip r:embed="rId4">
            <a:alphaModFix/>
          </a:blip>
          <a:srcRect/>
          <a:stretch/>
        </p:blipFill>
        <p:spPr>
          <a:xfrm>
            <a:off x="1118928" y="3613339"/>
            <a:ext cx="968833" cy="728252"/>
          </a:xfrm>
          <a:prstGeom prst="rect">
            <a:avLst/>
          </a:prstGeom>
          <a:noFill/>
          <a:ln>
            <a:noFill/>
          </a:ln>
        </p:spPr>
      </p:pic>
      <p:pic>
        <p:nvPicPr>
          <p:cNvPr id="131" name="Google Shape;131;ga8d4697ed6_0_0" descr="https://encrypted-tbn2.gstatic.com/images?q=tbn:ANd9GcQMUmxjThBv5XYUttgo1sES5xa5imXqXPbyn9fsZNJskocl34aI"/>
          <p:cNvPicPr preferRelativeResize="0"/>
          <p:nvPr/>
        </p:nvPicPr>
        <p:blipFill rotWithShape="1">
          <a:blip r:embed="rId4">
            <a:alphaModFix/>
          </a:blip>
          <a:srcRect/>
          <a:stretch/>
        </p:blipFill>
        <p:spPr>
          <a:xfrm>
            <a:off x="2170928" y="3717376"/>
            <a:ext cx="968833" cy="728252"/>
          </a:xfrm>
          <a:prstGeom prst="rect">
            <a:avLst/>
          </a:prstGeom>
          <a:noFill/>
          <a:ln>
            <a:noFill/>
          </a:ln>
        </p:spPr>
      </p:pic>
      <p:pic>
        <p:nvPicPr>
          <p:cNvPr id="132" name="Google Shape;132;ga8d4697ed6_0_0" descr="http://thumbs.dreamstime.com/x/sketch-old-building-your-design-file-eps-vector-includes-transparency-effects-30352028.jpg"/>
          <p:cNvPicPr preferRelativeResize="0"/>
          <p:nvPr/>
        </p:nvPicPr>
        <p:blipFill rotWithShape="1">
          <a:blip r:embed="rId3">
            <a:alphaModFix/>
          </a:blip>
          <a:srcRect/>
          <a:stretch/>
        </p:blipFill>
        <p:spPr>
          <a:xfrm>
            <a:off x="-143472" y="2156836"/>
            <a:ext cx="2104000" cy="1560540"/>
          </a:xfrm>
          <a:prstGeom prst="rect">
            <a:avLst/>
          </a:prstGeom>
          <a:noFill/>
          <a:ln>
            <a:noFill/>
          </a:ln>
        </p:spPr>
      </p:pic>
      <p:pic>
        <p:nvPicPr>
          <p:cNvPr id="133" name="Google Shape;133;ga8d4697ed6_0_0" descr="http://thumbs.dreamstime.com/x/sketch-old-building-your-design-file-eps-vector-includes-transparency-effects-30352028.jpg"/>
          <p:cNvPicPr preferRelativeResize="0"/>
          <p:nvPr/>
        </p:nvPicPr>
        <p:blipFill rotWithShape="1">
          <a:blip r:embed="rId3">
            <a:alphaModFix/>
          </a:blip>
          <a:srcRect/>
          <a:stretch/>
        </p:blipFill>
        <p:spPr>
          <a:xfrm>
            <a:off x="249645" y="856386"/>
            <a:ext cx="2104000" cy="1560540"/>
          </a:xfrm>
          <a:prstGeom prst="rect">
            <a:avLst/>
          </a:prstGeom>
          <a:noFill/>
          <a:ln>
            <a:noFill/>
          </a:ln>
        </p:spPr>
      </p:pic>
      <p:pic>
        <p:nvPicPr>
          <p:cNvPr id="134" name="Google Shape;134;ga8d4697ed6_0_0" descr="http://thumbs.dreamstime.com/x/sketch-old-building-your-design-file-eps-vector-includes-transparency-effects-30352028.jpg"/>
          <p:cNvPicPr preferRelativeResize="0"/>
          <p:nvPr/>
        </p:nvPicPr>
        <p:blipFill rotWithShape="1">
          <a:blip r:embed="rId3">
            <a:alphaModFix/>
          </a:blip>
          <a:srcRect/>
          <a:stretch/>
        </p:blipFill>
        <p:spPr>
          <a:xfrm>
            <a:off x="1619672" y="-122916"/>
            <a:ext cx="2104000" cy="1560540"/>
          </a:xfrm>
          <a:prstGeom prst="rect">
            <a:avLst/>
          </a:prstGeom>
          <a:noFill/>
          <a:ln>
            <a:noFill/>
          </a:ln>
        </p:spPr>
      </p:pic>
      <p:pic>
        <p:nvPicPr>
          <p:cNvPr id="135" name="Google Shape;135;ga8d4697ed6_0_0" descr="http://thumbs.dreamstime.com/x/sketch-old-building-your-design-file-eps-vector-includes-transparency-effects-30352028.jpg"/>
          <p:cNvPicPr preferRelativeResize="0"/>
          <p:nvPr/>
        </p:nvPicPr>
        <p:blipFill rotWithShape="1">
          <a:blip r:embed="rId3">
            <a:alphaModFix/>
          </a:blip>
          <a:srcRect/>
          <a:stretch/>
        </p:blipFill>
        <p:spPr>
          <a:xfrm>
            <a:off x="5537327" y="-60156"/>
            <a:ext cx="2104000" cy="1560540"/>
          </a:xfrm>
          <a:prstGeom prst="rect">
            <a:avLst/>
          </a:prstGeom>
          <a:noFill/>
          <a:ln>
            <a:noFill/>
          </a:ln>
        </p:spPr>
      </p:pic>
      <p:pic>
        <p:nvPicPr>
          <p:cNvPr id="136" name="Google Shape;136;ga8d4697ed6_0_0" descr="http://thumbs.dreamstime.com/x/sketch-old-building-your-design-file-eps-vector-includes-transparency-effects-30352028.jpg"/>
          <p:cNvPicPr preferRelativeResize="0"/>
          <p:nvPr/>
        </p:nvPicPr>
        <p:blipFill rotWithShape="1">
          <a:blip r:embed="rId3">
            <a:alphaModFix/>
          </a:blip>
          <a:srcRect/>
          <a:stretch/>
        </p:blipFill>
        <p:spPr>
          <a:xfrm>
            <a:off x="7220527" y="596296"/>
            <a:ext cx="2104000" cy="1560540"/>
          </a:xfrm>
          <a:prstGeom prst="rect">
            <a:avLst/>
          </a:prstGeom>
          <a:noFill/>
          <a:ln>
            <a:noFill/>
          </a:ln>
        </p:spPr>
      </p:pic>
      <p:sp>
        <p:nvSpPr>
          <p:cNvPr id="137" name="Google Shape;137;ga8d4697ed6_0_0"/>
          <p:cNvSpPr/>
          <p:nvPr/>
        </p:nvSpPr>
        <p:spPr>
          <a:xfrm>
            <a:off x="234925" y="2729440"/>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hospital</a:t>
            </a:r>
            <a:endParaRPr sz="1800" b="0" i="0" u="none" strike="noStrike" cap="none">
              <a:solidFill>
                <a:schemeClr val="dk1"/>
              </a:solidFill>
              <a:latin typeface="Calibri"/>
              <a:ea typeface="Calibri"/>
              <a:cs typeface="Calibri"/>
              <a:sym typeface="Calibri"/>
            </a:endParaRPr>
          </a:p>
        </p:txBody>
      </p:sp>
      <p:sp>
        <p:nvSpPr>
          <p:cNvPr id="138" name="Google Shape;138;ga8d4697ed6_0_0"/>
          <p:cNvSpPr/>
          <p:nvPr/>
        </p:nvSpPr>
        <p:spPr>
          <a:xfrm>
            <a:off x="611574" y="1428586"/>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ONG</a:t>
            </a:r>
            <a:endParaRPr sz="1800" b="0" i="0" u="none" strike="noStrike" cap="none">
              <a:solidFill>
                <a:schemeClr val="dk1"/>
              </a:solidFill>
              <a:latin typeface="Calibri"/>
              <a:ea typeface="Calibri"/>
              <a:cs typeface="Calibri"/>
              <a:sym typeface="Calibri"/>
            </a:endParaRPr>
          </a:p>
        </p:txBody>
      </p:sp>
      <p:sp>
        <p:nvSpPr>
          <p:cNvPr id="139" name="Google Shape;139;ga8d4697ed6_0_0"/>
          <p:cNvSpPr/>
          <p:nvPr/>
        </p:nvSpPr>
        <p:spPr>
          <a:xfrm>
            <a:off x="1970341" y="449283"/>
            <a:ext cx="1332600" cy="4590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cossos seguretat</a:t>
            </a:r>
            <a:endParaRPr sz="1800" b="0" i="0" u="none" strike="noStrike" cap="none">
              <a:solidFill>
                <a:schemeClr val="dk1"/>
              </a:solidFill>
              <a:latin typeface="Calibri"/>
              <a:ea typeface="Calibri"/>
              <a:cs typeface="Calibri"/>
              <a:sym typeface="Calibri"/>
            </a:endParaRPr>
          </a:p>
        </p:txBody>
      </p:sp>
      <p:sp>
        <p:nvSpPr>
          <p:cNvPr id="140" name="Google Shape;140;ga8d4697ed6_0_0"/>
          <p:cNvSpPr/>
          <p:nvPr/>
        </p:nvSpPr>
        <p:spPr>
          <a:xfrm>
            <a:off x="3885843" y="367030"/>
            <a:ext cx="1332600" cy="4893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serveis socials</a:t>
            </a:r>
            <a:endParaRPr sz="1600" b="0" i="0" u="none" strike="noStrike" cap="none">
              <a:solidFill>
                <a:schemeClr val="dk1"/>
              </a:solidFill>
              <a:latin typeface="Calibri"/>
              <a:ea typeface="Calibri"/>
              <a:cs typeface="Calibri"/>
              <a:sym typeface="Calibri"/>
            </a:endParaRPr>
          </a:p>
        </p:txBody>
      </p:sp>
      <p:sp>
        <p:nvSpPr>
          <p:cNvPr id="141" name="Google Shape;141;ga8d4697ed6_0_0"/>
          <p:cNvSpPr/>
          <p:nvPr/>
        </p:nvSpPr>
        <p:spPr>
          <a:xfrm>
            <a:off x="5916268" y="544279"/>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justícia</a:t>
            </a:r>
            <a:endParaRPr sz="1600" b="0" i="0" u="none" strike="noStrike" cap="none">
              <a:solidFill>
                <a:schemeClr val="dk1"/>
              </a:solidFill>
              <a:latin typeface="Calibri"/>
              <a:ea typeface="Calibri"/>
              <a:cs typeface="Calibri"/>
              <a:sym typeface="Calibri"/>
            </a:endParaRPr>
          </a:p>
        </p:txBody>
      </p:sp>
      <p:sp>
        <p:nvSpPr>
          <p:cNvPr id="142" name="Google Shape;142;ga8d4697ed6_0_0"/>
          <p:cNvSpPr/>
          <p:nvPr/>
        </p:nvSpPr>
        <p:spPr>
          <a:xfrm>
            <a:off x="7598928" y="1168495"/>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escola</a:t>
            </a:r>
            <a:endParaRPr sz="1600" b="0" i="0" u="none" strike="noStrike" cap="none">
              <a:solidFill>
                <a:schemeClr val="dk1"/>
              </a:solidFill>
              <a:latin typeface="Calibri"/>
              <a:ea typeface="Calibri"/>
              <a:cs typeface="Calibri"/>
              <a:sym typeface="Calibri"/>
            </a:endParaRPr>
          </a:p>
        </p:txBody>
      </p:sp>
      <p:pic>
        <p:nvPicPr>
          <p:cNvPr id="143" name="Google Shape;143;ga8d4697ed6_0_0" descr="http://thumbs.dreamstime.com/x/sketch-old-building-your-design-file-eps-vector-includes-transparency-effects-30352028.jpg"/>
          <p:cNvPicPr preferRelativeResize="0"/>
          <p:nvPr/>
        </p:nvPicPr>
        <p:blipFill rotWithShape="1">
          <a:blip r:embed="rId3">
            <a:alphaModFix/>
          </a:blip>
          <a:srcRect/>
          <a:stretch/>
        </p:blipFill>
        <p:spPr>
          <a:xfrm>
            <a:off x="7220528" y="1740692"/>
            <a:ext cx="2104000" cy="1560540"/>
          </a:xfrm>
          <a:prstGeom prst="rect">
            <a:avLst/>
          </a:prstGeom>
          <a:noFill/>
          <a:ln>
            <a:noFill/>
          </a:ln>
        </p:spPr>
      </p:pic>
      <p:sp>
        <p:nvSpPr>
          <p:cNvPr id="144" name="Google Shape;144;ga8d4697ed6_0_0"/>
          <p:cNvSpPr/>
          <p:nvPr/>
        </p:nvSpPr>
        <p:spPr>
          <a:xfrm>
            <a:off x="7598928" y="2312890"/>
            <a:ext cx="1332600" cy="2589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hospital II</a:t>
            </a:r>
            <a:endParaRPr sz="1600" b="0" i="0" u="none" strike="noStrike" cap="none">
              <a:solidFill>
                <a:schemeClr val="dk1"/>
              </a:solidFill>
              <a:latin typeface="Calibri"/>
              <a:ea typeface="Calibri"/>
              <a:cs typeface="Calibri"/>
              <a:sym typeface="Calibri"/>
            </a:endParaRPr>
          </a:p>
        </p:txBody>
      </p:sp>
      <p:pic>
        <p:nvPicPr>
          <p:cNvPr id="145" name="Google Shape;145;ga8d4697ed6_0_0"/>
          <p:cNvPicPr preferRelativeResize="0"/>
          <p:nvPr/>
        </p:nvPicPr>
        <p:blipFill rotWithShape="1">
          <a:blip r:embed="rId5">
            <a:alphaModFix/>
          </a:blip>
          <a:srcRect/>
          <a:stretch/>
        </p:blipFill>
        <p:spPr>
          <a:xfrm>
            <a:off x="2030652" y="4105237"/>
            <a:ext cx="420800" cy="528680"/>
          </a:xfrm>
          <a:prstGeom prst="rect">
            <a:avLst/>
          </a:prstGeom>
          <a:noFill/>
          <a:ln>
            <a:noFill/>
          </a:ln>
        </p:spPr>
      </p:pic>
      <p:sp>
        <p:nvSpPr>
          <p:cNvPr id="146" name="Google Shape;146;ga8d4697ed6_0_0"/>
          <p:cNvSpPr/>
          <p:nvPr/>
        </p:nvSpPr>
        <p:spPr>
          <a:xfrm>
            <a:off x="5677599" y="908411"/>
            <a:ext cx="3786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600" b="1" i="0" u="none" strike="noStrike" cap="none">
                <a:solidFill>
                  <a:srgbClr val="FC7876"/>
                </a:solidFill>
                <a:latin typeface="Calibri"/>
                <a:ea typeface="Calibri"/>
                <a:cs typeface="Calibri"/>
                <a:sym typeface="Calibri"/>
              </a:rPr>
              <a:t>A</a:t>
            </a:r>
            <a:endParaRPr/>
          </a:p>
        </p:txBody>
      </p:sp>
      <p:sp>
        <p:nvSpPr>
          <p:cNvPr id="147" name="Google Shape;147;ga8d4697ed6_0_0"/>
          <p:cNvSpPr/>
          <p:nvPr/>
        </p:nvSpPr>
        <p:spPr>
          <a:xfrm>
            <a:off x="3798608" y="680807"/>
            <a:ext cx="3786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600" b="1" i="0" u="none" strike="noStrike" cap="none">
                <a:solidFill>
                  <a:srgbClr val="FC7876"/>
                </a:solidFill>
                <a:latin typeface="Calibri"/>
                <a:ea typeface="Calibri"/>
                <a:cs typeface="Calibri"/>
                <a:sym typeface="Calibri"/>
              </a:rPr>
              <a:t>A</a:t>
            </a:r>
            <a:endParaRPr/>
          </a:p>
        </p:txBody>
      </p:sp>
      <p:sp>
        <p:nvSpPr>
          <p:cNvPr id="148" name="Google Shape;148;ga8d4697ed6_0_0"/>
          <p:cNvSpPr/>
          <p:nvPr/>
        </p:nvSpPr>
        <p:spPr>
          <a:xfrm>
            <a:off x="8604463" y="2733776"/>
            <a:ext cx="3786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600" b="1" i="0" u="none" strike="noStrike" cap="none">
                <a:solidFill>
                  <a:srgbClr val="FC7876"/>
                </a:solidFill>
                <a:latin typeface="Calibri"/>
                <a:ea typeface="Calibri"/>
                <a:cs typeface="Calibri"/>
                <a:sym typeface="Calibri"/>
              </a:rPr>
              <a:t>A</a:t>
            </a:r>
            <a:endParaRPr/>
          </a:p>
        </p:txBody>
      </p:sp>
      <p:pic>
        <p:nvPicPr>
          <p:cNvPr id="149" name="Google Shape;149;ga8d4697ed6_0_0" descr="https://encrypted-tbn2.gstatic.com/images?q=tbn:ANd9GcQMUmxjThBv5XYUttgo1sES5xa5imXqXPbyn9fsZNJskocl34aI"/>
          <p:cNvPicPr preferRelativeResize="0"/>
          <p:nvPr/>
        </p:nvPicPr>
        <p:blipFill rotWithShape="1">
          <a:blip r:embed="rId4">
            <a:alphaModFix/>
          </a:blip>
          <a:srcRect/>
          <a:stretch/>
        </p:blipFill>
        <p:spPr>
          <a:xfrm>
            <a:off x="7740352" y="3761716"/>
            <a:ext cx="968833" cy="728252"/>
          </a:xfrm>
          <a:prstGeom prst="rect">
            <a:avLst/>
          </a:prstGeom>
          <a:noFill/>
          <a:ln>
            <a:noFill/>
          </a:ln>
        </p:spPr>
      </p:pic>
      <p:pic>
        <p:nvPicPr>
          <p:cNvPr id="150" name="Google Shape;150;ga8d4697ed6_0_0" descr="https://encrypted-tbn2.gstatic.com/images?q=tbn:ANd9GcQMUmxjThBv5XYUttgo1sES5xa5imXqXPbyn9fsZNJskocl34aI"/>
          <p:cNvPicPr preferRelativeResize="0"/>
          <p:nvPr/>
        </p:nvPicPr>
        <p:blipFill rotWithShape="1">
          <a:blip r:embed="rId4">
            <a:alphaModFix/>
          </a:blip>
          <a:srcRect/>
          <a:stretch/>
        </p:blipFill>
        <p:spPr>
          <a:xfrm>
            <a:off x="5571693" y="3345572"/>
            <a:ext cx="968833" cy="728252"/>
          </a:xfrm>
          <a:prstGeom prst="rect">
            <a:avLst/>
          </a:prstGeom>
          <a:noFill/>
          <a:ln>
            <a:noFill/>
          </a:ln>
        </p:spPr>
      </p:pic>
      <p:sp>
        <p:nvSpPr>
          <p:cNvPr id="151" name="Google Shape;151;ga8d4697ed6_0_0"/>
          <p:cNvSpPr/>
          <p:nvPr/>
        </p:nvSpPr>
        <p:spPr>
          <a:xfrm>
            <a:off x="5361293" y="4002023"/>
            <a:ext cx="1332600" cy="387600"/>
          </a:xfrm>
          <a:prstGeom prst="round2SameRect">
            <a:avLst>
              <a:gd name="adj1" fmla="val 16667"/>
              <a:gd name="adj2" fmla="val 0"/>
            </a:avLst>
          </a:prstGeom>
          <a:gradFill>
            <a:gsLst>
              <a:gs pos="0">
                <a:srgbClr val="BABABA"/>
              </a:gs>
              <a:gs pos="35000">
                <a:srgbClr val="CFCFCF"/>
              </a:gs>
              <a:gs pos="100000">
                <a:srgbClr val="EDEDED"/>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família acollida</a:t>
            </a:r>
            <a:endParaRPr sz="1600" b="0" i="0" u="none" strike="noStrike" cap="none">
              <a:solidFill>
                <a:schemeClr val="dk1"/>
              </a:solidFill>
              <a:latin typeface="Calibri"/>
              <a:ea typeface="Calibri"/>
              <a:cs typeface="Calibri"/>
              <a:sym typeface="Calibri"/>
            </a:endParaRPr>
          </a:p>
        </p:txBody>
      </p:sp>
      <p:sp>
        <p:nvSpPr>
          <p:cNvPr id="152" name="Google Shape;152;ga8d4697ed6_0_0"/>
          <p:cNvSpPr/>
          <p:nvPr/>
        </p:nvSpPr>
        <p:spPr>
          <a:xfrm>
            <a:off x="76090" y="71254"/>
            <a:ext cx="1836600" cy="1091400"/>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i="0" u="none" strike="noStrike" cap="none">
                <a:solidFill>
                  <a:srgbClr val="366092"/>
                </a:solidFill>
                <a:latin typeface="Calibri"/>
                <a:ea typeface="Calibri"/>
                <a:cs typeface="Calibri"/>
                <a:sym typeface="Calibri"/>
              </a:rPr>
              <a:t>CONTEXT DE LA GESTIÓ DELS CASOS DE MALTRACTAMENT</a:t>
            </a:r>
            <a:r>
              <a:rPr lang="en-US" sz="1400" b="1" i="1" u="none" strike="noStrike" cap="none">
                <a:solidFill>
                  <a:srgbClr val="366092"/>
                </a:solidFill>
                <a:latin typeface="Calibri"/>
                <a:ea typeface="Calibri"/>
                <a:cs typeface="Calibri"/>
                <a:sym typeface="Calibri"/>
              </a:rPr>
              <a:t> L’exemple de Catalunya </a:t>
            </a:r>
            <a:endParaRPr/>
          </a:p>
        </p:txBody>
      </p:sp>
      <p:sp>
        <p:nvSpPr>
          <p:cNvPr id="153" name="Google Shape;153;ga8d4697ed6_0_0"/>
          <p:cNvSpPr/>
          <p:nvPr/>
        </p:nvSpPr>
        <p:spPr>
          <a:xfrm>
            <a:off x="3779912" y="2355726"/>
            <a:ext cx="1512300" cy="632700"/>
          </a:xfrm>
          <a:prstGeom prst="roundRect">
            <a:avLst>
              <a:gd name="adj" fmla="val 6646"/>
            </a:avLst>
          </a:prstGeom>
          <a:gradFill>
            <a:gsLst>
              <a:gs pos="0">
                <a:srgbClr val="2D5C97"/>
              </a:gs>
              <a:gs pos="80000">
                <a:srgbClr val="3C7AC5"/>
              </a:gs>
              <a:gs pos="100000">
                <a:srgbClr val="397BC9"/>
              </a:gs>
            </a:gsLst>
            <a:lin ang="16200038" scaled="0"/>
          </a:gradFill>
          <a:ln w="9525" cap="flat" cmpd="sng">
            <a:solidFill>
              <a:srgbClr val="4A7DBA"/>
            </a:solidFill>
            <a:prstDash val="solid"/>
            <a:round/>
            <a:headEnd type="none" w="sm" len="sm"/>
            <a:tailEnd type="none" w="sm" len="sm"/>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chemeClr val="lt1"/>
                </a:solidFill>
                <a:latin typeface="Calibri"/>
                <a:ea typeface="Calibri"/>
                <a:cs typeface="Calibri"/>
                <a:sym typeface="Calibri"/>
              </a:rPr>
              <a:t>Cas 1: </a:t>
            </a:r>
            <a:endParaRPr/>
          </a:p>
          <a:p>
            <a:pPr marL="0" marR="0" lvl="0" indent="0" algn="ctr" rtl="0">
              <a:spcBef>
                <a:spcPts val="0"/>
              </a:spcBef>
              <a:spcAft>
                <a:spcPts val="0"/>
              </a:spcAft>
              <a:buNone/>
            </a:pPr>
            <a:r>
              <a:rPr lang="en-US" sz="1400" b="1" i="0" u="none" strike="noStrike" cap="none">
                <a:solidFill>
                  <a:schemeClr val="lt1"/>
                </a:solidFill>
                <a:latin typeface="Calibri"/>
                <a:ea typeface="Calibri"/>
                <a:cs typeface="Calibri"/>
                <a:sym typeface="Calibri"/>
              </a:rPr>
              <a:t>Maltractament sexual</a:t>
            </a:r>
            <a:endParaRPr sz="1400" b="1" i="1"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additive="base">
                                        <p:cTn id="7" dur="500"/>
                                        <p:tgtEl>
                                          <p:spTgt spid="132"/>
                                        </p:tgtEl>
                                        <p:attrNameLst>
                                          <p:attrName>ppt_w</p:attrName>
                                        </p:attrNameLst>
                                      </p:cBhvr>
                                      <p:tavLst>
                                        <p:tav tm="0">
                                          <p:val>
                                            <p:strVal val="0"/>
                                          </p:val>
                                        </p:tav>
                                        <p:tav tm="100000">
                                          <p:val>
                                            <p:strVal val="#ppt_w"/>
                                          </p:val>
                                        </p:tav>
                                      </p:tavLst>
                                    </p:anim>
                                    <p:anim calcmode="lin" valueType="num">
                                      <p:cBhvr additive="base">
                                        <p:cTn id="8" dur="500"/>
                                        <p:tgtEl>
                                          <p:spTgt spid="132"/>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33"/>
                                        </p:tgtEl>
                                        <p:attrNameLst>
                                          <p:attrName>style.visibility</p:attrName>
                                        </p:attrNameLst>
                                      </p:cBhvr>
                                      <p:to>
                                        <p:strVal val="visible"/>
                                      </p:to>
                                    </p:set>
                                    <p:anim calcmode="lin" valueType="num">
                                      <p:cBhvr additive="base">
                                        <p:cTn id="11" dur="500"/>
                                        <p:tgtEl>
                                          <p:spTgt spid="133"/>
                                        </p:tgtEl>
                                        <p:attrNameLst>
                                          <p:attrName>ppt_w</p:attrName>
                                        </p:attrNameLst>
                                      </p:cBhvr>
                                      <p:tavLst>
                                        <p:tav tm="0">
                                          <p:val>
                                            <p:strVal val="0"/>
                                          </p:val>
                                        </p:tav>
                                        <p:tav tm="100000">
                                          <p:val>
                                            <p:strVal val="#ppt_w"/>
                                          </p:val>
                                        </p:tav>
                                      </p:tavLst>
                                    </p:anim>
                                    <p:anim calcmode="lin" valueType="num">
                                      <p:cBhvr additive="base">
                                        <p:cTn id="12" dur="500"/>
                                        <p:tgtEl>
                                          <p:spTgt spid="133"/>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34"/>
                                        </p:tgtEl>
                                        <p:attrNameLst>
                                          <p:attrName>style.visibility</p:attrName>
                                        </p:attrNameLst>
                                      </p:cBhvr>
                                      <p:to>
                                        <p:strVal val="visible"/>
                                      </p:to>
                                    </p:set>
                                    <p:anim calcmode="lin" valueType="num">
                                      <p:cBhvr additive="base">
                                        <p:cTn id="15" dur="500"/>
                                        <p:tgtEl>
                                          <p:spTgt spid="134"/>
                                        </p:tgtEl>
                                        <p:attrNameLst>
                                          <p:attrName>ppt_w</p:attrName>
                                        </p:attrNameLst>
                                      </p:cBhvr>
                                      <p:tavLst>
                                        <p:tav tm="0">
                                          <p:val>
                                            <p:strVal val="0"/>
                                          </p:val>
                                        </p:tav>
                                        <p:tav tm="100000">
                                          <p:val>
                                            <p:strVal val="#ppt_w"/>
                                          </p:val>
                                        </p:tav>
                                      </p:tavLst>
                                    </p:anim>
                                    <p:anim calcmode="lin" valueType="num">
                                      <p:cBhvr additive="base">
                                        <p:cTn id="16" dur="500"/>
                                        <p:tgtEl>
                                          <p:spTgt spid="134"/>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29"/>
                                        </p:tgtEl>
                                        <p:attrNameLst>
                                          <p:attrName>style.visibility</p:attrName>
                                        </p:attrNameLst>
                                      </p:cBhvr>
                                      <p:to>
                                        <p:strVal val="visible"/>
                                      </p:to>
                                    </p:set>
                                    <p:anim calcmode="lin" valueType="num">
                                      <p:cBhvr additive="base">
                                        <p:cTn id="19" dur="500"/>
                                        <p:tgtEl>
                                          <p:spTgt spid="129"/>
                                        </p:tgtEl>
                                        <p:attrNameLst>
                                          <p:attrName>ppt_w</p:attrName>
                                        </p:attrNameLst>
                                      </p:cBhvr>
                                      <p:tavLst>
                                        <p:tav tm="0">
                                          <p:val>
                                            <p:strVal val="0"/>
                                          </p:val>
                                        </p:tav>
                                        <p:tav tm="100000">
                                          <p:val>
                                            <p:strVal val="#ppt_w"/>
                                          </p:val>
                                        </p:tav>
                                      </p:tavLst>
                                    </p:anim>
                                    <p:anim calcmode="lin" valueType="num">
                                      <p:cBhvr additive="base">
                                        <p:cTn id="20" dur="500"/>
                                        <p:tgtEl>
                                          <p:spTgt spid="129"/>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135"/>
                                        </p:tgtEl>
                                        <p:attrNameLst>
                                          <p:attrName>style.visibility</p:attrName>
                                        </p:attrNameLst>
                                      </p:cBhvr>
                                      <p:to>
                                        <p:strVal val="visible"/>
                                      </p:to>
                                    </p:set>
                                    <p:anim calcmode="lin" valueType="num">
                                      <p:cBhvr additive="base">
                                        <p:cTn id="23" dur="500"/>
                                        <p:tgtEl>
                                          <p:spTgt spid="135"/>
                                        </p:tgtEl>
                                        <p:attrNameLst>
                                          <p:attrName>ppt_w</p:attrName>
                                        </p:attrNameLst>
                                      </p:cBhvr>
                                      <p:tavLst>
                                        <p:tav tm="0">
                                          <p:val>
                                            <p:strVal val="0"/>
                                          </p:val>
                                        </p:tav>
                                        <p:tav tm="100000">
                                          <p:val>
                                            <p:strVal val="#ppt_w"/>
                                          </p:val>
                                        </p:tav>
                                      </p:tavLst>
                                    </p:anim>
                                    <p:anim calcmode="lin" valueType="num">
                                      <p:cBhvr additive="base">
                                        <p:cTn id="24" dur="500"/>
                                        <p:tgtEl>
                                          <p:spTgt spid="135"/>
                                        </p:tgtEl>
                                        <p:attrNameLst>
                                          <p:attrName>ppt_h</p:attrName>
                                        </p:attrNameLst>
                                      </p:cBhvr>
                                      <p:tavLst>
                                        <p:tav tm="0">
                                          <p:val>
                                            <p:str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136"/>
                                        </p:tgtEl>
                                        <p:attrNameLst>
                                          <p:attrName>style.visibility</p:attrName>
                                        </p:attrNameLst>
                                      </p:cBhvr>
                                      <p:to>
                                        <p:strVal val="visible"/>
                                      </p:to>
                                    </p:set>
                                    <p:anim calcmode="lin" valueType="num">
                                      <p:cBhvr additive="base">
                                        <p:cTn id="27" dur="500"/>
                                        <p:tgtEl>
                                          <p:spTgt spid="136"/>
                                        </p:tgtEl>
                                        <p:attrNameLst>
                                          <p:attrName>ppt_w</p:attrName>
                                        </p:attrNameLst>
                                      </p:cBhvr>
                                      <p:tavLst>
                                        <p:tav tm="0">
                                          <p:val>
                                            <p:strVal val="0"/>
                                          </p:val>
                                        </p:tav>
                                        <p:tav tm="100000">
                                          <p:val>
                                            <p:strVal val="#ppt_w"/>
                                          </p:val>
                                        </p:tav>
                                      </p:tavLst>
                                    </p:anim>
                                    <p:anim calcmode="lin" valueType="num">
                                      <p:cBhvr additive="base">
                                        <p:cTn id="28" dur="500"/>
                                        <p:tgtEl>
                                          <p:spTgt spid="136"/>
                                        </p:tgtEl>
                                        <p:attrNameLst>
                                          <p:attrName>ppt_h</p:attrName>
                                        </p:attrNameLst>
                                      </p:cBhvr>
                                      <p:tavLst>
                                        <p:tav tm="0">
                                          <p:val>
                                            <p:str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p:tgtEl>
                                          <p:spTgt spid="143"/>
                                        </p:tgtEl>
                                        <p:attrNameLst>
                                          <p:attrName>ppt_w</p:attrName>
                                        </p:attrNameLst>
                                      </p:cBhvr>
                                      <p:tavLst>
                                        <p:tav tm="0">
                                          <p:val>
                                            <p:strVal val="0"/>
                                          </p:val>
                                        </p:tav>
                                        <p:tav tm="100000">
                                          <p:val>
                                            <p:strVal val="#ppt_w"/>
                                          </p:val>
                                        </p:tav>
                                      </p:tavLst>
                                    </p:anim>
                                    <p:anim calcmode="lin" valueType="num">
                                      <p:cBhvr additive="base">
                                        <p:cTn id="32" dur="500"/>
                                        <p:tgtEl>
                                          <p:spTgt spid="143"/>
                                        </p:tgtEl>
                                        <p:attrNameLst>
                                          <p:attrName>ppt_h</p:attrName>
                                        </p:attrNameLst>
                                      </p:cBhvr>
                                      <p:tavLst>
                                        <p:tav tm="0">
                                          <p:val>
                                            <p:str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149"/>
                                        </p:tgtEl>
                                        <p:attrNameLst>
                                          <p:attrName>style.visibility</p:attrName>
                                        </p:attrNameLst>
                                      </p:cBhvr>
                                      <p:to>
                                        <p:strVal val="visible"/>
                                      </p:to>
                                    </p:set>
                                    <p:anim calcmode="lin" valueType="num">
                                      <p:cBhvr additive="base">
                                        <p:cTn id="35" dur="500"/>
                                        <p:tgtEl>
                                          <p:spTgt spid="149"/>
                                        </p:tgtEl>
                                        <p:attrNameLst>
                                          <p:attrName>ppt_w</p:attrName>
                                        </p:attrNameLst>
                                      </p:cBhvr>
                                      <p:tavLst>
                                        <p:tav tm="0">
                                          <p:val>
                                            <p:strVal val="0"/>
                                          </p:val>
                                        </p:tav>
                                        <p:tav tm="100000">
                                          <p:val>
                                            <p:strVal val="#ppt_w"/>
                                          </p:val>
                                        </p:tav>
                                      </p:tavLst>
                                    </p:anim>
                                    <p:anim calcmode="lin" valueType="num">
                                      <p:cBhvr additive="base">
                                        <p:cTn id="36" dur="500"/>
                                        <p:tgtEl>
                                          <p:spTgt spid="149"/>
                                        </p:tgtEl>
                                        <p:attrNameLst>
                                          <p:attrName>ppt_h</p:attrName>
                                        </p:attrNameLst>
                                      </p:cBhvr>
                                      <p:tavLst>
                                        <p:tav tm="0">
                                          <p:val>
                                            <p:str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150"/>
                                        </p:tgtEl>
                                        <p:attrNameLst>
                                          <p:attrName>style.visibility</p:attrName>
                                        </p:attrNameLst>
                                      </p:cBhvr>
                                      <p:to>
                                        <p:strVal val="visible"/>
                                      </p:to>
                                    </p:set>
                                    <p:anim calcmode="lin" valueType="num">
                                      <p:cBhvr additive="base">
                                        <p:cTn id="39" dur="500"/>
                                        <p:tgtEl>
                                          <p:spTgt spid="150"/>
                                        </p:tgtEl>
                                        <p:attrNameLst>
                                          <p:attrName>ppt_w</p:attrName>
                                        </p:attrNameLst>
                                      </p:cBhvr>
                                      <p:tavLst>
                                        <p:tav tm="0">
                                          <p:val>
                                            <p:strVal val="0"/>
                                          </p:val>
                                        </p:tav>
                                        <p:tav tm="100000">
                                          <p:val>
                                            <p:strVal val="#ppt_w"/>
                                          </p:val>
                                        </p:tav>
                                      </p:tavLst>
                                    </p:anim>
                                    <p:anim calcmode="lin" valueType="num">
                                      <p:cBhvr additive="base">
                                        <p:cTn id="40" dur="500"/>
                                        <p:tgtEl>
                                          <p:spTgt spid="150"/>
                                        </p:tgtEl>
                                        <p:attrNameLst>
                                          <p:attrName>ppt_h</p:attrName>
                                        </p:attrNameLst>
                                      </p:cBhvr>
                                      <p:tavLst>
                                        <p:tav tm="0">
                                          <p:val>
                                            <p:str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131"/>
                                        </p:tgtEl>
                                        <p:attrNameLst>
                                          <p:attrName>style.visibility</p:attrName>
                                        </p:attrNameLst>
                                      </p:cBhvr>
                                      <p:to>
                                        <p:strVal val="visible"/>
                                      </p:to>
                                    </p:set>
                                    <p:anim calcmode="lin" valueType="num">
                                      <p:cBhvr additive="base">
                                        <p:cTn id="43" dur="500"/>
                                        <p:tgtEl>
                                          <p:spTgt spid="131"/>
                                        </p:tgtEl>
                                        <p:attrNameLst>
                                          <p:attrName>ppt_w</p:attrName>
                                        </p:attrNameLst>
                                      </p:cBhvr>
                                      <p:tavLst>
                                        <p:tav tm="0">
                                          <p:val>
                                            <p:strVal val="0"/>
                                          </p:val>
                                        </p:tav>
                                        <p:tav tm="100000">
                                          <p:val>
                                            <p:strVal val="#ppt_w"/>
                                          </p:val>
                                        </p:tav>
                                      </p:tavLst>
                                    </p:anim>
                                    <p:anim calcmode="lin" valueType="num">
                                      <p:cBhvr additive="base">
                                        <p:cTn id="44" dur="500"/>
                                        <p:tgtEl>
                                          <p:spTgt spid="131"/>
                                        </p:tgtEl>
                                        <p:attrNameLst>
                                          <p:attrName>ppt_h</p:attrName>
                                        </p:attrNameLst>
                                      </p:cBhvr>
                                      <p:tavLst>
                                        <p:tav tm="0">
                                          <p:val>
                                            <p:str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30"/>
                                        </p:tgtEl>
                                        <p:attrNameLst>
                                          <p:attrName>style.visibility</p:attrName>
                                        </p:attrNameLst>
                                      </p:cBhvr>
                                      <p:to>
                                        <p:strVal val="visible"/>
                                      </p:to>
                                    </p:set>
                                    <p:anim calcmode="lin" valueType="num">
                                      <p:cBhvr additive="base">
                                        <p:cTn id="47" dur="500"/>
                                        <p:tgtEl>
                                          <p:spTgt spid="130"/>
                                        </p:tgtEl>
                                        <p:attrNameLst>
                                          <p:attrName>ppt_w</p:attrName>
                                        </p:attrNameLst>
                                      </p:cBhvr>
                                      <p:tavLst>
                                        <p:tav tm="0">
                                          <p:val>
                                            <p:strVal val="0"/>
                                          </p:val>
                                        </p:tav>
                                        <p:tav tm="100000">
                                          <p:val>
                                            <p:strVal val="#ppt_w"/>
                                          </p:val>
                                        </p:tav>
                                      </p:tavLst>
                                    </p:anim>
                                    <p:anim calcmode="lin" valueType="num">
                                      <p:cBhvr additive="base">
                                        <p:cTn id="48" dur="500"/>
                                        <p:tgtEl>
                                          <p:spTgt spid="130"/>
                                        </p:tgtEl>
                                        <p:attrNameLst>
                                          <p:attrName>ppt_h</p:attrName>
                                        </p:attrNameLst>
                                      </p:cBhvr>
                                      <p:tavLst>
                                        <p:tav tm="0">
                                          <p:val>
                                            <p:str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53"/>
                                        </p:tgtEl>
                                        <p:attrNameLst>
                                          <p:attrName>style.visibility</p:attrName>
                                        </p:attrNameLst>
                                      </p:cBhvr>
                                      <p:to>
                                        <p:strVal val="visible"/>
                                      </p:to>
                                    </p:set>
                                    <p:animEffect transition="in" filter="fade">
                                      <p:cBhvr>
                                        <p:cTn id="53" dur="2000"/>
                                        <p:tgtEl>
                                          <p:spTgt spid="153"/>
                                        </p:tgtEl>
                                      </p:cBhvr>
                                    </p:animEffect>
                                  </p:childTnLst>
                                </p:cTn>
                              </p:par>
                              <p:par>
                                <p:cTn id="54" presetID="10" presetClass="entr" presetSubtype="0" fill="hold" nodeType="withEffect">
                                  <p:stCondLst>
                                    <p:cond delay="0"/>
                                  </p:stCondLst>
                                  <p:childTnLst>
                                    <p:set>
                                      <p:cBhvr>
                                        <p:cTn id="55" dur="1" fill="hold">
                                          <p:stCondLst>
                                            <p:cond delay="0"/>
                                          </p:stCondLst>
                                        </p:cTn>
                                        <p:tgtEl>
                                          <p:spTgt spid="145"/>
                                        </p:tgtEl>
                                        <p:attrNameLst>
                                          <p:attrName>style.visibility</p:attrName>
                                        </p:attrNameLst>
                                      </p:cBhvr>
                                      <p:to>
                                        <p:strVal val="visible"/>
                                      </p:to>
                                    </p:set>
                                    <p:animEffect transition="in" filter="fade">
                                      <p:cBhvr>
                                        <p:cTn id="56" dur="2000"/>
                                        <p:tgtEl>
                                          <p:spTgt spid="145"/>
                                        </p:tgtEl>
                                      </p:cBhvr>
                                    </p:animEffect>
                                  </p:childTnLst>
                                </p:cTn>
                              </p:par>
                            </p:childTnLst>
                          </p:cTn>
                        </p:par>
                        <p:par>
                          <p:cTn id="57" fill="hold">
                            <p:stCondLst>
                              <p:cond delay="2000"/>
                            </p:stCondLst>
                            <p:childTnLst>
                              <p:par>
                                <p:cTn id="58" presetID="23" presetClass="entr" presetSubtype="16" fill="hold" nodeType="afterEffect">
                                  <p:stCondLst>
                                    <p:cond delay="0"/>
                                  </p:stCondLst>
                                  <p:childTnLst>
                                    <p:set>
                                      <p:cBhvr>
                                        <p:cTn id="59" dur="1" fill="hold">
                                          <p:stCondLst>
                                            <p:cond delay="0"/>
                                          </p:stCondLst>
                                        </p:cTn>
                                        <p:tgtEl>
                                          <p:spTgt spid="147"/>
                                        </p:tgtEl>
                                        <p:attrNameLst>
                                          <p:attrName>style.visibility</p:attrName>
                                        </p:attrNameLst>
                                      </p:cBhvr>
                                      <p:to>
                                        <p:strVal val="visible"/>
                                      </p:to>
                                    </p:set>
                                    <p:anim calcmode="lin" valueType="num">
                                      <p:cBhvr additive="base">
                                        <p:cTn id="60" dur="500"/>
                                        <p:tgtEl>
                                          <p:spTgt spid="147"/>
                                        </p:tgtEl>
                                        <p:attrNameLst>
                                          <p:attrName>ppt_w</p:attrName>
                                        </p:attrNameLst>
                                      </p:cBhvr>
                                      <p:tavLst>
                                        <p:tav tm="0">
                                          <p:val>
                                            <p:strVal val="0"/>
                                          </p:val>
                                        </p:tav>
                                        <p:tav tm="100000">
                                          <p:val>
                                            <p:strVal val="#ppt_w"/>
                                          </p:val>
                                        </p:tav>
                                      </p:tavLst>
                                    </p:anim>
                                    <p:anim calcmode="lin" valueType="num">
                                      <p:cBhvr additive="base">
                                        <p:cTn id="61" dur="500"/>
                                        <p:tgtEl>
                                          <p:spTgt spid="147"/>
                                        </p:tgtEl>
                                        <p:attrNameLst>
                                          <p:attrName>ppt_h</p:attrName>
                                        </p:attrNameLst>
                                      </p:cBhvr>
                                      <p:tavLst>
                                        <p:tav tm="0">
                                          <p:val>
                                            <p:strVal val="0"/>
                                          </p:val>
                                        </p:tav>
                                        <p:tav tm="100000">
                                          <p:val>
                                            <p:strVal val="#ppt_h"/>
                                          </p:val>
                                        </p:tav>
                                      </p:tavLst>
                                    </p:anim>
                                  </p:childTnLst>
                                </p:cTn>
                              </p:par>
                            </p:childTnLst>
                          </p:cTn>
                        </p:par>
                        <p:par>
                          <p:cTn id="62" fill="hold">
                            <p:stCondLst>
                              <p:cond delay="2500"/>
                            </p:stCondLst>
                            <p:childTnLst>
                              <p:par>
                                <p:cTn id="63" presetID="23" presetClass="entr" presetSubtype="16" fill="hold" nodeType="afterEffect">
                                  <p:stCondLst>
                                    <p:cond delay="0"/>
                                  </p:stCondLst>
                                  <p:childTnLst>
                                    <p:set>
                                      <p:cBhvr>
                                        <p:cTn id="64" dur="1" fill="hold">
                                          <p:stCondLst>
                                            <p:cond delay="0"/>
                                          </p:stCondLst>
                                        </p:cTn>
                                        <p:tgtEl>
                                          <p:spTgt spid="148"/>
                                        </p:tgtEl>
                                        <p:attrNameLst>
                                          <p:attrName>style.visibility</p:attrName>
                                        </p:attrNameLst>
                                      </p:cBhvr>
                                      <p:to>
                                        <p:strVal val="visible"/>
                                      </p:to>
                                    </p:set>
                                    <p:anim calcmode="lin" valueType="num">
                                      <p:cBhvr additive="base">
                                        <p:cTn id="65" dur="500"/>
                                        <p:tgtEl>
                                          <p:spTgt spid="148"/>
                                        </p:tgtEl>
                                        <p:attrNameLst>
                                          <p:attrName>ppt_w</p:attrName>
                                        </p:attrNameLst>
                                      </p:cBhvr>
                                      <p:tavLst>
                                        <p:tav tm="0">
                                          <p:val>
                                            <p:strVal val="0"/>
                                          </p:val>
                                        </p:tav>
                                        <p:tav tm="100000">
                                          <p:val>
                                            <p:strVal val="#ppt_w"/>
                                          </p:val>
                                        </p:tav>
                                      </p:tavLst>
                                    </p:anim>
                                    <p:anim calcmode="lin" valueType="num">
                                      <p:cBhvr additive="base">
                                        <p:cTn id="66" dur="500"/>
                                        <p:tgtEl>
                                          <p:spTgt spid="148"/>
                                        </p:tgtEl>
                                        <p:attrNameLst>
                                          <p:attrName>ppt_h</p:attrName>
                                        </p:attrNameLst>
                                      </p:cBhvr>
                                      <p:tavLst>
                                        <p:tav tm="0">
                                          <p:val>
                                            <p:strVal val="0"/>
                                          </p:val>
                                        </p:tav>
                                        <p:tav tm="100000">
                                          <p:val>
                                            <p:strVal val="#ppt_h"/>
                                          </p:val>
                                        </p:tav>
                                      </p:tavLst>
                                    </p:anim>
                                  </p:childTnLst>
                                </p:cTn>
                              </p:par>
                            </p:childTnLst>
                          </p:cTn>
                        </p:par>
                        <p:par>
                          <p:cTn id="67" fill="hold">
                            <p:stCondLst>
                              <p:cond delay="3000"/>
                            </p:stCondLst>
                            <p:childTnLst>
                              <p:par>
                                <p:cTn id="68" presetID="23" presetClass="entr" presetSubtype="16" fill="hold" nodeType="afterEffect">
                                  <p:stCondLst>
                                    <p:cond delay="0"/>
                                  </p:stCondLst>
                                  <p:childTnLst>
                                    <p:set>
                                      <p:cBhvr>
                                        <p:cTn id="69" dur="1" fill="hold">
                                          <p:stCondLst>
                                            <p:cond delay="0"/>
                                          </p:stCondLst>
                                        </p:cTn>
                                        <p:tgtEl>
                                          <p:spTgt spid="146"/>
                                        </p:tgtEl>
                                        <p:attrNameLst>
                                          <p:attrName>style.visibility</p:attrName>
                                        </p:attrNameLst>
                                      </p:cBhvr>
                                      <p:to>
                                        <p:strVal val="visible"/>
                                      </p:to>
                                    </p:set>
                                    <p:anim calcmode="lin" valueType="num">
                                      <p:cBhvr additive="base">
                                        <p:cTn id="70" dur="500"/>
                                        <p:tgtEl>
                                          <p:spTgt spid="146"/>
                                        </p:tgtEl>
                                        <p:attrNameLst>
                                          <p:attrName>ppt_w</p:attrName>
                                        </p:attrNameLst>
                                      </p:cBhvr>
                                      <p:tavLst>
                                        <p:tav tm="0">
                                          <p:val>
                                            <p:strVal val="0"/>
                                          </p:val>
                                        </p:tav>
                                        <p:tav tm="100000">
                                          <p:val>
                                            <p:strVal val="#ppt_w"/>
                                          </p:val>
                                        </p:tav>
                                      </p:tavLst>
                                    </p:anim>
                                    <p:anim calcmode="lin" valueType="num">
                                      <p:cBhvr additive="base">
                                        <p:cTn id="71" dur="500"/>
                                        <p:tgtEl>
                                          <p:spTgt spid="146"/>
                                        </p:tgtEl>
                                        <p:attrNameLst>
                                          <p:attrName>ppt_h</p:attrName>
                                        </p:attrNameLst>
                                      </p:cBhvr>
                                      <p:tavLst>
                                        <p:tav tm="0">
                                          <p:val>
                                            <p:strVal val="0"/>
                                          </p:val>
                                        </p:tav>
                                        <p:tav tm="100000">
                                          <p:val>
                                            <p:strVal val="#ppt_h"/>
                                          </p:val>
                                        </p:tav>
                                      </p:tavLst>
                                    </p:anim>
                                  </p:childTnLst>
                                </p:cTn>
                              </p:par>
                            </p:childTnLst>
                          </p:cTn>
                        </p:par>
                        <p:par>
                          <p:cTn id="72" fill="hold">
                            <p:stCondLst>
                              <p:cond delay="3500"/>
                            </p:stCondLst>
                            <p:childTnLst>
                              <p:par>
                                <p:cTn id="73" presetID="23" presetClass="entr" presetSubtype="16" fill="hold" nodeType="afterEffect">
                                  <p:stCondLst>
                                    <p:cond delay="0"/>
                                  </p:stCondLst>
                                  <p:childTnLst>
                                    <p:set>
                                      <p:cBhvr>
                                        <p:cTn id="74" dur="1" fill="hold">
                                          <p:stCondLst>
                                            <p:cond delay="0"/>
                                          </p:stCondLst>
                                        </p:cTn>
                                        <p:tgtEl>
                                          <p:spTgt spid="151"/>
                                        </p:tgtEl>
                                        <p:attrNameLst>
                                          <p:attrName>style.visibility</p:attrName>
                                        </p:attrNameLst>
                                      </p:cBhvr>
                                      <p:to>
                                        <p:strVal val="visible"/>
                                      </p:to>
                                    </p:set>
                                    <p:anim calcmode="lin" valueType="num">
                                      <p:cBhvr additive="base">
                                        <p:cTn id="75" dur="500"/>
                                        <p:tgtEl>
                                          <p:spTgt spid="151"/>
                                        </p:tgtEl>
                                        <p:attrNameLst>
                                          <p:attrName>ppt_w</p:attrName>
                                        </p:attrNameLst>
                                      </p:cBhvr>
                                      <p:tavLst>
                                        <p:tav tm="0">
                                          <p:val>
                                            <p:strVal val="0"/>
                                          </p:val>
                                        </p:tav>
                                        <p:tav tm="100000">
                                          <p:val>
                                            <p:strVal val="#ppt_w"/>
                                          </p:val>
                                        </p:tav>
                                      </p:tavLst>
                                    </p:anim>
                                    <p:anim calcmode="lin" valueType="num">
                                      <p:cBhvr additive="base">
                                        <p:cTn id="76" dur="500"/>
                                        <p:tgtEl>
                                          <p:spTgt spid="15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58"/>
        <p:cNvGrpSpPr/>
        <p:nvPr/>
      </p:nvGrpSpPr>
      <p:grpSpPr>
        <a:xfrm>
          <a:off x="0" y="0"/>
          <a:ext cx="0" cy="0"/>
          <a:chOff x="0" y="0"/>
          <a:chExt cx="0" cy="0"/>
        </a:xfrm>
      </p:grpSpPr>
      <p:pic>
        <p:nvPicPr>
          <p:cNvPr id="159" name="Google Shape;159;p6" descr="http://thumbs.dreamstime.com/x/sketch-old-building-your-design-file-eps-vector-includes-transparency-effects-30352028.jpg"/>
          <p:cNvPicPr preferRelativeResize="0"/>
          <p:nvPr/>
        </p:nvPicPr>
        <p:blipFill rotWithShape="1">
          <a:blip r:embed="rId3">
            <a:alphaModFix/>
          </a:blip>
          <a:srcRect/>
          <a:stretch/>
        </p:blipFill>
        <p:spPr>
          <a:xfrm>
            <a:off x="3491880" y="-236562"/>
            <a:ext cx="2160240" cy="1620180"/>
          </a:xfrm>
          <a:prstGeom prst="rect">
            <a:avLst/>
          </a:prstGeom>
          <a:noFill/>
          <a:ln>
            <a:noFill/>
          </a:ln>
        </p:spPr>
      </p:pic>
      <p:pic>
        <p:nvPicPr>
          <p:cNvPr id="160" name="Google Shape;160;p6" descr="https://encrypted-tbn2.gstatic.com/images?q=tbn:ANd9GcQMUmxjThBv5XYUttgo1sES5xa5imXqXPbyn9fsZNJskocl34aI"/>
          <p:cNvPicPr preferRelativeResize="0"/>
          <p:nvPr/>
        </p:nvPicPr>
        <p:blipFill rotWithShape="1">
          <a:blip r:embed="rId4">
            <a:alphaModFix/>
          </a:blip>
          <a:srcRect/>
          <a:stretch/>
        </p:blipFill>
        <p:spPr>
          <a:xfrm>
            <a:off x="1048803" y="3873430"/>
            <a:ext cx="968833" cy="728252"/>
          </a:xfrm>
          <a:prstGeom prst="rect">
            <a:avLst/>
          </a:prstGeom>
          <a:noFill/>
          <a:ln>
            <a:noFill/>
          </a:ln>
        </p:spPr>
      </p:pic>
      <p:pic>
        <p:nvPicPr>
          <p:cNvPr id="161" name="Google Shape;161;p6" descr="https://encrypted-tbn2.gstatic.com/images?q=tbn:ANd9GcQMUmxjThBv5XYUttgo1sES5xa5imXqXPbyn9fsZNJskocl34aI"/>
          <p:cNvPicPr preferRelativeResize="0"/>
          <p:nvPr/>
        </p:nvPicPr>
        <p:blipFill rotWithShape="1">
          <a:blip r:embed="rId4">
            <a:alphaModFix/>
          </a:blip>
          <a:srcRect/>
          <a:stretch/>
        </p:blipFill>
        <p:spPr>
          <a:xfrm>
            <a:off x="2100803" y="3977467"/>
            <a:ext cx="968833" cy="728252"/>
          </a:xfrm>
          <a:prstGeom prst="rect">
            <a:avLst/>
          </a:prstGeom>
          <a:noFill/>
          <a:ln>
            <a:noFill/>
          </a:ln>
        </p:spPr>
      </p:pic>
      <p:pic>
        <p:nvPicPr>
          <p:cNvPr id="162" name="Google Shape;162;p6" descr="http://thumbs.dreamstime.com/x/sketch-old-building-your-design-file-eps-vector-includes-transparency-effects-30352028.jpg"/>
          <p:cNvPicPr preferRelativeResize="0"/>
          <p:nvPr/>
        </p:nvPicPr>
        <p:blipFill rotWithShape="1">
          <a:blip r:embed="rId3">
            <a:alphaModFix/>
          </a:blip>
          <a:srcRect/>
          <a:stretch/>
        </p:blipFill>
        <p:spPr>
          <a:xfrm>
            <a:off x="-143472" y="2156836"/>
            <a:ext cx="2104000" cy="1560540"/>
          </a:xfrm>
          <a:prstGeom prst="rect">
            <a:avLst/>
          </a:prstGeom>
          <a:noFill/>
          <a:ln>
            <a:noFill/>
          </a:ln>
        </p:spPr>
      </p:pic>
      <p:pic>
        <p:nvPicPr>
          <p:cNvPr id="163" name="Google Shape;163;p6" descr="http://thumbs.dreamstime.com/x/sketch-old-building-your-design-file-eps-vector-includes-transparency-effects-30352028.jpg"/>
          <p:cNvPicPr preferRelativeResize="0"/>
          <p:nvPr/>
        </p:nvPicPr>
        <p:blipFill rotWithShape="1">
          <a:blip r:embed="rId3">
            <a:alphaModFix/>
          </a:blip>
          <a:srcRect/>
          <a:stretch/>
        </p:blipFill>
        <p:spPr>
          <a:xfrm>
            <a:off x="249645" y="856386"/>
            <a:ext cx="2104000" cy="1560540"/>
          </a:xfrm>
          <a:prstGeom prst="rect">
            <a:avLst/>
          </a:prstGeom>
          <a:noFill/>
          <a:ln>
            <a:noFill/>
          </a:ln>
        </p:spPr>
      </p:pic>
      <p:pic>
        <p:nvPicPr>
          <p:cNvPr id="164" name="Google Shape;164;p6" descr="http://thumbs.dreamstime.com/x/sketch-old-building-your-design-file-eps-vector-includes-transparency-effects-30352028.jpg"/>
          <p:cNvPicPr preferRelativeResize="0"/>
          <p:nvPr/>
        </p:nvPicPr>
        <p:blipFill rotWithShape="1">
          <a:blip r:embed="rId3">
            <a:alphaModFix/>
          </a:blip>
          <a:srcRect/>
          <a:stretch/>
        </p:blipFill>
        <p:spPr>
          <a:xfrm>
            <a:off x="1619672" y="-122916"/>
            <a:ext cx="2104000" cy="1560540"/>
          </a:xfrm>
          <a:prstGeom prst="rect">
            <a:avLst/>
          </a:prstGeom>
          <a:noFill/>
          <a:ln>
            <a:noFill/>
          </a:ln>
        </p:spPr>
      </p:pic>
      <p:pic>
        <p:nvPicPr>
          <p:cNvPr id="165" name="Google Shape;165;p6" descr="http://thumbs.dreamstime.com/x/sketch-old-building-your-design-file-eps-vector-includes-transparency-effects-30352028.jpg"/>
          <p:cNvPicPr preferRelativeResize="0"/>
          <p:nvPr/>
        </p:nvPicPr>
        <p:blipFill rotWithShape="1">
          <a:blip r:embed="rId3">
            <a:alphaModFix/>
          </a:blip>
          <a:srcRect/>
          <a:stretch/>
        </p:blipFill>
        <p:spPr>
          <a:xfrm>
            <a:off x="5537327" y="-60156"/>
            <a:ext cx="2104000" cy="1560540"/>
          </a:xfrm>
          <a:prstGeom prst="rect">
            <a:avLst/>
          </a:prstGeom>
          <a:noFill/>
          <a:ln>
            <a:noFill/>
          </a:ln>
        </p:spPr>
      </p:pic>
      <p:pic>
        <p:nvPicPr>
          <p:cNvPr id="166" name="Google Shape;166;p6" descr="http://thumbs.dreamstime.com/x/sketch-old-building-your-design-file-eps-vector-includes-transparency-effects-30352028.jpg"/>
          <p:cNvPicPr preferRelativeResize="0"/>
          <p:nvPr/>
        </p:nvPicPr>
        <p:blipFill rotWithShape="1">
          <a:blip r:embed="rId3">
            <a:alphaModFix/>
          </a:blip>
          <a:srcRect/>
          <a:stretch/>
        </p:blipFill>
        <p:spPr>
          <a:xfrm>
            <a:off x="7220527" y="596296"/>
            <a:ext cx="2104000" cy="1560540"/>
          </a:xfrm>
          <a:prstGeom prst="rect">
            <a:avLst/>
          </a:prstGeom>
          <a:noFill/>
          <a:ln>
            <a:noFill/>
          </a:ln>
        </p:spPr>
      </p:pic>
      <p:sp>
        <p:nvSpPr>
          <p:cNvPr id="167" name="Google Shape;167;p6"/>
          <p:cNvSpPr/>
          <p:nvPr/>
        </p:nvSpPr>
        <p:spPr>
          <a:xfrm>
            <a:off x="234925" y="2729440"/>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hospital</a:t>
            </a:r>
            <a:endParaRPr sz="1800" b="0" i="0" u="none" strike="noStrike" cap="none">
              <a:solidFill>
                <a:schemeClr val="dk1"/>
              </a:solidFill>
              <a:latin typeface="Calibri"/>
              <a:ea typeface="Calibri"/>
              <a:cs typeface="Calibri"/>
              <a:sym typeface="Calibri"/>
            </a:endParaRPr>
          </a:p>
        </p:txBody>
      </p:sp>
      <p:sp>
        <p:nvSpPr>
          <p:cNvPr id="168" name="Google Shape;168;p6"/>
          <p:cNvSpPr/>
          <p:nvPr/>
        </p:nvSpPr>
        <p:spPr>
          <a:xfrm>
            <a:off x="611574" y="1428586"/>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ONG</a:t>
            </a:r>
            <a:endParaRPr sz="1800" b="0" i="0" u="none" strike="noStrike" cap="none">
              <a:solidFill>
                <a:schemeClr val="dk1"/>
              </a:solidFill>
              <a:latin typeface="Calibri"/>
              <a:ea typeface="Calibri"/>
              <a:cs typeface="Calibri"/>
              <a:sym typeface="Calibri"/>
            </a:endParaRPr>
          </a:p>
        </p:txBody>
      </p:sp>
      <p:sp>
        <p:nvSpPr>
          <p:cNvPr id="169" name="Google Shape;169;p6"/>
          <p:cNvSpPr/>
          <p:nvPr/>
        </p:nvSpPr>
        <p:spPr>
          <a:xfrm>
            <a:off x="1970341" y="449283"/>
            <a:ext cx="1332533" cy="459127"/>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cossos seguretat</a:t>
            </a:r>
            <a:endParaRPr sz="1800" b="0" i="0" u="none" strike="noStrike" cap="none">
              <a:solidFill>
                <a:schemeClr val="dk1"/>
              </a:solidFill>
              <a:latin typeface="Calibri"/>
              <a:ea typeface="Calibri"/>
              <a:cs typeface="Calibri"/>
              <a:sym typeface="Calibri"/>
            </a:endParaRPr>
          </a:p>
        </p:txBody>
      </p:sp>
      <p:sp>
        <p:nvSpPr>
          <p:cNvPr id="170" name="Google Shape;170;p6"/>
          <p:cNvSpPr/>
          <p:nvPr/>
        </p:nvSpPr>
        <p:spPr>
          <a:xfrm>
            <a:off x="3885843" y="367030"/>
            <a:ext cx="1332533" cy="48935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serveis socials</a:t>
            </a:r>
            <a:endParaRPr sz="1600" b="0" i="0" u="none" strike="noStrike" cap="none">
              <a:solidFill>
                <a:schemeClr val="dk1"/>
              </a:solidFill>
              <a:latin typeface="Calibri"/>
              <a:ea typeface="Calibri"/>
              <a:cs typeface="Calibri"/>
              <a:sym typeface="Calibri"/>
            </a:endParaRPr>
          </a:p>
        </p:txBody>
      </p:sp>
      <p:sp>
        <p:nvSpPr>
          <p:cNvPr id="171" name="Google Shape;171;p6"/>
          <p:cNvSpPr/>
          <p:nvPr/>
        </p:nvSpPr>
        <p:spPr>
          <a:xfrm>
            <a:off x="5916268" y="544279"/>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justícia</a:t>
            </a:r>
            <a:endParaRPr sz="1600" b="0" i="0" u="none" strike="noStrike" cap="none">
              <a:solidFill>
                <a:schemeClr val="dk1"/>
              </a:solidFill>
              <a:latin typeface="Calibri"/>
              <a:ea typeface="Calibri"/>
              <a:cs typeface="Calibri"/>
              <a:sym typeface="Calibri"/>
            </a:endParaRPr>
          </a:p>
        </p:txBody>
      </p:sp>
      <p:sp>
        <p:nvSpPr>
          <p:cNvPr id="172" name="Google Shape;172;p6"/>
          <p:cNvSpPr/>
          <p:nvPr/>
        </p:nvSpPr>
        <p:spPr>
          <a:xfrm>
            <a:off x="7598928" y="1168495"/>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escola</a:t>
            </a:r>
            <a:endParaRPr sz="1600" b="0" i="0" u="none" strike="noStrike" cap="none">
              <a:solidFill>
                <a:schemeClr val="dk1"/>
              </a:solidFill>
              <a:latin typeface="Calibri"/>
              <a:ea typeface="Calibri"/>
              <a:cs typeface="Calibri"/>
              <a:sym typeface="Calibri"/>
            </a:endParaRPr>
          </a:p>
        </p:txBody>
      </p:sp>
      <p:pic>
        <p:nvPicPr>
          <p:cNvPr id="173" name="Google Shape;173;p6" descr="http://thumbs.dreamstime.com/x/sketch-old-building-your-design-file-eps-vector-includes-transparency-effects-30352028.jpg"/>
          <p:cNvPicPr preferRelativeResize="0"/>
          <p:nvPr/>
        </p:nvPicPr>
        <p:blipFill rotWithShape="1">
          <a:blip r:embed="rId3">
            <a:alphaModFix/>
          </a:blip>
          <a:srcRect/>
          <a:stretch/>
        </p:blipFill>
        <p:spPr>
          <a:xfrm>
            <a:off x="7220528" y="1740692"/>
            <a:ext cx="2104000" cy="1560540"/>
          </a:xfrm>
          <a:prstGeom prst="rect">
            <a:avLst/>
          </a:prstGeom>
          <a:noFill/>
          <a:ln>
            <a:noFill/>
          </a:ln>
        </p:spPr>
      </p:pic>
      <p:sp>
        <p:nvSpPr>
          <p:cNvPr id="174" name="Google Shape;174;p6"/>
          <p:cNvSpPr/>
          <p:nvPr/>
        </p:nvSpPr>
        <p:spPr>
          <a:xfrm>
            <a:off x="7598928" y="2312890"/>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hospital II</a:t>
            </a:r>
            <a:endParaRPr sz="1600" b="0" i="0" u="none" strike="noStrike" cap="none">
              <a:solidFill>
                <a:schemeClr val="dk1"/>
              </a:solidFill>
              <a:latin typeface="Calibri"/>
              <a:ea typeface="Calibri"/>
              <a:cs typeface="Calibri"/>
              <a:sym typeface="Calibri"/>
            </a:endParaRPr>
          </a:p>
        </p:txBody>
      </p:sp>
      <p:pic>
        <p:nvPicPr>
          <p:cNvPr id="175" name="Google Shape;175;p6" descr="https://encrypted-tbn2.gstatic.com/images?q=tbn:ANd9GcQMUmxjThBv5XYUttgo1sES5xa5imXqXPbyn9fsZNJskocl34aI"/>
          <p:cNvPicPr preferRelativeResize="0"/>
          <p:nvPr/>
        </p:nvPicPr>
        <p:blipFill rotWithShape="1">
          <a:blip r:embed="rId4">
            <a:alphaModFix/>
          </a:blip>
          <a:srcRect/>
          <a:stretch/>
        </p:blipFill>
        <p:spPr>
          <a:xfrm>
            <a:off x="7781609" y="3873433"/>
            <a:ext cx="968833" cy="728252"/>
          </a:xfrm>
          <a:prstGeom prst="rect">
            <a:avLst/>
          </a:prstGeom>
          <a:noFill/>
          <a:ln>
            <a:noFill/>
          </a:ln>
        </p:spPr>
      </p:pic>
      <p:pic>
        <p:nvPicPr>
          <p:cNvPr id="176" name="Google Shape;176;p6" descr="https://encrypted-tbn2.gstatic.com/images?q=tbn:ANd9GcQMUmxjThBv5XYUttgo1sES5xa5imXqXPbyn9fsZNJskocl34aI"/>
          <p:cNvPicPr preferRelativeResize="0"/>
          <p:nvPr/>
        </p:nvPicPr>
        <p:blipFill rotWithShape="1">
          <a:blip r:embed="rId4">
            <a:alphaModFix/>
          </a:blip>
          <a:srcRect/>
          <a:stretch/>
        </p:blipFill>
        <p:spPr>
          <a:xfrm>
            <a:off x="5537342" y="3975907"/>
            <a:ext cx="968833" cy="728252"/>
          </a:xfrm>
          <a:prstGeom prst="rect">
            <a:avLst/>
          </a:prstGeom>
          <a:noFill/>
          <a:ln>
            <a:noFill/>
          </a:ln>
        </p:spPr>
      </p:pic>
      <p:sp>
        <p:nvSpPr>
          <p:cNvPr id="177" name="Google Shape;177;p6"/>
          <p:cNvSpPr/>
          <p:nvPr/>
        </p:nvSpPr>
        <p:spPr>
          <a:xfrm>
            <a:off x="76090" y="71254"/>
            <a:ext cx="1836603" cy="1091290"/>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i="0" u="none" strike="noStrike" cap="none">
                <a:solidFill>
                  <a:srgbClr val="366092"/>
                </a:solidFill>
                <a:latin typeface="Calibri"/>
                <a:ea typeface="Calibri"/>
                <a:cs typeface="Calibri"/>
                <a:sym typeface="Calibri"/>
              </a:rPr>
              <a:t>CONTEXT DE LA GESTIÓ DELS CASOS DE MALTRACTAMENT</a:t>
            </a:r>
            <a:r>
              <a:rPr lang="en-US" sz="1400" b="1" i="1" u="none" strike="noStrike" cap="none">
                <a:solidFill>
                  <a:srgbClr val="366092"/>
                </a:solidFill>
                <a:latin typeface="Calibri"/>
                <a:ea typeface="Calibri"/>
                <a:cs typeface="Calibri"/>
                <a:sym typeface="Calibri"/>
              </a:rPr>
              <a:t> L’exemple de Catalunya </a:t>
            </a:r>
            <a:endParaRPr/>
          </a:p>
        </p:txBody>
      </p:sp>
      <p:sp>
        <p:nvSpPr>
          <p:cNvPr id="178" name="Google Shape;178;p6"/>
          <p:cNvSpPr/>
          <p:nvPr/>
        </p:nvSpPr>
        <p:spPr>
          <a:xfrm>
            <a:off x="3779912" y="2355726"/>
            <a:ext cx="1512168" cy="632574"/>
          </a:xfrm>
          <a:prstGeom prst="roundRect">
            <a:avLst>
              <a:gd name="adj" fmla="val 6646"/>
            </a:avLst>
          </a:prstGeom>
          <a:gradFill>
            <a:gsLst>
              <a:gs pos="0">
                <a:srgbClr val="2D5C97"/>
              </a:gs>
              <a:gs pos="80000">
                <a:srgbClr val="3C7AC5"/>
              </a:gs>
              <a:gs pos="100000">
                <a:srgbClr val="397BC9"/>
              </a:gs>
            </a:gsLst>
            <a:lin ang="16200000" scaled="0"/>
          </a:gra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chemeClr val="lt1"/>
                </a:solidFill>
                <a:latin typeface="Calibri"/>
                <a:ea typeface="Calibri"/>
                <a:cs typeface="Calibri"/>
                <a:sym typeface="Calibri"/>
              </a:rPr>
              <a:t>Cas 2: </a:t>
            </a:r>
            <a:endParaRPr/>
          </a:p>
          <a:p>
            <a:pPr marL="0" marR="0" lvl="0" indent="0" algn="ctr" rtl="0">
              <a:spcBef>
                <a:spcPts val="0"/>
              </a:spcBef>
              <a:spcAft>
                <a:spcPts val="0"/>
              </a:spcAft>
              <a:buNone/>
            </a:pPr>
            <a:r>
              <a:rPr lang="en-US" sz="1400" b="1" i="0" u="none" strike="noStrike" cap="none">
                <a:solidFill>
                  <a:schemeClr val="lt1"/>
                </a:solidFill>
                <a:latin typeface="Calibri"/>
                <a:ea typeface="Calibri"/>
                <a:cs typeface="Calibri"/>
                <a:sym typeface="Calibri"/>
              </a:rPr>
              <a:t>Maltractament físic</a:t>
            </a:r>
            <a:endParaRPr sz="1400" b="1" i="1" u="none" strike="noStrike" cap="none">
              <a:solidFill>
                <a:schemeClr val="lt1"/>
              </a:solidFill>
              <a:latin typeface="Calibri"/>
              <a:ea typeface="Calibri"/>
              <a:cs typeface="Calibri"/>
              <a:sym typeface="Calibri"/>
            </a:endParaRPr>
          </a:p>
        </p:txBody>
      </p:sp>
      <p:pic>
        <p:nvPicPr>
          <p:cNvPr id="179" name="Google Shape;179;p6"/>
          <p:cNvPicPr preferRelativeResize="0"/>
          <p:nvPr/>
        </p:nvPicPr>
        <p:blipFill rotWithShape="1">
          <a:blip r:embed="rId5">
            <a:alphaModFix/>
          </a:blip>
          <a:srcRect/>
          <a:stretch/>
        </p:blipFill>
        <p:spPr>
          <a:xfrm>
            <a:off x="768261" y="3977466"/>
            <a:ext cx="392172" cy="68809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62"/>
                                        </p:tgtEl>
                                        <p:attrNameLst>
                                          <p:attrName>style.visibility</p:attrName>
                                        </p:attrNameLst>
                                      </p:cBhvr>
                                      <p:to>
                                        <p:strVal val="visible"/>
                                      </p:to>
                                    </p:set>
                                    <p:anim calcmode="lin" valueType="num">
                                      <p:cBhvr additive="base">
                                        <p:cTn id="7" dur="500"/>
                                        <p:tgtEl>
                                          <p:spTgt spid="162"/>
                                        </p:tgtEl>
                                        <p:attrNameLst>
                                          <p:attrName>ppt_w</p:attrName>
                                        </p:attrNameLst>
                                      </p:cBhvr>
                                      <p:tavLst>
                                        <p:tav tm="0">
                                          <p:val>
                                            <p:strVal val="0"/>
                                          </p:val>
                                        </p:tav>
                                        <p:tav tm="100000">
                                          <p:val>
                                            <p:strVal val="#ppt_w"/>
                                          </p:val>
                                        </p:tav>
                                      </p:tavLst>
                                    </p:anim>
                                    <p:anim calcmode="lin" valueType="num">
                                      <p:cBhvr additive="base">
                                        <p:cTn id="8" dur="500"/>
                                        <p:tgtEl>
                                          <p:spTgt spid="162"/>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500"/>
                                        <p:tgtEl>
                                          <p:spTgt spid="163"/>
                                        </p:tgtEl>
                                        <p:attrNameLst>
                                          <p:attrName>ppt_w</p:attrName>
                                        </p:attrNameLst>
                                      </p:cBhvr>
                                      <p:tavLst>
                                        <p:tav tm="0">
                                          <p:val>
                                            <p:strVal val="0"/>
                                          </p:val>
                                        </p:tav>
                                        <p:tav tm="100000">
                                          <p:val>
                                            <p:strVal val="#ppt_w"/>
                                          </p:val>
                                        </p:tav>
                                      </p:tavLst>
                                    </p:anim>
                                    <p:anim calcmode="lin" valueType="num">
                                      <p:cBhvr additive="base">
                                        <p:cTn id="12" dur="500"/>
                                        <p:tgtEl>
                                          <p:spTgt spid="163"/>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64"/>
                                        </p:tgtEl>
                                        <p:attrNameLst>
                                          <p:attrName>style.visibility</p:attrName>
                                        </p:attrNameLst>
                                      </p:cBhvr>
                                      <p:to>
                                        <p:strVal val="visible"/>
                                      </p:to>
                                    </p:set>
                                    <p:anim calcmode="lin" valueType="num">
                                      <p:cBhvr additive="base">
                                        <p:cTn id="15" dur="500"/>
                                        <p:tgtEl>
                                          <p:spTgt spid="164"/>
                                        </p:tgtEl>
                                        <p:attrNameLst>
                                          <p:attrName>ppt_w</p:attrName>
                                        </p:attrNameLst>
                                      </p:cBhvr>
                                      <p:tavLst>
                                        <p:tav tm="0">
                                          <p:val>
                                            <p:strVal val="0"/>
                                          </p:val>
                                        </p:tav>
                                        <p:tav tm="100000">
                                          <p:val>
                                            <p:strVal val="#ppt_w"/>
                                          </p:val>
                                        </p:tav>
                                      </p:tavLst>
                                    </p:anim>
                                    <p:anim calcmode="lin" valueType="num">
                                      <p:cBhvr additive="base">
                                        <p:cTn id="16" dur="500"/>
                                        <p:tgtEl>
                                          <p:spTgt spid="164"/>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cBhvr additive="base">
                                        <p:cTn id="19" dur="500"/>
                                        <p:tgtEl>
                                          <p:spTgt spid="159"/>
                                        </p:tgtEl>
                                        <p:attrNameLst>
                                          <p:attrName>ppt_w</p:attrName>
                                        </p:attrNameLst>
                                      </p:cBhvr>
                                      <p:tavLst>
                                        <p:tav tm="0">
                                          <p:val>
                                            <p:strVal val="0"/>
                                          </p:val>
                                        </p:tav>
                                        <p:tav tm="100000">
                                          <p:val>
                                            <p:strVal val="#ppt_w"/>
                                          </p:val>
                                        </p:tav>
                                      </p:tavLst>
                                    </p:anim>
                                    <p:anim calcmode="lin" valueType="num">
                                      <p:cBhvr additive="base">
                                        <p:cTn id="20" dur="500"/>
                                        <p:tgtEl>
                                          <p:spTgt spid="159"/>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165"/>
                                        </p:tgtEl>
                                        <p:attrNameLst>
                                          <p:attrName>style.visibility</p:attrName>
                                        </p:attrNameLst>
                                      </p:cBhvr>
                                      <p:to>
                                        <p:strVal val="visible"/>
                                      </p:to>
                                    </p:set>
                                    <p:anim calcmode="lin" valueType="num">
                                      <p:cBhvr additive="base">
                                        <p:cTn id="23" dur="500"/>
                                        <p:tgtEl>
                                          <p:spTgt spid="165"/>
                                        </p:tgtEl>
                                        <p:attrNameLst>
                                          <p:attrName>ppt_w</p:attrName>
                                        </p:attrNameLst>
                                      </p:cBhvr>
                                      <p:tavLst>
                                        <p:tav tm="0">
                                          <p:val>
                                            <p:strVal val="0"/>
                                          </p:val>
                                        </p:tav>
                                        <p:tav tm="100000">
                                          <p:val>
                                            <p:strVal val="#ppt_w"/>
                                          </p:val>
                                        </p:tav>
                                      </p:tavLst>
                                    </p:anim>
                                    <p:anim calcmode="lin" valueType="num">
                                      <p:cBhvr additive="base">
                                        <p:cTn id="24" dur="500"/>
                                        <p:tgtEl>
                                          <p:spTgt spid="165"/>
                                        </p:tgtEl>
                                        <p:attrNameLst>
                                          <p:attrName>ppt_h</p:attrName>
                                        </p:attrNameLst>
                                      </p:cBhvr>
                                      <p:tavLst>
                                        <p:tav tm="0">
                                          <p:val>
                                            <p:str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 calcmode="lin" valueType="num">
                                      <p:cBhvr additive="base">
                                        <p:cTn id="27" dur="500"/>
                                        <p:tgtEl>
                                          <p:spTgt spid="166"/>
                                        </p:tgtEl>
                                        <p:attrNameLst>
                                          <p:attrName>ppt_w</p:attrName>
                                        </p:attrNameLst>
                                      </p:cBhvr>
                                      <p:tavLst>
                                        <p:tav tm="0">
                                          <p:val>
                                            <p:strVal val="0"/>
                                          </p:val>
                                        </p:tav>
                                        <p:tav tm="100000">
                                          <p:val>
                                            <p:strVal val="#ppt_w"/>
                                          </p:val>
                                        </p:tav>
                                      </p:tavLst>
                                    </p:anim>
                                    <p:anim calcmode="lin" valueType="num">
                                      <p:cBhvr additive="base">
                                        <p:cTn id="28" dur="500"/>
                                        <p:tgtEl>
                                          <p:spTgt spid="166"/>
                                        </p:tgtEl>
                                        <p:attrNameLst>
                                          <p:attrName>ppt_h</p:attrName>
                                        </p:attrNameLst>
                                      </p:cBhvr>
                                      <p:tavLst>
                                        <p:tav tm="0">
                                          <p:val>
                                            <p:str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173"/>
                                        </p:tgtEl>
                                        <p:attrNameLst>
                                          <p:attrName>style.visibility</p:attrName>
                                        </p:attrNameLst>
                                      </p:cBhvr>
                                      <p:to>
                                        <p:strVal val="visible"/>
                                      </p:to>
                                    </p:set>
                                    <p:anim calcmode="lin" valueType="num">
                                      <p:cBhvr additive="base">
                                        <p:cTn id="31" dur="500"/>
                                        <p:tgtEl>
                                          <p:spTgt spid="173"/>
                                        </p:tgtEl>
                                        <p:attrNameLst>
                                          <p:attrName>ppt_w</p:attrName>
                                        </p:attrNameLst>
                                      </p:cBhvr>
                                      <p:tavLst>
                                        <p:tav tm="0">
                                          <p:val>
                                            <p:strVal val="0"/>
                                          </p:val>
                                        </p:tav>
                                        <p:tav tm="100000">
                                          <p:val>
                                            <p:strVal val="#ppt_w"/>
                                          </p:val>
                                        </p:tav>
                                      </p:tavLst>
                                    </p:anim>
                                    <p:anim calcmode="lin" valueType="num">
                                      <p:cBhvr additive="base">
                                        <p:cTn id="32" dur="500"/>
                                        <p:tgtEl>
                                          <p:spTgt spid="173"/>
                                        </p:tgtEl>
                                        <p:attrNameLst>
                                          <p:attrName>ppt_h</p:attrName>
                                        </p:attrNameLst>
                                      </p:cBhvr>
                                      <p:tavLst>
                                        <p:tav tm="0">
                                          <p:val>
                                            <p:str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175"/>
                                        </p:tgtEl>
                                        <p:attrNameLst>
                                          <p:attrName>style.visibility</p:attrName>
                                        </p:attrNameLst>
                                      </p:cBhvr>
                                      <p:to>
                                        <p:strVal val="visible"/>
                                      </p:to>
                                    </p:set>
                                    <p:anim calcmode="lin" valueType="num">
                                      <p:cBhvr additive="base">
                                        <p:cTn id="35" dur="500"/>
                                        <p:tgtEl>
                                          <p:spTgt spid="175"/>
                                        </p:tgtEl>
                                        <p:attrNameLst>
                                          <p:attrName>ppt_w</p:attrName>
                                        </p:attrNameLst>
                                      </p:cBhvr>
                                      <p:tavLst>
                                        <p:tav tm="0">
                                          <p:val>
                                            <p:strVal val="0"/>
                                          </p:val>
                                        </p:tav>
                                        <p:tav tm="100000">
                                          <p:val>
                                            <p:strVal val="#ppt_w"/>
                                          </p:val>
                                        </p:tav>
                                      </p:tavLst>
                                    </p:anim>
                                    <p:anim calcmode="lin" valueType="num">
                                      <p:cBhvr additive="base">
                                        <p:cTn id="36" dur="500"/>
                                        <p:tgtEl>
                                          <p:spTgt spid="175"/>
                                        </p:tgtEl>
                                        <p:attrNameLst>
                                          <p:attrName>ppt_h</p:attrName>
                                        </p:attrNameLst>
                                      </p:cBhvr>
                                      <p:tavLst>
                                        <p:tav tm="0">
                                          <p:val>
                                            <p:str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176"/>
                                        </p:tgtEl>
                                        <p:attrNameLst>
                                          <p:attrName>style.visibility</p:attrName>
                                        </p:attrNameLst>
                                      </p:cBhvr>
                                      <p:to>
                                        <p:strVal val="visible"/>
                                      </p:to>
                                    </p:set>
                                    <p:anim calcmode="lin" valueType="num">
                                      <p:cBhvr additive="base">
                                        <p:cTn id="39" dur="500"/>
                                        <p:tgtEl>
                                          <p:spTgt spid="176"/>
                                        </p:tgtEl>
                                        <p:attrNameLst>
                                          <p:attrName>ppt_w</p:attrName>
                                        </p:attrNameLst>
                                      </p:cBhvr>
                                      <p:tavLst>
                                        <p:tav tm="0">
                                          <p:val>
                                            <p:strVal val="0"/>
                                          </p:val>
                                        </p:tav>
                                        <p:tav tm="100000">
                                          <p:val>
                                            <p:strVal val="#ppt_w"/>
                                          </p:val>
                                        </p:tav>
                                      </p:tavLst>
                                    </p:anim>
                                    <p:anim calcmode="lin" valueType="num">
                                      <p:cBhvr additive="base">
                                        <p:cTn id="40" dur="500"/>
                                        <p:tgtEl>
                                          <p:spTgt spid="176"/>
                                        </p:tgtEl>
                                        <p:attrNameLst>
                                          <p:attrName>ppt_h</p:attrName>
                                        </p:attrNameLst>
                                      </p:cBhvr>
                                      <p:tavLst>
                                        <p:tav tm="0">
                                          <p:val>
                                            <p:str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anim calcmode="lin" valueType="num">
                                      <p:cBhvr additive="base">
                                        <p:cTn id="43" dur="500"/>
                                        <p:tgtEl>
                                          <p:spTgt spid="161"/>
                                        </p:tgtEl>
                                        <p:attrNameLst>
                                          <p:attrName>ppt_w</p:attrName>
                                        </p:attrNameLst>
                                      </p:cBhvr>
                                      <p:tavLst>
                                        <p:tav tm="0">
                                          <p:val>
                                            <p:strVal val="0"/>
                                          </p:val>
                                        </p:tav>
                                        <p:tav tm="100000">
                                          <p:val>
                                            <p:strVal val="#ppt_w"/>
                                          </p:val>
                                        </p:tav>
                                      </p:tavLst>
                                    </p:anim>
                                    <p:anim calcmode="lin" valueType="num">
                                      <p:cBhvr additive="base">
                                        <p:cTn id="44" dur="500"/>
                                        <p:tgtEl>
                                          <p:spTgt spid="161"/>
                                        </p:tgtEl>
                                        <p:attrNameLst>
                                          <p:attrName>ppt_h</p:attrName>
                                        </p:attrNameLst>
                                      </p:cBhvr>
                                      <p:tavLst>
                                        <p:tav tm="0">
                                          <p:val>
                                            <p:str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60"/>
                                        </p:tgtEl>
                                        <p:attrNameLst>
                                          <p:attrName>style.visibility</p:attrName>
                                        </p:attrNameLst>
                                      </p:cBhvr>
                                      <p:to>
                                        <p:strVal val="visible"/>
                                      </p:to>
                                    </p:set>
                                    <p:anim calcmode="lin" valueType="num">
                                      <p:cBhvr additive="base">
                                        <p:cTn id="47" dur="500"/>
                                        <p:tgtEl>
                                          <p:spTgt spid="160"/>
                                        </p:tgtEl>
                                        <p:attrNameLst>
                                          <p:attrName>ppt_w</p:attrName>
                                        </p:attrNameLst>
                                      </p:cBhvr>
                                      <p:tavLst>
                                        <p:tav tm="0">
                                          <p:val>
                                            <p:strVal val="0"/>
                                          </p:val>
                                        </p:tav>
                                        <p:tav tm="100000">
                                          <p:val>
                                            <p:strVal val="#ppt_w"/>
                                          </p:val>
                                        </p:tav>
                                      </p:tavLst>
                                    </p:anim>
                                    <p:anim calcmode="lin" valueType="num">
                                      <p:cBhvr additive="base">
                                        <p:cTn id="48" dur="500"/>
                                        <p:tgtEl>
                                          <p:spTgt spid="160"/>
                                        </p:tgtEl>
                                        <p:attrNameLst>
                                          <p:attrName>ppt_h</p:attrName>
                                        </p:attrNameLst>
                                      </p:cBhvr>
                                      <p:tavLst>
                                        <p:tav tm="0">
                                          <p:val>
                                            <p:str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78"/>
                                        </p:tgtEl>
                                        <p:attrNameLst>
                                          <p:attrName>style.visibility</p:attrName>
                                        </p:attrNameLst>
                                      </p:cBhvr>
                                      <p:to>
                                        <p:strVal val="visible"/>
                                      </p:to>
                                    </p:set>
                                    <p:animEffect transition="in" filter="fade">
                                      <p:cBhvr>
                                        <p:cTn id="53" dur="2000"/>
                                        <p:tgtEl>
                                          <p:spTgt spid="178"/>
                                        </p:tgtEl>
                                      </p:cBhvr>
                                    </p:animEffect>
                                  </p:childTnLst>
                                </p:cTn>
                              </p:par>
                              <p:par>
                                <p:cTn id="54" presetID="10" presetClass="entr" presetSubtype="0" fill="hold" nodeType="withEffect">
                                  <p:stCondLst>
                                    <p:cond delay="0"/>
                                  </p:stCondLst>
                                  <p:childTnLst>
                                    <p:set>
                                      <p:cBhvr>
                                        <p:cTn id="55" dur="1" fill="hold">
                                          <p:stCondLst>
                                            <p:cond delay="0"/>
                                          </p:stCondLst>
                                        </p:cTn>
                                        <p:tgtEl>
                                          <p:spTgt spid="179"/>
                                        </p:tgtEl>
                                        <p:attrNameLst>
                                          <p:attrName>style.visibility</p:attrName>
                                        </p:attrNameLst>
                                      </p:cBhvr>
                                      <p:to>
                                        <p:strVal val="visible"/>
                                      </p:to>
                                    </p:set>
                                    <p:animEffect transition="in" filter="fade">
                                      <p:cBhvr>
                                        <p:cTn id="56"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84"/>
        <p:cNvGrpSpPr/>
        <p:nvPr/>
      </p:nvGrpSpPr>
      <p:grpSpPr>
        <a:xfrm>
          <a:off x="0" y="0"/>
          <a:ext cx="0" cy="0"/>
          <a:chOff x="0" y="0"/>
          <a:chExt cx="0" cy="0"/>
        </a:xfrm>
      </p:grpSpPr>
      <p:pic>
        <p:nvPicPr>
          <p:cNvPr id="185" name="Google Shape;185;p7" descr="http://thumbs.dreamstime.com/x/sketch-old-building-your-design-file-eps-vector-includes-transparency-effects-30352028.jpg"/>
          <p:cNvPicPr preferRelativeResize="0"/>
          <p:nvPr/>
        </p:nvPicPr>
        <p:blipFill rotWithShape="1">
          <a:blip r:embed="rId3">
            <a:alphaModFix/>
          </a:blip>
          <a:srcRect/>
          <a:stretch/>
        </p:blipFill>
        <p:spPr>
          <a:xfrm>
            <a:off x="3491880" y="-236562"/>
            <a:ext cx="2160240" cy="1620180"/>
          </a:xfrm>
          <a:prstGeom prst="rect">
            <a:avLst/>
          </a:prstGeom>
          <a:noFill/>
          <a:ln>
            <a:noFill/>
          </a:ln>
        </p:spPr>
      </p:pic>
      <p:pic>
        <p:nvPicPr>
          <p:cNvPr id="186" name="Google Shape;186;p7" descr="https://encrypted-tbn2.gstatic.com/images?q=tbn:ANd9GcQMUmxjThBv5XYUttgo1sES5xa5imXqXPbyn9fsZNJskocl34aI"/>
          <p:cNvPicPr preferRelativeResize="0"/>
          <p:nvPr/>
        </p:nvPicPr>
        <p:blipFill rotWithShape="1">
          <a:blip r:embed="rId4">
            <a:alphaModFix/>
          </a:blip>
          <a:srcRect/>
          <a:stretch/>
        </p:blipFill>
        <p:spPr>
          <a:xfrm>
            <a:off x="1048803" y="3873430"/>
            <a:ext cx="968833" cy="728252"/>
          </a:xfrm>
          <a:prstGeom prst="rect">
            <a:avLst/>
          </a:prstGeom>
          <a:noFill/>
          <a:ln>
            <a:noFill/>
          </a:ln>
        </p:spPr>
      </p:pic>
      <p:pic>
        <p:nvPicPr>
          <p:cNvPr id="187" name="Google Shape;187;p7" descr="https://encrypted-tbn2.gstatic.com/images?q=tbn:ANd9GcQMUmxjThBv5XYUttgo1sES5xa5imXqXPbyn9fsZNJskocl34aI"/>
          <p:cNvPicPr preferRelativeResize="0"/>
          <p:nvPr/>
        </p:nvPicPr>
        <p:blipFill rotWithShape="1">
          <a:blip r:embed="rId4">
            <a:alphaModFix/>
          </a:blip>
          <a:srcRect/>
          <a:stretch/>
        </p:blipFill>
        <p:spPr>
          <a:xfrm>
            <a:off x="2100803" y="3977467"/>
            <a:ext cx="968833" cy="728252"/>
          </a:xfrm>
          <a:prstGeom prst="rect">
            <a:avLst/>
          </a:prstGeom>
          <a:noFill/>
          <a:ln>
            <a:noFill/>
          </a:ln>
        </p:spPr>
      </p:pic>
      <p:pic>
        <p:nvPicPr>
          <p:cNvPr id="188" name="Google Shape;188;p7" descr="http://thumbs.dreamstime.com/x/sketch-old-building-your-design-file-eps-vector-includes-transparency-effects-30352028.jpg"/>
          <p:cNvPicPr preferRelativeResize="0"/>
          <p:nvPr/>
        </p:nvPicPr>
        <p:blipFill rotWithShape="1">
          <a:blip r:embed="rId3">
            <a:alphaModFix/>
          </a:blip>
          <a:srcRect/>
          <a:stretch/>
        </p:blipFill>
        <p:spPr>
          <a:xfrm>
            <a:off x="-143472" y="2156836"/>
            <a:ext cx="2104000" cy="1560540"/>
          </a:xfrm>
          <a:prstGeom prst="rect">
            <a:avLst/>
          </a:prstGeom>
          <a:noFill/>
          <a:ln>
            <a:noFill/>
          </a:ln>
        </p:spPr>
      </p:pic>
      <p:pic>
        <p:nvPicPr>
          <p:cNvPr id="189" name="Google Shape;189;p7" descr="http://thumbs.dreamstime.com/x/sketch-old-building-your-design-file-eps-vector-includes-transparency-effects-30352028.jpg"/>
          <p:cNvPicPr preferRelativeResize="0"/>
          <p:nvPr/>
        </p:nvPicPr>
        <p:blipFill rotWithShape="1">
          <a:blip r:embed="rId3">
            <a:alphaModFix/>
          </a:blip>
          <a:srcRect/>
          <a:stretch/>
        </p:blipFill>
        <p:spPr>
          <a:xfrm>
            <a:off x="249645" y="856386"/>
            <a:ext cx="2104000" cy="1560540"/>
          </a:xfrm>
          <a:prstGeom prst="rect">
            <a:avLst/>
          </a:prstGeom>
          <a:noFill/>
          <a:ln>
            <a:noFill/>
          </a:ln>
        </p:spPr>
      </p:pic>
      <p:pic>
        <p:nvPicPr>
          <p:cNvPr id="190" name="Google Shape;190;p7" descr="http://thumbs.dreamstime.com/x/sketch-old-building-your-design-file-eps-vector-includes-transparency-effects-30352028.jpg"/>
          <p:cNvPicPr preferRelativeResize="0"/>
          <p:nvPr/>
        </p:nvPicPr>
        <p:blipFill rotWithShape="1">
          <a:blip r:embed="rId3">
            <a:alphaModFix/>
          </a:blip>
          <a:srcRect/>
          <a:stretch/>
        </p:blipFill>
        <p:spPr>
          <a:xfrm>
            <a:off x="1619672" y="-122916"/>
            <a:ext cx="2104000" cy="1560540"/>
          </a:xfrm>
          <a:prstGeom prst="rect">
            <a:avLst/>
          </a:prstGeom>
          <a:noFill/>
          <a:ln>
            <a:noFill/>
          </a:ln>
        </p:spPr>
      </p:pic>
      <p:pic>
        <p:nvPicPr>
          <p:cNvPr id="191" name="Google Shape;191;p7" descr="http://thumbs.dreamstime.com/x/sketch-old-building-your-design-file-eps-vector-includes-transparency-effects-30352028.jpg"/>
          <p:cNvPicPr preferRelativeResize="0"/>
          <p:nvPr/>
        </p:nvPicPr>
        <p:blipFill rotWithShape="1">
          <a:blip r:embed="rId3">
            <a:alphaModFix/>
          </a:blip>
          <a:srcRect/>
          <a:stretch/>
        </p:blipFill>
        <p:spPr>
          <a:xfrm>
            <a:off x="5537327" y="-60156"/>
            <a:ext cx="2104000" cy="1560540"/>
          </a:xfrm>
          <a:prstGeom prst="rect">
            <a:avLst/>
          </a:prstGeom>
          <a:noFill/>
          <a:ln>
            <a:noFill/>
          </a:ln>
        </p:spPr>
      </p:pic>
      <p:pic>
        <p:nvPicPr>
          <p:cNvPr id="192" name="Google Shape;192;p7" descr="http://thumbs.dreamstime.com/x/sketch-old-building-your-design-file-eps-vector-includes-transparency-effects-30352028.jpg"/>
          <p:cNvPicPr preferRelativeResize="0"/>
          <p:nvPr/>
        </p:nvPicPr>
        <p:blipFill rotWithShape="1">
          <a:blip r:embed="rId3">
            <a:alphaModFix/>
          </a:blip>
          <a:srcRect/>
          <a:stretch/>
        </p:blipFill>
        <p:spPr>
          <a:xfrm>
            <a:off x="7220527" y="596296"/>
            <a:ext cx="2104000" cy="1560540"/>
          </a:xfrm>
          <a:prstGeom prst="rect">
            <a:avLst/>
          </a:prstGeom>
          <a:noFill/>
          <a:ln>
            <a:noFill/>
          </a:ln>
        </p:spPr>
      </p:pic>
      <p:sp>
        <p:nvSpPr>
          <p:cNvPr id="193" name="Google Shape;193;p7"/>
          <p:cNvSpPr/>
          <p:nvPr/>
        </p:nvSpPr>
        <p:spPr>
          <a:xfrm>
            <a:off x="234925" y="2729440"/>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hospital</a:t>
            </a:r>
            <a:endParaRPr sz="1800" b="0" i="0" u="none" strike="noStrike" cap="none">
              <a:solidFill>
                <a:schemeClr val="dk1"/>
              </a:solidFill>
              <a:latin typeface="Calibri"/>
              <a:ea typeface="Calibri"/>
              <a:cs typeface="Calibri"/>
              <a:sym typeface="Calibri"/>
            </a:endParaRPr>
          </a:p>
        </p:txBody>
      </p:sp>
      <p:sp>
        <p:nvSpPr>
          <p:cNvPr id="194" name="Google Shape;194;p7"/>
          <p:cNvSpPr/>
          <p:nvPr/>
        </p:nvSpPr>
        <p:spPr>
          <a:xfrm>
            <a:off x="611574" y="1428586"/>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ONG</a:t>
            </a:r>
            <a:endParaRPr sz="1800" b="0" i="0" u="none" strike="noStrike" cap="none">
              <a:solidFill>
                <a:schemeClr val="dk1"/>
              </a:solidFill>
              <a:latin typeface="Calibri"/>
              <a:ea typeface="Calibri"/>
              <a:cs typeface="Calibri"/>
              <a:sym typeface="Calibri"/>
            </a:endParaRPr>
          </a:p>
        </p:txBody>
      </p:sp>
      <p:sp>
        <p:nvSpPr>
          <p:cNvPr id="195" name="Google Shape;195;p7"/>
          <p:cNvSpPr/>
          <p:nvPr/>
        </p:nvSpPr>
        <p:spPr>
          <a:xfrm>
            <a:off x="1970341" y="449283"/>
            <a:ext cx="1332533" cy="459127"/>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cossos seguretat</a:t>
            </a:r>
            <a:endParaRPr sz="1800" b="0" i="0" u="none" strike="noStrike" cap="none">
              <a:solidFill>
                <a:schemeClr val="dk1"/>
              </a:solidFill>
              <a:latin typeface="Calibri"/>
              <a:ea typeface="Calibri"/>
              <a:cs typeface="Calibri"/>
              <a:sym typeface="Calibri"/>
            </a:endParaRPr>
          </a:p>
        </p:txBody>
      </p:sp>
      <p:sp>
        <p:nvSpPr>
          <p:cNvPr id="196" name="Google Shape;196;p7"/>
          <p:cNvSpPr/>
          <p:nvPr/>
        </p:nvSpPr>
        <p:spPr>
          <a:xfrm>
            <a:off x="3885843" y="367030"/>
            <a:ext cx="1332533" cy="48935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serveis socials</a:t>
            </a:r>
            <a:endParaRPr sz="1600" b="0" i="0" u="none" strike="noStrike" cap="none">
              <a:solidFill>
                <a:schemeClr val="dk1"/>
              </a:solidFill>
              <a:latin typeface="Calibri"/>
              <a:ea typeface="Calibri"/>
              <a:cs typeface="Calibri"/>
              <a:sym typeface="Calibri"/>
            </a:endParaRPr>
          </a:p>
        </p:txBody>
      </p:sp>
      <p:sp>
        <p:nvSpPr>
          <p:cNvPr id="197" name="Google Shape;197;p7"/>
          <p:cNvSpPr/>
          <p:nvPr/>
        </p:nvSpPr>
        <p:spPr>
          <a:xfrm>
            <a:off x="5916268" y="544279"/>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justícia</a:t>
            </a:r>
            <a:endParaRPr sz="1600" b="0" i="0" u="none" strike="noStrike" cap="none">
              <a:solidFill>
                <a:schemeClr val="dk1"/>
              </a:solidFill>
              <a:latin typeface="Calibri"/>
              <a:ea typeface="Calibri"/>
              <a:cs typeface="Calibri"/>
              <a:sym typeface="Calibri"/>
            </a:endParaRPr>
          </a:p>
        </p:txBody>
      </p:sp>
      <p:sp>
        <p:nvSpPr>
          <p:cNvPr id="198" name="Google Shape;198;p7"/>
          <p:cNvSpPr/>
          <p:nvPr/>
        </p:nvSpPr>
        <p:spPr>
          <a:xfrm>
            <a:off x="7598928" y="1168495"/>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escola</a:t>
            </a:r>
            <a:endParaRPr sz="1600" b="0" i="0" u="none" strike="noStrike" cap="none">
              <a:solidFill>
                <a:schemeClr val="dk1"/>
              </a:solidFill>
              <a:latin typeface="Calibri"/>
              <a:ea typeface="Calibri"/>
              <a:cs typeface="Calibri"/>
              <a:sym typeface="Calibri"/>
            </a:endParaRPr>
          </a:p>
        </p:txBody>
      </p:sp>
      <p:pic>
        <p:nvPicPr>
          <p:cNvPr id="199" name="Google Shape;199;p7" descr="http://thumbs.dreamstime.com/x/sketch-old-building-your-design-file-eps-vector-includes-transparency-effects-30352028.jpg"/>
          <p:cNvPicPr preferRelativeResize="0"/>
          <p:nvPr/>
        </p:nvPicPr>
        <p:blipFill rotWithShape="1">
          <a:blip r:embed="rId3">
            <a:alphaModFix/>
          </a:blip>
          <a:srcRect/>
          <a:stretch/>
        </p:blipFill>
        <p:spPr>
          <a:xfrm>
            <a:off x="7220528" y="1740692"/>
            <a:ext cx="2104000" cy="1560540"/>
          </a:xfrm>
          <a:prstGeom prst="rect">
            <a:avLst/>
          </a:prstGeom>
          <a:noFill/>
          <a:ln>
            <a:noFill/>
          </a:ln>
        </p:spPr>
      </p:pic>
      <p:sp>
        <p:nvSpPr>
          <p:cNvPr id="200" name="Google Shape;200;p7"/>
          <p:cNvSpPr/>
          <p:nvPr/>
        </p:nvSpPr>
        <p:spPr>
          <a:xfrm>
            <a:off x="7598928" y="2312890"/>
            <a:ext cx="1332533" cy="25886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hospital II</a:t>
            </a:r>
            <a:endParaRPr sz="1600" b="0" i="0" u="none" strike="noStrike" cap="none">
              <a:solidFill>
                <a:schemeClr val="dk1"/>
              </a:solidFill>
              <a:latin typeface="Calibri"/>
              <a:ea typeface="Calibri"/>
              <a:cs typeface="Calibri"/>
              <a:sym typeface="Calibri"/>
            </a:endParaRPr>
          </a:p>
        </p:txBody>
      </p:sp>
      <p:pic>
        <p:nvPicPr>
          <p:cNvPr id="201" name="Google Shape;201;p7" descr="https://encrypted-tbn2.gstatic.com/images?q=tbn:ANd9GcQMUmxjThBv5XYUttgo1sES5xa5imXqXPbyn9fsZNJskocl34aI"/>
          <p:cNvPicPr preferRelativeResize="0"/>
          <p:nvPr/>
        </p:nvPicPr>
        <p:blipFill rotWithShape="1">
          <a:blip r:embed="rId4">
            <a:alphaModFix/>
          </a:blip>
          <a:srcRect/>
          <a:stretch/>
        </p:blipFill>
        <p:spPr>
          <a:xfrm>
            <a:off x="7781609" y="3873433"/>
            <a:ext cx="968833" cy="728252"/>
          </a:xfrm>
          <a:prstGeom prst="rect">
            <a:avLst/>
          </a:prstGeom>
          <a:noFill/>
          <a:ln>
            <a:noFill/>
          </a:ln>
        </p:spPr>
      </p:pic>
      <p:pic>
        <p:nvPicPr>
          <p:cNvPr id="202" name="Google Shape;202;p7" descr="https://encrypted-tbn2.gstatic.com/images?q=tbn:ANd9GcQMUmxjThBv5XYUttgo1sES5xa5imXqXPbyn9fsZNJskocl34aI"/>
          <p:cNvPicPr preferRelativeResize="0"/>
          <p:nvPr/>
        </p:nvPicPr>
        <p:blipFill rotWithShape="1">
          <a:blip r:embed="rId4">
            <a:alphaModFix/>
          </a:blip>
          <a:srcRect/>
          <a:stretch/>
        </p:blipFill>
        <p:spPr>
          <a:xfrm>
            <a:off x="5537342" y="3975907"/>
            <a:ext cx="968833" cy="728252"/>
          </a:xfrm>
          <a:prstGeom prst="rect">
            <a:avLst/>
          </a:prstGeom>
          <a:noFill/>
          <a:ln>
            <a:noFill/>
          </a:ln>
        </p:spPr>
      </p:pic>
      <p:sp>
        <p:nvSpPr>
          <p:cNvPr id="203" name="Google Shape;203;p7"/>
          <p:cNvSpPr/>
          <p:nvPr/>
        </p:nvSpPr>
        <p:spPr>
          <a:xfrm>
            <a:off x="76090" y="71254"/>
            <a:ext cx="1836603" cy="1091290"/>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i="0" u="none" strike="noStrike" cap="none">
                <a:solidFill>
                  <a:srgbClr val="366092"/>
                </a:solidFill>
                <a:latin typeface="Calibri"/>
                <a:ea typeface="Calibri"/>
                <a:cs typeface="Calibri"/>
                <a:sym typeface="Calibri"/>
              </a:rPr>
              <a:t>CONTEXT DE LA GESTIÓ DELS CASOS DE MALTRACTAMENT</a:t>
            </a:r>
            <a:r>
              <a:rPr lang="en-US" sz="1400" b="1" i="1" u="none" strike="noStrike" cap="none">
                <a:solidFill>
                  <a:srgbClr val="366092"/>
                </a:solidFill>
                <a:latin typeface="Calibri"/>
                <a:ea typeface="Calibri"/>
                <a:cs typeface="Calibri"/>
                <a:sym typeface="Calibri"/>
              </a:rPr>
              <a:t> L’exemple de Catalunya </a:t>
            </a:r>
            <a:endParaRPr/>
          </a:p>
        </p:txBody>
      </p:sp>
      <p:sp>
        <p:nvSpPr>
          <p:cNvPr id="204" name="Google Shape;204;p7"/>
          <p:cNvSpPr/>
          <p:nvPr/>
        </p:nvSpPr>
        <p:spPr>
          <a:xfrm>
            <a:off x="3779912" y="2355726"/>
            <a:ext cx="1512168" cy="632574"/>
          </a:xfrm>
          <a:prstGeom prst="roundRect">
            <a:avLst>
              <a:gd name="adj" fmla="val 6646"/>
            </a:avLst>
          </a:prstGeom>
          <a:gradFill>
            <a:gsLst>
              <a:gs pos="0">
                <a:srgbClr val="2D5C97"/>
              </a:gs>
              <a:gs pos="80000">
                <a:srgbClr val="3C7AC5"/>
              </a:gs>
              <a:gs pos="100000">
                <a:srgbClr val="397BC9"/>
              </a:gs>
            </a:gsLst>
            <a:lin ang="16200000" scaled="0"/>
          </a:gra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chemeClr val="lt1"/>
                </a:solidFill>
                <a:latin typeface="Calibri"/>
                <a:ea typeface="Calibri"/>
                <a:cs typeface="Calibri"/>
                <a:sym typeface="Calibri"/>
              </a:rPr>
              <a:t>Cas 3: </a:t>
            </a:r>
            <a:endParaRPr/>
          </a:p>
          <a:p>
            <a:pPr marL="0" marR="0" lvl="0" indent="0" algn="ctr" rtl="0">
              <a:spcBef>
                <a:spcPts val="0"/>
              </a:spcBef>
              <a:spcAft>
                <a:spcPts val="0"/>
              </a:spcAft>
              <a:buNone/>
            </a:pPr>
            <a:r>
              <a:rPr lang="en-US" sz="1400" b="1" i="0" u="none" strike="noStrike" cap="none">
                <a:solidFill>
                  <a:schemeClr val="lt1"/>
                </a:solidFill>
                <a:latin typeface="Calibri"/>
                <a:ea typeface="Calibri"/>
                <a:cs typeface="Calibri"/>
                <a:sym typeface="Calibri"/>
              </a:rPr>
              <a:t>Negligència física</a:t>
            </a:r>
            <a:endParaRPr sz="1400" b="1" i="1" u="none" strike="noStrike" cap="none">
              <a:solidFill>
                <a:schemeClr val="lt1"/>
              </a:solidFill>
              <a:latin typeface="Calibri"/>
              <a:ea typeface="Calibri"/>
              <a:cs typeface="Calibri"/>
              <a:sym typeface="Calibri"/>
            </a:endParaRPr>
          </a:p>
        </p:txBody>
      </p:sp>
      <p:sp>
        <p:nvSpPr>
          <p:cNvPr id="205" name="Google Shape;205;p7"/>
          <p:cNvSpPr/>
          <p:nvPr/>
        </p:nvSpPr>
        <p:spPr>
          <a:xfrm>
            <a:off x="3783992" y="926760"/>
            <a:ext cx="37851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i="0" u="none" strike="noStrike" cap="none">
                <a:solidFill>
                  <a:schemeClr val="accent3"/>
                </a:solidFill>
                <a:latin typeface="Calibri"/>
                <a:ea typeface="Calibri"/>
                <a:cs typeface="Calibri"/>
                <a:sym typeface="Calibri"/>
              </a:rPr>
              <a:t>C</a:t>
            </a:r>
            <a:endParaRPr/>
          </a:p>
        </p:txBody>
      </p:sp>
      <p:grpSp>
        <p:nvGrpSpPr>
          <p:cNvPr id="206" name="Google Shape;206;p7"/>
          <p:cNvGrpSpPr/>
          <p:nvPr/>
        </p:nvGrpSpPr>
        <p:grpSpPr>
          <a:xfrm>
            <a:off x="7430928" y="4237557"/>
            <a:ext cx="420800" cy="520180"/>
            <a:chOff x="3203848" y="4293096"/>
            <a:chExt cx="1512168" cy="2201281"/>
          </a:xfrm>
        </p:grpSpPr>
        <p:grpSp>
          <p:nvGrpSpPr>
            <p:cNvPr id="207" name="Google Shape;207;p7"/>
            <p:cNvGrpSpPr/>
            <p:nvPr/>
          </p:nvGrpSpPr>
          <p:grpSpPr>
            <a:xfrm>
              <a:off x="3203848" y="4293096"/>
              <a:ext cx="1512168" cy="2201281"/>
              <a:chOff x="3203848" y="4293096"/>
              <a:chExt cx="1512168" cy="2201281"/>
            </a:xfrm>
          </p:grpSpPr>
          <p:sp>
            <p:nvSpPr>
              <p:cNvPr id="208" name="Google Shape;208;p7"/>
              <p:cNvSpPr/>
              <p:nvPr/>
            </p:nvSpPr>
            <p:spPr>
              <a:xfrm>
                <a:off x="3419872" y="5949280"/>
                <a:ext cx="362857" cy="529771"/>
              </a:xfrm>
              <a:custGeom>
                <a:avLst/>
                <a:gdLst/>
                <a:ahLst/>
                <a:cxnLst/>
                <a:rect l="l" t="t" r="r" b="b"/>
                <a:pathLst>
                  <a:path w="362857" h="529771" extrusionOk="0">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a:noFill/>
              <a:ln w="25400"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09" name="Google Shape;209;p7"/>
              <p:cNvSpPr/>
              <p:nvPr/>
            </p:nvSpPr>
            <p:spPr>
              <a:xfrm flipH="1">
                <a:off x="4001007" y="5964606"/>
                <a:ext cx="362857" cy="529771"/>
              </a:xfrm>
              <a:custGeom>
                <a:avLst/>
                <a:gdLst/>
                <a:ahLst/>
                <a:cxnLst/>
                <a:rect l="l" t="t" r="r" b="b"/>
                <a:pathLst>
                  <a:path w="362857" h="529771" extrusionOk="0">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a:noFill/>
              <a:ln w="25400"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pic>
            <p:nvPicPr>
              <p:cNvPr id="210" name="Google Shape;210;p7" descr="http://freedesignfile.com/upload/2013/08/School-child-3.jpg"/>
              <p:cNvPicPr preferRelativeResize="0"/>
              <p:nvPr/>
            </p:nvPicPr>
            <p:blipFill rotWithShape="1">
              <a:blip r:embed="rId5">
                <a:alphaModFix/>
              </a:blip>
              <a:srcRect l="61991" t="19274" r="6256" b="22902"/>
              <a:stretch/>
            </p:blipFill>
            <p:spPr>
              <a:xfrm>
                <a:off x="3203848" y="4293096"/>
                <a:ext cx="1512168" cy="1944216"/>
              </a:xfrm>
              <a:prstGeom prst="rect">
                <a:avLst/>
              </a:prstGeom>
              <a:noFill/>
              <a:ln>
                <a:noFill/>
              </a:ln>
            </p:spPr>
          </p:pic>
          <p:sp>
            <p:nvSpPr>
              <p:cNvPr id="211" name="Google Shape;211;p7"/>
              <p:cNvSpPr/>
              <p:nvPr/>
            </p:nvSpPr>
            <p:spPr>
              <a:xfrm>
                <a:off x="3635896" y="5229200"/>
                <a:ext cx="432048" cy="216024"/>
              </a:xfrm>
              <a:prstGeom prst="ellipse">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12" name="Google Shape;212;p7"/>
            <p:cNvSpPr/>
            <p:nvPr/>
          </p:nvSpPr>
          <p:spPr>
            <a:xfrm>
              <a:off x="3491880" y="5271492"/>
              <a:ext cx="576064" cy="288032"/>
            </a:xfrm>
            <a:prstGeom prst="arc">
              <a:avLst>
                <a:gd name="adj1" fmla="val 16200000"/>
                <a:gd name="adj2" fmla="val 20570841"/>
              </a:avLst>
            </a:prstGeom>
            <a:noFill/>
            <a:ln w="25400"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88"/>
                                        </p:tgtEl>
                                        <p:attrNameLst>
                                          <p:attrName>style.visibility</p:attrName>
                                        </p:attrNameLst>
                                      </p:cBhvr>
                                      <p:to>
                                        <p:strVal val="visible"/>
                                      </p:to>
                                    </p:set>
                                    <p:anim calcmode="lin" valueType="num">
                                      <p:cBhvr additive="base">
                                        <p:cTn id="7" dur="500"/>
                                        <p:tgtEl>
                                          <p:spTgt spid="188"/>
                                        </p:tgtEl>
                                        <p:attrNameLst>
                                          <p:attrName>ppt_w</p:attrName>
                                        </p:attrNameLst>
                                      </p:cBhvr>
                                      <p:tavLst>
                                        <p:tav tm="0">
                                          <p:val>
                                            <p:strVal val="0"/>
                                          </p:val>
                                        </p:tav>
                                        <p:tav tm="100000">
                                          <p:val>
                                            <p:strVal val="#ppt_w"/>
                                          </p:val>
                                        </p:tav>
                                      </p:tavLst>
                                    </p:anim>
                                    <p:anim calcmode="lin" valueType="num">
                                      <p:cBhvr additive="base">
                                        <p:cTn id="8" dur="500"/>
                                        <p:tgtEl>
                                          <p:spTgt spid="188"/>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9"/>
                                        </p:tgtEl>
                                        <p:attrNameLst>
                                          <p:attrName>style.visibility</p:attrName>
                                        </p:attrNameLst>
                                      </p:cBhvr>
                                      <p:to>
                                        <p:strVal val="visible"/>
                                      </p:to>
                                    </p:set>
                                    <p:anim calcmode="lin" valueType="num">
                                      <p:cBhvr additive="base">
                                        <p:cTn id="11" dur="500"/>
                                        <p:tgtEl>
                                          <p:spTgt spid="189"/>
                                        </p:tgtEl>
                                        <p:attrNameLst>
                                          <p:attrName>ppt_w</p:attrName>
                                        </p:attrNameLst>
                                      </p:cBhvr>
                                      <p:tavLst>
                                        <p:tav tm="0">
                                          <p:val>
                                            <p:strVal val="0"/>
                                          </p:val>
                                        </p:tav>
                                        <p:tav tm="100000">
                                          <p:val>
                                            <p:strVal val="#ppt_w"/>
                                          </p:val>
                                        </p:tav>
                                      </p:tavLst>
                                    </p:anim>
                                    <p:anim calcmode="lin" valueType="num">
                                      <p:cBhvr additive="base">
                                        <p:cTn id="12" dur="500"/>
                                        <p:tgtEl>
                                          <p:spTgt spid="189"/>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90"/>
                                        </p:tgtEl>
                                        <p:attrNameLst>
                                          <p:attrName>style.visibility</p:attrName>
                                        </p:attrNameLst>
                                      </p:cBhvr>
                                      <p:to>
                                        <p:strVal val="visible"/>
                                      </p:to>
                                    </p:set>
                                    <p:anim calcmode="lin" valueType="num">
                                      <p:cBhvr additive="base">
                                        <p:cTn id="15" dur="500"/>
                                        <p:tgtEl>
                                          <p:spTgt spid="190"/>
                                        </p:tgtEl>
                                        <p:attrNameLst>
                                          <p:attrName>ppt_w</p:attrName>
                                        </p:attrNameLst>
                                      </p:cBhvr>
                                      <p:tavLst>
                                        <p:tav tm="0">
                                          <p:val>
                                            <p:strVal val="0"/>
                                          </p:val>
                                        </p:tav>
                                        <p:tav tm="100000">
                                          <p:val>
                                            <p:strVal val="#ppt_w"/>
                                          </p:val>
                                        </p:tav>
                                      </p:tavLst>
                                    </p:anim>
                                    <p:anim calcmode="lin" valueType="num">
                                      <p:cBhvr additive="base">
                                        <p:cTn id="16" dur="500"/>
                                        <p:tgtEl>
                                          <p:spTgt spid="190"/>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85"/>
                                        </p:tgtEl>
                                        <p:attrNameLst>
                                          <p:attrName>style.visibility</p:attrName>
                                        </p:attrNameLst>
                                      </p:cBhvr>
                                      <p:to>
                                        <p:strVal val="visible"/>
                                      </p:to>
                                    </p:set>
                                    <p:anim calcmode="lin" valueType="num">
                                      <p:cBhvr additive="base">
                                        <p:cTn id="19" dur="500"/>
                                        <p:tgtEl>
                                          <p:spTgt spid="185"/>
                                        </p:tgtEl>
                                        <p:attrNameLst>
                                          <p:attrName>ppt_w</p:attrName>
                                        </p:attrNameLst>
                                      </p:cBhvr>
                                      <p:tavLst>
                                        <p:tav tm="0">
                                          <p:val>
                                            <p:strVal val="0"/>
                                          </p:val>
                                        </p:tav>
                                        <p:tav tm="100000">
                                          <p:val>
                                            <p:strVal val="#ppt_w"/>
                                          </p:val>
                                        </p:tav>
                                      </p:tavLst>
                                    </p:anim>
                                    <p:anim calcmode="lin" valueType="num">
                                      <p:cBhvr additive="base">
                                        <p:cTn id="20" dur="500"/>
                                        <p:tgtEl>
                                          <p:spTgt spid="185"/>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191"/>
                                        </p:tgtEl>
                                        <p:attrNameLst>
                                          <p:attrName>style.visibility</p:attrName>
                                        </p:attrNameLst>
                                      </p:cBhvr>
                                      <p:to>
                                        <p:strVal val="visible"/>
                                      </p:to>
                                    </p:set>
                                    <p:anim calcmode="lin" valueType="num">
                                      <p:cBhvr additive="base">
                                        <p:cTn id="23" dur="500"/>
                                        <p:tgtEl>
                                          <p:spTgt spid="191"/>
                                        </p:tgtEl>
                                        <p:attrNameLst>
                                          <p:attrName>ppt_w</p:attrName>
                                        </p:attrNameLst>
                                      </p:cBhvr>
                                      <p:tavLst>
                                        <p:tav tm="0">
                                          <p:val>
                                            <p:strVal val="0"/>
                                          </p:val>
                                        </p:tav>
                                        <p:tav tm="100000">
                                          <p:val>
                                            <p:strVal val="#ppt_w"/>
                                          </p:val>
                                        </p:tav>
                                      </p:tavLst>
                                    </p:anim>
                                    <p:anim calcmode="lin" valueType="num">
                                      <p:cBhvr additive="base">
                                        <p:cTn id="24" dur="500"/>
                                        <p:tgtEl>
                                          <p:spTgt spid="191"/>
                                        </p:tgtEl>
                                        <p:attrNameLst>
                                          <p:attrName>ppt_h</p:attrName>
                                        </p:attrNameLst>
                                      </p:cBhvr>
                                      <p:tavLst>
                                        <p:tav tm="0">
                                          <p:val>
                                            <p:str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192"/>
                                        </p:tgtEl>
                                        <p:attrNameLst>
                                          <p:attrName>style.visibility</p:attrName>
                                        </p:attrNameLst>
                                      </p:cBhvr>
                                      <p:to>
                                        <p:strVal val="visible"/>
                                      </p:to>
                                    </p:set>
                                    <p:anim calcmode="lin" valueType="num">
                                      <p:cBhvr additive="base">
                                        <p:cTn id="27" dur="500"/>
                                        <p:tgtEl>
                                          <p:spTgt spid="192"/>
                                        </p:tgtEl>
                                        <p:attrNameLst>
                                          <p:attrName>ppt_w</p:attrName>
                                        </p:attrNameLst>
                                      </p:cBhvr>
                                      <p:tavLst>
                                        <p:tav tm="0">
                                          <p:val>
                                            <p:strVal val="0"/>
                                          </p:val>
                                        </p:tav>
                                        <p:tav tm="100000">
                                          <p:val>
                                            <p:strVal val="#ppt_w"/>
                                          </p:val>
                                        </p:tav>
                                      </p:tavLst>
                                    </p:anim>
                                    <p:anim calcmode="lin" valueType="num">
                                      <p:cBhvr additive="base">
                                        <p:cTn id="28" dur="500"/>
                                        <p:tgtEl>
                                          <p:spTgt spid="192"/>
                                        </p:tgtEl>
                                        <p:attrNameLst>
                                          <p:attrName>ppt_h</p:attrName>
                                        </p:attrNameLst>
                                      </p:cBhvr>
                                      <p:tavLst>
                                        <p:tav tm="0">
                                          <p:val>
                                            <p:str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199"/>
                                        </p:tgtEl>
                                        <p:attrNameLst>
                                          <p:attrName>style.visibility</p:attrName>
                                        </p:attrNameLst>
                                      </p:cBhvr>
                                      <p:to>
                                        <p:strVal val="visible"/>
                                      </p:to>
                                    </p:set>
                                    <p:anim calcmode="lin" valueType="num">
                                      <p:cBhvr additive="base">
                                        <p:cTn id="31" dur="500"/>
                                        <p:tgtEl>
                                          <p:spTgt spid="199"/>
                                        </p:tgtEl>
                                        <p:attrNameLst>
                                          <p:attrName>ppt_w</p:attrName>
                                        </p:attrNameLst>
                                      </p:cBhvr>
                                      <p:tavLst>
                                        <p:tav tm="0">
                                          <p:val>
                                            <p:strVal val="0"/>
                                          </p:val>
                                        </p:tav>
                                        <p:tav tm="100000">
                                          <p:val>
                                            <p:strVal val="#ppt_w"/>
                                          </p:val>
                                        </p:tav>
                                      </p:tavLst>
                                    </p:anim>
                                    <p:anim calcmode="lin" valueType="num">
                                      <p:cBhvr additive="base">
                                        <p:cTn id="32" dur="500"/>
                                        <p:tgtEl>
                                          <p:spTgt spid="199"/>
                                        </p:tgtEl>
                                        <p:attrNameLst>
                                          <p:attrName>ppt_h</p:attrName>
                                        </p:attrNameLst>
                                      </p:cBhvr>
                                      <p:tavLst>
                                        <p:tav tm="0">
                                          <p:val>
                                            <p:str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201"/>
                                        </p:tgtEl>
                                        <p:attrNameLst>
                                          <p:attrName>style.visibility</p:attrName>
                                        </p:attrNameLst>
                                      </p:cBhvr>
                                      <p:to>
                                        <p:strVal val="visible"/>
                                      </p:to>
                                    </p:set>
                                    <p:anim calcmode="lin" valueType="num">
                                      <p:cBhvr additive="base">
                                        <p:cTn id="35" dur="500"/>
                                        <p:tgtEl>
                                          <p:spTgt spid="201"/>
                                        </p:tgtEl>
                                        <p:attrNameLst>
                                          <p:attrName>ppt_w</p:attrName>
                                        </p:attrNameLst>
                                      </p:cBhvr>
                                      <p:tavLst>
                                        <p:tav tm="0">
                                          <p:val>
                                            <p:strVal val="0"/>
                                          </p:val>
                                        </p:tav>
                                        <p:tav tm="100000">
                                          <p:val>
                                            <p:strVal val="#ppt_w"/>
                                          </p:val>
                                        </p:tav>
                                      </p:tavLst>
                                    </p:anim>
                                    <p:anim calcmode="lin" valueType="num">
                                      <p:cBhvr additive="base">
                                        <p:cTn id="36" dur="500"/>
                                        <p:tgtEl>
                                          <p:spTgt spid="201"/>
                                        </p:tgtEl>
                                        <p:attrNameLst>
                                          <p:attrName>ppt_h</p:attrName>
                                        </p:attrNameLst>
                                      </p:cBhvr>
                                      <p:tavLst>
                                        <p:tav tm="0">
                                          <p:val>
                                            <p:str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202"/>
                                        </p:tgtEl>
                                        <p:attrNameLst>
                                          <p:attrName>style.visibility</p:attrName>
                                        </p:attrNameLst>
                                      </p:cBhvr>
                                      <p:to>
                                        <p:strVal val="visible"/>
                                      </p:to>
                                    </p:set>
                                    <p:anim calcmode="lin" valueType="num">
                                      <p:cBhvr additive="base">
                                        <p:cTn id="39" dur="500"/>
                                        <p:tgtEl>
                                          <p:spTgt spid="202"/>
                                        </p:tgtEl>
                                        <p:attrNameLst>
                                          <p:attrName>ppt_w</p:attrName>
                                        </p:attrNameLst>
                                      </p:cBhvr>
                                      <p:tavLst>
                                        <p:tav tm="0">
                                          <p:val>
                                            <p:strVal val="0"/>
                                          </p:val>
                                        </p:tav>
                                        <p:tav tm="100000">
                                          <p:val>
                                            <p:strVal val="#ppt_w"/>
                                          </p:val>
                                        </p:tav>
                                      </p:tavLst>
                                    </p:anim>
                                    <p:anim calcmode="lin" valueType="num">
                                      <p:cBhvr additive="base">
                                        <p:cTn id="40" dur="500"/>
                                        <p:tgtEl>
                                          <p:spTgt spid="202"/>
                                        </p:tgtEl>
                                        <p:attrNameLst>
                                          <p:attrName>ppt_h</p:attrName>
                                        </p:attrNameLst>
                                      </p:cBhvr>
                                      <p:tavLst>
                                        <p:tav tm="0">
                                          <p:val>
                                            <p:str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187"/>
                                        </p:tgtEl>
                                        <p:attrNameLst>
                                          <p:attrName>style.visibility</p:attrName>
                                        </p:attrNameLst>
                                      </p:cBhvr>
                                      <p:to>
                                        <p:strVal val="visible"/>
                                      </p:to>
                                    </p:set>
                                    <p:anim calcmode="lin" valueType="num">
                                      <p:cBhvr additive="base">
                                        <p:cTn id="43" dur="500"/>
                                        <p:tgtEl>
                                          <p:spTgt spid="187"/>
                                        </p:tgtEl>
                                        <p:attrNameLst>
                                          <p:attrName>ppt_w</p:attrName>
                                        </p:attrNameLst>
                                      </p:cBhvr>
                                      <p:tavLst>
                                        <p:tav tm="0">
                                          <p:val>
                                            <p:strVal val="0"/>
                                          </p:val>
                                        </p:tav>
                                        <p:tav tm="100000">
                                          <p:val>
                                            <p:strVal val="#ppt_w"/>
                                          </p:val>
                                        </p:tav>
                                      </p:tavLst>
                                    </p:anim>
                                    <p:anim calcmode="lin" valueType="num">
                                      <p:cBhvr additive="base">
                                        <p:cTn id="44" dur="500"/>
                                        <p:tgtEl>
                                          <p:spTgt spid="187"/>
                                        </p:tgtEl>
                                        <p:attrNameLst>
                                          <p:attrName>ppt_h</p:attrName>
                                        </p:attrNameLst>
                                      </p:cBhvr>
                                      <p:tavLst>
                                        <p:tav tm="0">
                                          <p:val>
                                            <p:str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86"/>
                                        </p:tgtEl>
                                        <p:attrNameLst>
                                          <p:attrName>style.visibility</p:attrName>
                                        </p:attrNameLst>
                                      </p:cBhvr>
                                      <p:to>
                                        <p:strVal val="visible"/>
                                      </p:to>
                                    </p:set>
                                    <p:anim calcmode="lin" valueType="num">
                                      <p:cBhvr additive="base">
                                        <p:cTn id="47" dur="500"/>
                                        <p:tgtEl>
                                          <p:spTgt spid="186"/>
                                        </p:tgtEl>
                                        <p:attrNameLst>
                                          <p:attrName>ppt_w</p:attrName>
                                        </p:attrNameLst>
                                      </p:cBhvr>
                                      <p:tavLst>
                                        <p:tav tm="0">
                                          <p:val>
                                            <p:strVal val="0"/>
                                          </p:val>
                                        </p:tav>
                                        <p:tav tm="100000">
                                          <p:val>
                                            <p:strVal val="#ppt_w"/>
                                          </p:val>
                                        </p:tav>
                                      </p:tavLst>
                                    </p:anim>
                                    <p:anim calcmode="lin" valueType="num">
                                      <p:cBhvr additive="base">
                                        <p:cTn id="48" dur="500"/>
                                        <p:tgtEl>
                                          <p:spTgt spid="186"/>
                                        </p:tgtEl>
                                        <p:attrNameLst>
                                          <p:attrName>ppt_h</p:attrName>
                                        </p:attrNameLst>
                                      </p:cBhvr>
                                      <p:tavLst>
                                        <p:tav tm="0">
                                          <p:val>
                                            <p:str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04"/>
                                        </p:tgtEl>
                                        <p:attrNameLst>
                                          <p:attrName>style.visibility</p:attrName>
                                        </p:attrNameLst>
                                      </p:cBhvr>
                                      <p:to>
                                        <p:strVal val="visible"/>
                                      </p:to>
                                    </p:set>
                                    <p:animEffect transition="in" filter="fade">
                                      <p:cBhvr>
                                        <p:cTn id="53" dur="2000"/>
                                        <p:tgtEl>
                                          <p:spTgt spid="204"/>
                                        </p:tgtEl>
                                      </p:cBhvr>
                                    </p:animEffect>
                                  </p:childTnLst>
                                </p:cTn>
                              </p:par>
                            </p:childTnLst>
                          </p:cTn>
                        </p:par>
                        <p:par>
                          <p:cTn id="54" fill="hold">
                            <p:stCondLst>
                              <p:cond delay="2000"/>
                            </p:stCondLst>
                            <p:childTnLst>
                              <p:par>
                                <p:cTn id="55" presetID="23" presetClass="entr" presetSubtype="16" fill="hold" nodeType="afterEffect">
                                  <p:stCondLst>
                                    <p:cond delay="0"/>
                                  </p:stCondLst>
                                  <p:childTnLst>
                                    <p:set>
                                      <p:cBhvr>
                                        <p:cTn id="56" dur="1" fill="hold">
                                          <p:stCondLst>
                                            <p:cond delay="0"/>
                                          </p:stCondLst>
                                        </p:cTn>
                                        <p:tgtEl>
                                          <p:spTgt spid="205"/>
                                        </p:tgtEl>
                                        <p:attrNameLst>
                                          <p:attrName>style.visibility</p:attrName>
                                        </p:attrNameLst>
                                      </p:cBhvr>
                                      <p:to>
                                        <p:strVal val="visible"/>
                                      </p:to>
                                    </p:set>
                                    <p:anim calcmode="lin" valueType="num">
                                      <p:cBhvr additive="base">
                                        <p:cTn id="57" dur="500"/>
                                        <p:tgtEl>
                                          <p:spTgt spid="205"/>
                                        </p:tgtEl>
                                        <p:attrNameLst>
                                          <p:attrName>ppt_w</p:attrName>
                                        </p:attrNameLst>
                                      </p:cBhvr>
                                      <p:tavLst>
                                        <p:tav tm="0">
                                          <p:val>
                                            <p:strVal val="0"/>
                                          </p:val>
                                        </p:tav>
                                        <p:tav tm="100000">
                                          <p:val>
                                            <p:strVal val="#ppt_w"/>
                                          </p:val>
                                        </p:tav>
                                      </p:tavLst>
                                    </p:anim>
                                    <p:anim calcmode="lin" valueType="num">
                                      <p:cBhvr additive="base">
                                        <p:cTn id="58" dur="500"/>
                                        <p:tgtEl>
                                          <p:spTgt spid="205"/>
                                        </p:tgtEl>
                                        <p:attrNameLst>
                                          <p:attrName>ppt_h</p:attrName>
                                        </p:attrNameLst>
                                      </p:cBhvr>
                                      <p:tavLst>
                                        <p:tav tm="0">
                                          <p:val>
                                            <p:strVal val="0"/>
                                          </p:val>
                                        </p:tav>
                                        <p:tav tm="100000">
                                          <p:val>
                                            <p:strVal val="#ppt_h"/>
                                          </p:val>
                                        </p:tav>
                                      </p:tavLst>
                                    </p:anim>
                                  </p:childTnLst>
                                </p:cTn>
                              </p:par>
                              <p:par>
                                <p:cTn id="59" presetID="10" presetClass="entr" presetSubtype="0" fill="hold" nodeType="withEffect">
                                  <p:stCondLst>
                                    <p:cond delay="0"/>
                                  </p:stCondLst>
                                  <p:childTnLst>
                                    <p:set>
                                      <p:cBhvr>
                                        <p:cTn id="60" dur="1" fill="hold">
                                          <p:stCondLst>
                                            <p:cond delay="0"/>
                                          </p:stCondLst>
                                        </p:cTn>
                                        <p:tgtEl>
                                          <p:spTgt spid="206"/>
                                        </p:tgtEl>
                                        <p:attrNameLst>
                                          <p:attrName>style.visibility</p:attrName>
                                        </p:attrNameLst>
                                      </p:cBhvr>
                                      <p:to>
                                        <p:strVal val="visible"/>
                                      </p:to>
                                    </p:set>
                                    <p:animEffect transition="in" filter="fade">
                                      <p:cBhvr>
                                        <p:cTn id="61"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217"/>
        <p:cNvGrpSpPr/>
        <p:nvPr/>
      </p:nvGrpSpPr>
      <p:grpSpPr>
        <a:xfrm>
          <a:off x="0" y="0"/>
          <a:ext cx="0" cy="0"/>
          <a:chOff x="0" y="0"/>
          <a:chExt cx="0" cy="0"/>
        </a:xfrm>
      </p:grpSpPr>
      <p:pic>
        <p:nvPicPr>
          <p:cNvPr id="218" name="Google Shape;218;p8" descr="https://encrypted-tbn2.gstatic.com/images?q=tbn:ANd9GcQMUmxjThBv5XYUttgo1sES5xa5imXqXPbyn9fsZNJskocl34aI"/>
          <p:cNvPicPr preferRelativeResize="0"/>
          <p:nvPr/>
        </p:nvPicPr>
        <p:blipFill rotWithShape="1">
          <a:blip r:embed="rId3">
            <a:alphaModFix/>
          </a:blip>
          <a:srcRect/>
          <a:stretch/>
        </p:blipFill>
        <p:spPr>
          <a:xfrm>
            <a:off x="909893" y="3926009"/>
            <a:ext cx="994730" cy="756084"/>
          </a:xfrm>
          <a:prstGeom prst="rect">
            <a:avLst/>
          </a:prstGeom>
          <a:noFill/>
          <a:ln>
            <a:noFill/>
          </a:ln>
        </p:spPr>
      </p:pic>
      <p:pic>
        <p:nvPicPr>
          <p:cNvPr id="219" name="Google Shape;219;p8" descr="https://encrypted-tbn2.gstatic.com/images?q=tbn:ANd9GcQMUmxjThBv5XYUttgo1sES5xa5imXqXPbyn9fsZNJskocl34aI"/>
          <p:cNvPicPr preferRelativeResize="0"/>
          <p:nvPr/>
        </p:nvPicPr>
        <p:blipFill rotWithShape="1">
          <a:blip r:embed="rId3">
            <a:alphaModFix/>
          </a:blip>
          <a:srcRect/>
          <a:stretch/>
        </p:blipFill>
        <p:spPr>
          <a:xfrm>
            <a:off x="2007608" y="3759883"/>
            <a:ext cx="994730" cy="756084"/>
          </a:xfrm>
          <a:prstGeom prst="rect">
            <a:avLst/>
          </a:prstGeom>
          <a:noFill/>
          <a:ln>
            <a:noFill/>
          </a:ln>
        </p:spPr>
      </p:pic>
      <p:pic>
        <p:nvPicPr>
          <p:cNvPr id="220" name="Google Shape;220;p8" descr="http://thumbs.dreamstime.com/x/sketch-old-building-your-design-file-eps-vector-includes-transparency-effects-30352028.jpg"/>
          <p:cNvPicPr preferRelativeResize="0"/>
          <p:nvPr/>
        </p:nvPicPr>
        <p:blipFill rotWithShape="1">
          <a:blip r:embed="rId4">
            <a:alphaModFix/>
          </a:blip>
          <a:srcRect/>
          <a:stretch/>
        </p:blipFill>
        <p:spPr>
          <a:xfrm>
            <a:off x="-324544" y="2301720"/>
            <a:ext cx="2160240" cy="1620180"/>
          </a:xfrm>
          <a:prstGeom prst="rect">
            <a:avLst/>
          </a:prstGeom>
          <a:noFill/>
          <a:ln>
            <a:noFill/>
          </a:ln>
        </p:spPr>
      </p:pic>
      <p:pic>
        <p:nvPicPr>
          <p:cNvPr id="221" name="Google Shape;221;p8" descr="http://thumbs.dreamstime.com/x/sketch-old-building-your-design-file-eps-vector-includes-transparency-effects-30352028.jpg"/>
          <p:cNvPicPr preferRelativeResize="0"/>
          <p:nvPr/>
        </p:nvPicPr>
        <p:blipFill rotWithShape="1">
          <a:blip r:embed="rId4">
            <a:alphaModFix/>
          </a:blip>
          <a:srcRect/>
          <a:stretch/>
        </p:blipFill>
        <p:spPr>
          <a:xfrm>
            <a:off x="323528" y="951570"/>
            <a:ext cx="2160240" cy="1620180"/>
          </a:xfrm>
          <a:prstGeom prst="rect">
            <a:avLst/>
          </a:prstGeom>
          <a:noFill/>
          <a:ln>
            <a:noFill/>
          </a:ln>
        </p:spPr>
      </p:pic>
      <p:pic>
        <p:nvPicPr>
          <p:cNvPr id="222" name="Google Shape;222;p8" descr="http://thumbs.dreamstime.com/x/sketch-old-building-your-design-file-eps-vector-includes-transparency-effects-30352028.jpg"/>
          <p:cNvPicPr preferRelativeResize="0"/>
          <p:nvPr/>
        </p:nvPicPr>
        <p:blipFill rotWithShape="1">
          <a:blip r:embed="rId4">
            <a:alphaModFix/>
          </a:blip>
          <a:srcRect/>
          <a:stretch/>
        </p:blipFill>
        <p:spPr>
          <a:xfrm>
            <a:off x="1547664" y="-182556"/>
            <a:ext cx="2160240" cy="1620180"/>
          </a:xfrm>
          <a:prstGeom prst="rect">
            <a:avLst/>
          </a:prstGeom>
          <a:noFill/>
          <a:ln>
            <a:noFill/>
          </a:ln>
        </p:spPr>
      </p:pic>
      <p:pic>
        <p:nvPicPr>
          <p:cNvPr id="223" name="Google Shape;223;p8" descr="http://thumbs.dreamstime.com/x/sketch-old-building-your-design-file-eps-vector-includes-transparency-effects-30352028.jpg"/>
          <p:cNvPicPr preferRelativeResize="0"/>
          <p:nvPr/>
        </p:nvPicPr>
        <p:blipFill rotWithShape="1">
          <a:blip r:embed="rId4">
            <a:alphaModFix/>
          </a:blip>
          <a:srcRect/>
          <a:stretch/>
        </p:blipFill>
        <p:spPr>
          <a:xfrm>
            <a:off x="3491880" y="-236562"/>
            <a:ext cx="2160240" cy="1620180"/>
          </a:xfrm>
          <a:prstGeom prst="rect">
            <a:avLst/>
          </a:prstGeom>
          <a:noFill/>
          <a:ln>
            <a:noFill/>
          </a:ln>
        </p:spPr>
      </p:pic>
      <p:pic>
        <p:nvPicPr>
          <p:cNvPr id="224" name="Google Shape;224;p8" descr="http://thumbs.dreamstime.com/x/sketch-old-building-your-design-file-eps-vector-includes-transparency-effects-30352028.jpg"/>
          <p:cNvPicPr preferRelativeResize="0"/>
          <p:nvPr/>
        </p:nvPicPr>
        <p:blipFill rotWithShape="1">
          <a:blip r:embed="rId4">
            <a:alphaModFix/>
          </a:blip>
          <a:srcRect/>
          <a:stretch/>
        </p:blipFill>
        <p:spPr>
          <a:xfrm>
            <a:off x="5508104" y="0"/>
            <a:ext cx="2160240" cy="1620180"/>
          </a:xfrm>
          <a:prstGeom prst="rect">
            <a:avLst/>
          </a:prstGeom>
          <a:noFill/>
          <a:ln>
            <a:noFill/>
          </a:ln>
        </p:spPr>
      </p:pic>
      <p:pic>
        <p:nvPicPr>
          <p:cNvPr id="225" name="Google Shape;225;p8" descr="http://thumbs.dreamstime.com/x/sketch-old-building-your-design-file-eps-vector-includes-transparency-effects-30352028.jpg"/>
          <p:cNvPicPr preferRelativeResize="0"/>
          <p:nvPr/>
        </p:nvPicPr>
        <p:blipFill rotWithShape="1">
          <a:blip r:embed="rId4">
            <a:alphaModFix/>
          </a:blip>
          <a:srcRect/>
          <a:stretch/>
        </p:blipFill>
        <p:spPr>
          <a:xfrm>
            <a:off x="7236296" y="681540"/>
            <a:ext cx="2160240" cy="1620180"/>
          </a:xfrm>
          <a:prstGeom prst="rect">
            <a:avLst/>
          </a:prstGeom>
          <a:noFill/>
          <a:ln>
            <a:noFill/>
          </a:ln>
        </p:spPr>
      </p:pic>
      <p:sp>
        <p:nvSpPr>
          <p:cNvPr id="226" name="Google Shape;226;p8"/>
          <p:cNvSpPr/>
          <p:nvPr/>
        </p:nvSpPr>
        <p:spPr>
          <a:xfrm>
            <a:off x="63962" y="2896209"/>
            <a:ext cx="1368152" cy="200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hospital</a:t>
            </a:r>
            <a:endParaRPr sz="1800" b="0" i="0" u="none" strike="noStrike" cap="none">
              <a:solidFill>
                <a:schemeClr val="dk1"/>
              </a:solidFill>
              <a:latin typeface="Calibri"/>
              <a:ea typeface="Calibri"/>
              <a:cs typeface="Calibri"/>
              <a:sym typeface="Calibri"/>
            </a:endParaRPr>
          </a:p>
        </p:txBody>
      </p:sp>
      <p:sp>
        <p:nvSpPr>
          <p:cNvPr id="227" name="Google Shape;227;p8"/>
          <p:cNvSpPr/>
          <p:nvPr/>
        </p:nvSpPr>
        <p:spPr>
          <a:xfrm>
            <a:off x="698082" y="1545636"/>
            <a:ext cx="1368152" cy="200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ONG</a:t>
            </a:r>
            <a:endParaRPr sz="1800" b="0" i="0" u="none" strike="noStrike" cap="none">
              <a:solidFill>
                <a:schemeClr val="dk1"/>
              </a:solidFill>
              <a:latin typeface="Calibri"/>
              <a:ea typeface="Calibri"/>
              <a:cs typeface="Calibri"/>
              <a:sym typeface="Calibri"/>
            </a:endParaRPr>
          </a:p>
        </p:txBody>
      </p:sp>
      <p:sp>
        <p:nvSpPr>
          <p:cNvPr id="228" name="Google Shape;228;p8"/>
          <p:cNvSpPr/>
          <p:nvPr/>
        </p:nvSpPr>
        <p:spPr>
          <a:xfrm>
            <a:off x="1907704" y="411510"/>
            <a:ext cx="1368152" cy="540052"/>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cossos seguretat</a:t>
            </a:r>
            <a:endParaRPr sz="1800" b="0" i="0" u="none" strike="noStrike" cap="none">
              <a:solidFill>
                <a:schemeClr val="dk1"/>
              </a:solidFill>
              <a:latin typeface="Calibri"/>
              <a:ea typeface="Calibri"/>
              <a:cs typeface="Calibri"/>
              <a:sym typeface="Calibri"/>
            </a:endParaRPr>
          </a:p>
        </p:txBody>
      </p:sp>
      <p:sp>
        <p:nvSpPr>
          <p:cNvPr id="229" name="Google Shape;229;p8"/>
          <p:cNvSpPr/>
          <p:nvPr/>
        </p:nvSpPr>
        <p:spPr>
          <a:xfrm>
            <a:off x="3880386" y="357504"/>
            <a:ext cx="1368152" cy="200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serveis socials</a:t>
            </a:r>
            <a:endParaRPr sz="1600" b="0" i="0" u="none" strike="noStrike" cap="none">
              <a:solidFill>
                <a:schemeClr val="dk1"/>
              </a:solidFill>
              <a:latin typeface="Calibri"/>
              <a:ea typeface="Calibri"/>
              <a:cs typeface="Calibri"/>
              <a:sym typeface="Calibri"/>
            </a:endParaRPr>
          </a:p>
        </p:txBody>
      </p:sp>
      <p:sp>
        <p:nvSpPr>
          <p:cNvPr id="230" name="Google Shape;230;p8"/>
          <p:cNvSpPr/>
          <p:nvPr/>
        </p:nvSpPr>
        <p:spPr>
          <a:xfrm>
            <a:off x="5897172" y="627534"/>
            <a:ext cx="1368152" cy="200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justícia</a:t>
            </a:r>
            <a:endParaRPr sz="1600" b="0" i="0" u="none" strike="noStrike" cap="none">
              <a:solidFill>
                <a:schemeClr val="dk1"/>
              </a:solidFill>
              <a:latin typeface="Calibri"/>
              <a:ea typeface="Calibri"/>
              <a:cs typeface="Calibri"/>
              <a:sym typeface="Calibri"/>
            </a:endParaRPr>
          </a:p>
        </p:txBody>
      </p:sp>
      <p:sp>
        <p:nvSpPr>
          <p:cNvPr id="231" name="Google Shape;231;p8"/>
          <p:cNvSpPr/>
          <p:nvPr/>
        </p:nvSpPr>
        <p:spPr>
          <a:xfrm>
            <a:off x="7624802" y="1275606"/>
            <a:ext cx="1368152" cy="200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escola</a:t>
            </a:r>
            <a:endParaRPr sz="1600" b="0" i="0" u="none" strike="noStrike" cap="none">
              <a:solidFill>
                <a:schemeClr val="dk1"/>
              </a:solidFill>
              <a:latin typeface="Calibri"/>
              <a:ea typeface="Calibri"/>
              <a:cs typeface="Calibri"/>
              <a:sym typeface="Calibri"/>
            </a:endParaRPr>
          </a:p>
        </p:txBody>
      </p:sp>
      <p:pic>
        <p:nvPicPr>
          <p:cNvPr id="232" name="Google Shape;232;p8" descr="http://thumbs.dreamstime.com/x/sketch-old-building-your-design-file-eps-vector-includes-transparency-effects-30352028.jpg"/>
          <p:cNvPicPr preferRelativeResize="0"/>
          <p:nvPr/>
        </p:nvPicPr>
        <p:blipFill rotWithShape="1">
          <a:blip r:embed="rId4">
            <a:alphaModFix/>
          </a:blip>
          <a:srcRect/>
          <a:stretch/>
        </p:blipFill>
        <p:spPr>
          <a:xfrm>
            <a:off x="7236296" y="1869672"/>
            <a:ext cx="2160240" cy="1620180"/>
          </a:xfrm>
          <a:prstGeom prst="rect">
            <a:avLst/>
          </a:prstGeom>
          <a:noFill/>
          <a:ln>
            <a:noFill/>
          </a:ln>
        </p:spPr>
      </p:pic>
      <p:sp>
        <p:nvSpPr>
          <p:cNvPr id="233" name="Google Shape;233;p8"/>
          <p:cNvSpPr/>
          <p:nvPr/>
        </p:nvSpPr>
        <p:spPr>
          <a:xfrm>
            <a:off x="7624802" y="2463738"/>
            <a:ext cx="1368152" cy="200320"/>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hospital II</a:t>
            </a:r>
            <a:endParaRPr sz="1600" b="0" i="0" u="none" strike="noStrike" cap="none">
              <a:solidFill>
                <a:schemeClr val="dk1"/>
              </a:solidFill>
              <a:latin typeface="Calibri"/>
              <a:ea typeface="Calibri"/>
              <a:cs typeface="Calibri"/>
              <a:sym typeface="Calibri"/>
            </a:endParaRPr>
          </a:p>
        </p:txBody>
      </p:sp>
      <p:pic>
        <p:nvPicPr>
          <p:cNvPr id="234" name="Google Shape;234;p8" descr="https://encrypted-tbn2.gstatic.com/images?q=tbn:ANd9GcQMUmxjThBv5XYUttgo1sES5xa5imXqXPbyn9fsZNJskocl34aI"/>
          <p:cNvPicPr preferRelativeResize="0"/>
          <p:nvPr/>
        </p:nvPicPr>
        <p:blipFill rotWithShape="1">
          <a:blip r:embed="rId3">
            <a:alphaModFix/>
          </a:blip>
          <a:srcRect/>
          <a:stretch/>
        </p:blipFill>
        <p:spPr>
          <a:xfrm>
            <a:off x="7855902" y="3739344"/>
            <a:ext cx="994730" cy="756084"/>
          </a:xfrm>
          <a:prstGeom prst="rect">
            <a:avLst/>
          </a:prstGeom>
          <a:noFill/>
          <a:ln>
            <a:noFill/>
          </a:ln>
        </p:spPr>
      </p:pic>
      <p:pic>
        <p:nvPicPr>
          <p:cNvPr id="235" name="Google Shape;235;p8" descr="https://encrypted-tbn2.gstatic.com/images?q=tbn:ANd9GcQMUmxjThBv5XYUttgo1sES5xa5imXqXPbyn9fsZNJskocl34aI"/>
          <p:cNvPicPr preferRelativeResize="0"/>
          <p:nvPr/>
        </p:nvPicPr>
        <p:blipFill rotWithShape="1">
          <a:blip r:embed="rId3">
            <a:alphaModFix/>
          </a:blip>
          <a:srcRect/>
          <a:stretch/>
        </p:blipFill>
        <p:spPr>
          <a:xfrm>
            <a:off x="5536570" y="3414704"/>
            <a:ext cx="994730" cy="756084"/>
          </a:xfrm>
          <a:prstGeom prst="rect">
            <a:avLst/>
          </a:prstGeom>
          <a:noFill/>
          <a:ln>
            <a:noFill/>
          </a:ln>
        </p:spPr>
      </p:pic>
      <p:sp>
        <p:nvSpPr>
          <p:cNvPr id="236" name="Google Shape;236;p8"/>
          <p:cNvSpPr/>
          <p:nvPr/>
        </p:nvSpPr>
        <p:spPr>
          <a:xfrm>
            <a:off x="5277004" y="4008770"/>
            <a:ext cx="1368152" cy="507196"/>
          </a:xfrm>
          <a:prstGeom prst="round2SameRect">
            <a:avLst>
              <a:gd name="adj1" fmla="val 16667"/>
              <a:gd name="adj2" fmla="val 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dk1"/>
                </a:solidFill>
                <a:latin typeface="Calibri"/>
                <a:ea typeface="Calibri"/>
                <a:cs typeface="Calibri"/>
                <a:sym typeface="Calibri"/>
              </a:rPr>
              <a:t>família acollida</a:t>
            </a:r>
            <a:endParaRPr sz="1600" b="0" i="0" u="none" strike="noStrike" cap="none">
              <a:solidFill>
                <a:schemeClr val="dk1"/>
              </a:solidFill>
              <a:latin typeface="Calibri"/>
              <a:ea typeface="Calibri"/>
              <a:cs typeface="Calibri"/>
              <a:sym typeface="Calibri"/>
            </a:endParaRPr>
          </a:p>
        </p:txBody>
      </p:sp>
      <p:cxnSp>
        <p:nvCxnSpPr>
          <p:cNvPr id="237" name="Google Shape;237;p8"/>
          <p:cNvCxnSpPr/>
          <p:nvPr/>
        </p:nvCxnSpPr>
        <p:spPr>
          <a:xfrm flipH="1">
            <a:off x="1547664" y="1545636"/>
            <a:ext cx="6048672" cy="1890210"/>
          </a:xfrm>
          <a:prstGeom prst="straightConnector1">
            <a:avLst/>
          </a:prstGeom>
          <a:noFill/>
          <a:ln w="9525" cap="flat" cmpd="sng">
            <a:solidFill>
              <a:srgbClr val="4A7DBA"/>
            </a:solidFill>
            <a:prstDash val="solid"/>
            <a:round/>
            <a:headEnd type="none" w="sm" len="sm"/>
            <a:tailEnd type="stealth" w="med" len="med"/>
          </a:ln>
        </p:spPr>
      </p:cxnSp>
      <p:cxnSp>
        <p:nvCxnSpPr>
          <p:cNvPr id="238" name="Google Shape;238;p8"/>
          <p:cNvCxnSpPr/>
          <p:nvPr/>
        </p:nvCxnSpPr>
        <p:spPr>
          <a:xfrm rot="10800000">
            <a:off x="4572000" y="1059582"/>
            <a:ext cx="3024336" cy="486054"/>
          </a:xfrm>
          <a:prstGeom prst="straightConnector1">
            <a:avLst/>
          </a:prstGeom>
          <a:noFill/>
          <a:ln w="9525" cap="flat" cmpd="sng">
            <a:solidFill>
              <a:srgbClr val="4A7DBA"/>
            </a:solidFill>
            <a:prstDash val="solid"/>
            <a:round/>
            <a:headEnd type="none" w="sm" len="sm"/>
            <a:tailEnd type="stealth" w="med" len="med"/>
          </a:ln>
        </p:spPr>
      </p:cxnSp>
      <p:cxnSp>
        <p:nvCxnSpPr>
          <p:cNvPr id="239" name="Google Shape;239;p8"/>
          <p:cNvCxnSpPr/>
          <p:nvPr/>
        </p:nvCxnSpPr>
        <p:spPr>
          <a:xfrm flipH="1">
            <a:off x="2195736" y="1545636"/>
            <a:ext cx="5472608" cy="594066"/>
          </a:xfrm>
          <a:prstGeom prst="straightConnector1">
            <a:avLst/>
          </a:prstGeom>
          <a:noFill/>
          <a:ln w="9525" cap="flat" cmpd="sng">
            <a:solidFill>
              <a:srgbClr val="4A7DBA"/>
            </a:solidFill>
            <a:prstDash val="solid"/>
            <a:round/>
            <a:headEnd type="none" w="sm" len="sm"/>
            <a:tailEnd type="stealth" w="med" len="med"/>
          </a:ln>
        </p:spPr>
      </p:cxnSp>
      <p:cxnSp>
        <p:nvCxnSpPr>
          <p:cNvPr id="240" name="Google Shape;240;p8"/>
          <p:cNvCxnSpPr/>
          <p:nvPr/>
        </p:nvCxnSpPr>
        <p:spPr>
          <a:xfrm rot="10800000">
            <a:off x="6588224" y="1275606"/>
            <a:ext cx="1080120" cy="270030"/>
          </a:xfrm>
          <a:prstGeom prst="straightConnector1">
            <a:avLst/>
          </a:prstGeom>
          <a:noFill/>
          <a:ln w="9525" cap="flat" cmpd="sng">
            <a:solidFill>
              <a:srgbClr val="4A7DBA"/>
            </a:solidFill>
            <a:prstDash val="solid"/>
            <a:round/>
            <a:headEnd type="none" w="sm" len="sm"/>
            <a:tailEnd type="stealth" w="med" len="med"/>
          </a:ln>
        </p:spPr>
      </p:cxnSp>
      <p:cxnSp>
        <p:nvCxnSpPr>
          <p:cNvPr id="241" name="Google Shape;241;p8"/>
          <p:cNvCxnSpPr/>
          <p:nvPr/>
        </p:nvCxnSpPr>
        <p:spPr>
          <a:xfrm>
            <a:off x="7668344" y="1545636"/>
            <a:ext cx="576064" cy="648072"/>
          </a:xfrm>
          <a:prstGeom prst="straightConnector1">
            <a:avLst/>
          </a:prstGeom>
          <a:noFill/>
          <a:ln w="9525" cap="flat" cmpd="sng">
            <a:solidFill>
              <a:srgbClr val="4A7DBA"/>
            </a:solidFill>
            <a:prstDash val="solid"/>
            <a:round/>
            <a:headEnd type="none" w="sm" len="sm"/>
            <a:tailEnd type="stealth" w="med" len="med"/>
          </a:ln>
        </p:spPr>
      </p:cxnSp>
      <p:cxnSp>
        <p:nvCxnSpPr>
          <p:cNvPr id="242" name="Google Shape;242;p8"/>
          <p:cNvCxnSpPr/>
          <p:nvPr/>
        </p:nvCxnSpPr>
        <p:spPr>
          <a:xfrm rot="10800000">
            <a:off x="2555776" y="1113588"/>
            <a:ext cx="5112568" cy="432048"/>
          </a:xfrm>
          <a:prstGeom prst="straightConnector1">
            <a:avLst/>
          </a:prstGeom>
          <a:noFill/>
          <a:ln w="9525" cap="flat" cmpd="sng">
            <a:solidFill>
              <a:srgbClr val="4A7DBA"/>
            </a:solidFill>
            <a:prstDash val="solid"/>
            <a:round/>
            <a:headEnd type="none" w="sm" len="sm"/>
            <a:tailEnd type="stealth" w="med" len="med"/>
          </a:ln>
        </p:spPr>
      </p:cxnSp>
      <p:cxnSp>
        <p:nvCxnSpPr>
          <p:cNvPr id="243" name="Google Shape;243;p8"/>
          <p:cNvCxnSpPr/>
          <p:nvPr/>
        </p:nvCxnSpPr>
        <p:spPr>
          <a:xfrm flipH="1">
            <a:off x="2899128" y="1125561"/>
            <a:ext cx="4824536" cy="2862318"/>
          </a:xfrm>
          <a:prstGeom prst="straightConnector1">
            <a:avLst/>
          </a:prstGeom>
          <a:noFill/>
          <a:ln w="9525" cap="flat" cmpd="sng">
            <a:solidFill>
              <a:srgbClr val="4A7DBA"/>
            </a:solidFill>
            <a:prstDash val="solid"/>
            <a:round/>
            <a:headEnd type="none" w="sm" len="sm"/>
            <a:tailEnd type="stealth" w="med" len="med"/>
          </a:ln>
        </p:spPr>
      </p:cxnSp>
      <p:cxnSp>
        <p:nvCxnSpPr>
          <p:cNvPr id="244" name="Google Shape;244;p8"/>
          <p:cNvCxnSpPr/>
          <p:nvPr/>
        </p:nvCxnSpPr>
        <p:spPr>
          <a:xfrm>
            <a:off x="2266866" y="1909975"/>
            <a:ext cx="5329470" cy="769795"/>
          </a:xfrm>
          <a:prstGeom prst="straightConnector1">
            <a:avLst/>
          </a:prstGeom>
          <a:noFill/>
          <a:ln w="9525" cap="flat" cmpd="sng">
            <a:solidFill>
              <a:srgbClr val="BD4B48"/>
            </a:solidFill>
            <a:prstDash val="solid"/>
            <a:round/>
            <a:headEnd type="none" w="sm" len="sm"/>
            <a:tailEnd type="stealth" w="med" len="med"/>
          </a:ln>
        </p:spPr>
      </p:cxnSp>
      <p:cxnSp>
        <p:nvCxnSpPr>
          <p:cNvPr id="245" name="Google Shape;245;p8"/>
          <p:cNvCxnSpPr/>
          <p:nvPr/>
        </p:nvCxnSpPr>
        <p:spPr>
          <a:xfrm flipH="1">
            <a:off x="2123744" y="1923678"/>
            <a:ext cx="72007" cy="2376264"/>
          </a:xfrm>
          <a:prstGeom prst="straightConnector1">
            <a:avLst/>
          </a:prstGeom>
          <a:noFill/>
          <a:ln w="9525" cap="flat" cmpd="sng">
            <a:solidFill>
              <a:srgbClr val="BD4B48"/>
            </a:solidFill>
            <a:prstDash val="solid"/>
            <a:round/>
            <a:headEnd type="none" w="sm" len="sm"/>
            <a:tailEnd type="stealth" w="med" len="med"/>
          </a:ln>
        </p:spPr>
      </p:cxnSp>
      <p:cxnSp>
        <p:nvCxnSpPr>
          <p:cNvPr id="246" name="Google Shape;246;p8"/>
          <p:cNvCxnSpPr/>
          <p:nvPr/>
        </p:nvCxnSpPr>
        <p:spPr>
          <a:xfrm>
            <a:off x="2209338" y="1911116"/>
            <a:ext cx="5530998" cy="2259672"/>
          </a:xfrm>
          <a:prstGeom prst="straightConnector1">
            <a:avLst/>
          </a:prstGeom>
          <a:noFill/>
          <a:ln w="9525" cap="flat" cmpd="sng">
            <a:solidFill>
              <a:srgbClr val="BD4B48"/>
            </a:solidFill>
            <a:prstDash val="solid"/>
            <a:round/>
            <a:headEnd type="none" w="sm" len="sm"/>
            <a:tailEnd type="stealth" w="med" len="med"/>
          </a:ln>
        </p:spPr>
      </p:cxnSp>
      <p:cxnSp>
        <p:nvCxnSpPr>
          <p:cNvPr id="247" name="Google Shape;247;p8"/>
          <p:cNvCxnSpPr/>
          <p:nvPr/>
        </p:nvCxnSpPr>
        <p:spPr>
          <a:xfrm rot="10800000" flipH="1">
            <a:off x="2201800" y="1329612"/>
            <a:ext cx="4314416" cy="557220"/>
          </a:xfrm>
          <a:prstGeom prst="straightConnector1">
            <a:avLst/>
          </a:prstGeom>
          <a:noFill/>
          <a:ln w="9525" cap="flat" cmpd="sng">
            <a:solidFill>
              <a:srgbClr val="BD4B48"/>
            </a:solidFill>
            <a:prstDash val="solid"/>
            <a:round/>
            <a:headEnd type="none" w="sm" len="sm"/>
            <a:tailEnd type="stealth" w="med" len="med"/>
          </a:ln>
        </p:spPr>
      </p:cxnSp>
      <p:cxnSp>
        <p:nvCxnSpPr>
          <p:cNvPr id="248" name="Google Shape;248;p8"/>
          <p:cNvCxnSpPr/>
          <p:nvPr/>
        </p:nvCxnSpPr>
        <p:spPr>
          <a:xfrm rot="10800000" flipH="1">
            <a:off x="2201814" y="1113588"/>
            <a:ext cx="281969" cy="773244"/>
          </a:xfrm>
          <a:prstGeom prst="straightConnector1">
            <a:avLst/>
          </a:prstGeom>
          <a:noFill/>
          <a:ln w="9525" cap="flat" cmpd="sng">
            <a:solidFill>
              <a:srgbClr val="BD4B48"/>
            </a:solidFill>
            <a:prstDash val="solid"/>
            <a:round/>
            <a:headEnd type="none" w="sm" len="sm"/>
            <a:tailEnd type="stealth" w="med" len="med"/>
          </a:ln>
        </p:spPr>
      </p:cxnSp>
      <p:cxnSp>
        <p:nvCxnSpPr>
          <p:cNvPr id="249" name="Google Shape;249;p8"/>
          <p:cNvCxnSpPr/>
          <p:nvPr/>
        </p:nvCxnSpPr>
        <p:spPr>
          <a:xfrm flipH="1">
            <a:off x="1547664" y="1886832"/>
            <a:ext cx="654136" cy="1441002"/>
          </a:xfrm>
          <a:prstGeom prst="straightConnector1">
            <a:avLst/>
          </a:prstGeom>
          <a:noFill/>
          <a:ln w="9525" cap="flat" cmpd="sng">
            <a:solidFill>
              <a:srgbClr val="BD4B48"/>
            </a:solidFill>
            <a:prstDash val="solid"/>
            <a:round/>
            <a:headEnd type="none" w="sm" len="sm"/>
            <a:tailEnd type="stealth" w="med" len="med"/>
          </a:ln>
        </p:spPr>
      </p:cxnSp>
      <p:cxnSp>
        <p:nvCxnSpPr>
          <p:cNvPr id="250" name="Google Shape;250;p8"/>
          <p:cNvCxnSpPr/>
          <p:nvPr/>
        </p:nvCxnSpPr>
        <p:spPr>
          <a:xfrm rot="10800000" flipH="1">
            <a:off x="2201814" y="1059582"/>
            <a:ext cx="2298193" cy="827250"/>
          </a:xfrm>
          <a:prstGeom prst="straightConnector1">
            <a:avLst/>
          </a:prstGeom>
          <a:noFill/>
          <a:ln w="9525" cap="flat" cmpd="sng">
            <a:solidFill>
              <a:srgbClr val="BD4B48"/>
            </a:solidFill>
            <a:prstDash val="solid"/>
            <a:round/>
            <a:headEnd type="none" w="sm" len="sm"/>
            <a:tailEnd type="stealth" w="med" len="med"/>
          </a:ln>
        </p:spPr>
      </p:cxnSp>
      <p:cxnSp>
        <p:nvCxnSpPr>
          <p:cNvPr id="251" name="Google Shape;251;p8"/>
          <p:cNvCxnSpPr>
            <a:endCxn id="219" idx="3"/>
          </p:cNvCxnSpPr>
          <p:nvPr/>
        </p:nvCxnSpPr>
        <p:spPr>
          <a:xfrm flipH="1">
            <a:off x="3002338" y="2517625"/>
            <a:ext cx="4621800" cy="1620300"/>
          </a:xfrm>
          <a:prstGeom prst="straightConnector1">
            <a:avLst/>
          </a:prstGeom>
          <a:noFill/>
          <a:ln w="9525" cap="flat" cmpd="sng">
            <a:solidFill>
              <a:schemeClr val="dk1"/>
            </a:solidFill>
            <a:prstDash val="solid"/>
            <a:round/>
            <a:headEnd type="none" w="sm" len="sm"/>
            <a:tailEnd type="stealth" w="med" len="med"/>
          </a:ln>
        </p:spPr>
      </p:cxnSp>
      <p:cxnSp>
        <p:nvCxnSpPr>
          <p:cNvPr id="252" name="Google Shape;252;p8"/>
          <p:cNvCxnSpPr/>
          <p:nvPr/>
        </p:nvCxnSpPr>
        <p:spPr>
          <a:xfrm rot="10800000">
            <a:off x="2627784" y="1221600"/>
            <a:ext cx="4968552" cy="1728192"/>
          </a:xfrm>
          <a:prstGeom prst="straightConnector1">
            <a:avLst/>
          </a:prstGeom>
          <a:noFill/>
          <a:ln w="9525" cap="flat" cmpd="sng">
            <a:solidFill>
              <a:schemeClr val="dk1"/>
            </a:solidFill>
            <a:prstDash val="solid"/>
            <a:round/>
            <a:headEnd type="none" w="sm" len="sm"/>
            <a:tailEnd type="stealth" w="med" len="med"/>
          </a:ln>
        </p:spPr>
      </p:cxnSp>
      <p:cxnSp>
        <p:nvCxnSpPr>
          <p:cNvPr id="253" name="Google Shape;253;p8"/>
          <p:cNvCxnSpPr/>
          <p:nvPr/>
        </p:nvCxnSpPr>
        <p:spPr>
          <a:xfrm rot="10800000">
            <a:off x="6588224" y="1329612"/>
            <a:ext cx="1008112" cy="1620180"/>
          </a:xfrm>
          <a:prstGeom prst="straightConnector1">
            <a:avLst/>
          </a:prstGeom>
          <a:noFill/>
          <a:ln w="9525" cap="flat" cmpd="sng">
            <a:solidFill>
              <a:schemeClr val="dk1"/>
            </a:solidFill>
            <a:prstDash val="solid"/>
            <a:round/>
            <a:headEnd type="none" w="sm" len="sm"/>
            <a:tailEnd type="stealth" w="med" len="med"/>
          </a:ln>
        </p:spPr>
      </p:cxnSp>
      <p:cxnSp>
        <p:nvCxnSpPr>
          <p:cNvPr id="254" name="Google Shape;254;p8"/>
          <p:cNvCxnSpPr/>
          <p:nvPr/>
        </p:nvCxnSpPr>
        <p:spPr>
          <a:xfrm rot="10800000">
            <a:off x="4572000" y="1113588"/>
            <a:ext cx="3024336" cy="1836204"/>
          </a:xfrm>
          <a:prstGeom prst="straightConnector1">
            <a:avLst/>
          </a:prstGeom>
          <a:noFill/>
          <a:ln w="9525" cap="flat" cmpd="sng">
            <a:solidFill>
              <a:schemeClr val="dk1"/>
            </a:solidFill>
            <a:prstDash val="solid"/>
            <a:round/>
            <a:headEnd type="none" w="sm" len="sm"/>
            <a:tailEnd type="stealth" w="med" len="med"/>
          </a:ln>
        </p:spPr>
      </p:cxnSp>
      <p:cxnSp>
        <p:nvCxnSpPr>
          <p:cNvPr id="255" name="Google Shape;255;p8"/>
          <p:cNvCxnSpPr/>
          <p:nvPr/>
        </p:nvCxnSpPr>
        <p:spPr>
          <a:xfrm>
            <a:off x="2656250" y="1093050"/>
            <a:ext cx="3960300" cy="182700"/>
          </a:xfrm>
          <a:prstGeom prst="curvedConnector3">
            <a:avLst>
              <a:gd name="adj1" fmla="val 0"/>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47"/>
              </a:srgbClr>
            </a:outerShdw>
          </a:effectLst>
        </p:spPr>
      </p:cxnSp>
      <p:cxnSp>
        <p:nvCxnSpPr>
          <p:cNvPr id="256" name="Google Shape;256;p8"/>
          <p:cNvCxnSpPr/>
          <p:nvPr/>
        </p:nvCxnSpPr>
        <p:spPr>
          <a:xfrm>
            <a:off x="4644008" y="1059582"/>
            <a:ext cx="1944300" cy="270000"/>
          </a:xfrm>
          <a:prstGeom prst="curvedConnector3">
            <a:avLst>
              <a:gd name="adj1" fmla="val 49998"/>
            </a:avLst>
          </a:prstGeom>
          <a:noFill/>
          <a:ln w="25400" cap="flat" cmpd="sng">
            <a:solidFill>
              <a:schemeClr val="accent6"/>
            </a:solidFill>
            <a:prstDash val="solid"/>
            <a:round/>
            <a:headEnd type="none" w="sm" len="sm"/>
            <a:tailEnd type="stealth" w="med" len="med"/>
          </a:ln>
          <a:effectLst>
            <a:outerShdw blurRad="40000" dist="20000" dir="5400000" rotWithShape="0">
              <a:srgbClr val="000000">
                <a:alpha val="37647"/>
              </a:srgbClr>
            </a:outerShdw>
          </a:effectLst>
        </p:spPr>
      </p:cxnSp>
      <p:cxnSp>
        <p:nvCxnSpPr>
          <p:cNvPr id="257" name="Google Shape;257;p8"/>
          <p:cNvCxnSpPr>
            <a:endCxn id="219" idx="0"/>
          </p:cNvCxnSpPr>
          <p:nvPr/>
        </p:nvCxnSpPr>
        <p:spPr>
          <a:xfrm rot="5400000">
            <a:off x="1986273" y="1146283"/>
            <a:ext cx="3132300" cy="2094900"/>
          </a:xfrm>
          <a:prstGeom prst="curvedConnector3">
            <a:avLst>
              <a:gd name="adj1" fmla="val 49999"/>
            </a:avLst>
          </a:prstGeom>
          <a:noFill/>
          <a:ln w="25400" cap="flat" cmpd="sng">
            <a:solidFill>
              <a:schemeClr val="accent6"/>
            </a:solidFill>
            <a:prstDash val="solid"/>
            <a:round/>
            <a:headEnd type="none" w="sm" len="sm"/>
            <a:tailEnd type="stealth" w="med" len="med"/>
          </a:ln>
          <a:effectLst>
            <a:outerShdw blurRad="40000" dist="20000" dir="5400000" rotWithShape="0">
              <a:srgbClr val="000000">
                <a:alpha val="37647"/>
              </a:srgbClr>
            </a:outerShdw>
          </a:effectLst>
        </p:spPr>
      </p:cxnSp>
      <p:cxnSp>
        <p:nvCxnSpPr>
          <p:cNvPr id="258" name="Google Shape;258;p8"/>
          <p:cNvCxnSpPr>
            <a:endCxn id="235" idx="0"/>
          </p:cNvCxnSpPr>
          <p:nvPr/>
        </p:nvCxnSpPr>
        <p:spPr>
          <a:xfrm rot="5400000">
            <a:off x="4840235" y="1638104"/>
            <a:ext cx="2970300" cy="582900"/>
          </a:xfrm>
          <a:prstGeom prst="curvedConnector3">
            <a:avLst>
              <a:gd name="adj1" fmla="val 50000"/>
            </a:avLst>
          </a:prstGeom>
          <a:noFill/>
          <a:ln w="38100" cap="flat" cmpd="sng">
            <a:solidFill>
              <a:schemeClr val="accent5"/>
            </a:solidFill>
            <a:prstDash val="solid"/>
            <a:round/>
            <a:headEnd type="none" w="sm" len="sm"/>
            <a:tailEnd type="stealth" w="med" len="med"/>
          </a:ln>
          <a:effectLst>
            <a:outerShdw blurRad="40000" dist="23000" dir="5400000" rotWithShape="0">
              <a:srgbClr val="000000">
                <a:alpha val="34901"/>
              </a:srgbClr>
            </a:outerShdw>
          </a:effectLst>
        </p:spPr>
      </p:cxnSp>
      <p:cxnSp>
        <p:nvCxnSpPr>
          <p:cNvPr id="259" name="Google Shape;259;p8"/>
          <p:cNvCxnSpPr/>
          <p:nvPr/>
        </p:nvCxnSpPr>
        <p:spPr>
          <a:xfrm flipH="1">
            <a:off x="2930624" y="918401"/>
            <a:ext cx="3888300" cy="2970300"/>
          </a:xfrm>
          <a:prstGeom prst="curvedConnector3">
            <a:avLst>
              <a:gd name="adj1" fmla="val 0"/>
            </a:avLst>
          </a:prstGeom>
          <a:noFill/>
          <a:ln w="38100" cap="flat" cmpd="sng">
            <a:solidFill>
              <a:schemeClr val="accent5"/>
            </a:solidFill>
            <a:prstDash val="solid"/>
            <a:round/>
            <a:headEnd type="none" w="sm" len="sm"/>
            <a:tailEnd type="stealth" w="med" len="med"/>
          </a:ln>
          <a:effectLst>
            <a:outerShdw blurRad="40000" dist="23000" dir="5400000" rotWithShape="0">
              <a:srgbClr val="000000">
                <a:alpha val="34901"/>
              </a:srgbClr>
            </a:outerShdw>
          </a:effectLst>
        </p:spPr>
      </p:cxnSp>
      <p:cxnSp>
        <p:nvCxnSpPr>
          <p:cNvPr id="260" name="Google Shape;260;p8"/>
          <p:cNvCxnSpPr/>
          <p:nvPr/>
        </p:nvCxnSpPr>
        <p:spPr>
          <a:xfrm rot="10800000">
            <a:off x="4643926" y="1113619"/>
            <a:ext cx="1944300" cy="216000"/>
          </a:xfrm>
          <a:prstGeom prst="curvedConnector3">
            <a:avLst>
              <a:gd name="adj1" fmla="val 49998"/>
            </a:avLst>
          </a:prstGeom>
          <a:noFill/>
          <a:ln w="38100" cap="flat" cmpd="sng">
            <a:solidFill>
              <a:schemeClr val="accent5"/>
            </a:solidFill>
            <a:prstDash val="solid"/>
            <a:round/>
            <a:headEnd type="none" w="sm" len="sm"/>
            <a:tailEnd type="stealth" w="med" len="med"/>
          </a:ln>
          <a:effectLst>
            <a:outerShdw blurRad="40000" dist="23000" dir="5400000" rotWithShape="0">
              <a:srgbClr val="000000">
                <a:alpha val="34901"/>
              </a:srgbClr>
            </a:outerShdw>
          </a:effectLst>
        </p:spPr>
      </p:cxnSp>
      <p:sp>
        <p:nvSpPr>
          <p:cNvPr id="261" name="Google Shape;261;p8"/>
          <p:cNvSpPr/>
          <p:nvPr/>
        </p:nvSpPr>
        <p:spPr>
          <a:xfrm>
            <a:off x="107504" y="87474"/>
            <a:ext cx="1656184" cy="972108"/>
          </a:xfrm>
          <a:prstGeom prst="roundRect">
            <a:avLst>
              <a:gd name="adj" fmla="val 6646"/>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i="0" u="none" strike="noStrike" cap="none">
                <a:solidFill>
                  <a:srgbClr val="366092"/>
                </a:solidFill>
                <a:latin typeface="Calibri"/>
                <a:ea typeface="Calibri"/>
                <a:cs typeface="Calibri"/>
                <a:sym typeface="Calibri"/>
              </a:rPr>
              <a:t>INTERCONNEXIÓ</a:t>
            </a:r>
            <a:endParaRPr/>
          </a:p>
          <a:p>
            <a:pPr marL="0" marR="0" lvl="0" indent="0" algn="l" rtl="0">
              <a:spcBef>
                <a:spcPts val="0"/>
              </a:spcBef>
              <a:spcAft>
                <a:spcPts val="0"/>
              </a:spcAft>
              <a:buNone/>
            </a:pPr>
            <a:r>
              <a:rPr lang="en-US" sz="1400" b="1" i="1" u="none" strike="noStrike" cap="none">
                <a:solidFill>
                  <a:srgbClr val="366092"/>
                </a:solidFill>
                <a:latin typeface="Calibri"/>
                <a:ea typeface="Calibri"/>
                <a:cs typeface="Calibri"/>
                <a:sym typeface="Calibri"/>
              </a:rPr>
              <a:t>L’exemple de Catalunya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0"/>
                                        </p:tgtEl>
                                        <p:attrNameLst>
                                          <p:attrName>style.visibility</p:attrName>
                                        </p:attrNameLst>
                                      </p:cBhvr>
                                      <p:to>
                                        <p:strVal val="visible"/>
                                      </p:to>
                                    </p:set>
                                    <p:animEffect transition="in" filter="fade">
                                      <p:cBhvr>
                                        <p:cTn id="7" dur="500"/>
                                        <p:tgtEl>
                                          <p:spTgt spid="24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1"/>
                                        </p:tgtEl>
                                        <p:attrNameLst>
                                          <p:attrName>style.visibility</p:attrName>
                                        </p:attrNameLst>
                                      </p:cBhvr>
                                      <p:to>
                                        <p:strVal val="visible"/>
                                      </p:to>
                                    </p:set>
                                    <p:animEffect transition="in" filter="fade">
                                      <p:cBhvr>
                                        <p:cTn id="11" dur="500"/>
                                        <p:tgtEl>
                                          <p:spTgt spid="24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43"/>
                                        </p:tgtEl>
                                        <p:attrNameLst>
                                          <p:attrName>style.visibility</p:attrName>
                                        </p:attrNameLst>
                                      </p:cBhvr>
                                      <p:to>
                                        <p:strVal val="visible"/>
                                      </p:to>
                                    </p:set>
                                    <p:animEffect transition="in" filter="fade">
                                      <p:cBhvr>
                                        <p:cTn id="15" dur="500"/>
                                        <p:tgtEl>
                                          <p:spTgt spid="24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7"/>
                                        </p:tgtEl>
                                        <p:attrNameLst>
                                          <p:attrName>style.visibility</p:attrName>
                                        </p:attrNameLst>
                                      </p:cBhvr>
                                      <p:to>
                                        <p:strVal val="visible"/>
                                      </p:to>
                                    </p:set>
                                    <p:animEffect transition="in" filter="fade">
                                      <p:cBhvr>
                                        <p:cTn id="19" dur="500"/>
                                        <p:tgtEl>
                                          <p:spTgt spid="23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39"/>
                                        </p:tgtEl>
                                        <p:attrNameLst>
                                          <p:attrName>style.visibility</p:attrName>
                                        </p:attrNameLst>
                                      </p:cBhvr>
                                      <p:to>
                                        <p:strVal val="visible"/>
                                      </p:to>
                                    </p:set>
                                    <p:animEffect transition="in" filter="fade">
                                      <p:cBhvr>
                                        <p:cTn id="23" dur="500"/>
                                        <p:tgtEl>
                                          <p:spTgt spid="23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38"/>
                                        </p:tgtEl>
                                        <p:attrNameLst>
                                          <p:attrName>style.visibility</p:attrName>
                                        </p:attrNameLst>
                                      </p:cBhvr>
                                      <p:to>
                                        <p:strVal val="visible"/>
                                      </p:to>
                                    </p:set>
                                    <p:animEffect transition="in" filter="fade">
                                      <p:cBhvr>
                                        <p:cTn id="27" dur="500"/>
                                        <p:tgtEl>
                                          <p:spTgt spid="23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42"/>
                                        </p:tgtEl>
                                        <p:attrNameLst>
                                          <p:attrName>style.visibility</p:attrName>
                                        </p:attrNameLst>
                                      </p:cBhvr>
                                      <p:to>
                                        <p:strVal val="visible"/>
                                      </p:to>
                                    </p:set>
                                    <p:animEffect transition="in" filter="fade">
                                      <p:cBhvr>
                                        <p:cTn id="31" dur="500"/>
                                        <p:tgtEl>
                                          <p:spTgt spid="24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49"/>
                                        </p:tgtEl>
                                        <p:attrNameLst>
                                          <p:attrName>style.visibility</p:attrName>
                                        </p:attrNameLst>
                                      </p:cBhvr>
                                      <p:to>
                                        <p:strVal val="visible"/>
                                      </p:to>
                                    </p:set>
                                    <p:animEffect transition="in" filter="fade">
                                      <p:cBhvr>
                                        <p:cTn id="35" dur="500"/>
                                        <p:tgtEl>
                                          <p:spTgt spid="24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5"/>
                                        </p:tgtEl>
                                        <p:attrNameLst>
                                          <p:attrName>style.visibility</p:attrName>
                                        </p:attrNameLst>
                                      </p:cBhvr>
                                      <p:to>
                                        <p:strVal val="visible"/>
                                      </p:to>
                                    </p:set>
                                    <p:animEffect transition="in" filter="fade">
                                      <p:cBhvr>
                                        <p:cTn id="39" dur="500"/>
                                        <p:tgtEl>
                                          <p:spTgt spid="245"/>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46"/>
                                        </p:tgtEl>
                                        <p:attrNameLst>
                                          <p:attrName>style.visibility</p:attrName>
                                        </p:attrNameLst>
                                      </p:cBhvr>
                                      <p:to>
                                        <p:strVal val="visible"/>
                                      </p:to>
                                    </p:set>
                                    <p:animEffect transition="in" filter="fade">
                                      <p:cBhvr>
                                        <p:cTn id="43" dur="500"/>
                                        <p:tgtEl>
                                          <p:spTgt spid="246"/>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44"/>
                                        </p:tgtEl>
                                        <p:attrNameLst>
                                          <p:attrName>style.visibility</p:attrName>
                                        </p:attrNameLst>
                                      </p:cBhvr>
                                      <p:to>
                                        <p:strVal val="visible"/>
                                      </p:to>
                                    </p:set>
                                    <p:animEffect transition="in" filter="fade">
                                      <p:cBhvr>
                                        <p:cTn id="47" dur="500"/>
                                        <p:tgtEl>
                                          <p:spTgt spid="24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47"/>
                                        </p:tgtEl>
                                        <p:attrNameLst>
                                          <p:attrName>style.visibility</p:attrName>
                                        </p:attrNameLst>
                                      </p:cBhvr>
                                      <p:to>
                                        <p:strVal val="visible"/>
                                      </p:to>
                                    </p:set>
                                    <p:animEffect transition="in" filter="fade">
                                      <p:cBhvr>
                                        <p:cTn id="51" dur="500"/>
                                        <p:tgtEl>
                                          <p:spTgt spid="247"/>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50"/>
                                        </p:tgtEl>
                                        <p:attrNameLst>
                                          <p:attrName>style.visibility</p:attrName>
                                        </p:attrNameLst>
                                      </p:cBhvr>
                                      <p:to>
                                        <p:strVal val="visible"/>
                                      </p:to>
                                    </p:set>
                                    <p:animEffect transition="in" filter="fade">
                                      <p:cBhvr>
                                        <p:cTn id="55" dur="500"/>
                                        <p:tgtEl>
                                          <p:spTgt spid="250"/>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48"/>
                                        </p:tgtEl>
                                        <p:attrNameLst>
                                          <p:attrName>style.visibility</p:attrName>
                                        </p:attrNameLst>
                                      </p:cBhvr>
                                      <p:to>
                                        <p:strVal val="visible"/>
                                      </p:to>
                                    </p:set>
                                    <p:animEffect transition="in" filter="fade">
                                      <p:cBhvr>
                                        <p:cTn id="59" dur="500"/>
                                        <p:tgtEl>
                                          <p:spTgt spid="24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51"/>
                                        </p:tgtEl>
                                        <p:attrNameLst>
                                          <p:attrName>style.visibility</p:attrName>
                                        </p:attrNameLst>
                                      </p:cBhvr>
                                      <p:to>
                                        <p:strVal val="visible"/>
                                      </p:to>
                                    </p:set>
                                    <p:animEffect transition="in" filter="fade">
                                      <p:cBhvr>
                                        <p:cTn id="63" dur="500"/>
                                        <p:tgtEl>
                                          <p:spTgt spid="251"/>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252"/>
                                        </p:tgtEl>
                                        <p:attrNameLst>
                                          <p:attrName>style.visibility</p:attrName>
                                        </p:attrNameLst>
                                      </p:cBhvr>
                                      <p:to>
                                        <p:strVal val="visible"/>
                                      </p:to>
                                    </p:set>
                                    <p:animEffect transition="in" filter="fade">
                                      <p:cBhvr>
                                        <p:cTn id="67" dur="500"/>
                                        <p:tgtEl>
                                          <p:spTgt spid="252"/>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54"/>
                                        </p:tgtEl>
                                        <p:attrNameLst>
                                          <p:attrName>style.visibility</p:attrName>
                                        </p:attrNameLst>
                                      </p:cBhvr>
                                      <p:to>
                                        <p:strVal val="visible"/>
                                      </p:to>
                                    </p:set>
                                    <p:animEffect transition="in" filter="fade">
                                      <p:cBhvr>
                                        <p:cTn id="71" dur="500"/>
                                        <p:tgtEl>
                                          <p:spTgt spid="254"/>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53"/>
                                        </p:tgtEl>
                                        <p:attrNameLst>
                                          <p:attrName>style.visibility</p:attrName>
                                        </p:attrNameLst>
                                      </p:cBhvr>
                                      <p:to>
                                        <p:strVal val="visible"/>
                                      </p:to>
                                    </p:set>
                                    <p:animEffect transition="in" filter="fade">
                                      <p:cBhvr>
                                        <p:cTn id="75" dur="500"/>
                                        <p:tgtEl>
                                          <p:spTgt spid="253"/>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5"/>
                                        </p:tgtEl>
                                        <p:attrNameLst>
                                          <p:attrName>style.visibility</p:attrName>
                                        </p:attrNameLst>
                                      </p:cBhvr>
                                      <p:to>
                                        <p:strVal val="visible"/>
                                      </p:to>
                                    </p:set>
                                    <p:animEffect transition="in" filter="fade">
                                      <p:cBhvr>
                                        <p:cTn id="79" dur="500"/>
                                        <p:tgtEl>
                                          <p:spTgt spid="255"/>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256"/>
                                        </p:tgtEl>
                                        <p:attrNameLst>
                                          <p:attrName>style.visibility</p:attrName>
                                        </p:attrNameLst>
                                      </p:cBhvr>
                                      <p:to>
                                        <p:strVal val="visible"/>
                                      </p:to>
                                    </p:set>
                                    <p:animEffect transition="in" filter="fade">
                                      <p:cBhvr>
                                        <p:cTn id="83" dur="500"/>
                                        <p:tgtEl>
                                          <p:spTgt spid="256"/>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57"/>
                                        </p:tgtEl>
                                        <p:attrNameLst>
                                          <p:attrName>style.visibility</p:attrName>
                                        </p:attrNameLst>
                                      </p:cBhvr>
                                      <p:to>
                                        <p:strVal val="visible"/>
                                      </p:to>
                                    </p:set>
                                    <p:animEffect transition="in" filter="fade">
                                      <p:cBhvr>
                                        <p:cTn id="87" dur="500"/>
                                        <p:tgtEl>
                                          <p:spTgt spid="257"/>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260"/>
                                        </p:tgtEl>
                                        <p:attrNameLst>
                                          <p:attrName>style.visibility</p:attrName>
                                        </p:attrNameLst>
                                      </p:cBhvr>
                                      <p:to>
                                        <p:strVal val="visible"/>
                                      </p:to>
                                    </p:set>
                                    <p:animEffect transition="in" filter="fade">
                                      <p:cBhvr>
                                        <p:cTn id="91" dur="500"/>
                                        <p:tgtEl>
                                          <p:spTgt spid="260"/>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259"/>
                                        </p:tgtEl>
                                        <p:attrNameLst>
                                          <p:attrName>style.visibility</p:attrName>
                                        </p:attrNameLst>
                                      </p:cBhvr>
                                      <p:to>
                                        <p:strVal val="visible"/>
                                      </p:to>
                                    </p:set>
                                    <p:animEffect transition="in" filter="fade">
                                      <p:cBhvr>
                                        <p:cTn id="95" dur="500"/>
                                        <p:tgtEl>
                                          <p:spTgt spid="25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258"/>
                                        </p:tgtEl>
                                        <p:attrNameLst>
                                          <p:attrName>style.visibility</p:attrName>
                                        </p:attrNameLst>
                                      </p:cBhvr>
                                      <p:to>
                                        <p:strVal val="visible"/>
                                      </p:to>
                                    </p:set>
                                    <p:animEffect transition="in" filter="fade">
                                      <p:cBhvr>
                                        <p:cTn id="99" dur="5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3635</Words>
  <Application>Microsoft Office PowerPoint</Application>
  <PresentationFormat>On-screen Show (16:9)</PresentationFormat>
  <Paragraphs>502</Paragraphs>
  <Slides>25</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Quattrocento Sans</vt:lpstr>
      <vt:lpstr>Times New Roman</vt:lpstr>
      <vt:lpstr>Teko</vt:lpstr>
      <vt:lpstr>Arial Narrow</vt:lpstr>
      <vt:lpstr>Office Theme</vt:lpstr>
      <vt:lpstr>Justificació de CAN-MDS </vt:lpstr>
      <vt:lpstr>Slide 2</vt:lpstr>
      <vt:lpstr>Esquema</vt:lpstr>
      <vt:lpstr>    Enfocament multisectorial actual del maltractament infantil: Catalunya</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diferents responsabilitats 🡺 diferents interessos 🡺 diferents dades</vt:lpstr>
      <vt:lpstr>CAN-MDS: tots els sectors rellevants i operadores i operadors poden aportar informació sobre les mateixes variables</vt:lpstr>
      <vt:lpstr>CAN-MDS: tots els sectors rellevants i operadores i operadors poden aportar informació sobre les mateixes variables</vt:lpstr>
      <vt:lpstr>CAN-MDS: tots els sectors rellevants i operadores i operadors poden aportar informació sobre les mateixes variables</vt:lpstr>
      <vt:lpstr>Eina preparada per facilitar la gestió de casos individuals</vt:lpstr>
      <vt:lpstr>CAN-MDS: tots els sectors rellevants i operadores i operadors poden aportar informació sobre les mateixes variables</vt:lpstr>
      <vt:lpstr>CAN-MDS: tots els sectors rellevants &amp; operadores i operadors poden aportar informació sobre les mateixes variables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Justificació de CAN-MDS </dc:title>
  <dc:creator>iyplaptop1</dc:creator>
  <cp:lastModifiedBy>iyplaptop1</cp:lastModifiedBy>
  <cp:revision>2</cp:revision>
  <dcterms:created xsi:type="dcterms:W3CDTF">2015-09-23T14:40:47Z</dcterms:created>
  <dcterms:modified xsi:type="dcterms:W3CDTF">2022-02-01T18:01:05Z</dcterms:modified>
</cp:coreProperties>
</file>