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notesSlides/notesSlide2.xml" ContentType="application/vnd.openxmlformats-officedocument.presentationml.notesSlide+xml"/>
  <Override PartName="/ppt/notesSlides/notesSlide78.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6.xml" ContentType="application/vnd.openxmlformats-officedocument.presentationml.slideLayout+xml"/>
  <Override PartName="/ppt/notesSlides/notesSlide38.xml" ContentType="application/vnd.openxmlformats-officedocument.presentationml.notesSlide+xml"/>
  <Override PartName="/ppt/notesSlides/notesSlide49.xml" ContentType="application/vnd.openxmlformats-officedocument.presentationml.notesSlide+xml"/>
  <Override PartName="/ppt/notesSlides/notesSlide67.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45.xml" ContentType="application/vnd.openxmlformats-officedocument.presentationml.notesSlide+xml"/>
  <Override PartName="/ppt/notesSlides/notesSlide56.xml" ContentType="application/vnd.openxmlformats-officedocument.presentationml.notesSlide+xml"/>
  <Override PartName="/ppt/notesSlides/notesSlide74.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Default Extension="fntdata" ContentType="application/x-fontdata"/>
  <Override PartName="/ppt/notesSlides/notesSlide16.xml" ContentType="application/vnd.openxmlformats-officedocument.presentationml.notesSlide+xml"/>
  <Override PartName="/ppt/notesSlides/notesSlide34.xml" ContentType="application/vnd.openxmlformats-officedocument.presentationml.notesSlide+xml"/>
  <Override PartName="/ppt/notesSlides/notesSlide63.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41.xml" ContentType="application/vnd.openxmlformats-officedocument.presentationml.notesSlide+xml"/>
  <Override PartName="/ppt/notesSlides/notesSlide52.xml" ContentType="application/vnd.openxmlformats-officedocument.presentationml.notesSlide+xml"/>
  <Override PartName="/ppt/notesSlides/notesSlide70.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slides/slide9.xml" ContentType="application/vnd.openxmlformats-officedocument.presentationml.slide+xml"/>
  <Override PartName="/ppt/slides/slide59.xml" ContentType="application/vnd.openxmlformats-officedocument.presentationml.slide+xml"/>
  <Override PartName="/ppt/slides/slide77.xml" ContentType="application/vnd.openxmlformats-officedocument.presentationml.slide+xml"/>
  <Override PartName="/ppt/viewProps.xml" ContentType="application/vnd.openxmlformats-officedocument.presentationml.viewProps+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s/slide66.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3.xml" ContentType="application/vnd.openxmlformats-officedocument.presentationml.notesSlide+xml"/>
  <Override PartName="/ppt/notesSlides/notesSlide68.xml" ContentType="application/vnd.openxmlformats-officedocument.presentationml.notesSlide+xml"/>
  <Override PartName="/ppt/notesSlides/notesSlide79.xml" ContentType="application/vnd.openxmlformats-officedocument.presentationml.notesSlide+xml"/>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slides/slide73.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notesSlides/notesSlide39.xml" ContentType="application/vnd.openxmlformats-officedocument.presentationml.notesSlide+xml"/>
  <Override PartName="/ppt/notesSlides/notesSlide57.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s/slide62.xml" ContentType="application/vnd.openxmlformats-officedocument.presentationml.slide+xml"/>
  <Override PartName="/ppt/slides/slide80.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46.xml" ContentType="application/vnd.openxmlformats-officedocument.presentationml.notesSlide+xml"/>
  <Override PartName="/ppt/notesSlides/notesSlide64.xml" ContentType="application/vnd.openxmlformats-officedocument.presentationml.notesSlide+xml"/>
  <Override PartName="/ppt/notesSlides/notesSlide75.xml" ContentType="application/vnd.openxmlformats-officedocument.presentationml.notesSlide+xml"/>
  <Override PartName="/ppt/presentation.xml" ContentType="application/vnd.openxmlformats-officedocument.presentationml.presentation.main+xml"/>
  <Override PartName="/ppt/slides/slide22.xml" ContentType="application/vnd.openxmlformats-officedocument.presentationml.slide+xml"/>
  <Override PartName="/ppt/slides/slide51.xml" ContentType="application/vnd.openxmlformats-officedocument.presentationml.slide+xml"/>
  <Override PartName="/ppt/notesSlides/notesSlide24.xml" ContentType="application/vnd.openxmlformats-officedocument.presentationml.notesSlide+xml"/>
  <Override PartName="/ppt/notesSlides/notesSlide35.xml" ContentType="application/vnd.openxmlformats-officedocument.presentationml.notesSlide+xml"/>
  <Override PartName="/ppt/notesSlides/notesSlide53.xml" ContentType="application/vnd.openxmlformats-officedocument.presentationml.notesSlide+xml"/>
  <Override PartName="/ppt/notesSlides/notesSlide71.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42.xml" ContentType="application/vnd.openxmlformats-officedocument.presentationml.notesSlide+xml"/>
  <Override PartName="/ppt/notesSlides/notesSlide60.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slides/slide49.xml" ContentType="application/vnd.openxmlformats-officedocument.presentationml.slide+xml"/>
  <Override PartName="/ppt/slides/slide78.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Layouts/slideLayout8.xml" ContentType="application/vnd.openxmlformats-officedocument.presentationml.slideLayout+xml"/>
  <Override PartName="/ppt/notesSlides/notesSlide69.xml" ContentType="application/vnd.openxmlformats-officedocument.presentationml.notesSlide+xml"/>
  <Override PartName="/ppt/metadata" ContentType="application/binary"/>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Layouts/slideLayout4.xml" ContentType="application/vnd.openxmlformats-officedocument.presentationml.slideLayout+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notesSlides/notesSlide58.xml" ContentType="application/vnd.openxmlformats-officedocument.presentationml.notesSlide+xml"/>
  <Override PartName="/ppt/notesSlides/notesSlide76.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notesSlides/notesSlide18.xml" ContentType="application/vnd.openxmlformats-officedocument.presentationml.notesSlide+xml"/>
  <Override PartName="/ppt/notesSlides/notesSlide36.xml" ContentType="application/vnd.openxmlformats-officedocument.presentationml.notesSlide+xml"/>
  <Override PartName="/ppt/notesSlides/notesSlide65.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notesSlides/notesSlide54.xml" ContentType="application/vnd.openxmlformats-officedocument.presentationml.notesSlide+xml"/>
  <Override PartName="/ppt/notesSlides/notesSlide72.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61.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50.xml" ContentType="application/vnd.openxmlformats-officedocument.presentationml.notesSlide+xml"/>
  <Override PartName="/ppt/slides/slide79.xml" ContentType="application/vnd.openxmlformats-officedocument.presentationml.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68.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slides/slide75.xml" ContentType="application/vnd.openxmlformats-officedocument.presentationml.slide+xml"/>
  <Override PartName="/ppt/notesSlides/notesSlide1.xml" ContentType="application/vnd.openxmlformats-officedocument.presentationml.notesSlide+xml"/>
  <Override PartName="/ppt/notesSlides/notesSlide59.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Layouts/slideLayout5.xml" ContentType="application/vnd.openxmlformats-officedocument.presentationml.slideLayout+xml"/>
  <Override PartName="/ppt/notesSlides/notesSlide19.xml" ContentType="application/vnd.openxmlformats-officedocument.presentationml.notesSlide+xml"/>
  <Override PartName="/ppt/notesSlides/notesSlide48.xml" ContentType="application/vnd.openxmlformats-officedocument.presentationml.notesSlide+xml"/>
  <Override PartName="/ppt/notesSlides/notesSlide66.xml" ContentType="application/vnd.openxmlformats-officedocument.presentationml.notesSlide+xml"/>
  <Override PartName="/ppt/notesSlides/notesSlide77.xml" ContentType="application/vnd.openxmlformats-officedocument.presentationml.notesSlide+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Override PartName="/ppt/slides/slide71.xml" ContentType="application/vnd.openxmlformats-officedocument.presentationml.slide+xml"/>
  <Default Extension="jpeg" ContentType="image/jpeg"/>
  <Override PartName="/ppt/notesSlides/notesSlide37.xml" ContentType="application/vnd.openxmlformats-officedocument.presentationml.notesSlide+xml"/>
  <Override PartName="/ppt/notesSlides/notesSlide55.xml" ContentType="application/vnd.openxmlformats-officedocument.presentationml.notesSlide+xml"/>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6.xml" ContentType="application/vnd.openxmlformats-officedocument.presentationml.notesSlide+xml"/>
  <Override PartName="/ppt/notesSlides/notesSlide44.xml" ContentType="application/vnd.openxmlformats-officedocument.presentationml.notesSlide+xml"/>
  <Override PartName="/ppt/notesSlides/notesSlide62.xml" ContentType="application/vnd.openxmlformats-officedocument.presentationml.notesSlide+xml"/>
  <Override PartName="/ppt/notesSlides/notesSlide73.xml" ContentType="application/vnd.openxmlformats-officedocument.presentationml.notes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51.xml" ContentType="application/vnd.openxmlformats-officedocument.presentationml.notesSlide+xml"/>
  <Override PartName="/ppt/notesSlides/notesSlide1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69.xml" ContentType="application/vnd.openxmlformats-officedocument.presentationml.slid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82"/>
  </p:notesMasterIdLst>
  <p:sldIdLst>
    <p:sldId id="256" r:id="rId2"/>
    <p:sldId id="335"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 id="319" r:id="rId66"/>
    <p:sldId id="320" r:id="rId67"/>
    <p:sldId id="321" r:id="rId68"/>
    <p:sldId id="322" r:id="rId69"/>
    <p:sldId id="323" r:id="rId70"/>
    <p:sldId id="324" r:id="rId71"/>
    <p:sldId id="325" r:id="rId72"/>
    <p:sldId id="326" r:id="rId73"/>
    <p:sldId id="327" r:id="rId74"/>
    <p:sldId id="328" r:id="rId75"/>
    <p:sldId id="329" r:id="rId76"/>
    <p:sldId id="330" r:id="rId77"/>
    <p:sldId id="331" r:id="rId78"/>
    <p:sldId id="332" r:id="rId79"/>
    <p:sldId id="333" r:id="rId80"/>
    <p:sldId id="334" r:id="rId81"/>
  </p:sldIdLst>
  <p:sldSz cx="12192000" cy="6858000"/>
  <p:notesSz cx="6858000" cy="9144000"/>
  <p:embeddedFontLst>
    <p:embeddedFont>
      <p:font typeface="Quattrocento Sans" charset="0"/>
      <p:regular r:id="rId83"/>
      <p:bold r:id="rId84"/>
      <p:italic r:id="rId85"/>
      <p:boldItalic r:id="rId86"/>
    </p:embeddedFont>
    <p:embeddedFont>
      <p:font typeface="Calibri" pitchFamily="34" charset="0"/>
      <p:regular r:id="rId87"/>
      <p:bold r:id="rId88"/>
      <p:italic r:id="rId89"/>
      <p:boldItalic r:id="rId90"/>
    </p:embeddedFont>
    <p:embeddedFont>
      <p:font typeface="Open Sans" pitchFamily="34" charset="0"/>
      <p:regular r:id="rId91"/>
    </p:embeddedFont>
    <p:embeddedFont>
      <p:font typeface="Teko" charset="0"/>
      <p:regular r:id="rId92"/>
      <p:bold r:id="rId93"/>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xmlns="">
        <p15:guide id="1" orient="horz" pos="2160">
          <p15:clr>
            <a:srgbClr val="A4A3A4"/>
          </p15:clr>
        </p15:guide>
        <p15:guide id="2" pos="3840">
          <p15:clr>
            <a:srgbClr val="A4A3A4"/>
          </p15:clr>
        </p15:guide>
      </p15:sldGuideLst>
    </p:ext>
    <p: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94" roundtripDataSignature="AMtx7mg/rrC/x2Zu3unt9WvUg1b4WZhcCQ=="/>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snapToGrid="0">
      <p:cViewPr varScale="1">
        <p:scale>
          <a:sx n="64" d="100"/>
          <a:sy n="64" d="100"/>
        </p:scale>
        <p:origin x="-876" y="-102"/>
      </p:cViewPr>
      <p:guideLst>
        <p:guide orient="horz" pos="2160"/>
        <p:guide pos="384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font" Target="fonts/font2.fntdata"/><Relationship Id="rId89" Type="http://schemas.openxmlformats.org/officeDocument/2006/relationships/font" Target="fonts/font7.fntdata"/><Relationship Id="rId97" Type="http://schemas.openxmlformats.org/officeDocument/2006/relationships/theme" Target="theme/theme1.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font" Target="fonts/font10.fntdata"/><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font" Target="fonts/font5.fntdata"/><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notesMaster" Target="notesMasters/notesMaster1.xml"/><Relationship Id="rId90" Type="http://schemas.openxmlformats.org/officeDocument/2006/relationships/font" Target="fonts/font8.fntdata"/><Relationship Id="rId95" Type="http://schemas.openxmlformats.org/officeDocument/2006/relationships/presProps" Target="presProp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font" Target="fonts/font3.fntdata"/><Relationship Id="rId93" Type="http://schemas.openxmlformats.org/officeDocument/2006/relationships/font" Target="fonts/font11.fntdata"/><Relationship Id="rId98"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font" Target="fonts/font1.fntdata"/><Relationship Id="rId88" Type="http://schemas.openxmlformats.org/officeDocument/2006/relationships/font" Target="fonts/font6.fntdata"/><Relationship Id="rId91" Type="http://schemas.openxmlformats.org/officeDocument/2006/relationships/font" Target="fonts/font9.fntdata"/><Relationship Id="rId9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font" Target="fonts/font4.fntdata"/><Relationship Id="rId94" Type="http://customschemas.google.com/relationships/presentationmetadata" Target="metadata"/><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Calibri"/>
                <a:ea typeface="Calibri"/>
                <a:cs typeface="Calibri"/>
                <a:sym typeface="Calibri"/>
              </a:rPr>
              <a:pPr marL="0" marR="0" lvl="0" indent="0" algn="r" rtl="0">
                <a:spcBef>
                  <a:spcPts val="0"/>
                </a:spcBef>
                <a:spcAft>
                  <a:spcPts val="0"/>
                </a:spcAft>
                <a:buNone/>
              </a:p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3" Type="http://schemas.openxmlformats.org/officeDocument/2006/relationships/hyperlink" Target="https://www.helpguide.org/articles/abuse/child-abuse-and-neglect.htm" TargetMode="External"/><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3" Type="http://schemas.openxmlformats.org/officeDocument/2006/relationships/hyperlink" Target="https://www.helpguide.org/articles/abuse/child-abuse-and-neglect.htm" TargetMode="External"/><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3" Type="http://schemas.openxmlformats.org/officeDocument/2006/relationships/hyperlink" Target="https://www.helpguide.org/articles/abuse/child-abuse-and-neglect.htm" TargetMode="External"/><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3" Type="http://schemas.openxmlformats.org/officeDocument/2006/relationships/hyperlink" Target="https://www.helpguide.org/articles/abuse/child-abuse-and-neglect.htm" TargetMode="External"/><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3" Type="http://schemas.openxmlformats.org/officeDocument/2006/relationships/hyperlink" Target="https://www.helpguide.org/articles/abuse/child-abuse-and-neglect.htm" TargetMode="External"/><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3" Type="http://schemas.openxmlformats.org/officeDocument/2006/relationships/hyperlink" Target="https://www.helpguide.org/articles/abuse/child-abuse-and-neglect.htm" TargetMode="External"/><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3" Type="http://schemas.openxmlformats.org/officeDocument/2006/relationships/hyperlink" Target="https://www.dss.virginia.gov/files/division/dfs/mandated_reporters/cps/resources_guidance/032-02-0280-03-eng-07-19.pdf" TargetMode="External"/><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3" Type="http://schemas.openxmlformats.org/officeDocument/2006/relationships/hyperlink" Target="https://books.google.gr/books?hl=el&amp;lr=&amp;id=ZCkVAgAAQBAJ&amp;oi=fnd&amp;pg=PP1&amp;dq=Monica+L.+McCoy,+Stefanie+M.+Keen+Child+Abuse+and+Neglect&amp;ots=AfYhvd6OEB&amp;sig=gLlUBrh3chEnqjVp0BGZcrIM5WE&amp;redir_esc=y" TargetMode="External"/><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3" Type="http://schemas.openxmlformats.org/officeDocument/2006/relationships/hyperlink" Target="https://books.google.gr/books?hl=el&amp;lr=&amp;id=ZCkVAgAAQBAJ&amp;oi=fnd&amp;pg=PP1&amp;dq=Monica+L.+McCoy,+Stefanie+M.+Keen+Child+Abuse+and+Neglect&amp;ots=AfYhvd6OEB&amp;sig=gLlUBrh3chEnqjVp0BGZcrIM5WE&amp;redir_esc=y" TargetMode="External"/><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3" Type="http://schemas.openxmlformats.org/officeDocument/2006/relationships/hyperlink" Target="https://books.google.gr/books?hl=el&amp;lr=&amp;id=ZCkVAgAAQBAJ&amp;oi=fnd&amp;pg=PP1&amp;dq=Monica+L.+McCoy,+Stefanie+M.+Keen+Child+Abuse+and+Neglect&amp;ots=AfYhvd6OEB&amp;sig=gLlUBrh3chEnqjVp0BGZcrIM5WE&amp;redir_esc=y" TargetMode="External"/><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3" Type="http://schemas.openxmlformats.org/officeDocument/2006/relationships/hyperlink" Target="https://books.google.gr/books?hl=el&amp;lr=&amp;id=ZCkVAgAAQBAJ&amp;oi=fnd&amp;pg=PP1&amp;dq=Monica+L.+McCoy,+Stefanie+M.+Keen+Child+Abuse+and+Neglect&amp;ots=AfYhvd6OEB&amp;sig=gLlUBrh3chEnqjVp0BGZcrIM5WE&amp;redir_esc=y" TargetMode="External"/><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3" Type="http://schemas.openxmlformats.org/officeDocument/2006/relationships/hyperlink" Target="https://books.google.gr/books?hl=el&amp;lr=&amp;id=ZCkVAgAAQBAJ&amp;oi=fnd&amp;pg=PP1&amp;dq=Monica+L.+McCoy,+Stefanie+M.+Keen+Child+Abuse+and+Neglect&amp;ots=AfYhvd6OEB&amp;sig=gLlUBrh3chEnqjVp0BGZcrIM5WE&amp;redir_esc=y" TargetMode="External"/><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s://www.helpguide.org/articles/abuse/child-abuse-and-neglect.htm" TargetMode="External"/><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3" Type="http://schemas.openxmlformats.org/officeDocument/2006/relationships/hyperlink" Target="https://fncaringsociety.com/sites/default/files/child_welfare_and_pandemics_literature_scan.pdf" TargetMode="External"/><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s://www.helpguide.org/articles/abuse/child-abuse-and-neglect.htm" TargetMode="External"/><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3" Type="http://schemas.openxmlformats.org/officeDocument/2006/relationships/hyperlink" Target="http://www.nationalcac.org/wp-content/uploads/2016/08/HealthySexualDevelopmentOverview.pdf" TargetMode="External"/><Relationship Id="rId2" Type="http://schemas.openxmlformats.org/officeDocument/2006/relationships/slide" Target="../slides/slide62.xml"/><Relationship Id="rId1" Type="http://schemas.openxmlformats.org/officeDocument/2006/relationships/notesMaster" Target="../notesMasters/notesMaster1.xml"/><Relationship Id="rId4" Type="http://schemas.openxmlformats.org/officeDocument/2006/relationships/hyperlink" Target="https://www.nctsn.org/sites/default/files/resources/sexual_development_and_behavior_in_children.pdf" TargetMode="Externa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s://www.helpguide.org/articles/abuse/child-abuse-and-neglect.htm" TargetMode="External"/><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s://www.helpguide.org/articles/abuse/child-abuse-and-neglect.htm" TargetMode="External"/><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s://www.helpguide.org/articles/abuse/child-abuse-and-neglect.htm" TargetMode="External"/><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
        <p:cNvGrpSpPr/>
        <p:nvPr/>
      </p:nvGrpSpPr>
      <p:grpSpPr>
        <a:xfrm>
          <a:off x="0" y="0"/>
          <a:ext cx="0" cy="0"/>
          <a:chOff x="0" y="0"/>
          <a:chExt cx="0" cy="0"/>
        </a:xfrm>
      </p:grpSpPr>
      <p:sp>
        <p:nvSpPr>
          <p:cNvPr id="60" name="Google Shape;60;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1" name="Google Shape;61;p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62" name="Google Shape;62;p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1</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1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29" name="Google Shape;129;p1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a:t>Font: </a:t>
            </a:r>
            <a:r>
              <a:rPr lang="en-US" u="sng">
                <a:solidFill>
                  <a:schemeClr val="hlink"/>
                </a:solidFill>
                <a:hlinkClick r:id="rId3"/>
              </a:rPr>
              <a:t>https://www.helpguide.org/articles/abuse/child-abuse-and-neglect.htm</a:t>
            </a:r>
            <a:r>
              <a:rPr lang="en-US"/>
              <a:t> </a:t>
            </a:r>
            <a:endParaRPr/>
          </a:p>
        </p:txBody>
      </p:sp>
      <p:sp>
        <p:nvSpPr>
          <p:cNvPr id="130" name="Google Shape;130;p10: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11</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5"/>
        <p:cNvGrpSpPr/>
        <p:nvPr/>
      </p:nvGrpSpPr>
      <p:grpSpPr>
        <a:xfrm>
          <a:off x="0" y="0"/>
          <a:ext cx="0" cy="0"/>
          <a:chOff x="0" y="0"/>
          <a:chExt cx="0" cy="0"/>
        </a:xfrm>
      </p:grpSpPr>
      <p:sp>
        <p:nvSpPr>
          <p:cNvPr id="136" name="Google Shape;136;p1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37" name="Google Shape;137;p1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a:t>Font: </a:t>
            </a:r>
            <a:r>
              <a:rPr lang="en-US" u="sng">
                <a:solidFill>
                  <a:schemeClr val="hlink"/>
                </a:solidFill>
                <a:hlinkClick r:id="rId3"/>
              </a:rPr>
              <a:t>https://www.helpguide.org/articles/abuse/child-abuse-and-neglect.htm</a:t>
            </a:r>
            <a:r>
              <a:rPr lang="en-US"/>
              <a:t> </a:t>
            </a:r>
            <a:endParaRPr/>
          </a:p>
        </p:txBody>
      </p:sp>
      <p:sp>
        <p:nvSpPr>
          <p:cNvPr id="138" name="Google Shape;138;p1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12</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3"/>
        <p:cNvGrpSpPr/>
        <p:nvPr/>
      </p:nvGrpSpPr>
      <p:grpSpPr>
        <a:xfrm>
          <a:off x="0" y="0"/>
          <a:ext cx="0" cy="0"/>
          <a:chOff x="0" y="0"/>
          <a:chExt cx="0" cy="0"/>
        </a:xfrm>
      </p:grpSpPr>
      <p:sp>
        <p:nvSpPr>
          <p:cNvPr id="144" name="Google Shape;144;p1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45" name="Google Shape;145;p1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a:t>Font: </a:t>
            </a:r>
            <a:r>
              <a:rPr lang="en-US" u="sng">
                <a:solidFill>
                  <a:schemeClr val="hlink"/>
                </a:solidFill>
                <a:hlinkClick r:id="rId3"/>
              </a:rPr>
              <a:t>https://www.helpguide.org/articles/abuse/child-abuse-and-neglect.htm</a:t>
            </a:r>
            <a:r>
              <a:rPr lang="en-US"/>
              <a:t> </a:t>
            </a:r>
            <a:endParaRPr/>
          </a:p>
        </p:txBody>
      </p:sp>
      <p:sp>
        <p:nvSpPr>
          <p:cNvPr id="146" name="Google Shape;146;p1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13</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1"/>
        <p:cNvGrpSpPr/>
        <p:nvPr/>
      </p:nvGrpSpPr>
      <p:grpSpPr>
        <a:xfrm>
          <a:off x="0" y="0"/>
          <a:ext cx="0" cy="0"/>
          <a:chOff x="0" y="0"/>
          <a:chExt cx="0" cy="0"/>
        </a:xfrm>
      </p:grpSpPr>
      <p:sp>
        <p:nvSpPr>
          <p:cNvPr id="152" name="Google Shape;152;p1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53" name="Google Shape;153;p1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a:t>Font: </a:t>
            </a:r>
            <a:r>
              <a:rPr lang="en-US" u="sng">
                <a:solidFill>
                  <a:schemeClr val="hlink"/>
                </a:solidFill>
                <a:hlinkClick r:id="rId3"/>
              </a:rPr>
              <a:t>https://www.helpguide.org/articles/abuse/child-abuse-and-neglect.htm</a:t>
            </a:r>
            <a:r>
              <a:rPr lang="en-US"/>
              <a:t> </a:t>
            </a:r>
            <a:endParaRPr/>
          </a:p>
        </p:txBody>
      </p:sp>
      <p:sp>
        <p:nvSpPr>
          <p:cNvPr id="154" name="Google Shape;154;p1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14</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9"/>
        <p:cNvGrpSpPr/>
        <p:nvPr/>
      </p:nvGrpSpPr>
      <p:grpSpPr>
        <a:xfrm>
          <a:off x="0" y="0"/>
          <a:ext cx="0" cy="0"/>
          <a:chOff x="0" y="0"/>
          <a:chExt cx="0" cy="0"/>
        </a:xfrm>
      </p:grpSpPr>
      <p:sp>
        <p:nvSpPr>
          <p:cNvPr id="160" name="Google Shape;160;p1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61" name="Google Shape;161;p1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a:t>Font: </a:t>
            </a:r>
            <a:r>
              <a:rPr lang="en-US" u="sng">
                <a:solidFill>
                  <a:schemeClr val="hlink"/>
                </a:solidFill>
                <a:hlinkClick r:id="rId3"/>
              </a:rPr>
              <a:t>https://www.helpguide.org/articles/abuse/child-abuse-and-neglect.htm</a:t>
            </a:r>
            <a:r>
              <a:rPr lang="en-US"/>
              <a:t> </a:t>
            </a:r>
            <a:endParaRPr/>
          </a:p>
        </p:txBody>
      </p:sp>
      <p:sp>
        <p:nvSpPr>
          <p:cNvPr id="162" name="Google Shape;162;p1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15</a:t>
            </a:fld>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p:cNvGrpSpPr/>
        <p:nvPr/>
      </p:nvGrpSpPr>
      <p:grpSpPr>
        <a:xfrm>
          <a:off x="0" y="0"/>
          <a:ext cx="0" cy="0"/>
          <a:chOff x="0" y="0"/>
          <a:chExt cx="0" cy="0"/>
        </a:xfrm>
      </p:grpSpPr>
      <p:sp>
        <p:nvSpPr>
          <p:cNvPr id="168" name="Google Shape;168;p1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69" name="Google Shape;169;p1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a:t>Font: </a:t>
            </a:r>
            <a:r>
              <a:rPr lang="en-US" u="sng">
                <a:solidFill>
                  <a:schemeClr val="hlink"/>
                </a:solidFill>
                <a:hlinkClick r:id="rId3"/>
              </a:rPr>
              <a:t>https://www.helpguide.org/articles/abuse/child-abuse-and-neglect.htm</a:t>
            </a:r>
            <a:r>
              <a:rPr lang="en-US"/>
              <a:t> </a:t>
            </a:r>
            <a:endParaRPr/>
          </a:p>
        </p:txBody>
      </p:sp>
      <p:sp>
        <p:nvSpPr>
          <p:cNvPr id="170" name="Google Shape;170;p1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16</a:t>
            </a:fld>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5"/>
        <p:cNvGrpSpPr/>
        <p:nvPr/>
      </p:nvGrpSpPr>
      <p:grpSpPr>
        <a:xfrm>
          <a:off x="0" y="0"/>
          <a:ext cx="0" cy="0"/>
          <a:chOff x="0" y="0"/>
          <a:chExt cx="0" cy="0"/>
        </a:xfrm>
      </p:grpSpPr>
      <p:sp>
        <p:nvSpPr>
          <p:cNvPr id="176" name="Google Shape;176;p1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77" name="Google Shape;177;p1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None/>
            </a:pPr>
            <a:r>
              <a:rPr lang="en-US" sz="1200">
                <a:solidFill>
                  <a:schemeClr val="dk1"/>
                </a:solidFill>
                <a:latin typeface="Calibri"/>
                <a:ea typeface="Calibri"/>
                <a:cs typeface="Calibri"/>
                <a:sym typeface="Calibri"/>
              </a:rPr>
              <a:t>El terme violència s’ha escollit al Comentari general 13 (2011) del Comitè de les Nacions Unides per representar totes les formes de dany a les nenes i els nens tal com s’enumeren a l’article 19, paràgraf 1, de conformitat amb la terminologia utilitzada a l’estudi de les Nacions Unides del 2006 sobre violència contra la infància, tot i que els altres termes que s’utilitzen per descriure els tipus de danys (lesió, abús, negligència o tracte negligent, maltractament i explotació) tenen el mateix pes.</a:t>
            </a:r>
            <a:endParaRPr/>
          </a:p>
          <a:p>
            <a:pPr marL="0" lvl="0" indent="0" algn="l" rtl="0">
              <a:spcBef>
                <a:spcPts val="0"/>
              </a:spcBef>
              <a:spcAft>
                <a:spcPts val="0"/>
              </a:spcAft>
              <a:buNone/>
            </a:pPr>
            <a:endParaRPr sz="1200">
              <a:solidFill>
                <a:schemeClr val="dk1"/>
              </a:solidFill>
              <a:latin typeface="Calibri"/>
              <a:ea typeface="Calibri"/>
              <a:cs typeface="Calibri"/>
              <a:sym typeface="Calibri"/>
            </a:endParaRPr>
          </a:p>
          <a:p>
            <a:pPr marL="0" lvl="0" indent="0" algn="l" rtl="0">
              <a:spcBef>
                <a:spcPts val="0"/>
              </a:spcBef>
              <a:spcAft>
                <a:spcPts val="0"/>
              </a:spcAft>
              <a:buNone/>
            </a:pPr>
            <a:r>
              <a:rPr lang="en-US" sz="1200">
                <a:solidFill>
                  <a:schemeClr val="dk1"/>
                </a:solidFill>
                <a:latin typeface="Calibri"/>
                <a:ea typeface="Calibri"/>
                <a:cs typeface="Calibri"/>
                <a:sym typeface="Calibri"/>
              </a:rPr>
              <a:t>En el llenguatge habitual, el terme violència sovint s’entén que significa només dany físic i / o dany intencional. Tanmateix, el Comitè destaca amb força que l’elecció del terme violència en el present comentari general no s’ha d’interpretar de cap manera per minimitzar l’impacte de les formes de danys no físics i / o no intencionals i la necessitat d’abordar-los (com, entre altres, la negligència i el maltractament psicològic).</a:t>
            </a:r>
            <a:endParaRPr/>
          </a:p>
          <a:p>
            <a:pPr marL="0" lvl="0" indent="0" algn="l" rtl="0">
              <a:spcBef>
                <a:spcPts val="0"/>
              </a:spcBef>
              <a:spcAft>
                <a:spcPts val="0"/>
              </a:spcAft>
              <a:buNone/>
            </a:pPr>
            <a:endParaRPr sz="1200">
              <a:solidFill>
                <a:schemeClr val="dk1"/>
              </a:solidFill>
              <a:latin typeface="Calibri"/>
              <a:ea typeface="Calibri"/>
              <a:cs typeface="Calibri"/>
              <a:sym typeface="Calibri"/>
            </a:endParaRPr>
          </a:p>
          <a:p>
            <a:pPr marL="0" lvl="0" indent="0" algn="l" rtl="0">
              <a:spcBef>
                <a:spcPts val="0"/>
              </a:spcBef>
              <a:spcAft>
                <a:spcPts val="0"/>
              </a:spcAft>
              <a:buNone/>
            </a:pPr>
            <a:r>
              <a:rPr lang="en-US"/>
              <a:t>Font</a:t>
            </a:r>
            <a:r>
              <a:rPr lang="en-US" sz="1200">
                <a:solidFill>
                  <a:schemeClr val="dk1"/>
                </a:solidFill>
                <a:latin typeface="Calibri"/>
                <a:ea typeface="Calibri"/>
                <a:cs typeface="Calibri"/>
                <a:sym typeface="Calibri"/>
              </a:rPr>
              <a:t>: CRC/C/GC13-2011</a:t>
            </a:r>
            <a:endParaRPr/>
          </a:p>
        </p:txBody>
      </p:sp>
      <p:sp>
        <p:nvSpPr>
          <p:cNvPr id="178" name="Google Shape;178;p16: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17</a:t>
            </a:fld>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2"/>
        <p:cNvGrpSpPr/>
        <p:nvPr/>
      </p:nvGrpSpPr>
      <p:grpSpPr>
        <a:xfrm>
          <a:off x="0" y="0"/>
          <a:ext cx="0" cy="0"/>
          <a:chOff x="0" y="0"/>
          <a:chExt cx="0" cy="0"/>
        </a:xfrm>
      </p:grpSpPr>
      <p:sp>
        <p:nvSpPr>
          <p:cNvPr id="183" name="Google Shape;183;p1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84" name="Google Shape;184;p1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None/>
            </a:pPr>
            <a:r>
              <a:rPr lang="en-US" sz="1200">
                <a:solidFill>
                  <a:schemeClr val="dk1"/>
                </a:solidFill>
                <a:latin typeface="Calibri"/>
                <a:ea typeface="Calibri"/>
                <a:cs typeface="Calibri"/>
                <a:sym typeface="Calibri"/>
              </a:rPr>
              <a:t>Referiu-vos a la freqüència, la gravetat del dany i la intenció del mateix:</a:t>
            </a:r>
            <a:endParaRPr/>
          </a:p>
          <a:p>
            <a:pPr marL="0" lvl="0" indent="0" algn="l" rtl="0">
              <a:spcBef>
                <a:spcPts val="0"/>
              </a:spcBef>
              <a:spcAft>
                <a:spcPts val="0"/>
              </a:spcAft>
              <a:buNone/>
            </a:pPr>
            <a:r>
              <a:rPr lang="en-US" sz="1200">
                <a:solidFill>
                  <a:schemeClr val="dk1"/>
                </a:solidFill>
                <a:latin typeface="Calibri"/>
                <a:ea typeface="Calibri"/>
                <a:cs typeface="Calibri"/>
                <a:sym typeface="Calibri"/>
              </a:rPr>
              <a:t>Els estats part poden referir-se a aquests factors dins les estratègies d’intervenció per tal de faciltar respostes proporcionals adequades al millor interés de la infància, però les definicions no han de qüestionar mai el dret absolut de nenes, nens i adolescents a la dignitat humana i a la integritat física i psicològica ¡, per exemple descrivint algunes formes de violència com legalment i / o socialment acceptables.</a:t>
            </a:r>
            <a:endParaRPr/>
          </a:p>
        </p:txBody>
      </p:sp>
      <p:sp>
        <p:nvSpPr>
          <p:cNvPr id="185" name="Google Shape;185;p1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18</a:t>
            </a:fld>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1"/>
        <p:cNvGrpSpPr/>
        <p:nvPr/>
      </p:nvGrpSpPr>
      <p:grpSpPr>
        <a:xfrm>
          <a:off x="0" y="0"/>
          <a:ext cx="0" cy="0"/>
          <a:chOff x="0" y="0"/>
          <a:chExt cx="0" cy="0"/>
        </a:xfrm>
      </p:grpSpPr>
      <p:sp>
        <p:nvSpPr>
          <p:cNvPr id="192" name="Google Shape;192;p1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93" name="Google Shape;193;p1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None/>
            </a:pPr>
            <a:r>
              <a:rPr lang="en-US" sz="1200">
                <a:solidFill>
                  <a:schemeClr val="dk1"/>
                </a:solidFill>
                <a:latin typeface="Calibri"/>
                <a:ea typeface="Calibri"/>
                <a:cs typeface="Calibri"/>
                <a:sym typeface="Calibri"/>
              </a:rPr>
              <a:t>A més, els estats part han d’establir normes nacionals per al benestar, la salut i el desenvolupament de la infància, ja que garantir aquestes condicions són l’objectiu final de la seva cura i protecció.</a:t>
            </a:r>
            <a:endParaRPr/>
          </a:p>
        </p:txBody>
      </p:sp>
      <p:sp>
        <p:nvSpPr>
          <p:cNvPr id="194" name="Google Shape;194;p18: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19</a:t>
            </a:fld>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8"/>
        <p:cNvGrpSpPr/>
        <p:nvPr/>
      </p:nvGrpSpPr>
      <p:grpSpPr>
        <a:xfrm>
          <a:off x="0" y="0"/>
          <a:ext cx="0" cy="0"/>
          <a:chOff x="0" y="0"/>
          <a:chExt cx="0" cy="0"/>
        </a:xfrm>
      </p:grpSpPr>
      <p:sp>
        <p:nvSpPr>
          <p:cNvPr id="199" name="Google Shape;199;p1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00" name="Google Shape;200;p1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rmAutofit/>
          </a:bodyPr>
          <a:lstStyle/>
          <a:p>
            <a:pPr marL="0" marR="0" lvl="0" indent="0" algn="l" rtl="0">
              <a:lnSpc>
                <a:spcPct val="100000"/>
              </a:lnSpc>
              <a:spcBef>
                <a:spcPts val="0"/>
              </a:spcBef>
              <a:spcAft>
                <a:spcPts val="0"/>
              </a:spcAft>
              <a:buClr>
                <a:schemeClr val="dk1"/>
              </a:buClr>
              <a:buSzPts val="1200"/>
              <a:buFont typeface="Calibri"/>
              <a:buNone/>
            </a:pPr>
            <a:r>
              <a:rPr lang="en-US" sz="1200">
                <a:solidFill>
                  <a:schemeClr val="dk1"/>
                </a:solidFill>
                <a:latin typeface="Calibri"/>
                <a:ea typeface="Calibri"/>
                <a:cs typeface="Calibri"/>
                <a:sym typeface="Calibri"/>
              </a:rPr>
              <a:t>Aquestes són les formes de violència contra la infància tal com es descriuen al comentari general esmentat anteriorment. A les properes diapositives es presenten més detalls sobre cada forma de violència. Atès que les definicions operatives de CAN-MDS es basen en aquest comentari específic, es considera necessari que operadores i operadors de l’aplicatiu disposin de la informació sobre aquests detalls.</a:t>
            </a:r>
            <a:endParaRPr/>
          </a:p>
        </p:txBody>
      </p:sp>
      <p:sp>
        <p:nvSpPr>
          <p:cNvPr id="201" name="Google Shape;201;p19: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20</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
        <p:cNvGrpSpPr/>
        <p:nvPr/>
      </p:nvGrpSpPr>
      <p:grpSpPr>
        <a:xfrm>
          <a:off x="0" y="0"/>
          <a:ext cx="0" cy="0"/>
          <a:chOff x="0" y="0"/>
          <a:chExt cx="0" cy="0"/>
        </a:xfrm>
      </p:grpSpPr>
      <p:sp>
        <p:nvSpPr>
          <p:cNvPr id="67" name="Google Shape;67;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8" name="Google Shape;68;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rmAutofit/>
          </a:bodyPr>
          <a:lstStyle/>
          <a:p>
            <a:pPr marL="0" marR="0" lvl="0" indent="0" algn="l" rtl="0">
              <a:lnSpc>
                <a:spcPct val="100000"/>
              </a:lnSpc>
              <a:spcBef>
                <a:spcPts val="0"/>
              </a:spcBef>
              <a:spcAft>
                <a:spcPts val="0"/>
              </a:spcAft>
              <a:buClr>
                <a:schemeClr val="dk1"/>
              </a:buClr>
              <a:buSzPts val="1200"/>
              <a:buFont typeface="Calibri"/>
              <a:buNone/>
            </a:pPr>
            <a:r>
              <a:rPr lang="en-US" sz="1200">
                <a:solidFill>
                  <a:schemeClr val="dk1"/>
                </a:solidFill>
                <a:latin typeface="Calibri"/>
                <a:ea typeface="Calibri"/>
                <a:cs typeface="Calibri"/>
                <a:sym typeface="Calibri"/>
              </a:rPr>
              <a:t>Començarem aquesta sessió esmentant alguns mites habituals al voltant del maltractament infantil; a continuació, procedirem a la definició operativa de la violència contra la infància segons el comentari general 13 (2011) del Comitè de les Nacions Unides sobre la base del qual es va construir el CAN-MDS. A continuació es farà un petit debat basat en exemples de casos. Es presentaran els senyals d’alarma per a cada forma de maltractament infantil (físic, sexual, psicològic i omissió o negligència); sobre la base dels quals poden ser reconeguts per les i els professionals. Per últim, s’esmentaran els efectes a curt i llarg termini del maltractament infantil.</a:t>
            </a:r>
            <a:endParaRPr/>
          </a:p>
        </p:txBody>
      </p:sp>
      <p:sp>
        <p:nvSpPr>
          <p:cNvPr id="69" name="Google Shape;69;p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3</a:t>
            </a:fld>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5"/>
        <p:cNvGrpSpPr/>
        <p:nvPr/>
      </p:nvGrpSpPr>
      <p:grpSpPr>
        <a:xfrm>
          <a:off x="0" y="0"/>
          <a:ext cx="0" cy="0"/>
          <a:chOff x="0" y="0"/>
          <a:chExt cx="0" cy="0"/>
        </a:xfrm>
      </p:grpSpPr>
      <p:sp>
        <p:nvSpPr>
          <p:cNvPr id="206" name="Google Shape;206;p2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07" name="Google Shape;207;p2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sz="1200">
                <a:solidFill>
                  <a:schemeClr val="dk1"/>
                </a:solidFill>
                <a:latin typeface="Calibri"/>
                <a:ea typeface="Calibri"/>
                <a:cs typeface="Calibri"/>
                <a:sym typeface="Calibri"/>
              </a:rPr>
              <a:t>Tots els casos en què la persona cuidadora posa sistemàticament en perill la nena, nen o l’adolescent, o no aten les seves necessitats bàsiques, la qual  cosa comporta problemes de salut i / o desenvolupament per a la nena, nen o adolescent.</a:t>
            </a:r>
            <a:endParaRPr/>
          </a:p>
          <a:p>
            <a:pPr marL="0" lvl="0" indent="0" algn="l" rtl="0">
              <a:spcBef>
                <a:spcPts val="0"/>
              </a:spcBef>
              <a:spcAft>
                <a:spcPts val="0"/>
              </a:spcAft>
              <a:buNone/>
            </a:pPr>
            <a:r>
              <a:rPr lang="en-US" sz="1200">
                <a:solidFill>
                  <a:schemeClr val="dk1"/>
                </a:solidFill>
                <a:latin typeface="Calibri"/>
                <a:ea typeface="Calibri"/>
                <a:cs typeface="Calibri"/>
                <a:sym typeface="Calibri"/>
              </a:rPr>
              <a:t>Es veu de diverses maneres, com en casos en què la nutrició, l’atenció mèdica, la roba, l’habitatge, l’educació o el control que s’ofereix a la nena, nen o adolescent són tan inadequats que la sseva alut i desenvolupament s’ignoren i posen en perill. Inclou:</a:t>
            </a:r>
            <a:endParaRPr/>
          </a:p>
          <a:p>
            <a:pPr marL="0" lvl="0" indent="0" algn="l" rtl="0">
              <a:spcBef>
                <a:spcPts val="0"/>
              </a:spcBef>
              <a:spcAft>
                <a:spcPts val="0"/>
              </a:spcAft>
              <a:buNone/>
            </a:pPr>
            <a:r>
              <a:rPr lang="en-US" sz="1200">
                <a:solidFill>
                  <a:schemeClr val="dk1"/>
                </a:solidFill>
                <a:latin typeface="Calibri"/>
                <a:ea typeface="Calibri"/>
                <a:cs typeface="Calibri"/>
                <a:sym typeface="Calibri"/>
              </a:rPr>
              <a:t>Abandonament físic: fracàs en la protecció de la nena, nen o adolescent contra els danys, inclosa la manca de supervisió, o fracàs en proporcionar-li productes bàsics com menjar, refugi, roba i atenció mèdica bàsica;</a:t>
            </a:r>
            <a:endParaRPr/>
          </a:p>
          <a:p>
            <a:pPr marL="0" lvl="0" indent="0" algn="l" rtl="0">
              <a:spcBef>
                <a:spcPts val="0"/>
              </a:spcBef>
              <a:spcAft>
                <a:spcPts val="0"/>
              </a:spcAft>
              <a:buNone/>
            </a:pPr>
            <a:r>
              <a:rPr lang="en-US" sz="1200">
                <a:solidFill>
                  <a:schemeClr val="dk1"/>
                </a:solidFill>
                <a:latin typeface="Calibri"/>
                <a:ea typeface="Calibri"/>
                <a:cs typeface="Calibri"/>
                <a:sym typeface="Calibri"/>
              </a:rPr>
              <a:t>Abandonament psicològic o emocional: inclosa la manca de suport emocional i d’afecte, la manca d’atenció crònica, el fet que les persones cuidadores “no estiguin psicològicament disponibles”, passant per alt els senyals, i en concret de les nenes o els nens petits, i l’exposició a la violència masclista, l’abús de drogues o alcohol;</a:t>
            </a:r>
            <a:endParaRPr/>
          </a:p>
          <a:p>
            <a:pPr marL="0" lvl="0" indent="0" algn="l" rtl="0">
              <a:spcBef>
                <a:spcPts val="0"/>
              </a:spcBef>
              <a:spcAft>
                <a:spcPts val="0"/>
              </a:spcAft>
              <a:buNone/>
            </a:pPr>
            <a:r>
              <a:rPr lang="en-US" sz="1200">
                <a:solidFill>
                  <a:schemeClr val="dk1"/>
                </a:solidFill>
                <a:latin typeface="Calibri"/>
                <a:ea typeface="Calibri"/>
                <a:cs typeface="Calibri"/>
                <a:sym typeface="Calibri"/>
              </a:rPr>
              <a:t>Abandonament de la salut física o mental de les nenes i els nens: manca d’atenció mèdica essencial;</a:t>
            </a:r>
            <a:endParaRPr/>
          </a:p>
          <a:p>
            <a:pPr marL="0" lvl="0" indent="0" algn="l" rtl="0">
              <a:spcBef>
                <a:spcPts val="0"/>
              </a:spcBef>
              <a:spcAft>
                <a:spcPts val="0"/>
              </a:spcAft>
              <a:buNone/>
            </a:pPr>
            <a:r>
              <a:rPr lang="en-US" sz="1200">
                <a:solidFill>
                  <a:schemeClr val="dk1"/>
                </a:solidFill>
                <a:latin typeface="Calibri"/>
                <a:ea typeface="Calibri"/>
                <a:cs typeface="Calibri"/>
                <a:sym typeface="Calibri"/>
              </a:rPr>
              <a:t>Abandonament educatiu: incompliment de les lleis que obliguen les persones cuidadores principals a assegurar l’educació de les filles i els fills mitjançant l’assistència a l’escola o d’una altra manera; i</a:t>
            </a:r>
            <a:endParaRPr sz="1200">
              <a:solidFill>
                <a:schemeClr val="dk1"/>
              </a:solidFill>
              <a:latin typeface="Calibri"/>
              <a:ea typeface="Calibri"/>
              <a:cs typeface="Calibri"/>
              <a:sym typeface="Calibri"/>
            </a:endParaRPr>
          </a:p>
          <a:p>
            <a:pPr marL="0" lvl="0" indent="0" algn="l" rtl="0">
              <a:spcBef>
                <a:spcPts val="0"/>
              </a:spcBef>
              <a:spcAft>
                <a:spcPts val="0"/>
              </a:spcAft>
              <a:buNone/>
            </a:pPr>
            <a:r>
              <a:rPr lang="en-US" sz="1200">
                <a:solidFill>
                  <a:schemeClr val="dk1"/>
                </a:solidFill>
                <a:latin typeface="Calibri"/>
                <a:ea typeface="Calibri"/>
                <a:cs typeface="Calibri"/>
                <a:sym typeface="Calibri"/>
              </a:rPr>
              <a:t>Abandonament: una pràctica que preocupa molt i que pot afectar desproporcionadament, entre altres, a les nenes i els nens amb discapacitat en algunes societats, etc.</a:t>
            </a:r>
            <a:endParaRPr/>
          </a:p>
        </p:txBody>
      </p:sp>
      <p:sp>
        <p:nvSpPr>
          <p:cNvPr id="208" name="Google Shape;208;p20: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21</a:t>
            </a:fld>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2"/>
        <p:cNvGrpSpPr/>
        <p:nvPr/>
      </p:nvGrpSpPr>
      <p:grpSpPr>
        <a:xfrm>
          <a:off x="0" y="0"/>
          <a:ext cx="0" cy="0"/>
          <a:chOff x="0" y="0"/>
          <a:chExt cx="0" cy="0"/>
        </a:xfrm>
      </p:grpSpPr>
      <p:sp>
        <p:nvSpPr>
          <p:cNvPr id="213" name="Google Shape;213;p2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14" name="Google Shape;214;p2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None/>
            </a:pPr>
            <a:r>
              <a:rPr lang="en-US" sz="1200">
                <a:solidFill>
                  <a:schemeClr val="dk1"/>
                </a:solidFill>
                <a:latin typeface="Calibri"/>
                <a:ea typeface="Calibri"/>
                <a:cs typeface="Calibri"/>
                <a:sym typeface="Calibri"/>
              </a:rPr>
              <a:t>El tracte negligent, de manera similar a la resta de formes de maltractament infantil, consisteix en un continu d’omissions que poden diferir pel que fa a la gravetat del dany potencial, la intenció de les persones cuidadores i / o la freqüència en què s’observen. Per exemple:</a:t>
            </a:r>
            <a:endParaRPr/>
          </a:p>
          <a:p>
            <a:pPr marL="0" lvl="0" indent="0" algn="l" rtl="0">
              <a:spcBef>
                <a:spcPts val="0"/>
              </a:spcBef>
              <a:spcAft>
                <a:spcPts val="0"/>
              </a:spcAft>
              <a:buNone/>
            </a:pPr>
            <a:r>
              <a:rPr lang="en-US" sz="1200">
                <a:solidFill>
                  <a:schemeClr val="dk1"/>
                </a:solidFill>
                <a:latin typeface="Calibri"/>
                <a:ea typeface="Calibri"/>
                <a:cs typeface="Calibri"/>
                <a:sym typeface="Calibri"/>
              </a:rPr>
              <a:t>&lt;veure la diapositiva&gt;</a:t>
            </a:r>
            <a:endParaRPr/>
          </a:p>
        </p:txBody>
      </p:sp>
      <p:sp>
        <p:nvSpPr>
          <p:cNvPr id="215" name="Google Shape;215;p2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22</a:t>
            </a:fld>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9"/>
        <p:cNvGrpSpPr/>
        <p:nvPr/>
      </p:nvGrpSpPr>
      <p:grpSpPr>
        <a:xfrm>
          <a:off x="0" y="0"/>
          <a:ext cx="0" cy="0"/>
          <a:chOff x="0" y="0"/>
          <a:chExt cx="0" cy="0"/>
        </a:xfrm>
      </p:grpSpPr>
      <p:sp>
        <p:nvSpPr>
          <p:cNvPr id="240" name="Google Shape;240;p2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41" name="Google Shape;241;p2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rmAutofit/>
          </a:bodyPr>
          <a:lstStyle/>
          <a:p>
            <a:pPr marL="0" marR="0" lvl="0" indent="0" algn="l" rtl="0">
              <a:lnSpc>
                <a:spcPct val="100000"/>
              </a:lnSpc>
              <a:spcBef>
                <a:spcPts val="0"/>
              </a:spcBef>
              <a:spcAft>
                <a:spcPts val="0"/>
              </a:spcAft>
              <a:buClr>
                <a:schemeClr val="dk1"/>
              </a:buClr>
              <a:buSzPts val="1200"/>
              <a:buFont typeface="Calibri"/>
              <a:buNone/>
            </a:pPr>
            <a:r>
              <a:rPr lang="en-US" sz="1200">
                <a:solidFill>
                  <a:schemeClr val="dk1"/>
                </a:solidFill>
                <a:latin typeface="Calibri"/>
                <a:ea typeface="Calibri"/>
                <a:cs typeface="Calibri"/>
                <a:sym typeface="Calibri"/>
              </a:rPr>
              <a:t>Altres manifestacions d'abandonament es mostren a la diapositiva</a:t>
            </a:r>
            <a:endParaRPr/>
          </a:p>
        </p:txBody>
      </p:sp>
      <p:sp>
        <p:nvSpPr>
          <p:cNvPr id="242" name="Google Shape;242;p2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23</a:t>
            </a:fld>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9"/>
        <p:cNvGrpSpPr/>
        <p:nvPr/>
      </p:nvGrpSpPr>
      <p:grpSpPr>
        <a:xfrm>
          <a:off x="0" y="0"/>
          <a:ext cx="0" cy="0"/>
          <a:chOff x="0" y="0"/>
          <a:chExt cx="0" cy="0"/>
        </a:xfrm>
      </p:grpSpPr>
      <p:sp>
        <p:nvSpPr>
          <p:cNvPr id="260" name="Google Shape;260;p2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61" name="Google Shape;261;p2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sz="1200">
                <a:solidFill>
                  <a:schemeClr val="dk1"/>
                </a:solidFill>
                <a:latin typeface="Calibri"/>
                <a:ea typeface="Calibri"/>
                <a:cs typeface="Calibri"/>
                <a:sym typeface="Calibri"/>
              </a:rPr>
              <a:t>La violència psicològica o el maltractament emocional inclou un patró de fracàs continuat per part de les persones cuidadores per proporcionar a la nena o al nen les condicions que necessiten per créixer i prosperar. Aquest tipus de maltractament inclou la limitació del moviment de la nena o el nen, la seva humiliació, l’ús d’amenaces i culpabilització, la discriminació, ridiculització i altres formes de rebuig i / o tracte hostil.</a:t>
            </a:r>
            <a:endParaRPr/>
          </a:p>
          <a:p>
            <a:pPr marL="0" lvl="0" indent="0" algn="l" rtl="0">
              <a:spcBef>
                <a:spcPts val="0"/>
              </a:spcBef>
              <a:spcAft>
                <a:spcPts val="0"/>
              </a:spcAft>
              <a:buNone/>
            </a:pPr>
            <a:r>
              <a:rPr lang="en-US" sz="1200">
                <a:solidFill>
                  <a:schemeClr val="dk1"/>
                </a:solidFill>
                <a:latin typeface="Calibri"/>
                <a:ea typeface="Calibri"/>
                <a:cs typeface="Calibri"/>
                <a:sym typeface="Calibri"/>
              </a:rPr>
              <a:t>Inclou:</a:t>
            </a:r>
            <a:endParaRPr/>
          </a:p>
          <a:p>
            <a:pPr marL="0" lvl="0" indent="0" algn="l" rtl="0">
              <a:spcBef>
                <a:spcPts val="0"/>
              </a:spcBef>
              <a:spcAft>
                <a:spcPts val="0"/>
              </a:spcAft>
              <a:buNone/>
            </a:pPr>
            <a:r>
              <a:rPr lang="en-US" sz="1200">
                <a:solidFill>
                  <a:schemeClr val="dk1"/>
                </a:solidFill>
                <a:latin typeface="Calibri"/>
                <a:ea typeface="Calibri"/>
                <a:cs typeface="Calibri"/>
                <a:sym typeface="Calibri"/>
              </a:rPr>
              <a:t>Totes les formes d’interaccions nocives persistents amb la nena o el nen, per exemple, transmetent-los-hi el missatge que són inútils, no estimades o estimats, no desitjades o desitjats, que es troben en perill o que només tenen valor per satisfer les necessitats d’una altra persona</a:t>
            </a:r>
            <a:endParaRPr/>
          </a:p>
          <a:p>
            <a:pPr marL="0" lvl="0" indent="0" algn="l" rtl="0">
              <a:spcBef>
                <a:spcPts val="0"/>
              </a:spcBef>
              <a:spcAft>
                <a:spcPts val="0"/>
              </a:spcAft>
              <a:buNone/>
            </a:pPr>
            <a:r>
              <a:rPr lang="en-US" sz="1200">
                <a:solidFill>
                  <a:schemeClr val="dk1"/>
                </a:solidFill>
                <a:latin typeface="Calibri"/>
                <a:ea typeface="Calibri"/>
                <a:cs typeface="Calibri"/>
                <a:sym typeface="Calibri"/>
              </a:rPr>
              <a:t>Espantar, terroritzar i amenaçar; explotar i corrompre; rebutjar; aïllar, etc.</a:t>
            </a:r>
            <a:endParaRPr/>
          </a:p>
          <a:p>
            <a:pPr marL="0" lvl="0" indent="0" algn="l" rtl="0">
              <a:spcBef>
                <a:spcPts val="0"/>
              </a:spcBef>
              <a:spcAft>
                <a:spcPts val="0"/>
              </a:spcAft>
              <a:buNone/>
            </a:pPr>
            <a:r>
              <a:rPr lang="en-US" sz="1200">
                <a:solidFill>
                  <a:schemeClr val="dk1"/>
                </a:solidFill>
                <a:latin typeface="Calibri"/>
                <a:ea typeface="Calibri"/>
                <a:cs typeface="Calibri"/>
                <a:sym typeface="Calibri"/>
              </a:rPr>
              <a:t>Impedir la resposta emocional; descuidar les necessitats de salut mental, mèdiques i educatives</a:t>
            </a:r>
            <a:endParaRPr sz="1200">
              <a:solidFill>
                <a:schemeClr val="dk1"/>
              </a:solidFill>
              <a:latin typeface="Calibri"/>
              <a:ea typeface="Calibri"/>
              <a:cs typeface="Calibri"/>
              <a:sym typeface="Calibri"/>
            </a:endParaRPr>
          </a:p>
          <a:p>
            <a:pPr marL="0" lvl="0" indent="0" algn="l" rtl="0">
              <a:spcBef>
                <a:spcPts val="0"/>
              </a:spcBef>
              <a:spcAft>
                <a:spcPts val="0"/>
              </a:spcAft>
              <a:buNone/>
            </a:pPr>
            <a:r>
              <a:rPr lang="en-US" sz="1200">
                <a:solidFill>
                  <a:schemeClr val="dk1"/>
                </a:solidFill>
                <a:latin typeface="Calibri"/>
                <a:ea typeface="Calibri"/>
                <a:cs typeface="Calibri"/>
                <a:sym typeface="Calibri"/>
              </a:rPr>
              <a:t>Insults, posar malnoms, humiliacions, menystenir, ridiculitzar i ferir els sentiments d’una nena o un nen</a:t>
            </a:r>
            <a:endParaRPr sz="1200">
              <a:solidFill>
                <a:schemeClr val="dk1"/>
              </a:solidFill>
              <a:latin typeface="Calibri"/>
              <a:ea typeface="Calibri"/>
              <a:cs typeface="Calibri"/>
              <a:sym typeface="Calibri"/>
            </a:endParaRPr>
          </a:p>
          <a:p>
            <a:pPr marL="0" lvl="0" indent="0" algn="l" rtl="0">
              <a:spcBef>
                <a:spcPts val="0"/>
              </a:spcBef>
              <a:spcAft>
                <a:spcPts val="0"/>
              </a:spcAft>
              <a:buNone/>
            </a:pPr>
            <a:r>
              <a:rPr lang="en-US" sz="1200">
                <a:solidFill>
                  <a:schemeClr val="dk1"/>
                </a:solidFill>
                <a:latin typeface="Calibri"/>
                <a:ea typeface="Calibri"/>
                <a:cs typeface="Calibri"/>
                <a:sym typeface="Calibri"/>
              </a:rPr>
              <a:t>Exposició a la violència masclista</a:t>
            </a:r>
            <a:endParaRPr sz="1200">
              <a:solidFill>
                <a:schemeClr val="dk1"/>
              </a:solidFill>
              <a:latin typeface="Calibri"/>
              <a:ea typeface="Calibri"/>
              <a:cs typeface="Calibri"/>
              <a:sym typeface="Calibri"/>
            </a:endParaRPr>
          </a:p>
          <a:p>
            <a:pPr marL="0" lvl="0" indent="0" algn="l" rtl="0">
              <a:spcBef>
                <a:spcPts val="0"/>
              </a:spcBef>
              <a:spcAft>
                <a:spcPts val="0"/>
              </a:spcAft>
              <a:buNone/>
            </a:pPr>
            <a:r>
              <a:rPr lang="en-US" sz="1200">
                <a:solidFill>
                  <a:schemeClr val="dk1"/>
                </a:solidFill>
                <a:latin typeface="Calibri"/>
                <a:ea typeface="Calibri"/>
                <a:cs typeface="Calibri"/>
                <a:sym typeface="Calibri"/>
              </a:rPr>
              <a:t>Posar en aïllament o en condicions de detenció humiliants o degradants</a:t>
            </a:r>
            <a:endParaRPr/>
          </a:p>
          <a:p>
            <a:pPr marL="0" lvl="0" indent="0" algn="l" rtl="0">
              <a:spcBef>
                <a:spcPts val="0"/>
              </a:spcBef>
              <a:spcAft>
                <a:spcPts val="0"/>
              </a:spcAft>
              <a:buNone/>
            </a:pPr>
            <a:r>
              <a:rPr lang="en-US" sz="1200">
                <a:solidFill>
                  <a:schemeClr val="dk1"/>
                </a:solidFill>
                <a:latin typeface="Calibri"/>
                <a:ea typeface="Calibri"/>
                <a:cs typeface="Calibri"/>
                <a:sym typeface="Calibri"/>
              </a:rPr>
              <a:t>Assetjament psicològic per part de persones adultes o altres nenes i nens, incloses les tecnologies de la informació i la comunicació (TIC), com ara telèfons mòbils i Internet ( “ciberassetjament”)</a:t>
            </a:r>
            <a:endParaRPr/>
          </a:p>
        </p:txBody>
      </p:sp>
      <p:sp>
        <p:nvSpPr>
          <p:cNvPr id="262" name="Google Shape;262;p2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24</a:t>
            </a:fld>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6"/>
        <p:cNvGrpSpPr/>
        <p:nvPr/>
      </p:nvGrpSpPr>
      <p:grpSpPr>
        <a:xfrm>
          <a:off x="0" y="0"/>
          <a:ext cx="0" cy="0"/>
          <a:chOff x="0" y="0"/>
          <a:chExt cx="0" cy="0"/>
        </a:xfrm>
      </p:grpSpPr>
      <p:sp>
        <p:nvSpPr>
          <p:cNvPr id="267" name="Google Shape;267;p2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68" name="Google Shape;268;p2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rmAutofit/>
          </a:bodyPr>
          <a:lstStyle/>
          <a:p>
            <a:pPr marL="0" marR="0" lvl="0" indent="0" algn="l" rtl="0">
              <a:lnSpc>
                <a:spcPct val="100000"/>
              </a:lnSpc>
              <a:spcBef>
                <a:spcPts val="0"/>
              </a:spcBef>
              <a:spcAft>
                <a:spcPts val="0"/>
              </a:spcAft>
              <a:buClr>
                <a:schemeClr val="dk1"/>
              </a:buClr>
              <a:buSzPts val="1200"/>
              <a:buFont typeface="Calibri"/>
              <a:buNone/>
            </a:pPr>
            <a:r>
              <a:rPr lang="en-US" sz="1200">
                <a:solidFill>
                  <a:schemeClr val="dk1"/>
                </a:solidFill>
                <a:latin typeface="Calibri"/>
                <a:ea typeface="Calibri"/>
                <a:cs typeface="Calibri"/>
                <a:sym typeface="Calibri"/>
              </a:rPr>
              <a:t>Consisteix en un continu d’actes que poden diferir pel que fa a la gravetat del dany potencial, la intencionalitat i / o la freqüència en què s’observen. Per exemple: &lt;veure la diapositiva&gt;</a:t>
            </a:r>
            <a:endParaRPr/>
          </a:p>
        </p:txBody>
      </p:sp>
      <p:sp>
        <p:nvSpPr>
          <p:cNvPr id="269" name="Google Shape;269;p2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25</a:t>
            </a:fld>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3"/>
        <p:cNvGrpSpPr/>
        <p:nvPr/>
      </p:nvGrpSpPr>
      <p:grpSpPr>
        <a:xfrm>
          <a:off x="0" y="0"/>
          <a:ext cx="0" cy="0"/>
          <a:chOff x="0" y="0"/>
          <a:chExt cx="0" cy="0"/>
        </a:xfrm>
      </p:grpSpPr>
      <p:sp>
        <p:nvSpPr>
          <p:cNvPr id="294" name="Google Shape;294;p2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95" name="Google Shape;295;p2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rmAutofit/>
          </a:bodyPr>
          <a:lstStyle/>
          <a:p>
            <a:pPr marL="0" marR="0" lvl="0" indent="0" algn="l" rtl="0">
              <a:lnSpc>
                <a:spcPct val="100000"/>
              </a:lnSpc>
              <a:spcBef>
                <a:spcPts val="0"/>
              </a:spcBef>
              <a:spcAft>
                <a:spcPts val="0"/>
              </a:spcAft>
              <a:buClr>
                <a:schemeClr val="dk1"/>
              </a:buClr>
              <a:buSzPts val="1200"/>
              <a:buFont typeface="Calibri"/>
              <a:buNone/>
            </a:pPr>
            <a:r>
              <a:rPr lang="en-US" sz="1200">
                <a:solidFill>
                  <a:schemeClr val="dk1"/>
                </a:solidFill>
                <a:latin typeface="Calibri"/>
                <a:ea typeface="Calibri"/>
                <a:cs typeface="Calibri"/>
                <a:sym typeface="Calibri"/>
              </a:rPr>
              <a:t>&lt;veure dispositiva&gt;</a:t>
            </a:r>
            <a:endParaRPr/>
          </a:p>
          <a:p>
            <a:pPr marL="0" lvl="0" indent="0" algn="l" rtl="0">
              <a:spcBef>
                <a:spcPts val="0"/>
              </a:spcBef>
              <a:spcAft>
                <a:spcPts val="0"/>
              </a:spcAft>
              <a:buNone/>
            </a:pPr>
            <a:endParaRPr/>
          </a:p>
        </p:txBody>
      </p:sp>
      <p:sp>
        <p:nvSpPr>
          <p:cNvPr id="296" name="Google Shape;296;p2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26</a:t>
            </a:fld>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6"/>
        <p:cNvGrpSpPr/>
        <p:nvPr/>
      </p:nvGrpSpPr>
      <p:grpSpPr>
        <a:xfrm>
          <a:off x="0" y="0"/>
          <a:ext cx="0" cy="0"/>
          <a:chOff x="0" y="0"/>
          <a:chExt cx="0" cy="0"/>
        </a:xfrm>
      </p:grpSpPr>
      <p:sp>
        <p:nvSpPr>
          <p:cNvPr id="307" name="Google Shape;307;p2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08" name="Google Shape;308;p2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None/>
            </a:pPr>
            <a:r>
              <a:rPr lang="en-US" sz="1200">
                <a:solidFill>
                  <a:schemeClr val="dk1"/>
                </a:solidFill>
                <a:latin typeface="Calibri"/>
                <a:ea typeface="Calibri"/>
                <a:cs typeface="Calibri"/>
                <a:sym typeface="Calibri"/>
              </a:rPr>
              <a:t>La violència física es defineix com l’ús intencionat de la violència contra el cos d’una nena o nen, que causa o pot causar danys que afecten la seva salut, supervivència, creixement o dignitat. La violència al cos inclou tot tipus de cops, patades, sacsejades, mossegades, cremades, intoxicacions i asfixia. Sovint es dóna el cas que la violència contra el cos de la nena o el nen es produeix en el context dels càstigs corporals.</a:t>
            </a:r>
            <a:endParaRPr/>
          </a:p>
          <a:p>
            <a:pPr marL="0" lvl="0" indent="0" algn="l" rtl="0">
              <a:spcBef>
                <a:spcPts val="0"/>
              </a:spcBef>
              <a:spcAft>
                <a:spcPts val="0"/>
              </a:spcAft>
              <a:buNone/>
            </a:pPr>
            <a:r>
              <a:rPr lang="en-US" sz="1200">
                <a:solidFill>
                  <a:schemeClr val="dk1"/>
                </a:solidFill>
                <a:latin typeface="Calibri"/>
                <a:ea typeface="Calibri"/>
                <a:cs typeface="Calibri"/>
                <a:sym typeface="Calibri"/>
              </a:rPr>
              <a:t>Són tots els casos de maltractament en que una nena o nen pateix lesions corporals com a conseqüència de les accions d’una persona adulta, que se suposa que té al seu càrrec.</a:t>
            </a:r>
            <a:endParaRPr/>
          </a:p>
          <a:p>
            <a:pPr marL="0" lvl="0" indent="0" algn="l" rtl="0">
              <a:spcBef>
                <a:spcPts val="0"/>
              </a:spcBef>
              <a:spcAft>
                <a:spcPts val="0"/>
              </a:spcAft>
              <a:buNone/>
            </a:pPr>
            <a:endParaRPr sz="1200">
              <a:solidFill>
                <a:schemeClr val="dk1"/>
              </a:solidFill>
              <a:latin typeface="Calibri"/>
              <a:ea typeface="Calibri"/>
              <a:cs typeface="Calibri"/>
              <a:sym typeface="Calibri"/>
            </a:endParaRPr>
          </a:p>
          <a:p>
            <a:pPr marL="0" lvl="0" indent="0" algn="l" rtl="0">
              <a:spcBef>
                <a:spcPts val="0"/>
              </a:spcBef>
              <a:spcAft>
                <a:spcPts val="0"/>
              </a:spcAft>
              <a:buNone/>
            </a:pPr>
            <a:r>
              <a:rPr lang="en-US" sz="1200">
                <a:solidFill>
                  <a:schemeClr val="dk1"/>
                </a:solidFill>
                <a:latin typeface="Calibri"/>
                <a:ea typeface="Calibri"/>
                <a:cs typeface="Calibri"/>
                <a:sym typeface="Calibri"/>
              </a:rPr>
              <a:t>&lt;vegeu també la diapositiva&gt;</a:t>
            </a:r>
            <a:endParaRPr/>
          </a:p>
        </p:txBody>
      </p:sp>
      <p:sp>
        <p:nvSpPr>
          <p:cNvPr id="309" name="Google Shape;309;p26: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27</a:t>
            </a:fld>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3"/>
        <p:cNvGrpSpPr/>
        <p:nvPr/>
      </p:nvGrpSpPr>
      <p:grpSpPr>
        <a:xfrm>
          <a:off x="0" y="0"/>
          <a:ext cx="0" cy="0"/>
          <a:chOff x="0" y="0"/>
          <a:chExt cx="0" cy="0"/>
        </a:xfrm>
      </p:grpSpPr>
      <p:sp>
        <p:nvSpPr>
          <p:cNvPr id="314" name="Google Shape;314;p2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15" name="Google Shape;315;p2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None/>
            </a:pPr>
            <a:r>
              <a:rPr lang="en-US" sz="1200">
                <a:solidFill>
                  <a:schemeClr val="dk1"/>
                </a:solidFill>
                <a:latin typeface="Calibri"/>
                <a:ea typeface="Calibri"/>
                <a:cs typeface="Calibri"/>
                <a:sym typeface="Calibri"/>
              </a:rPr>
              <a:t>Consisteix en un continu d’actes que poden diferir pel que fa a la gravetat del dany potencial, la intencionalitat i / o la freqüència en què s’observen.</a:t>
            </a:r>
            <a:endParaRPr/>
          </a:p>
          <a:p>
            <a:pPr marL="0" lvl="0" indent="0" algn="l" rtl="0">
              <a:spcBef>
                <a:spcPts val="0"/>
              </a:spcBef>
              <a:spcAft>
                <a:spcPts val="0"/>
              </a:spcAft>
              <a:buNone/>
            </a:pPr>
            <a:r>
              <a:rPr lang="en-US" sz="1200">
                <a:solidFill>
                  <a:schemeClr val="dk1"/>
                </a:solidFill>
                <a:latin typeface="Calibri"/>
                <a:ea typeface="Calibri"/>
                <a:cs typeface="Calibri"/>
                <a:sym typeface="Calibri"/>
              </a:rPr>
              <a:t>Per exemple: &lt;veure la diapositiva&gt;</a:t>
            </a:r>
            <a:endParaRPr/>
          </a:p>
        </p:txBody>
      </p:sp>
      <p:sp>
        <p:nvSpPr>
          <p:cNvPr id="316" name="Google Shape;316;p2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28</a:t>
            </a:fld>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0"/>
        <p:cNvGrpSpPr/>
        <p:nvPr/>
      </p:nvGrpSpPr>
      <p:grpSpPr>
        <a:xfrm>
          <a:off x="0" y="0"/>
          <a:ext cx="0" cy="0"/>
          <a:chOff x="0" y="0"/>
          <a:chExt cx="0" cy="0"/>
        </a:xfrm>
      </p:grpSpPr>
      <p:sp>
        <p:nvSpPr>
          <p:cNvPr id="341" name="Google Shape;341;p2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42" name="Google Shape;342;p2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sz="1200">
                <a:solidFill>
                  <a:schemeClr val="dk1"/>
                </a:solidFill>
                <a:latin typeface="Calibri"/>
                <a:ea typeface="Calibri"/>
                <a:cs typeface="Calibri"/>
                <a:sym typeface="Calibri"/>
              </a:rPr>
              <a:t>Els efectes reals del maltractament físic sobre el cos de la nena o el nen poden variar des que no es produeixin lesions o que no hi hagi cap lesió evident, a lesions que posin en perill la seva vida. A part de la seva gravetat, quan hi ha lesions, poden ser de diversos tipus, úniques o múltiples, i es poden veure a totes les edats.</a:t>
            </a:r>
            <a:endParaRPr/>
          </a:p>
          <a:p>
            <a:pPr marL="0" lvl="0" indent="0" algn="l" rtl="0">
              <a:spcBef>
                <a:spcPts val="0"/>
              </a:spcBef>
              <a:spcAft>
                <a:spcPts val="0"/>
              </a:spcAft>
              <a:buNone/>
            </a:pPr>
            <a:r>
              <a:rPr lang="en-US" sz="1200">
                <a:solidFill>
                  <a:schemeClr val="dk1"/>
                </a:solidFill>
                <a:latin typeface="Calibri"/>
                <a:ea typeface="Calibri"/>
                <a:cs typeface="Calibri"/>
                <a:sym typeface="Calibri"/>
              </a:rPr>
              <a:t>S'assenyala que, fins i tot en casos de maltractament físic sense ferides evidents, els fets haurien de ser considerats com a maltractament perquè podrien provocar lesions.</a:t>
            </a:r>
            <a:endParaRPr/>
          </a:p>
        </p:txBody>
      </p:sp>
      <p:sp>
        <p:nvSpPr>
          <p:cNvPr id="343" name="Google Shape;343;p28: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29</a:t>
            </a:fld>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8"/>
        <p:cNvGrpSpPr/>
        <p:nvPr/>
      </p:nvGrpSpPr>
      <p:grpSpPr>
        <a:xfrm>
          <a:off x="0" y="0"/>
          <a:ext cx="0" cy="0"/>
          <a:chOff x="0" y="0"/>
          <a:chExt cx="0" cy="0"/>
        </a:xfrm>
      </p:grpSpPr>
      <p:sp>
        <p:nvSpPr>
          <p:cNvPr id="349" name="Google Shape;349;p2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50" name="Google Shape;350;p2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b="1"/>
              <a:t>Localització de la lesió</a:t>
            </a:r>
            <a:r>
              <a:rPr lang="en-US"/>
              <a:t>: Algunes parts del cos tenen més probabilitats de patir lesions accidentals. Inclouen els genolls, els colzes, les canyes o el front. Les parts del cos protegides i les zones de teixits tous, com l’esquena, les cuixes, la zona genital, les natges, la part posterior de les cames o la cara, tenen menys probabilitats d’entrar en contacte accidental amb objectes que puguin causar lesions.</a:t>
            </a:r>
            <a:endParaRPr/>
          </a:p>
          <a:p>
            <a:pPr marL="0" lvl="0" indent="0" algn="l" rtl="0">
              <a:spcBef>
                <a:spcPts val="0"/>
              </a:spcBef>
              <a:spcAft>
                <a:spcPts val="0"/>
              </a:spcAft>
              <a:buNone/>
            </a:pPr>
            <a:r>
              <a:rPr lang="en-US" b="1"/>
              <a:t>Nombre i freqüencia de les lesions</a:t>
            </a:r>
            <a:r>
              <a:rPr lang="en-US"/>
              <a:t>: Com més gran sigui el nombre de ferides, major serà el motiu de preocupació. Tret que la nena o el nen hagi patit  un accident greu, és probable que no pugui patir diverses ferides accidentalment. Lesions múltiples en diferents etapes de curació de les mateixes poden indicar un maltractament.</a:t>
            </a:r>
            <a:endParaRPr/>
          </a:p>
          <a:p>
            <a:pPr marL="0" lvl="0" indent="0" algn="l" rtl="0">
              <a:spcBef>
                <a:spcPts val="0"/>
              </a:spcBef>
              <a:spcAft>
                <a:spcPts val="0"/>
              </a:spcAft>
              <a:buNone/>
            </a:pPr>
            <a:r>
              <a:rPr lang="en-US" b="1"/>
              <a:t>Mida i forma de la lesió</a:t>
            </a:r>
            <a:r>
              <a:rPr lang="en-US"/>
              <a:t>: Moltes lesions no accidentals es produeixen amb objectes quotidians: un pal, un tauler, un cinturó o un raspall de cabell. La lesió també podria ser una empremta manual. Aquestes marques tenen una gran semblança amb l'objecte que s'ha utilitzat. Les marques accidentals resultants de cops i caigudes no solen tenir una forma definida.</a:t>
            </a:r>
            <a:endParaRPr/>
          </a:p>
          <a:p>
            <a:pPr marL="0" lvl="0" indent="0" algn="l" rtl="0">
              <a:spcBef>
                <a:spcPts val="0"/>
              </a:spcBef>
              <a:spcAft>
                <a:spcPts val="0"/>
              </a:spcAft>
              <a:buNone/>
            </a:pPr>
            <a:r>
              <a:rPr lang="en-US" b="1"/>
              <a:t>Descripció de com es va produïr la lesió</a:t>
            </a:r>
            <a:r>
              <a:rPr lang="en-US"/>
              <a:t>: Si una lesió és accidental, ha d’haver-hi una explicació raonable de com ha passat que sigui coherent amb l’aparició de la mateixa. Quan la descripció de com es va produir la lesió i la lesió són inconsistents, hi ha motiu de preocupació. Per exemple, no és probable que una caiguda d'una cadira sobre una catifa produeixi contusions a tot el cos.</a:t>
            </a:r>
            <a:endParaRPr/>
          </a:p>
          <a:p>
            <a:pPr marL="0" lvl="0" indent="0" algn="l" rtl="0">
              <a:spcBef>
                <a:spcPts val="0"/>
              </a:spcBef>
              <a:spcAft>
                <a:spcPts val="0"/>
              </a:spcAft>
              <a:buNone/>
            </a:pPr>
            <a:r>
              <a:rPr lang="en-US" b="1"/>
              <a:t>Coherència de la lesió amb l’etapa de desnvolupament de la nena o el nen</a:t>
            </a:r>
            <a:r>
              <a:rPr lang="en-US"/>
              <a:t>: A mesura que nenes i nes creixen i adquireixen noves habilitats, augmenten la seva capacitat per realitzar activitats que poden causar lesions. És probable que una nena o nen de curta edat que intenti córrer tingui contusions als genolls i un cop al cap i tingui menys probabilitats de trencar-se el braç que una nena o nen de vuit anys que ha descobert l’alegria de pujar als arbres. Una o un bebé de dues setmanes no té la capacitat de moviment per autoinfligir-se una contusió.</a:t>
            </a:r>
            <a:endParaRPr/>
          </a:p>
          <a:p>
            <a:pPr marL="0" lvl="0" indent="0" algn="l" rtl="0">
              <a:spcBef>
                <a:spcPts val="0"/>
              </a:spcBef>
              <a:spcAft>
                <a:spcPts val="0"/>
              </a:spcAft>
              <a:buNone/>
            </a:pPr>
            <a:r>
              <a:rPr lang="en-US" b="1"/>
              <a:t>Recordeu que els accident passen</a:t>
            </a:r>
            <a:r>
              <a:rPr lang="en-US"/>
              <a:t>: A l’hora d’avaluar una lesió, tingueu en compte si la nena o el nen és capaç de causar-se les seves pròpies lesions. Tingueu en compte també la mida de la nena o el nen i si té força suficient per produir lesions. Les persones cuidadores, mares o pares, no són perfectes. Es produeixen lesions que podrien haver estat evitades. No obstant això, hi ha motius de preocupació quan les lesions es repeteixen i / o l’explicació és incompatible amb la lesió o el nivell de desenvolupament de la nena o el nen.</a:t>
            </a:r>
            <a:endParaRPr/>
          </a:p>
          <a:p>
            <a:pPr marL="0" lvl="0" indent="0" algn="l" rtl="0">
              <a:spcBef>
                <a:spcPts val="0"/>
              </a:spcBef>
              <a:spcAft>
                <a:spcPts val="0"/>
              </a:spcAft>
              <a:buNone/>
            </a:pPr>
            <a:endParaRPr/>
          </a:p>
          <a:p>
            <a:pPr marL="0" marR="0" lvl="0" indent="0" algn="l" rtl="0">
              <a:lnSpc>
                <a:spcPct val="100000"/>
              </a:lnSpc>
              <a:spcBef>
                <a:spcPts val="0"/>
              </a:spcBef>
              <a:spcAft>
                <a:spcPts val="0"/>
              </a:spcAft>
              <a:buClr>
                <a:schemeClr val="dk1"/>
              </a:buClr>
              <a:buSzPts val="1200"/>
              <a:buFont typeface="Calibri"/>
              <a:buNone/>
            </a:pPr>
            <a:r>
              <a:rPr lang="en-US"/>
              <a:t>Font: A Guide For Mandated Reporters In Recognizing And Reporting Child Abuse And Neglect. Commonwealth of Virginia Department of Social Services Child Protective Services. Available at: </a:t>
            </a:r>
            <a:r>
              <a:rPr lang="en-US" u="sng">
                <a:solidFill>
                  <a:schemeClr val="hlink"/>
                </a:solidFill>
                <a:hlinkClick r:id="rId3"/>
              </a:rPr>
              <a:t>https://www.dss.virginia.gov/files/division/dfs/mandated_reporters/cps/resources_guidance/032-02-0280-03-eng-07-19.pdf</a:t>
            </a:r>
            <a:endParaRPr/>
          </a:p>
          <a:p>
            <a:pPr marL="0" lvl="0" indent="0" algn="l" rtl="0">
              <a:spcBef>
                <a:spcPts val="0"/>
              </a:spcBef>
              <a:spcAft>
                <a:spcPts val="0"/>
              </a:spcAft>
              <a:buNone/>
            </a:pPr>
            <a:endParaRPr/>
          </a:p>
        </p:txBody>
      </p:sp>
      <p:sp>
        <p:nvSpPr>
          <p:cNvPr id="351" name="Google Shape;351;p29: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30</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3"/>
        <p:cNvGrpSpPr/>
        <p:nvPr/>
      </p:nvGrpSpPr>
      <p:grpSpPr>
        <a:xfrm>
          <a:off x="0" y="0"/>
          <a:ext cx="0" cy="0"/>
          <a:chOff x="0" y="0"/>
          <a:chExt cx="0" cy="0"/>
        </a:xfrm>
      </p:grpSpPr>
      <p:sp>
        <p:nvSpPr>
          <p:cNvPr id="74" name="Google Shape;74;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75" name="Google Shape;75;p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None/>
            </a:pPr>
            <a:r>
              <a:rPr lang="en-US" sz="1200">
                <a:solidFill>
                  <a:schemeClr val="dk1"/>
                </a:solidFill>
                <a:latin typeface="Calibri"/>
                <a:ea typeface="Calibri"/>
                <a:cs typeface="Calibri"/>
                <a:sym typeface="Calibri"/>
              </a:rPr>
              <a:t>En aquestes diapositives s’enumeren algunes característiques generals del maltractament infantil. Concretament:</a:t>
            </a:r>
            <a:endParaRPr/>
          </a:p>
          <a:p>
            <a:pPr marL="0" lvl="0" indent="0" algn="l" rtl="0">
              <a:spcBef>
                <a:spcPts val="0"/>
              </a:spcBef>
              <a:spcAft>
                <a:spcPts val="0"/>
              </a:spcAft>
              <a:buNone/>
            </a:pPr>
            <a:r>
              <a:rPr lang="en-US" sz="1200">
                <a:solidFill>
                  <a:schemeClr val="dk1"/>
                </a:solidFill>
                <a:latin typeface="Calibri"/>
                <a:ea typeface="Calibri"/>
                <a:cs typeface="Calibri"/>
                <a:sym typeface="Calibri"/>
              </a:rPr>
              <a:t>&lt;veure la diapositiva&gt;</a:t>
            </a:r>
            <a:endParaRPr/>
          </a:p>
        </p:txBody>
      </p:sp>
      <p:sp>
        <p:nvSpPr>
          <p:cNvPr id="76" name="Google Shape;76;p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4</a:t>
            </a:fld>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5"/>
        <p:cNvGrpSpPr/>
        <p:nvPr/>
      </p:nvGrpSpPr>
      <p:grpSpPr>
        <a:xfrm>
          <a:off x="0" y="0"/>
          <a:ext cx="0" cy="0"/>
          <a:chOff x="0" y="0"/>
          <a:chExt cx="0" cy="0"/>
        </a:xfrm>
      </p:grpSpPr>
      <p:sp>
        <p:nvSpPr>
          <p:cNvPr id="356" name="Google Shape;356;p3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57" name="Google Shape;357;p3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sz="1200">
                <a:solidFill>
                  <a:schemeClr val="dk1"/>
                </a:solidFill>
                <a:latin typeface="Calibri"/>
                <a:ea typeface="Calibri"/>
                <a:cs typeface="Calibri"/>
                <a:sym typeface="Calibri"/>
              </a:rPr>
              <a:t>Pel que fa al càstig corporal, en el comentari general núm. 8 (paràgraf 11), el Comitè va definir el càstig “corporal” o “físic” com qualsevol càstig en què s’utilitza la força física i té la intenció de causar algun grau de dolor o molèstia, per lleuger que sigui. La majoria consisteix en colpejar (“xafar”, “donar cops de mans”, “punxar”), amb la mà o amb un instrument: un fuet, un pal, un cinturó, una sabata, una cullera de fusta, etc. Però també pot implicar, per exemple, donar puntades de peu , sacsejant o llançant nenes i nens, ratllant, pessigant, mossegant, estirant els cabells o boxant les orelles, bastonant, obligant les nenes i els nens a mantenir-se en posicions incòmodes, cremant, escaldant o ingestió forçada. Segons el comitè, els càstigs corporals són invariablement degradants.</a:t>
            </a:r>
            <a:endParaRPr/>
          </a:p>
          <a:p>
            <a:pPr marL="0" lvl="0" indent="0" algn="l" rtl="0">
              <a:spcBef>
                <a:spcPts val="0"/>
              </a:spcBef>
              <a:spcAft>
                <a:spcPts val="0"/>
              </a:spcAft>
              <a:buNone/>
            </a:pPr>
            <a:endParaRPr sz="1200">
              <a:solidFill>
                <a:schemeClr val="dk1"/>
              </a:solidFill>
              <a:latin typeface="Calibri"/>
              <a:ea typeface="Calibri"/>
              <a:cs typeface="Calibri"/>
              <a:sym typeface="Calibri"/>
            </a:endParaRPr>
          </a:p>
          <a:p>
            <a:pPr marL="0" lvl="0" indent="0" algn="l" rtl="0">
              <a:spcBef>
                <a:spcPts val="0"/>
              </a:spcBef>
              <a:spcAft>
                <a:spcPts val="0"/>
              </a:spcAft>
              <a:buNone/>
            </a:pPr>
            <a:r>
              <a:rPr lang="en-US" sz="1200">
                <a:solidFill>
                  <a:schemeClr val="dk1"/>
                </a:solidFill>
                <a:latin typeface="Calibri"/>
                <a:ea typeface="Calibri"/>
                <a:cs typeface="Calibri"/>
                <a:sym typeface="Calibri"/>
              </a:rPr>
              <a:t>Font: </a:t>
            </a:r>
            <a:r>
              <a:rPr lang="en-US" sz="1200" u="sng">
                <a:solidFill>
                  <a:schemeClr val="dk1"/>
                </a:solidFill>
                <a:latin typeface="Calibri"/>
                <a:ea typeface="Calibri"/>
                <a:cs typeface="Calibri"/>
                <a:sym typeface="Calibri"/>
              </a:rPr>
              <a:t>http://www.euro.who.int/__data/assets/pdf_file/0017/381140/wh12-ecm-rep-eng.pdf?ua=1</a:t>
            </a:r>
            <a:endParaRPr sz="1200">
              <a:solidFill>
                <a:schemeClr val="dk1"/>
              </a:solidFill>
              <a:latin typeface="Calibri"/>
              <a:ea typeface="Calibri"/>
              <a:cs typeface="Calibri"/>
              <a:sym typeface="Calibri"/>
            </a:endParaRPr>
          </a:p>
          <a:p>
            <a:pPr marL="0" lvl="0" indent="0" algn="l" rtl="0">
              <a:spcBef>
                <a:spcPts val="0"/>
              </a:spcBef>
              <a:spcAft>
                <a:spcPts val="0"/>
              </a:spcAft>
              <a:buNone/>
            </a:pPr>
            <a:r>
              <a:rPr lang="en-US" sz="1200">
                <a:solidFill>
                  <a:schemeClr val="dk1"/>
                </a:solidFill>
                <a:latin typeface="Calibri"/>
                <a:ea typeface="Calibri"/>
                <a:cs typeface="Calibri"/>
                <a:sym typeface="Calibri"/>
              </a:rPr>
              <a:t>A Guide For Mandated Reporters In Recognizing And Reporting Child Abuse And Neglect. Commonwealth of Virginia Department of Social Services Child Protective Services. At: </a:t>
            </a:r>
            <a:r>
              <a:rPr lang="en-US" sz="1200" u="sng">
                <a:solidFill>
                  <a:schemeClr val="dk1"/>
                </a:solidFill>
                <a:latin typeface="Calibri"/>
                <a:ea typeface="Calibri"/>
                <a:cs typeface="Calibri"/>
                <a:sym typeface="Calibri"/>
              </a:rPr>
              <a:t>www.dss.virginia.gov/files/division/dfs/mandated_reporters/cps/resources_guidance/032-02-0280-03-eng-07-19.pdf</a:t>
            </a:r>
            <a:endParaRPr sz="1200">
              <a:solidFill>
                <a:schemeClr val="dk1"/>
              </a:solidFill>
              <a:latin typeface="Calibri"/>
              <a:ea typeface="Calibri"/>
              <a:cs typeface="Calibri"/>
              <a:sym typeface="Calibri"/>
            </a:endParaRPr>
          </a:p>
          <a:p>
            <a:pPr marL="0" lvl="0" indent="0" algn="l" rtl="0">
              <a:spcBef>
                <a:spcPts val="0"/>
              </a:spcBef>
              <a:spcAft>
                <a:spcPts val="0"/>
              </a:spcAft>
              <a:buNone/>
            </a:pPr>
            <a:r>
              <a:rPr lang="en-US" sz="1200" u="sng">
                <a:solidFill>
                  <a:schemeClr val="dk1"/>
                </a:solidFill>
                <a:latin typeface="Calibri"/>
                <a:ea typeface="Calibri"/>
                <a:cs typeface="Calibri"/>
                <a:sym typeface="Calibri"/>
              </a:rPr>
              <a:t>https://www.mayoclinic.org/diseases-conditions/child-abuse/symptoms-causes/syc-20370864</a:t>
            </a:r>
            <a:endParaRPr sz="1200">
              <a:solidFill>
                <a:schemeClr val="dk1"/>
              </a:solidFill>
              <a:latin typeface="Calibri"/>
              <a:ea typeface="Calibri"/>
              <a:cs typeface="Calibri"/>
              <a:sym typeface="Calibri"/>
            </a:endParaRPr>
          </a:p>
        </p:txBody>
      </p:sp>
      <p:sp>
        <p:nvSpPr>
          <p:cNvPr id="358" name="Google Shape;358;p30: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31</a:t>
            </a:fld>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2"/>
        <p:cNvGrpSpPr/>
        <p:nvPr/>
      </p:nvGrpSpPr>
      <p:grpSpPr>
        <a:xfrm>
          <a:off x="0" y="0"/>
          <a:ext cx="0" cy="0"/>
          <a:chOff x="0" y="0"/>
          <a:chExt cx="0" cy="0"/>
        </a:xfrm>
      </p:grpSpPr>
      <p:sp>
        <p:nvSpPr>
          <p:cNvPr id="363" name="Google Shape;363;p3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64" name="Google Shape;364;p3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sz="1200">
                <a:solidFill>
                  <a:schemeClr val="dk1"/>
                </a:solidFill>
                <a:latin typeface="Calibri"/>
                <a:ea typeface="Calibri"/>
                <a:cs typeface="Calibri"/>
                <a:sym typeface="Calibri"/>
              </a:rPr>
              <a:t>Qualsevol càstig corporal pot deixar cicatrius emocionals. S'han d'evitar els comportaments marentals o parentals que causin dolor, lesions físiques o traumes emocionals, fins i tot quan es fan en nom de la disciplina, com a maltractament infantil per evitar danys.</a:t>
            </a:r>
            <a:endParaRPr/>
          </a:p>
        </p:txBody>
      </p:sp>
      <p:sp>
        <p:nvSpPr>
          <p:cNvPr id="365" name="Google Shape;365;p3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32</a:t>
            </a:fld>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9"/>
        <p:cNvGrpSpPr/>
        <p:nvPr/>
      </p:nvGrpSpPr>
      <p:grpSpPr>
        <a:xfrm>
          <a:off x="0" y="0"/>
          <a:ext cx="0" cy="0"/>
          <a:chOff x="0" y="0"/>
          <a:chExt cx="0" cy="0"/>
        </a:xfrm>
      </p:grpSpPr>
      <p:sp>
        <p:nvSpPr>
          <p:cNvPr id="370" name="Google Shape;370;p3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71" name="Google Shape;371;p3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sz="1200">
                <a:solidFill>
                  <a:schemeClr val="dk1"/>
                </a:solidFill>
                <a:latin typeface="Calibri"/>
                <a:ea typeface="Calibri"/>
                <a:cs typeface="Calibri"/>
                <a:sym typeface="Calibri"/>
              </a:rPr>
              <a:t>L’abús sexual es defineix com la participació de la nena o el nen en qualsevol activitat sexual que no entengui del tot, sobre la qual per defecte no pot donar el seu consentiment, o que tenen immaduresa en el desenvolupament o incompleixen les lleis i els tabús de les cultura global. L'abús sexual infantil pot ser perpetrat per persones adultes o per altres nenes o nens, que, a causa de l'edat o l'etapa de desenvolupament, es troben en una posició de responsabilitat, confiança o poder en relació amb la víctima.</a:t>
            </a:r>
            <a:endParaRPr/>
          </a:p>
          <a:p>
            <a:pPr marL="0" lvl="0" indent="0" algn="l" rtl="0">
              <a:spcBef>
                <a:spcPts val="0"/>
              </a:spcBef>
              <a:spcAft>
                <a:spcPts val="0"/>
              </a:spcAft>
              <a:buNone/>
            </a:pPr>
            <a:r>
              <a:rPr lang="en-US" sz="1200">
                <a:solidFill>
                  <a:schemeClr val="dk1"/>
                </a:solidFill>
                <a:latin typeface="Calibri"/>
                <a:ea typeface="Calibri"/>
                <a:cs typeface="Calibri"/>
                <a:sym typeface="Calibri"/>
              </a:rPr>
              <a:t>Inclou: contacte físic i contacte no físic (p.ex., presa de fotografies)</a:t>
            </a:r>
            <a:endParaRPr/>
          </a:p>
        </p:txBody>
      </p:sp>
      <p:sp>
        <p:nvSpPr>
          <p:cNvPr id="372" name="Google Shape;372;p3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33</a:t>
            </a:fld>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6"/>
        <p:cNvGrpSpPr/>
        <p:nvPr/>
      </p:nvGrpSpPr>
      <p:grpSpPr>
        <a:xfrm>
          <a:off x="0" y="0"/>
          <a:ext cx="0" cy="0"/>
          <a:chOff x="0" y="0"/>
          <a:chExt cx="0" cy="0"/>
        </a:xfrm>
      </p:grpSpPr>
      <p:sp>
        <p:nvSpPr>
          <p:cNvPr id="377" name="Google Shape;377;p3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78" name="Google Shape;378;p3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None/>
            </a:pPr>
            <a:r>
              <a:rPr lang="en-US" sz="1200">
                <a:solidFill>
                  <a:schemeClr val="dk1"/>
                </a:solidFill>
                <a:latin typeface="Calibri"/>
                <a:ea typeface="Calibri"/>
                <a:cs typeface="Calibri"/>
                <a:sym typeface="Calibri"/>
              </a:rPr>
              <a:t>Consisteix en un continu d’actes que poden diferir quant a la gravetat del dany potencial, la intencionalitat i / o la freqüència en què s’observen.</a:t>
            </a:r>
            <a:endParaRPr/>
          </a:p>
          <a:p>
            <a:pPr marL="0" lvl="0" indent="0" algn="l" rtl="0">
              <a:spcBef>
                <a:spcPts val="0"/>
              </a:spcBef>
              <a:spcAft>
                <a:spcPts val="0"/>
              </a:spcAft>
              <a:buNone/>
            </a:pPr>
            <a:r>
              <a:rPr lang="en-US" sz="1200">
                <a:solidFill>
                  <a:schemeClr val="dk1"/>
                </a:solidFill>
                <a:latin typeface="Calibri"/>
                <a:ea typeface="Calibri"/>
                <a:cs typeface="Calibri"/>
                <a:sym typeface="Calibri"/>
              </a:rPr>
              <a:t>Per exemple: &lt;veure la diapositiva&gt;</a:t>
            </a:r>
            <a:endParaRPr/>
          </a:p>
        </p:txBody>
      </p:sp>
      <p:sp>
        <p:nvSpPr>
          <p:cNvPr id="379" name="Google Shape;379;p3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34</a:t>
            </a:fld>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3"/>
        <p:cNvGrpSpPr/>
        <p:nvPr/>
      </p:nvGrpSpPr>
      <p:grpSpPr>
        <a:xfrm>
          <a:off x="0" y="0"/>
          <a:ext cx="0" cy="0"/>
          <a:chOff x="0" y="0"/>
          <a:chExt cx="0" cy="0"/>
        </a:xfrm>
      </p:grpSpPr>
      <p:sp>
        <p:nvSpPr>
          <p:cNvPr id="404" name="Google Shape;404;p3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05" name="Google Shape;405;p3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None/>
            </a:pPr>
            <a:r>
              <a:rPr lang="en-US"/>
              <a:t>&lt;veure diapositiva&gt;</a:t>
            </a:r>
            <a:endParaRPr/>
          </a:p>
        </p:txBody>
      </p:sp>
      <p:sp>
        <p:nvSpPr>
          <p:cNvPr id="406" name="Google Shape;406;p3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35</a:t>
            </a:fld>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0"/>
        <p:cNvGrpSpPr/>
        <p:nvPr/>
      </p:nvGrpSpPr>
      <p:grpSpPr>
        <a:xfrm>
          <a:off x="0" y="0"/>
          <a:ext cx="0" cy="0"/>
          <a:chOff x="0" y="0"/>
          <a:chExt cx="0" cy="0"/>
        </a:xfrm>
      </p:grpSpPr>
      <p:sp>
        <p:nvSpPr>
          <p:cNvPr id="421" name="Google Shape;421;p3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22" name="Google Shape;422;p3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None/>
            </a:pPr>
            <a:r>
              <a:rPr lang="en-US" sz="1200">
                <a:solidFill>
                  <a:schemeClr val="dk1"/>
                </a:solidFill>
                <a:latin typeface="Calibri"/>
                <a:ea typeface="Calibri"/>
                <a:cs typeface="Calibri"/>
                <a:sym typeface="Calibri"/>
              </a:rPr>
              <a:t>Aquest tipus d’actes solen ser realitzats pel personal dels cossos de seguretat, el personal d’institucions residencials i d’altres institucions i les persones que tenen poder sobre les nenes i nens, inclòs el personal armat no estatal.</a:t>
            </a:r>
            <a:endParaRPr/>
          </a:p>
        </p:txBody>
      </p:sp>
      <p:sp>
        <p:nvSpPr>
          <p:cNvPr id="423" name="Google Shape;423;p3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36</a:t>
            </a:fld>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7"/>
        <p:cNvGrpSpPr/>
        <p:nvPr/>
      </p:nvGrpSpPr>
      <p:grpSpPr>
        <a:xfrm>
          <a:off x="0" y="0"/>
          <a:ext cx="0" cy="0"/>
          <a:chOff x="0" y="0"/>
          <a:chExt cx="0" cy="0"/>
        </a:xfrm>
      </p:grpSpPr>
      <p:sp>
        <p:nvSpPr>
          <p:cNvPr id="428" name="Google Shape;428;p3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29" name="Google Shape;429;p3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None/>
            </a:pPr>
            <a:r>
              <a:rPr lang="en-US" sz="1200">
                <a:solidFill>
                  <a:schemeClr val="dk1"/>
                </a:solidFill>
                <a:latin typeface="Calibri"/>
                <a:ea typeface="Calibri"/>
                <a:cs typeface="Calibri"/>
                <a:sym typeface="Calibri"/>
              </a:rPr>
              <a:t>Cal assenyalar en aquest punt que la característica més destacada del maltractament infantil és la asimetria de la relació entre les parts implicades, és a dir, la relació de "responsabilitat, confiança i poder" entre la persona autora i la víctima. Això és el que distingeix el maltractament infantil d’altres formes de violència interpersonal (OMS, 1999).</a:t>
            </a:r>
            <a:endParaRPr/>
          </a:p>
          <a:p>
            <a:pPr marL="0" lvl="0" indent="0" algn="l" rtl="0">
              <a:spcBef>
                <a:spcPts val="0"/>
              </a:spcBef>
              <a:spcAft>
                <a:spcPts val="0"/>
              </a:spcAft>
              <a:buNone/>
            </a:pPr>
            <a:r>
              <a:rPr lang="en-US" sz="1200">
                <a:solidFill>
                  <a:schemeClr val="dk1"/>
                </a:solidFill>
                <a:latin typeface="Calibri"/>
                <a:ea typeface="Calibri"/>
                <a:cs typeface="Calibri"/>
                <a:sym typeface="Calibri"/>
              </a:rPr>
              <a:t>L’assetjament, tot i que implica altres persones menors d’edat en el paper de la víctima, però que en general són superiors a la víctima, es considera generalment com una forma d’abús.</a:t>
            </a:r>
            <a:endParaRPr/>
          </a:p>
          <a:p>
            <a:pPr marL="0" lvl="0" indent="0" algn="l" rtl="0">
              <a:spcBef>
                <a:spcPts val="0"/>
              </a:spcBef>
              <a:spcAft>
                <a:spcPts val="0"/>
              </a:spcAft>
              <a:buNone/>
            </a:pPr>
            <a:r>
              <a:rPr lang="en-US" sz="1200">
                <a:solidFill>
                  <a:schemeClr val="dk1"/>
                </a:solidFill>
                <a:latin typeface="Calibri"/>
                <a:ea typeface="Calibri"/>
                <a:cs typeface="Calibri"/>
                <a:sym typeface="Calibri"/>
              </a:rPr>
              <a:t>D'altra banda, fenòmens com disputes, cops o altres comportaments agressius entre nenes i nens més o menys de la mateixa edat no entren en la definició demaltractament; les relacions sexuals consentides voluntàries entre adolescents i / o nens no entren en la definició d'abús sexual infantil.</a:t>
            </a:r>
            <a:endParaRPr/>
          </a:p>
          <a:p>
            <a:pPr marL="0" lvl="0" indent="0" algn="l" rtl="0">
              <a:spcBef>
                <a:spcPts val="0"/>
              </a:spcBef>
              <a:spcAft>
                <a:spcPts val="0"/>
              </a:spcAft>
              <a:buNone/>
            </a:pPr>
            <a:endParaRPr sz="1200">
              <a:solidFill>
                <a:schemeClr val="dk1"/>
              </a:solidFill>
              <a:latin typeface="Calibri"/>
              <a:ea typeface="Calibri"/>
              <a:cs typeface="Calibri"/>
              <a:sym typeface="Calibri"/>
            </a:endParaRPr>
          </a:p>
          <a:p>
            <a:pPr marL="0" lvl="0" indent="0" algn="l" rtl="0">
              <a:spcBef>
                <a:spcPts val="0"/>
              </a:spcBef>
              <a:spcAft>
                <a:spcPts val="0"/>
              </a:spcAft>
              <a:buNone/>
            </a:pPr>
            <a:r>
              <a:rPr lang="en-US" sz="1200">
                <a:solidFill>
                  <a:schemeClr val="dk1"/>
                </a:solidFill>
                <a:latin typeface="Calibri"/>
                <a:ea typeface="Calibri"/>
                <a:cs typeface="Calibri"/>
                <a:sym typeface="Calibri"/>
              </a:rPr>
              <a:t>En el context de la violència CAN-MDS entre nenes i nens també es considera un tracte negligent principalment per part de les persones cuidadores de les nenes i nenes que realitzen l’acte d’abús o agressió.</a:t>
            </a:r>
            <a:endParaRPr/>
          </a:p>
          <a:p>
            <a:pPr marL="0" lvl="0" indent="0" algn="l" rtl="0">
              <a:spcBef>
                <a:spcPts val="0"/>
              </a:spcBef>
              <a:spcAft>
                <a:spcPts val="0"/>
              </a:spcAft>
              <a:buNone/>
            </a:pPr>
            <a:endParaRPr sz="1200">
              <a:solidFill>
                <a:schemeClr val="dk1"/>
              </a:solidFill>
              <a:latin typeface="Calibri"/>
              <a:ea typeface="Calibri"/>
              <a:cs typeface="Calibri"/>
              <a:sym typeface="Calibri"/>
            </a:endParaRPr>
          </a:p>
          <a:p>
            <a:pPr marL="0" lvl="0" indent="0" algn="l" rtl="0">
              <a:spcBef>
                <a:spcPts val="0"/>
              </a:spcBef>
              <a:spcAft>
                <a:spcPts val="0"/>
              </a:spcAft>
              <a:buNone/>
            </a:pPr>
            <a:r>
              <a:rPr lang="en-US" sz="1200">
                <a:solidFill>
                  <a:schemeClr val="dk1"/>
                </a:solidFill>
                <a:latin typeface="Calibri"/>
                <a:ea typeface="Calibri"/>
                <a:cs typeface="Calibri"/>
                <a:sym typeface="Calibri"/>
              </a:rPr>
              <a:t>&lt;veure la diapositiva&gt;</a:t>
            </a:r>
            <a:endParaRPr/>
          </a:p>
        </p:txBody>
      </p:sp>
      <p:sp>
        <p:nvSpPr>
          <p:cNvPr id="430" name="Google Shape;430;p36: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37</a:t>
            </a:fld>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4"/>
        <p:cNvGrpSpPr/>
        <p:nvPr/>
      </p:nvGrpSpPr>
      <p:grpSpPr>
        <a:xfrm>
          <a:off x="0" y="0"/>
          <a:ext cx="0" cy="0"/>
          <a:chOff x="0" y="0"/>
          <a:chExt cx="0" cy="0"/>
        </a:xfrm>
      </p:grpSpPr>
      <p:sp>
        <p:nvSpPr>
          <p:cNvPr id="435" name="Google Shape;435;p3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36" name="Google Shape;436;p3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None/>
            </a:pPr>
            <a:r>
              <a:rPr lang="en-US" sz="1200">
                <a:solidFill>
                  <a:schemeClr val="dk1"/>
                </a:solidFill>
                <a:latin typeface="Calibri"/>
                <a:ea typeface="Calibri"/>
                <a:cs typeface="Calibri"/>
                <a:sym typeface="Calibri"/>
              </a:rPr>
              <a:t>El suïcidi entre adolescents preocupa especialment el Comitè.</a:t>
            </a:r>
            <a:endParaRPr/>
          </a:p>
          <a:p>
            <a:pPr marL="0" lvl="0" indent="0" algn="l" rtl="0">
              <a:spcBef>
                <a:spcPts val="0"/>
              </a:spcBef>
              <a:spcAft>
                <a:spcPts val="0"/>
              </a:spcAft>
              <a:buNone/>
            </a:pPr>
            <a:r>
              <a:rPr lang="en-US" sz="1200">
                <a:solidFill>
                  <a:schemeClr val="dk1"/>
                </a:solidFill>
                <a:latin typeface="Calibri"/>
                <a:ea typeface="Calibri"/>
                <a:cs typeface="Calibri"/>
                <a:sym typeface="Calibri"/>
              </a:rPr>
              <a:t>Per obtenir més informació, les i els participants a la formació poden llegir el CRC / C / GC13 (2011).</a:t>
            </a:r>
            <a:endParaRPr/>
          </a:p>
        </p:txBody>
      </p:sp>
      <p:sp>
        <p:nvSpPr>
          <p:cNvPr id="437" name="Google Shape;437;p3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38</a:t>
            </a:fld>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1"/>
        <p:cNvGrpSpPr/>
        <p:nvPr/>
      </p:nvGrpSpPr>
      <p:grpSpPr>
        <a:xfrm>
          <a:off x="0" y="0"/>
          <a:ext cx="0" cy="0"/>
          <a:chOff x="0" y="0"/>
          <a:chExt cx="0" cy="0"/>
        </a:xfrm>
      </p:grpSpPr>
      <p:sp>
        <p:nvSpPr>
          <p:cNvPr id="442" name="Google Shape;442;p3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43" name="Google Shape;443;p3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rmAutofit/>
          </a:bodyPr>
          <a:lstStyle/>
          <a:p>
            <a:pPr marL="0" marR="0" lvl="0" indent="0" algn="l" rtl="0">
              <a:lnSpc>
                <a:spcPct val="100000"/>
              </a:lnSpc>
              <a:spcBef>
                <a:spcPts val="0"/>
              </a:spcBef>
              <a:spcAft>
                <a:spcPts val="0"/>
              </a:spcAft>
              <a:buClr>
                <a:schemeClr val="dk1"/>
              </a:buClr>
              <a:buSzPts val="1200"/>
              <a:buFont typeface="Calibri"/>
              <a:buNone/>
            </a:pPr>
            <a:r>
              <a:rPr lang="en-US" sz="1200">
                <a:solidFill>
                  <a:schemeClr val="dk1"/>
                </a:solidFill>
                <a:latin typeface="Calibri"/>
                <a:ea typeface="Calibri"/>
                <a:cs typeface="Calibri"/>
                <a:sym typeface="Calibri"/>
              </a:rPr>
              <a:t>&lt;veure diapositiva&gt;</a:t>
            </a:r>
            <a:endParaRPr/>
          </a:p>
          <a:p>
            <a:pPr marL="0" lvl="0" indent="0" algn="l" rtl="0">
              <a:spcBef>
                <a:spcPts val="0"/>
              </a:spcBef>
              <a:spcAft>
                <a:spcPts val="0"/>
              </a:spcAft>
              <a:buNone/>
            </a:pPr>
            <a:endParaRPr/>
          </a:p>
        </p:txBody>
      </p:sp>
      <p:sp>
        <p:nvSpPr>
          <p:cNvPr id="444" name="Google Shape;444;p38: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39</a:t>
            </a:fld>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8"/>
        <p:cNvGrpSpPr/>
        <p:nvPr/>
      </p:nvGrpSpPr>
      <p:grpSpPr>
        <a:xfrm>
          <a:off x="0" y="0"/>
          <a:ext cx="0" cy="0"/>
          <a:chOff x="0" y="0"/>
          <a:chExt cx="0" cy="0"/>
        </a:xfrm>
      </p:grpSpPr>
      <p:sp>
        <p:nvSpPr>
          <p:cNvPr id="449" name="Google Shape;449;p3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50" name="Google Shape;450;p3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rmAutofit/>
          </a:bodyPr>
          <a:lstStyle/>
          <a:p>
            <a:pPr marL="0" marR="0" lvl="0" indent="0" algn="l" rtl="0">
              <a:lnSpc>
                <a:spcPct val="100000"/>
              </a:lnSpc>
              <a:spcBef>
                <a:spcPts val="0"/>
              </a:spcBef>
              <a:spcAft>
                <a:spcPts val="0"/>
              </a:spcAft>
              <a:buClr>
                <a:schemeClr val="dk1"/>
              </a:buClr>
              <a:buSzPts val="1200"/>
              <a:buFont typeface="Calibri"/>
              <a:buNone/>
            </a:pPr>
            <a:r>
              <a:rPr lang="en-US" sz="1200">
                <a:solidFill>
                  <a:schemeClr val="dk1"/>
                </a:solidFill>
                <a:latin typeface="Calibri"/>
                <a:ea typeface="Calibri"/>
                <a:cs typeface="Calibri"/>
                <a:sym typeface="Calibri"/>
              </a:rPr>
              <a:t>&lt;veure diapositiva&gt;</a:t>
            </a:r>
            <a:endParaRPr/>
          </a:p>
          <a:p>
            <a:pPr marL="0" lvl="0" indent="0" algn="l" rtl="0">
              <a:spcBef>
                <a:spcPts val="0"/>
              </a:spcBef>
              <a:spcAft>
                <a:spcPts val="0"/>
              </a:spcAft>
              <a:buNone/>
            </a:pPr>
            <a:endParaRPr/>
          </a:p>
        </p:txBody>
      </p:sp>
      <p:sp>
        <p:nvSpPr>
          <p:cNvPr id="451" name="Google Shape;451;p39: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40</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Google Shape;81;p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82" name="Google Shape;82;p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None/>
            </a:pPr>
            <a:r>
              <a:rPr lang="en-US" sz="1200">
                <a:solidFill>
                  <a:schemeClr val="dk1"/>
                </a:solidFill>
                <a:latin typeface="Calibri"/>
                <a:ea typeface="Calibri"/>
                <a:cs typeface="Calibri"/>
                <a:sym typeface="Calibri"/>
              </a:rPr>
              <a:t>Fins i tot avui en dia hi ha moltes creences falses al voltant del maltractament infantil que sovint impedeixen que les persones informin d’incidents d’aquest tipus.</a:t>
            </a:r>
            <a:endParaRPr/>
          </a:p>
          <a:p>
            <a:pPr marL="0" lvl="0" indent="0" algn="l" rtl="0">
              <a:spcBef>
                <a:spcPts val="0"/>
              </a:spcBef>
              <a:spcAft>
                <a:spcPts val="0"/>
              </a:spcAft>
              <a:buNone/>
            </a:pPr>
            <a:r>
              <a:rPr lang="en-US" sz="1200">
                <a:solidFill>
                  <a:schemeClr val="dk1"/>
                </a:solidFill>
                <a:latin typeface="Calibri"/>
                <a:ea typeface="Calibri"/>
                <a:cs typeface="Calibri"/>
                <a:sym typeface="Calibri"/>
              </a:rPr>
              <a:t>&lt;veure la diapositiva&gt;</a:t>
            </a:r>
            <a:endParaRPr/>
          </a:p>
        </p:txBody>
      </p:sp>
      <p:sp>
        <p:nvSpPr>
          <p:cNvPr id="83" name="Google Shape;83;p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5</a:t>
            </a:fld>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5"/>
        <p:cNvGrpSpPr/>
        <p:nvPr/>
      </p:nvGrpSpPr>
      <p:grpSpPr>
        <a:xfrm>
          <a:off x="0" y="0"/>
          <a:ext cx="0" cy="0"/>
          <a:chOff x="0" y="0"/>
          <a:chExt cx="0" cy="0"/>
        </a:xfrm>
      </p:grpSpPr>
      <p:sp>
        <p:nvSpPr>
          <p:cNvPr id="456" name="Google Shape;456;p4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57" name="Google Shape;457;p4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None/>
            </a:pPr>
            <a:r>
              <a:rPr lang="en-US" sz="1200">
                <a:solidFill>
                  <a:schemeClr val="dk1"/>
                </a:solidFill>
                <a:latin typeface="Calibri"/>
                <a:ea typeface="Calibri"/>
                <a:cs typeface="Calibri"/>
                <a:sym typeface="Calibri"/>
              </a:rPr>
              <a:t>Les nenes i nens com a usuàries i usuaris de les TIC:</a:t>
            </a:r>
            <a:endParaRPr/>
          </a:p>
          <a:p>
            <a:pPr marL="0" lvl="0" indent="0" algn="l" rtl="0">
              <a:spcBef>
                <a:spcPts val="0"/>
              </a:spcBef>
              <a:spcAft>
                <a:spcPts val="0"/>
              </a:spcAft>
              <a:buNone/>
            </a:pPr>
            <a:r>
              <a:rPr lang="en-US" sz="1200">
                <a:solidFill>
                  <a:schemeClr val="dk1"/>
                </a:solidFill>
                <a:latin typeface="Calibri"/>
                <a:ea typeface="Calibri"/>
                <a:cs typeface="Calibri"/>
                <a:sym typeface="Calibri"/>
              </a:rPr>
              <a:t>- Com a destinatàries i destinataris de la informació, poden estar exposades i exposats a anuncis reals o potencialment perjudicials, correu brossa, publicitat, informació personal i contingut agressiu, violent, incitador de l’odi, parcial, racista, pornogràfic, no desitjat i / o enganyós</a:t>
            </a:r>
            <a:endParaRPr sz="1200">
              <a:solidFill>
                <a:schemeClr val="dk1"/>
              </a:solidFill>
              <a:latin typeface="Calibri"/>
              <a:ea typeface="Calibri"/>
              <a:cs typeface="Calibri"/>
              <a:sym typeface="Calibri"/>
            </a:endParaRPr>
          </a:p>
          <a:p>
            <a:pPr marL="0" lvl="0" indent="0" algn="l" rtl="0">
              <a:spcBef>
                <a:spcPts val="0"/>
              </a:spcBef>
              <a:spcAft>
                <a:spcPts val="0"/>
              </a:spcAft>
              <a:buNone/>
            </a:pPr>
            <a:r>
              <a:rPr lang="en-US" sz="1200">
                <a:solidFill>
                  <a:schemeClr val="dk1"/>
                </a:solidFill>
                <a:latin typeface="Calibri"/>
                <a:ea typeface="Calibri"/>
                <a:cs typeface="Calibri"/>
                <a:sym typeface="Calibri"/>
              </a:rPr>
              <a:t>- Quan nenes i nens estan en contacte amb altres persones a través de les TIC, poden rebre assetjament (“atraure” la nena o el nen) i / o coaccions, els poden enganyar o convencer-los perquè es trobin fora de línia amb persones desconegudes, sent “implicades i implicats” per participar en activitats sexuals i / o proporcionant informació personal.</a:t>
            </a:r>
            <a:endParaRPr/>
          </a:p>
          <a:p>
            <a:pPr marL="0" lvl="0" indent="0" algn="l" rtl="0">
              <a:spcBef>
                <a:spcPts val="0"/>
              </a:spcBef>
              <a:spcAft>
                <a:spcPts val="0"/>
              </a:spcAft>
              <a:buNone/>
            </a:pPr>
            <a:r>
              <a:rPr lang="en-US" sz="1200">
                <a:solidFill>
                  <a:schemeClr val="dk1"/>
                </a:solidFill>
                <a:latin typeface="Calibri"/>
                <a:ea typeface="Calibri"/>
                <a:cs typeface="Calibri"/>
                <a:sym typeface="Calibri"/>
              </a:rPr>
              <a:t>- Com a autores i autors, nenes i nens poden involucrar-se en l’assetjament a d’altres persones, jugant a jocs que influeixen negativament en el seu desenvolupament psicològic, creant i penjant material sexual inadequat, proporcionant informació, fent anuncis enganyosos i / o descàrregues, pirateria informàtica, jocs d’atzar, estafes financeres il·legals i / o terrorisme.</a:t>
            </a:r>
            <a:endParaRPr/>
          </a:p>
        </p:txBody>
      </p:sp>
      <p:sp>
        <p:nvSpPr>
          <p:cNvPr id="458" name="Google Shape;458;p40: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41</a:t>
            </a:fld>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2"/>
        <p:cNvGrpSpPr/>
        <p:nvPr/>
      </p:nvGrpSpPr>
      <p:grpSpPr>
        <a:xfrm>
          <a:off x="0" y="0"/>
          <a:ext cx="0" cy="0"/>
          <a:chOff x="0" y="0"/>
          <a:chExt cx="0" cy="0"/>
        </a:xfrm>
      </p:grpSpPr>
      <p:sp>
        <p:nvSpPr>
          <p:cNvPr id="463" name="Google Shape;463;p4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64" name="Google Shape;464;p4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rmAutofit/>
          </a:bodyPr>
          <a:lstStyle/>
          <a:p>
            <a:pPr marL="0" marR="0" lvl="0" indent="0" algn="l" rtl="0">
              <a:lnSpc>
                <a:spcPct val="100000"/>
              </a:lnSpc>
              <a:spcBef>
                <a:spcPts val="0"/>
              </a:spcBef>
              <a:spcAft>
                <a:spcPts val="0"/>
              </a:spcAft>
              <a:buClr>
                <a:schemeClr val="dk1"/>
              </a:buClr>
              <a:buSzPts val="1200"/>
              <a:buFont typeface="Calibri"/>
              <a:buNone/>
            </a:pPr>
            <a:r>
              <a:rPr lang="en-US" sz="1200">
                <a:solidFill>
                  <a:schemeClr val="dk1"/>
                </a:solidFill>
                <a:latin typeface="Calibri"/>
                <a:ea typeface="Calibri"/>
                <a:cs typeface="Calibri"/>
                <a:sym typeface="Calibri"/>
              </a:rPr>
              <a:t>&lt;veure diapositiva&gt;</a:t>
            </a:r>
            <a:endParaRPr/>
          </a:p>
          <a:p>
            <a:pPr marL="0" lvl="0" indent="0" algn="l" rtl="0">
              <a:spcBef>
                <a:spcPts val="0"/>
              </a:spcBef>
              <a:spcAft>
                <a:spcPts val="0"/>
              </a:spcAft>
              <a:buNone/>
            </a:pPr>
            <a:endParaRPr/>
          </a:p>
        </p:txBody>
      </p:sp>
      <p:sp>
        <p:nvSpPr>
          <p:cNvPr id="465" name="Google Shape;465;p4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42</a:t>
            </a:fld>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9"/>
        <p:cNvGrpSpPr/>
        <p:nvPr/>
      </p:nvGrpSpPr>
      <p:grpSpPr>
        <a:xfrm>
          <a:off x="0" y="0"/>
          <a:ext cx="0" cy="0"/>
          <a:chOff x="0" y="0"/>
          <a:chExt cx="0" cy="0"/>
        </a:xfrm>
      </p:grpSpPr>
      <p:sp>
        <p:nvSpPr>
          <p:cNvPr id="470" name="Google Shape;470;p4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71" name="Google Shape;471;p4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None/>
            </a:pPr>
            <a:r>
              <a:rPr lang="en-US" sz="1200">
                <a:solidFill>
                  <a:schemeClr val="dk1"/>
                </a:solidFill>
                <a:latin typeface="Calibri"/>
                <a:ea typeface="Calibri"/>
                <a:cs typeface="Calibri"/>
                <a:sym typeface="Calibri"/>
              </a:rPr>
              <a:t>[Instruccions: podeu utilitzar un o més dels següents exemples de casos per debatre; de manera alternativa, podeu moure alguns o tots els exemples de casos a després de la presentació dels senyals de maltractament infantil, concretament després de la diapositiva 74]</a:t>
            </a:r>
            <a:endParaRPr/>
          </a:p>
        </p:txBody>
      </p:sp>
      <p:sp>
        <p:nvSpPr>
          <p:cNvPr id="472" name="Google Shape;472;p4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43</a:t>
            </a:fld>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5"/>
        <p:cNvGrpSpPr/>
        <p:nvPr/>
      </p:nvGrpSpPr>
      <p:grpSpPr>
        <a:xfrm>
          <a:off x="0" y="0"/>
          <a:ext cx="0" cy="0"/>
          <a:chOff x="0" y="0"/>
          <a:chExt cx="0" cy="0"/>
        </a:xfrm>
      </p:grpSpPr>
      <p:sp>
        <p:nvSpPr>
          <p:cNvPr id="476" name="Google Shape;476;p4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77" name="Google Shape;477;p4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None/>
            </a:pPr>
            <a:r>
              <a:rPr lang="en-US" sz="1200">
                <a:solidFill>
                  <a:schemeClr val="dk1"/>
                </a:solidFill>
                <a:latin typeface="Calibri"/>
                <a:ea typeface="Calibri"/>
                <a:cs typeface="Calibri"/>
                <a:sym typeface="Calibri"/>
              </a:rPr>
              <a:t>[Cas de maltractament físic: debat sobre si pot ser una lesió accidental]</a:t>
            </a:r>
            <a:endParaRPr/>
          </a:p>
          <a:p>
            <a:pPr marL="0" lvl="0" indent="0" algn="l" rtl="0">
              <a:spcBef>
                <a:spcPts val="0"/>
              </a:spcBef>
              <a:spcAft>
                <a:spcPts val="0"/>
              </a:spcAft>
              <a:buNone/>
            </a:pPr>
            <a:endParaRPr sz="1200">
              <a:solidFill>
                <a:schemeClr val="dk1"/>
              </a:solidFill>
              <a:latin typeface="Calibri"/>
              <a:ea typeface="Calibri"/>
              <a:cs typeface="Calibri"/>
              <a:sym typeface="Calibri"/>
            </a:endParaRPr>
          </a:p>
          <a:p>
            <a:pPr marL="0" lvl="0" indent="0" algn="l" rtl="0">
              <a:spcBef>
                <a:spcPts val="0"/>
              </a:spcBef>
              <a:spcAft>
                <a:spcPts val="0"/>
              </a:spcAft>
              <a:buNone/>
            </a:pPr>
            <a:r>
              <a:rPr lang="en-US" sz="1200">
                <a:solidFill>
                  <a:schemeClr val="dk1"/>
                </a:solidFill>
                <a:latin typeface="Calibri"/>
                <a:ea typeface="Calibri"/>
                <a:cs typeface="Calibri"/>
                <a:sym typeface="Calibri"/>
              </a:rPr>
              <a:t>Font: McCoy, M. L., &amp; Keen, S. M. (2013). Child abuse and neglect. Psychology Press. (</a:t>
            </a:r>
            <a:r>
              <a:rPr lang="en-US" sz="1200" u="sng">
                <a:solidFill>
                  <a:schemeClr val="dk1"/>
                </a:solidFill>
                <a:latin typeface="Calibri"/>
                <a:ea typeface="Calibri"/>
                <a:cs typeface="Calibri"/>
                <a:sym typeface="Calibri"/>
                <a:hlinkClick r:id="rId3">
                  <a:extLst>
                    <a:ext uri="{A12FA001-AC4F-418D-AE19-62706E023703}">
                      <ahyp:hlinkClr xmlns:ahyp="http://schemas.microsoft.com/office/drawing/2018/hyperlinkcolor" xmlns="" val="tx"/>
                    </a:ext>
                  </a:extLst>
                </a:hlinkClick>
              </a:rPr>
              <a:t>link</a:t>
            </a:r>
            <a:r>
              <a:rPr lang="en-US" sz="1200">
                <a:solidFill>
                  <a:schemeClr val="dk1"/>
                </a:solidFill>
                <a:latin typeface="Calibri"/>
                <a:ea typeface="Calibri"/>
                <a:cs typeface="Calibri"/>
                <a:sym typeface="Calibri"/>
              </a:rPr>
              <a:t>)</a:t>
            </a:r>
            <a:endParaRPr sz="1200">
              <a:solidFill>
                <a:schemeClr val="dk1"/>
              </a:solidFill>
              <a:latin typeface="Calibri"/>
              <a:ea typeface="Calibri"/>
              <a:cs typeface="Calibri"/>
              <a:sym typeface="Calibri"/>
            </a:endParaRPr>
          </a:p>
          <a:p>
            <a:pPr marL="0" lvl="0" indent="0" algn="l" rtl="0">
              <a:spcBef>
                <a:spcPts val="0"/>
              </a:spcBef>
              <a:spcAft>
                <a:spcPts val="0"/>
              </a:spcAft>
              <a:buNone/>
            </a:pPr>
            <a:r>
              <a:rPr lang="en-US" sz="1200">
                <a:solidFill>
                  <a:schemeClr val="dk1"/>
                </a:solidFill>
                <a:latin typeface="Calibri"/>
                <a:ea typeface="Calibri"/>
                <a:cs typeface="Calibri"/>
                <a:sym typeface="Calibri"/>
              </a:rPr>
              <a:t> </a:t>
            </a:r>
            <a:endParaRPr sz="1200">
              <a:solidFill>
                <a:schemeClr val="dk1"/>
              </a:solidFill>
              <a:latin typeface="Calibri"/>
              <a:ea typeface="Calibri"/>
              <a:cs typeface="Calibri"/>
              <a:sym typeface="Calibri"/>
            </a:endParaRPr>
          </a:p>
        </p:txBody>
      </p:sp>
      <p:sp>
        <p:nvSpPr>
          <p:cNvPr id="478" name="Google Shape;478;p4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44</a:t>
            </a:fld>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3"/>
        <p:cNvGrpSpPr/>
        <p:nvPr/>
      </p:nvGrpSpPr>
      <p:grpSpPr>
        <a:xfrm>
          <a:off x="0" y="0"/>
          <a:ext cx="0" cy="0"/>
          <a:chOff x="0" y="0"/>
          <a:chExt cx="0" cy="0"/>
        </a:xfrm>
      </p:grpSpPr>
      <p:sp>
        <p:nvSpPr>
          <p:cNvPr id="484" name="Google Shape;484;p4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85" name="Google Shape;485;p4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sz="1200">
                <a:solidFill>
                  <a:schemeClr val="dk1"/>
                </a:solidFill>
                <a:latin typeface="Calibri"/>
                <a:ea typeface="Calibri"/>
                <a:cs typeface="Calibri"/>
                <a:sym typeface="Calibri"/>
              </a:rPr>
              <a:t>[Maltractament psicològic: debat sobre si es tracta d'un cas d'explotació i corrupció]</a:t>
            </a:r>
            <a:endParaRPr/>
          </a:p>
          <a:p>
            <a:pPr marL="0" lvl="0" indent="0" algn="l" rtl="0">
              <a:spcBef>
                <a:spcPts val="0"/>
              </a:spcBef>
              <a:spcAft>
                <a:spcPts val="0"/>
              </a:spcAft>
              <a:buNone/>
            </a:pPr>
            <a:r>
              <a:rPr lang="en-US" sz="1200">
                <a:solidFill>
                  <a:schemeClr val="dk1"/>
                </a:solidFill>
                <a:latin typeface="Calibri"/>
                <a:ea typeface="Calibri"/>
                <a:cs typeface="Calibri"/>
                <a:sym typeface="Calibri"/>
              </a:rPr>
              <a:t> </a:t>
            </a:r>
            <a:endParaRPr sz="1200">
              <a:solidFill>
                <a:schemeClr val="dk1"/>
              </a:solidFill>
              <a:latin typeface="Calibri"/>
              <a:ea typeface="Calibri"/>
              <a:cs typeface="Calibri"/>
              <a:sym typeface="Calibri"/>
            </a:endParaRPr>
          </a:p>
          <a:p>
            <a:pPr marL="0" lvl="0" indent="0" algn="l" rtl="0">
              <a:spcBef>
                <a:spcPts val="0"/>
              </a:spcBef>
              <a:spcAft>
                <a:spcPts val="0"/>
              </a:spcAft>
              <a:buNone/>
            </a:pPr>
            <a:r>
              <a:rPr lang="en-US" sz="1200">
                <a:solidFill>
                  <a:schemeClr val="dk1"/>
                </a:solidFill>
                <a:latin typeface="Calibri"/>
                <a:ea typeface="Calibri"/>
                <a:cs typeface="Calibri"/>
                <a:sym typeface="Calibri"/>
              </a:rPr>
              <a:t>Font: McCoy, M. L., &amp; Keen, S. M. (2013). Child abuse and neglect. Psychology Press. (</a:t>
            </a:r>
            <a:r>
              <a:rPr lang="en-US" sz="1200" u="sng">
                <a:solidFill>
                  <a:schemeClr val="dk1"/>
                </a:solidFill>
                <a:latin typeface="Calibri"/>
                <a:ea typeface="Calibri"/>
                <a:cs typeface="Calibri"/>
                <a:sym typeface="Calibri"/>
                <a:hlinkClick r:id="rId3">
                  <a:extLst>
                    <a:ext uri="{A12FA001-AC4F-418D-AE19-62706E023703}">
                      <ahyp:hlinkClr xmlns:ahyp="http://schemas.microsoft.com/office/drawing/2018/hyperlinkcolor" xmlns="" val="tx"/>
                    </a:ext>
                  </a:extLst>
                </a:hlinkClick>
              </a:rPr>
              <a:t>link</a:t>
            </a:r>
            <a:r>
              <a:rPr lang="en-US" sz="1200">
                <a:solidFill>
                  <a:schemeClr val="dk1"/>
                </a:solidFill>
                <a:latin typeface="Calibri"/>
                <a:ea typeface="Calibri"/>
                <a:cs typeface="Calibri"/>
                <a:sym typeface="Calibri"/>
              </a:rPr>
              <a:t>)</a:t>
            </a:r>
            <a:endParaRPr sz="1200">
              <a:solidFill>
                <a:schemeClr val="dk1"/>
              </a:solidFill>
              <a:latin typeface="Calibri"/>
              <a:ea typeface="Calibri"/>
              <a:cs typeface="Calibri"/>
              <a:sym typeface="Calibri"/>
            </a:endParaRPr>
          </a:p>
          <a:p>
            <a:pPr marL="0" lvl="0" indent="0" algn="l" rtl="0">
              <a:spcBef>
                <a:spcPts val="0"/>
              </a:spcBef>
              <a:spcAft>
                <a:spcPts val="0"/>
              </a:spcAft>
              <a:buNone/>
            </a:pPr>
            <a:r>
              <a:rPr lang="en-US" sz="1200" b="1">
                <a:solidFill>
                  <a:schemeClr val="dk1"/>
                </a:solidFill>
                <a:latin typeface="Calibri"/>
                <a:ea typeface="Calibri"/>
                <a:cs typeface="Calibri"/>
                <a:sym typeface="Calibri"/>
              </a:rPr>
              <a:t> </a:t>
            </a:r>
            <a:endParaRPr sz="1200">
              <a:solidFill>
                <a:schemeClr val="dk1"/>
              </a:solidFill>
              <a:latin typeface="Calibri"/>
              <a:ea typeface="Calibri"/>
              <a:cs typeface="Calibri"/>
              <a:sym typeface="Calibri"/>
            </a:endParaRPr>
          </a:p>
        </p:txBody>
      </p:sp>
      <p:sp>
        <p:nvSpPr>
          <p:cNvPr id="486" name="Google Shape;486;p4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45</a:t>
            </a:fld>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1"/>
        <p:cNvGrpSpPr/>
        <p:nvPr/>
      </p:nvGrpSpPr>
      <p:grpSpPr>
        <a:xfrm>
          <a:off x="0" y="0"/>
          <a:ext cx="0" cy="0"/>
          <a:chOff x="0" y="0"/>
          <a:chExt cx="0" cy="0"/>
        </a:xfrm>
      </p:grpSpPr>
      <p:sp>
        <p:nvSpPr>
          <p:cNvPr id="492" name="Google Shape;492;p4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93" name="Google Shape;493;p4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sz="1200">
                <a:solidFill>
                  <a:schemeClr val="dk1"/>
                </a:solidFill>
                <a:latin typeface="Calibri"/>
                <a:ea typeface="Calibri"/>
                <a:cs typeface="Calibri"/>
                <a:sym typeface="Calibri"/>
              </a:rPr>
              <a:t>[Abandonament emocional; rebuig; maltractament psicològic: debat sobre si es tracta d'un cas de maltractament infantil]</a:t>
            </a:r>
            <a:endParaRPr/>
          </a:p>
          <a:p>
            <a:pPr marL="0" lvl="0" indent="0" algn="l" rtl="0">
              <a:spcBef>
                <a:spcPts val="0"/>
              </a:spcBef>
              <a:spcAft>
                <a:spcPts val="0"/>
              </a:spcAft>
              <a:buNone/>
            </a:pPr>
            <a:r>
              <a:rPr lang="en-US" sz="1200">
                <a:solidFill>
                  <a:schemeClr val="dk1"/>
                </a:solidFill>
                <a:latin typeface="Calibri"/>
                <a:ea typeface="Calibri"/>
                <a:cs typeface="Calibri"/>
                <a:sym typeface="Calibri"/>
              </a:rPr>
              <a:t> </a:t>
            </a:r>
            <a:endParaRPr sz="1200">
              <a:solidFill>
                <a:schemeClr val="dk1"/>
              </a:solidFill>
              <a:latin typeface="Calibri"/>
              <a:ea typeface="Calibri"/>
              <a:cs typeface="Calibri"/>
              <a:sym typeface="Calibri"/>
            </a:endParaRPr>
          </a:p>
          <a:p>
            <a:pPr marL="0" lvl="0" indent="0" algn="l" rtl="0">
              <a:spcBef>
                <a:spcPts val="0"/>
              </a:spcBef>
              <a:spcAft>
                <a:spcPts val="0"/>
              </a:spcAft>
              <a:buNone/>
            </a:pPr>
            <a:r>
              <a:rPr lang="en-US" sz="1200">
                <a:solidFill>
                  <a:schemeClr val="dk1"/>
                </a:solidFill>
                <a:latin typeface="Calibri"/>
                <a:ea typeface="Calibri"/>
                <a:cs typeface="Calibri"/>
                <a:sym typeface="Calibri"/>
              </a:rPr>
              <a:t>Font: McCoy, M. L., &amp; Keen, S. M. (2013). Child abuse and neglect. Psychology Press. (</a:t>
            </a:r>
            <a:r>
              <a:rPr lang="en-US" sz="1200" u="sng">
                <a:solidFill>
                  <a:schemeClr val="dk1"/>
                </a:solidFill>
                <a:latin typeface="Calibri"/>
                <a:ea typeface="Calibri"/>
                <a:cs typeface="Calibri"/>
                <a:sym typeface="Calibri"/>
                <a:hlinkClick r:id="rId3">
                  <a:extLst>
                    <a:ext uri="{A12FA001-AC4F-418D-AE19-62706E023703}">
                      <ahyp:hlinkClr xmlns:ahyp="http://schemas.microsoft.com/office/drawing/2018/hyperlinkcolor" xmlns="" val="tx"/>
                    </a:ext>
                  </a:extLst>
                </a:hlinkClick>
              </a:rPr>
              <a:t>link</a:t>
            </a:r>
            <a:r>
              <a:rPr lang="en-US" sz="1200">
                <a:solidFill>
                  <a:schemeClr val="dk1"/>
                </a:solidFill>
                <a:latin typeface="Calibri"/>
                <a:ea typeface="Calibri"/>
                <a:cs typeface="Calibri"/>
                <a:sym typeface="Calibri"/>
              </a:rPr>
              <a:t>)</a:t>
            </a:r>
            <a:endParaRPr sz="1200">
              <a:solidFill>
                <a:schemeClr val="dk1"/>
              </a:solidFill>
              <a:latin typeface="Calibri"/>
              <a:ea typeface="Calibri"/>
              <a:cs typeface="Calibri"/>
              <a:sym typeface="Calibri"/>
            </a:endParaRPr>
          </a:p>
        </p:txBody>
      </p:sp>
      <p:sp>
        <p:nvSpPr>
          <p:cNvPr id="494" name="Google Shape;494;p4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46</a:t>
            </a:fld>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9"/>
        <p:cNvGrpSpPr/>
        <p:nvPr/>
      </p:nvGrpSpPr>
      <p:grpSpPr>
        <a:xfrm>
          <a:off x="0" y="0"/>
          <a:ext cx="0" cy="0"/>
          <a:chOff x="0" y="0"/>
          <a:chExt cx="0" cy="0"/>
        </a:xfrm>
      </p:grpSpPr>
      <p:sp>
        <p:nvSpPr>
          <p:cNvPr id="500" name="Google Shape;500;p4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01" name="Google Shape;501;p4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None/>
            </a:pPr>
            <a:r>
              <a:rPr lang="en-US" sz="1200">
                <a:solidFill>
                  <a:schemeClr val="dk1"/>
                </a:solidFill>
                <a:latin typeface="Calibri"/>
                <a:ea typeface="Calibri"/>
                <a:cs typeface="Calibri"/>
                <a:sym typeface="Calibri"/>
              </a:rPr>
              <a:t>[Abandonament mèdic; Maltractament psicològic / culpabilització: debat sobre si es tracta d'un cas de maltractament infantil]</a:t>
            </a:r>
            <a:endParaRPr/>
          </a:p>
          <a:p>
            <a:pPr marL="0" lvl="0" indent="0" algn="l" rtl="0">
              <a:spcBef>
                <a:spcPts val="0"/>
              </a:spcBef>
              <a:spcAft>
                <a:spcPts val="0"/>
              </a:spcAft>
              <a:buNone/>
            </a:pPr>
            <a:r>
              <a:rPr lang="en-US" sz="1200">
                <a:solidFill>
                  <a:schemeClr val="dk1"/>
                </a:solidFill>
                <a:latin typeface="Calibri"/>
                <a:ea typeface="Calibri"/>
                <a:cs typeface="Calibri"/>
                <a:sym typeface="Calibri"/>
              </a:rPr>
              <a:t> </a:t>
            </a:r>
            <a:endParaRPr sz="1200">
              <a:solidFill>
                <a:schemeClr val="dk1"/>
              </a:solidFill>
              <a:latin typeface="Calibri"/>
              <a:ea typeface="Calibri"/>
              <a:cs typeface="Calibri"/>
              <a:sym typeface="Calibri"/>
            </a:endParaRPr>
          </a:p>
          <a:p>
            <a:pPr marL="0" lvl="0" indent="0" algn="l" rtl="0">
              <a:spcBef>
                <a:spcPts val="0"/>
              </a:spcBef>
              <a:spcAft>
                <a:spcPts val="0"/>
              </a:spcAft>
              <a:buNone/>
            </a:pPr>
            <a:r>
              <a:rPr lang="en-US" sz="1200">
                <a:solidFill>
                  <a:schemeClr val="dk1"/>
                </a:solidFill>
                <a:latin typeface="Calibri"/>
                <a:ea typeface="Calibri"/>
                <a:cs typeface="Calibri"/>
                <a:sym typeface="Calibri"/>
              </a:rPr>
              <a:t>Font: McCoy, M. L., &amp; Keen, S. M. (2013). Child abuse and neglect. Psychology Press. (</a:t>
            </a:r>
            <a:r>
              <a:rPr lang="en-US" sz="1200" u="sng">
                <a:solidFill>
                  <a:schemeClr val="dk1"/>
                </a:solidFill>
                <a:latin typeface="Calibri"/>
                <a:ea typeface="Calibri"/>
                <a:cs typeface="Calibri"/>
                <a:sym typeface="Calibri"/>
                <a:hlinkClick r:id="rId3">
                  <a:extLst>
                    <a:ext uri="{A12FA001-AC4F-418D-AE19-62706E023703}">
                      <ahyp:hlinkClr xmlns:ahyp="http://schemas.microsoft.com/office/drawing/2018/hyperlinkcolor" xmlns="" val="tx"/>
                    </a:ext>
                  </a:extLst>
                </a:hlinkClick>
              </a:rPr>
              <a:t>link</a:t>
            </a:r>
            <a:r>
              <a:rPr lang="en-US" sz="1200">
                <a:solidFill>
                  <a:schemeClr val="dk1"/>
                </a:solidFill>
                <a:latin typeface="Calibri"/>
                <a:ea typeface="Calibri"/>
                <a:cs typeface="Calibri"/>
                <a:sym typeface="Calibri"/>
              </a:rPr>
              <a:t>)</a:t>
            </a:r>
            <a:endParaRPr sz="1200">
              <a:solidFill>
                <a:schemeClr val="dk1"/>
              </a:solidFill>
              <a:latin typeface="Calibri"/>
              <a:ea typeface="Calibri"/>
              <a:cs typeface="Calibri"/>
              <a:sym typeface="Calibri"/>
            </a:endParaRPr>
          </a:p>
        </p:txBody>
      </p:sp>
      <p:sp>
        <p:nvSpPr>
          <p:cNvPr id="502" name="Google Shape;502;p46: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47</a:t>
            </a:fld>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7"/>
        <p:cNvGrpSpPr/>
        <p:nvPr/>
      </p:nvGrpSpPr>
      <p:grpSpPr>
        <a:xfrm>
          <a:off x="0" y="0"/>
          <a:ext cx="0" cy="0"/>
          <a:chOff x="0" y="0"/>
          <a:chExt cx="0" cy="0"/>
        </a:xfrm>
      </p:grpSpPr>
      <p:sp>
        <p:nvSpPr>
          <p:cNvPr id="508" name="Google Shape;508;p4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09" name="Google Shape;509;p4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None/>
            </a:pPr>
            <a:r>
              <a:rPr lang="en-US" sz="1200">
                <a:solidFill>
                  <a:schemeClr val="dk1"/>
                </a:solidFill>
                <a:latin typeface="Calibri"/>
                <a:ea typeface="Calibri"/>
                <a:cs typeface="Calibri"/>
                <a:sym typeface="Calibri"/>
              </a:rPr>
              <a:t>[Physical neglect: failure to protect a child from harm, including through lack of supervision - discussion on whether this is a case of CAN]</a:t>
            </a:r>
            <a:endParaRPr sz="1200">
              <a:solidFill>
                <a:schemeClr val="dk1"/>
              </a:solidFill>
              <a:latin typeface="Calibri"/>
              <a:ea typeface="Calibri"/>
              <a:cs typeface="Calibri"/>
              <a:sym typeface="Calibri"/>
            </a:endParaRPr>
          </a:p>
          <a:p>
            <a:pPr marL="0" lvl="0" indent="0" algn="l" rtl="0">
              <a:spcBef>
                <a:spcPts val="0"/>
              </a:spcBef>
              <a:spcAft>
                <a:spcPts val="0"/>
              </a:spcAft>
              <a:buNone/>
            </a:pPr>
            <a:r>
              <a:rPr lang="en-US" sz="1200">
                <a:solidFill>
                  <a:schemeClr val="dk1"/>
                </a:solidFill>
                <a:latin typeface="Calibri"/>
                <a:ea typeface="Calibri"/>
                <a:cs typeface="Calibri"/>
                <a:sym typeface="Calibri"/>
              </a:rPr>
              <a:t> </a:t>
            </a:r>
            <a:endParaRPr sz="1200">
              <a:solidFill>
                <a:schemeClr val="dk1"/>
              </a:solidFill>
              <a:latin typeface="Calibri"/>
              <a:ea typeface="Calibri"/>
              <a:cs typeface="Calibri"/>
              <a:sym typeface="Calibri"/>
            </a:endParaRPr>
          </a:p>
          <a:p>
            <a:pPr marL="0" lvl="0" indent="0" algn="l" rtl="0">
              <a:spcBef>
                <a:spcPts val="0"/>
              </a:spcBef>
              <a:spcAft>
                <a:spcPts val="0"/>
              </a:spcAft>
              <a:buNone/>
            </a:pPr>
            <a:r>
              <a:rPr lang="en-US" sz="1200">
                <a:solidFill>
                  <a:schemeClr val="dk1"/>
                </a:solidFill>
                <a:latin typeface="Calibri"/>
                <a:ea typeface="Calibri"/>
                <a:cs typeface="Calibri"/>
                <a:sym typeface="Calibri"/>
              </a:rPr>
              <a:t>Source: McCoy, M. L., &amp; Keen, S. M. (2013). Child abuse and neglect. Psychology Press. (</a:t>
            </a:r>
            <a:r>
              <a:rPr lang="en-US" sz="1200" u="sng">
                <a:solidFill>
                  <a:schemeClr val="dk1"/>
                </a:solidFill>
                <a:latin typeface="Calibri"/>
                <a:ea typeface="Calibri"/>
                <a:cs typeface="Calibri"/>
                <a:sym typeface="Calibri"/>
                <a:hlinkClick r:id="rId3">
                  <a:extLst>
                    <a:ext uri="{A12FA001-AC4F-418D-AE19-62706E023703}">
                      <ahyp:hlinkClr xmlns:ahyp="http://schemas.microsoft.com/office/drawing/2018/hyperlinkcolor" xmlns="" val="tx"/>
                    </a:ext>
                  </a:extLst>
                </a:hlinkClick>
              </a:rPr>
              <a:t>link</a:t>
            </a:r>
            <a:r>
              <a:rPr lang="en-US" sz="1200">
                <a:solidFill>
                  <a:schemeClr val="dk1"/>
                </a:solidFill>
                <a:latin typeface="Calibri"/>
                <a:ea typeface="Calibri"/>
                <a:cs typeface="Calibri"/>
                <a:sym typeface="Calibri"/>
              </a:rPr>
              <a:t>)</a:t>
            </a:r>
            <a:endParaRPr sz="1200">
              <a:solidFill>
                <a:schemeClr val="dk1"/>
              </a:solidFill>
              <a:latin typeface="Calibri"/>
              <a:ea typeface="Calibri"/>
              <a:cs typeface="Calibri"/>
              <a:sym typeface="Calibri"/>
            </a:endParaRPr>
          </a:p>
        </p:txBody>
      </p:sp>
      <p:sp>
        <p:nvSpPr>
          <p:cNvPr id="510" name="Google Shape;510;p4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48</a:t>
            </a:fld>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5"/>
        <p:cNvGrpSpPr/>
        <p:nvPr/>
      </p:nvGrpSpPr>
      <p:grpSpPr>
        <a:xfrm>
          <a:off x="0" y="0"/>
          <a:ext cx="0" cy="0"/>
          <a:chOff x="0" y="0"/>
          <a:chExt cx="0" cy="0"/>
        </a:xfrm>
      </p:grpSpPr>
      <p:sp>
        <p:nvSpPr>
          <p:cNvPr id="516" name="Google Shape;516;p4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17" name="Google Shape;517;p4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rmAutofit/>
          </a:bodyPr>
          <a:lstStyle/>
          <a:p>
            <a:pPr marL="0" marR="0" lvl="0" indent="0" algn="l" rtl="0">
              <a:lnSpc>
                <a:spcPct val="100000"/>
              </a:lnSpc>
              <a:spcBef>
                <a:spcPts val="0"/>
              </a:spcBef>
              <a:spcAft>
                <a:spcPts val="0"/>
              </a:spcAft>
              <a:buClr>
                <a:schemeClr val="dk1"/>
              </a:buClr>
              <a:buSzPts val="1200"/>
              <a:buFont typeface="Calibri"/>
              <a:buNone/>
            </a:pPr>
            <a:r>
              <a:rPr lang="en-US" sz="1200">
                <a:solidFill>
                  <a:schemeClr val="dk1"/>
                </a:solidFill>
                <a:latin typeface="Calibri"/>
                <a:ea typeface="Calibri"/>
                <a:cs typeface="Calibri"/>
                <a:sym typeface="Calibri"/>
              </a:rPr>
              <a:t>[Instruccions: altres exemples que podeu utilitzar per iniciar un debat]</a:t>
            </a:r>
            <a:endParaRPr/>
          </a:p>
        </p:txBody>
      </p:sp>
      <p:sp>
        <p:nvSpPr>
          <p:cNvPr id="518" name="Google Shape;518;p48: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49</a:t>
            </a:fld>
            <a:endParaRPr/>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3"/>
        <p:cNvGrpSpPr/>
        <p:nvPr/>
      </p:nvGrpSpPr>
      <p:grpSpPr>
        <a:xfrm>
          <a:off x="0" y="0"/>
          <a:ext cx="0" cy="0"/>
          <a:chOff x="0" y="0"/>
          <a:chExt cx="0" cy="0"/>
        </a:xfrm>
      </p:grpSpPr>
      <p:sp>
        <p:nvSpPr>
          <p:cNvPr id="524" name="Google Shape;524;p4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25" name="Google Shape;525;p4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None/>
            </a:pPr>
            <a:r>
              <a:rPr lang="en-US" sz="1200">
                <a:solidFill>
                  <a:schemeClr val="dk1"/>
                </a:solidFill>
                <a:latin typeface="Calibri"/>
                <a:ea typeface="Calibri"/>
                <a:cs typeface="Calibri"/>
                <a:sym typeface="Calibri"/>
              </a:rPr>
              <a:t>A les següents diapositives es presenten senyals d’alarma de diversos tipus de maltractament infantil. Aquests senyals poden aparèixer en el cos, l’emoció i el comportament de la o el nen, així com en el comportament de les persones cuidadores i en la relació entre la nena o el nen i aquestes.</a:t>
            </a:r>
            <a:endParaRPr/>
          </a:p>
          <a:p>
            <a:pPr marL="0" lvl="0" indent="0" algn="l" rtl="0">
              <a:spcBef>
                <a:spcPts val="0"/>
              </a:spcBef>
              <a:spcAft>
                <a:spcPts val="0"/>
              </a:spcAft>
              <a:buNone/>
            </a:pPr>
            <a:r>
              <a:rPr lang="en-US" sz="1200">
                <a:solidFill>
                  <a:schemeClr val="dk1"/>
                </a:solidFill>
                <a:latin typeface="Calibri"/>
                <a:ea typeface="Calibri"/>
                <a:cs typeface="Calibri"/>
                <a:sym typeface="Calibri"/>
              </a:rPr>
              <a:t>Es recorda que hi ha més informació i definicions disponibles al Manual de la persona operadora CAN-MDS, part 3 “Diccionari de variables”.</a:t>
            </a:r>
            <a:endParaRPr/>
          </a:p>
        </p:txBody>
      </p:sp>
      <p:sp>
        <p:nvSpPr>
          <p:cNvPr id="526" name="Google Shape;526;p49: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50</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
        <p:cNvGrpSpPr/>
        <p:nvPr/>
      </p:nvGrpSpPr>
      <p:grpSpPr>
        <a:xfrm>
          <a:off x="0" y="0"/>
          <a:ext cx="0" cy="0"/>
          <a:chOff x="0" y="0"/>
          <a:chExt cx="0" cy="0"/>
        </a:xfrm>
      </p:grpSpPr>
      <p:sp>
        <p:nvSpPr>
          <p:cNvPr id="88" name="Google Shape;88;p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89" name="Google Shape;89;p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a:t>Font: </a:t>
            </a:r>
            <a:r>
              <a:rPr lang="en-US" u="sng">
                <a:solidFill>
                  <a:schemeClr val="hlink"/>
                </a:solidFill>
                <a:hlinkClick r:id="rId3"/>
              </a:rPr>
              <a:t>https://www.helpguide.org/articles/abuse/child-abuse-and-neglect.htm</a:t>
            </a:r>
            <a:r>
              <a:rPr lang="en-US"/>
              <a:t> </a:t>
            </a:r>
            <a:endParaRPr/>
          </a:p>
          <a:p>
            <a:pPr marL="0" lvl="0" indent="0" algn="l" rtl="0">
              <a:spcBef>
                <a:spcPts val="0"/>
              </a:spcBef>
              <a:spcAft>
                <a:spcPts val="0"/>
              </a:spcAft>
              <a:buNone/>
            </a:pPr>
            <a:endParaRPr/>
          </a:p>
          <a:p>
            <a:pPr marL="0" lvl="0" indent="0" algn="l" rtl="0">
              <a:spcBef>
                <a:spcPts val="0"/>
              </a:spcBef>
              <a:spcAft>
                <a:spcPts val="0"/>
              </a:spcAft>
              <a:buNone/>
            </a:pPr>
            <a:endParaRPr/>
          </a:p>
        </p:txBody>
      </p:sp>
      <p:sp>
        <p:nvSpPr>
          <p:cNvPr id="90" name="Google Shape;90;p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6</a:t>
            </a:fld>
            <a:endParaRPr/>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9"/>
        <p:cNvGrpSpPr/>
        <p:nvPr/>
      </p:nvGrpSpPr>
      <p:grpSpPr>
        <a:xfrm>
          <a:off x="0" y="0"/>
          <a:ext cx="0" cy="0"/>
          <a:chOff x="0" y="0"/>
          <a:chExt cx="0" cy="0"/>
        </a:xfrm>
      </p:grpSpPr>
      <p:sp>
        <p:nvSpPr>
          <p:cNvPr id="530" name="Google Shape;530;p5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31" name="Google Shape;531;p5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sz="1200">
                <a:solidFill>
                  <a:schemeClr val="dk1"/>
                </a:solidFill>
                <a:latin typeface="Calibri"/>
                <a:ea typeface="Calibri"/>
                <a:cs typeface="Calibri"/>
                <a:sym typeface="Calibri"/>
              </a:rPr>
              <a:t>El primer pas per ajudar les nenes i els nenes víctimes de maltractament és aprendre a reconèixer els senyals de maltractament infantil. La presència d’un senyal únic no demostra que en una família es produeixei maltractament infantil, però pot justificar una mirada més detallada de la situació quan aquests senyals apareixen repetidament o combinats.</a:t>
            </a:r>
            <a:endParaRPr/>
          </a:p>
          <a:p>
            <a:pPr marL="0" lvl="0" indent="0" algn="l" rtl="0">
              <a:spcBef>
                <a:spcPts val="0"/>
              </a:spcBef>
              <a:spcAft>
                <a:spcPts val="0"/>
              </a:spcAft>
              <a:buNone/>
            </a:pPr>
            <a:r>
              <a:rPr lang="en-US" sz="1200">
                <a:solidFill>
                  <a:schemeClr val="dk1"/>
                </a:solidFill>
                <a:latin typeface="Calibri"/>
                <a:ea typeface="Calibri"/>
                <a:cs typeface="Calibri"/>
                <a:sym typeface="Calibri"/>
              </a:rPr>
              <a:t> </a:t>
            </a:r>
            <a:endParaRPr/>
          </a:p>
          <a:p>
            <a:pPr marL="0" lvl="0" indent="0" algn="l" rtl="0">
              <a:spcBef>
                <a:spcPts val="0"/>
              </a:spcBef>
              <a:spcAft>
                <a:spcPts val="0"/>
              </a:spcAft>
              <a:buNone/>
            </a:pPr>
            <a:r>
              <a:rPr lang="en-US" sz="1200">
                <a:solidFill>
                  <a:schemeClr val="dk1"/>
                </a:solidFill>
                <a:latin typeface="Calibri"/>
                <a:ea typeface="Calibri"/>
                <a:cs typeface="Calibri"/>
                <a:sym typeface="Calibri"/>
              </a:rPr>
              <a:t>&lt;veure diapositiva&gt;</a:t>
            </a:r>
            <a:endParaRPr/>
          </a:p>
          <a:p>
            <a:pPr marL="0" lvl="0" indent="0" algn="l" rtl="0">
              <a:spcBef>
                <a:spcPts val="0"/>
              </a:spcBef>
              <a:spcAft>
                <a:spcPts val="0"/>
              </a:spcAft>
              <a:buNone/>
            </a:pPr>
            <a:r>
              <a:rPr lang="en-US" sz="1200">
                <a:solidFill>
                  <a:schemeClr val="dk1"/>
                </a:solidFill>
                <a:latin typeface="Calibri"/>
                <a:ea typeface="Calibri"/>
                <a:cs typeface="Calibri"/>
                <a:sym typeface="Calibri"/>
              </a:rPr>
              <a:t> </a:t>
            </a:r>
            <a:endParaRPr/>
          </a:p>
          <a:p>
            <a:pPr marL="0" lvl="0" indent="0" algn="l" rtl="0">
              <a:spcBef>
                <a:spcPts val="0"/>
              </a:spcBef>
              <a:spcAft>
                <a:spcPts val="0"/>
              </a:spcAft>
              <a:buNone/>
            </a:pPr>
            <a:r>
              <a:rPr lang="en-US" sz="1200">
                <a:solidFill>
                  <a:schemeClr val="dk1"/>
                </a:solidFill>
                <a:latin typeface="Calibri"/>
                <a:ea typeface="Calibri"/>
                <a:cs typeface="Calibri"/>
                <a:sym typeface="Calibri"/>
              </a:rPr>
              <a:t>Font: </a:t>
            </a:r>
            <a:r>
              <a:rPr lang="en-US" sz="1200" u="sng">
                <a:solidFill>
                  <a:schemeClr val="dk1"/>
                </a:solidFill>
                <a:latin typeface="Calibri"/>
                <a:ea typeface="Calibri"/>
                <a:cs typeface="Calibri"/>
                <a:sym typeface="Calibri"/>
              </a:rPr>
              <a:t>https://www.childwelfare.gov/pubPDFs/signs.pdf</a:t>
            </a:r>
            <a:endParaRPr sz="1200">
              <a:solidFill>
                <a:schemeClr val="dk1"/>
              </a:solidFill>
              <a:latin typeface="Calibri"/>
              <a:ea typeface="Calibri"/>
              <a:cs typeface="Calibri"/>
              <a:sym typeface="Calibri"/>
            </a:endParaRPr>
          </a:p>
          <a:p>
            <a:pPr marL="0" lvl="0" indent="0" algn="l" rtl="0">
              <a:spcBef>
                <a:spcPts val="0"/>
              </a:spcBef>
              <a:spcAft>
                <a:spcPts val="0"/>
              </a:spcAft>
              <a:buNone/>
            </a:pPr>
            <a:endParaRPr sz="1200" b="1">
              <a:solidFill>
                <a:schemeClr val="dk1"/>
              </a:solidFill>
              <a:latin typeface="Calibri"/>
              <a:ea typeface="Calibri"/>
              <a:cs typeface="Calibri"/>
              <a:sym typeface="Calibri"/>
            </a:endParaRPr>
          </a:p>
          <a:p>
            <a:pPr marL="0" lvl="0" indent="0" algn="l" rtl="0">
              <a:spcBef>
                <a:spcPts val="0"/>
              </a:spcBef>
              <a:spcAft>
                <a:spcPts val="0"/>
              </a:spcAft>
              <a:buNone/>
            </a:pPr>
            <a:r>
              <a:rPr lang="en-US" sz="1200" b="1">
                <a:solidFill>
                  <a:schemeClr val="dk1"/>
                </a:solidFill>
                <a:latin typeface="Calibri"/>
                <a:ea typeface="Calibri"/>
                <a:cs typeface="Calibri"/>
                <a:sym typeface="Calibri"/>
              </a:rPr>
              <a:t>Es recomana llegir: </a:t>
            </a:r>
            <a:r>
              <a:rPr lang="en-US" sz="1200">
                <a:solidFill>
                  <a:schemeClr val="dk1"/>
                </a:solidFill>
                <a:latin typeface="Calibri"/>
                <a:ea typeface="Calibri"/>
                <a:cs typeface="Calibri"/>
                <a:sym typeface="Calibri"/>
              </a:rPr>
              <a:t>Sistovaris, M., Fallon, B., Miller, S., Birken, C., Denburg, A., Jenkins, J., Levine, J., Mishna, F., Sokolowski, M. and Stewart, S. (2020). </a:t>
            </a:r>
            <a:r>
              <a:rPr lang="en-US" sz="1200" i="1">
                <a:solidFill>
                  <a:schemeClr val="dk1"/>
                </a:solidFill>
                <a:latin typeface="Calibri"/>
                <a:ea typeface="Calibri"/>
                <a:cs typeface="Calibri"/>
                <a:sym typeface="Calibri"/>
              </a:rPr>
              <a:t>Child Welfare and Pandemics</a:t>
            </a:r>
            <a:r>
              <a:rPr lang="en-US" sz="1200">
                <a:solidFill>
                  <a:schemeClr val="dk1"/>
                </a:solidFill>
                <a:latin typeface="Calibri"/>
                <a:ea typeface="Calibri"/>
                <a:cs typeface="Calibri"/>
                <a:sym typeface="Calibri"/>
              </a:rPr>
              <a:t>. Toronto, Ontario: Policy Bench, Fraser Mustard Institute of Human Development, University of Toronto. At: (</a:t>
            </a:r>
            <a:r>
              <a:rPr lang="en-US" sz="1200" b="1" u="sng">
                <a:solidFill>
                  <a:schemeClr val="dk1"/>
                </a:solidFill>
                <a:latin typeface="Calibri"/>
                <a:ea typeface="Calibri"/>
                <a:cs typeface="Calibri"/>
                <a:sym typeface="Calibri"/>
                <a:hlinkClick r:id="rId3">
                  <a:extLst>
                    <a:ext uri="{A12FA001-AC4F-418D-AE19-62706E023703}">
                      <ahyp:hlinkClr xmlns:ahyp="http://schemas.microsoft.com/office/drawing/2018/hyperlinkcolor" xmlns="" val="tx"/>
                    </a:ext>
                  </a:extLst>
                </a:hlinkClick>
              </a:rPr>
              <a:t>Link</a:t>
            </a:r>
            <a:r>
              <a:rPr lang="en-US" sz="1200">
                <a:solidFill>
                  <a:schemeClr val="dk1"/>
                </a:solidFill>
                <a:latin typeface="Calibri"/>
                <a:ea typeface="Calibri"/>
                <a:cs typeface="Calibri"/>
                <a:sym typeface="Calibri"/>
              </a:rPr>
              <a:t>)</a:t>
            </a:r>
            <a:endParaRPr/>
          </a:p>
          <a:p>
            <a:pPr marL="0" lvl="0" indent="0" algn="l" rtl="0">
              <a:spcBef>
                <a:spcPts val="0"/>
              </a:spcBef>
              <a:spcAft>
                <a:spcPts val="0"/>
              </a:spcAft>
              <a:buNone/>
            </a:pPr>
            <a:r>
              <a:rPr lang="en-US" sz="1200">
                <a:solidFill>
                  <a:schemeClr val="dk1"/>
                </a:solidFill>
                <a:latin typeface="Calibri"/>
                <a:ea typeface="Calibri"/>
                <a:cs typeface="Calibri"/>
                <a:sym typeface="Calibri"/>
              </a:rPr>
              <a:t> </a:t>
            </a:r>
            <a:r>
              <a:rPr lang="en-US"/>
              <a:t> </a:t>
            </a:r>
            <a:r>
              <a:rPr lang="en-US" sz="1200">
                <a:solidFill>
                  <a:schemeClr val="dk1"/>
                </a:solidFill>
                <a:latin typeface="Calibri"/>
                <a:ea typeface="Calibri"/>
                <a:cs typeface="Calibri"/>
                <a:sym typeface="Calibri"/>
              </a:rPr>
              <a:t> </a:t>
            </a:r>
            <a:endParaRPr/>
          </a:p>
          <a:p>
            <a:pPr marL="0" lvl="0" indent="0" algn="l" rtl="0">
              <a:spcBef>
                <a:spcPts val="0"/>
              </a:spcBef>
              <a:spcAft>
                <a:spcPts val="0"/>
              </a:spcAft>
              <a:buNone/>
            </a:pPr>
            <a:endParaRPr sz="1200">
              <a:solidFill>
                <a:schemeClr val="dk1"/>
              </a:solidFill>
              <a:latin typeface="Calibri"/>
              <a:ea typeface="Calibri"/>
              <a:cs typeface="Calibri"/>
              <a:sym typeface="Calibri"/>
            </a:endParaRPr>
          </a:p>
          <a:p>
            <a:pPr marL="0" lvl="0" indent="0" algn="l" rtl="0">
              <a:spcBef>
                <a:spcPts val="0"/>
              </a:spcBef>
              <a:spcAft>
                <a:spcPts val="0"/>
              </a:spcAft>
              <a:buNone/>
            </a:pPr>
            <a:r>
              <a:rPr lang="en-US" sz="1200" b="1">
                <a:solidFill>
                  <a:schemeClr val="dk1"/>
                </a:solidFill>
                <a:latin typeface="Calibri"/>
                <a:ea typeface="Calibri"/>
                <a:cs typeface="Calibri"/>
                <a:sym typeface="Calibri"/>
              </a:rPr>
              <a:t> </a:t>
            </a:r>
            <a:endParaRPr sz="1200">
              <a:solidFill>
                <a:schemeClr val="dk1"/>
              </a:solidFill>
              <a:latin typeface="Calibri"/>
              <a:ea typeface="Calibri"/>
              <a:cs typeface="Calibri"/>
              <a:sym typeface="Calibri"/>
            </a:endParaRPr>
          </a:p>
          <a:p>
            <a:pPr marL="0" lvl="0" indent="0" algn="l" rtl="0">
              <a:spcBef>
                <a:spcPts val="0"/>
              </a:spcBef>
              <a:spcAft>
                <a:spcPts val="0"/>
              </a:spcAft>
              <a:buNone/>
            </a:pPr>
            <a:r>
              <a:rPr lang="en-US" sz="1200" b="1">
                <a:solidFill>
                  <a:schemeClr val="dk1"/>
                </a:solidFill>
                <a:latin typeface="Calibri"/>
                <a:ea typeface="Calibri"/>
                <a:cs typeface="Calibri"/>
                <a:sym typeface="Calibri"/>
              </a:rPr>
              <a:t> </a:t>
            </a:r>
            <a:endParaRPr sz="1200">
              <a:solidFill>
                <a:schemeClr val="dk1"/>
              </a:solidFill>
              <a:latin typeface="Calibri"/>
              <a:ea typeface="Calibri"/>
              <a:cs typeface="Calibri"/>
              <a:sym typeface="Calibri"/>
            </a:endParaRPr>
          </a:p>
        </p:txBody>
      </p:sp>
      <p:sp>
        <p:nvSpPr>
          <p:cNvPr id="532" name="Google Shape;532;p50: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51</a:t>
            </a:fld>
            <a:endParaRPr/>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8"/>
        <p:cNvGrpSpPr/>
        <p:nvPr/>
      </p:nvGrpSpPr>
      <p:grpSpPr>
        <a:xfrm>
          <a:off x="0" y="0"/>
          <a:ext cx="0" cy="0"/>
          <a:chOff x="0" y="0"/>
          <a:chExt cx="0" cy="0"/>
        </a:xfrm>
      </p:grpSpPr>
      <p:sp>
        <p:nvSpPr>
          <p:cNvPr id="539" name="Google Shape;539;p5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540" name="Google Shape;540;p5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4"/>
        <p:cNvGrpSpPr/>
        <p:nvPr/>
      </p:nvGrpSpPr>
      <p:grpSpPr>
        <a:xfrm>
          <a:off x="0" y="0"/>
          <a:ext cx="0" cy="0"/>
          <a:chOff x="0" y="0"/>
          <a:chExt cx="0" cy="0"/>
        </a:xfrm>
      </p:grpSpPr>
      <p:sp>
        <p:nvSpPr>
          <p:cNvPr id="545" name="Google Shape;545;p5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546" name="Google Shape;546;p5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9"/>
        <p:cNvGrpSpPr/>
        <p:nvPr/>
      </p:nvGrpSpPr>
      <p:grpSpPr>
        <a:xfrm>
          <a:off x="0" y="0"/>
          <a:ext cx="0" cy="0"/>
          <a:chOff x="0" y="0"/>
          <a:chExt cx="0" cy="0"/>
        </a:xfrm>
      </p:grpSpPr>
      <p:sp>
        <p:nvSpPr>
          <p:cNvPr id="550" name="Google Shape;550;p5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51" name="Google Shape;551;p5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rmAutofit/>
          </a:bodyPr>
          <a:lstStyle/>
          <a:p>
            <a:pPr marL="0" marR="0" lvl="0" indent="0" algn="l" rtl="0">
              <a:lnSpc>
                <a:spcPct val="100000"/>
              </a:lnSpc>
              <a:spcBef>
                <a:spcPts val="0"/>
              </a:spcBef>
              <a:spcAft>
                <a:spcPts val="0"/>
              </a:spcAft>
              <a:buClr>
                <a:schemeClr val="dk1"/>
              </a:buClr>
              <a:buSzPts val="1200"/>
              <a:buFont typeface="Calibri"/>
              <a:buNone/>
            </a:pPr>
            <a:r>
              <a:rPr lang="en-US" sz="1200">
                <a:solidFill>
                  <a:schemeClr val="dk1"/>
                </a:solidFill>
                <a:latin typeface="Calibri"/>
                <a:ea typeface="Calibri"/>
                <a:cs typeface="Calibri"/>
                <a:sym typeface="Calibri"/>
              </a:rPr>
              <a:t>&lt;veure diapositiva&gt;</a:t>
            </a:r>
            <a:endParaRPr/>
          </a:p>
          <a:p>
            <a:pPr marL="0" lvl="0" indent="0" algn="l" rtl="0">
              <a:spcBef>
                <a:spcPts val="0"/>
              </a:spcBef>
              <a:spcAft>
                <a:spcPts val="0"/>
              </a:spcAft>
              <a:buNone/>
            </a:pPr>
            <a:endParaRPr/>
          </a:p>
        </p:txBody>
      </p:sp>
      <p:sp>
        <p:nvSpPr>
          <p:cNvPr id="552" name="Google Shape;552;p5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54</a:t>
            </a:fld>
            <a:endParaRPr/>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8"/>
        <p:cNvGrpSpPr/>
        <p:nvPr/>
      </p:nvGrpSpPr>
      <p:grpSpPr>
        <a:xfrm>
          <a:off x="0" y="0"/>
          <a:ext cx="0" cy="0"/>
          <a:chOff x="0" y="0"/>
          <a:chExt cx="0" cy="0"/>
        </a:xfrm>
      </p:grpSpPr>
      <p:sp>
        <p:nvSpPr>
          <p:cNvPr id="559" name="Google Shape;559;p5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60" name="Google Shape;560;p5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rmAutofit/>
          </a:bodyPr>
          <a:lstStyle/>
          <a:p>
            <a:pPr marL="0" marR="0" lvl="0" indent="0" algn="l" rtl="0">
              <a:lnSpc>
                <a:spcPct val="100000"/>
              </a:lnSpc>
              <a:spcBef>
                <a:spcPts val="0"/>
              </a:spcBef>
              <a:spcAft>
                <a:spcPts val="0"/>
              </a:spcAft>
              <a:buClr>
                <a:schemeClr val="dk1"/>
              </a:buClr>
              <a:buSzPts val="1200"/>
              <a:buFont typeface="Calibri"/>
              <a:buNone/>
            </a:pPr>
            <a:r>
              <a:rPr lang="en-US" sz="1200">
                <a:solidFill>
                  <a:schemeClr val="dk1"/>
                </a:solidFill>
                <a:latin typeface="Calibri"/>
                <a:ea typeface="Calibri"/>
                <a:cs typeface="Calibri"/>
                <a:sym typeface="Calibri"/>
              </a:rPr>
              <a:t>&lt;veure diapositiva&gt;</a:t>
            </a:r>
            <a:endParaRPr/>
          </a:p>
          <a:p>
            <a:pPr marL="0" lvl="0" indent="0" algn="l" rtl="0">
              <a:spcBef>
                <a:spcPts val="0"/>
              </a:spcBef>
              <a:spcAft>
                <a:spcPts val="0"/>
              </a:spcAft>
              <a:buNone/>
            </a:pPr>
            <a:endParaRPr/>
          </a:p>
        </p:txBody>
      </p:sp>
      <p:sp>
        <p:nvSpPr>
          <p:cNvPr id="561" name="Google Shape;561;p5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55</a:t>
            </a:fld>
            <a:endParaRPr/>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6"/>
        <p:cNvGrpSpPr/>
        <p:nvPr/>
      </p:nvGrpSpPr>
      <p:grpSpPr>
        <a:xfrm>
          <a:off x="0" y="0"/>
          <a:ext cx="0" cy="0"/>
          <a:chOff x="0" y="0"/>
          <a:chExt cx="0" cy="0"/>
        </a:xfrm>
      </p:grpSpPr>
      <p:sp>
        <p:nvSpPr>
          <p:cNvPr id="567" name="Google Shape;567;p5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68" name="Google Shape;568;p5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rmAutofit/>
          </a:bodyPr>
          <a:lstStyle/>
          <a:p>
            <a:pPr marL="0" marR="0" lvl="0" indent="0" algn="l" rtl="0">
              <a:lnSpc>
                <a:spcPct val="100000"/>
              </a:lnSpc>
              <a:spcBef>
                <a:spcPts val="0"/>
              </a:spcBef>
              <a:spcAft>
                <a:spcPts val="0"/>
              </a:spcAft>
              <a:buClr>
                <a:schemeClr val="dk1"/>
              </a:buClr>
              <a:buSzPts val="1200"/>
              <a:buFont typeface="Calibri"/>
              <a:buNone/>
            </a:pPr>
            <a:r>
              <a:rPr lang="en-US" sz="1200">
                <a:solidFill>
                  <a:schemeClr val="dk1"/>
                </a:solidFill>
                <a:latin typeface="Calibri"/>
                <a:ea typeface="Calibri"/>
                <a:cs typeface="Calibri"/>
                <a:sym typeface="Calibri"/>
              </a:rPr>
              <a:t>&lt;veure diapositiva&gt;</a:t>
            </a:r>
            <a:endParaRPr/>
          </a:p>
          <a:p>
            <a:pPr marL="0" lvl="0" indent="0" algn="l" rtl="0">
              <a:spcBef>
                <a:spcPts val="0"/>
              </a:spcBef>
              <a:spcAft>
                <a:spcPts val="0"/>
              </a:spcAft>
              <a:buNone/>
            </a:pPr>
            <a:endParaRPr/>
          </a:p>
        </p:txBody>
      </p:sp>
      <p:sp>
        <p:nvSpPr>
          <p:cNvPr id="569" name="Google Shape;569;p5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56</a:t>
            </a:fld>
            <a:endParaRPr/>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5"/>
        <p:cNvGrpSpPr/>
        <p:nvPr/>
      </p:nvGrpSpPr>
      <p:grpSpPr>
        <a:xfrm>
          <a:off x="0" y="0"/>
          <a:ext cx="0" cy="0"/>
          <a:chOff x="0" y="0"/>
          <a:chExt cx="0" cy="0"/>
        </a:xfrm>
      </p:grpSpPr>
      <p:sp>
        <p:nvSpPr>
          <p:cNvPr id="576" name="Google Shape;576;p5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77" name="Google Shape;577;p5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sz="1200" b="0" i="0">
                <a:solidFill>
                  <a:schemeClr val="dk1"/>
                </a:solidFill>
                <a:latin typeface="Calibri"/>
                <a:ea typeface="Calibri"/>
                <a:cs typeface="Calibri"/>
                <a:sym typeface="Calibri"/>
              </a:rPr>
              <a:t>L’abús sexual sol implicar alguna persona coneguda per a la nena o el nen. Sovint, se li dirà que mantingui la relació en secret. Pot ser que amenacin amb alguna cosa dolenta si ho diuen a alguna persona</a:t>
            </a:r>
            <a:endParaRPr/>
          </a:p>
          <a:p>
            <a:pPr marL="0" lvl="0" indent="0" algn="l" rtl="0">
              <a:spcBef>
                <a:spcPts val="0"/>
              </a:spcBef>
              <a:spcAft>
                <a:spcPts val="0"/>
              </a:spcAft>
              <a:buNone/>
            </a:pPr>
            <a:r>
              <a:rPr lang="en-US" sz="1200" b="0" i="0">
                <a:solidFill>
                  <a:schemeClr val="dk1"/>
                </a:solidFill>
                <a:latin typeface="Calibri"/>
                <a:ea typeface="Calibri"/>
                <a:cs typeface="Calibri"/>
                <a:sym typeface="Calibri"/>
              </a:rPr>
              <a:t>Una persona adulta que comet un abús sexual amb una nena o nen pot haver rebut el mateix tractament en el passat. Trencar el cicle pot ajudar a evitar que passi a la següent generació.</a:t>
            </a:r>
            <a:endParaRPr/>
          </a:p>
        </p:txBody>
      </p:sp>
      <p:sp>
        <p:nvSpPr>
          <p:cNvPr id="578" name="Google Shape;578;p56: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57</a:t>
            </a:fld>
            <a:endParaRPr/>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1"/>
        <p:cNvGrpSpPr/>
        <p:nvPr/>
      </p:nvGrpSpPr>
      <p:grpSpPr>
        <a:xfrm>
          <a:off x="0" y="0"/>
          <a:ext cx="0" cy="0"/>
          <a:chOff x="0" y="0"/>
          <a:chExt cx="0" cy="0"/>
        </a:xfrm>
      </p:grpSpPr>
      <p:sp>
        <p:nvSpPr>
          <p:cNvPr id="582" name="Google Shape;582;p5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83" name="Google Shape;583;p5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rmAutofit/>
          </a:bodyPr>
          <a:lstStyle/>
          <a:p>
            <a:pPr marL="0" marR="0" lvl="0" indent="0" algn="l" rtl="0">
              <a:lnSpc>
                <a:spcPct val="100000"/>
              </a:lnSpc>
              <a:spcBef>
                <a:spcPts val="0"/>
              </a:spcBef>
              <a:spcAft>
                <a:spcPts val="0"/>
              </a:spcAft>
              <a:buClr>
                <a:schemeClr val="dk1"/>
              </a:buClr>
              <a:buSzPts val="1200"/>
              <a:buFont typeface="Calibri"/>
              <a:buNone/>
            </a:pPr>
            <a:r>
              <a:rPr lang="en-US" sz="1200">
                <a:solidFill>
                  <a:schemeClr val="dk1"/>
                </a:solidFill>
                <a:latin typeface="Calibri"/>
                <a:ea typeface="Calibri"/>
                <a:cs typeface="Calibri"/>
                <a:sym typeface="Calibri"/>
              </a:rPr>
              <a:t>&lt;veure diapositiva&gt;</a:t>
            </a:r>
            <a:endParaRPr/>
          </a:p>
          <a:p>
            <a:pPr marL="0" lvl="0" indent="0" algn="l" rtl="0">
              <a:spcBef>
                <a:spcPts val="0"/>
              </a:spcBef>
              <a:spcAft>
                <a:spcPts val="0"/>
              </a:spcAft>
              <a:buNone/>
            </a:pPr>
            <a:endParaRPr/>
          </a:p>
        </p:txBody>
      </p:sp>
      <p:sp>
        <p:nvSpPr>
          <p:cNvPr id="584" name="Google Shape;584;p5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58</a:t>
            </a:fld>
            <a:endParaRPr/>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9"/>
        <p:cNvGrpSpPr/>
        <p:nvPr/>
      </p:nvGrpSpPr>
      <p:grpSpPr>
        <a:xfrm>
          <a:off x="0" y="0"/>
          <a:ext cx="0" cy="0"/>
          <a:chOff x="0" y="0"/>
          <a:chExt cx="0" cy="0"/>
        </a:xfrm>
      </p:grpSpPr>
      <p:sp>
        <p:nvSpPr>
          <p:cNvPr id="590" name="Google Shape;590;p5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91" name="Google Shape;591;p5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rmAutofit/>
          </a:bodyPr>
          <a:lstStyle/>
          <a:p>
            <a:pPr marL="0" marR="0" lvl="0" indent="0" algn="l" rtl="0">
              <a:lnSpc>
                <a:spcPct val="100000"/>
              </a:lnSpc>
              <a:spcBef>
                <a:spcPts val="0"/>
              </a:spcBef>
              <a:spcAft>
                <a:spcPts val="0"/>
              </a:spcAft>
              <a:buClr>
                <a:schemeClr val="dk1"/>
              </a:buClr>
              <a:buSzPts val="1200"/>
              <a:buFont typeface="Calibri"/>
              <a:buNone/>
            </a:pPr>
            <a:r>
              <a:rPr lang="en-US" sz="1200">
                <a:solidFill>
                  <a:schemeClr val="dk1"/>
                </a:solidFill>
                <a:latin typeface="Calibri"/>
                <a:ea typeface="Calibri"/>
                <a:cs typeface="Calibri"/>
                <a:sym typeface="Calibri"/>
              </a:rPr>
              <a:t>&lt;veure diapositiva&gt;</a:t>
            </a:r>
            <a:endParaRPr/>
          </a:p>
          <a:p>
            <a:pPr marL="0" lvl="0" indent="0" algn="l" rtl="0">
              <a:spcBef>
                <a:spcPts val="0"/>
              </a:spcBef>
              <a:spcAft>
                <a:spcPts val="0"/>
              </a:spcAft>
              <a:buNone/>
            </a:pPr>
            <a:endParaRPr/>
          </a:p>
        </p:txBody>
      </p:sp>
      <p:sp>
        <p:nvSpPr>
          <p:cNvPr id="592" name="Google Shape;592;p58: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59</a:t>
            </a:fld>
            <a:endParaRPr/>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7"/>
        <p:cNvGrpSpPr/>
        <p:nvPr/>
      </p:nvGrpSpPr>
      <p:grpSpPr>
        <a:xfrm>
          <a:off x="0" y="0"/>
          <a:ext cx="0" cy="0"/>
          <a:chOff x="0" y="0"/>
          <a:chExt cx="0" cy="0"/>
        </a:xfrm>
      </p:grpSpPr>
      <p:sp>
        <p:nvSpPr>
          <p:cNvPr id="598" name="Google Shape;598;p5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99" name="Google Shape;599;p5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rmAutofit/>
          </a:bodyPr>
          <a:lstStyle/>
          <a:p>
            <a:pPr marL="0" marR="0" lvl="0" indent="0" algn="l" rtl="0">
              <a:lnSpc>
                <a:spcPct val="100000"/>
              </a:lnSpc>
              <a:spcBef>
                <a:spcPts val="0"/>
              </a:spcBef>
              <a:spcAft>
                <a:spcPts val="0"/>
              </a:spcAft>
              <a:buClr>
                <a:schemeClr val="dk1"/>
              </a:buClr>
              <a:buSzPts val="1200"/>
              <a:buFont typeface="Calibri"/>
              <a:buNone/>
            </a:pPr>
            <a:r>
              <a:rPr lang="en-US" sz="1200">
                <a:solidFill>
                  <a:schemeClr val="dk1"/>
                </a:solidFill>
                <a:latin typeface="Calibri"/>
                <a:ea typeface="Calibri"/>
                <a:cs typeface="Calibri"/>
                <a:sym typeface="Calibri"/>
              </a:rPr>
              <a:t>&lt;veure diapositiva&gt;</a:t>
            </a:r>
            <a:endParaRPr/>
          </a:p>
          <a:p>
            <a:pPr marL="0" lvl="0" indent="0" algn="l" rtl="0">
              <a:spcBef>
                <a:spcPts val="0"/>
              </a:spcBef>
              <a:spcAft>
                <a:spcPts val="0"/>
              </a:spcAft>
              <a:buNone/>
            </a:pPr>
            <a:endParaRPr/>
          </a:p>
        </p:txBody>
      </p:sp>
      <p:sp>
        <p:nvSpPr>
          <p:cNvPr id="600" name="Google Shape;600;p59: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60</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
        <p:cNvGrpSpPr/>
        <p:nvPr/>
      </p:nvGrpSpPr>
      <p:grpSpPr>
        <a:xfrm>
          <a:off x="0" y="0"/>
          <a:ext cx="0" cy="0"/>
          <a:chOff x="0" y="0"/>
          <a:chExt cx="0" cy="0"/>
        </a:xfrm>
      </p:grpSpPr>
      <p:sp>
        <p:nvSpPr>
          <p:cNvPr id="96" name="Google Shape;96;p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7" name="Google Shape;97;p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a:t>Font: </a:t>
            </a:r>
            <a:r>
              <a:rPr lang="en-US" u="sng">
                <a:solidFill>
                  <a:schemeClr val="hlink"/>
                </a:solidFill>
                <a:hlinkClick r:id="rId3"/>
              </a:rPr>
              <a:t>https://www.helpguide.org/articles/abuse/child-abuse-and-neglect.htm</a:t>
            </a:r>
            <a:r>
              <a:rPr lang="en-US"/>
              <a:t> </a:t>
            </a:r>
            <a:endParaRPr/>
          </a:p>
          <a:p>
            <a:pPr marL="0" lvl="0" indent="0" algn="l" rtl="0">
              <a:spcBef>
                <a:spcPts val="0"/>
              </a:spcBef>
              <a:spcAft>
                <a:spcPts val="0"/>
              </a:spcAft>
              <a:buNone/>
            </a:pPr>
            <a:endParaRPr/>
          </a:p>
          <a:p>
            <a:pPr marL="0" lvl="0" indent="0" algn="l" rtl="0">
              <a:spcBef>
                <a:spcPts val="0"/>
              </a:spcBef>
              <a:spcAft>
                <a:spcPts val="0"/>
              </a:spcAft>
              <a:buNone/>
            </a:pPr>
            <a:endParaRPr/>
          </a:p>
        </p:txBody>
      </p:sp>
      <p:sp>
        <p:nvSpPr>
          <p:cNvPr id="98" name="Google Shape;98;p6: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7</a:t>
            </a:fld>
            <a:endParaRPr/>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05"/>
        <p:cNvGrpSpPr/>
        <p:nvPr/>
      </p:nvGrpSpPr>
      <p:grpSpPr>
        <a:xfrm>
          <a:off x="0" y="0"/>
          <a:ext cx="0" cy="0"/>
          <a:chOff x="0" y="0"/>
          <a:chExt cx="0" cy="0"/>
        </a:xfrm>
      </p:grpSpPr>
      <p:sp>
        <p:nvSpPr>
          <p:cNvPr id="606" name="Google Shape;606;p6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07" name="Google Shape;607;p6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sz="1200">
                <a:solidFill>
                  <a:schemeClr val="dk1"/>
                </a:solidFill>
                <a:latin typeface="Calibri"/>
                <a:ea typeface="Calibri"/>
                <a:cs typeface="Calibri"/>
                <a:sym typeface="Calibri"/>
              </a:rPr>
              <a:t>&lt;veure diapositiva&gt;</a:t>
            </a:r>
            <a:endParaRPr/>
          </a:p>
          <a:p>
            <a:pPr marL="0" lvl="0" indent="0" algn="l" rtl="0">
              <a:spcBef>
                <a:spcPts val="0"/>
              </a:spcBef>
              <a:spcAft>
                <a:spcPts val="0"/>
              </a:spcAft>
              <a:buNone/>
            </a:pPr>
            <a:r>
              <a:rPr lang="en-US" sz="1200" u="sng">
                <a:solidFill>
                  <a:schemeClr val="dk1"/>
                </a:solidFill>
                <a:latin typeface="Calibri"/>
                <a:ea typeface="Calibri"/>
                <a:cs typeface="Calibri"/>
                <a:sym typeface="Calibri"/>
              </a:rPr>
              <a:t>Font: https://www.childwelfare.gov/pubPDFs/signs.pdf</a:t>
            </a:r>
            <a:endParaRPr sz="1200">
              <a:solidFill>
                <a:schemeClr val="dk1"/>
              </a:solidFill>
              <a:latin typeface="Calibri"/>
              <a:ea typeface="Calibri"/>
              <a:cs typeface="Calibri"/>
              <a:sym typeface="Calibri"/>
            </a:endParaRPr>
          </a:p>
        </p:txBody>
      </p:sp>
      <p:sp>
        <p:nvSpPr>
          <p:cNvPr id="608" name="Google Shape;608;p60: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61</a:t>
            </a:fld>
            <a:endParaRPr/>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3"/>
        <p:cNvGrpSpPr/>
        <p:nvPr/>
      </p:nvGrpSpPr>
      <p:grpSpPr>
        <a:xfrm>
          <a:off x="0" y="0"/>
          <a:ext cx="0" cy="0"/>
          <a:chOff x="0" y="0"/>
          <a:chExt cx="0" cy="0"/>
        </a:xfrm>
      </p:grpSpPr>
      <p:sp>
        <p:nvSpPr>
          <p:cNvPr id="614" name="Google Shape;614;p6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15" name="Google Shape;615;p6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rmAutofit/>
          </a:bodyPr>
          <a:lstStyle/>
          <a:p>
            <a:pPr marL="0" lvl="0" indent="0" algn="l" rtl="0">
              <a:lnSpc>
                <a:spcPct val="80000"/>
              </a:lnSpc>
              <a:spcBef>
                <a:spcPts val="0"/>
              </a:spcBef>
              <a:spcAft>
                <a:spcPts val="0"/>
              </a:spcAft>
              <a:buNone/>
            </a:pPr>
            <a:r>
              <a:rPr lang="en-US" sz="570">
                <a:solidFill>
                  <a:schemeClr val="dk1"/>
                </a:solidFill>
                <a:latin typeface="Calibri"/>
                <a:ea typeface="Calibri"/>
                <a:cs typeface="Calibri"/>
                <a:sym typeface="Calibri"/>
              </a:rPr>
              <a:t>&lt;veure diapositiva&gt;</a:t>
            </a:r>
            <a:endParaRPr/>
          </a:p>
          <a:p>
            <a:pPr marL="0" lvl="0" indent="0" algn="l" rtl="0">
              <a:lnSpc>
                <a:spcPct val="80000"/>
              </a:lnSpc>
              <a:spcBef>
                <a:spcPts val="0"/>
              </a:spcBef>
              <a:spcAft>
                <a:spcPts val="0"/>
              </a:spcAft>
              <a:buNone/>
            </a:pPr>
            <a:r>
              <a:rPr lang="en-US" sz="570">
                <a:solidFill>
                  <a:schemeClr val="dk1"/>
                </a:solidFill>
                <a:latin typeface="Calibri"/>
                <a:ea typeface="Calibri"/>
                <a:cs typeface="Calibri"/>
                <a:sym typeface="Calibri"/>
              </a:rPr>
              <a:t>Notes adicionals per a la persona formadora:</a:t>
            </a:r>
            <a:endParaRPr/>
          </a:p>
          <a:p>
            <a:pPr marL="0" lvl="0" indent="0" algn="l" rtl="0">
              <a:lnSpc>
                <a:spcPct val="80000"/>
              </a:lnSpc>
              <a:spcBef>
                <a:spcPts val="0"/>
              </a:spcBef>
              <a:spcAft>
                <a:spcPts val="0"/>
              </a:spcAft>
              <a:buNone/>
            </a:pPr>
            <a:r>
              <a:rPr lang="en-US" sz="570">
                <a:solidFill>
                  <a:schemeClr val="dk1"/>
                </a:solidFill>
                <a:latin typeface="Calibri"/>
                <a:ea typeface="Calibri"/>
                <a:cs typeface="Calibri"/>
                <a:sym typeface="Calibri"/>
              </a:rPr>
              <a:t>La comprensió del desenvolupament sexual saludable de la infància juga un paper clau en la prevenció de l’abús sexual infantil. A moltes persones adultes mai se’ls ensenya què poden esperar quan les nenes i els nens es desenvolupin sexualment, cosa que pot dificultar la diferència entre conductes saludables i poc saludables. Quan entenen la diferència entre comportaments saludables i no saludables, tenen més capacitat de donar suport a actituds i comportaments saludables i reaccionar davant els diferents moments educatius.  En lloc d’interpretar les accions d’una nena o nen amb una perspectiva adulta de sexe i sexualitat, les persones adultes poden promoure un desenvolupament saludable quan comprenen quines conductes s’esperen en el desenvolupament en les diferents etapes de la infància. També disposen de més eines per intervenir quan hi ha inquituds relacionades amb la conducta o l’abús.</a:t>
            </a:r>
            <a:endParaRPr/>
          </a:p>
          <a:p>
            <a:pPr marL="0" lvl="0" indent="0" algn="l" rtl="0">
              <a:lnSpc>
                <a:spcPct val="80000"/>
              </a:lnSpc>
              <a:spcBef>
                <a:spcPts val="0"/>
              </a:spcBef>
              <a:spcAft>
                <a:spcPts val="0"/>
              </a:spcAft>
              <a:buNone/>
            </a:pPr>
            <a:r>
              <a:rPr lang="en-US" sz="570">
                <a:solidFill>
                  <a:schemeClr val="dk1"/>
                </a:solidFill>
                <a:latin typeface="Calibri"/>
                <a:ea typeface="Calibri"/>
                <a:cs typeface="Calibri"/>
                <a:sym typeface="Calibri"/>
              </a:rPr>
              <a:t>Com totes les formes de desenvolupament humà, el desenvolupament sexual comença en néixer. El desenvolupament sexual inclou no només els canvis físics que es produeixen a mesura que les nenes i els nens creixen, sinó també el coneixement i les creences sexuals que aprenen i els comportaments que mostren. El coneixement i el comportament sexual estan fortament influenciats per: l’edat de la nena o el nen; allò que observa (inclosos els comportaments sexuals de familiars i amistats); i què s’ensenya a la nena o el nen (incloses les creences culturals i religioses sobre la sexualitat i els límits físics).</a:t>
            </a:r>
            <a:endParaRPr/>
          </a:p>
          <a:p>
            <a:pPr marL="0" lvl="0" indent="0" algn="l" rtl="0">
              <a:lnSpc>
                <a:spcPct val="80000"/>
              </a:lnSpc>
              <a:spcBef>
                <a:spcPts val="0"/>
              </a:spcBef>
              <a:spcAft>
                <a:spcPts val="0"/>
              </a:spcAft>
              <a:buNone/>
            </a:pPr>
            <a:r>
              <a:rPr lang="en-US" sz="570">
                <a:solidFill>
                  <a:schemeClr val="dk1"/>
                </a:solidFill>
                <a:latin typeface="Calibri"/>
                <a:ea typeface="Calibri"/>
                <a:cs typeface="Calibri"/>
                <a:sym typeface="Calibri"/>
              </a:rPr>
              <a:t>Què es considera un joc i exploració sexual "típica" infantil? Cada societat configura el seu propi contingut del que considera "normal" que és una sexualitat acceptable. Una cosa que es considera "normal" en una generació es pot considerar "no normal" en la següent. La sexualitat "normal" depèn de les expectatives i representacions relatives de la societat i del gènere de la nena o el nen. Per tant, nenes i nens aprenen les regles que regeixen la sexualitat seguint les indicacions del seu entorn sobre allò que és permès i allò que no.</a:t>
            </a:r>
            <a:endParaRPr/>
          </a:p>
          <a:p>
            <a:pPr marL="0" lvl="0" indent="0" algn="l" rtl="0">
              <a:lnSpc>
                <a:spcPct val="80000"/>
              </a:lnSpc>
              <a:spcBef>
                <a:spcPts val="0"/>
              </a:spcBef>
              <a:spcAft>
                <a:spcPts val="0"/>
              </a:spcAft>
              <a:buNone/>
            </a:pPr>
            <a:r>
              <a:rPr lang="en-US" sz="570">
                <a:solidFill>
                  <a:schemeClr val="dk1"/>
                </a:solidFill>
                <a:latin typeface="Calibri"/>
                <a:ea typeface="Calibri"/>
                <a:cs typeface="Calibri"/>
                <a:sym typeface="Calibri"/>
              </a:rPr>
              <a:t>La majoria dels jocs sexuals són una expressió de la curiositat natural de les nenes i els nens i no han de ser motiu de preocupació ni d'alarma. En general, el joc i l’exploració sexual “típica” infantil: es produeix entre nenes i nens que juguen juntes i junts regularment i es coneixen bé; es produeix entre nenes i nens de la mateixa edat general i mida física; és espontani i no planificat; és poc freqüent; és voluntari (nenes i nens van acceptar el comportament, cap nena o nen no semba sentir incomoditat  ni molèstia; es desvia fàcilment quan la persona cuidadora, mare i/o pare, els hi diuen que s’aturin i expliquin les normes de privadesa.</a:t>
            </a:r>
            <a:endParaRPr/>
          </a:p>
          <a:p>
            <a:pPr marL="0" lvl="0" indent="0" algn="l" rtl="0">
              <a:lnSpc>
                <a:spcPct val="80000"/>
              </a:lnSpc>
              <a:spcBef>
                <a:spcPts val="0"/>
              </a:spcBef>
              <a:spcAft>
                <a:spcPts val="0"/>
              </a:spcAft>
              <a:buNone/>
            </a:pPr>
            <a:r>
              <a:rPr lang="en-US" sz="570">
                <a:solidFill>
                  <a:schemeClr val="dk1"/>
                </a:solidFill>
                <a:latin typeface="Calibri"/>
                <a:ea typeface="Calibri"/>
                <a:cs typeface="Calibri"/>
                <a:sym typeface="Calibri"/>
              </a:rPr>
              <a:t>Comportaments sexuals comuns a la infància</a:t>
            </a:r>
            <a:endParaRPr sz="570">
              <a:solidFill>
                <a:schemeClr val="dk1"/>
              </a:solidFill>
              <a:latin typeface="Calibri"/>
              <a:ea typeface="Calibri"/>
              <a:cs typeface="Calibri"/>
              <a:sym typeface="Calibri"/>
            </a:endParaRPr>
          </a:p>
          <a:p>
            <a:pPr marL="0" lvl="0" indent="0" algn="l" rtl="0">
              <a:lnSpc>
                <a:spcPct val="80000"/>
              </a:lnSpc>
              <a:spcBef>
                <a:spcPts val="0"/>
              </a:spcBef>
              <a:spcAft>
                <a:spcPts val="0"/>
              </a:spcAft>
              <a:buNone/>
            </a:pPr>
            <a:r>
              <a:rPr lang="en-US" sz="570">
                <a:solidFill>
                  <a:schemeClr val="dk1"/>
                </a:solidFill>
                <a:latin typeface="Calibri"/>
                <a:ea typeface="Calibri"/>
                <a:cs typeface="Calibri"/>
                <a:sym typeface="Calibri"/>
              </a:rPr>
              <a:t>Nenes i nens en edat preescolar (menors de 4 anys): explorant i tocant parts íntimes, en públic i en privat; fregament de parts íntimes (amb la mà o contra objectes); mostrar parts íntimes a altres; intentar tocar els pits de la mare o d’altres dones; treure la roba i voler estar nua o nu; intentar veure altres persones quan estan nues o despullades (com al bany); fer preguntes sobre els seus propis cossos i les seves funcions corporals; parlant amb les nenes i els nens de la seva edat sobre les funcions corporals.</a:t>
            </a:r>
            <a:endParaRPr/>
          </a:p>
          <a:p>
            <a:pPr marL="0" lvl="0" indent="0" algn="l" rtl="0">
              <a:lnSpc>
                <a:spcPct val="80000"/>
              </a:lnSpc>
              <a:spcBef>
                <a:spcPts val="0"/>
              </a:spcBef>
              <a:spcAft>
                <a:spcPts val="0"/>
              </a:spcAft>
              <a:buNone/>
            </a:pPr>
            <a:r>
              <a:rPr lang="en-US" sz="570">
                <a:solidFill>
                  <a:schemeClr val="dk1"/>
                </a:solidFill>
                <a:latin typeface="Calibri"/>
                <a:ea typeface="Calibri"/>
                <a:cs typeface="Calibri"/>
                <a:sym typeface="Calibri"/>
              </a:rPr>
              <a:t>Nenes i nens de curta edat (aproximadament de 4 a 6 anys): tocar intencionadament parts íntimes (masturbació), de tant en tant en presència d'altres; intentar veure altres persones quan estan despullades; imitar el comportament afectivo-sexual (com besar-se o agafar-se de les mans); parlar de parts privades i utilitzar paraules “entremaliades”, fins i tot quan no entenen el significat; explorar parts íntimes amb nenes i nens de la seva edat (com ara "jugar a metgesses i metges", "Et mostraré el meu si em mostres el teu", etc.)</a:t>
            </a:r>
            <a:endParaRPr/>
          </a:p>
          <a:p>
            <a:pPr marL="0" lvl="0" indent="0" algn="l" rtl="0">
              <a:lnSpc>
                <a:spcPct val="80000"/>
              </a:lnSpc>
              <a:spcBef>
                <a:spcPts val="0"/>
              </a:spcBef>
              <a:spcAft>
                <a:spcPts val="0"/>
              </a:spcAft>
              <a:buNone/>
            </a:pPr>
            <a:r>
              <a:rPr lang="en-US" sz="570">
                <a:solidFill>
                  <a:schemeClr val="dk1"/>
                </a:solidFill>
                <a:latin typeface="Calibri"/>
                <a:ea typeface="Calibri"/>
                <a:cs typeface="Calibri"/>
                <a:sym typeface="Calibri"/>
              </a:rPr>
              <a:t>Nenes i nens en edat escolar (aproximadament de 7 a 12 anys): tocar intencionadament parts íntimes (masturbació), generalment en privat; jugar a jocs amb nenes i nens de la seva edat que comporten comportament sexual (com ara "veritat o atreviment", "jugar a la família" o "xicot / xicota"); intentar veure altres persones despullades; mirar fotos de persones nues o parcialment nues; veure / escoltar contingut sexual a mitjans de comunicació (televisió, pel·lícules, jocs, Internet, música, etc.); voler més privadesa (per exemple, no voler despullar-se davant d'altres persones) i ser reticent a parlar amb persones adultes sobre qüestions sexuals; inicis d’atracció / interès sexual per iguals</a:t>
            </a:r>
            <a:endParaRPr sz="570">
              <a:solidFill>
                <a:schemeClr val="dk1"/>
              </a:solidFill>
              <a:latin typeface="Calibri"/>
              <a:ea typeface="Calibri"/>
              <a:cs typeface="Calibri"/>
              <a:sym typeface="Calibri"/>
            </a:endParaRPr>
          </a:p>
          <a:p>
            <a:pPr marL="0" lvl="0" indent="0" algn="l" rtl="0">
              <a:lnSpc>
                <a:spcPct val="80000"/>
              </a:lnSpc>
              <a:spcBef>
                <a:spcPts val="0"/>
              </a:spcBef>
              <a:spcAft>
                <a:spcPts val="0"/>
              </a:spcAft>
              <a:buNone/>
            </a:pPr>
            <a:r>
              <a:rPr lang="en-US" sz="570">
                <a:solidFill>
                  <a:schemeClr val="dk1"/>
                </a:solidFill>
                <a:latin typeface="Calibri"/>
                <a:ea typeface="Calibri"/>
                <a:cs typeface="Calibri"/>
                <a:sym typeface="Calibri"/>
              </a:rPr>
              <a:t>Els problemes de conducta sexual inclouen qualsevol acte que: està clarament més enllà de l’etapa de desenvolupament de la nena o el nen (per exemple, una nena o nen de tres anys que intenta besar els genitals d’una persona adulta); implica amenaces, força o agressió; involucra nenes o nens d’edats o capacitats molt diferents (com ara una nena o nen que juga a metgessa o metge de 12 anys amb una nena o nen de quatre anys); provoca fortes reaccions emocionals en la nena o el nen, com ara ràbia o ansietat.</a:t>
            </a:r>
            <a:endParaRPr/>
          </a:p>
          <a:p>
            <a:pPr marL="0" lvl="0" indent="0" algn="l" rtl="0">
              <a:lnSpc>
                <a:spcPct val="80000"/>
              </a:lnSpc>
              <a:spcBef>
                <a:spcPts val="0"/>
              </a:spcBef>
              <a:spcAft>
                <a:spcPts val="0"/>
              </a:spcAft>
              <a:buNone/>
            </a:pPr>
            <a:endParaRPr sz="570">
              <a:solidFill>
                <a:schemeClr val="dk1"/>
              </a:solidFill>
              <a:latin typeface="Calibri"/>
              <a:ea typeface="Calibri"/>
              <a:cs typeface="Calibri"/>
              <a:sym typeface="Calibri"/>
            </a:endParaRPr>
          </a:p>
          <a:p>
            <a:pPr marL="0" lvl="0" indent="0" algn="l" rtl="0">
              <a:lnSpc>
                <a:spcPct val="80000"/>
              </a:lnSpc>
              <a:spcBef>
                <a:spcPts val="0"/>
              </a:spcBef>
              <a:spcAft>
                <a:spcPts val="0"/>
              </a:spcAft>
              <a:buNone/>
            </a:pPr>
            <a:r>
              <a:rPr lang="en-US" sz="570">
                <a:solidFill>
                  <a:schemeClr val="dk1"/>
                </a:solidFill>
                <a:latin typeface="Calibri"/>
                <a:ea typeface="Calibri"/>
                <a:cs typeface="Calibri"/>
                <a:sym typeface="Calibri"/>
              </a:rPr>
              <a:t>Font:</a:t>
            </a:r>
            <a:r>
              <a:rPr lang="en-US" sz="570" b="1">
                <a:solidFill>
                  <a:schemeClr val="dk1"/>
                </a:solidFill>
                <a:latin typeface="Calibri"/>
                <a:ea typeface="Calibri"/>
                <a:cs typeface="Calibri"/>
                <a:sym typeface="Calibri"/>
              </a:rPr>
              <a:t> </a:t>
            </a:r>
            <a:endParaRPr sz="570">
              <a:solidFill>
                <a:schemeClr val="dk1"/>
              </a:solidFill>
              <a:latin typeface="Calibri"/>
              <a:ea typeface="Calibri"/>
              <a:cs typeface="Calibri"/>
              <a:sym typeface="Calibri"/>
            </a:endParaRPr>
          </a:p>
          <a:p>
            <a:pPr marL="0" lvl="0" indent="0" algn="l" rtl="0">
              <a:lnSpc>
                <a:spcPct val="80000"/>
              </a:lnSpc>
              <a:spcBef>
                <a:spcPts val="0"/>
              </a:spcBef>
              <a:spcAft>
                <a:spcPts val="0"/>
              </a:spcAft>
              <a:buNone/>
            </a:pPr>
            <a:r>
              <a:rPr lang="en-US" sz="570">
                <a:solidFill>
                  <a:schemeClr val="dk1"/>
                </a:solidFill>
                <a:latin typeface="Calibri"/>
                <a:ea typeface="Calibri"/>
                <a:cs typeface="Calibri"/>
                <a:sym typeface="Calibri"/>
              </a:rPr>
              <a:t>NSVRC: An overview of healthy childhood sexual development. Available at: </a:t>
            </a:r>
            <a:r>
              <a:rPr lang="en-US" sz="570" u="sng" strike="noStrike">
                <a:solidFill>
                  <a:schemeClr val="dk1"/>
                </a:solidFill>
                <a:latin typeface="Calibri"/>
                <a:ea typeface="Calibri"/>
                <a:cs typeface="Calibri"/>
                <a:sym typeface="Calibri"/>
                <a:hlinkClick r:id="rId3">
                  <a:extLst>
                    <a:ext uri="{A12FA001-AC4F-418D-AE19-62706E023703}">
                      <ahyp:hlinkClr xmlns:ahyp="http://schemas.microsoft.com/office/drawing/2018/hyperlinkcolor" xmlns="" val="tx"/>
                    </a:ext>
                  </a:extLst>
                </a:hlinkClick>
              </a:rPr>
              <a:t>www.nationalcac.org/wp-content/uploads/2016/08/HealthySexualDevelopmentOverview.pdf</a:t>
            </a:r>
            <a:endParaRPr sz="570">
              <a:solidFill>
                <a:schemeClr val="dk1"/>
              </a:solidFill>
              <a:latin typeface="Calibri"/>
              <a:ea typeface="Calibri"/>
              <a:cs typeface="Calibri"/>
              <a:sym typeface="Calibri"/>
            </a:endParaRPr>
          </a:p>
          <a:p>
            <a:pPr marL="0" lvl="0" indent="0" algn="l" rtl="0">
              <a:lnSpc>
                <a:spcPct val="80000"/>
              </a:lnSpc>
              <a:spcBef>
                <a:spcPts val="0"/>
              </a:spcBef>
              <a:spcAft>
                <a:spcPts val="0"/>
              </a:spcAft>
              <a:buNone/>
            </a:pPr>
            <a:r>
              <a:rPr lang="en-US" sz="570">
                <a:solidFill>
                  <a:schemeClr val="dk1"/>
                </a:solidFill>
                <a:latin typeface="Calibri"/>
                <a:ea typeface="Calibri"/>
                <a:cs typeface="Calibri"/>
                <a:sym typeface="Calibri"/>
              </a:rPr>
              <a:t>NCTSN &amp; NCSBY. Sexual Development and Behavior in Children. Available at: </a:t>
            </a:r>
            <a:r>
              <a:rPr lang="en-US" sz="570" u="sng" strike="noStrike">
                <a:solidFill>
                  <a:schemeClr val="dk1"/>
                </a:solidFill>
                <a:latin typeface="Calibri"/>
                <a:ea typeface="Calibri"/>
                <a:cs typeface="Calibri"/>
                <a:sym typeface="Calibri"/>
                <a:hlinkClick r:id="rId4">
                  <a:extLst>
                    <a:ext uri="{A12FA001-AC4F-418D-AE19-62706E023703}">
                      <ahyp:hlinkClr xmlns:ahyp="http://schemas.microsoft.com/office/drawing/2018/hyperlinkcolor" xmlns="" val="tx"/>
                    </a:ext>
                  </a:extLst>
                </a:hlinkClick>
              </a:rPr>
              <a:t>https://www.nctsn.org/sites/default/files/resources/sexual_development_and_behavior_in_children.pdf</a:t>
            </a:r>
            <a:endParaRPr sz="570"/>
          </a:p>
        </p:txBody>
      </p:sp>
      <p:sp>
        <p:nvSpPr>
          <p:cNvPr id="616" name="Google Shape;616;p6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62</a:t>
            </a:fld>
            <a:endParaRPr/>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0"/>
        <p:cNvGrpSpPr/>
        <p:nvPr/>
      </p:nvGrpSpPr>
      <p:grpSpPr>
        <a:xfrm>
          <a:off x="0" y="0"/>
          <a:ext cx="0" cy="0"/>
          <a:chOff x="0" y="0"/>
          <a:chExt cx="0" cy="0"/>
        </a:xfrm>
      </p:grpSpPr>
      <p:sp>
        <p:nvSpPr>
          <p:cNvPr id="621" name="Google Shape;621;p6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22" name="Google Shape;622;p6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sz="1200">
                <a:solidFill>
                  <a:schemeClr val="dk1"/>
                </a:solidFill>
                <a:latin typeface="Calibri"/>
                <a:ea typeface="Calibri"/>
                <a:cs typeface="Calibri"/>
                <a:sym typeface="Calibri"/>
              </a:rPr>
              <a:t>El maltractament psicològic o emocional es produeix quan les persones diuen coses danyoses de manera constant i es comporten de manera que transmeten a la nena o el nen que són inadequades o inadequats, que no els estimen , que no valen res o que només se’lshi valora pel que fa a les necessitats de l’altra persona.</a:t>
            </a:r>
            <a:endParaRPr/>
          </a:p>
        </p:txBody>
      </p:sp>
      <p:sp>
        <p:nvSpPr>
          <p:cNvPr id="623" name="Google Shape;623;p6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63</a:t>
            </a:fld>
            <a:endParaRPr/>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6"/>
        <p:cNvGrpSpPr/>
        <p:nvPr/>
      </p:nvGrpSpPr>
      <p:grpSpPr>
        <a:xfrm>
          <a:off x="0" y="0"/>
          <a:ext cx="0" cy="0"/>
          <a:chOff x="0" y="0"/>
          <a:chExt cx="0" cy="0"/>
        </a:xfrm>
      </p:grpSpPr>
      <p:sp>
        <p:nvSpPr>
          <p:cNvPr id="627" name="Google Shape;627;p6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28" name="Google Shape;628;p6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rmAutofit/>
          </a:bodyPr>
          <a:lstStyle/>
          <a:p>
            <a:pPr marL="0" marR="0" lvl="0" indent="0" algn="l" rtl="0">
              <a:lnSpc>
                <a:spcPct val="100000"/>
              </a:lnSpc>
              <a:spcBef>
                <a:spcPts val="0"/>
              </a:spcBef>
              <a:spcAft>
                <a:spcPts val="0"/>
              </a:spcAft>
              <a:buClr>
                <a:schemeClr val="dk1"/>
              </a:buClr>
              <a:buSzPts val="1200"/>
              <a:buFont typeface="Calibri"/>
              <a:buNone/>
            </a:pPr>
            <a:r>
              <a:rPr lang="en-US" sz="1200">
                <a:solidFill>
                  <a:schemeClr val="dk1"/>
                </a:solidFill>
                <a:latin typeface="Calibri"/>
                <a:ea typeface="Calibri"/>
                <a:cs typeface="Calibri"/>
                <a:sym typeface="Calibri"/>
              </a:rPr>
              <a:t>&lt;veure diapositiva&gt;</a:t>
            </a:r>
            <a:endParaRPr/>
          </a:p>
          <a:p>
            <a:pPr marL="0" lvl="0" indent="0" algn="l" rtl="0">
              <a:spcBef>
                <a:spcPts val="0"/>
              </a:spcBef>
              <a:spcAft>
                <a:spcPts val="0"/>
              </a:spcAft>
              <a:buNone/>
            </a:pPr>
            <a:endParaRPr/>
          </a:p>
        </p:txBody>
      </p:sp>
      <p:sp>
        <p:nvSpPr>
          <p:cNvPr id="629" name="Google Shape;629;p6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64</a:t>
            </a:fld>
            <a:endParaRPr/>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5"/>
        <p:cNvGrpSpPr/>
        <p:nvPr/>
      </p:nvGrpSpPr>
      <p:grpSpPr>
        <a:xfrm>
          <a:off x="0" y="0"/>
          <a:ext cx="0" cy="0"/>
          <a:chOff x="0" y="0"/>
          <a:chExt cx="0" cy="0"/>
        </a:xfrm>
      </p:grpSpPr>
      <p:sp>
        <p:nvSpPr>
          <p:cNvPr id="636" name="Google Shape;636;p6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37" name="Google Shape;637;p6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rmAutofit/>
          </a:bodyPr>
          <a:lstStyle/>
          <a:p>
            <a:pPr marL="0" marR="0" lvl="0" indent="0" algn="l" rtl="0">
              <a:lnSpc>
                <a:spcPct val="100000"/>
              </a:lnSpc>
              <a:spcBef>
                <a:spcPts val="0"/>
              </a:spcBef>
              <a:spcAft>
                <a:spcPts val="0"/>
              </a:spcAft>
              <a:buClr>
                <a:schemeClr val="dk1"/>
              </a:buClr>
              <a:buSzPts val="1200"/>
              <a:buFont typeface="Calibri"/>
              <a:buNone/>
            </a:pPr>
            <a:r>
              <a:rPr lang="en-US" sz="1200">
                <a:solidFill>
                  <a:schemeClr val="dk1"/>
                </a:solidFill>
                <a:latin typeface="Calibri"/>
                <a:ea typeface="Calibri"/>
                <a:cs typeface="Calibri"/>
                <a:sym typeface="Calibri"/>
              </a:rPr>
              <a:t>&lt;veure diapositiva&gt;</a:t>
            </a:r>
            <a:endParaRPr/>
          </a:p>
          <a:p>
            <a:pPr marL="0" lvl="0" indent="0" algn="l" rtl="0">
              <a:spcBef>
                <a:spcPts val="0"/>
              </a:spcBef>
              <a:spcAft>
                <a:spcPts val="0"/>
              </a:spcAft>
              <a:buNone/>
            </a:pPr>
            <a:endParaRPr/>
          </a:p>
        </p:txBody>
      </p:sp>
      <p:sp>
        <p:nvSpPr>
          <p:cNvPr id="638" name="Google Shape;638;p6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65</a:t>
            </a:fld>
            <a:endParaRPr/>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44"/>
        <p:cNvGrpSpPr/>
        <p:nvPr/>
      </p:nvGrpSpPr>
      <p:grpSpPr>
        <a:xfrm>
          <a:off x="0" y="0"/>
          <a:ext cx="0" cy="0"/>
          <a:chOff x="0" y="0"/>
          <a:chExt cx="0" cy="0"/>
        </a:xfrm>
      </p:grpSpPr>
      <p:sp>
        <p:nvSpPr>
          <p:cNvPr id="645" name="Google Shape;645;p6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46" name="Google Shape;646;p6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Calibri"/>
              <a:buNone/>
            </a:pPr>
            <a:r>
              <a:rPr lang="en-US" sz="1200">
                <a:solidFill>
                  <a:schemeClr val="dk1"/>
                </a:solidFill>
                <a:latin typeface="Calibri"/>
                <a:ea typeface="Calibri"/>
                <a:cs typeface="Calibri"/>
                <a:sym typeface="Calibri"/>
              </a:rPr>
              <a:t>&lt;veure diapositiva&gt;</a:t>
            </a:r>
            <a:endParaRPr/>
          </a:p>
          <a:p>
            <a:pPr marL="0" lvl="0" indent="0" algn="l" rtl="0">
              <a:spcBef>
                <a:spcPts val="0"/>
              </a:spcBef>
              <a:spcAft>
                <a:spcPts val="0"/>
              </a:spcAft>
              <a:buNone/>
            </a:pPr>
            <a:r>
              <a:rPr lang="en-US" sz="1200">
                <a:solidFill>
                  <a:schemeClr val="dk1"/>
                </a:solidFill>
                <a:latin typeface="Calibri"/>
                <a:ea typeface="Calibri"/>
                <a:cs typeface="Calibri"/>
                <a:sym typeface="Calibri"/>
              </a:rPr>
              <a:t>Font: </a:t>
            </a:r>
            <a:r>
              <a:rPr lang="en-US" sz="1200" u="sng">
                <a:solidFill>
                  <a:schemeClr val="dk1"/>
                </a:solidFill>
                <a:latin typeface="Calibri"/>
                <a:ea typeface="Calibri"/>
                <a:cs typeface="Calibri"/>
                <a:sym typeface="Calibri"/>
              </a:rPr>
              <a:t>https://www.childwelfare.gov/pubPDFs/signs.pdf</a:t>
            </a:r>
            <a:endParaRPr sz="1200">
              <a:solidFill>
                <a:schemeClr val="dk1"/>
              </a:solidFill>
              <a:latin typeface="Calibri"/>
              <a:ea typeface="Calibri"/>
              <a:cs typeface="Calibri"/>
              <a:sym typeface="Calibri"/>
            </a:endParaRPr>
          </a:p>
        </p:txBody>
      </p:sp>
      <p:sp>
        <p:nvSpPr>
          <p:cNvPr id="647" name="Google Shape;647;p6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66</a:t>
            </a:fld>
            <a:endParaRPr/>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52"/>
        <p:cNvGrpSpPr/>
        <p:nvPr/>
      </p:nvGrpSpPr>
      <p:grpSpPr>
        <a:xfrm>
          <a:off x="0" y="0"/>
          <a:ext cx="0" cy="0"/>
          <a:chOff x="0" y="0"/>
          <a:chExt cx="0" cy="0"/>
        </a:xfrm>
      </p:grpSpPr>
      <p:sp>
        <p:nvSpPr>
          <p:cNvPr id="653" name="Google Shape;653;p6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54" name="Google Shape;654;p6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sz="1200">
                <a:solidFill>
                  <a:schemeClr val="dk1"/>
                </a:solidFill>
                <a:latin typeface="Calibri"/>
                <a:ea typeface="Calibri"/>
                <a:cs typeface="Calibri"/>
                <a:sym typeface="Calibri"/>
              </a:rPr>
              <a:t>La negligència infantil es produeix quan la persona cuidadora principal incompleix de manera persistent la satisfacción dd les necessitats físiques i psicològiques bàsiques d’una nena o nen, cosa que provoca un deteriorament de la seva salut o del desenvolupament.</a:t>
            </a:r>
            <a:endParaRPr sz="1200">
              <a:solidFill>
                <a:schemeClr val="dk1"/>
              </a:solidFill>
              <a:latin typeface="Calibri"/>
              <a:ea typeface="Calibri"/>
              <a:cs typeface="Calibri"/>
              <a:sym typeface="Calibri"/>
            </a:endParaRPr>
          </a:p>
        </p:txBody>
      </p:sp>
      <p:sp>
        <p:nvSpPr>
          <p:cNvPr id="655" name="Google Shape;655;p66: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67</a:t>
            </a:fld>
            <a:endParaRPr/>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58"/>
        <p:cNvGrpSpPr/>
        <p:nvPr/>
      </p:nvGrpSpPr>
      <p:grpSpPr>
        <a:xfrm>
          <a:off x="0" y="0"/>
          <a:ext cx="0" cy="0"/>
          <a:chOff x="0" y="0"/>
          <a:chExt cx="0" cy="0"/>
        </a:xfrm>
      </p:grpSpPr>
      <p:sp>
        <p:nvSpPr>
          <p:cNvPr id="659" name="Google Shape;659;p6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60" name="Google Shape;660;p6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sz="1200">
                <a:solidFill>
                  <a:schemeClr val="dk1"/>
                </a:solidFill>
                <a:latin typeface="Calibri"/>
                <a:ea typeface="Calibri"/>
                <a:cs typeface="Calibri"/>
                <a:sym typeface="Calibri"/>
              </a:rPr>
              <a:t>&lt;veure diapositiva&gt;</a:t>
            </a:r>
            <a:endParaRPr/>
          </a:p>
          <a:p>
            <a:pPr marL="0" lvl="0" indent="0" algn="l" rtl="0">
              <a:spcBef>
                <a:spcPts val="0"/>
              </a:spcBef>
              <a:spcAft>
                <a:spcPts val="0"/>
              </a:spcAft>
              <a:buNone/>
            </a:pPr>
            <a:r>
              <a:rPr lang="en-US" sz="1200">
                <a:solidFill>
                  <a:schemeClr val="dk1"/>
                </a:solidFill>
                <a:latin typeface="Calibri"/>
                <a:ea typeface="Calibri"/>
                <a:cs typeface="Calibri"/>
                <a:sym typeface="Calibri"/>
              </a:rPr>
              <a:t> </a:t>
            </a:r>
            <a:endParaRPr/>
          </a:p>
          <a:p>
            <a:pPr marL="0" lvl="0" indent="0" algn="l" rtl="0">
              <a:spcBef>
                <a:spcPts val="0"/>
              </a:spcBef>
              <a:spcAft>
                <a:spcPts val="0"/>
              </a:spcAft>
              <a:buNone/>
            </a:pPr>
            <a:r>
              <a:rPr lang="en-US" sz="1200">
                <a:solidFill>
                  <a:schemeClr val="dk1"/>
                </a:solidFill>
                <a:latin typeface="Calibri"/>
                <a:ea typeface="Calibri"/>
                <a:cs typeface="Calibri"/>
                <a:sym typeface="Calibri"/>
              </a:rPr>
              <a:t>Nota: Es pot facilitar un debat sobre les vacunacions; vegeu també el fitxer de treball corresponent al </a:t>
            </a:r>
            <a:r>
              <a:rPr lang="en-US" sz="1200" i="1">
                <a:solidFill>
                  <a:schemeClr val="dk1"/>
                </a:solidFill>
                <a:latin typeface="Calibri"/>
                <a:ea typeface="Calibri"/>
                <a:cs typeface="Calibri"/>
                <a:sym typeface="Calibri"/>
              </a:rPr>
              <a:t>pas a pas</a:t>
            </a:r>
            <a:r>
              <a:rPr lang="en-US" sz="1200">
                <a:solidFill>
                  <a:schemeClr val="dk1"/>
                </a:solidFill>
                <a:latin typeface="Calibri"/>
                <a:ea typeface="Calibri"/>
                <a:cs typeface="Calibri"/>
                <a:sym typeface="Calibri"/>
              </a:rPr>
              <a:t> del Manual de la persona admistradora. </a:t>
            </a:r>
            <a:endParaRPr/>
          </a:p>
        </p:txBody>
      </p:sp>
      <p:sp>
        <p:nvSpPr>
          <p:cNvPr id="661" name="Google Shape;661;p6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68</a:t>
            </a:fld>
            <a:endParaRPr/>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6"/>
        <p:cNvGrpSpPr/>
        <p:nvPr/>
      </p:nvGrpSpPr>
      <p:grpSpPr>
        <a:xfrm>
          <a:off x="0" y="0"/>
          <a:ext cx="0" cy="0"/>
          <a:chOff x="0" y="0"/>
          <a:chExt cx="0" cy="0"/>
        </a:xfrm>
      </p:grpSpPr>
      <p:sp>
        <p:nvSpPr>
          <p:cNvPr id="667" name="Google Shape;667;p6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68" name="Google Shape;668;p6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rmAutofit/>
          </a:bodyPr>
          <a:lstStyle/>
          <a:p>
            <a:pPr marL="0" marR="0" lvl="0" indent="0" algn="l" rtl="0">
              <a:lnSpc>
                <a:spcPct val="100000"/>
              </a:lnSpc>
              <a:spcBef>
                <a:spcPts val="0"/>
              </a:spcBef>
              <a:spcAft>
                <a:spcPts val="0"/>
              </a:spcAft>
              <a:buClr>
                <a:schemeClr val="dk1"/>
              </a:buClr>
              <a:buSzPts val="1200"/>
              <a:buFont typeface="Calibri"/>
              <a:buNone/>
            </a:pPr>
            <a:r>
              <a:rPr lang="en-US" sz="1200">
                <a:solidFill>
                  <a:schemeClr val="dk1"/>
                </a:solidFill>
                <a:latin typeface="Calibri"/>
                <a:ea typeface="Calibri"/>
                <a:cs typeface="Calibri"/>
                <a:sym typeface="Calibri"/>
              </a:rPr>
              <a:t>&lt;veure diapositiva&gt;</a:t>
            </a:r>
            <a:endParaRPr/>
          </a:p>
          <a:p>
            <a:pPr marL="0" lvl="0" indent="0" algn="l" rtl="0">
              <a:spcBef>
                <a:spcPts val="0"/>
              </a:spcBef>
              <a:spcAft>
                <a:spcPts val="0"/>
              </a:spcAft>
              <a:buNone/>
            </a:pPr>
            <a:endParaRPr/>
          </a:p>
        </p:txBody>
      </p:sp>
      <p:sp>
        <p:nvSpPr>
          <p:cNvPr id="669" name="Google Shape;669;p68: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69</a:t>
            </a:fld>
            <a:endParaRPr/>
          </a:p>
        </p:txBody>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74"/>
        <p:cNvGrpSpPr/>
        <p:nvPr/>
      </p:nvGrpSpPr>
      <p:grpSpPr>
        <a:xfrm>
          <a:off x="0" y="0"/>
          <a:ext cx="0" cy="0"/>
          <a:chOff x="0" y="0"/>
          <a:chExt cx="0" cy="0"/>
        </a:xfrm>
      </p:grpSpPr>
      <p:sp>
        <p:nvSpPr>
          <p:cNvPr id="675" name="Google Shape;675;p6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76" name="Google Shape;676;p6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rmAutofit/>
          </a:bodyPr>
          <a:lstStyle/>
          <a:p>
            <a:pPr marL="0" marR="0" lvl="0" indent="0" algn="l" rtl="0">
              <a:lnSpc>
                <a:spcPct val="100000"/>
              </a:lnSpc>
              <a:spcBef>
                <a:spcPts val="0"/>
              </a:spcBef>
              <a:spcAft>
                <a:spcPts val="0"/>
              </a:spcAft>
              <a:buClr>
                <a:schemeClr val="dk1"/>
              </a:buClr>
              <a:buSzPts val="1200"/>
              <a:buFont typeface="Calibri"/>
              <a:buNone/>
            </a:pPr>
            <a:r>
              <a:rPr lang="en-US" sz="1200">
                <a:solidFill>
                  <a:schemeClr val="dk1"/>
                </a:solidFill>
                <a:latin typeface="Calibri"/>
                <a:ea typeface="Calibri"/>
                <a:cs typeface="Calibri"/>
                <a:sym typeface="Calibri"/>
              </a:rPr>
              <a:t>&lt;veure diapositiva&gt;</a:t>
            </a:r>
            <a:endParaRPr/>
          </a:p>
          <a:p>
            <a:pPr marL="0" lvl="0" indent="0" algn="l" rtl="0">
              <a:spcBef>
                <a:spcPts val="0"/>
              </a:spcBef>
              <a:spcAft>
                <a:spcPts val="0"/>
              </a:spcAft>
              <a:buNone/>
            </a:pPr>
            <a:endParaRPr/>
          </a:p>
        </p:txBody>
      </p:sp>
      <p:sp>
        <p:nvSpPr>
          <p:cNvPr id="677" name="Google Shape;677;p69: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70</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
        <p:cNvGrpSpPr/>
        <p:nvPr/>
      </p:nvGrpSpPr>
      <p:grpSpPr>
        <a:xfrm>
          <a:off x="0" y="0"/>
          <a:ext cx="0" cy="0"/>
          <a:chOff x="0" y="0"/>
          <a:chExt cx="0" cy="0"/>
        </a:xfrm>
      </p:grpSpPr>
      <p:sp>
        <p:nvSpPr>
          <p:cNvPr id="104" name="Google Shape;104;p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5" name="Google Shape;105;p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a:t>Font: </a:t>
            </a:r>
            <a:r>
              <a:rPr lang="en-US" u="sng">
                <a:solidFill>
                  <a:schemeClr val="hlink"/>
                </a:solidFill>
                <a:hlinkClick r:id="rId3"/>
              </a:rPr>
              <a:t>https://www.helpguide.org/articles/abuse/child-abuse-and-neglect.htm</a:t>
            </a:r>
            <a:r>
              <a:rPr lang="en-US"/>
              <a:t> </a:t>
            </a:r>
            <a:endParaRPr/>
          </a:p>
          <a:p>
            <a:pPr marL="0" lvl="0" indent="0" algn="l" rtl="0">
              <a:spcBef>
                <a:spcPts val="0"/>
              </a:spcBef>
              <a:spcAft>
                <a:spcPts val="0"/>
              </a:spcAft>
              <a:buNone/>
            </a:pPr>
            <a:endParaRPr/>
          </a:p>
          <a:p>
            <a:pPr marL="0" lvl="0" indent="0" algn="l" rtl="0">
              <a:spcBef>
                <a:spcPts val="0"/>
              </a:spcBef>
              <a:spcAft>
                <a:spcPts val="0"/>
              </a:spcAft>
              <a:buNone/>
            </a:pPr>
            <a:endParaRPr/>
          </a:p>
        </p:txBody>
      </p:sp>
      <p:sp>
        <p:nvSpPr>
          <p:cNvPr id="106" name="Google Shape;106;p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8</a:t>
            </a:fld>
            <a:endParaRPr/>
          </a:p>
        </p:txBody>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82"/>
        <p:cNvGrpSpPr/>
        <p:nvPr/>
      </p:nvGrpSpPr>
      <p:grpSpPr>
        <a:xfrm>
          <a:off x="0" y="0"/>
          <a:ext cx="0" cy="0"/>
          <a:chOff x="0" y="0"/>
          <a:chExt cx="0" cy="0"/>
        </a:xfrm>
      </p:grpSpPr>
      <p:sp>
        <p:nvSpPr>
          <p:cNvPr id="683" name="Google Shape;683;p7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84" name="Google Shape;684;p7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rmAutofit/>
          </a:bodyPr>
          <a:lstStyle/>
          <a:p>
            <a:pPr marL="0" marR="0" lvl="0" indent="0" algn="l" rtl="0">
              <a:lnSpc>
                <a:spcPct val="100000"/>
              </a:lnSpc>
              <a:spcBef>
                <a:spcPts val="0"/>
              </a:spcBef>
              <a:spcAft>
                <a:spcPts val="0"/>
              </a:spcAft>
              <a:buClr>
                <a:schemeClr val="dk1"/>
              </a:buClr>
              <a:buSzPts val="1200"/>
              <a:buFont typeface="Calibri"/>
              <a:buNone/>
            </a:pPr>
            <a:r>
              <a:rPr lang="en-US" sz="1200">
                <a:solidFill>
                  <a:schemeClr val="dk1"/>
                </a:solidFill>
                <a:latin typeface="Calibri"/>
                <a:ea typeface="Calibri"/>
                <a:cs typeface="Calibri"/>
                <a:sym typeface="Calibri"/>
              </a:rPr>
              <a:t>&lt;veure diapositiva&gt;</a:t>
            </a:r>
            <a:endParaRPr/>
          </a:p>
          <a:p>
            <a:pPr marL="0" lvl="0" indent="0" algn="l" rtl="0">
              <a:spcBef>
                <a:spcPts val="0"/>
              </a:spcBef>
              <a:spcAft>
                <a:spcPts val="0"/>
              </a:spcAft>
              <a:buNone/>
            </a:pPr>
            <a:endParaRPr/>
          </a:p>
        </p:txBody>
      </p:sp>
      <p:sp>
        <p:nvSpPr>
          <p:cNvPr id="685" name="Google Shape;685;p70: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71</a:t>
            </a:fld>
            <a:endParaRPr/>
          </a:p>
        </p:txBody>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90"/>
        <p:cNvGrpSpPr/>
        <p:nvPr/>
      </p:nvGrpSpPr>
      <p:grpSpPr>
        <a:xfrm>
          <a:off x="0" y="0"/>
          <a:ext cx="0" cy="0"/>
          <a:chOff x="0" y="0"/>
          <a:chExt cx="0" cy="0"/>
        </a:xfrm>
      </p:grpSpPr>
      <p:sp>
        <p:nvSpPr>
          <p:cNvPr id="691" name="Google Shape;691;p7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92" name="Google Shape;692;p7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rmAutofit/>
          </a:bodyPr>
          <a:lstStyle/>
          <a:p>
            <a:pPr marL="0" marR="0" lvl="0" indent="0" algn="l" rtl="0">
              <a:lnSpc>
                <a:spcPct val="100000"/>
              </a:lnSpc>
              <a:spcBef>
                <a:spcPts val="0"/>
              </a:spcBef>
              <a:spcAft>
                <a:spcPts val="0"/>
              </a:spcAft>
              <a:buClr>
                <a:schemeClr val="dk1"/>
              </a:buClr>
              <a:buSzPts val="1200"/>
              <a:buFont typeface="Calibri"/>
              <a:buNone/>
            </a:pPr>
            <a:r>
              <a:rPr lang="en-US" sz="1200">
                <a:solidFill>
                  <a:schemeClr val="dk1"/>
                </a:solidFill>
                <a:latin typeface="Calibri"/>
                <a:ea typeface="Calibri"/>
                <a:cs typeface="Calibri"/>
                <a:sym typeface="Calibri"/>
              </a:rPr>
              <a:t>&lt;veure diapositiva&gt;</a:t>
            </a:r>
            <a:endParaRPr/>
          </a:p>
          <a:p>
            <a:pPr marL="0" lvl="0" indent="0" algn="l" rtl="0">
              <a:spcBef>
                <a:spcPts val="0"/>
              </a:spcBef>
              <a:spcAft>
                <a:spcPts val="0"/>
              </a:spcAft>
              <a:buNone/>
            </a:pPr>
            <a:endParaRPr/>
          </a:p>
        </p:txBody>
      </p:sp>
      <p:sp>
        <p:nvSpPr>
          <p:cNvPr id="693" name="Google Shape;693;p7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72</a:t>
            </a:fld>
            <a:endParaRPr/>
          </a:p>
        </p:txBody>
      </p:sp>
    </p:spTree>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98"/>
        <p:cNvGrpSpPr/>
        <p:nvPr/>
      </p:nvGrpSpPr>
      <p:grpSpPr>
        <a:xfrm>
          <a:off x="0" y="0"/>
          <a:ext cx="0" cy="0"/>
          <a:chOff x="0" y="0"/>
          <a:chExt cx="0" cy="0"/>
        </a:xfrm>
      </p:grpSpPr>
      <p:sp>
        <p:nvSpPr>
          <p:cNvPr id="699" name="Google Shape;699;p7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700" name="Google Shape;700;p7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rmAutofit/>
          </a:bodyPr>
          <a:lstStyle/>
          <a:p>
            <a:pPr marL="0" marR="0" lvl="0" indent="0" algn="l" rtl="0">
              <a:lnSpc>
                <a:spcPct val="100000"/>
              </a:lnSpc>
              <a:spcBef>
                <a:spcPts val="0"/>
              </a:spcBef>
              <a:spcAft>
                <a:spcPts val="0"/>
              </a:spcAft>
              <a:buClr>
                <a:schemeClr val="dk1"/>
              </a:buClr>
              <a:buSzPts val="1200"/>
              <a:buFont typeface="Calibri"/>
              <a:buNone/>
            </a:pPr>
            <a:r>
              <a:rPr lang="en-US" sz="1200">
                <a:solidFill>
                  <a:schemeClr val="dk1"/>
                </a:solidFill>
                <a:latin typeface="Calibri"/>
                <a:ea typeface="Calibri"/>
                <a:cs typeface="Calibri"/>
                <a:sym typeface="Calibri"/>
              </a:rPr>
              <a:t>&lt;veure diapositiva&gt;</a:t>
            </a:r>
            <a:endParaRPr/>
          </a:p>
          <a:p>
            <a:pPr marL="0" lvl="0" indent="0" algn="l" rtl="0">
              <a:spcBef>
                <a:spcPts val="0"/>
              </a:spcBef>
              <a:spcAft>
                <a:spcPts val="0"/>
              </a:spcAft>
              <a:buNone/>
            </a:pPr>
            <a:endParaRPr/>
          </a:p>
        </p:txBody>
      </p:sp>
      <p:sp>
        <p:nvSpPr>
          <p:cNvPr id="701" name="Google Shape;701;p7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73</a:t>
            </a:fld>
            <a:endParaRPr/>
          </a:p>
        </p:txBody>
      </p:sp>
    </p:spTree>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06"/>
        <p:cNvGrpSpPr/>
        <p:nvPr/>
      </p:nvGrpSpPr>
      <p:grpSpPr>
        <a:xfrm>
          <a:off x="0" y="0"/>
          <a:ext cx="0" cy="0"/>
          <a:chOff x="0" y="0"/>
          <a:chExt cx="0" cy="0"/>
        </a:xfrm>
      </p:grpSpPr>
      <p:sp>
        <p:nvSpPr>
          <p:cNvPr id="707" name="Google Shape;707;p7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708" name="Google Shape;708;p7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sz="1200">
                <a:solidFill>
                  <a:schemeClr val="dk1"/>
                </a:solidFill>
                <a:latin typeface="Calibri"/>
                <a:ea typeface="Calibri"/>
                <a:cs typeface="Calibri"/>
                <a:sym typeface="Calibri"/>
              </a:rPr>
              <a:t>&lt;veure diapositiva&gt;</a:t>
            </a:r>
            <a:endParaRPr/>
          </a:p>
          <a:p>
            <a:pPr marL="0" lvl="0" indent="0" algn="l" rtl="0">
              <a:spcBef>
                <a:spcPts val="0"/>
              </a:spcBef>
              <a:spcAft>
                <a:spcPts val="0"/>
              </a:spcAft>
              <a:buNone/>
            </a:pPr>
            <a:r>
              <a:rPr lang="en-US" sz="1200">
                <a:solidFill>
                  <a:schemeClr val="dk1"/>
                </a:solidFill>
                <a:latin typeface="Calibri"/>
                <a:ea typeface="Calibri"/>
                <a:cs typeface="Calibri"/>
                <a:sym typeface="Calibri"/>
              </a:rPr>
              <a:t>Font: </a:t>
            </a:r>
            <a:r>
              <a:rPr lang="en-US" sz="1200" u="sng">
                <a:solidFill>
                  <a:schemeClr val="dk1"/>
                </a:solidFill>
                <a:latin typeface="Calibri"/>
                <a:ea typeface="Calibri"/>
                <a:cs typeface="Calibri"/>
                <a:sym typeface="Calibri"/>
              </a:rPr>
              <a:t>https://www.mayoclinic.org/diseases-conditions/child-abuse/symptoms-causes/syc-20370864</a:t>
            </a:r>
            <a:endParaRPr sz="1200">
              <a:solidFill>
                <a:schemeClr val="dk1"/>
              </a:solidFill>
              <a:latin typeface="Calibri"/>
              <a:ea typeface="Calibri"/>
              <a:cs typeface="Calibri"/>
              <a:sym typeface="Calibri"/>
            </a:endParaRPr>
          </a:p>
        </p:txBody>
      </p:sp>
      <p:sp>
        <p:nvSpPr>
          <p:cNvPr id="709" name="Google Shape;709;p7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74</a:t>
            </a:fld>
            <a:endParaRPr/>
          </a:p>
        </p:txBody>
      </p:sp>
    </p:spTree>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14"/>
        <p:cNvGrpSpPr/>
        <p:nvPr/>
      </p:nvGrpSpPr>
      <p:grpSpPr>
        <a:xfrm>
          <a:off x="0" y="0"/>
          <a:ext cx="0" cy="0"/>
          <a:chOff x="0" y="0"/>
          <a:chExt cx="0" cy="0"/>
        </a:xfrm>
      </p:grpSpPr>
      <p:sp>
        <p:nvSpPr>
          <p:cNvPr id="715" name="Google Shape;715;p7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716" name="Google Shape;716;p7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sz="1200">
                <a:solidFill>
                  <a:schemeClr val="dk1"/>
                </a:solidFill>
                <a:latin typeface="Calibri"/>
                <a:ea typeface="Calibri"/>
                <a:cs typeface="Calibri"/>
                <a:sym typeface="Calibri"/>
              </a:rPr>
              <a:t>&lt;veure diapositiva&gt;</a:t>
            </a:r>
            <a:endParaRPr/>
          </a:p>
          <a:p>
            <a:pPr marL="0" lvl="0" indent="0" algn="l" rtl="0">
              <a:spcBef>
                <a:spcPts val="0"/>
              </a:spcBef>
              <a:spcAft>
                <a:spcPts val="0"/>
              </a:spcAft>
              <a:buNone/>
            </a:pPr>
            <a:endParaRPr/>
          </a:p>
        </p:txBody>
      </p:sp>
      <p:sp>
        <p:nvSpPr>
          <p:cNvPr id="717" name="Google Shape;717;p7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75</a:t>
            </a:fld>
            <a:endParaRPr/>
          </a:p>
        </p:txBody>
      </p:sp>
    </p:spTree>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22"/>
        <p:cNvGrpSpPr/>
        <p:nvPr/>
      </p:nvGrpSpPr>
      <p:grpSpPr>
        <a:xfrm>
          <a:off x="0" y="0"/>
          <a:ext cx="0" cy="0"/>
          <a:chOff x="0" y="0"/>
          <a:chExt cx="0" cy="0"/>
        </a:xfrm>
      </p:grpSpPr>
      <p:sp>
        <p:nvSpPr>
          <p:cNvPr id="723" name="Google Shape;723;p7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724" name="Google Shape;724;p7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sz="1200">
                <a:solidFill>
                  <a:schemeClr val="dk1"/>
                </a:solidFill>
                <a:latin typeface="Calibri"/>
                <a:ea typeface="Calibri"/>
                <a:cs typeface="Calibri"/>
                <a:sym typeface="Calibri"/>
              </a:rPr>
              <a:t>&lt;veure diapositiva&gt;</a:t>
            </a:r>
            <a:endParaRPr/>
          </a:p>
          <a:p>
            <a:pPr marL="0" lvl="0" indent="0" algn="l" rtl="0">
              <a:spcBef>
                <a:spcPts val="0"/>
              </a:spcBef>
              <a:spcAft>
                <a:spcPts val="0"/>
              </a:spcAft>
              <a:buNone/>
            </a:pPr>
            <a:r>
              <a:rPr lang="en-US" sz="1200">
                <a:solidFill>
                  <a:schemeClr val="dk1"/>
                </a:solidFill>
                <a:latin typeface="Calibri"/>
                <a:ea typeface="Calibri"/>
                <a:cs typeface="Calibri"/>
                <a:sym typeface="Calibri"/>
              </a:rPr>
              <a:t>Font: </a:t>
            </a:r>
            <a:r>
              <a:rPr lang="en-US" sz="1200" u="sng">
                <a:solidFill>
                  <a:schemeClr val="dk1"/>
                </a:solidFill>
                <a:latin typeface="Calibri"/>
                <a:ea typeface="Calibri"/>
                <a:cs typeface="Calibri"/>
                <a:sym typeface="Calibri"/>
              </a:rPr>
              <a:t>https://www.mayoclinic.org/diseases-conditions/child-abuse/symptoms-causes/syc-20370864</a:t>
            </a:r>
            <a:endParaRPr sz="1200">
              <a:solidFill>
                <a:schemeClr val="dk1"/>
              </a:solidFill>
              <a:latin typeface="Calibri"/>
              <a:ea typeface="Calibri"/>
              <a:cs typeface="Calibri"/>
              <a:sym typeface="Calibri"/>
            </a:endParaRPr>
          </a:p>
          <a:p>
            <a:pPr marL="0" lvl="0" indent="0" algn="l" rtl="0">
              <a:spcBef>
                <a:spcPts val="0"/>
              </a:spcBef>
              <a:spcAft>
                <a:spcPts val="0"/>
              </a:spcAft>
              <a:buNone/>
            </a:pPr>
            <a:endParaRPr/>
          </a:p>
        </p:txBody>
      </p:sp>
      <p:sp>
        <p:nvSpPr>
          <p:cNvPr id="725" name="Google Shape;725;p7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76</a:t>
            </a:fld>
            <a:endParaRPr/>
          </a:p>
        </p:txBody>
      </p:sp>
    </p:spTree>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29"/>
        <p:cNvGrpSpPr/>
        <p:nvPr/>
      </p:nvGrpSpPr>
      <p:grpSpPr>
        <a:xfrm>
          <a:off x="0" y="0"/>
          <a:ext cx="0" cy="0"/>
          <a:chOff x="0" y="0"/>
          <a:chExt cx="0" cy="0"/>
        </a:xfrm>
      </p:grpSpPr>
      <p:sp>
        <p:nvSpPr>
          <p:cNvPr id="730" name="Google Shape;730;p7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731" name="Google Shape;731;p7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sz="1200">
                <a:solidFill>
                  <a:schemeClr val="dk1"/>
                </a:solidFill>
                <a:latin typeface="Calibri"/>
                <a:ea typeface="Calibri"/>
                <a:cs typeface="Calibri"/>
                <a:sym typeface="Calibri"/>
              </a:rPr>
              <a:t>&lt;veure diapositiva&gt;</a:t>
            </a:r>
            <a:endParaRPr/>
          </a:p>
          <a:p>
            <a:pPr marL="0" lvl="0" indent="0" algn="l" rtl="0">
              <a:spcBef>
                <a:spcPts val="0"/>
              </a:spcBef>
              <a:spcAft>
                <a:spcPts val="0"/>
              </a:spcAft>
              <a:buNone/>
            </a:pPr>
            <a:r>
              <a:rPr lang="en-US" sz="1200">
                <a:solidFill>
                  <a:schemeClr val="dk1"/>
                </a:solidFill>
                <a:latin typeface="Calibri"/>
                <a:ea typeface="Calibri"/>
                <a:cs typeface="Calibri"/>
                <a:sym typeface="Calibri"/>
              </a:rPr>
              <a:t> </a:t>
            </a:r>
            <a:endParaRPr/>
          </a:p>
          <a:p>
            <a:pPr marL="0" lvl="0" indent="0" algn="l" rtl="0">
              <a:spcBef>
                <a:spcPts val="0"/>
              </a:spcBef>
              <a:spcAft>
                <a:spcPts val="0"/>
              </a:spcAft>
              <a:buNone/>
            </a:pPr>
            <a:r>
              <a:rPr lang="en-US" sz="1200">
                <a:solidFill>
                  <a:schemeClr val="dk1"/>
                </a:solidFill>
                <a:latin typeface="Calibri"/>
                <a:ea typeface="Calibri"/>
                <a:cs typeface="Calibri"/>
                <a:sym typeface="Calibri"/>
              </a:rPr>
              <a:t>Fonts: </a:t>
            </a:r>
            <a:endParaRPr/>
          </a:p>
          <a:p>
            <a:pPr marL="0" lvl="0" indent="-76200" algn="l" rtl="0">
              <a:spcBef>
                <a:spcPts val="0"/>
              </a:spcBef>
              <a:spcAft>
                <a:spcPts val="0"/>
              </a:spcAft>
              <a:buClr>
                <a:schemeClr val="dk1"/>
              </a:buClr>
              <a:buSzPts val="1200"/>
              <a:buFont typeface="Calibri"/>
              <a:buChar char="-"/>
            </a:pPr>
            <a:r>
              <a:rPr lang="en-US" sz="1200">
                <a:solidFill>
                  <a:schemeClr val="dk1"/>
                </a:solidFill>
                <a:latin typeface="Calibri"/>
                <a:ea typeface="Calibri"/>
                <a:cs typeface="Calibri"/>
                <a:sym typeface="Calibri"/>
              </a:rPr>
              <a:t>Recognizing child abuse available at: </a:t>
            </a:r>
            <a:r>
              <a:rPr lang="en-US" sz="1200" u="sng">
                <a:solidFill>
                  <a:schemeClr val="dk1"/>
                </a:solidFill>
                <a:latin typeface="Calibri"/>
                <a:ea typeface="Calibri"/>
                <a:cs typeface="Calibri"/>
                <a:sym typeface="Calibri"/>
              </a:rPr>
              <a:t>https://www.pa-fsa.org/Mandated-Reporters/Recognizing-Child-Abuse-Neglect/Recognizing-Child-Abuse</a:t>
            </a:r>
            <a:endParaRPr sz="1200">
              <a:solidFill>
                <a:schemeClr val="dk1"/>
              </a:solidFill>
              <a:latin typeface="Calibri"/>
              <a:ea typeface="Calibri"/>
              <a:cs typeface="Calibri"/>
              <a:sym typeface="Calibri"/>
            </a:endParaRPr>
          </a:p>
          <a:p>
            <a:pPr marL="0" lvl="0" indent="-76200" algn="l" rtl="0">
              <a:spcBef>
                <a:spcPts val="0"/>
              </a:spcBef>
              <a:spcAft>
                <a:spcPts val="0"/>
              </a:spcAft>
              <a:buClr>
                <a:schemeClr val="dk1"/>
              </a:buClr>
              <a:buSzPts val="1200"/>
              <a:buFont typeface="Calibri"/>
              <a:buChar char="-"/>
            </a:pPr>
            <a:r>
              <a:rPr lang="en-US" sz="1200" u="sng">
                <a:solidFill>
                  <a:schemeClr val="dk1"/>
                </a:solidFill>
                <a:latin typeface="Calibri"/>
                <a:ea typeface="Calibri"/>
                <a:cs typeface="Calibri"/>
                <a:sym typeface="Calibri"/>
              </a:rPr>
              <a:t>Sakher AlQahtani, BDS, MClinDent, PhDAmber D. Riley, MS, RDH</a:t>
            </a:r>
            <a:r>
              <a:rPr lang="en-US" sz="1200">
                <a:solidFill>
                  <a:schemeClr val="dk1"/>
                </a:solidFill>
                <a:latin typeface="Calibri"/>
                <a:ea typeface="Calibri"/>
                <a:cs typeface="Calibri"/>
                <a:sym typeface="Calibri"/>
              </a:rPr>
              <a:t> Identifying and responding to child abuse and neglect - For the dental professional, identifying child abuse and neglect is not always a straightforward task. Knowing the relevant laws and research findings is important to lead to informed assessments and decisions. Available at: </a:t>
            </a:r>
            <a:r>
              <a:rPr lang="en-US" sz="1200" u="sng">
                <a:solidFill>
                  <a:schemeClr val="dk1"/>
                </a:solidFill>
                <a:latin typeface="Calibri"/>
                <a:ea typeface="Calibri"/>
                <a:cs typeface="Calibri"/>
                <a:sym typeface="Calibri"/>
              </a:rPr>
              <a:t>https://www.rdhmag.com/patient-care/article/14167560/recognizing-and-responding-to-child-abuse-and-neglect-a-guide-for-dental-professionals</a:t>
            </a:r>
            <a:endParaRPr sz="1200">
              <a:solidFill>
                <a:schemeClr val="dk1"/>
              </a:solidFill>
              <a:latin typeface="Calibri"/>
              <a:ea typeface="Calibri"/>
              <a:cs typeface="Calibri"/>
              <a:sym typeface="Calibri"/>
            </a:endParaRPr>
          </a:p>
          <a:p>
            <a:pPr marL="0" lvl="0" indent="-76200" algn="l" rtl="0">
              <a:spcBef>
                <a:spcPts val="0"/>
              </a:spcBef>
              <a:spcAft>
                <a:spcPts val="0"/>
              </a:spcAft>
              <a:buClr>
                <a:schemeClr val="dk1"/>
              </a:buClr>
              <a:buSzPts val="1200"/>
              <a:buFont typeface="Calibri"/>
              <a:buChar char="-"/>
            </a:pPr>
            <a:r>
              <a:rPr lang="en-US" sz="1200" u="sng">
                <a:solidFill>
                  <a:schemeClr val="dk1"/>
                </a:solidFill>
                <a:latin typeface="Calibri"/>
                <a:ea typeface="Calibri"/>
                <a:cs typeface="Calibri"/>
                <a:sym typeface="Calibri"/>
              </a:rPr>
              <a:t>https://www.webmd.com/children/child-abuse-signs#1</a:t>
            </a:r>
            <a:endParaRPr sz="1200">
              <a:solidFill>
                <a:schemeClr val="dk1"/>
              </a:solidFill>
              <a:latin typeface="Calibri"/>
              <a:ea typeface="Calibri"/>
              <a:cs typeface="Calibri"/>
              <a:sym typeface="Calibri"/>
            </a:endParaRPr>
          </a:p>
        </p:txBody>
      </p:sp>
      <p:sp>
        <p:nvSpPr>
          <p:cNvPr id="732" name="Google Shape;732;p76: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77</a:t>
            </a:fld>
            <a:endParaRPr/>
          </a:p>
        </p:txBody>
      </p:sp>
    </p:spTree>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37"/>
        <p:cNvGrpSpPr/>
        <p:nvPr/>
      </p:nvGrpSpPr>
      <p:grpSpPr>
        <a:xfrm>
          <a:off x="0" y="0"/>
          <a:ext cx="0" cy="0"/>
          <a:chOff x="0" y="0"/>
          <a:chExt cx="0" cy="0"/>
        </a:xfrm>
      </p:grpSpPr>
      <p:sp>
        <p:nvSpPr>
          <p:cNvPr id="738" name="Google Shape;738;p7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739" name="Google Shape;739;p7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None/>
            </a:pPr>
            <a:r>
              <a:rPr lang="en-US"/>
              <a:t>&lt;veure diapositiva&gt;</a:t>
            </a:r>
            <a:endParaRPr/>
          </a:p>
        </p:txBody>
      </p:sp>
      <p:sp>
        <p:nvSpPr>
          <p:cNvPr id="740" name="Google Shape;740;p7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78</a:t>
            </a:fld>
            <a:endParaRPr/>
          </a:p>
        </p:txBody>
      </p:sp>
    </p:spTree>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44"/>
        <p:cNvGrpSpPr/>
        <p:nvPr/>
      </p:nvGrpSpPr>
      <p:grpSpPr>
        <a:xfrm>
          <a:off x="0" y="0"/>
          <a:ext cx="0" cy="0"/>
          <a:chOff x="0" y="0"/>
          <a:chExt cx="0" cy="0"/>
        </a:xfrm>
      </p:grpSpPr>
      <p:sp>
        <p:nvSpPr>
          <p:cNvPr id="745" name="Google Shape;745;p7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746" name="Google Shape;746;p7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None/>
            </a:pPr>
            <a:r>
              <a:rPr lang="en-US" sz="1200">
                <a:solidFill>
                  <a:schemeClr val="dk1"/>
                </a:solidFill>
                <a:latin typeface="Calibri"/>
                <a:ea typeface="Calibri"/>
                <a:cs typeface="Calibri"/>
                <a:sym typeface="Calibri"/>
              </a:rPr>
              <a:t>&lt;veure diapositiva&gt;</a:t>
            </a:r>
            <a:endParaRPr/>
          </a:p>
          <a:p>
            <a:pPr marL="0" lvl="0" indent="0" algn="l" rtl="0">
              <a:spcBef>
                <a:spcPts val="0"/>
              </a:spcBef>
              <a:spcAft>
                <a:spcPts val="0"/>
              </a:spcAft>
              <a:buNone/>
            </a:pPr>
            <a:r>
              <a:rPr lang="en-US" sz="1200">
                <a:solidFill>
                  <a:schemeClr val="dk1"/>
                </a:solidFill>
                <a:latin typeface="Calibri"/>
                <a:ea typeface="Calibri"/>
                <a:cs typeface="Calibri"/>
                <a:sym typeface="Calibri"/>
              </a:rPr>
              <a:t> Font: </a:t>
            </a:r>
            <a:r>
              <a:rPr lang="en-US" sz="1200" u="sng">
                <a:solidFill>
                  <a:schemeClr val="dk1"/>
                </a:solidFill>
                <a:latin typeface="Calibri"/>
                <a:ea typeface="Calibri"/>
                <a:cs typeface="Calibri"/>
                <a:sym typeface="Calibri"/>
              </a:rPr>
              <a:t>http://www.butterflybridgecac.org/resourcesabuseeffects.php</a:t>
            </a:r>
            <a:endParaRPr sz="1200">
              <a:solidFill>
                <a:schemeClr val="dk1"/>
              </a:solidFill>
              <a:latin typeface="Calibri"/>
              <a:ea typeface="Calibri"/>
              <a:cs typeface="Calibri"/>
              <a:sym typeface="Calibri"/>
            </a:endParaRPr>
          </a:p>
        </p:txBody>
      </p:sp>
      <p:sp>
        <p:nvSpPr>
          <p:cNvPr id="747" name="Google Shape;747;p78: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79</a:t>
            </a:fld>
            <a:endParaRPr/>
          </a:p>
        </p:txBody>
      </p:sp>
    </p:spTree>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54"/>
        <p:cNvGrpSpPr/>
        <p:nvPr/>
      </p:nvGrpSpPr>
      <p:grpSpPr>
        <a:xfrm>
          <a:off x="0" y="0"/>
          <a:ext cx="0" cy="0"/>
          <a:chOff x="0" y="0"/>
          <a:chExt cx="0" cy="0"/>
        </a:xfrm>
      </p:grpSpPr>
      <p:sp>
        <p:nvSpPr>
          <p:cNvPr id="755" name="Google Shape;755;p7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756" name="Google Shape;756;p7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rmAutofit/>
          </a:bodyPr>
          <a:lstStyle/>
          <a:p>
            <a:pPr marL="0" marR="0" lvl="0" indent="0" algn="l" rtl="0">
              <a:lnSpc>
                <a:spcPct val="100000"/>
              </a:lnSpc>
              <a:spcBef>
                <a:spcPts val="0"/>
              </a:spcBef>
              <a:spcAft>
                <a:spcPts val="0"/>
              </a:spcAft>
              <a:buClr>
                <a:schemeClr val="dk1"/>
              </a:buClr>
              <a:buSzPts val="1200"/>
              <a:buFont typeface="Calibri"/>
              <a:buNone/>
            </a:pPr>
            <a:r>
              <a:rPr lang="en-US" sz="1200">
                <a:solidFill>
                  <a:schemeClr val="dk1"/>
                </a:solidFill>
                <a:latin typeface="Calibri"/>
                <a:ea typeface="Calibri"/>
                <a:cs typeface="Calibri"/>
                <a:sym typeface="Calibri"/>
              </a:rPr>
              <a:t>&lt;veure diapositiva&gt;</a:t>
            </a:r>
            <a:endParaRPr/>
          </a:p>
          <a:p>
            <a:pPr marL="0" lvl="0" indent="0" algn="l" rtl="0">
              <a:spcBef>
                <a:spcPts val="0"/>
              </a:spcBef>
              <a:spcAft>
                <a:spcPts val="0"/>
              </a:spcAft>
              <a:buNone/>
            </a:pPr>
            <a:endParaRPr/>
          </a:p>
        </p:txBody>
      </p:sp>
      <p:sp>
        <p:nvSpPr>
          <p:cNvPr id="757" name="Google Shape;757;p79: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80</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p:cNvGrpSpPr/>
        <p:nvPr/>
      </p:nvGrpSpPr>
      <p:grpSpPr>
        <a:xfrm>
          <a:off x="0" y="0"/>
          <a:ext cx="0" cy="0"/>
          <a:chOff x="0" y="0"/>
          <a:chExt cx="0" cy="0"/>
        </a:xfrm>
      </p:grpSpPr>
      <p:sp>
        <p:nvSpPr>
          <p:cNvPr id="112" name="Google Shape;112;p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3" name="Google Shape;113;p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a:t>Font: </a:t>
            </a:r>
            <a:r>
              <a:rPr lang="en-US" u="sng">
                <a:solidFill>
                  <a:schemeClr val="hlink"/>
                </a:solidFill>
                <a:hlinkClick r:id="rId3"/>
              </a:rPr>
              <a:t>https://www.helpguide.org/articles/abuse/child-abuse-and-neglect.htm</a:t>
            </a:r>
            <a:r>
              <a:rPr lang="en-US"/>
              <a:t> </a:t>
            </a:r>
            <a:endParaRPr/>
          </a:p>
          <a:p>
            <a:pPr marL="0" lvl="0" indent="0" algn="l" rtl="0">
              <a:spcBef>
                <a:spcPts val="0"/>
              </a:spcBef>
              <a:spcAft>
                <a:spcPts val="0"/>
              </a:spcAft>
              <a:buNone/>
            </a:pPr>
            <a:endParaRPr/>
          </a:p>
          <a:p>
            <a:pPr marL="0" lvl="0" indent="0" algn="l" rtl="0">
              <a:spcBef>
                <a:spcPts val="0"/>
              </a:spcBef>
              <a:spcAft>
                <a:spcPts val="0"/>
              </a:spcAft>
              <a:buNone/>
            </a:pPr>
            <a:endParaRPr/>
          </a:p>
        </p:txBody>
      </p:sp>
      <p:sp>
        <p:nvSpPr>
          <p:cNvPr id="114" name="Google Shape;114;p8: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9</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9"/>
        <p:cNvGrpSpPr/>
        <p:nvPr/>
      </p:nvGrpSpPr>
      <p:grpSpPr>
        <a:xfrm>
          <a:off x="0" y="0"/>
          <a:ext cx="0" cy="0"/>
          <a:chOff x="0" y="0"/>
          <a:chExt cx="0" cy="0"/>
        </a:xfrm>
      </p:grpSpPr>
      <p:sp>
        <p:nvSpPr>
          <p:cNvPr id="120" name="Google Shape;120;p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21" name="Google Shape;121;p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a:t>Font: </a:t>
            </a:r>
            <a:r>
              <a:rPr lang="en-US" u="sng">
                <a:solidFill>
                  <a:schemeClr val="hlink"/>
                </a:solidFill>
                <a:hlinkClick r:id="rId3"/>
              </a:rPr>
              <a:t>https://www.helpguide.org/articles/abuse/child-abuse-and-neglect.htm</a:t>
            </a:r>
            <a:r>
              <a:rPr lang="en-US"/>
              <a:t> </a:t>
            </a:r>
            <a:endParaRPr/>
          </a:p>
          <a:p>
            <a:pPr marL="0" lvl="0" indent="0" algn="l" rtl="0">
              <a:spcBef>
                <a:spcPts val="0"/>
              </a:spcBef>
              <a:spcAft>
                <a:spcPts val="0"/>
              </a:spcAft>
              <a:buNone/>
            </a:pPr>
            <a:endParaRPr/>
          </a:p>
          <a:p>
            <a:pPr marL="0" lvl="0" indent="0" algn="l" rtl="0">
              <a:spcBef>
                <a:spcPts val="0"/>
              </a:spcBef>
              <a:spcAft>
                <a:spcPts val="0"/>
              </a:spcAft>
              <a:buNone/>
            </a:pPr>
            <a:endParaRPr/>
          </a:p>
        </p:txBody>
      </p:sp>
      <p:sp>
        <p:nvSpPr>
          <p:cNvPr id="122" name="Google Shape;122;p9: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10</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matchingName="Title Slide" type="title">
  <p:cSld name="TITLE">
    <p:spTree>
      <p:nvGrpSpPr>
        <p:cNvPr id="1" name="Shape 17"/>
        <p:cNvGrpSpPr/>
        <p:nvPr/>
      </p:nvGrpSpPr>
      <p:grpSpPr>
        <a:xfrm>
          <a:off x="0" y="0"/>
          <a:ext cx="0" cy="0"/>
          <a:chOff x="0" y="0"/>
          <a:chExt cx="0" cy="0"/>
        </a:xfrm>
      </p:grpSpPr>
      <p:sp>
        <p:nvSpPr>
          <p:cNvPr id="18" name="Google Shape;18;p81"/>
          <p:cNvSpPr txBox="1">
            <a:spLocks noGrp="1"/>
          </p:cNvSpPr>
          <p:nvPr>
            <p:ph type="ctrTitle"/>
          </p:nvPr>
        </p:nvSpPr>
        <p:spPr>
          <a:xfrm>
            <a:off x="1524000" y="1122363"/>
            <a:ext cx="9144000" cy="238760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chemeClr val="dk1"/>
              </a:buClr>
              <a:buSzPts val="6000"/>
              <a:buFont typeface="Quattrocento Sans"/>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9" name="Google Shape;19;p81"/>
          <p:cNvSpPr txBox="1">
            <a:spLocks noGrp="1"/>
          </p:cNvSpPr>
          <p:nvPr>
            <p:ph type="subTitle" idx="1"/>
          </p:nvPr>
        </p:nvSpPr>
        <p:spPr>
          <a:xfrm>
            <a:off x="1524000" y="3602038"/>
            <a:ext cx="9144000" cy="1655762"/>
          </a:xfrm>
          <a:prstGeom prst="rect">
            <a:avLst/>
          </a:prstGeom>
          <a:noFill/>
          <a:ln>
            <a:noFill/>
          </a:ln>
        </p:spPr>
        <p:txBody>
          <a:bodyPr spcFirstLastPara="1" wrap="square" lIns="91425" tIns="45700" rIns="91425" bIns="45700" anchor="t" anchorCtr="0">
            <a:norm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matchingName="Picture with Caption" type="picTx">
  <p:cSld name="PICTURE_WITH_CAPTION_TEXT">
    <p:spTree>
      <p:nvGrpSpPr>
        <p:cNvPr id="1" name="Shape 49"/>
        <p:cNvGrpSpPr/>
        <p:nvPr/>
      </p:nvGrpSpPr>
      <p:grpSpPr>
        <a:xfrm>
          <a:off x="0" y="0"/>
          <a:ext cx="0" cy="0"/>
          <a:chOff x="0" y="0"/>
          <a:chExt cx="0" cy="0"/>
        </a:xfrm>
      </p:grpSpPr>
      <p:sp>
        <p:nvSpPr>
          <p:cNvPr id="50" name="Google Shape;50;p90"/>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Quattrocento Sans"/>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1" name="Google Shape;51;p90"/>
          <p:cNvSpPr>
            <a:spLocks noGrp="1"/>
          </p:cNvSpPr>
          <p:nvPr>
            <p:ph type="pic" idx="2"/>
          </p:nvPr>
        </p:nvSpPr>
        <p:spPr>
          <a:xfrm>
            <a:off x="5183188" y="987427"/>
            <a:ext cx="6172200" cy="4873625"/>
          </a:xfrm>
          <a:prstGeom prst="rect">
            <a:avLst/>
          </a:prstGeom>
          <a:noFill/>
          <a:ln>
            <a:noFill/>
          </a:ln>
        </p:spPr>
        <p:txBody>
          <a:bodyPr spcFirstLastPara="1" wrap="square" lIns="91425" tIns="45700" rIns="91425" bIns="45700" anchor="t" anchorCtr="0">
            <a:normAutofit/>
          </a:bodyPr>
          <a:lstStyle>
            <a:lvl1pPr marR="0" lvl="0" algn="l" rtl="0">
              <a:lnSpc>
                <a:spcPct val="90000"/>
              </a:lnSpc>
              <a:spcBef>
                <a:spcPts val="1000"/>
              </a:spcBef>
              <a:spcAft>
                <a:spcPts val="0"/>
              </a:spcAft>
              <a:buClr>
                <a:schemeClr val="dk1"/>
              </a:buClr>
              <a:buSzPts val="3200"/>
              <a:buFont typeface="Arial"/>
              <a:buNone/>
              <a:defRPr sz="3200" b="0" i="0" u="none" strike="noStrike" cap="none">
                <a:solidFill>
                  <a:schemeClr val="dk1"/>
                </a:solidFill>
                <a:latin typeface="Quattrocento Sans"/>
                <a:ea typeface="Quattrocento Sans"/>
                <a:cs typeface="Quattrocento Sans"/>
                <a:sym typeface="Quattrocento Sans"/>
              </a:defRPr>
            </a:lvl1pPr>
            <a:lvl2pPr marR="0" lvl="1" algn="l" rtl="0">
              <a:lnSpc>
                <a:spcPct val="90000"/>
              </a:lnSpc>
              <a:spcBef>
                <a:spcPts val="500"/>
              </a:spcBef>
              <a:spcAft>
                <a:spcPts val="0"/>
              </a:spcAft>
              <a:buClr>
                <a:schemeClr val="dk1"/>
              </a:buClr>
              <a:buSzPts val="2800"/>
              <a:buFont typeface="Arial"/>
              <a:buNone/>
              <a:defRPr sz="2800" b="0" i="0" u="none" strike="noStrike" cap="none">
                <a:solidFill>
                  <a:schemeClr val="dk1"/>
                </a:solidFill>
                <a:latin typeface="Quattrocento Sans"/>
                <a:ea typeface="Quattrocento Sans"/>
                <a:cs typeface="Quattrocento Sans"/>
                <a:sym typeface="Quattrocento Sans"/>
              </a:defRPr>
            </a:lvl2pPr>
            <a:lvl3pPr marR="0" lvl="2" algn="l" rtl="0">
              <a:lnSpc>
                <a:spcPct val="90000"/>
              </a:lnSpc>
              <a:spcBef>
                <a:spcPts val="500"/>
              </a:spcBef>
              <a:spcAft>
                <a:spcPts val="0"/>
              </a:spcAft>
              <a:buClr>
                <a:schemeClr val="dk1"/>
              </a:buClr>
              <a:buSzPts val="2400"/>
              <a:buFont typeface="Arial"/>
              <a:buNone/>
              <a:defRPr sz="2400" b="0" i="0" u="none" strike="noStrike" cap="none">
                <a:solidFill>
                  <a:schemeClr val="dk1"/>
                </a:solidFill>
                <a:latin typeface="Quattrocento Sans"/>
                <a:ea typeface="Quattrocento Sans"/>
                <a:cs typeface="Quattrocento Sans"/>
                <a:sym typeface="Quattrocento Sans"/>
              </a:defRPr>
            </a:lvl3pPr>
            <a:lvl4pPr marR="0" lvl="3"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Quattrocento Sans"/>
                <a:ea typeface="Quattrocento Sans"/>
                <a:cs typeface="Quattrocento Sans"/>
                <a:sym typeface="Quattrocento Sans"/>
              </a:defRPr>
            </a:lvl4pPr>
            <a:lvl5pPr marR="0" lvl="4"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Quattrocento Sans"/>
                <a:ea typeface="Quattrocento Sans"/>
                <a:cs typeface="Quattrocento Sans"/>
                <a:sym typeface="Quattrocento Sans"/>
              </a:defRPr>
            </a:lvl5pPr>
            <a:lvl6pPr marR="0" lvl="5"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9pPr>
          </a:lstStyle>
          <a:p>
            <a:endParaRPr/>
          </a:p>
        </p:txBody>
      </p:sp>
      <p:sp>
        <p:nvSpPr>
          <p:cNvPr id="52" name="Google Shape;52;p90"/>
          <p:cNvSpPr txBox="1">
            <a:spLocks noGrp="1"/>
          </p:cNvSpPr>
          <p:nvPr>
            <p:ph type="body" idx="1"/>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matchingName="Title and Vertical Text" type="vertTx">
  <p:cSld name="VERTICAL_TEXT">
    <p:spTree>
      <p:nvGrpSpPr>
        <p:cNvPr id="1" name="Shape 53"/>
        <p:cNvGrpSpPr/>
        <p:nvPr/>
      </p:nvGrpSpPr>
      <p:grpSpPr>
        <a:xfrm>
          <a:off x="0" y="0"/>
          <a:ext cx="0" cy="0"/>
          <a:chOff x="0" y="0"/>
          <a:chExt cx="0" cy="0"/>
        </a:xfrm>
      </p:grpSpPr>
      <p:sp>
        <p:nvSpPr>
          <p:cNvPr id="54" name="Google Shape;54;p91"/>
          <p:cNvSpPr txBox="1">
            <a:spLocks noGrp="1"/>
          </p:cNvSpPr>
          <p:nvPr>
            <p:ph type="title"/>
          </p:nvPr>
        </p:nvSpPr>
        <p:spPr>
          <a:xfrm>
            <a:off x="838200" y="365127"/>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5" name="Google Shape;55;p91"/>
          <p:cNvSpPr txBox="1">
            <a:spLocks noGrp="1"/>
          </p:cNvSpPr>
          <p:nvPr>
            <p:ph type="body" idx="1"/>
          </p:nvPr>
        </p:nvSpPr>
        <p:spPr>
          <a:xfrm rot="5400000">
            <a:off x="3920331" y="-1256506"/>
            <a:ext cx="4351338" cy="105156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matchingName="Vertical Title and Text" type="vertTitleAndTx">
  <p:cSld name="VERTICAL_TITLE_AND_VERTICAL_TEXT">
    <p:spTree>
      <p:nvGrpSpPr>
        <p:cNvPr id="1" name="Shape 56"/>
        <p:cNvGrpSpPr/>
        <p:nvPr/>
      </p:nvGrpSpPr>
      <p:grpSpPr>
        <a:xfrm>
          <a:off x="0" y="0"/>
          <a:ext cx="0" cy="0"/>
          <a:chOff x="0" y="0"/>
          <a:chExt cx="0" cy="0"/>
        </a:xfrm>
      </p:grpSpPr>
      <p:sp>
        <p:nvSpPr>
          <p:cNvPr id="57" name="Google Shape;57;p92"/>
          <p:cNvSpPr txBox="1">
            <a:spLocks noGrp="1"/>
          </p:cNvSpPr>
          <p:nvPr>
            <p:ph type="title"/>
          </p:nvPr>
        </p:nvSpPr>
        <p:spPr>
          <a:xfrm rot="5400000">
            <a:off x="7133432" y="1956594"/>
            <a:ext cx="5811838" cy="26289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8" name="Google Shape;58;p92"/>
          <p:cNvSpPr txBox="1">
            <a:spLocks noGrp="1"/>
          </p:cNvSpPr>
          <p:nvPr>
            <p:ph type="body" idx="1"/>
          </p:nvPr>
        </p:nvSpPr>
        <p:spPr>
          <a:xfrm rot="5400000">
            <a:off x="1799432" y="-596106"/>
            <a:ext cx="5811838" cy="77343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matchingName="Title and Content" type="obj">
  <p:cSld name="OBJECT">
    <p:spTree>
      <p:nvGrpSpPr>
        <p:cNvPr id="1" name="Shape 20"/>
        <p:cNvGrpSpPr/>
        <p:nvPr/>
      </p:nvGrpSpPr>
      <p:grpSpPr>
        <a:xfrm>
          <a:off x="0" y="0"/>
          <a:ext cx="0" cy="0"/>
          <a:chOff x="0" y="0"/>
          <a:chExt cx="0" cy="0"/>
        </a:xfrm>
      </p:grpSpPr>
      <p:sp>
        <p:nvSpPr>
          <p:cNvPr id="21" name="Google Shape;21;p82"/>
          <p:cNvSpPr txBox="1">
            <a:spLocks noGrp="1"/>
          </p:cNvSpPr>
          <p:nvPr>
            <p:ph type="title"/>
          </p:nvPr>
        </p:nvSpPr>
        <p:spPr>
          <a:xfrm>
            <a:off x="838200" y="365127"/>
            <a:ext cx="10515600" cy="1190627"/>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2" name="Google Shape;22;p82"/>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lvl="0" indent="-406400" algn="l">
              <a:lnSpc>
                <a:spcPct val="90000"/>
              </a:lnSpc>
              <a:spcBef>
                <a:spcPts val="1000"/>
              </a:spcBef>
              <a:spcAft>
                <a:spcPts val="0"/>
              </a:spcAft>
              <a:buClr>
                <a:schemeClr val="accent1"/>
              </a:buClr>
              <a:buSzPts val="2800"/>
              <a:buFont typeface="Noto Sans Symbols"/>
              <a:buChar char="🠶"/>
              <a:defRPr/>
            </a:lvl1pPr>
            <a:lvl2pPr marL="914400" lvl="1" indent="-381000" algn="l">
              <a:lnSpc>
                <a:spcPct val="90000"/>
              </a:lnSpc>
              <a:spcBef>
                <a:spcPts val="500"/>
              </a:spcBef>
              <a:spcAft>
                <a:spcPts val="0"/>
              </a:spcAft>
              <a:buClr>
                <a:srgbClr val="2E75B5"/>
              </a:buClr>
              <a:buSzPts val="2400"/>
              <a:buFont typeface="Noto Sans Symbols"/>
              <a:buChar char="🠶"/>
              <a:defRPr/>
            </a:lvl2pPr>
            <a:lvl3pPr marL="1371600" lvl="2" indent="-355600" algn="l">
              <a:lnSpc>
                <a:spcPct val="90000"/>
              </a:lnSpc>
              <a:spcBef>
                <a:spcPts val="500"/>
              </a:spcBef>
              <a:spcAft>
                <a:spcPts val="0"/>
              </a:spcAft>
              <a:buClr>
                <a:srgbClr val="1E4E79"/>
              </a:buClr>
              <a:buSzPts val="2000"/>
              <a:buFont typeface="Noto Sans Symbols"/>
              <a:buChar char="🠶"/>
              <a:defRPr/>
            </a:lvl3pPr>
            <a:lvl4pPr marL="1828800" lvl="3" indent="-342900" algn="l">
              <a:lnSpc>
                <a:spcPct val="90000"/>
              </a:lnSpc>
              <a:spcBef>
                <a:spcPts val="500"/>
              </a:spcBef>
              <a:spcAft>
                <a:spcPts val="0"/>
              </a:spcAft>
              <a:buClr>
                <a:srgbClr val="222A35"/>
              </a:buClr>
              <a:buSzPts val="1800"/>
              <a:buFont typeface="Noto Sans Symbols"/>
              <a:buChar char="🠶"/>
              <a:defRPr/>
            </a:lvl4pPr>
            <a:lvl5pPr marL="2286000" lvl="4" indent="-342900" algn="l">
              <a:lnSpc>
                <a:spcPct val="90000"/>
              </a:lnSpc>
              <a:spcBef>
                <a:spcPts val="500"/>
              </a:spcBef>
              <a:spcAft>
                <a:spcPts val="0"/>
              </a:spcAft>
              <a:buClr>
                <a:srgbClr val="323F4F"/>
              </a:buClr>
              <a:buSzPts val="1800"/>
              <a:buFont typeface="Noto Sans Symbols"/>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cxnSp>
        <p:nvCxnSpPr>
          <p:cNvPr id="23" name="Google Shape;23;p82"/>
          <p:cNvCxnSpPr/>
          <p:nvPr/>
        </p:nvCxnSpPr>
        <p:spPr>
          <a:xfrm>
            <a:off x="838200" y="1563363"/>
            <a:ext cx="10515600" cy="0"/>
          </a:xfrm>
          <a:prstGeom prst="straightConnector1">
            <a:avLst/>
          </a:prstGeom>
          <a:noFill/>
          <a:ln w="9525" cap="flat" cmpd="sng">
            <a:solidFill>
              <a:schemeClr val="accent1"/>
            </a:solidFill>
            <a:prstDash val="solid"/>
            <a:miter lim="800000"/>
            <a:headEnd type="none" w="sm" len="sm"/>
            <a:tailEnd type="none" w="sm" len="sm"/>
          </a:ln>
        </p:spPr>
      </p:cxn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matchingName="Custom Layout">
  <p:cSld name="Custom Layout">
    <p:spTree>
      <p:nvGrpSpPr>
        <p:cNvPr id="1" name="Shape 24"/>
        <p:cNvGrpSpPr/>
        <p:nvPr/>
      </p:nvGrpSpPr>
      <p:grpSpPr>
        <a:xfrm>
          <a:off x="0" y="0"/>
          <a:ext cx="0" cy="0"/>
          <a:chOff x="0" y="0"/>
          <a:chExt cx="0" cy="0"/>
        </a:xfrm>
      </p:grpSpPr>
      <p:pic>
        <p:nvPicPr>
          <p:cNvPr id="25" name="Google Shape;25;p83"/>
          <p:cNvPicPr preferRelativeResize="0"/>
          <p:nvPr/>
        </p:nvPicPr>
        <p:blipFill rotWithShape="1">
          <a:blip r:embed="rId2">
            <a:alphaModFix/>
          </a:blip>
          <a:srcRect/>
          <a:stretch/>
        </p:blipFill>
        <p:spPr>
          <a:xfrm>
            <a:off x="8964911" y="6311902"/>
            <a:ext cx="2915940" cy="508405"/>
          </a:xfrm>
          <a:prstGeom prst="rect">
            <a:avLst/>
          </a:prstGeom>
          <a:noFill/>
          <a:ln>
            <a:noFill/>
          </a:ln>
        </p:spPr>
      </p:pic>
      <p:sp>
        <p:nvSpPr>
          <p:cNvPr id="26" name="Google Shape;26;p83"/>
          <p:cNvSpPr/>
          <p:nvPr/>
        </p:nvSpPr>
        <p:spPr>
          <a:xfrm>
            <a:off x="2998327" y="6304776"/>
            <a:ext cx="4104283" cy="553998"/>
          </a:xfrm>
          <a:prstGeom prst="rect">
            <a:avLst/>
          </a:prstGeom>
          <a:noFill/>
          <a:ln>
            <a:noFill/>
          </a:ln>
        </p:spPr>
        <p:txBody>
          <a:bodyPr spcFirstLastPara="1" wrap="square" lIns="91425" tIns="45700" rIns="91425" bIns="45700" anchor="ctr" anchorCtr="0">
            <a:spAutoFit/>
          </a:bodyPr>
          <a:lstStyle/>
          <a:p>
            <a:pPr marL="0" marR="0" lvl="0" indent="0" algn="r" rtl="0">
              <a:spcBef>
                <a:spcPts val="0"/>
              </a:spcBef>
              <a:spcAft>
                <a:spcPts val="0"/>
              </a:spcAft>
              <a:buNone/>
            </a:pPr>
            <a:r>
              <a:rPr lang="en-US" sz="1000">
                <a:solidFill>
                  <a:srgbClr val="595959"/>
                </a:solidFill>
                <a:latin typeface="Teko"/>
                <a:ea typeface="Teko"/>
                <a:cs typeface="Teko"/>
                <a:sym typeface="Teko"/>
              </a:rPr>
              <a:t>“Coordinated Response to Child Abuse &amp; Neglect via Minimum Data Set: </a:t>
            </a:r>
            <a:r>
              <a:rPr lang="en-US" sz="1000" i="1">
                <a:solidFill>
                  <a:srgbClr val="595959"/>
                </a:solidFill>
                <a:latin typeface="Teko"/>
                <a:ea typeface="Teko"/>
                <a:cs typeface="Teko"/>
                <a:sym typeface="Teko"/>
              </a:rPr>
              <a:t>from planning to practice</a:t>
            </a:r>
            <a:r>
              <a:rPr lang="en-US" sz="1000">
                <a:solidFill>
                  <a:srgbClr val="595959"/>
                </a:solidFill>
                <a:latin typeface="Teko"/>
                <a:ea typeface="Teko"/>
                <a:cs typeface="Teko"/>
                <a:sym typeface="Teko"/>
              </a:rPr>
              <a:t>” [GA Nr: 810508 — CAN-MDS II — Funded by EU REC Programme 2014-2020]1</a:t>
            </a:r>
            <a:endParaRPr/>
          </a:p>
          <a:p>
            <a:pPr marL="0" marR="0" lvl="0" indent="0" algn="ctr" rtl="0">
              <a:spcBef>
                <a:spcPts val="0"/>
              </a:spcBef>
              <a:spcAft>
                <a:spcPts val="0"/>
              </a:spcAft>
              <a:buNone/>
            </a:pPr>
            <a:r>
              <a:rPr lang="en-US" sz="1000" b="1">
                <a:solidFill>
                  <a:schemeClr val="accent1"/>
                </a:solidFill>
                <a:latin typeface="Teko"/>
                <a:ea typeface="Teko"/>
                <a:cs typeface="Teko"/>
                <a:sym typeface="Teko"/>
              </a:rPr>
              <a:t>CAN-MDS Operators’ Seminar</a:t>
            </a:r>
            <a:endParaRPr sz="1000" b="1">
              <a:solidFill>
                <a:schemeClr val="accent1"/>
              </a:solidFill>
              <a:latin typeface="Teko"/>
              <a:ea typeface="Teko"/>
              <a:cs typeface="Teko"/>
              <a:sym typeface="Teko"/>
            </a:endParaRPr>
          </a:p>
        </p:txBody>
      </p:sp>
      <p:pic>
        <p:nvPicPr>
          <p:cNvPr id="27" name="Google Shape;27;p83"/>
          <p:cNvPicPr preferRelativeResize="0"/>
          <p:nvPr/>
        </p:nvPicPr>
        <p:blipFill rotWithShape="1">
          <a:blip r:embed="rId3">
            <a:alphaModFix/>
          </a:blip>
          <a:srcRect/>
          <a:stretch/>
        </p:blipFill>
        <p:spPr>
          <a:xfrm>
            <a:off x="1769420" y="6464922"/>
            <a:ext cx="471335" cy="312397"/>
          </a:xfrm>
          <a:prstGeom prst="rect">
            <a:avLst/>
          </a:prstGeom>
          <a:noFill/>
          <a:ln>
            <a:noFill/>
          </a:ln>
        </p:spPr>
      </p:pic>
      <p:sp>
        <p:nvSpPr>
          <p:cNvPr id="28" name="Google Shape;28;p83"/>
          <p:cNvSpPr/>
          <p:nvPr/>
        </p:nvSpPr>
        <p:spPr>
          <a:xfrm>
            <a:off x="166255" y="6363857"/>
            <a:ext cx="1485900" cy="465417"/>
          </a:xfrm>
          <a:prstGeom prst="rect">
            <a:avLst/>
          </a:prstGeom>
          <a:solidFill>
            <a:schemeClr val="lt1"/>
          </a:solidFill>
          <a:ln w="12700" cap="flat" cmpd="sng">
            <a:solidFill>
              <a:schemeClr val="accent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800">
                <a:solidFill>
                  <a:srgbClr val="FF0000"/>
                </a:solidFill>
                <a:latin typeface="Calibri"/>
                <a:ea typeface="Calibri"/>
                <a:cs typeface="Calibri"/>
                <a:sym typeface="Calibri"/>
              </a:rPr>
              <a:t>your logo</a:t>
            </a:r>
            <a:endParaRPr sz="1800">
              <a:solidFill>
                <a:srgbClr val="FF0000"/>
              </a:solidFill>
              <a:latin typeface="Calibri"/>
              <a:ea typeface="Calibri"/>
              <a:cs typeface="Calibri"/>
              <a:sym typeface="Calibri"/>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matchingName="Section Header" type="secHead">
  <p:cSld name="SECTION_HEADER">
    <p:spTree>
      <p:nvGrpSpPr>
        <p:cNvPr id="1" name="Shape 29"/>
        <p:cNvGrpSpPr/>
        <p:nvPr/>
      </p:nvGrpSpPr>
      <p:grpSpPr>
        <a:xfrm>
          <a:off x="0" y="0"/>
          <a:ext cx="0" cy="0"/>
          <a:chOff x="0" y="0"/>
          <a:chExt cx="0" cy="0"/>
        </a:xfrm>
      </p:grpSpPr>
      <p:sp>
        <p:nvSpPr>
          <p:cNvPr id="30" name="Google Shape;30;p84"/>
          <p:cNvSpPr txBox="1">
            <a:spLocks noGrp="1"/>
          </p:cNvSpPr>
          <p:nvPr>
            <p:ph type="title"/>
          </p:nvPr>
        </p:nvSpPr>
        <p:spPr>
          <a:xfrm>
            <a:off x="831851" y="1709740"/>
            <a:ext cx="10515600" cy="285273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6000"/>
              <a:buFont typeface="Quattrocento Sans"/>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1" name="Google Shape;31;p84"/>
          <p:cNvSpPr txBox="1">
            <a:spLocks noGrp="1"/>
          </p:cNvSpPr>
          <p:nvPr>
            <p:ph type="body" idx="1"/>
          </p:nvPr>
        </p:nvSpPr>
        <p:spPr>
          <a:xfrm>
            <a:off x="831851" y="4589465"/>
            <a:ext cx="10515600" cy="150018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888888"/>
              </a:buClr>
              <a:buSzPts val="2400"/>
              <a:buNone/>
              <a:defRPr sz="2400">
                <a:solidFill>
                  <a:srgbClr val="888888"/>
                </a:solidFill>
              </a:defRPr>
            </a:lvl1pPr>
            <a:lvl2pPr marL="914400" lvl="1" indent="-228600" algn="l">
              <a:lnSpc>
                <a:spcPct val="90000"/>
              </a:lnSpc>
              <a:spcBef>
                <a:spcPts val="500"/>
              </a:spcBef>
              <a:spcAft>
                <a:spcPts val="0"/>
              </a:spcAft>
              <a:buClr>
                <a:srgbClr val="888888"/>
              </a:buClr>
              <a:buSzPts val="2000"/>
              <a:buNone/>
              <a:defRPr sz="2000">
                <a:solidFill>
                  <a:srgbClr val="888888"/>
                </a:solidFill>
              </a:defRPr>
            </a:lvl2pPr>
            <a:lvl3pPr marL="1371600" lvl="2" indent="-228600" algn="l">
              <a:lnSpc>
                <a:spcPct val="90000"/>
              </a:lnSpc>
              <a:spcBef>
                <a:spcPts val="500"/>
              </a:spcBef>
              <a:spcAft>
                <a:spcPts val="0"/>
              </a:spcAft>
              <a:buClr>
                <a:srgbClr val="888888"/>
              </a:buClr>
              <a:buSzPts val="1800"/>
              <a:buNone/>
              <a:defRPr sz="1800">
                <a:solidFill>
                  <a:srgbClr val="888888"/>
                </a:solidFill>
              </a:defRPr>
            </a:lvl3pPr>
            <a:lvl4pPr marL="1828800" lvl="3" indent="-228600" algn="l">
              <a:lnSpc>
                <a:spcPct val="90000"/>
              </a:lnSpc>
              <a:spcBef>
                <a:spcPts val="500"/>
              </a:spcBef>
              <a:spcAft>
                <a:spcPts val="0"/>
              </a:spcAft>
              <a:buClr>
                <a:srgbClr val="888888"/>
              </a:buClr>
              <a:buSzPts val="1600"/>
              <a:buNone/>
              <a:defRPr sz="1600">
                <a:solidFill>
                  <a:srgbClr val="888888"/>
                </a:solidFill>
              </a:defRPr>
            </a:lvl4pPr>
            <a:lvl5pPr marL="2286000" lvl="4" indent="-228600" algn="l">
              <a:lnSpc>
                <a:spcPct val="90000"/>
              </a:lnSpc>
              <a:spcBef>
                <a:spcPts val="500"/>
              </a:spcBef>
              <a:spcAft>
                <a:spcPts val="0"/>
              </a:spcAft>
              <a:buClr>
                <a:srgbClr val="888888"/>
              </a:buClr>
              <a:buSzPts val="1600"/>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matchingName="Two Content" type="twoObj">
  <p:cSld name="TWO_OBJECTS">
    <p:spTree>
      <p:nvGrpSpPr>
        <p:cNvPr id="1" name="Shape 32"/>
        <p:cNvGrpSpPr/>
        <p:nvPr/>
      </p:nvGrpSpPr>
      <p:grpSpPr>
        <a:xfrm>
          <a:off x="0" y="0"/>
          <a:ext cx="0" cy="0"/>
          <a:chOff x="0" y="0"/>
          <a:chExt cx="0" cy="0"/>
        </a:xfrm>
      </p:grpSpPr>
      <p:sp>
        <p:nvSpPr>
          <p:cNvPr id="33" name="Google Shape;33;p85"/>
          <p:cNvSpPr txBox="1">
            <a:spLocks noGrp="1"/>
          </p:cNvSpPr>
          <p:nvPr>
            <p:ph type="title"/>
          </p:nvPr>
        </p:nvSpPr>
        <p:spPr>
          <a:xfrm>
            <a:off x="838200" y="365127"/>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4" name="Google Shape;34;p85"/>
          <p:cNvSpPr txBox="1">
            <a:spLocks noGrp="1"/>
          </p:cNvSpPr>
          <p:nvPr>
            <p:ph type="body" idx="1"/>
          </p:nvPr>
        </p:nvSpPr>
        <p:spPr>
          <a:xfrm>
            <a:off x="838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5" name="Google Shape;35;p85"/>
          <p:cNvSpPr txBox="1">
            <a:spLocks noGrp="1"/>
          </p:cNvSpPr>
          <p:nvPr>
            <p:ph type="body" idx="2"/>
          </p:nvPr>
        </p:nvSpPr>
        <p:spPr>
          <a:xfrm>
            <a:off x="6172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matchingName="Comparison" type="twoTxTwoObj">
  <p:cSld name="TWO_OBJECTS_WITH_TEXT">
    <p:spTree>
      <p:nvGrpSpPr>
        <p:cNvPr id="1" name="Shape 36"/>
        <p:cNvGrpSpPr/>
        <p:nvPr/>
      </p:nvGrpSpPr>
      <p:grpSpPr>
        <a:xfrm>
          <a:off x="0" y="0"/>
          <a:ext cx="0" cy="0"/>
          <a:chOff x="0" y="0"/>
          <a:chExt cx="0" cy="0"/>
        </a:xfrm>
      </p:grpSpPr>
      <p:sp>
        <p:nvSpPr>
          <p:cNvPr id="37" name="Google Shape;37;p86"/>
          <p:cNvSpPr txBox="1">
            <a:spLocks noGrp="1"/>
          </p:cNvSpPr>
          <p:nvPr>
            <p:ph type="title"/>
          </p:nvPr>
        </p:nvSpPr>
        <p:spPr>
          <a:xfrm>
            <a:off x="839788" y="365127"/>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8" name="Google Shape;38;p86"/>
          <p:cNvSpPr txBox="1">
            <a:spLocks noGrp="1"/>
          </p:cNvSpPr>
          <p:nvPr>
            <p:ph type="body" idx="1"/>
          </p:nvPr>
        </p:nvSpPr>
        <p:spPr>
          <a:xfrm>
            <a:off x="839789" y="1681163"/>
            <a:ext cx="5157787"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39" name="Google Shape;39;p86"/>
          <p:cNvSpPr txBox="1">
            <a:spLocks noGrp="1"/>
          </p:cNvSpPr>
          <p:nvPr>
            <p:ph type="body" idx="2"/>
          </p:nvPr>
        </p:nvSpPr>
        <p:spPr>
          <a:xfrm>
            <a:off x="839789" y="2505075"/>
            <a:ext cx="5157787"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0" name="Google Shape;40;p86"/>
          <p:cNvSpPr txBox="1">
            <a:spLocks noGrp="1"/>
          </p:cNvSpPr>
          <p:nvPr>
            <p:ph type="body" idx="3"/>
          </p:nvPr>
        </p:nvSpPr>
        <p:spPr>
          <a:xfrm>
            <a:off x="6172201" y="1681163"/>
            <a:ext cx="5183188"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41" name="Google Shape;41;p86"/>
          <p:cNvSpPr txBox="1">
            <a:spLocks noGrp="1"/>
          </p:cNvSpPr>
          <p:nvPr>
            <p:ph type="body" idx="4"/>
          </p:nvPr>
        </p:nvSpPr>
        <p:spPr>
          <a:xfrm>
            <a:off x="6172201" y="2505075"/>
            <a:ext cx="5183188"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matchingName="Title Only" type="titleOnly">
  <p:cSld name="TITLE_ONLY">
    <p:spTree>
      <p:nvGrpSpPr>
        <p:cNvPr id="1" name="Shape 42"/>
        <p:cNvGrpSpPr/>
        <p:nvPr/>
      </p:nvGrpSpPr>
      <p:grpSpPr>
        <a:xfrm>
          <a:off x="0" y="0"/>
          <a:ext cx="0" cy="0"/>
          <a:chOff x="0" y="0"/>
          <a:chExt cx="0" cy="0"/>
        </a:xfrm>
      </p:grpSpPr>
      <p:sp>
        <p:nvSpPr>
          <p:cNvPr id="43" name="Google Shape;43;p87"/>
          <p:cNvSpPr txBox="1">
            <a:spLocks noGrp="1"/>
          </p:cNvSpPr>
          <p:nvPr>
            <p:ph type="title"/>
          </p:nvPr>
        </p:nvSpPr>
        <p:spPr>
          <a:xfrm>
            <a:off x="838200" y="365127"/>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matchingName="Blank" type="blank">
  <p:cSld name="BLANK">
    <p:spTree>
      <p:nvGrpSpPr>
        <p:cNvPr id="1" name="Shape 44"/>
        <p:cNvGrpSpPr/>
        <p:nvPr/>
      </p:nvGrpSpPr>
      <p:grpSpPr>
        <a:xfrm>
          <a:off x="0" y="0"/>
          <a:ext cx="0" cy="0"/>
          <a:chOff x="0" y="0"/>
          <a:chExt cx="0" cy="0"/>
        </a:xfrm>
      </p:grpSpPr>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matchingName="Content with Caption" type="objTx">
  <p:cSld name="OBJECT_WITH_CAPTION_TEXT">
    <p:spTree>
      <p:nvGrpSpPr>
        <p:cNvPr id="1" name="Shape 45"/>
        <p:cNvGrpSpPr/>
        <p:nvPr/>
      </p:nvGrpSpPr>
      <p:grpSpPr>
        <a:xfrm>
          <a:off x="0" y="0"/>
          <a:ext cx="0" cy="0"/>
          <a:chOff x="0" y="0"/>
          <a:chExt cx="0" cy="0"/>
        </a:xfrm>
      </p:grpSpPr>
      <p:sp>
        <p:nvSpPr>
          <p:cNvPr id="46" name="Google Shape;46;p89"/>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Quattrocento Sans"/>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7" name="Google Shape;47;p89"/>
          <p:cNvSpPr txBox="1">
            <a:spLocks noGrp="1"/>
          </p:cNvSpPr>
          <p:nvPr>
            <p:ph type="body" idx="1"/>
          </p:nvPr>
        </p:nvSpPr>
        <p:spPr>
          <a:xfrm>
            <a:off x="5183188" y="987427"/>
            <a:ext cx="6172200" cy="4873625"/>
          </a:xfrm>
          <a:prstGeom prst="rect">
            <a:avLst/>
          </a:prstGeom>
          <a:noFill/>
          <a:ln>
            <a:noFill/>
          </a:ln>
        </p:spPr>
        <p:txBody>
          <a:bodyPr spcFirstLastPara="1" wrap="square" lIns="91425" tIns="45700" rIns="91425" bIns="45700" anchor="t" anchorCtr="0">
            <a:normAutofit/>
          </a:bodyPr>
          <a:lstStyle>
            <a:lvl1pPr marL="457200" lvl="0" indent="-431800" algn="l">
              <a:lnSpc>
                <a:spcPct val="90000"/>
              </a:lnSpc>
              <a:spcBef>
                <a:spcPts val="1000"/>
              </a:spcBef>
              <a:spcAft>
                <a:spcPts val="0"/>
              </a:spcAft>
              <a:buClr>
                <a:schemeClr val="dk1"/>
              </a:buClr>
              <a:buSzPts val="3200"/>
              <a:buChar char="•"/>
              <a:defRPr sz="3200"/>
            </a:lvl1pPr>
            <a:lvl2pPr marL="914400" lvl="1" indent="-406400" algn="l">
              <a:lnSpc>
                <a:spcPct val="90000"/>
              </a:lnSpc>
              <a:spcBef>
                <a:spcPts val="500"/>
              </a:spcBef>
              <a:spcAft>
                <a:spcPts val="0"/>
              </a:spcAft>
              <a:buClr>
                <a:schemeClr val="dk1"/>
              </a:buClr>
              <a:buSzPts val="2800"/>
              <a:buChar char="•"/>
              <a:defRPr sz="2800"/>
            </a:lvl2pPr>
            <a:lvl3pPr marL="1371600" lvl="2" indent="-381000" algn="l">
              <a:lnSpc>
                <a:spcPct val="90000"/>
              </a:lnSpc>
              <a:spcBef>
                <a:spcPts val="500"/>
              </a:spcBef>
              <a:spcAft>
                <a:spcPts val="0"/>
              </a:spcAft>
              <a:buClr>
                <a:schemeClr val="dk1"/>
              </a:buClr>
              <a:buSzPts val="2400"/>
              <a:buChar char="•"/>
              <a:defRPr sz="2400"/>
            </a:lvl3pPr>
            <a:lvl4pPr marL="1828800" lvl="3" indent="-355600" algn="l">
              <a:lnSpc>
                <a:spcPct val="90000"/>
              </a:lnSpc>
              <a:spcBef>
                <a:spcPts val="500"/>
              </a:spcBef>
              <a:spcAft>
                <a:spcPts val="0"/>
              </a:spcAft>
              <a:buClr>
                <a:schemeClr val="dk1"/>
              </a:buClr>
              <a:buSzPts val="2000"/>
              <a:buChar char="•"/>
              <a:defRPr sz="2000"/>
            </a:lvl4pPr>
            <a:lvl5pPr marL="2286000" lvl="4" indent="-355600" algn="l">
              <a:lnSpc>
                <a:spcPct val="90000"/>
              </a:lnSpc>
              <a:spcBef>
                <a:spcPts val="500"/>
              </a:spcBef>
              <a:spcAft>
                <a:spcPts val="0"/>
              </a:spcAft>
              <a:buClr>
                <a:schemeClr val="dk1"/>
              </a:buClr>
              <a:buSzPts val="2000"/>
              <a:buChar char="•"/>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48" name="Google Shape;48;p89"/>
          <p:cNvSpPr txBox="1">
            <a:spLocks noGrp="1"/>
          </p:cNvSpPr>
          <p:nvPr>
            <p:ph type="body" idx="2"/>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3.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4">
            <a:alphaModFix/>
            <a:lum/>
          </a:blip>
          <a:srcRect/>
          <a:stretch>
            <a:fillRect l="2000" t="87000"/>
          </a:stretch>
        </a:blipFill>
        <a:effectLst/>
      </p:bgPr>
    </p:bg>
    <p:spTree>
      <p:nvGrpSpPr>
        <p:cNvPr id="1" name="Shape 9"/>
        <p:cNvGrpSpPr/>
        <p:nvPr/>
      </p:nvGrpSpPr>
      <p:grpSpPr>
        <a:xfrm>
          <a:off x="0" y="0"/>
          <a:ext cx="0" cy="0"/>
          <a:chOff x="0" y="0"/>
          <a:chExt cx="0" cy="0"/>
        </a:xfrm>
      </p:grpSpPr>
      <p:sp>
        <p:nvSpPr>
          <p:cNvPr id="10" name="Google Shape;10;p80"/>
          <p:cNvSpPr txBox="1">
            <a:spLocks noGrp="1"/>
          </p:cNvSpPr>
          <p:nvPr>
            <p:ph type="title"/>
          </p:nvPr>
        </p:nvSpPr>
        <p:spPr>
          <a:xfrm>
            <a:off x="838200" y="365127"/>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3600"/>
              <a:buFont typeface="Quattrocento Sans"/>
              <a:buNone/>
              <a:defRPr sz="3600" b="0" i="0" u="none" strike="noStrike" cap="none">
                <a:solidFill>
                  <a:schemeClr val="dk1"/>
                </a:solidFill>
                <a:latin typeface="Quattrocento Sans"/>
                <a:ea typeface="Quattrocento Sans"/>
                <a:cs typeface="Quattrocento Sans"/>
                <a:sym typeface="Quattrocento Sans"/>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Google Shape;11;p80"/>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Quattrocento Sans"/>
                <a:ea typeface="Quattrocento Sans"/>
                <a:cs typeface="Quattrocento Sans"/>
                <a:sym typeface="Quattrocento Sans"/>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Quattrocento Sans"/>
                <a:ea typeface="Quattrocento Sans"/>
                <a:cs typeface="Quattrocento Sans"/>
                <a:sym typeface="Quattrocento Sans"/>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Quattrocento Sans"/>
                <a:ea typeface="Quattrocento Sans"/>
                <a:cs typeface="Quattrocento Sans"/>
                <a:sym typeface="Quattrocento Sans"/>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Quattrocento Sans"/>
                <a:ea typeface="Quattrocento Sans"/>
                <a:cs typeface="Quattrocento Sans"/>
                <a:sym typeface="Quattrocento Sans"/>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Quattrocento Sans"/>
                <a:ea typeface="Quattrocento Sans"/>
                <a:cs typeface="Quattrocento Sans"/>
                <a:sym typeface="Quattrocento Sans"/>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cxnSp>
        <p:nvCxnSpPr>
          <p:cNvPr id="12" name="Google Shape;12;p80"/>
          <p:cNvCxnSpPr/>
          <p:nvPr/>
        </p:nvCxnSpPr>
        <p:spPr>
          <a:xfrm>
            <a:off x="-11575" y="6303500"/>
            <a:ext cx="12204000" cy="0"/>
          </a:xfrm>
          <a:prstGeom prst="straightConnector1">
            <a:avLst/>
          </a:prstGeom>
          <a:noFill/>
          <a:ln w="9525" cap="flat" cmpd="sng">
            <a:solidFill>
              <a:schemeClr val="accent1"/>
            </a:solidFill>
            <a:prstDash val="solid"/>
            <a:miter lim="800000"/>
            <a:headEnd type="none" w="sm" len="sm"/>
            <a:tailEnd type="none" w="sm" len="sm"/>
          </a:ln>
        </p:spPr>
      </p:cxnSp>
      <p:pic>
        <p:nvPicPr>
          <p:cNvPr id="13" name="Google Shape;13;p80"/>
          <p:cNvPicPr preferRelativeResize="0"/>
          <p:nvPr/>
        </p:nvPicPr>
        <p:blipFill rotWithShape="1">
          <a:blip r:embed="rId15">
            <a:alphaModFix/>
          </a:blip>
          <a:srcRect/>
          <a:stretch/>
        </p:blipFill>
        <p:spPr>
          <a:xfrm>
            <a:off x="8964911" y="6311902"/>
            <a:ext cx="2915940" cy="508405"/>
          </a:xfrm>
          <a:prstGeom prst="rect">
            <a:avLst/>
          </a:prstGeom>
          <a:noFill/>
          <a:ln>
            <a:noFill/>
          </a:ln>
        </p:spPr>
      </p:pic>
      <p:sp>
        <p:nvSpPr>
          <p:cNvPr id="14" name="Google Shape;14;p80"/>
          <p:cNvSpPr/>
          <p:nvPr/>
        </p:nvSpPr>
        <p:spPr>
          <a:xfrm>
            <a:off x="2998327" y="6304776"/>
            <a:ext cx="4104283" cy="553998"/>
          </a:xfrm>
          <a:prstGeom prst="rect">
            <a:avLst/>
          </a:prstGeom>
          <a:noFill/>
          <a:ln>
            <a:noFill/>
          </a:ln>
        </p:spPr>
        <p:txBody>
          <a:bodyPr spcFirstLastPara="1" wrap="square" lIns="91425" tIns="45700" rIns="91425" bIns="45700" anchor="ctr" anchorCtr="0">
            <a:spAutoFit/>
          </a:bodyPr>
          <a:lstStyle/>
          <a:p>
            <a:pPr marL="0" marR="0" lvl="0" indent="0" algn="r" rtl="0">
              <a:spcBef>
                <a:spcPts val="0"/>
              </a:spcBef>
              <a:spcAft>
                <a:spcPts val="0"/>
              </a:spcAft>
              <a:buNone/>
            </a:pPr>
            <a:r>
              <a:rPr lang="en-US" sz="1000" b="0" i="0" u="none" strike="noStrike" cap="none">
                <a:solidFill>
                  <a:srgbClr val="595959"/>
                </a:solidFill>
                <a:latin typeface="Teko"/>
                <a:ea typeface="Teko"/>
                <a:cs typeface="Teko"/>
                <a:sym typeface="Teko"/>
              </a:rPr>
              <a:t>“Coordinated Response to Child Abuse &amp; Neglect via Minimum Data Set: </a:t>
            </a:r>
            <a:r>
              <a:rPr lang="en-US" sz="1000" b="0" i="1" u="none" strike="noStrike" cap="none">
                <a:solidFill>
                  <a:srgbClr val="595959"/>
                </a:solidFill>
                <a:latin typeface="Teko"/>
                <a:ea typeface="Teko"/>
                <a:cs typeface="Teko"/>
                <a:sym typeface="Teko"/>
              </a:rPr>
              <a:t>from planning to practice</a:t>
            </a:r>
            <a:r>
              <a:rPr lang="en-US" sz="1000" b="0" i="0" u="none" strike="noStrike" cap="none">
                <a:solidFill>
                  <a:srgbClr val="595959"/>
                </a:solidFill>
                <a:latin typeface="Teko"/>
                <a:ea typeface="Teko"/>
                <a:cs typeface="Teko"/>
                <a:sym typeface="Teko"/>
              </a:rPr>
              <a:t>” [GA Nr: 810508 — CAN-MDS II — Funded by EU REC Programme 2014-2020]1</a:t>
            </a:r>
            <a:endParaRPr/>
          </a:p>
          <a:p>
            <a:pPr marL="0" marR="0" lvl="0" indent="0" algn="ctr" rtl="0">
              <a:spcBef>
                <a:spcPts val="0"/>
              </a:spcBef>
              <a:spcAft>
                <a:spcPts val="0"/>
              </a:spcAft>
              <a:buNone/>
            </a:pPr>
            <a:r>
              <a:rPr lang="en-US" sz="1000" b="1" i="0" u="none" strike="noStrike" cap="none">
                <a:solidFill>
                  <a:schemeClr val="accent1"/>
                </a:solidFill>
                <a:latin typeface="Teko"/>
                <a:ea typeface="Teko"/>
                <a:cs typeface="Teko"/>
                <a:sym typeface="Teko"/>
              </a:rPr>
              <a:t>CAN-MDS Operators’ Seminar</a:t>
            </a:r>
            <a:endParaRPr sz="1000" b="1" i="0" u="none" strike="noStrike" cap="none">
              <a:solidFill>
                <a:schemeClr val="accent1"/>
              </a:solidFill>
              <a:latin typeface="Teko"/>
              <a:ea typeface="Teko"/>
              <a:cs typeface="Teko"/>
              <a:sym typeface="Teko"/>
            </a:endParaRPr>
          </a:p>
        </p:txBody>
      </p:sp>
      <p:pic>
        <p:nvPicPr>
          <p:cNvPr id="15" name="Google Shape;15;p80"/>
          <p:cNvPicPr preferRelativeResize="0"/>
          <p:nvPr/>
        </p:nvPicPr>
        <p:blipFill rotWithShape="1">
          <a:blip r:embed="rId16">
            <a:alphaModFix/>
          </a:blip>
          <a:srcRect/>
          <a:stretch/>
        </p:blipFill>
        <p:spPr>
          <a:xfrm>
            <a:off x="1769420" y="6464922"/>
            <a:ext cx="471335" cy="312397"/>
          </a:xfrm>
          <a:prstGeom prst="rect">
            <a:avLst/>
          </a:prstGeom>
          <a:noFill/>
          <a:ln>
            <a:noFill/>
          </a:ln>
        </p:spPr>
      </p:pic>
      <p:sp>
        <p:nvSpPr>
          <p:cNvPr id="16" name="Google Shape;16;p80"/>
          <p:cNvSpPr/>
          <p:nvPr/>
        </p:nvSpPr>
        <p:spPr>
          <a:xfrm>
            <a:off x="166255" y="6363857"/>
            <a:ext cx="1485900" cy="465417"/>
          </a:xfrm>
          <a:prstGeom prst="rect">
            <a:avLst/>
          </a:prstGeom>
          <a:solidFill>
            <a:schemeClr val="lt1"/>
          </a:solidFill>
          <a:ln w="12700" cap="flat" cmpd="sng">
            <a:solidFill>
              <a:schemeClr val="accent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800" b="0" i="0" u="none" strike="noStrike" cap="none">
                <a:solidFill>
                  <a:srgbClr val="FF0000"/>
                </a:solidFill>
                <a:latin typeface="Calibri"/>
                <a:ea typeface="Calibri"/>
                <a:cs typeface="Calibri"/>
                <a:sym typeface="Calibri"/>
              </a:rPr>
              <a:t>your logo</a:t>
            </a:r>
            <a:endParaRPr sz="1800" b="0" i="0" u="none" strike="noStrike" cap="none">
              <a:solidFill>
                <a:srgbClr val="FF0000"/>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3.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3.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3.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3.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76.xml"/><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78.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79.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Shape 63"/>
        <p:cNvGrpSpPr/>
        <p:nvPr/>
      </p:nvGrpSpPr>
      <p:grpSpPr>
        <a:xfrm>
          <a:off x="0" y="0"/>
          <a:ext cx="0" cy="0"/>
          <a:chOff x="0" y="0"/>
          <a:chExt cx="0" cy="0"/>
        </a:xfrm>
      </p:grpSpPr>
      <p:sp>
        <p:nvSpPr>
          <p:cNvPr id="64" name="Google Shape;64;p1"/>
          <p:cNvSpPr txBox="1">
            <a:spLocks noGrp="1"/>
          </p:cNvSpPr>
          <p:nvPr>
            <p:ph type="ctrTitle"/>
          </p:nvPr>
        </p:nvSpPr>
        <p:spPr>
          <a:xfrm>
            <a:off x="1524000" y="1122363"/>
            <a:ext cx="9144000" cy="2387600"/>
          </a:xfrm>
          <a:prstGeom prst="rect">
            <a:avLst/>
          </a:prstGeom>
          <a:noFill/>
          <a:ln>
            <a:noFill/>
          </a:ln>
        </p:spPr>
        <p:txBody>
          <a:bodyPr spcFirstLastPara="1" wrap="square" lIns="91425" tIns="45700" rIns="91425" bIns="45700" anchor="b" anchorCtr="0">
            <a:noAutofit/>
          </a:bodyPr>
          <a:lstStyle/>
          <a:p>
            <a:pPr marL="0" lvl="0" indent="0" algn="ctr" rtl="0">
              <a:lnSpc>
                <a:spcPct val="90000"/>
              </a:lnSpc>
              <a:spcBef>
                <a:spcPts val="0"/>
              </a:spcBef>
              <a:spcAft>
                <a:spcPts val="0"/>
              </a:spcAft>
              <a:buClr>
                <a:schemeClr val="dk1"/>
              </a:buClr>
              <a:buSzPts val="4000"/>
              <a:buFont typeface="Quattrocento Sans"/>
              <a:buNone/>
            </a:pPr>
            <a:r>
              <a:rPr lang="en-US" sz="4000">
                <a:latin typeface="Quattrocento Sans"/>
                <a:ea typeface="Quattrocento Sans"/>
                <a:cs typeface="Quattrocento Sans"/>
                <a:sym typeface="Quattrocento Sans"/>
              </a:rPr>
              <a:t>Abordant la infranotificació dels casos de maltractament infantil</a:t>
            </a:r>
            <a:endParaRPr sz="4000">
              <a:latin typeface="Quattrocento Sans"/>
              <a:ea typeface="Quattrocento Sans"/>
              <a:cs typeface="Quattrocento Sans"/>
              <a:sym typeface="Quattrocento Sans"/>
            </a:endParaRPr>
          </a:p>
        </p:txBody>
      </p:sp>
      <p:sp>
        <p:nvSpPr>
          <p:cNvPr id="65" name="Google Shape;65;p1"/>
          <p:cNvSpPr txBox="1">
            <a:spLocks noGrp="1"/>
          </p:cNvSpPr>
          <p:nvPr>
            <p:ph type="subTitle" idx="1"/>
          </p:nvPr>
        </p:nvSpPr>
        <p:spPr>
          <a:xfrm>
            <a:off x="937549" y="3841524"/>
            <a:ext cx="10316901" cy="1655762"/>
          </a:xfrm>
          <a:prstGeom prst="rect">
            <a:avLst/>
          </a:prstGeom>
          <a:noFill/>
          <a:ln>
            <a:noFill/>
          </a:ln>
        </p:spPr>
        <p:txBody>
          <a:bodyPr spcFirstLastPara="1" wrap="square" lIns="91425" tIns="45700" rIns="91425" bIns="45700" anchor="t" anchorCtr="0">
            <a:noAutofit/>
          </a:bodyPr>
          <a:lstStyle/>
          <a:p>
            <a:pPr marL="0" lvl="0" indent="0" algn="ctr" rtl="0">
              <a:lnSpc>
                <a:spcPct val="90000"/>
              </a:lnSpc>
              <a:spcBef>
                <a:spcPts val="0"/>
              </a:spcBef>
              <a:spcAft>
                <a:spcPts val="0"/>
              </a:spcAft>
              <a:buClr>
                <a:schemeClr val="dk1"/>
              </a:buClr>
              <a:buSzPts val="2400"/>
              <a:buNone/>
            </a:pPr>
            <a:endParaRPr>
              <a:solidFill>
                <a:srgbClr val="7F7F7F"/>
              </a:solidFill>
              <a:latin typeface="Quattrocento Sans"/>
              <a:ea typeface="Quattrocento Sans"/>
              <a:cs typeface="Quattrocento Sans"/>
              <a:sym typeface="Quattrocento Sans"/>
            </a:endParaRPr>
          </a:p>
          <a:p>
            <a:pPr marL="0" lvl="0" indent="0" algn="ctr" rtl="0">
              <a:lnSpc>
                <a:spcPct val="90000"/>
              </a:lnSpc>
              <a:spcBef>
                <a:spcPts val="1000"/>
              </a:spcBef>
              <a:spcAft>
                <a:spcPts val="0"/>
              </a:spcAft>
              <a:buClr>
                <a:srgbClr val="7F7F7F"/>
              </a:buClr>
              <a:buSzPts val="2400"/>
              <a:buNone/>
            </a:pPr>
            <a:r>
              <a:rPr lang="en-US">
                <a:solidFill>
                  <a:srgbClr val="7F7F7F"/>
                </a:solidFill>
              </a:rPr>
              <a:t>Definició de violència i com reconèixer els casos de maltractament infantil</a:t>
            </a:r>
            <a:endParaRPr>
              <a:solidFill>
                <a:srgbClr val="7F7F7F"/>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Shape 123"/>
        <p:cNvGrpSpPr/>
        <p:nvPr/>
      </p:nvGrpSpPr>
      <p:grpSpPr>
        <a:xfrm>
          <a:off x="0" y="0"/>
          <a:ext cx="0" cy="0"/>
          <a:chOff x="0" y="0"/>
          <a:chExt cx="0" cy="0"/>
        </a:xfrm>
      </p:grpSpPr>
      <p:sp>
        <p:nvSpPr>
          <p:cNvPr id="124" name="Google Shape;124;p9"/>
          <p:cNvSpPr txBox="1">
            <a:spLocks noGrp="1"/>
          </p:cNvSpPr>
          <p:nvPr>
            <p:ph type="body" idx="1"/>
          </p:nvPr>
        </p:nvSpPr>
        <p:spPr>
          <a:xfrm>
            <a:off x="477521" y="944638"/>
            <a:ext cx="2966720" cy="547184"/>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SzPts val="3000"/>
              <a:buNone/>
            </a:pPr>
            <a:r>
              <a:rPr lang="en-US" sz="3000">
                <a:latin typeface="Quattrocento Sans"/>
                <a:ea typeface="Quattrocento Sans"/>
                <a:cs typeface="Quattrocento Sans"/>
                <a:sym typeface="Quattrocento Sans"/>
              </a:rPr>
              <a:t>només les nenes i nens de poca edat reben maltractament</a:t>
            </a:r>
            <a:endParaRPr sz="3000">
              <a:latin typeface="Quattrocento Sans"/>
              <a:ea typeface="Quattrocento Sans"/>
              <a:cs typeface="Quattrocento Sans"/>
              <a:sym typeface="Quattrocento Sans"/>
            </a:endParaRPr>
          </a:p>
        </p:txBody>
      </p:sp>
      <p:sp>
        <p:nvSpPr>
          <p:cNvPr id="125" name="Google Shape;125;p9"/>
          <p:cNvSpPr txBox="1"/>
          <p:nvPr/>
        </p:nvSpPr>
        <p:spPr>
          <a:xfrm>
            <a:off x="3591561" y="2253034"/>
            <a:ext cx="7687522" cy="2941212"/>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chemeClr val="accent1"/>
              </a:buClr>
              <a:buSzPts val="4400"/>
              <a:buFont typeface="Noto Sans Symbols"/>
              <a:buNone/>
            </a:pPr>
            <a:r>
              <a:rPr lang="en-US" sz="4400" b="1">
                <a:solidFill>
                  <a:schemeClr val="accent1"/>
                </a:solidFill>
                <a:latin typeface="Open Sans"/>
                <a:ea typeface="Open Sans"/>
                <a:cs typeface="Open Sans"/>
                <a:sym typeface="Open Sans"/>
              </a:rPr>
              <a:t>realitat</a:t>
            </a:r>
            <a:endParaRPr sz="4400" b="1">
              <a:solidFill>
                <a:schemeClr val="accent1"/>
              </a:solidFill>
              <a:latin typeface="Open Sans"/>
              <a:ea typeface="Open Sans"/>
              <a:cs typeface="Open Sans"/>
              <a:sym typeface="Open Sans"/>
            </a:endParaRPr>
          </a:p>
          <a:p>
            <a:pPr marL="0" marR="0" lvl="0" indent="0" algn="l" rtl="0">
              <a:lnSpc>
                <a:spcPct val="90000"/>
              </a:lnSpc>
              <a:spcBef>
                <a:spcPts val="1000"/>
              </a:spcBef>
              <a:spcAft>
                <a:spcPts val="0"/>
              </a:spcAft>
              <a:buClr>
                <a:schemeClr val="accent1"/>
              </a:buClr>
              <a:buSzPts val="2400"/>
              <a:buFont typeface="Noto Sans Symbols"/>
              <a:buNone/>
            </a:pPr>
            <a:r>
              <a:rPr lang="en-US" sz="2400">
                <a:solidFill>
                  <a:schemeClr val="dk1"/>
                </a:solidFill>
                <a:latin typeface="Quattrocento Sans"/>
                <a:ea typeface="Quattrocento Sans"/>
                <a:cs typeface="Quattrocento Sans"/>
                <a:sym typeface="Quattrocento Sans"/>
              </a:rPr>
              <a:t>el maltractament infantil pot passar a nadons, nenes, nens o adolescents. Pot semblar que les i els adolescents haurien de poder defensar-se, però és difícil plantar cara a una persona adulta que està maltractant, especialment persones properes com el pare o la mare. El maltractament infantil és, sovint ,un abús de poder i confiança. Les paraules cruels o els abusos sexuals o físics fan tant mal a les i els adolescents com a una nena o nen. </a:t>
            </a:r>
            <a:endParaRPr/>
          </a:p>
          <a:p>
            <a:pPr marL="0" marR="0" lvl="0" indent="0" algn="l" rtl="0">
              <a:lnSpc>
                <a:spcPct val="90000"/>
              </a:lnSpc>
              <a:spcBef>
                <a:spcPts val="1000"/>
              </a:spcBef>
              <a:spcAft>
                <a:spcPts val="0"/>
              </a:spcAft>
              <a:buClr>
                <a:schemeClr val="accent1"/>
              </a:buClr>
              <a:buSzPts val="2400"/>
              <a:buFont typeface="Noto Sans Symbols"/>
              <a:buNone/>
            </a:pPr>
            <a:endParaRPr sz="2400">
              <a:solidFill>
                <a:schemeClr val="dk1"/>
              </a:solidFill>
              <a:latin typeface="Quattrocento Sans"/>
              <a:ea typeface="Quattrocento Sans"/>
              <a:cs typeface="Quattrocento Sans"/>
              <a:sym typeface="Quattrocento Sans"/>
            </a:endParaRPr>
          </a:p>
          <a:p>
            <a:pPr marL="0" marR="0" lvl="0" indent="0" algn="l" rtl="0">
              <a:lnSpc>
                <a:spcPct val="90000"/>
              </a:lnSpc>
              <a:spcBef>
                <a:spcPts val="1000"/>
              </a:spcBef>
              <a:spcAft>
                <a:spcPts val="0"/>
              </a:spcAft>
              <a:buClr>
                <a:schemeClr val="accent1"/>
              </a:buClr>
              <a:buSzPts val="2400"/>
              <a:buFont typeface="Noto Sans Symbols"/>
              <a:buNone/>
            </a:pPr>
            <a:endParaRPr sz="2400">
              <a:solidFill>
                <a:schemeClr val="dk1"/>
              </a:solidFill>
              <a:latin typeface="Quattrocento Sans"/>
              <a:ea typeface="Quattrocento Sans"/>
              <a:cs typeface="Quattrocento Sans"/>
              <a:sym typeface="Quattrocento Sans"/>
            </a:endParaRPr>
          </a:p>
          <a:p>
            <a:pPr marL="0" marR="0" lvl="0" indent="0" algn="l" rtl="0">
              <a:lnSpc>
                <a:spcPct val="90000"/>
              </a:lnSpc>
              <a:spcBef>
                <a:spcPts val="1000"/>
              </a:spcBef>
              <a:spcAft>
                <a:spcPts val="0"/>
              </a:spcAft>
              <a:buClr>
                <a:schemeClr val="accent1"/>
              </a:buClr>
              <a:buSzPts val="2400"/>
              <a:buFont typeface="Noto Sans Symbols"/>
              <a:buNone/>
            </a:pPr>
            <a:endParaRPr sz="2400">
              <a:solidFill>
                <a:schemeClr val="dk1"/>
              </a:solidFill>
              <a:latin typeface="Quattrocento Sans"/>
              <a:ea typeface="Quattrocento Sans"/>
              <a:cs typeface="Quattrocento Sans"/>
              <a:sym typeface="Quattrocento Sans"/>
            </a:endParaRPr>
          </a:p>
        </p:txBody>
      </p:sp>
      <p:sp>
        <p:nvSpPr>
          <p:cNvPr id="126" name="Google Shape;126;p9"/>
          <p:cNvSpPr/>
          <p:nvPr/>
        </p:nvSpPr>
        <p:spPr>
          <a:xfrm>
            <a:off x="3591561" y="944638"/>
            <a:ext cx="1732190" cy="76944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4400" b="1">
                <a:solidFill>
                  <a:srgbClr val="C00000"/>
                </a:solidFill>
                <a:latin typeface="Open Sans"/>
                <a:ea typeface="Open Sans"/>
                <a:cs typeface="Open Sans"/>
                <a:sym typeface="Open Sans"/>
              </a:rPr>
              <a:t>mite</a:t>
            </a:r>
            <a:endParaRPr sz="4400">
              <a:solidFill>
                <a:srgbClr val="C00000"/>
              </a:solidFill>
              <a:latin typeface="Calibri"/>
              <a:ea typeface="Calibri"/>
              <a:cs typeface="Calibri"/>
              <a:sym typeface="Calibri"/>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126"/>
                                        </p:tgtEl>
                                        <p:attrNameLst>
                                          <p:attrName>style.visibility</p:attrName>
                                        </p:attrNameLst>
                                      </p:cBhvr>
                                      <p:to>
                                        <p:strVal val="visible"/>
                                      </p:to>
                                    </p:set>
                                    <p:anim calcmode="lin" valueType="num">
                                      <p:cBhvr additive="base">
                                        <p:cTn id="7" dur="500"/>
                                        <p:tgtEl>
                                          <p:spTgt spid="126"/>
                                        </p:tgtEl>
                                        <p:attrNameLst>
                                          <p:attrName>ppt_w</p:attrName>
                                        </p:attrNameLst>
                                      </p:cBhvr>
                                      <p:tavLst>
                                        <p:tav tm="0">
                                          <p:val>
                                            <p:strVal val="0"/>
                                          </p:val>
                                        </p:tav>
                                        <p:tav tm="100000">
                                          <p:val>
                                            <p:strVal val="#ppt_w"/>
                                          </p:val>
                                        </p:tav>
                                      </p:tavLst>
                                    </p:anim>
                                    <p:anim calcmode="lin" valueType="num">
                                      <p:cBhvr additive="base">
                                        <p:cTn id="8" dur="500"/>
                                        <p:tgtEl>
                                          <p:spTgt spid="126"/>
                                        </p:tgtEl>
                                        <p:attrNameLst>
                                          <p:attrName>ppt_h</p:attrName>
                                        </p:attrNameLst>
                                      </p:cBhvr>
                                      <p:tavLst>
                                        <p:tav tm="0">
                                          <p:val>
                                            <p:strVal val="0"/>
                                          </p:val>
                                        </p:tav>
                                        <p:tav tm="100000">
                                          <p:val>
                                            <p:strVal val="#ppt_h"/>
                                          </p:val>
                                        </p:tav>
                                      </p:tavLst>
                                    </p:anim>
                                  </p:childTnLst>
                                </p:cTn>
                              </p:par>
                              <p:par>
                                <p:cTn id="9" presetID="23" presetClass="entr" presetSubtype="16" fill="hold" nodeType="withEffect">
                                  <p:stCondLst>
                                    <p:cond delay="0"/>
                                  </p:stCondLst>
                                  <p:childTnLst>
                                    <p:set>
                                      <p:cBhvr>
                                        <p:cTn id="10" dur="1" fill="hold">
                                          <p:stCondLst>
                                            <p:cond delay="0"/>
                                          </p:stCondLst>
                                        </p:cTn>
                                        <p:tgtEl>
                                          <p:spTgt spid="125"/>
                                        </p:tgtEl>
                                        <p:attrNameLst>
                                          <p:attrName>style.visibility</p:attrName>
                                        </p:attrNameLst>
                                      </p:cBhvr>
                                      <p:to>
                                        <p:strVal val="visible"/>
                                      </p:to>
                                    </p:set>
                                    <p:anim calcmode="lin" valueType="num">
                                      <p:cBhvr additive="base">
                                        <p:cTn id="11" dur="500"/>
                                        <p:tgtEl>
                                          <p:spTgt spid="125"/>
                                        </p:tgtEl>
                                        <p:attrNameLst>
                                          <p:attrName>ppt_w</p:attrName>
                                        </p:attrNameLst>
                                      </p:cBhvr>
                                      <p:tavLst>
                                        <p:tav tm="0">
                                          <p:val>
                                            <p:strVal val="0"/>
                                          </p:val>
                                        </p:tav>
                                        <p:tav tm="100000">
                                          <p:val>
                                            <p:strVal val="#ppt_w"/>
                                          </p:val>
                                        </p:tav>
                                      </p:tavLst>
                                    </p:anim>
                                    <p:anim calcmode="lin" valueType="num">
                                      <p:cBhvr additive="base">
                                        <p:cTn id="12" dur="500"/>
                                        <p:tgtEl>
                                          <p:spTgt spid="125"/>
                                        </p:tgtEl>
                                        <p:attrNameLst>
                                          <p:attrName>ppt_h</p:attrName>
                                        </p:attrNameLst>
                                      </p:cBhvr>
                                      <p:tavLst>
                                        <p:tav tm="0">
                                          <p:val>
                                            <p:str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Shape 131"/>
        <p:cNvGrpSpPr/>
        <p:nvPr/>
      </p:nvGrpSpPr>
      <p:grpSpPr>
        <a:xfrm>
          <a:off x="0" y="0"/>
          <a:ext cx="0" cy="0"/>
          <a:chOff x="0" y="0"/>
          <a:chExt cx="0" cy="0"/>
        </a:xfrm>
      </p:grpSpPr>
      <p:sp>
        <p:nvSpPr>
          <p:cNvPr id="132" name="Google Shape;132;p10"/>
          <p:cNvSpPr txBox="1">
            <a:spLocks noGrp="1"/>
          </p:cNvSpPr>
          <p:nvPr>
            <p:ph type="body" idx="1"/>
          </p:nvPr>
        </p:nvSpPr>
        <p:spPr>
          <a:xfrm>
            <a:off x="838199" y="1256786"/>
            <a:ext cx="5481577" cy="547184"/>
          </a:xfrm>
          <a:prstGeom prst="rect">
            <a:avLst/>
          </a:prstGeom>
          <a:noFill/>
          <a:ln>
            <a:noFill/>
          </a:ln>
        </p:spPr>
        <p:txBody>
          <a:bodyPr spcFirstLastPara="1" wrap="square" lIns="91425" tIns="45700" rIns="91425" bIns="45700" anchor="t" anchorCtr="0">
            <a:noAutofit/>
          </a:bodyPr>
          <a:lstStyle/>
          <a:p>
            <a:pPr marL="0" lvl="0" indent="0" algn="ctr" rtl="0">
              <a:lnSpc>
                <a:spcPct val="90000"/>
              </a:lnSpc>
              <a:spcBef>
                <a:spcPts val="0"/>
              </a:spcBef>
              <a:spcAft>
                <a:spcPts val="0"/>
              </a:spcAft>
              <a:buSzPts val="3000"/>
              <a:buNone/>
            </a:pPr>
            <a:r>
              <a:rPr lang="en-US" sz="3000">
                <a:latin typeface="Quattrocento Sans"/>
                <a:ea typeface="Quattrocento Sans"/>
                <a:cs typeface="Quattrocento Sans"/>
                <a:sym typeface="Quattrocento Sans"/>
              </a:rPr>
              <a:t>el maltractament no es produeix en “bones famílies” o “bons barris” </a:t>
            </a:r>
            <a:endParaRPr sz="3000">
              <a:latin typeface="Quattrocento Sans"/>
              <a:ea typeface="Quattrocento Sans"/>
              <a:cs typeface="Quattrocento Sans"/>
              <a:sym typeface="Quattrocento Sans"/>
            </a:endParaRPr>
          </a:p>
        </p:txBody>
      </p:sp>
      <p:sp>
        <p:nvSpPr>
          <p:cNvPr id="133" name="Google Shape;133;p10"/>
          <p:cNvSpPr txBox="1"/>
          <p:nvPr/>
        </p:nvSpPr>
        <p:spPr>
          <a:xfrm>
            <a:off x="6511727" y="2290545"/>
            <a:ext cx="5294450" cy="1739378"/>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chemeClr val="accent1"/>
              </a:buClr>
              <a:buSzPts val="4400"/>
              <a:buFont typeface="Noto Sans Symbols"/>
              <a:buNone/>
            </a:pPr>
            <a:r>
              <a:rPr lang="en-US" sz="4400" b="1">
                <a:solidFill>
                  <a:schemeClr val="accent1"/>
                </a:solidFill>
                <a:latin typeface="Open Sans"/>
                <a:ea typeface="Open Sans"/>
                <a:cs typeface="Open Sans"/>
                <a:sym typeface="Open Sans"/>
              </a:rPr>
              <a:t>realitat</a:t>
            </a:r>
            <a:endParaRPr sz="4400" b="1">
              <a:solidFill>
                <a:schemeClr val="accent1"/>
              </a:solidFill>
              <a:latin typeface="Open Sans"/>
              <a:ea typeface="Open Sans"/>
              <a:cs typeface="Open Sans"/>
              <a:sym typeface="Open Sans"/>
            </a:endParaRPr>
          </a:p>
          <a:p>
            <a:pPr marL="0" marR="0" lvl="0" indent="0" algn="l" rtl="0">
              <a:lnSpc>
                <a:spcPct val="90000"/>
              </a:lnSpc>
              <a:spcBef>
                <a:spcPts val="1000"/>
              </a:spcBef>
              <a:spcAft>
                <a:spcPts val="0"/>
              </a:spcAft>
              <a:buClr>
                <a:schemeClr val="accent1"/>
              </a:buClr>
              <a:buSzPts val="2000"/>
              <a:buFont typeface="Noto Sans Symbols"/>
              <a:buNone/>
            </a:pPr>
            <a:r>
              <a:rPr lang="en-US" sz="2000">
                <a:solidFill>
                  <a:schemeClr val="dk1"/>
                </a:solidFill>
                <a:latin typeface="Quattrocento Sans"/>
                <a:ea typeface="Quattrocento Sans"/>
                <a:cs typeface="Quattrocento Sans"/>
                <a:sym typeface="Quattrocento Sans"/>
              </a:rPr>
              <a:t>el maltractament es produeix en tots els contextos socioeconòmics, culturals, racials, de les nenes i els nens. Pot passar en qualsevol família independentment de la seva riquesa o educació.</a:t>
            </a:r>
            <a:endParaRPr/>
          </a:p>
          <a:p>
            <a:pPr marL="0" marR="0" lvl="0" indent="0" algn="l" rtl="0">
              <a:lnSpc>
                <a:spcPct val="90000"/>
              </a:lnSpc>
              <a:spcBef>
                <a:spcPts val="1000"/>
              </a:spcBef>
              <a:spcAft>
                <a:spcPts val="0"/>
              </a:spcAft>
              <a:buClr>
                <a:schemeClr val="accent1"/>
              </a:buClr>
              <a:buSzPts val="2000"/>
              <a:buFont typeface="Noto Sans Symbols"/>
              <a:buNone/>
            </a:pPr>
            <a:r>
              <a:rPr lang="en-US" sz="2000">
                <a:solidFill>
                  <a:schemeClr val="dk1"/>
                </a:solidFill>
                <a:latin typeface="Quattrocento Sans"/>
                <a:ea typeface="Quattrocento Sans"/>
                <a:cs typeface="Quattrocento Sans"/>
                <a:sym typeface="Quattrocento Sans"/>
              </a:rPr>
              <a:t>Les persones que fan mal a les nenes i els nens poden provenir de qualsevol origen, cultura o religió i tenir qualsevol tipus de feina.</a:t>
            </a:r>
            <a:endParaRPr/>
          </a:p>
        </p:txBody>
      </p:sp>
      <p:sp>
        <p:nvSpPr>
          <p:cNvPr id="134" name="Google Shape;134;p10"/>
          <p:cNvSpPr/>
          <p:nvPr/>
        </p:nvSpPr>
        <p:spPr>
          <a:xfrm>
            <a:off x="6511727" y="1145657"/>
            <a:ext cx="1732190" cy="76944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4400" b="1">
                <a:solidFill>
                  <a:srgbClr val="C00000"/>
                </a:solidFill>
                <a:latin typeface="Open Sans"/>
                <a:ea typeface="Open Sans"/>
                <a:cs typeface="Open Sans"/>
                <a:sym typeface="Open Sans"/>
              </a:rPr>
              <a:t>mite</a:t>
            </a:r>
            <a:endParaRPr sz="4400">
              <a:solidFill>
                <a:srgbClr val="C00000"/>
              </a:solidFill>
              <a:latin typeface="Calibri"/>
              <a:ea typeface="Calibri"/>
              <a:cs typeface="Calibri"/>
              <a:sym typeface="Calibri"/>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134"/>
                                        </p:tgtEl>
                                        <p:attrNameLst>
                                          <p:attrName>style.visibility</p:attrName>
                                        </p:attrNameLst>
                                      </p:cBhvr>
                                      <p:to>
                                        <p:strVal val="visible"/>
                                      </p:to>
                                    </p:set>
                                    <p:anim calcmode="lin" valueType="num">
                                      <p:cBhvr additive="base">
                                        <p:cTn id="7" dur="500"/>
                                        <p:tgtEl>
                                          <p:spTgt spid="134"/>
                                        </p:tgtEl>
                                        <p:attrNameLst>
                                          <p:attrName>ppt_w</p:attrName>
                                        </p:attrNameLst>
                                      </p:cBhvr>
                                      <p:tavLst>
                                        <p:tav tm="0">
                                          <p:val>
                                            <p:strVal val="0"/>
                                          </p:val>
                                        </p:tav>
                                        <p:tav tm="100000">
                                          <p:val>
                                            <p:strVal val="#ppt_w"/>
                                          </p:val>
                                        </p:tav>
                                      </p:tavLst>
                                    </p:anim>
                                    <p:anim calcmode="lin" valueType="num">
                                      <p:cBhvr additive="base">
                                        <p:cTn id="8" dur="500"/>
                                        <p:tgtEl>
                                          <p:spTgt spid="134"/>
                                        </p:tgtEl>
                                        <p:attrNameLst>
                                          <p:attrName>ppt_h</p:attrName>
                                        </p:attrNameLst>
                                      </p:cBhvr>
                                      <p:tavLst>
                                        <p:tav tm="0">
                                          <p:val>
                                            <p:strVal val="0"/>
                                          </p:val>
                                        </p:tav>
                                        <p:tav tm="100000">
                                          <p:val>
                                            <p:strVal val="#ppt_h"/>
                                          </p:val>
                                        </p:tav>
                                      </p:tavLst>
                                    </p:anim>
                                  </p:childTnLst>
                                </p:cTn>
                              </p:par>
                              <p:par>
                                <p:cTn id="9" presetID="23" presetClass="entr" presetSubtype="16" fill="hold" nodeType="withEffect">
                                  <p:stCondLst>
                                    <p:cond delay="0"/>
                                  </p:stCondLst>
                                  <p:childTnLst>
                                    <p:set>
                                      <p:cBhvr>
                                        <p:cTn id="10" dur="1" fill="hold">
                                          <p:stCondLst>
                                            <p:cond delay="0"/>
                                          </p:stCondLst>
                                        </p:cTn>
                                        <p:tgtEl>
                                          <p:spTgt spid="133"/>
                                        </p:tgtEl>
                                        <p:attrNameLst>
                                          <p:attrName>style.visibility</p:attrName>
                                        </p:attrNameLst>
                                      </p:cBhvr>
                                      <p:to>
                                        <p:strVal val="visible"/>
                                      </p:to>
                                    </p:set>
                                    <p:anim calcmode="lin" valueType="num">
                                      <p:cBhvr additive="base">
                                        <p:cTn id="11" dur="500"/>
                                        <p:tgtEl>
                                          <p:spTgt spid="133"/>
                                        </p:tgtEl>
                                        <p:attrNameLst>
                                          <p:attrName>ppt_w</p:attrName>
                                        </p:attrNameLst>
                                      </p:cBhvr>
                                      <p:tavLst>
                                        <p:tav tm="0">
                                          <p:val>
                                            <p:strVal val="0"/>
                                          </p:val>
                                        </p:tav>
                                        <p:tav tm="100000">
                                          <p:val>
                                            <p:strVal val="#ppt_w"/>
                                          </p:val>
                                        </p:tav>
                                      </p:tavLst>
                                    </p:anim>
                                    <p:anim calcmode="lin" valueType="num">
                                      <p:cBhvr additive="base">
                                        <p:cTn id="12" dur="500"/>
                                        <p:tgtEl>
                                          <p:spTgt spid="133"/>
                                        </p:tgtEl>
                                        <p:attrNameLst>
                                          <p:attrName>ppt_h</p:attrName>
                                        </p:attrNameLst>
                                      </p:cBhvr>
                                      <p:tavLst>
                                        <p:tav tm="0">
                                          <p:val>
                                            <p:str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Shape 139"/>
        <p:cNvGrpSpPr/>
        <p:nvPr/>
      </p:nvGrpSpPr>
      <p:grpSpPr>
        <a:xfrm>
          <a:off x="0" y="0"/>
          <a:ext cx="0" cy="0"/>
          <a:chOff x="0" y="0"/>
          <a:chExt cx="0" cy="0"/>
        </a:xfrm>
      </p:grpSpPr>
      <p:sp>
        <p:nvSpPr>
          <p:cNvPr id="140" name="Google Shape;140;p11"/>
          <p:cNvSpPr txBox="1">
            <a:spLocks noGrp="1"/>
          </p:cNvSpPr>
          <p:nvPr>
            <p:ph type="body" idx="1"/>
          </p:nvPr>
        </p:nvSpPr>
        <p:spPr>
          <a:xfrm>
            <a:off x="838199" y="1987672"/>
            <a:ext cx="5481577" cy="547184"/>
          </a:xfrm>
          <a:prstGeom prst="rect">
            <a:avLst/>
          </a:prstGeom>
          <a:noFill/>
          <a:ln>
            <a:noFill/>
          </a:ln>
        </p:spPr>
        <p:txBody>
          <a:bodyPr spcFirstLastPara="1" wrap="square" lIns="91425" tIns="45700" rIns="91425" bIns="45700" anchor="t" anchorCtr="0">
            <a:noAutofit/>
          </a:bodyPr>
          <a:lstStyle/>
          <a:p>
            <a:pPr marL="0" lvl="0" indent="0" algn="ctr" rtl="0">
              <a:lnSpc>
                <a:spcPct val="90000"/>
              </a:lnSpc>
              <a:spcBef>
                <a:spcPts val="0"/>
              </a:spcBef>
              <a:spcAft>
                <a:spcPts val="0"/>
              </a:spcAft>
              <a:buSzPts val="3000"/>
              <a:buNone/>
            </a:pPr>
            <a:r>
              <a:rPr lang="en-US" sz="3000">
                <a:latin typeface="Quattrocento Sans"/>
                <a:ea typeface="Quattrocento Sans"/>
                <a:cs typeface="Quattrocento Sans"/>
                <a:sym typeface="Quattrocento Sans"/>
              </a:rPr>
              <a:t>la violència masclista no afecta les nenes i els nens si no la veuen</a:t>
            </a:r>
            <a:endParaRPr sz="3000">
              <a:latin typeface="Quattrocento Sans"/>
              <a:ea typeface="Quattrocento Sans"/>
              <a:cs typeface="Quattrocento Sans"/>
              <a:sym typeface="Quattrocento Sans"/>
            </a:endParaRPr>
          </a:p>
        </p:txBody>
      </p:sp>
      <p:sp>
        <p:nvSpPr>
          <p:cNvPr id="141" name="Google Shape;141;p11"/>
          <p:cNvSpPr txBox="1"/>
          <p:nvPr/>
        </p:nvSpPr>
        <p:spPr>
          <a:xfrm>
            <a:off x="6511727" y="3204944"/>
            <a:ext cx="5294450" cy="2173171"/>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chemeClr val="accent1"/>
              </a:buClr>
              <a:buSzPts val="4400"/>
              <a:buFont typeface="Noto Sans Symbols"/>
              <a:buNone/>
            </a:pPr>
            <a:r>
              <a:rPr lang="en-US" sz="4400" b="1">
                <a:solidFill>
                  <a:schemeClr val="accent1"/>
                </a:solidFill>
                <a:latin typeface="Open Sans"/>
                <a:ea typeface="Open Sans"/>
                <a:cs typeface="Open Sans"/>
                <a:sym typeface="Open Sans"/>
              </a:rPr>
              <a:t>realitat</a:t>
            </a:r>
            <a:endParaRPr sz="4400" b="1">
              <a:solidFill>
                <a:schemeClr val="accent1"/>
              </a:solidFill>
              <a:latin typeface="Open Sans"/>
              <a:ea typeface="Open Sans"/>
              <a:cs typeface="Open Sans"/>
              <a:sym typeface="Open Sans"/>
            </a:endParaRPr>
          </a:p>
          <a:p>
            <a:pPr marL="0" marR="0" lvl="0" indent="0" algn="l" rtl="0">
              <a:lnSpc>
                <a:spcPct val="90000"/>
              </a:lnSpc>
              <a:spcBef>
                <a:spcPts val="1000"/>
              </a:spcBef>
              <a:spcAft>
                <a:spcPts val="0"/>
              </a:spcAft>
              <a:buClr>
                <a:schemeClr val="accent1"/>
              </a:buClr>
              <a:buSzPts val="2000"/>
              <a:buFont typeface="Noto Sans Symbols"/>
              <a:buNone/>
            </a:pPr>
            <a:r>
              <a:rPr lang="en-US" sz="2000">
                <a:solidFill>
                  <a:schemeClr val="dk1"/>
                </a:solidFill>
                <a:latin typeface="Quattrocento Sans"/>
                <a:ea typeface="Quattrocento Sans"/>
                <a:cs typeface="Quattrocento Sans"/>
                <a:sym typeface="Quattrocento Sans"/>
              </a:rPr>
              <a:t>no cal que una nena o nen vegi la violència masclista cap a la seva mare per saber que està passant i patir una afectació. </a:t>
            </a:r>
            <a:endParaRPr/>
          </a:p>
        </p:txBody>
      </p:sp>
      <p:sp>
        <p:nvSpPr>
          <p:cNvPr id="142" name="Google Shape;142;p11"/>
          <p:cNvSpPr/>
          <p:nvPr/>
        </p:nvSpPr>
        <p:spPr>
          <a:xfrm>
            <a:off x="6511727" y="1876543"/>
            <a:ext cx="1732190" cy="76944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4400" b="1">
                <a:solidFill>
                  <a:srgbClr val="C00000"/>
                </a:solidFill>
                <a:latin typeface="Open Sans"/>
                <a:ea typeface="Open Sans"/>
                <a:cs typeface="Open Sans"/>
                <a:sym typeface="Open Sans"/>
              </a:rPr>
              <a:t>mite</a:t>
            </a:r>
            <a:endParaRPr sz="4400">
              <a:solidFill>
                <a:srgbClr val="C00000"/>
              </a:solidFill>
              <a:latin typeface="Calibri"/>
              <a:ea typeface="Calibri"/>
              <a:cs typeface="Calibri"/>
              <a:sym typeface="Calibri"/>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142"/>
                                        </p:tgtEl>
                                        <p:attrNameLst>
                                          <p:attrName>style.visibility</p:attrName>
                                        </p:attrNameLst>
                                      </p:cBhvr>
                                      <p:to>
                                        <p:strVal val="visible"/>
                                      </p:to>
                                    </p:set>
                                    <p:anim calcmode="lin" valueType="num">
                                      <p:cBhvr additive="base">
                                        <p:cTn id="7" dur="500"/>
                                        <p:tgtEl>
                                          <p:spTgt spid="142"/>
                                        </p:tgtEl>
                                        <p:attrNameLst>
                                          <p:attrName>ppt_w</p:attrName>
                                        </p:attrNameLst>
                                      </p:cBhvr>
                                      <p:tavLst>
                                        <p:tav tm="0">
                                          <p:val>
                                            <p:strVal val="0"/>
                                          </p:val>
                                        </p:tav>
                                        <p:tav tm="100000">
                                          <p:val>
                                            <p:strVal val="#ppt_w"/>
                                          </p:val>
                                        </p:tav>
                                      </p:tavLst>
                                    </p:anim>
                                    <p:anim calcmode="lin" valueType="num">
                                      <p:cBhvr additive="base">
                                        <p:cTn id="8" dur="500"/>
                                        <p:tgtEl>
                                          <p:spTgt spid="142"/>
                                        </p:tgtEl>
                                        <p:attrNameLst>
                                          <p:attrName>ppt_h</p:attrName>
                                        </p:attrNameLst>
                                      </p:cBhvr>
                                      <p:tavLst>
                                        <p:tav tm="0">
                                          <p:val>
                                            <p:strVal val="0"/>
                                          </p:val>
                                        </p:tav>
                                        <p:tav tm="100000">
                                          <p:val>
                                            <p:strVal val="#ppt_h"/>
                                          </p:val>
                                        </p:tav>
                                      </p:tavLst>
                                    </p:anim>
                                  </p:childTnLst>
                                </p:cTn>
                              </p:par>
                              <p:par>
                                <p:cTn id="9" presetID="23" presetClass="entr" presetSubtype="16" fill="hold" nodeType="withEffect">
                                  <p:stCondLst>
                                    <p:cond delay="0"/>
                                  </p:stCondLst>
                                  <p:childTnLst>
                                    <p:set>
                                      <p:cBhvr>
                                        <p:cTn id="10" dur="1" fill="hold">
                                          <p:stCondLst>
                                            <p:cond delay="0"/>
                                          </p:stCondLst>
                                        </p:cTn>
                                        <p:tgtEl>
                                          <p:spTgt spid="141"/>
                                        </p:tgtEl>
                                        <p:attrNameLst>
                                          <p:attrName>style.visibility</p:attrName>
                                        </p:attrNameLst>
                                      </p:cBhvr>
                                      <p:to>
                                        <p:strVal val="visible"/>
                                      </p:to>
                                    </p:set>
                                    <p:anim calcmode="lin" valueType="num">
                                      <p:cBhvr additive="base">
                                        <p:cTn id="11" dur="500"/>
                                        <p:tgtEl>
                                          <p:spTgt spid="141"/>
                                        </p:tgtEl>
                                        <p:attrNameLst>
                                          <p:attrName>ppt_w</p:attrName>
                                        </p:attrNameLst>
                                      </p:cBhvr>
                                      <p:tavLst>
                                        <p:tav tm="0">
                                          <p:val>
                                            <p:strVal val="0"/>
                                          </p:val>
                                        </p:tav>
                                        <p:tav tm="100000">
                                          <p:val>
                                            <p:strVal val="#ppt_w"/>
                                          </p:val>
                                        </p:tav>
                                      </p:tavLst>
                                    </p:anim>
                                    <p:anim calcmode="lin" valueType="num">
                                      <p:cBhvr additive="base">
                                        <p:cTn id="12" dur="500"/>
                                        <p:tgtEl>
                                          <p:spTgt spid="141"/>
                                        </p:tgtEl>
                                        <p:attrNameLst>
                                          <p:attrName>ppt_h</p:attrName>
                                        </p:attrNameLst>
                                      </p:cBhvr>
                                      <p:tavLst>
                                        <p:tav tm="0">
                                          <p:val>
                                            <p:str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Shape 147"/>
        <p:cNvGrpSpPr/>
        <p:nvPr/>
      </p:nvGrpSpPr>
      <p:grpSpPr>
        <a:xfrm>
          <a:off x="0" y="0"/>
          <a:ext cx="0" cy="0"/>
          <a:chOff x="0" y="0"/>
          <a:chExt cx="0" cy="0"/>
        </a:xfrm>
      </p:grpSpPr>
      <p:sp>
        <p:nvSpPr>
          <p:cNvPr id="148" name="Google Shape;148;p12"/>
          <p:cNvSpPr txBox="1">
            <a:spLocks noGrp="1"/>
          </p:cNvSpPr>
          <p:nvPr>
            <p:ph type="body" idx="1"/>
          </p:nvPr>
        </p:nvSpPr>
        <p:spPr>
          <a:xfrm>
            <a:off x="838199" y="1987672"/>
            <a:ext cx="5481577" cy="547184"/>
          </a:xfrm>
          <a:prstGeom prst="rect">
            <a:avLst/>
          </a:prstGeom>
          <a:noFill/>
          <a:ln>
            <a:noFill/>
          </a:ln>
        </p:spPr>
        <p:txBody>
          <a:bodyPr spcFirstLastPara="1" wrap="square" lIns="91425" tIns="45700" rIns="91425" bIns="45700" anchor="t" anchorCtr="0">
            <a:noAutofit/>
          </a:bodyPr>
          <a:lstStyle/>
          <a:p>
            <a:pPr marL="0" lvl="0" indent="0" algn="ctr" rtl="0">
              <a:lnSpc>
                <a:spcPct val="90000"/>
              </a:lnSpc>
              <a:spcBef>
                <a:spcPts val="0"/>
              </a:spcBef>
              <a:spcAft>
                <a:spcPts val="0"/>
              </a:spcAft>
              <a:buSzPts val="3000"/>
              <a:buNone/>
            </a:pPr>
            <a:r>
              <a:rPr lang="en-US" sz="3000">
                <a:latin typeface="Quattrocento Sans"/>
                <a:ea typeface="Quattrocento Sans"/>
                <a:cs typeface="Quattrocento Sans"/>
                <a:sym typeface="Quattrocento Sans"/>
              </a:rPr>
              <a:t>la disciplina física no és maltractament infantil</a:t>
            </a:r>
            <a:endParaRPr sz="3000">
              <a:latin typeface="Quattrocento Sans"/>
              <a:ea typeface="Quattrocento Sans"/>
              <a:cs typeface="Quattrocento Sans"/>
              <a:sym typeface="Quattrocento Sans"/>
            </a:endParaRPr>
          </a:p>
        </p:txBody>
      </p:sp>
      <p:sp>
        <p:nvSpPr>
          <p:cNvPr id="149" name="Google Shape;149;p12"/>
          <p:cNvSpPr txBox="1"/>
          <p:nvPr/>
        </p:nvSpPr>
        <p:spPr>
          <a:xfrm>
            <a:off x="6511727" y="3204944"/>
            <a:ext cx="5294450" cy="2173171"/>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chemeClr val="accent1"/>
              </a:buClr>
              <a:buSzPts val="4400"/>
              <a:buFont typeface="Noto Sans Symbols"/>
              <a:buNone/>
            </a:pPr>
            <a:r>
              <a:rPr lang="en-US" sz="4400" b="1">
                <a:solidFill>
                  <a:schemeClr val="accent1"/>
                </a:solidFill>
                <a:latin typeface="Open Sans"/>
                <a:ea typeface="Open Sans"/>
                <a:cs typeface="Open Sans"/>
                <a:sym typeface="Open Sans"/>
              </a:rPr>
              <a:t>realitat</a:t>
            </a:r>
            <a:endParaRPr sz="4400" b="1">
              <a:solidFill>
                <a:schemeClr val="accent1"/>
              </a:solidFill>
              <a:latin typeface="Open Sans"/>
              <a:ea typeface="Open Sans"/>
              <a:cs typeface="Open Sans"/>
              <a:sym typeface="Open Sans"/>
            </a:endParaRPr>
          </a:p>
          <a:p>
            <a:pPr marL="0" marR="0" lvl="0" indent="0" algn="l" rtl="0">
              <a:lnSpc>
                <a:spcPct val="90000"/>
              </a:lnSpc>
              <a:spcBef>
                <a:spcPts val="1000"/>
              </a:spcBef>
              <a:spcAft>
                <a:spcPts val="0"/>
              </a:spcAft>
              <a:buClr>
                <a:schemeClr val="accent1"/>
              </a:buClr>
              <a:buSzPts val="2000"/>
              <a:buFont typeface="Noto Sans Symbols"/>
              <a:buNone/>
            </a:pPr>
            <a:r>
              <a:rPr lang="en-US" sz="2000">
                <a:solidFill>
                  <a:schemeClr val="dk1"/>
                </a:solidFill>
                <a:latin typeface="Quattrocento Sans"/>
                <a:ea typeface="Quattrocento Sans"/>
                <a:cs typeface="Quattrocento Sans"/>
                <a:sym typeface="Quattrocento Sans"/>
              </a:rPr>
              <a:t>la disciplina de les nenes i els nens es pot fer de maneres més acceptables. La disciplina física es convertirà en maltractament si causa danys o perjudicis a la nena o el nen. Hi ha moltes maneres de disciplinar les nenes i els nens sense fer servir la força.</a:t>
            </a:r>
            <a:endParaRPr/>
          </a:p>
        </p:txBody>
      </p:sp>
      <p:sp>
        <p:nvSpPr>
          <p:cNvPr id="150" name="Google Shape;150;p12"/>
          <p:cNvSpPr/>
          <p:nvPr/>
        </p:nvSpPr>
        <p:spPr>
          <a:xfrm>
            <a:off x="6511727" y="1876543"/>
            <a:ext cx="1732190" cy="76944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4400" b="1">
                <a:solidFill>
                  <a:srgbClr val="C00000"/>
                </a:solidFill>
                <a:latin typeface="Open Sans"/>
                <a:ea typeface="Open Sans"/>
                <a:cs typeface="Open Sans"/>
                <a:sym typeface="Open Sans"/>
              </a:rPr>
              <a:t>mite</a:t>
            </a:r>
            <a:endParaRPr sz="4400">
              <a:solidFill>
                <a:srgbClr val="C00000"/>
              </a:solidFill>
              <a:latin typeface="Calibri"/>
              <a:ea typeface="Calibri"/>
              <a:cs typeface="Calibri"/>
              <a:sym typeface="Calibri"/>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150"/>
                                        </p:tgtEl>
                                        <p:attrNameLst>
                                          <p:attrName>style.visibility</p:attrName>
                                        </p:attrNameLst>
                                      </p:cBhvr>
                                      <p:to>
                                        <p:strVal val="visible"/>
                                      </p:to>
                                    </p:set>
                                    <p:anim calcmode="lin" valueType="num">
                                      <p:cBhvr additive="base">
                                        <p:cTn id="7" dur="500"/>
                                        <p:tgtEl>
                                          <p:spTgt spid="150"/>
                                        </p:tgtEl>
                                        <p:attrNameLst>
                                          <p:attrName>ppt_w</p:attrName>
                                        </p:attrNameLst>
                                      </p:cBhvr>
                                      <p:tavLst>
                                        <p:tav tm="0">
                                          <p:val>
                                            <p:strVal val="0"/>
                                          </p:val>
                                        </p:tav>
                                        <p:tav tm="100000">
                                          <p:val>
                                            <p:strVal val="#ppt_w"/>
                                          </p:val>
                                        </p:tav>
                                      </p:tavLst>
                                    </p:anim>
                                    <p:anim calcmode="lin" valueType="num">
                                      <p:cBhvr additive="base">
                                        <p:cTn id="8" dur="500"/>
                                        <p:tgtEl>
                                          <p:spTgt spid="150"/>
                                        </p:tgtEl>
                                        <p:attrNameLst>
                                          <p:attrName>ppt_h</p:attrName>
                                        </p:attrNameLst>
                                      </p:cBhvr>
                                      <p:tavLst>
                                        <p:tav tm="0">
                                          <p:val>
                                            <p:strVal val="0"/>
                                          </p:val>
                                        </p:tav>
                                        <p:tav tm="100000">
                                          <p:val>
                                            <p:strVal val="#ppt_h"/>
                                          </p:val>
                                        </p:tav>
                                      </p:tavLst>
                                    </p:anim>
                                  </p:childTnLst>
                                </p:cTn>
                              </p:par>
                              <p:par>
                                <p:cTn id="9" presetID="23" presetClass="entr" presetSubtype="16" fill="hold" nodeType="withEffect">
                                  <p:stCondLst>
                                    <p:cond delay="0"/>
                                  </p:stCondLst>
                                  <p:childTnLst>
                                    <p:set>
                                      <p:cBhvr>
                                        <p:cTn id="10" dur="1" fill="hold">
                                          <p:stCondLst>
                                            <p:cond delay="0"/>
                                          </p:stCondLst>
                                        </p:cTn>
                                        <p:tgtEl>
                                          <p:spTgt spid="149"/>
                                        </p:tgtEl>
                                        <p:attrNameLst>
                                          <p:attrName>style.visibility</p:attrName>
                                        </p:attrNameLst>
                                      </p:cBhvr>
                                      <p:to>
                                        <p:strVal val="visible"/>
                                      </p:to>
                                    </p:set>
                                    <p:anim calcmode="lin" valueType="num">
                                      <p:cBhvr additive="base">
                                        <p:cTn id="11" dur="500"/>
                                        <p:tgtEl>
                                          <p:spTgt spid="149"/>
                                        </p:tgtEl>
                                        <p:attrNameLst>
                                          <p:attrName>ppt_w</p:attrName>
                                        </p:attrNameLst>
                                      </p:cBhvr>
                                      <p:tavLst>
                                        <p:tav tm="0">
                                          <p:val>
                                            <p:strVal val="0"/>
                                          </p:val>
                                        </p:tav>
                                        <p:tav tm="100000">
                                          <p:val>
                                            <p:strVal val="#ppt_w"/>
                                          </p:val>
                                        </p:tav>
                                      </p:tavLst>
                                    </p:anim>
                                    <p:anim calcmode="lin" valueType="num">
                                      <p:cBhvr additive="base">
                                        <p:cTn id="12" dur="500"/>
                                        <p:tgtEl>
                                          <p:spTgt spid="149"/>
                                        </p:tgtEl>
                                        <p:attrNameLst>
                                          <p:attrName>ppt_h</p:attrName>
                                        </p:attrNameLst>
                                      </p:cBhvr>
                                      <p:tavLst>
                                        <p:tav tm="0">
                                          <p:val>
                                            <p:str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Shape 155"/>
        <p:cNvGrpSpPr/>
        <p:nvPr/>
      </p:nvGrpSpPr>
      <p:grpSpPr>
        <a:xfrm>
          <a:off x="0" y="0"/>
          <a:ext cx="0" cy="0"/>
          <a:chOff x="0" y="0"/>
          <a:chExt cx="0" cy="0"/>
        </a:xfrm>
      </p:grpSpPr>
      <p:sp>
        <p:nvSpPr>
          <p:cNvPr id="156" name="Google Shape;156;p13"/>
          <p:cNvSpPr txBox="1">
            <a:spLocks noGrp="1"/>
          </p:cNvSpPr>
          <p:nvPr>
            <p:ph type="body" idx="1"/>
          </p:nvPr>
        </p:nvSpPr>
        <p:spPr>
          <a:xfrm>
            <a:off x="838199" y="1987672"/>
            <a:ext cx="5481577" cy="547184"/>
          </a:xfrm>
          <a:prstGeom prst="rect">
            <a:avLst/>
          </a:prstGeom>
          <a:noFill/>
          <a:ln>
            <a:noFill/>
          </a:ln>
        </p:spPr>
        <p:txBody>
          <a:bodyPr spcFirstLastPara="1" wrap="square" lIns="91425" tIns="45700" rIns="91425" bIns="45700" anchor="t" anchorCtr="0">
            <a:noAutofit/>
          </a:bodyPr>
          <a:lstStyle/>
          <a:p>
            <a:pPr marL="0" lvl="0" indent="0" algn="ctr" rtl="0">
              <a:lnSpc>
                <a:spcPct val="90000"/>
              </a:lnSpc>
              <a:spcBef>
                <a:spcPts val="0"/>
              </a:spcBef>
              <a:spcAft>
                <a:spcPts val="0"/>
              </a:spcAft>
              <a:buSzPts val="3000"/>
              <a:buNone/>
            </a:pPr>
            <a:r>
              <a:rPr lang="en-US" sz="3000">
                <a:latin typeface="Quattrocento Sans"/>
                <a:ea typeface="Quattrocento Sans"/>
                <a:cs typeface="Quattrocento Sans"/>
                <a:sym typeface="Quattrocento Sans"/>
              </a:rPr>
              <a:t>la majoria de persones maltractadores són desconegudes</a:t>
            </a:r>
            <a:endParaRPr sz="3000">
              <a:latin typeface="Quattrocento Sans"/>
              <a:ea typeface="Quattrocento Sans"/>
              <a:cs typeface="Quattrocento Sans"/>
              <a:sym typeface="Quattrocento Sans"/>
            </a:endParaRPr>
          </a:p>
        </p:txBody>
      </p:sp>
      <p:sp>
        <p:nvSpPr>
          <p:cNvPr id="157" name="Google Shape;157;p13"/>
          <p:cNvSpPr txBox="1"/>
          <p:nvPr/>
        </p:nvSpPr>
        <p:spPr>
          <a:xfrm>
            <a:off x="6511727" y="3204945"/>
            <a:ext cx="5294450" cy="1739378"/>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chemeClr val="accent1"/>
              </a:buClr>
              <a:buSzPts val="4400"/>
              <a:buFont typeface="Noto Sans Symbols"/>
              <a:buNone/>
            </a:pPr>
            <a:r>
              <a:rPr lang="en-US" sz="4400" b="1">
                <a:solidFill>
                  <a:schemeClr val="accent1"/>
                </a:solidFill>
                <a:latin typeface="Open Sans"/>
                <a:ea typeface="Open Sans"/>
                <a:cs typeface="Open Sans"/>
                <a:sym typeface="Open Sans"/>
              </a:rPr>
              <a:t>realitat</a:t>
            </a:r>
            <a:endParaRPr sz="4400" b="1">
              <a:solidFill>
                <a:schemeClr val="accent1"/>
              </a:solidFill>
              <a:latin typeface="Open Sans"/>
              <a:ea typeface="Open Sans"/>
              <a:cs typeface="Open Sans"/>
              <a:sym typeface="Open Sans"/>
            </a:endParaRPr>
          </a:p>
          <a:p>
            <a:pPr marL="0" marR="0" lvl="0" indent="0" algn="l" rtl="0">
              <a:lnSpc>
                <a:spcPct val="90000"/>
              </a:lnSpc>
              <a:spcBef>
                <a:spcPts val="1000"/>
              </a:spcBef>
              <a:spcAft>
                <a:spcPts val="0"/>
              </a:spcAft>
              <a:buClr>
                <a:schemeClr val="accent1"/>
              </a:buClr>
              <a:buSzPts val="2400"/>
              <a:buFont typeface="Noto Sans Symbols"/>
              <a:buNone/>
            </a:pPr>
            <a:r>
              <a:rPr lang="en-US" sz="2400">
                <a:solidFill>
                  <a:schemeClr val="dk1"/>
                </a:solidFill>
                <a:latin typeface="Quattrocento Sans"/>
                <a:ea typeface="Quattrocento Sans"/>
                <a:cs typeface="Quattrocento Sans"/>
                <a:sym typeface="Quattrocento Sans"/>
              </a:rPr>
              <a:t>si bé es produeixen maltractaments per part de persones desconegudes, la majoria els realitzen persones de la família o altres properes a aquesta</a:t>
            </a:r>
            <a:endParaRPr sz="2400">
              <a:solidFill>
                <a:schemeClr val="dk1"/>
              </a:solidFill>
              <a:latin typeface="Quattrocento Sans"/>
              <a:ea typeface="Quattrocento Sans"/>
              <a:cs typeface="Quattrocento Sans"/>
              <a:sym typeface="Quattrocento Sans"/>
            </a:endParaRPr>
          </a:p>
        </p:txBody>
      </p:sp>
      <p:sp>
        <p:nvSpPr>
          <p:cNvPr id="158" name="Google Shape;158;p13"/>
          <p:cNvSpPr/>
          <p:nvPr/>
        </p:nvSpPr>
        <p:spPr>
          <a:xfrm>
            <a:off x="6511727" y="1876543"/>
            <a:ext cx="1732190" cy="76944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4400" b="1">
                <a:solidFill>
                  <a:srgbClr val="C00000"/>
                </a:solidFill>
                <a:latin typeface="Open Sans"/>
                <a:ea typeface="Open Sans"/>
                <a:cs typeface="Open Sans"/>
                <a:sym typeface="Open Sans"/>
              </a:rPr>
              <a:t>mite</a:t>
            </a:r>
            <a:endParaRPr sz="4400">
              <a:solidFill>
                <a:srgbClr val="C00000"/>
              </a:solidFill>
              <a:latin typeface="Calibri"/>
              <a:ea typeface="Calibri"/>
              <a:cs typeface="Calibri"/>
              <a:sym typeface="Calibri"/>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158"/>
                                        </p:tgtEl>
                                        <p:attrNameLst>
                                          <p:attrName>style.visibility</p:attrName>
                                        </p:attrNameLst>
                                      </p:cBhvr>
                                      <p:to>
                                        <p:strVal val="visible"/>
                                      </p:to>
                                    </p:set>
                                    <p:anim calcmode="lin" valueType="num">
                                      <p:cBhvr additive="base">
                                        <p:cTn id="7" dur="500"/>
                                        <p:tgtEl>
                                          <p:spTgt spid="158"/>
                                        </p:tgtEl>
                                        <p:attrNameLst>
                                          <p:attrName>ppt_w</p:attrName>
                                        </p:attrNameLst>
                                      </p:cBhvr>
                                      <p:tavLst>
                                        <p:tav tm="0">
                                          <p:val>
                                            <p:strVal val="0"/>
                                          </p:val>
                                        </p:tav>
                                        <p:tav tm="100000">
                                          <p:val>
                                            <p:strVal val="#ppt_w"/>
                                          </p:val>
                                        </p:tav>
                                      </p:tavLst>
                                    </p:anim>
                                    <p:anim calcmode="lin" valueType="num">
                                      <p:cBhvr additive="base">
                                        <p:cTn id="8" dur="500"/>
                                        <p:tgtEl>
                                          <p:spTgt spid="158"/>
                                        </p:tgtEl>
                                        <p:attrNameLst>
                                          <p:attrName>ppt_h</p:attrName>
                                        </p:attrNameLst>
                                      </p:cBhvr>
                                      <p:tavLst>
                                        <p:tav tm="0">
                                          <p:val>
                                            <p:strVal val="0"/>
                                          </p:val>
                                        </p:tav>
                                        <p:tav tm="100000">
                                          <p:val>
                                            <p:strVal val="#ppt_h"/>
                                          </p:val>
                                        </p:tav>
                                      </p:tavLst>
                                    </p:anim>
                                  </p:childTnLst>
                                </p:cTn>
                              </p:par>
                              <p:par>
                                <p:cTn id="9" presetID="23" presetClass="entr" presetSubtype="16" fill="hold" nodeType="withEffect">
                                  <p:stCondLst>
                                    <p:cond delay="0"/>
                                  </p:stCondLst>
                                  <p:childTnLst>
                                    <p:set>
                                      <p:cBhvr>
                                        <p:cTn id="10" dur="1" fill="hold">
                                          <p:stCondLst>
                                            <p:cond delay="0"/>
                                          </p:stCondLst>
                                        </p:cTn>
                                        <p:tgtEl>
                                          <p:spTgt spid="157"/>
                                        </p:tgtEl>
                                        <p:attrNameLst>
                                          <p:attrName>style.visibility</p:attrName>
                                        </p:attrNameLst>
                                      </p:cBhvr>
                                      <p:to>
                                        <p:strVal val="visible"/>
                                      </p:to>
                                    </p:set>
                                    <p:anim calcmode="lin" valueType="num">
                                      <p:cBhvr additive="base">
                                        <p:cTn id="11" dur="500"/>
                                        <p:tgtEl>
                                          <p:spTgt spid="157"/>
                                        </p:tgtEl>
                                        <p:attrNameLst>
                                          <p:attrName>ppt_w</p:attrName>
                                        </p:attrNameLst>
                                      </p:cBhvr>
                                      <p:tavLst>
                                        <p:tav tm="0">
                                          <p:val>
                                            <p:strVal val="0"/>
                                          </p:val>
                                        </p:tav>
                                        <p:tav tm="100000">
                                          <p:val>
                                            <p:strVal val="#ppt_w"/>
                                          </p:val>
                                        </p:tav>
                                      </p:tavLst>
                                    </p:anim>
                                    <p:anim calcmode="lin" valueType="num">
                                      <p:cBhvr additive="base">
                                        <p:cTn id="12" dur="500"/>
                                        <p:tgtEl>
                                          <p:spTgt spid="157"/>
                                        </p:tgtEl>
                                        <p:attrNameLst>
                                          <p:attrName>ppt_h</p:attrName>
                                        </p:attrNameLst>
                                      </p:cBhvr>
                                      <p:tavLst>
                                        <p:tav tm="0">
                                          <p:val>
                                            <p:str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Shape 163"/>
        <p:cNvGrpSpPr/>
        <p:nvPr/>
      </p:nvGrpSpPr>
      <p:grpSpPr>
        <a:xfrm>
          <a:off x="0" y="0"/>
          <a:ext cx="0" cy="0"/>
          <a:chOff x="0" y="0"/>
          <a:chExt cx="0" cy="0"/>
        </a:xfrm>
      </p:grpSpPr>
      <p:sp>
        <p:nvSpPr>
          <p:cNvPr id="164" name="Google Shape;164;p14"/>
          <p:cNvSpPr txBox="1">
            <a:spLocks noGrp="1"/>
          </p:cNvSpPr>
          <p:nvPr>
            <p:ph type="body" idx="1"/>
          </p:nvPr>
        </p:nvSpPr>
        <p:spPr>
          <a:xfrm>
            <a:off x="838199" y="1422188"/>
            <a:ext cx="5481577" cy="547184"/>
          </a:xfrm>
          <a:prstGeom prst="rect">
            <a:avLst/>
          </a:prstGeom>
          <a:noFill/>
          <a:ln>
            <a:noFill/>
          </a:ln>
        </p:spPr>
        <p:txBody>
          <a:bodyPr spcFirstLastPara="1" wrap="square" lIns="91425" tIns="45700" rIns="91425" bIns="45700" anchor="t" anchorCtr="0">
            <a:noAutofit/>
          </a:bodyPr>
          <a:lstStyle/>
          <a:p>
            <a:pPr marL="0" lvl="0" indent="0" algn="ctr" rtl="0">
              <a:lnSpc>
                <a:spcPct val="90000"/>
              </a:lnSpc>
              <a:spcBef>
                <a:spcPts val="0"/>
              </a:spcBef>
              <a:spcAft>
                <a:spcPts val="0"/>
              </a:spcAft>
              <a:buSzPts val="3000"/>
              <a:buNone/>
            </a:pPr>
            <a:r>
              <a:rPr lang="en-US" sz="3000">
                <a:latin typeface="Quattrocento Sans"/>
                <a:ea typeface="Quattrocento Sans"/>
                <a:cs typeface="Quattrocento Sans"/>
                <a:sym typeface="Quattrocento Sans"/>
              </a:rPr>
              <a:t>les nenes i nens que reben maltractament, reprodueixen els patrons de maltractament quan creixen</a:t>
            </a:r>
            <a:endParaRPr sz="3000">
              <a:latin typeface="Quattrocento Sans"/>
              <a:ea typeface="Quattrocento Sans"/>
              <a:cs typeface="Quattrocento Sans"/>
              <a:sym typeface="Quattrocento Sans"/>
            </a:endParaRPr>
          </a:p>
        </p:txBody>
      </p:sp>
      <p:sp>
        <p:nvSpPr>
          <p:cNvPr id="165" name="Google Shape;165;p14"/>
          <p:cNvSpPr txBox="1"/>
          <p:nvPr/>
        </p:nvSpPr>
        <p:spPr>
          <a:xfrm>
            <a:off x="6511727" y="2218355"/>
            <a:ext cx="5294450" cy="1739378"/>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chemeClr val="accent1"/>
              </a:buClr>
              <a:buSzPts val="4400"/>
              <a:buFont typeface="Noto Sans Symbols"/>
              <a:buNone/>
            </a:pPr>
            <a:r>
              <a:rPr lang="en-US" sz="4400" b="1">
                <a:solidFill>
                  <a:schemeClr val="accent1"/>
                </a:solidFill>
                <a:latin typeface="Open Sans"/>
                <a:ea typeface="Open Sans"/>
                <a:cs typeface="Open Sans"/>
                <a:sym typeface="Open Sans"/>
              </a:rPr>
              <a:t>realitat</a:t>
            </a:r>
            <a:endParaRPr sz="4400" b="1">
              <a:solidFill>
                <a:schemeClr val="accent1"/>
              </a:solidFill>
              <a:latin typeface="Open Sans"/>
              <a:ea typeface="Open Sans"/>
              <a:cs typeface="Open Sans"/>
              <a:sym typeface="Open Sans"/>
            </a:endParaRPr>
          </a:p>
          <a:p>
            <a:pPr marL="0" marR="0" lvl="0" indent="0" algn="l" rtl="0">
              <a:lnSpc>
                <a:spcPct val="90000"/>
              </a:lnSpc>
              <a:spcBef>
                <a:spcPts val="1000"/>
              </a:spcBef>
              <a:spcAft>
                <a:spcPts val="0"/>
              </a:spcAft>
              <a:buClr>
                <a:schemeClr val="accent1"/>
              </a:buClr>
              <a:buSzPts val="2000"/>
              <a:buFont typeface="Noto Sans Symbols"/>
              <a:buNone/>
            </a:pPr>
            <a:r>
              <a:rPr lang="en-US" sz="2000">
                <a:solidFill>
                  <a:schemeClr val="dk1"/>
                </a:solidFill>
                <a:latin typeface="Quattrocento Sans"/>
                <a:ea typeface="Quattrocento Sans"/>
                <a:cs typeface="Quattrocento Sans"/>
                <a:sym typeface="Quattrocento Sans"/>
              </a:rPr>
              <a:t>és possible que les nenes i els nens que han rebut maltractament repeteixin el cicle com a persones adultes, repetint inconscientment el que van experimentar.</a:t>
            </a:r>
            <a:endParaRPr/>
          </a:p>
          <a:p>
            <a:pPr marL="0" marR="0" lvl="0" indent="0" algn="l" rtl="0">
              <a:lnSpc>
                <a:spcPct val="90000"/>
              </a:lnSpc>
              <a:spcBef>
                <a:spcPts val="1000"/>
              </a:spcBef>
              <a:spcAft>
                <a:spcPts val="0"/>
              </a:spcAft>
              <a:buClr>
                <a:schemeClr val="accent1"/>
              </a:buClr>
              <a:buSzPts val="2000"/>
              <a:buFont typeface="Noto Sans Symbols"/>
              <a:buNone/>
            </a:pPr>
            <a:r>
              <a:rPr lang="en-US" sz="2000">
                <a:solidFill>
                  <a:schemeClr val="dk1"/>
                </a:solidFill>
                <a:latin typeface="Quattrocento Sans"/>
                <a:ea typeface="Quattrocento Sans"/>
                <a:cs typeface="Quattrocento Sans"/>
                <a:sym typeface="Quattrocento Sans"/>
              </a:rPr>
              <a:t>D’altra banda, moltes persones adultes que van ser maltractades  tenen una forta motivació per protegir les seves filles i fills del que van viure, esdevenint mares i pares que no exerceixen violència i amb recursos per a la cura i la criança. </a:t>
            </a:r>
            <a:endParaRPr/>
          </a:p>
        </p:txBody>
      </p:sp>
      <p:sp>
        <p:nvSpPr>
          <p:cNvPr id="166" name="Google Shape;166;p14"/>
          <p:cNvSpPr/>
          <p:nvPr/>
        </p:nvSpPr>
        <p:spPr>
          <a:xfrm>
            <a:off x="6511727" y="1311059"/>
            <a:ext cx="1732190" cy="76944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4400" b="1">
                <a:solidFill>
                  <a:srgbClr val="C00000"/>
                </a:solidFill>
                <a:latin typeface="Open Sans"/>
                <a:ea typeface="Open Sans"/>
                <a:cs typeface="Open Sans"/>
                <a:sym typeface="Open Sans"/>
              </a:rPr>
              <a:t>mite</a:t>
            </a:r>
            <a:endParaRPr sz="4400">
              <a:solidFill>
                <a:srgbClr val="C00000"/>
              </a:solidFill>
              <a:latin typeface="Calibri"/>
              <a:ea typeface="Calibri"/>
              <a:cs typeface="Calibri"/>
              <a:sym typeface="Calibri"/>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166"/>
                                        </p:tgtEl>
                                        <p:attrNameLst>
                                          <p:attrName>style.visibility</p:attrName>
                                        </p:attrNameLst>
                                      </p:cBhvr>
                                      <p:to>
                                        <p:strVal val="visible"/>
                                      </p:to>
                                    </p:set>
                                    <p:anim calcmode="lin" valueType="num">
                                      <p:cBhvr additive="base">
                                        <p:cTn id="7" dur="500"/>
                                        <p:tgtEl>
                                          <p:spTgt spid="166"/>
                                        </p:tgtEl>
                                        <p:attrNameLst>
                                          <p:attrName>ppt_w</p:attrName>
                                        </p:attrNameLst>
                                      </p:cBhvr>
                                      <p:tavLst>
                                        <p:tav tm="0">
                                          <p:val>
                                            <p:strVal val="0"/>
                                          </p:val>
                                        </p:tav>
                                        <p:tav tm="100000">
                                          <p:val>
                                            <p:strVal val="#ppt_w"/>
                                          </p:val>
                                        </p:tav>
                                      </p:tavLst>
                                    </p:anim>
                                    <p:anim calcmode="lin" valueType="num">
                                      <p:cBhvr additive="base">
                                        <p:cTn id="8" dur="500"/>
                                        <p:tgtEl>
                                          <p:spTgt spid="166"/>
                                        </p:tgtEl>
                                        <p:attrNameLst>
                                          <p:attrName>ppt_h</p:attrName>
                                        </p:attrNameLst>
                                      </p:cBhvr>
                                      <p:tavLst>
                                        <p:tav tm="0">
                                          <p:val>
                                            <p:strVal val="0"/>
                                          </p:val>
                                        </p:tav>
                                        <p:tav tm="100000">
                                          <p:val>
                                            <p:strVal val="#ppt_h"/>
                                          </p:val>
                                        </p:tav>
                                      </p:tavLst>
                                    </p:anim>
                                  </p:childTnLst>
                                </p:cTn>
                              </p:par>
                              <p:par>
                                <p:cTn id="9" presetID="23" presetClass="entr" presetSubtype="16" fill="hold" nodeType="withEffect">
                                  <p:stCondLst>
                                    <p:cond delay="0"/>
                                  </p:stCondLst>
                                  <p:childTnLst>
                                    <p:set>
                                      <p:cBhvr>
                                        <p:cTn id="10" dur="1" fill="hold">
                                          <p:stCondLst>
                                            <p:cond delay="0"/>
                                          </p:stCondLst>
                                        </p:cTn>
                                        <p:tgtEl>
                                          <p:spTgt spid="165"/>
                                        </p:tgtEl>
                                        <p:attrNameLst>
                                          <p:attrName>style.visibility</p:attrName>
                                        </p:attrNameLst>
                                      </p:cBhvr>
                                      <p:to>
                                        <p:strVal val="visible"/>
                                      </p:to>
                                    </p:set>
                                    <p:anim calcmode="lin" valueType="num">
                                      <p:cBhvr additive="base">
                                        <p:cTn id="11" dur="500"/>
                                        <p:tgtEl>
                                          <p:spTgt spid="165"/>
                                        </p:tgtEl>
                                        <p:attrNameLst>
                                          <p:attrName>ppt_w</p:attrName>
                                        </p:attrNameLst>
                                      </p:cBhvr>
                                      <p:tavLst>
                                        <p:tav tm="0">
                                          <p:val>
                                            <p:strVal val="0"/>
                                          </p:val>
                                        </p:tav>
                                        <p:tav tm="100000">
                                          <p:val>
                                            <p:strVal val="#ppt_w"/>
                                          </p:val>
                                        </p:tav>
                                      </p:tavLst>
                                    </p:anim>
                                    <p:anim calcmode="lin" valueType="num">
                                      <p:cBhvr additive="base">
                                        <p:cTn id="12" dur="500"/>
                                        <p:tgtEl>
                                          <p:spTgt spid="165"/>
                                        </p:tgtEl>
                                        <p:attrNameLst>
                                          <p:attrName>ppt_h</p:attrName>
                                        </p:attrNameLst>
                                      </p:cBhvr>
                                      <p:tavLst>
                                        <p:tav tm="0">
                                          <p:val>
                                            <p:str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Shape 171"/>
        <p:cNvGrpSpPr/>
        <p:nvPr/>
      </p:nvGrpSpPr>
      <p:grpSpPr>
        <a:xfrm>
          <a:off x="0" y="0"/>
          <a:ext cx="0" cy="0"/>
          <a:chOff x="0" y="0"/>
          <a:chExt cx="0" cy="0"/>
        </a:xfrm>
      </p:grpSpPr>
      <p:sp>
        <p:nvSpPr>
          <p:cNvPr id="172" name="Google Shape;172;p15"/>
          <p:cNvSpPr txBox="1">
            <a:spLocks noGrp="1"/>
          </p:cNvSpPr>
          <p:nvPr>
            <p:ph type="body" idx="1"/>
          </p:nvPr>
        </p:nvSpPr>
        <p:spPr>
          <a:xfrm>
            <a:off x="838199" y="1987672"/>
            <a:ext cx="5481577" cy="547184"/>
          </a:xfrm>
          <a:prstGeom prst="rect">
            <a:avLst/>
          </a:prstGeom>
          <a:noFill/>
          <a:ln>
            <a:noFill/>
          </a:ln>
        </p:spPr>
        <p:txBody>
          <a:bodyPr spcFirstLastPara="1" wrap="square" lIns="91425" tIns="45700" rIns="91425" bIns="45700" anchor="t" anchorCtr="0">
            <a:noAutofit/>
          </a:bodyPr>
          <a:lstStyle/>
          <a:p>
            <a:pPr marL="0" lvl="0" indent="0" algn="ctr" rtl="0">
              <a:lnSpc>
                <a:spcPct val="90000"/>
              </a:lnSpc>
              <a:spcBef>
                <a:spcPts val="0"/>
              </a:spcBef>
              <a:spcAft>
                <a:spcPts val="0"/>
              </a:spcAft>
              <a:buSzPts val="3000"/>
              <a:buNone/>
            </a:pPr>
            <a:r>
              <a:rPr lang="en-US" sz="3000">
                <a:latin typeface="Quattrocento Sans"/>
                <a:ea typeface="Quattrocento Sans"/>
                <a:cs typeface="Quattrocento Sans"/>
                <a:sym typeface="Quattrocento Sans"/>
              </a:rPr>
              <a:t>nenes i nens solen explicar a alguna persona el maltractament</a:t>
            </a:r>
            <a:endParaRPr sz="3000">
              <a:latin typeface="Quattrocento Sans"/>
              <a:ea typeface="Quattrocento Sans"/>
              <a:cs typeface="Quattrocento Sans"/>
              <a:sym typeface="Quattrocento Sans"/>
            </a:endParaRPr>
          </a:p>
        </p:txBody>
      </p:sp>
      <p:sp>
        <p:nvSpPr>
          <p:cNvPr id="173" name="Google Shape;173;p15"/>
          <p:cNvSpPr txBox="1"/>
          <p:nvPr/>
        </p:nvSpPr>
        <p:spPr>
          <a:xfrm>
            <a:off x="6511727" y="3204945"/>
            <a:ext cx="5294450" cy="1739378"/>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chemeClr val="accent1"/>
              </a:buClr>
              <a:buSzPts val="4400"/>
              <a:buFont typeface="Noto Sans Symbols"/>
              <a:buNone/>
            </a:pPr>
            <a:r>
              <a:rPr lang="en-US" sz="4400" b="1">
                <a:solidFill>
                  <a:schemeClr val="accent1"/>
                </a:solidFill>
                <a:latin typeface="Open Sans"/>
                <a:ea typeface="Open Sans"/>
                <a:cs typeface="Open Sans"/>
                <a:sym typeface="Open Sans"/>
              </a:rPr>
              <a:t>realitat</a:t>
            </a:r>
            <a:endParaRPr sz="4400" b="1">
              <a:solidFill>
                <a:schemeClr val="accent1"/>
              </a:solidFill>
              <a:latin typeface="Open Sans"/>
              <a:ea typeface="Open Sans"/>
              <a:cs typeface="Open Sans"/>
              <a:sym typeface="Open Sans"/>
            </a:endParaRPr>
          </a:p>
          <a:p>
            <a:pPr marL="0" marR="0" lvl="0" indent="0" algn="l" rtl="0">
              <a:lnSpc>
                <a:spcPct val="90000"/>
              </a:lnSpc>
              <a:spcBef>
                <a:spcPts val="1000"/>
              </a:spcBef>
              <a:spcAft>
                <a:spcPts val="0"/>
              </a:spcAft>
              <a:buClr>
                <a:schemeClr val="accent1"/>
              </a:buClr>
              <a:buSzPts val="2000"/>
              <a:buFont typeface="Noto Sans Symbols"/>
              <a:buNone/>
            </a:pPr>
            <a:r>
              <a:rPr lang="en-US" sz="2000">
                <a:solidFill>
                  <a:schemeClr val="dk1"/>
                </a:solidFill>
                <a:latin typeface="Quattrocento Sans"/>
                <a:ea typeface="Quattrocento Sans"/>
                <a:cs typeface="Quattrocento Sans"/>
                <a:sym typeface="Quattrocento Sans"/>
              </a:rPr>
              <a:t>la majoria de nenes i nens no ho expliquen a cap persona. Sovint es mantenen en silenci per amenaces o per por que no els hi creguin. També pot ser que no tinguin la possiblitat de parlar per explicar-se (en cas de bebés, per exemple).</a:t>
            </a:r>
            <a:endParaRPr/>
          </a:p>
        </p:txBody>
      </p:sp>
      <p:sp>
        <p:nvSpPr>
          <p:cNvPr id="174" name="Google Shape;174;p15"/>
          <p:cNvSpPr/>
          <p:nvPr/>
        </p:nvSpPr>
        <p:spPr>
          <a:xfrm>
            <a:off x="6511727" y="1876543"/>
            <a:ext cx="1732190" cy="76944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4400" b="1">
                <a:solidFill>
                  <a:srgbClr val="C00000"/>
                </a:solidFill>
                <a:latin typeface="Open Sans"/>
                <a:ea typeface="Open Sans"/>
                <a:cs typeface="Open Sans"/>
                <a:sym typeface="Open Sans"/>
              </a:rPr>
              <a:t>mite</a:t>
            </a:r>
            <a:endParaRPr sz="4400">
              <a:solidFill>
                <a:srgbClr val="C00000"/>
              </a:solidFill>
              <a:latin typeface="Calibri"/>
              <a:ea typeface="Calibri"/>
              <a:cs typeface="Calibri"/>
              <a:sym typeface="Calibri"/>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174"/>
                                        </p:tgtEl>
                                        <p:attrNameLst>
                                          <p:attrName>style.visibility</p:attrName>
                                        </p:attrNameLst>
                                      </p:cBhvr>
                                      <p:to>
                                        <p:strVal val="visible"/>
                                      </p:to>
                                    </p:set>
                                    <p:anim calcmode="lin" valueType="num">
                                      <p:cBhvr additive="base">
                                        <p:cTn id="7" dur="500"/>
                                        <p:tgtEl>
                                          <p:spTgt spid="174"/>
                                        </p:tgtEl>
                                        <p:attrNameLst>
                                          <p:attrName>ppt_w</p:attrName>
                                        </p:attrNameLst>
                                      </p:cBhvr>
                                      <p:tavLst>
                                        <p:tav tm="0">
                                          <p:val>
                                            <p:strVal val="0"/>
                                          </p:val>
                                        </p:tav>
                                        <p:tav tm="100000">
                                          <p:val>
                                            <p:strVal val="#ppt_w"/>
                                          </p:val>
                                        </p:tav>
                                      </p:tavLst>
                                    </p:anim>
                                    <p:anim calcmode="lin" valueType="num">
                                      <p:cBhvr additive="base">
                                        <p:cTn id="8" dur="500"/>
                                        <p:tgtEl>
                                          <p:spTgt spid="174"/>
                                        </p:tgtEl>
                                        <p:attrNameLst>
                                          <p:attrName>ppt_h</p:attrName>
                                        </p:attrNameLst>
                                      </p:cBhvr>
                                      <p:tavLst>
                                        <p:tav tm="0">
                                          <p:val>
                                            <p:strVal val="0"/>
                                          </p:val>
                                        </p:tav>
                                        <p:tav tm="100000">
                                          <p:val>
                                            <p:strVal val="#ppt_h"/>
                                          </p:val>
                                        </p:tav>
                                      </p:tavLst>
                                    </p:anim>
                                  </p:childTnLst>
                                </p:cTn>
                              </p:par>
                              <p:par>
                                <p:cTn id="9" presetID="23" presetClass="entr" presetSubtype="16" fill="hold" nodeType="withEffect">
                                  <p:stCondLst>
                                    <p:cond delay="0"/>
                                  </p:stCondLst>
                                  <p:childTnLst>
                                    <p:set>
                                      <p:cBhvr>
                                        <p:cTn id="10" dur="1" fill="hold">
                                          <p:stCondLst>
                                            <p:cond delay="0"/>
                                          </p:stCondLst>
                                        </p:cTn>
                                        <p:tgtEl>
                                          <p:spTgt spid="173"/>
                                        </p:tgtEl>
                                        <p:attrNameLst>
                                          <p:attrName>style.visibility</p:attrName>
                                        </p:attrNameLst>
                                      </p:cBhvr>
                                      <p:to>
                                        <p:strVal val="visible"/>
                                      </p:to>
                                    </p:set>
                                    <p:anim calcmode="lin" valueType="num">
                                      <p:cBhvr additive="base">
                                        <p:cTn id="11" dur="500"/>
                                        <p:tgtEl>
                                          <p:spTgt spid="173"/>
                                        </p:tgtEl>
                                        <p:attrNameLst>
                                          <p:attrName>ppt_w</p:attrName>
                                        </p:attrNameLst>
                                      </p:cBhvr>
                                      <p:tavLst>
                                        <p:tav tm="0">
                                          <p:val>
                                            <p:strVal val="0"/>
                                          </p:val>
                                        </p:tav>
                                        <p:tav tm="100000">
                                          <p:val>
                                            <p:strVal val="#ppt_w"/>
                                          </p:val>
                                        </p:tav>
                                      </p:tavLst>
                                    </p:anim>
                                    <p:anim calcmode="lin" valueType="num">
                                      <p:cBhvr additive="base">
                                        <p:cTn id="12" dur="500"/>
                                        <p:tgtEl>
                                          <p:spTgt spid="173"/>
                                        </p:tgtEl>
                                        <p:attrNameLst>
                                          <p:attrName>ppt_h</p:attrName>
                                        </p:attrNameLst>
                                      </p:cBhvr>
                                      <p:tavLst>
                                        <p:tav tm="0">
                                          <p:val>
                                            <p:str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Shape 179"/>
        <p:cNvGrpSpPr/>
        <p:nvPr/>
      </p:nvGrpSpPr>
      <p:grpSpPr>
        <a:xfrm>
          <a:off x="0" y="0"/>
          <a:ext cx="0" cy="0"/>
          <a:chOff x="0" y="0"/>
          <a:chExt cx="0" cy="0"/>
        </a:xfrm>
      </p:grpSpPr>
      <p:sp>
        <p:nvSpPr>
          <p:cNvPr id="180" name="Google Shape;180;p16"/>
          <p:cNvSpPr txBox="1">
            <a:spLocks noGrp="1"/>
          </p:cNvSpPr>
          <p:nvPr>
            <p:ph type="title"/>
          </p:nvPr>
        </p:nvSpPr>
        <p:spPr>
          <a:xfrm>
            <a:off x="838200" y="365127"/>
            <a:ext cx="10515600" cy="1190627"/>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3600"/>
              <a:buFont typeface="Quattrocento Sans"/>
              <a:buNone/>
            </a:pPr>
            <a:r>
              <a:rPr lang="en-US"/>
              <a:t>Definició de violència</a:t>
            </a:r>
            <a:endParaRPr/>
          </a:p>
        </p:txBody>
      </p:sp>
      <p:sp>
        <p:nvSpPr>
          <p:cNvPr id="181" name="Google Shape;181;p16"/>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p>
            <a:pPr marL="361942" lvl="0" indent="-361942" algn="ctr" rtl="0">
              <a:lnSpc>
                <a:spcPct val="80000"/>
              </a:lnSpc>
              <a:spcBef>
                <a:spcPts val="0"/>
              </a:spcBef>
              <a:spcAft>
                <a:spcPts val="0"/>
              </a:spcAft>
              <a:buSzPts val="2800"/>
              <a:buNone/>
            </a:pPr>
            <a:endParaRPr b="1"/>
          </a:p>
          <a:p>
            <a:pPr marL="361942" lvl="0" indent="-361942" algn="ctr" rtl="0">
              <a:lnSpc>
                <a:spcPct val="80000"/>
              </a:lnSpc>
              <a:spcBef>
                <a:spcPts val="1000"/>
              </a:spcBef>
              <a:spcAft>
                <a:spcPts val="0"/>
              </a:spcAft>
              <a:buSzPts val="3200"/>
              <a:buNone/>
            </a:pPr>
            <a:r>
              <a:rPr lang="en-US" sz="3200" b="1">
                <a:solidFill>
                  <a:schemeClr val="accent1"/>
                </a:solidFill>
              </a:rPr>
              <a:t>”violència”</a:t>
            </a:r>
            <a:r>
              <a:rPr lang="en-US" sz="3200" b="1"/>
              <a:t> </a:t>
            </a:r>
            <a:endParaRPr/>
          </a:p>
          <a:p>
            <a:pPr marL="361942" lvl="0" indent="-361942" algn="ctr" rtl="0">
              <a:lnSpc>
                <a:spcPct val="80000"/>
              </a:lnSpc>
              <a:spcBef>
                <a:spcPts val="1000"/>
              </a:spcBef>
              <a:spcAft>
                <a:spcPts val="0"/>
              </a:spcAft>
              <a:buSzPts val="3200"/>
              <a:buNone/>
            </a:pPr>
            <a:r>
              <a:rPr lang="en-US" sz="3200"/>
              <a:t>per violència, entenem</a:t>
            </a:r>
            <a:endParaRPr sz="3200"/>
          </a:p>
          <a:p>
            <a:pPr marL="361942" lvl="0" indent="-361942" algn="ctr" rtl="0">
              <a:lnSpc>
                <a:spcPct val="80000"/>
              </a:lnSpc>
              <a:spcBef>
                <a:spcPts val="1000"/>
              </a:spcBef>
              <a:spcAft>
                <a:spcPts val="0"/>
              </a:spcAft>
              <a:buSzPts val="3200"/>
              <a:buNone/>
            </a:pPr>
            <a:r>
              <a:rPr lang="en-US" sz="3200" b="1">
                <a:solidFill>
                  <a:schemeClr val="accent1"/>
                </a:solidFill>
              </a:rPr>
              <a:t>“totes les formes de violència física o mental, lesions o abusos, negligència o tracte negligent, maltractament o explotació, inclosos els abusos sexuals”</a:t>
            </a:r>
            <a:r>
              <a:rPr lang="en-US" sz="3200"/>
              <a:t> </a:t>
            </a:r>
            <a:endParaRPr/>
          </a:p>
          <a:p>
            <a:pPr marL="361942" lvl="0" indent="-361942" algn="ctr" rtl="0">
              <a:lnSpc>
                <a:spcPct val="80000"/>
              </a:lnSpc>
              <a:spcBef>
                <a:spcPts val="1000"/>
              </a:spcBef>
              <a:spcAft>
                <a:spcPts val="0"/>
              </a:spcAft>
              <a:buSzPts val="2800"/>
              <a:buNone/>
            </a:pPr>
            <a:endParaRPr/>
          </a:p>
          <a:p>
            <a:pPr marL="361942" lvl="0" indent="-361942" algn="ctr" rtl="0">
              <a:lnSpc>
                <a:spcPct val="80000"/>
              </a:lnSpc>
              <a:spcBef>
                <a:spcPts val="1000"/>
              </a:spcBef>
              <a:spcAft>
                <a:spcPts val="0"/>
              </a:spcAft>
              <a:buSzPts val="2000"/>
              <a:buNone/>
            </a:pPr>
            <a:r>
              <a:rPr lang="en-US" sz="2000" i="1"/>
              <a:t>tal com s’indica a l’article 19, paràgraf 1, de Convenció dels Drets de la Infància</a:t>
            </a:r>
            <a:endParaRPr sz="2000" i="1"/>
          </a:p>
          <a:p>
            <a:pPr marL="361942" lvl="0" indent="-361942" algn="ctr" rtl="0">
              <a:lnSpc>
                <a:spcPct val="80000"/>
              </a:lnSpc>
              <a:spcBef>
                <a:spcPts val="1000"/>
              </a:spcBef>
              <a:spcAft>
                <a:spcPts val="0"/>
              </a:spcAft>
              <a:buSzPts val="1400"/>
              <a:buNone/>
            </a:pPr>
            <a:r>
              <a:rPr lang="en-US" sz="1400" i="1"/>
              <a:t>Comitè de Drets de la Infància de l’ONU (CRC), Observació general núm. 13 (2011): El dret de la infància a la llibertat de totes les formes de violència, 18 d’abril de 2011, CRC / C / GC / 13, disponible a: https://www.refworld.org/docid/4e6da4922.html</a:t>
            </a:r>
            <a:endParaRPr/>
          </a:p>
        </p:txBody>
      </p:sp>
    </p:spTree>
  </p:cSld>
  <p:clrMapOvr>
    <a:masterClrMapping/>
  </p:clrMapOvr>
  <p:transition>
    <p:fade thruBlk="1"/>
  </p:transition>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Shape 186"/>
        <p:cNvGrpSpPr/>
        <p:nvPr/>
      </p:nvGrpSpPr>
      <p:grpSpPr>
        <a:xfrm>
          <a:off x="0" y="0"/>
          <a:ext cx="0" cy="0"/>
          <a:chOff x="0" y="0"/>
          <a:chExt cx="0" cy="0"/>
        </a:xfrm>
      </p:grpSpPr>
      <p:sp>
        <p:nvSpPr>
          <p:cNvPr id="187" name="Google Shape;187;p17"/>
          <p:cNvSpPr txBox="1">
            <a:spLocks noGrp="1"/>
          </p:cNvSpPr>
          <p:nvPr>
            <p:ph type="title"/>
          </p:nvPr>
        </p:nvSpPr>
        <p:spPr>
          <a:xfrm>
            <a:off x="838200" y="436850"/>
            <a:ext cx="10972800" cy="1190627"/>
          </a:xfrm>
          <a:prstGeom prst="rect">
            <a:avLst/>
          </a:prstGeom>
          <a:noFill/>
          <a:ln>
            <a:noFill/>
          </a:ln>
        </p:spPr>
        <p:txBody>
          <a:bodyPr spcFirstLastPara="1" wrap="square" lIns="91425" tIns="45700" rIns="91425" bIns="45700" anchor="ctr" anchorCtr="0">
            <a:normAutofit fontScale="90000"/>
          </a:bodyPr>
          <a:lstStyle/>
          <a:p>
            <a:pPr marL="0" lvl="0" indent="0" algn="l" rtl="0">
              <a:lnSpc>
                <a:spcPct val="90000"/>
              </a:lnSpc>
              <a:spcBef>
                <a:spcPts val="0"/>
              </a:spcBef>
              <a:spcAft>
                <a:spcPts val="0"/>
              </a:spcAft>
              <a:buClr>
                <a:schemeClr val="dk1"/>
              </a:buClr>
              <a:buSzPts val="2880"/>
              <a:buFont typeface="Quattrocento Sans"/>
              <a:buNone/>
            </a:pPr>
            <a:r>
              <a:rPr lang="en-US" sz="2880">
                <a:latin typeface="Quattrocento Sans"/>
                <a:ea typeface="Quattrocento Sans"/>
                <a:cs typeface="Quattrocento Sans"/>
                <a:sym typeface="Quattrocento Sans"/>
              </a:rPr>
              <a:t>Anàlisi jurídica de l'article 19.1 de l'UNCRC "... totes les formes de violència..."</a:t>
            </a:r>
            <a:r>
              <a:rPr lang="en-US" sz="3240"/>
              <a:t/>
            </a:r>
            <a:br>
              <a:rPr lang="en-US" sz="3240"/>
            </a:br>
            <a:r>
              <a:rPr lang="en-US" sz="3240">
                <a:solidFill>
                  <a:schemeClr val="accent1"/>
                </a:solidFill>
              </a:rPr>
              <a:t>Sense excepcions</a:t>
            </a:r>
            <a:endParaRPr sz="3240">
              <a:solidFill>
                <a:schemeClr val="accent1"/>
              </a:solidFill>
            </a:endParaRPr>
          </a:p>
        </p:txBody>
      </p:sp>
      <p:sp>
        <p:nvSpPr>
          <p:cNvPr id="188" name="Google Shape;188;p17"/>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p>
            <a:pPr marL="361942" lvl="0" indent="-361942" algn="l" rtl="0">
              <a:lnSpc>
                <a:spcPct val="90000"/>
              </a:lnSpc>
              <a:spcBef>
                <a:spcPts val="0"/>
              </a:spcBef>
              <a:spcAft>
                <a:spcPts val="0"/>
              </a:spcAft>
              <a:buClr>
                <a:schemeClr val="accent1"/>
              </a:buClr>
              <a:buSzPts val="2400"/>
              <a:buFont typeface="Noto Sans Symbols"/>
              <a:buChar char="🠶"/>
            </a:pPr>
            <a:r>
              <a:rPr lang="en-US" sz="2400"/>
              <a:t>Totes les formes de violència contra la infància, per lleugeres que siguin, són inacceptables </a:t>
            </a:r>
            <a:endParaRPr/>
          </a:p>
          <a:p>
            <a:pPr marL="0" lvl="0" indent="0" algn="l" rtl="0">
              <a:lnSpc>
                <a:spcPct val="90000"/>
              </a:lnSpc>
              <a:spcBef>
                <a:spcPts val="1000"/>
              </a:spcBef>
              <a:spcAft>
                <a:spcPts val="0"/>
              </a:spcAft>
              <a:buSzPts val="2400"/>
              <a:buNone/>
            </a:pPr>
            <a:endParaRPr sz="2400"/>
          </a:p>
          <a:p>
            <a:pPr marL="361942" lvl="0" indent="-361942" algn="l" rtl="0">
              <a:lnSpc>
                <a:spcPct val="90000"/>
              </a:lnSpc>
              <a:spcBef>
                <a:spcPts val="1000"/>
              </a:spcBef>
              <a:spcAft>
                <a:spcPts val="0"/>
              </a:spcAft>
              <a:buClr>
                <a:schemeClr val="accent1"/>
              </a:buClr>
              <a:buSzPts val="2400"/>
              <a:buFont typeface="Noto Sans Symbols"/>
              <a:buChar char="🠶"/>
            </a:pPr>
            <a:r>
              <a:rPr lang="en-US" sz="2400"/>
              <a:t>"Totes les formes de violència física o mental" no deixa lloc a cap nivell de violència admesa legalment contra les nenes i els nens</a:t>
            </a:r>
            <a:endParaRPr sz="2400"/>
          </a:p>
          <a:p>
            <a:pPr marL="0" lvl="0" indent="0" algn="l" rtl="0">
              <a:lnSpc>
                <a:spcPct val="90000"/>
              </a:lnSpc>
              <a:spcBef>
                <a:spcPts val="1000"/>
              </a:spcBef>
              <a:spcAft>
                <a:spcPts val="0"/>
              </a:spcAft>
              <a:buSzPts val="2400"/>
              <a:buNone/>
            </a:pPr>
            <a:endParaRPr sz="2400"/>
          </a:p>
          <a:p>
            <a:pPr marL="361942" lvl="0" indent="-361942" algn="l" rtl="0">
              <a:lnSpc>
                <a:spcPct val="90000"/>
              </a:lnSpc>
              <a:spcBef>
                <a:spcPts val="1000"/>
              </a:spcBef>
              <a:spcAft>
                <a:spcPts val="0"/>
              </a:spcAft>
              <a:buClr>
                <a:schemeClr val="accent1"/>
              </a:buClr>
              <a:buSzPts val="2400"/>
              <a:buFont typeface="Noto Sans Symbols"/>
              <a:buChar char="🠶"/>
            </a:pPr>
            <a:r>
              <a:rPr lang="en-US" sz="2400"/>
              <a:t>Freqüència</a:t>
            </a:r>
            <a:endParaRPr sz="2400"/>
          </a:p>
          <a:p>
            <a:pPr marL="361942" lvl="0" indent="-361942" algn="l" rtl="0">
              <a:lnSpc>
                <a:spcPct val="90000"/>
              </a:lnSpc>
              <a:spcBef>
                <a:spcPts val="1000"/>
              </a:spcBef>
              <a:spcAft>
                <a:spcPts val="0"/>
              </a:spcAft>
              <a:buClr>
                <a:schemeClr val="accent1"/>
              </a:buClr>
              <a:buSzPts val="2400"/>
              <a:buFont typeface="Noto Sans Symbols"/>
              <a:buChar char="🠶"/>
            </a:pPr>
            <a:r>
              <a:rPr lang="en-US" sz="2400"/>
              <a:t>Gravetat del dany </a:t>
            </a:r>
            <a:endParaRPr/>
          </a:p>
          <a:p>
            <a:pPr marL="361942" lvl="0" indent="-361942" algn="l" rtl="0">
              <a:lnSpc>
                <a:spcPct val="90000"/>
              </a:lnSpc>
              <a:spcBef>
                <a:spcPts val="1000"/>
              </a:spcBef>
              <a:spcAft>
                <a:spcPts val="0"/>
              </a:spcAft>
              <a:buClr>
                <a:schemeClr val="accent1"/>
              </a:buClr>
              <a:buSzPts val="2400"/>
              <a:buFont typeface="Noto Sans Symbols"/>
              <a:buChar char="🠶"/>
            </a:pPr>
            <a:r>
              <a:rPr lang="en-US" sz="2400"/>
              <a:t>Intencionalitat </a:t>
            </a:r>
            <a:endParaRPr/>
          </a:p>
        </p:txBody>
      </p:sp>
      <p:sp>
        <p:nvSpPr>
          <p:cNvPr id="189" name="Google Shape;189;p17"/>
          <p:cNvSpPr/>
          <p:nvPr/>
        </p:nvSpPr>
        <p:spPr>
          <a:xfrm>
            <a:off x="3833329" y="4774517"/>
            <a:ext cx="8053871" cy="52322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800" b="1">
                <a:solidFill>
                  <a:schemeClr val="accent1"/>
                </a:solidFill>
                <a:latin typeface="Quattrocento Sans"/>
                <a:ea typeface="Quattrocento Sans"/>
                <a:cs typeface="Quattrocento Sans"/>
                <a:sym typeface="Quattrocento Sans"/>
              </a:rPr>
              <a:t>no són prerrequisits per a les definicions de violència</a:t>
            </a:r>
            <a:endParaRPr sz="2800" b="1">
              <a:solidFill>
                <a:schemeClr val="accent1"/>
              </a:solidFill>
              <a:latin typeface="Quattrocento Sans"/>
              <a:ea typeface="Quattrocento Sans"/>
              <a:cs typeface="Quattrocento Sans"/>
              <a:sym typeface="Quattrocento Sans"/>
            </a:endParaRPr>
          </a:p>
        </p:txBody>
      </p:sp>
      <p:sp>
        <p:nvSpPr>
          <p:cNvPr id="190" name="Google Shape;190;p17"/>
          <p:cNvSpPr/>
          <p:nvPr/>
        </p:nvSpPr>
        <p:spPr>
          <a:xfrm>
            <a:off x="3455055" y="4246418"/>
            <a:ext cx="301336" cy="1579418"/>
          </a:xfrm>
          <a:prstGeom prst="rightBracket">
            <a:avLst>
              <a:gd name="adj" fmla="val 101436"/>
            </a:avLst>
          </a:prstGeom>
          <a:noFill/>
          <a:ln w="28575" cap="flat" cmpd="sng">
            <a:solidFill>
              <a:schemeClr val="accen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Calibri"/>
              <a:ea typeface="Calibri"/>
              <a:cs typeface="Calibri"/>
              <a:sym typeface="Calibri"/>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190"/>
                                        </p:tgtEl>
                                        <p:attrNameLst>
                                          <p:attrName>style.visibility</p:attrName>
                                        </p:attrNameLst>
                                      </p:cBhvr>
                                      <p:to>
                                        <p:strVal val="visible"/>
                                      </p:to>
                                    </p:set>
                                    <p:anim calcmode="lin" valueType="num">
                                      <p:cBhvr additive="base">
                                        <p:cTn id="7" dur="500"/>
                                        <p:tgtEl>
                                          <p:spTgt spid="190"/>
                                        </p:tgtEl>
                                        <p:attrNameLst>
                                          <p:attrName>ppt_w</p:attrName>
                                        </p:attrNameLst>
                                      </p:cBhvr>
                                      <p:tavLst>
                                        <p:tav tm="0">
                                          <p:val>
                                            <p:strVal val="0"/>
                                          </p:val>
                                        </p:tav>
                                        <p:tav tm="100000">
                                          <p:val>
                                            <p:strVal val="#ppt_w"/>
                                          </p:val>
                                        </p:tav>
                                      </p:tavLst>
                                    </p:anim>
                                    <p:anim calcmode="lin" valueType="num">
                                      <p:cBhvr additive="base">
                                        <p:cTn id="8" dur="500"/>
                                        <p:tgtEl>
                                          <p:spTgt spid="190"/>
                                        </p:tgtEl>
                                        <p:attrNameLst>
                                          <p:attrName>ppt_h</p:attrName>
                                        </p:attrNameLst>
                                      </p:cBhvr>
                                      <p:tavLst>
                                        <p:tav tm="0">
                                          <p:val>
                                            <p:strVal val="0"/>
                                          </p:val>
                                        </p:tav>
                                        <p:tav tm="100000">
                                          <p:val>
                                            <p:strVal val="#ppt_h"/>
                                          </p:val>
                                        </p:tav>
                                      </p:tavLst>
                                    </p:anim>
                                  </p:childTnLst>
                                </p:cTn>
                              </p:par>
                              <p:par>
                                <p:cTn id="9" presetID="23" presetClass="entr" presetSubtype="16" fill="hold" nodeType="withEffect">
                                  <p:stCondLst>
                                    <p:cond delay="0"/>
                                  </p:stCondLst>
                                  <p:childTnLst>
                                    <p:set>
                                      <p:cBhvr>
                                        <p:cTn id="10" dur="1" fill="hold">
                                          <p:stCondLst>
                                            <p:cond delay="0"/>
                                          </p:stCondLst>
                                        </p:cTn>
                                        <p:tgtEl>
                                          <p:spTgt spid="189"/>
                                        </p:tgtEl>
                                        <p:attrNameLst>
                                          <p:attrName>style.visibility</p:attrName>
                                        </p:attrNameLst>
                                      </p:cBhvr>
                                      <p:to>
                                        <p:strVal val="visible"/>
                                      </p:to>
                                    </p:set>
                                    <p:anim calcmode="lin" valueType="num">
                                      <p:cBhvr additive="base">
                                        <p:cTn id="11" dur="500"/>
                                        <p:tgtEl>
                                          <p:spTgt spid="189"/>
                                        </p:tgtEl>
                                        <p:attrNameLst>
                                          <p:attrName>ppt_w</p:attrName>
                                        </p:attrNameLst>
                                      </p:cBhvr>
                                      <p:tavLst>
                                        <p:tav tm="0">
                                          <p:val>
                                            <p:strVal val="0"/>
                                          </p:val>
                                        </p:tav>
                                        <p:tav tm="100000">
                                          <p:val>
                                            <p:strVal val="#ppt_w"/>
                                          </p:val>
                                        </p:tav>
                                      </p:tavLst>
                                    </p:anim>
                                    <p:anim calcmode="lin" valueType="num">
                                      <p:cBhvr additive="base">
                                        <p:cTn id="12" dur="500"/>
                                        <p:tgtEl>
                                          <p:spTgt spid="189"/>
                                        </p:tgtEl>
                                        <p:attrNameLst>
                                          <p:attrName>ppt_h</p:attrName>
                                        </p:attrNameLst>
                                      </p:cBhvr>
                                      <p:tavLst>
                                        <p:tav tm="0">
                                          <p:val>
                                            <p:str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Shape 195"/>
        <p:cNvGrpSpPr/>
        <p:nvPr/>
      </p:nvGrpSpPr>
      <p:grpSpPr>
        <a:xfrm>
          <a:off x="0" y="0"/>
          <a:ext cx="0" cy="0"/>
          <a:chOff x="0" y="0"/>
          <a:chExt cx="0" cy="0"/>
        </a:xfrm>
      </p:grpSpPr>
      <p:sp>
        <p:nvSpPr>
          <p:cNvPr id="196" name="Google Shape;196;p18"/>
          <p:cNvSpPr txBox="1">
            <a:spLocks noGrp="1"/>
          </p:cNvSpPr>
          <p:nvPr>
            <p:ph type="title"/>
          </p:nvPr>
        </p:nvSpPr>
        <p:spPr>
          <a:xfrm>
            <a:off x="838200" y="365127"/>
            <a:ext cx="10515600" cy="1190627"/>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3600"/>
              <a:buFont typeface="Quattrocento Sans"/>
              <a:buNone/>
            </a:pPr>
            <a:r>
              <a:rPr lang="en-US"/>
              <a:t>La necessitat de definicions basades en els drets de la infància</a:t>
            </a:r>
            <a:endParaRPr/>
          </a:p>
        </p:txBody>
      </p:sp>
      <p:sp>
        <p:nvSpPr>
          <p:cNvPr id="197" name="Google Shape;197;p18"/>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p>
            <a:pPr marL="361942" lvl="0" indent="-361942" algn="l" rtl="0">
              <a:lnSpc>
                <a:spcPct val="90000"/>
              </a:lnSpc>
              <a:spcBef>
                <a:spcPts val="0"/>
              </a:spcBef>
              <a:spcAft>
                <a:spcPts val="0"/>
              </a:spcAft>
              <a:buClr>
                <a:schemeClr val="accent1"/>
              </a:buClr>
              <a:buSzPts val="2400"/>
              <a:buFont typeface="Noto Sans Symbols"/>
              <a:buChar char="🠶"/>
            </a:pPr>
            <a:r>
              <a:rPr lang="en-US" sz="2400"/>
              <a:t>es requereixen </a:t>
            </a:r>
            <a:r>
              <a:rPr lang="en-US" sz="2400" b="1"/>
              <a:t>definicions legals operatives </a:t>
            </a:r>
            <a:r>
              <a:rPr lang="en-US" sz="2400"/>
              <a:t>clares de les diferents formes de violència descrites a l'article 19 del CRC per prohibir totes les formes de violència en tots els contextos</a:t>
            </a:r>
            <a:endParaRPr sz="2400"/>
          </a:p>
          <a:p>
            <a:pPr marL="0" lvl="0" indent="0" algn="l" rtl="0">
              <a:lnSpc>
                <a:spcPct val="90000"/>
              </a:lnSpc>
              <a:spcBef>
                <a:spcPts val="1000"/>
              </a:spcBef>
              <a:spcAft>
                <a:spcPts val="0"/>
              </a:spcAft>
              <a:buSzPts val="2400"/>
              <a:buNone/>
            </a:pPr>
            <a:endParaRPr sz="2400"/>
          </a:p>
          <a:p>
            <a:pPr marL="361942" lvl="0" indent="-361942" algn="l" rtl="0">
              <a:lnSpc>
                <a:spcPct val="90000"/>
              </a:lnSpc>
              <a:spcBef>
                <a:spcPts val="1000"/>
              </a:spcBef>
              <a:spcAft>
                <a:spcPts val="0"/>
              </a:spcAft>
              <a:buClr>
                <a:schemeClr val="accent1"/>
              </a:buClr>
              <a:buSzPts val="2400"/>
              <a:buFont typeface="Noto Sans Symbols"/>
              <a:buChar char="🠶"/>
            </a:pPr>
            <a:r>
              <a:rPr lang="en-US" sz="2400"/>
              <a:t>les definicions han de ser prou clares per ser </a:t>
            </a:r>
            <a:r>
              <a:rPr lang="en-US" sz="2400" b="1"/>
              <a:t>utilitzables</a:t>
            </a:r>
            <a:r>
              <a:rPr lang="en-US" sz="2400"/>
              <a:t> i han de ser </a:t>
            </a:r>
            <a:r>
              <a:rPr lang="en-US" sz="2400" b="1"/>
              <a:t>aplicables</a:t>
            </a:r>
            <a:r>
              <a:rPr lang="en-US" sz="2400"/>
              <a:t> a diferents societats i cultures</a:t>
            </a:r>
            <a:endParaRPr/>
          </a:p>
          <a:p>
            <a:pPr marL="0" lvl="0" indent="0" algn="l" rtl="0">
              <a:lnSpc>
                <a:spcPct val="90000"/>
              </a:lnSpc>
              <a:spcBef>
                <a:spcPts val="1000"/>
              </a:spcBef>
              <a:spcAft>
                <a:spcPts val="0"/>
              </a:spcAft>
              <a:buSzPts val="2400"/>
              <a:buNone/>
            </a:pPr>
            <a:endParaRPr sz="2400"/>
          </a:p>
          <a:p>
            <a:pPr marL="361942" lvl="0" indent="-361942" algn="l" rtl="0">
              <a:lnSpc>
                <a:spcPct val="90000"/>
              </a:lnSpc>
              <a:spcBef>
                <a:spcPts val="1000"/>
              </a:spcBef>
              <a:spcAft>
                <a:spcPts val="0"/>
              </a:spcAft>
              <a:buClr>
                <a:schemeClr val="accent1"/>
              </a:buClr>
              <a:buSzPts val="2400"/>
              <a:buFont typeface="Noto Sans Symbols"/>
              <a:buChar char="🠶"/>
            </a:pPr>
            <a:r>
              <a:rPr lang="en-US" sz="2400" b="1">
                <a:solidFill>
                  <a:schemeClr val="accent1"/>
                </a:solidFill>
              </a:rPr>
              <a:t>s'han d’impulsar els esforços per estandaritzar les definicions a nivell internacional per tal de facilitar la recollida de dades i l'intercanvi d'experiències entre països</a:t>
            </a:r>
            <a:endParaRPr sz="2400" b="1"/>
          </a:p>
        </p:txBody>
      </p:sp>
    </p:spTree>
  </p:cSld>
  <p:clrMapOvr>
    <a:masterClrMapping/>
  </p:clrMapOvr>
  <p:transition>
    <p:wipe dir="u"/>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ChangeArrowheads="1"/>
          </p:cNvSpPr>
          <p:nvPr/>
        </p:nvSpPr>
        <p:spPr bwMode="auto">
          <a:xfrm>
            <a:off x="0" y="0"/>
            <a:ext cx="246280" cy="3385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121917" tIns="60958" rIns="121917" bIns="60958" numCol="1" anchor="ctr" anchorCtr="0" compatLnSpc="1">
            <a:prstTxWarp prst="textNoShape">
              <a:avLst/>
            </a:prstTxWarp>
            <a:spAutoFit/>
          </a:bodyPr>
          <a:lstStyle/>
          <a:p>
            <a:endParaRPr lang="el-GR"/>
          </a:p>
        </p:txBody>
      </p:sp>
      <p:pic>
        <p:nvPicPr>
          <p:cNvPr id="2049" name="Image 7"/>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1871531" y="2815333"/>
            <a:ext cx="1371600" cy="901700"/>
          </a:xfrm>
          <a:prstGeom prst="rect">
            <a:avLst/>
          </a:prstGeom>
          <a:noFill/>
          <a:extLst>
            <a:ext uri="{909E8E84-426E-40DD-AFC4-6F175D3DCCD1}">
              <a14:hiddenFill xmlns="" xmlns:a14="http://schemas.microsoft.com/office/drawing/2010/main">
                <a:solidFill>
                  <a:srgbClr val="FFFFFF"/>
                </a:solidFill>
              </a14:hiddenFill>
            </a:ext>
          </a:extLst>
        </p:spPr>
      </p:pic>
      <p:sp>
        <p:nvSpPr>
          <p:cNvPr id="6" name="Rectangle 3"/>
          <p:cNvSpPr>
            <a:spLocks noChangeArrowheads="1"/>
          </p:cNvSpPr>
          <p:nvPr/>
        </p:nvSpPr>
        <p:spPr bwMode="auto">
          <a:xfrm>
            <a:off x="3382395" y="2777710"/>
            <a:ext cx="6842064" cy="1277269"/>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121917" tIns="60958" rIns="121917" bIns="60958" numCol="1" anchor="ctr" anchorCtr="0" compatLnSpc="1">
            <a:prstTxWarp prst="textNoShape">
              <a:avLst/>
            </a:prstTxWarp>
            <a:spAutoFit/>
          </a:bodyPr>
          <a:lstStyle/>
          <a:p>
            <a:pPr lvl="0" algn="just" eaLnBrk="0" fontAlgn="base" hangingPunct="0">
              <a:spcBef>
                <a:spcPct val="0"/>
              </a:spcBef>
              <a:spcAft>
                <a:spcPct val="0"/>
              </a:spcAft>
            </a:pPr>
            <a:r>
              <a:rPr lang="en-GB" altLang="el-GR" sz="1500" i="1" dirty="0" smtClean="0">
                <a:latin typeface="Times New Roman" panose="02020603050405020304" pitchFamily="18" charset="0"/>
                <a:ea typeface="Calibri" panose="020F0502020204030204" pitchFamily="34" charset="0"/>
                <a:cs typeface="Times New Roman" panose="02020603050405020304" pitchFamily="18" charset="0"/>
              </a:rPr>
              <a:t>This publication was funded by the European Union</a:t>
            </a:r>
            <a:r>
              <a:rPr lang="en-GB" altLang="el-GR" sz="1500" i="1" dirty="0" smtClean="0">
                <a:latin typeface="Calibri" panose="020F0502020204030204" pitchFamily="34" charset="0"/>
                <a:ea typeface="Calibri" panose="020F0502020204030204" pitchFamily="34" charset="0"/>
                <a:cs typeface="Times New Roman" panose="02020603050405020304" pitchFamily="18" charset="0"/>
              </a:rPr>
              <a:t>’</a:t>
            </a:r>
            <a:r>
              <a:rPr lang="en-GB" altLang="el-GR" sz="1500" i="1" dirty="0" smtClean="0">
                <a:latin typeface="Times New Roman" panose="02020603050405020304" pitchFamily="18" charset="0"/>
                <a:ea typeface="Calibri" panose="020F0502020204030204" pitchFamily="34" charset="0"/>
                <a:cs typeface="Times New Roman" panose="02020603050405020304" pitchFamily="18" charset="0"/>
              </a:rPr>
              <a:t>s Rights, Equality and Citizenship Programme (REC 2014-2020). The content of this publication represents only the views of the authors and is their sole responsibility. </a:t>
            </a:r>
            <a:r>
              <a:rPr lang="en-GB" altLang="el-GR" sz="1500" i="1" dirty="0" smtClean="0">
                <a:latin typeface="Times New Roman" panose="02020603050405020304" pitchFamily="18" charset="0"/>
                <a:ea typeface="Calibri" panose="020F0502020204030204" pitchFamily="34" charset="0"/>
                <a:cs typeface="Times New Roman" panose="02020603050405020304" pitchFamily="18" charset="0"/>
              </a:rPr>
              <a:t>The European Commission does not accept any responsibility for use that may be made of the information it contains.</a:t>
            </a:r>
            <a:endParaRPr lang="en-GB" altLang="el-GR" sz="2400" dirty="0" smtClean="0">
              <a:solidFill>
                <a:schemeClr val="tx1"/>
              </a:solidFill>
              <a:latin typeface="Arial" panose="020B0604020202020204" pitchFamily="34" charset="0"/>
            </a:endParaRPr>
          </a:p>
        </p:txBody>
      </p:sp>
    </p:spTree>
    <p:extLst>
      <p:ext uri="{BB962C8B-B14F-4D97-AF65-F5344CB8AC3E}">
        <p14:creationId xmlns="" xmlns:p14="http://schemas.microsoft.com/office/powerpoint/2010/main" val="53837041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Shape 202"/>
        <p:cNvGrpSpPr/>
        <p:nvPr/>
      </p:nvGrpSpPr>
      <p:grpSpPr>
        <a:xfrm>
          <a:off x="0" y="0"/>
          <a:ext cx="0" cy="0"/>
          <a:chOff x="0" y="0"/>
          <a:chExt cx="0" cy="0"/>
        </a:xfrm>
      </p:grpSpPr>
      <p:sp>
        <p:nvSpPr>
          <p:cNvPr id="203" name="Google Shape;203;p19"/>
          <p:cNvSpPr txBox="1">
            <a:spLocks noGrp="1"/>
          </p:cNvSpPr>
          <p:nvPr>
            <p:ph type="title"/>
          </p:nvPr>
        </p:nvSpPr>
        <p:spPr>
          <a:xfrm>
            <a:off x="838200" y="365127"/>
            <a:ext cx="10515600" cy="1190627"/>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accent1"/>
              </a:buClr>
              <a:buSzPts val="3600"/>
              <a:buFont typeface="Quattrocento Sans"/>
              <a:buNone/>
            </a:pPr>
            <a:r>
              <a:rPr lang="en-US">
                <a:solidFill>
                  <a:schemeClr val="accent1"/>
                </a:solidFill>
              </a:rPr>
              <a:t>Formes de Violència</a:t>
            </a:r>
            <a:r>
              <a:rPr lang="en-US"/>
              <a:t/>
            </a:r>
            <a:br>
              <a:rPr lang="en-US"/>
            </a:br>
            <a:r>
              <a:rPr lang="en-US" sz="1800" i="1">
                <a:latin typeface="Quattrocento Sans"/>
                <a:ea typeface="Quattrocento Sans"/>
                <a:cs typeface="Quattrocento Sans"/>
                <a:sym typeface="Quattrocento Sans"/>
              </a:rPr>
              <a:t>Comitè de Drets de la Infància de l’ONU (CRC), Observació general núm. 13 (2011): El dret de la infància a la llibertat de totes les formes de violència</a:t>
            </a:r>
            <a:endParaRPr sz="1800">
              <a:latin typeface="Quattrocento Sans"/>
              <a:ea typeface="Quattrocento Sans"/>
              <a:cs typeface="Quattrocento Sans"/>
              <a:sym typeface="Quattrocento Sans"/>
            </a:endParaRPr>
          </a:p>
        </p:txBody>
      </p:sp>
      <p:sp>
        <p:nvSpPr>
          <p:cNvPr id="204" name="Google Shape;204;p19"/>
          <p:cNvSpPr txBox="1">
            <a:spLocks noGrp="1"/>
          </p:cNvSpPr>
          <p:nvPr>
            <p:ph type="body" idx="1"/>
          </p:nvPr>
        </p:nvSpPr>
        <p:spPr>
          <a:xfrm>
            <a:off x="838200" y="1677674"/>
            <a:ext cx="10515600" cy="4351338"/>
          </a:xfrm>
          <a:prstGeom prst="rect">
            <a:avLst/>
          </a:prstGeom>
          <a:noFill/>
          <a:ln>
            <a:noFill/>
          </a:ln>
        </p:spPr>
        <p:txBody>
          <a:bodyPr spcFirstLastPara="1" wrap="square" lIns="91425" tIns="45700" rIns="91425" bIns="45700" anchor="t" anchorCtr="0">
            <a:normAutofit/>
          </a:bodyPr>
          <a:lstStyle/>
          <a:p>
            <a:pPr marL="361942" lvl="0" indent="-361942" algn="l" rtl="0">
              <a:lnSpc>
                <a:spcPct val="70000"/>
              </a:lnSpc>
              <a:spcBef>
                <a:spcPts val="0"/>
              </a:spcBef>
              <a:spcAft>
                <a:spcPts val="0"/>
              </a:spcAft>
              <a:buClr>
                <a:schemeClr val="accent1"/>
              </a:buClr>
              <a:buSzPts val="2170"/>
              <a:buFont typeface="Noto Sans Symbols"/>
              <a:buChar char="🠶"/>
            </a:pPr>
            <a:r>
              <a:rPr lang="en-US" sz="2170" b="1"/>
              <a:t>Omissions o negligència</a:t>
            </a:r>
            <a:endParaRPr sz="2170" b="1"/>
          </a:p>
          <a:p>
            <a:pPr marL="361942" lvl="0" indent="-361942" algn="l" rtl="0">
              <a:lnSpc>
                <a:spcPct val="70000"/>
              </a:lnSpc>
              <a:spcBef>
                <a:spcPts val="1000"/>
              </a:spcBef>
              <a:spcAft>
                <a:spcPts val="0"/>
              </a:spcAft>
              <a:buClr>
                <a:schemeClr val="accent1"/>
              </a:buClr>
              <a:buSzPts val="2170"/>
              <a:buFont typeface="Noto Sans Symbols"/>
              <a:buChar char="🠶"/>
            </a:pPr>
            <a:r>
              <a:rPr lang="en-US" sz="2170" b="1"/>
              <a:t>Violència psicològica / maltractament psicològic</a:t>
            </a:r>
            <a:endParaRPr sz="2170" b="1"/>
          </a:p>
          <a:p>
            <a:pPr marL="361942" lvl="0" indent="-361942" algn="l" rtl="0">
              <a:lnSpc>
                <a:spcPct val="70000"/>
              </a:lnSpc>
              <a:spcBef>
                <a:spcPts val="1000"/>
              </a:spcBef>
              <a:spcAft>
                <a:spcPts val="0"/>
              </a:spcAft>
              <a:buClr>
                <a:schemeClr val="accent1"/>
              </a:buClr>
              <a:buSzPts val="2170"/>
              <a:buFont typeface="Noto Sans Symbols"/>
              <a:buChar char="🠶"/>
            </a:pPr>
            <a:r>
              <a:rPr lang="en-US" sz="2170" b="1"/>
              <a:t>Violència física</a:t>
            </a:r>
            <a:endParaRPr sz="2170" b="1"/>
          </a:p>
          <a:p>
            <a:pPr marL="361942" lvl="0" indent="-361942" algn="l" rtl="0">
              <a:lnSpc>
                <a:spcPct val="70000"/>
              </a:lnSpc>
              <a:spcBef>
                <a:spcPts val="1000"/>
              </a:spcBef>
              <a:spcAft>
                <a:spcPts val="0"/>
              </a:spcAft>
              <a:buClr>
                <a:schemeClr val="accent1"/>
              </a:buClr>
              <a:buSzPts val="2170"/>
              <a:buFont typeface="Noto Sans Symbols"/>
              <a:buChar char="🠶"/>
            </a:pPr>
            <a:r>
              <a:rPr lang="en-US" sz="2170" b="1"/>
              <a:t>Càstig corporal</a:t>
            </a:r>
            <a:endParaRPr/>
          </a:p>
          <a:p>
            <a:pPr marL="361942" lvl="0" indent="-361942" algn="l" rtl="0">
              <a:lnSpc>
                <a:spcPct val="70000"/>
              </a:lnSpc>
              <a:spcBef>
                <a:spcPts val="1000"/>
              </a:spcBef>
              <a:spcAft>
                <a:spcPts val="0"/>
              </a:spcAft>
              <a:buClr>
                <a:schemeClr val="accent1"/>
              </a:buClr>
              <a:buSzPts val="2170"/>
              <a:buFont typeface="Noto Sans Symbols"/>
              <a:buChar char="🠶"/>
            </a:pPr>
            <a:r>
              <a:rPr lang="en-US" sz="2170" b="1"/>
              <a:t>Abús i explotació sexual</a:t>
            </a:r>
            <a:endParaRPr/>
          </a:p>
          <a:p>
            <a:pPr marL="361942" lvl="0" indent="-361942" algn="l" rtl="0">
              <a:lnSpc>
                <a:spcPct val="70000"/>
              </a:lnSpc>
              <a:spcBef>
                <a:spcPts val="1000"/>
              </a:spcBef>
              <a:spcAft>
                <a:spcPts val="0"/>
              </a:spcAft>
              <a:buClr>
                <a:schemeClr val="accent1"/>
              </a:buClr>
              <a:buSzPts val="2170"/>
              <a:buFont typeface="Noto Sans Symbols"/>
              <a:buChar char="🠶"/>
            </a:pPr>
            <a:r>
              <a:rPr lang="en-US" sz="2170" b="1"/>
              <a:t>Tortura i càstigs o tractes inhumans o degradants</a:t>
            </a:r>
            <a:endParaRPr/>
          </a:p>
          <a:p>
            <a:pPr marL="361942" lvl="0" indent="-361942" algn="l" rtl="0">
              <a:lnSpc>
                <a:spcPct val="70000"/>
              </a:lnSpc>
              <a:spcBef>
                <a:spcPts val="1000"/>
              </a:spcBef>
              <a:spcAft>
                <a:spcPts val="0"/>
              </a:spcAft>
              <a:buClr>
                <a:schemeClr val="accent1"/>
              </a:buClr>
              <a:buSzPts val="2170"/>
              <a:buFont typeface="Noto Sans Symbols"/>
              <a:buChar char="🠶"/>
            </a:pPr>
            <a:r>
              <a:rPr lang="en-US" sz="2170" b="1"/>
              <a:t>Violència entre nenes, nens i adolescents</a:t>
            </a:r>
            <a:endParaRPr/>
          </a:p>
          <a:p>
            <a:pPr marL="361942" lvl="0" indent="-361942" algn="l" rtl="0">
              <a:lnSpc>
                <a:spcPct val="70000"/>
              </a:lnSpc>
              <a:spcBef>
                <a:spcPts val="1000"/>
              </a:spcBef>
              <a:spcAft>
                <a:spcPts val="0"/>
              </a:spcAft>
              <a:buClr>
                <a:schemeClr val="accent1"/>
              </a:buClr>
              <a:buSzPts val="2170"/>
              <a:buFont typeface="Noto Sans Symbols"/>
              <a:buChar char="🠶"/>
            </a:pPr>
            <a:r>
              <a:rPr lang="en-US" sz="2170" b="1"/>
              <a:t>Autolesió</a:t>
            </a:r>
            <a:endParaRPr sz="2170" b="1"/>
          </a:p>
          <a:p>
            <a:pPr marL="361942" lvl="0" indent="-361942" algn="l" rtl="0">
              <a:lnSpc>
                <a:spcPct val="70000"/>
              </a:lnSpc>
              <a:spcBef>
                <a:spcPts val="1000"/>
              </a:spcBef>
              <a:spcAft>
                <a:spcPts val="0"/>
              </a:spcAft>
              <a:buClr>
                <a:schemeClr val="accent1"/>
              </a:buClr>
              <a:buSzPts val="2170"/>
              <a:buFont typeface="Noto Sans Symbols"/>
              <a:buChar char="🠶"/>
            </a:pPr>
            <a:r>
              <a:rPr lang="en-US" sz="2170" b="1"/>
              <a:t>Pràctiques nocives</a:t>
            </a:r>
            <a:endParaRPr sz="2170" b="1"/>
          </a:p>
          <a:p>
            <a:pPr marL="361942" lvl="0" indent="-361942" algn="l" rtl="0">
              <a:lnSpc>
                <a:spcPct val="70000"/>
              </a:lnSpc>
              <a:spcBef>
                <a:spcPts val="1000"/>
              </a:spcBef>
              <a:spcAft>
                <a:spcPts val="0"/>
              </a:spcAft>
              <a:buClr>
                <a:schemeClr val="accent1"/>
              </a:buClr>
              <a:buSzPts val="2170"/>
              <a:buFont typeface="Noto Sans Symbols"/>
              <a:buChar char="🠶"/>
            </a:pPr>
            <a:r>
              <a:rPr lang="en-US" sz="2170" b="1"/>
              <a:t>Violència als mitjans de comunicació</a:t>
            </a:r>
            <a:endParaRPr sz="2170" b="1"/>
          </a:p>
          <a:p>
            <a:pPr marL="361942" lvl="0" indent="-361942" algn="l" rtl="0">
              <a:lnSpc>
                <a:spcPct val="70000"/>
              </a:lnSpc>
              <a:spcBef>
                <a:spcPts val="1000"/>
              </a:spcBef>
              <a:spcAft>
                <a:spcPts val="0"/>
              </a:spcAft>
              <a:buClr>
                <a:schemeClr val="accent1"/>
              </a:buClr>
              <a:buSzPts val="2170"/>
              <a:buFont typeface="Noto Sans Symbols"/>
              <a:buChar char="🠶"/>
            </a:pPr>
            <a:r>
              <a:rPr lang="en-US" sz="2170" b="1"/>
              <a:t>Violència a través de les tecnologies de la informació i les comunicacions</a:t>
            </a:r>
            <a:endParaRPr sz="2170" b="1"/>
          </a:p>
          <a:p>
            <a:pPr marL="361942" lvl="0" indent="-361942" algn="l" rtl="0">
              <a:lnSpc>
                <a:spcPct val="70000"/>
              </a:lnSpc>
              <a:spcBef>
                <a:spcPts val="1000"/>
              </a:spcBef>
              <a:spcAft>
                <a:spcPts val="0"/>
              </a:spcAft>
              <a:buClr>
                <a:schemeClr val="accent1"/>
              </a:buClr>
              <a:buSzPts val="2170"/>
              <a:buFont typeface="Noto Sans Symbols"/>
              <a:buChar char="🠶"/>
            </a:pPr>
            <a:r>
              <a:rPr lang="en-US" sz="2170" b="1"/>
              <a:t>Violència institucional i violació dels drets de la infància per part del sistema</a:t>
            </a:r>
            <a:endParaRPr sz="2170" b="1"/>
          </a:p>
        </p:txBody>
      </p:sp>
    </p:spTree>
  </p:cSld>
  <p:clrMapOvr>
    <a:masterClrMapping/>
  </p:clrMapOvr>
  <p:transition>
    <p:wipe dir="r"/>
  </p:transition>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Shape 209"/>
        <p:cNvGrpSpPr/>
        <p:nvPr/>
      </p:nvGrpSpPr>
      <p:grpSpPr>
        <a:xfrm>
          <a:off x="0" y="0"/>
          <a:ext cx="0" cy="0"/>
          <a:chOff x="0" y="0"/>
          <a:chExt cx="0" cy="0"/>
        </a:xfrm>
      </p:grpSpPr>
      <p:sp>
        <p:nvSpPr>
          <p:cNvPr id="210" name="Google Shape;210;p20"/>
          <p:cNvSpPr txBox="1">
            <a:spLocks noGrp="1"/>
          </p:cNvSpPr>
          <p:nvPr>
            <p:ph type="title"/>
          </p:nvPr>
        </p:nvSpPr>
        <p:spPr>
          <a:xfrm>
            <a:off x="838200" y="365127"/>
            <a:ext cx="10515600" cy="1190627"/>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3600"/>
              <a:buFont typeface="Quattrocento Sans"/>
              <a:buNone/>
            </a:pPr>
            <a:r>
              <a:rPr lang="en-US" b="1"/>
              <a:t>Omissions i negligència</a:t>
            </a:r>
            <a:endParaRPr/>
          </a:p>
        </p:txBody>
      </p:sp>
      <p:sp>
        <p:nvSpPr>
          <p:cNvPr id="211" name="Google Shape;211;p20"/>
          <p:cNvSpPr txBox="1">
            <a:spLocks noGrp="1"/>
          </p:cNvSpPr>
          <p:nvPr>
            <p:ph type="body" idx="1"/>
          </p:nvPr>
        </p:nvSpPr>
        <p:spPr>
          <a:xfrm>
            <a:off x="838200" y="1629508"/>
            <a:ext cx="10515600" cy="4665783"/>
          </a:xfrm>
          <a:prstGeom prst="rect">
            <a:avLst/>
          </a:prstGeom>
          <a:noFill/>
          <a:ln>
            <a:noFill/>
          </a:ln>
        </p:spPr>
        <p:txBody>
          <a:bodyPr spcFirstLastPara="1" wrap="square" lIns="91425" tIns="45700" rIns="91425" bIns="45700" anchor="t" anchorCtr="0">
            <a:noAutofit/>
          </a:bodyPr>
          <a:lstStyle/>
          <a:p>
            <a:pPr marL="361942" lvl="0" indent="-360000" algn="l" rtl="0">
              <a:lnSpc>
                <a:spcPct val="120000"/>
              </a:lnSpc>
              <a:spcBef>
                <a:spcPts val="0"/>
              </a:spcBef>
              <a:spcAft>
                <a:spcPts val="0"/>
              </a:spcAft>
              <a:buSzPts val="2200"/>
              <a:buChar char="🠶"/>
            </a:pPr>
            <a:r>
              <a:rPr lang="en-US" sz="2200">
                <a:solidFill>
                  <a:srgbClr val="2E75B5"/>
                </a:solidFill>
              </a:rPr>
              <a:t>significa l’incompliment de les necessitats físiques i/o psicològiques de les nenes i els nens, de protegir-los del perill o facilitar-los assistència mèdica, com el registre del naixement o altres serveis quan les i els responsables de la seva atenció disposin dels mitjans, coneixements i accés als serveis per fer-ho.</a:t>
            </a:r>
            <a:endParaRPr/>
          </a:p>
          <a:p>
            <a:pPr marL="1942" lvl="0" indent="0" algn="l" rtl="0">
              <a:lnSpc>
                <a:spcPct val="120000"/>
              </a:lnSpc>
              <a:spcBef>
                <a:spcPts val="600"/>
              </a:spcBef>
              <a:spcAft>
                <a:spcPts val="0"/>
              </a:spcAft>
              <a:buSzPts val="2000"/>
              <a:buNone/>
            </a:pPr>
            <a:r>
              <a:rPr lang="en-US" sz="2000"/>
              <a:t>Inclou:</a:t>
            </a:r>
            <a:endParaRPr/>
          </a:p>
          <a:p>
            <a:pPr marL="361942" lvl="0" indent="-360000" algn="l" rtl="0">
              <a:lnSpc>
                <a:spcPct val="120000"/>
              </a:lnSpc>
              <a:spcBef>
                <a:spcPts val="600"/>
              </a:spcBef>
              <a:spcAft>
                <a:spcPts val="0"/>
              </a:spcAft>
              <a:buSzPts val="2000"/>
              <a:buChar char="🠶"/>
            </a:pPr>
            <a:r>
              <a:rPr lang="en-US" sz="2000" b="1"/>
              <a:t>Negligència física</a:t>
            </a:r>
            <a:endParaRPr sz="2000"/>
          </a:p>
          <a:p>
            <a:pPr marL="361942" lvl="0" indent="-360000" algn="l" rtl="0">
              <a:lnSpc>
                <a:spcPct val="120000"/>
              </a:lnSpc>
              <a:spcBef>
                <a:spcPts val="600"/>
              </a:spcBef>
              <a:spcAft>
                <a:spcPts val="0"/>
              </a:spcAft>
              <a:buSzPts val="2000"/>
              <a:buChar char="🠶"/>
            </a:pPr>
            <a:r>
              <a:rPr lang="en-US" sz="2000" b="1"/>
              <a:t>Negligència psicològica o emocional</a:t>
            </a:r>
            <a:endParaRPr sz="2000"/>
          </a:p>
          <a:p>
            <a:pPr marL="361942" lvl="0" indent="-360000" algn="l" rtl="0">
              <a:lnSpc>
                <a:spcPct val="120000"/>
              </a:lnSpc>
              <a:spcBef>
                <a:spcPts val="600"/>
              </a:spcBef>
              <a:spcAft>
                <a:spcPts val="0"/>
              </a:spcAft>
              <a:buSzPts val="2000"/>
              <a:buChar char="🠶"/>
            </a:pPr>
            <a:r>
              <a:rPr lang="en-US" sz="2000" b="1"/>
              <a:t>Negligència respecte la salut física o mental </a:t>
            </a:r>
            <a:endParaRPr sz="2000"/>
          </a:p>
          <a:p>
            <a:pPr marL="361942" lvl="0" indent="-360000" algn="l" rtl="0">
              <a:lnSpc>
                <a:spcPct val="120000"/>
              </a:lnSpc>
              <a:spcBef>
                <a:spcPts val="600"/>
              </a:spcBef>
              <a:spcAft>
                <a:spcPts val="0"/>
              </a:spcAft>
              <a:buSzPts val="2000"/>
              <a:buChar char="🠶"/>
            </a:pPr>
            <a:r>
              <a:rPr lang="en-US" sz="2000" b="1"/>
              <a:t>Negligència en matèria educativa</a:t>
            </a:r>
            <a:endParaRPr sz="2000"/>
          </a:p>
          <a:p>
            <a:pPr marL="361942" lvl="0" indent="-360000" algn="l" rtl="0">
              <a:lnSpc>
                <a:spcPct val="120000"/>
              </a:lnSpc>
              <a:spcBef>
                <a:spcPts val="600"/>
              </a:spcBef>
              <a:spcAft>
                <a:spcPts val="0"/>
              </a:spcAft>
              <a:buSzPts val="2000"/>
              <a:buChar char="🠶"/>
            </a:pPr>
            <a:r>
              <a:rPr lang="en-US" sz="2000" b="1"/>
              <a:t>Abandonament</a:t>
            </a:r>
            <a:endParaRPr sz="2000"/>
          </a:p>
        </p:txBody>
      </p:sp>
    </p:spTree>
  </p:cSld>
  <p:clrMapOvr>
    <a:masterClrMapping/>
  </p:clrMapOvr>
  <p:transition>
    <p:split/>
  </p:transition>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Shape 216"/>
        <p:cNvGrpSpPr/>
        <p:nvPr/>
      </p:nvGrpSpPr>
      <p:grpSpPr>
        <a:xfrm>
          <a:off x="0" y="0"/>
          <a:ext cx="0" cy="0"/>
          <a:chOff x="0" y="0"/>
          <a:chExt cx="0" cy="0"/>
        </a:xfrm>
      </p:grpSpPr>
      <p:sp>
        <p:nvSpPr>
          <p:cNvPr id="217" name="Google Shape;217;p21"/>
          <p:cNvSpPr txBox="1">
            <a:spLocks noGrp="1"/>
          </p:cNvSpPr>
          <p:nvPr>
            <p:ph type="title"/>
          </p:nvPr>
        </p:nvSpPr>
        <p:spPr>
          <a:xfrm>
            <a:off x="838200" y="109914"/>
            <a:ext cx="10515600" cy="1190627"/>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3600"/>
              <a:buFont typeface="Quattrocento Sans"/>
              <a:buNone/>
            </a:pPr>
            <a:r>
              <a:rPr lang="en-US" i="1"/>
              <a:t>Continuum</a:t>
            </a:r>
            <a:r>
              <a:rPr lang="en-US"/>
              <a:t> del Tracte Negligent</a:t>
            </a:r>
            <a:endParaRPr/>
          </a:p>
        </p:txBody>
      </p:sp>
      <p:grpSp>
        <p:nvGrpSpPr>
          <p:cNvPr id="218" name="Google Shape;218;p21"/>
          <p:cNvGrpSpPr/>
          <p:nvPr/>
        </p:nvGrpSpPr>
        <p:grpSpPr>
          <a:xfrm>
            <a:off x="841280" y="1592348"/>
            <a:ext cx="10509438" cy="3665471"/>
            <a:chOff x="3080" y="291807"/>
            <a:chExt cx="10509438" cy="3665471"/>
          </a:xfrm>
        </p:grpSpPr>
        <p:sp>
          <p:nvSpPr>
            <p:cNvPr id="219" name="Google Shape;219;p21"/>
            <p:cNvSpPr/>
            <p:nvPr/>
          </p:nvSpPr>
          <p:spPr>
            <a:xfrm>
              <a:off x="5135597" y="1688585"/>
              <a:ext cx="4032691" cy="639731"/>
            </a:xfrm>
            <a:custGeom>
              <a:avLst/>
              <a:gdLst/>
              <a:ahLst/>
              <a:cxnLst/>
              <a:rect l="l" t="t" r="r" b="b"/>
              <a:pathLst>
                <a:path w="120000" h="120000" extrusionOk="0">
                  <a:moveTo>
                    <a:pt x="0" y="0"/>
                  </a:moveTo>
                  <a:lnTo>
                    <a:pt x="0" y="81776"/>
                  </a:lnTo>
                  <a:lnTo>
                    <a:pt x="120000" y="81776"/>
                  </a:lnTo>
                  <a:lnTo>
                    <a:pt x="120000" y="120000"/>
                  </a:lnTo>
                </a:path>
              </a:pathLst>
            </a:custGeom>
            <a:noFill/>
            <a:ln w="12700" cap="flat" cmpd="sng">
              <a:solidFill>
                <a:srgbClr val="487AA8"/>
              </a:solidFill>
              <a:prstDash val="solid"/>
              <a:miter lim="800000"/>
              <a:headEnd type="none" w="sm" len="sm"/>
              <a:tailEnd type="none" w="sm" len="sm"/>
            </a:ln>
          </p:spPr>
        </p:sp>
        <p:sp>
          <p:nvSpPr>
            <p:cNvPr id="220" name="Google Shape;220;p21"/>
            <p:cNvSpPr/>
            <p:nvPr/>
          </p:nvSpPr>
          <p:spPr>
            <a:xfrm>
              <a:off x="5135597" y="1688585"/>
              <a:ext cx="1344230" cy="639731"/>
            </a:xfrm>
            <a:custGeom>
              <a:avLst/>
              <a:gdLst/>
              <a:ahLst/>
              <a:cxnLst/>
              <a:rect l="l" t="t" r="r" b="b"/>
              <a:pathLst>
                <a:path w="120000" h="120000" extrusionOk="0">
                  <a:moveTo>
                    <a:pt x="0" y="0"/>
                  </a:moveTo>
                  <a:lnTo>
                    <a:pt x="0" y="81776"/>
                  </a:lnTo>
                  <a:lnTo>
                    <a:pt x="120000" y="81776"/>
                  </a:lnTo>
                  <a:lnTo>
                    <a:pt x="120000" y="120000"/>
                  </a:lnTo>
                </a:path>
              </a:pathLst>
            </a:custGeom>
            <a:noFill/>
            <a:ln w="12700" cap="flat" cmpd="sng">
              <a:solidFill>
                <a:srgbClr val="487AA8"/>
              </a:solidFill>
              <a:prstDash val="solid"/>
              <a:miter lim="800000"/>
              <a:headEnd type="none" w="sm" len="sm"/>
              <a:tailEnd type="none" w="sm" len="sm"/>
            </a:ln>
          </p:spPr>
        </p:sp>
        <p:sp>
          <p:nvSpPr>
            <p:cNvPr id="221" name="Google Shape;221;p21"/>
            <p:cNvSpPr/>
            <p:nvPr/>
          </p:nvSpPr>
          <p:spPr>
            <a:xfrm>
              <a:off x="3791366" y="1688585"/>
              <a:ext cx="1344230" cy="639731"/>
            </a:xfrm>
            <a:custGeom>
              <a:avLst/>
              <a:gdLst/>
              <a:ahLst/>
              <a:cxnLst/>
              <a:rect l="l" t="t" r="r" b="b"/>
              <a:pathLst>
                <a:path w="120000" h="120000" extrusionOk="0">
                  <a:moveTo>
                    <a:pt x="120000" y="0"/>
                  </a:moveTo>
                  <a:lnTo>
                    <a:pt x="120000" y="81776"/>
                  </a:lnTo>
                  <a:lnTo>
                    <a:pt x="0" y="81776"/>
                  </a:lnTo>
                  <a:lnTo>
                    <a:pt x="0" y="120000"/>
                  </a:lnTo>
                </a:path>
              </a:pathLst>
            </a:custGeom>
            <a:noFill/>
            <a:ln w="12700" cap="flat" cmpd="sng">
              <a:solidFill>
                <a:srgbClr val="487AA8"/>
              </a:solidFill>
              <a:prstDash val="solid"/>
              <a:miter lim="800000"/>
              <a:headEnd type="none" w="sm" len="sm"/>
              <a:tailEnd type="none" w="sm" len="sm"/>
            </a:ln>
          </p:spPr>
        </p:sp>
        <p:sp>
          <p:nvSpPr>
            <p:cNvPr id="222" name="Google Shape;222;p21"/>
            <p:cNvSpPr/>
            <p:nvPr/>
          </p:nvSpPr>
          <p:spPr>
            <a:xfrm>
              <a:off x="1102905" y="1688585"/>
              <a:ext cx="4032691" cy="639731"/>
            </a:xfrm>
            <a:custGeom>
              <a:avLst/>
              <a:gdLst/>
              <a:ahLst/>
              <a:cxnLst/>
              <a:rect l="l" t="t" r="r" b="b"/>
              <a:pathLst>
                <a:path w="120000" h="120000" extrusionOk="0">
                  <a:moveTo>
                    <a:pt x="120000" y="0"/>
                  </a:moveTo>
                  <a:lnTo>
                    <a:pt x="120000" y="81776"/>
                  </a:lnTo>
                  <a:lnTo>
                    <a:pt x="0" y="81776"/>
                  </a:lnTo>
                  <a:lnTo>
                    <a:pt x="0" y="120000"/>
                  </a:lnTo>
                </a:path>
              </a:pathLst>
            </a:custGeom>
            <a:noFill/>
            <a:ln w="12700" cap="flat" cmpd="sng">
              <a:solidFill>
                <a:srgbClr val="487AA8"/>
              </a:solidFill>
              <a:prstDash val="solid"/>
              <a:miter lim="800000"/>
              <a:headEnd type="none" w="sm" len="sm"/>
              <a:tailEnd type="none" w="sm" len="sm"/>
            </a:ln>
          </p:spPr>
        </p:sp>
        <p:sp>
          <p:nvSpPr>
            <p:cNvPr id="223" name="Google Shape;223;p21"/>
            <p:cNvSpPr/>
            <p:nvPr/>
          </p:nvSpPr>
          <p:spPr>
            <a:xfrm>
              <a:off x="4035772" y="291807"/>
              <a:ext cx="2199649" cy="1396777"/>
            </a:xfrm>
            <a:prstGeom prst="roundRect">
              <a:avLst>
                <a:gd name="adj" fmla="val 10000"/>
              </a:avLst>
            </a:prstGeom>
            <a:solidFill>
              <a:srgbClr val="599BD5"/>
            </a:solidFill>
            <a:ln w="12700" cap="flat" cmpd="sng">
              <a:solidFill>
                <a:schemeClr val="lt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 name="Google Shape;224;p21"/>
            <p:cNvSpPr/>
            <p:nvPr/>
          </p:nvSpPr>
          <p:spPr>
            <a:xfrm>
              <a:off x="4280177" y="523992"/>
              <a:ext cx="2199649" cy="1396777"/>
            </a:xfrm>
            <a:prstGeom prst="roundRect">
              <a:avLst>
                <a:gd name="adj" fmla="val 10000"/>
              </a:avLst>
            </a:prstGeom>
            <a:solidFill>
              <a:schemeClr val="lt1">
                <a:alpha val="89803"/>
              </a:schemeClr>
            </a:solidFill>
            <a:ln w="12700" cap="flat" cmpd="sng">
              <a:solidFill>
                <a:srgbClr val="599BD5"/>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 name="Google Shape;225;p21"/>
            <p:cNvSpPr txBox="1"/>
            <p:nvPr/>
          </p:nvSpPr>
          <p:spPr>
            <a:xfrm>
              <a:off x="4321087" y="564902"/>
              <a:ext cx="2117829" cy="1314957"/>
            </a:xfrm>
            <a:prstGeom prst="rect">
              <a:avLst/>
            </a:prstGeom>
            <a:noFill/>
            <a:ln>
              <a:noFill/>
            </a:ln>
          </p:spPr>
          <p:txBody>
            <a:bodyPr spcFirstLastPara="1" wrap="square" lIns="68575" tIns="68575" rIns="68575" bIns="68575" anchor="ctr" anchorCtr="0">
              <a:noAutofit/>
            </a:bodyPr>
            <a:lstStyle/>
            <a:p>
              <a:pPr marL="0" marR="0" lvl="0" indent="0" algn="ctr" rtl="0">
                <a:lnSpc>
                  <a:spcPct val="90000"/>
                </a:lnSpc>
                <a:spcBef>
                  <a:spcPts val="0"/>
                </a:spcBef>
                <a:spcAft>
                  <a:spcPts val="0"/>
                </a:spcAft>
                <a:buClr>
                  <a:schemeClr val="dk1"/>
                </a:buClr>
                <a:buSzPts val="1800"/>
                <a:buFont typeface="Calibri"/>
                <a:buNone/>
              </a:pPr>
              <a:r>
                <a:rPr lang="en-US" sz="1800" i="1">
                  <a:solidFill>
                    <a:schemeClr val="dk1"/>
                  </a:solidFill>
                  <a:latin typeface="Calibri"/>
                  <a:ea typeface="Calibri"/>
                  <a:cs typeface="Calibri"/>
                  <a:sym typeface="Calibri"/>
                </a:rPr>
                <a:t>Continuum</a:t>
              </a:r>
              <a:r>
                <a:rPr lang="en-US" sz="1800">
                  <a:solidFill>
                    <a:schemeClr val="dk1"/>
                  </a:solidFill>
                  <a:latin typeface="Calibri"/>
                  <a:ea typeface="Calibri"/>
                  <a:cs typeface="Calibri"/>
                  <a:sym typeface="Calibri"/>
                </a:rPr>
                <a:t> negligència infantil</a:t>
              </a:r>
              <a:endParaRPr sz="1800">
                <a:solidFill>
                  <a:schemeClr val="dk1"/>
                </a:solidFill>
                <a:latin typeface="Calibri"/>
                <a:ea typeface="Calibri"/>
                <a:cs typeface="Calibri"/>
                <a:sym typeface="Calibri"/>
              </a:endParaRPr>
            </a:p>
          </p:txBody>
        </p:sp>
        <p:sp>
          <p:nvSpPr>
            <p:cNvPr id="226" name="Google Shape;226;p21"/>
            <p:cNvSpPr/>
            <p:nvPr/>
          </p:nvSpPr>
          <p:spPr>
            <a:xfrm>
              <a:off x="3080" y="2328316"/>
              <a:ext cx="2199649" cy="1396777"/>
            </a:xfrm>
            <a:prstGeom prst="roundRect">
              <a:avLst>
                <a:gd name="adj" fmla="val 10000"/>
              </a:avLst>
            </a:prstGeom>
            <a:solidFill>
              <a:srgbClr val="599BD5"/>
            </a:solidFill>
            <a:ln w="12700" cap="flat" cmpd="sng">
              <a:solidFill>
                <a:schemeClr val="lt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 name="Google Shape;227;p21"/>
            <p:cNvSpPr/>
            <p:nvPr/>
          </p:nvSpPr>
          <p:spPr>
            <a:xfrm>
              <a:off x="247486" y="2560501"/>
              <a:ext cx="2199649" cy="1396777"/>
            </a:xfrm>
            <a:prstGeom prst="roundRect">
              <a:avLst>
                <a:gd name="adj" fmla="val 10000"/>
              </a:avLst>
            </a:prstGeom>
            <a:solidFill>
              <a:schemeClr val="lt1">
                <a:alpha val="89803"/>
              </a:schemeClr>
            </a:solidFill>
            <a:ln w="12700" cap="flat" cmpd="sng">
              <a:solidFill>
                <a:srgbClr val="599BD5"/>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 name="Google Shape;228;p21"/>
            <p:cNvSpPr txBox="1"/>
            <p:nvPr/>
          </p:nvSpPr>
          <p:spPr>
            <a:xfrm>
              <a:off x="288396" y="2601411"/>
              <a:ext cx="2117829" cy="1314957"/>
            </a:xfrm>
            <a:prstGeom prst="rect">
              <a:avLst/>
            </a:prstGeom>
            <a:noFill/>
            <a:ln>
              <a:noFill/>
            </a:ln>
          </p:spPr>
          <p:txBody>
            <a:bodyPr spcFirstLastPara="1" wrap="square" lIns="68575" tIns="68575" rIns="68575" bIns="68575" anchor="ctr" anchorCtr="0">
              <a:noAutofit/>
            </a:bodyPr>
            <a:lstStyle/>
            <a:p>
              <a:pPr marL="0" marR="0" lvl="0" indent="0" algn="ctr" rtl="0">
                <a:lnSpc>
                  <a:spcPct val="90000"/>
                </a:lnSpc>
                <a:spcBef>
                  <a:spcPts val="0"/>
                </a:spcBef>
                <a:spcAft>
                  <a:spcPts val="0"/>
                </a:spcAft>
                <a:buClr>
                  <a:schemeClr val="dk1"/>
                </a:buClr>
                <a:buSzPts val="1800"/>
                <a:buFont typeface="Calibri"/>
                <a:buNone/>
              </a:pPr>
              <a:r>
                <a:rPr lang="en-US" sz="1800">
                  <a:solidFill>
                    <a:schemeClr val="dk1"/>
                  </a:solidFill>
                  <a:latin typeface="Calibri"/>
                  <a:ea typeface="Calibri"/>
                  <a:cs typeface="Calibri"/>
                  <a:sym typeface="Calibri"/>
                </a:rPr>
                <a:t>Inadequació del rol parental i/o marental</a:t>
              </a:r>
              <a:endParaRPr sz="1800">
                <a:solidFill>
                  <a:schemeClr val="dk1"/>
                </a:solidFill>
                <a:latin typeface="Calibri"/>
                <a:ea typeface="Calibri"/>
                <a:cs typeface="Calibri"/>
                <a:sym typeface="Calibri"/>
              </a:endParaRPr>
            </a:p>
          </p:txBody>
        </p:sp>
        <p:sp>
          <p:nvSpPr>
            <p:cNvPr id="229" name="Google Shape;229;p21"/>
            <p:cNvSpPr/>
            <p:nvPr/>
          </p:nvSpPr>
          <p:spPr>
            <a:xfrm>
              <a:off x="2691541" y="2328316"/>
              <a:ext cx="2199649" cy="1396777"/>
            </a:xfrm>
            <a:prstGeom prst="roundRect">
              <a:avLst>
                <a:gd name="adj" fmla="val 10000"/>
              </a:avLst>
            </a:prstGeom>
            <a:solidFill>
              <a:srgbClr val="599BD5"/>
            </a:solidFill>
            <a:ln w="12700" cap="flat" cmpd="sng">
              <a:solidFill>
                <a:schemeClr val="lt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 name="Google Shape;230;p21"/>
            <p:cNvSpPr/>
            <p:nvPr/>
          </p:nvSpPr>
          <p:spPr>
            <a:xfrm>
              <a:off x="2935947" y="2560501"/>
              <a:ext cx="2199649" cy="1396777"/>
            </a:xfrm>
            <a:prstGeom prst="roundRect">
              <a:avLst>
                <a:gd name="adj" fmla="val 10000"/>
              </a:avLst>
            </a:prstGeom>
            <a:solidFill>
              <a:schemeClr val="lt1">
                <a:alpha val="89803"/>
              </a:schemeClr>
            </a:solidFill>
            <a:ln w="12700" cap="flat" cmpd="sng">
              <a:solidFill>
                <a:srgbClr val="599BD5"/>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 name="Google Shape;231;p21"/>
            <p:cNvSpPr txBox="1"/>
            <p:nvPr/>
          </p:nvSpPr>
          <p:spPr>
            <a:xfrm>
              <a:off x="2976857" y="2601411"/>
              <a:ext cx="2117829" cy="1314957"/>
            </a:xfrm>
            <a:prstGeom prst="rect">
              <a:avLst/>
            </a:prstGeom>
            <a:noFill/>
            <a:ln>
              <a:noFill/>
            </a:ln>
          </p:spPr>
          <p:txBody>
            <a:bodyPr spcFirstLastPara="1" wrap="square" lIns="68575" tIns="68575" rIns="68575" bIns="68575" anchor="ctr" anchorCtr="0">
              <a:noAutofit/>
            </a:bodyPr>
            <a:lstStyle/>
            <a:p>
              <a:pPr marL="0" marR="0" lvl="0" indent="0" algn="ctr" rtl="0">
                <a:lnSpc>
                  <a:spcPct val="90000"/>
                </a:lnSpc>
                <a:spcBef>
                  <a:spcPts val="0"/>
                </a:spcBef>
                <a:spcAft>
                  <a:spcPts val="0"/>
                </a:spcAft>
                <a:buClr>
                  <a:schemeClr val="dk1"/>
                </a:buClr>
                <a:buSzPts val="1800"/>
                <a:buFont typeface="Calibri"/>
                <a:buNone/>
              </a:pPr>
              <a:r>
                <a:rPr lang="en-US" sz="1800">
                  <a:solidFill>
                    <a:schemeClr val="dk1"/>
                  </a:solidFill>
                  <a:latin typeface="Calibri"/>
                  <a:ea typeface="Calibri"/>
                  <a:cs typeface="Calibri"/>
                  <a:sym typeface="Calibri"/>
                </a:rPr>
                <a:t>Descuidar les necessitats educatives</a:t>
              </a:r>
              <a:endParaRPr sz="1800">
                <a:solidFill>
                  <a:schemeClr val="dk1"/>
                </a:solidFill>
                <a:latin typeface="Calibri"/>
                <a:ea typeface="Calibri"/>
                <a:cs typeface="Calibri"/>
                <a:sym typeface="Calibri"/>
              </a:endParaRPr>
            </a:p>
          </p:txBody>
        </p:sp>
        <p:sp>
          <p:nvSpPr>
            <p:cNvPr id="232" name="Google Shape;232;p21"/>
            <p:cNvSpPr/>
            <p:nvPr/>
          </p:nvSpPr>
          <p:spPr>
            <a:xfrm>
              <a:off x="5380002" y="2328316"/>
              <a:ext cx="2199649" cy="1396777"/>
            </a:xfrm>
            <a:prstGeom prst="roundRect">
              <a:avLst>
                <a:gd name="adj" fmla="val 10000"/>
              </a:avLst>
            </a:prstGeom>
            <a:solidFill>
              <a:srgbClr val="599BD5"/>
            </a:solidFill>
            <a:ln w="12700" cap="flat" cmpd="sng">
              <a:solidFill>
                <a:schemeClr val="lt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 name="Google Shape;233;p21"/>
            <p:cNvSpPr/>
            <p:nvPr/>
          </p:nvSpPr>
          <p:spPr>
            <a:xfrm>
              <a:off x="5624408" y="2560501"/>
              <a:ext cx="2199649" cy="1396777"/>
            </a:xfrm>
            <a:prstGeom prst="roundRect">
              <a:avLst>
                <a:gd name="adj" fmla="val 10000"/>
              </a:avLst>
            </a:prstGeom>
            <a:solidFill>
              <a:schemeClr val="lt1">
                <a:alpha val="89803"/>
              </a:schemeClr>
            </a:solidFill>
            <a:ln w="12700" cap="flat" cmpd="sng">
              <a:solidFill>
                <a:srgbClr val="599BD5"/>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 name="Google Shape;234;p21"/>
            <p:cNvSpPr txBox="1"/>
            <p:nvPr/>
          </p:nvSpPr>
          <p:spPr>
            <a:xfrm>
              <a:off x="5665318" y="2601411"/>
              <a:ext cx="2117829" cy="1314957"/>
            </a:xfrm>
            <a:prstGeom prst="rect">
              <a:avLst/>
            </a:prstGeom>
            <a:noFill/>
            <a:ln>
              <a:noFill/>
            </a:ln>
          </p:spPr>
          <p:txBody>
            <a:bodyPr spcFirstLastPara="1" wrap="square" lIns="68575" tIns="68575" rIns="68575" bIns="68575" anchor="ctr" anchorCtr="0">
              <a:noAutofit/>
            </a:bodyPr>
            <a:lstStyle/>
            <a:p>
              <a:pPr marL="0" marR="0" lvl="0" indent="0" algn="ctr" rtl="0">
                <a:lnSpc>
                  <a:spcPct val="100000"/>
                </a:lnSpc>
                <a:spcBef>
                  <a:spcPts val="0"/>
                </a:spcBef>
                <a:spcAft>
                  <a:spcPts val="0"/>
                </a:spcAft>
                <a:buClr>
                  <a:schemeClr val="dk1"/>
                </a:buClr>
                <a:buSzPts val="1800"/>
                <a:buFont typeface="Calibri"/>
                <a:buNone/>
              </a:pPr>
              <a:r>
                <a:rPr lang="en-US" sz="1800">
                  <a:solidFill>
                    <a:schemeClr val="dk1"/>
                  </a:solidFill>
                  <a:latin typeface="Calibri"/>
                  <a:ea typeface="Calibri"/>
                  <a:cs typeface="Calibri"/>
                  <a:sym typeface="Calibri"/>
                </a:rPr>
                <a:t>Atendre inadequadament les necessitats i atencions mèdiques</a:t>
              </a:r>
              <a:endParaRPr sz="1800">
                <a:solidFill>
                  <a:schemeClr val="dk1"/>
                </a:solidFill>
                <a:latin typeface="Calibri"/>
                <a:ea typeface="Calibri"/>
                <a:cs typeface="Calibri"/>
                <a:sym typeface="Calibri"/>
              </a:endParaRPr>
            </a:p>
          </p:txBody>
        </p:sp>
        <p:sp>
          <p:nvSpPr>
            <p:cNvPr id="235" name="Google Shape;235;p21"/>
            <p:cNvSpPr/>
            <p:nvPr/>
          </p:nvSpPr>
          <p:spPr>
            <a:xfrm>
              <a:off x="8068463" y="2328316"/>
              <a:ext cx="2199649" cy="1396777"/>
            </a:xfrm>
            <a:prstGeom prst="roundRect">
              <a:avLst>
                <a:gd name="adj" fmla="val 10000"/>
              </a:avLst>
            </a:prstGeom>
            <a:solidFill>
              <a:srgbClr val="599BD5"/>
            </a:solidFill>
            <a:ln w="12700" cap="flat" cmpd="sng">
              <a:solidFill>
                <a:schemeClr val="lt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 name="Google Shape;236;p21"/>
            <p:cNvSpPr/>
            <p:nvPr/>
          </p:nvSpPr>
          <p:spPr>
            <a:xfrm>
              <a:off x="8312869" y="2560501"/>
              <a:ext cx="2199649" cy="1396777"/>
            </a:xfrm>
            <a:prstGeom prst="roundRect">
              <a:avLst>
                <a:gd name="adj" fmla="val 10000"/>
              </a:avLst>
            </a:prstGeom>
            <a:solidFill>
              <a:schemeClr val="lt1">
                <a:alpha val="89803"/>
              </a:schemeClr>
            </a:solidFill>
            <a:ln w="12700" cap="flat" cmpd="sng">
              <a:solidFill>
                <a:srgbClr val="599BD5"/>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 name="Google Shape;237;p21"/>
            <p:cNvSpPr txBox="1"/>
            <p:nvPr/>
          </p:nvSpPr>
          <p:spPr>
            <a:xfrm>
              <a:off x="8353779" y="2601411"/>
              <a:ext cx="2117829" cy="1314957"/>
            </a:xfrm>
            <a:prstGeom prst="rect">
              <a:avLst/>
            </a:prstGeom>
            <a:noFill/>
            <a:ln>
              <a:noFill/>
            </a:ln>
          </p:spPr>
          <p:txBody>
            <a:bodyPr spcFirstLastPara="1" wrap="square" lIns="68575" tIns="68575" rIns="68575" bIns="68575" anchor="ctr" anchorCtr="0">
              <a:noAutofit/>
            </a:bodyPr>
            <a:lstStyle/>
            <a:p>
              <a:pPr marL="0" marR="0" lvl="0" indent="0" algn="ctr" rtl="0">
                <a:lnSpc>
                  <a:spcPct val="90000"/>
                </a:lnSpc>
                <a:spcBef>
                  <a:spcPts val="0"/>
                </a:spcBef>
                <a:spcAft>
                  <a:spcPts val="0"/>
                </a:spcAft>
                <a:buClr>
                  <a:schemeClr val="dk1"/>
                </a:buClr>
                <a:buSzPts val="1800"/>
                <a:buFont typeface="Calibri"/>
                <a:buNone/>
              </a:pPr>
              <a:r>
                <a:rPr lang="en-US" sz="1800">
                  <a:solidFill>
                    <a:schemeClr val="dk1"/>
                  </a:solidFill>
                  <a:latin typeface="Calibri"/>
                  <a:ea typeface="Calibri"/>
                  <a:cs typeface="Calibri"/>
                  <a:sym typeface="Calibri"/>
                </a:rPr>
                <a:t>Abandonament</a:t>
              </a:r>
              <a:endParaRPr sz="1800">
                <a:solidFill>
                  <a:schemeClr val="dk1"/>
                </a:solidFill>
                <a:latin typeface="Calibri"/>
                <a:ea typeface="Calibri"/>
                <a:cs typeface="Calibri"/>
                <a:sym typeface="Calibri"/>
              </a:endParaRPr>
            </a:p>
          </p:txBody>
        </p:sp>
      </p:grpSp>
      <p:sp>
        <p:nvSpPr>
          <p:cNvPr id="238" name="Google Shape;238;p21"/>
          <p:cNvSpPr/>
          <p:nvPr/>
        </p:nvSpPr>
        <p:spPr>
          <a:xfrm>
            <a:off x="2028031" y="5507714"/>
            <a:ext cx="8135938" cy="503238"/>
          </a:xfrm>
          <a:prstGeom prst="rightArrow">
            <a:avLst>
              <a:gd name="adj1" fmla="val 50000"/>
              <a:gd name="adj2" fmla="val 50000"/>
            </a:avLst>
          </a:prstGeom>
          <a:solidFill>
            <a:schemeClr val="accent1"/>
          </a:solidFill>
          <a:ln w="12700" cap="flat" cmpd="sng">
            <a:solidFill>
              <a:srgbClr val="42719B"/>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38"/>
                                        </p:tgtEl>
                                        <p:attrNameLst>
                                          <p:attrName>style.visibility</p:attrName>
                                        </p:attrNameLst>
                                      </p:cBhvr>
                                      <p:to>
                                        <p:strVal val="visible"/>
                                      </p:to>
                                    </p:set>
                                    <p:anim calcmode="lin" valueType="num">
                                      <p:cBhvr additive="base">
                                        <p:cTn id="7" dur="2000"/>
                                        <p:tgtEl>
                                          <p:spTgt spid="238"/>
                                        </p:tgtEl>
                                        <p:attrNameLst>
                                          <p:attrName>ppt_x</p:attrName>
                                        </p:attrNameLst>
                                      </p:cBhvr>
                                      <p:tavLst>
                                        <p:tav tm="0">
                                          <p:val>
                                            <p:strVal val="#ppt_x-1"/>
                                          </p:val>
                                        </p:tav>
                                        <p:tav tm="100000">
                                          <p:val>
                                            <p:strVal val="#ppt_x"/>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Shape 243"/>
        <p:cNvGrpSpPr/>
        <p:nvPr/>
      </p:nvGrpSpPr>
      <p:grpSpPr>
        <a:xfrm>
          <a:off x="0" y="0"/>
          <a:ext cx="0" cy="0"/>
          <a:chOff x="0" y="0"/>
          <a:chExt cx="0" cy="0"/>
        </a:xfrm>
      </p:grpSpPr>
      <p:sp>
        <p:nvSpPr>
          <p:cNvPr id="244" name="Google Shape;244;p22"/>
          <p:cNvSpPr txBox="1">
            <a:spLocks noGrp="1"/>
          </p:cNvSpPr>
          <p:nvPr>
            <p:ph type="title"/>
          </p:nvPr>
        </p:nvSpPr>
        <p:spPr>
          <a:xfrm>
            <a:off x="838200" y="365127"/>
            <a:ext cx="10515600" cy="1190627"/>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3600"/>
              <a:buFont typeface="Quattrocento Sans"/>
              <a:buNone/>
            </a:pPr>
            <a:r>
              <a:rPr lang="en-US"/>
              <a:t>Manifestacions de la negligència- </a:t>
            </a:r>
            <a:r>
              <a:rPr lang="en-US" i="1"/>
              <a:t>exemples</a:t>
            </a:r>
            <a:endParaRPr/>
          </a:p>
        </p:txBody>
      </p:sp>
      <p:sp>
        <p:nvSpPr>
          <p:cNvPr id="245" name="Google Shape;245;p22"/>
          <p:cNvSpPr/>
          <p:nvPr/>
        </p:nvSpPr>
        <p:spPr>
          <a:xfrm>
            <a:off x="605170" y="5233638"/>
            <a:ext cx="5400000" cy="430887"/>
          </a:xfrm>
          <a:prstGeom prst="rect">
            <a:avLst/>
          </a:prstGeom>
          <a:solidFill>
            <a:schemeClr val="lt1"/>
          </a:solidFill>
          <a:ln w="12700" cap="flat" cmpd="sng">
            <a:solidFill>
              <a:schemeClr val="accent5"/>
            </a:solidFill>
            <a:prstDash val="solid"/>
            <a:miter lim="800000"/>
            <a:headEnd type="none" w="sm" len="sm"/>
            <a:tailEnd type="none" w="sm" len="sm"/>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2200">
                <a:solidFill>
                  <a:srgbClr val="1E4E79"/>
                </a:solidFill>
                <a:latin typeface="Quattrocento Sans"/>
                <a:ea typeface="Quattrocento Sans"/>
                <a:cs typeface="Quattrocento Sans"/>
                <a:sym typeface="Quattrocento Sans"/>
              </a:rPr>
              <a:t>Negligència emocional-psicològica</a:t>
            </a:r>
            <a:endParaRPr sz="2200">
              <a:solidFill>
                <a:srgbClr val="1E4E79"/>
              </a:solidFill>
              <a:latin typeface="Quattrocento Sans"/>
              <a:ea typeface="Quattrocento Sans"/>
              <a:cs typeface="Quattrocento Sans"/>
              <a:sym typeface="Quattrocento Sans"/>
            </a:endParaRPr>
          </a:p>
        </p:txBody>
      </p:sp>
      <p:sp>
        <p:nvSpPr>
          <p:cNvPr id="246" name="Google Shape;246;p22"/>
          <p:cNvSpPr/>
          <p:nvPr/>
        </p:nvSpPr>
        <p:spPr>
          <a:xfrm>
            <a:off x="6216261" y="1662705"/>
            <a:ext cx="5400000" cy="369332"/>
          </a:xfrm>
          <a:prstGeom prst="rect">
            <a:avLst/>
          </a:prstGeom>
          <a:solidFill>
            <a:schemeClr val="lt1"/>
          </a:solidFill>
          <a:ln w="12700" cap="flat" cmpd="sng">
            <a:solidFill>
              <a:schemeClr val="accent5"/>
            </a:solidFill>
            <a:prstDash val="solid"/>
            <a:miter lim="800000"/>
            <a:headEnd type="none" w="sm" len="sm"/>
            <a:tailEnd type="none" w="sm" len="sm"/>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800">
                <a:solidFill>
                  <a:srgbClr val="1E4E79"/>
                </a:solidFill>
                <a:latin typeface="Quattrocento Sans"/>
                <a:ea typeface="Quattrocento Sans"/>
                <a:cs typeface="Quattrocento Sans"/>
                <a:sym typeface="Quattrocento Sans"/>
              </a:rPr>
              <a:t>Habilitats i atenció dels deures de custódia insuficients</a:t>
            </a:r>
            <a:endParaRPr sz="1800">
              <a:solidFill>
                <a:srgbClr val="1E4E79"/>
              </a:solidFill>
              <a:latin typeface="Quattrocento Sans"/>
              <a:ea typeface="Quattrocento Sans"/>
              <a:cs typeface="Quattrocento Sans"/>
              <a:sym typeface="Quattrocento Sans"/>
            </a:endParaRPr>
          </a:p>
        </p:txBody>
      </p:sp>
      <p:sp>
        <p:nvSpPr>
          <p:cNvPr id="247" name="Google Shape;247;p22"/>
          <p:cNvSpPr/>
          <p:nvPr/>
        </p:nvSpPr>
        <p:spPr>
          <a:xfrm>
            <a:off x="605170" y="1662705"/>
            <a:ext cx="5400000" cy="430887"/>
          </a:xfrm>
          <a:prstGeom prst="rect">
            <a:avLst/>
          </a:prstGeom>
          <a:solidFill>
            <a:schemeClr val="lt1"/>
          </a:solidFill>
          <a:ln w="12700" cap="flat" cmpd="sng">
            <a:solidFill>
              <a:schemeClr val="accent5"/>
            </a:solidFill>
            <a:prstDash val="solid"/>
            <a:miter lim="800000"/>
            <a:headEnd type="none" w="sm" len="sm"/>
            <a:tailEnd type="none" w="sm" len="sm"/>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2200">
                <a:solidFill>
                  <a:srgbClr val="1E4E79"/>
                </a:solidFill>
                <a:latin typeface="Quattrocento Sans"/>
                <a:ea typeface="Quattrocento Sans"/>
                <a:cs typeface="Quattrocento Sans"/>
                <a:sym typeface="Quattrocento Sans"/>
              </a:rPr>
              <a:t>Desatenció de les necessitats físiques</a:t>
            </a:r>
            <a:endParaRPr sz="2200">
              <a:solidFill>
                <a:srgbClr val="1E4E79"/>
              </a:solidFill>
              <a:latin typeface="Quattrocento Sans"/>
              <a:ea typeface="Quattrocento Sans"/>
              <a:cs typeface="Quattrocento Sans"/>
              <a:sym typeface="Quattrocento Sans"/>
            </a:endParaRPr>
          </a:p>
        </p:txBody>
      </p:sp>
      <p:sp>
        <p:nvSpPr>
          <p:cNvPr id="248" name="Google Shape;248;p22"/>
          <p:cNvSpPr/>
          <p:nvPr/>
        </p:nvSpPr>
        <p:spPr>
          <a:xfrm>
            <a:off x="605169" y="4043325"/>
            <a:ext cx="4964225" cy="430887"/>
          </a:xfrm>
          <a:prstGeom prst="rect">
            <a:avLst/>
          </a:prstGeom>
          <a:solidFill>
            <a:schemeClr val="lt1"/>
          </a:solidFill>
          <a:ln w="12700" cap="flat" cmpd="sng">
            <a:solidFill>
              <a:schemeClr val="accent5"/>
            </a:solidFill>
            <a:prstDash val="solid"/>
            <a:miter lim="800000"/>
            <a:headEnd type="none" w="sm" len="sm"/>
            <a:tailEnd type="none" w="sm" len="sm"/>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2200">
                <a:solidFill>
                  <a:srgbClr val="1E4E79"/>
                </a:solidFill>
                <a:latin typeface="Quattrocento Sans"/>
                <a:ea typeface="Quattrocento Sans"/>
                <a:cs typeface="Quattrocento Sans"/>
                <a:sym typeface="Quattrocento Sans"/>
              </a:rPr>
              <a:t>Desatenció dels problemes mèdics</a:t>
            </a:r>
            <a:endParaRPr sz="2200">
              <a:solidFill>
                <a:srgbClr val="1E4E79"/>
              </a:solidFill>
              <a:latin typeface="Quattrocento Sans"/>
              <a:ea typeface="Quattrocento Sans"/>
              <a:cs typeface="Quattrocento Sans"/>
              <a:sym typeface="Quattrocento Sans"/>
            </a:endParaRPr>
          </a:p>
        </p:txBody>
      </p:sp>
      <p:sp>
        <p:nvSpPr>
          <p:cNvPr id="249" name="Google Shape;249;p22"/>
          <p:cNvSpPr/>
          <p:nvPr/>
        </p:nvSpPr>
        <p:spPr>
          <a:xfrm>
            <a:off x="605170" y="4638480"/>
            <a:ext cx="4607966" cy="400110"/>
          </a:xfrm>
          <a:prstGeom prst="rect">
            <a:avLst/>
          </a:prstGeom>
          <a:solidFill>
            <a:schemeClr val="lt1"/>
          </a:solidFill>
          <a:ln w="12700" cap="flat" cmpd="sng">
            <a:solidFill>
              <a:schemeClr val="accent5"/>
            </a:solidFill>
            <a:prstDash val="solid"/>
            <a:miter lim="800000"/>
            <a:headEnd type="none" w="sm" len="sm"/>
            <a:tailEnd type="none" w="sm" len="sm"/>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2000">
                <a:solidFill>
                  <a:srgbClr val="1E4E79"/>
                </a:solidFill>
                <a:latin typeface="Quattrocento Sans"/>
                <a:ea typeface="Quattrocento Sans"/>
                <a:cs typeface="Quattrocento Sans"/>
                <a:sym typeface="Quattrocento Sans"/>
              </a:rPr>
              <a:t>Desatenció  de les necessitats educatives</a:t>
            </a:r>
            <a:endParaRPr sz="2000">
              <a:solidFill>
                <a:srgbClr val="1E4E79"/>
              </a:solidFill>
              <a:latin typeface="Quattrocento Sans"/>
              <a:ea typeface="Quattrocento Sans"/>
              <a:cs typeface="Quattrocento Sans"/>
              <a:sym typeface="Quattrocento Sans"/>
            </a:endParaRPr>
          </a:p>
        </p:txBody>
      </p:sp>
      <p:sp>
        <p:nvSpPr>
          <p:cNvPr id="250" name="Google Shape;250;p22"/>
          <p:cNvSpPr/>
          <p:nvPr/>
        </p:nvSpPr>
        <p:spPr>
          <a:xfrm>
            <a:off x="7528824" y="3448170"/>
            <a:ext cx="4087437" cy="430887"/>
          </a:xfrm>
          <a:prstGeom prst="rect">
            <a:avLst/>
          </a:prstGeom>
          <a:solidFill>
            <a:schemeClr val="lt1"/>
          </a:solidFill>
          <a:ln w="12700" cap="flat" cmpd="sng">
            <a:solidFill>
              <a:schemeClr val="accent5"/>
            </a:solidFill>
            <a:prstDash val="solid"/>
            <a:miter lim="800000"/>
            <a:headEnd type="none" w="sm" len="sm"/>
            <a:tailEnd type="none" w="sm" len="sm"/>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2200">
                <a:solidFill>
                  <a:srgbClr val="1E4E79"/>
                </a:solidFill>
                <a:latin typeface="Quattrocento Sans"/>
                <a:ea typeface="Quattrocento Sans"/>
                <a:cs typeface="Quattrocento Sans"/>
                <a:sym typeface="Quattrocento Sans"/>
              </a:rPr>
              <a:t>Supervisió inadequada</a:t>
            </a:r>
            <a:endParaRPr sz="2200">
              <a:solidFill>
                <a:srgbClr val="1E4E79"/>
              </a:solidFill>
              <a:latin typeface="Quattrocento Sans"/>
              <a:ea typeface="Quattrocento Sans"/>
              <a:cs typeface="Quattrocento Sans"/>
              <a:sym typeface="Quattrocento Sans"/>
            </a:endParaRPr>
          </a:p>
        </p:txBody>
      </p:sp>
      <p:sp>
        <p:nvSpPr>
          <p:cNvPr id="251" name="Google Shape;251;p22"/>
          <p:cNvSpPr/>
          <p:nvPr/>
        </p:nvSpPr>
        <p:spPr>
          <a:xfrm>
            <a:off x="6216261" y="5233636"/>
            <a:ext cx="5400000" cy="430887"/>
          </a:xfrm>
          <a:prstGeom prst="rect">
            <a:avLst/>
          </a:prstGeom>
          <a:solidFill>
            <a:schemeClr val="lt1"/>
          </a:solidFill>
          <a:ln w="12700" cap="flat" cmpd="sng">
            <a:solidFill>
              <a:schemeClr val="accent5"/>
            </a:solidFill>
            <a:prstDash val="solid"/>
            <a:miter lim="800000"/>
            <a:headEnd type="none" w="sm" len="sm"/>
            <a:tailEnd type="none" w="sm" len="sm"/>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2200">
                <a:solidFill>
                  <a:srgbClr val="1E4E79"/>
                </a:solidFill>
                <a:latin typeface="Quattrocento Sans"/>
                <a:ea typeface="Quattrocento Sans"/>
                <a:cs typeface="Quattrocento Sans"/>
                <a:sym typeface="Quattrocento Sans"/>
              </a:rPr>
              <a:t>Abandonament (temporal o permanent)</a:t>
            </a:r>
            <a:endParaRPr/>
          </a:p>
        </p:txBody>
      </p:sp>
      <p:sp>
        <p:nvSpPr>
          <p:cNvPr id="252" name="Google Shape;252;p22"/>
          <p:cNvSpPr/>
          <p:nvPr/>
        </p:nvSpPr>
        <p:spPr>
          <a:xfrm>
            <a:off x="605170" y="2257860"/>
            <a:ext cx="4829528" cy="430887"/>
          </a:xfrm>
          <a:prstGeom prst="rect">
            <a:avLst/>
          </a:prstGeom>
          <a:solidFill>
            <a:schemeClr val="lt1"/>
          </a:solidFill>
          <a:ln w="12700" cap="flat" cmpd="sng">
            <a:solidFill>
              <a:schemeClr val="accent5"/>
            </a:solidFill>
            <a:prstDash val="solid"/>
            <a:miter lim="800000"/>
            <a:headEnd type="none" w="sm" len="sm"/>
            <a:tailEnd type="none" w="sm" len="sm"/>
          </a:ln>
        </p:spPr>
        <p:txBody>
          <a:bodyPr spcFirstLastPara="1" wrap="square" lIns="91425" tIns="45700" rIns="91425" bIns="45700" anchor="ctr" anchorCtr="0">
            <a:spAutoFit/>
          </a:bodyPr>
          <a:lstStyle/>
          <a:p>
            <a:pPr marL="0" marR="0" lvl="0" indent="0" algn="ctr" rtl="0">
              <a:spcBef>
                <a:spcPts val="0"/>
              </a:spcBef>
              <a:spcAft>
                <a:spcPts val="0"/>
              </a:spcAft>
              <a:buNone/>
            </a:pPr>
            <a:r>
              <a:rPr lang="en-US" sz="2200">
                <a:solidFill>
                  <a:srgbClr val="1E4E79"/>
                </a:solidFill>
                <a:latin typeface="Quattrocento Sans"/>
                <a:ea typeface="Quattrocento Sans"/>
                <a:cs typeface="Quattrocento Sans"/>
                <a:sym typeface="Quattrocento Sans"/>
              </a:rPr>
              <a:t>Desprotecció davant els danys</a:t>
            </a:r>
            <a:endParaRPr sz="2200">
              <a:solidFill>
                <a:srgbClr val="1E4E79"/>
              </a:solidFill>
              <a:latin typeface="Quattrocento Sans"/>
              <a:ea typeface="Quattrocento Sans"/>
              <a:cs typeface="Quattrocento Sans"/>
              <a:sym typeface="Quattrocento Sans"/>
            </a:endParaRPr>
          </a:p>
        </p:txBody>
      </p:sp>
      <p:sp>
        <p:nvSpPr>
          <p:cNvPr id="253" name="Google Shape;253;p22"/>
          <p:cNvSpPr/>
          <p:nvPr/>
        </p:nvSpPr>
        <p:spPr>
          <a:xfrm>
            <a:off x="6317541" y="2853015"/>
            <a:ext cx="5298720" cy="430887"/>
          </a:xfrm>
          <a:prstGeom prst="rect">
            <a:avLst/>
          </a:prstGeom>
          <a:solidFill>
            <a:schemeClr val="lt1"/>
          </a:solidFill>
          <a:ln w="12700" cap="flat" cmpd="sng">
            <a:solidFill>
              <a:schemeClr val="accent5"/>
            </a:solidFill>
            <a:prstDash val="solid"/>
            <a:miter lim="800000"/>
            <a:headEnd type="none" w="sm" len="sm"/>
            <a:tailEnd type="none" w="sm" len="sm"/>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2200">
                <a:solidFill>
                  <a:srgbClr val="1E4E79"/>
                </a:solidFill>
                <a:latin typeface="Quattrocento Sans"/>
                <a:ea typeface="Quattrocento Sans"/>
                <a:cs typeface="Quattrocento Sans"/>
                <a:sym typeface="Quattrocento Sans"/>
              </a:rPr>
              <a:t>Refús de la custòdia</a:t>
            </a:r>
            <a:endParaRPr sz="2200">
              <a:solidFill>
                <a:srgbClr val="1E4E79"/>
              </a:solidFill>
              <a:latin typeface="Quattrocento Sans"/>
              <a:ea typeface="Quattrocento Sans"/>
              <a:cs typeface="Quattrocento Sans"/>
              <a:sym typeface="Quattrocento Sans"/>
            </a:endParaRPr>
          </a:p>
        </p:txBody>
      </p:sp>
      <p:sp>
        <p:nvSpPr>
          <p:cNvPr id="254" name="Google Shape;254;p22"/>
          <p:cNvSpPr/>
          <p:nvPr/>
        </p:nvSpPr>
        <p:spPr>
          <a:xfrm>
            <a:off x="605170" y="2853015"/>
            <a:ext cx="5400000" cy="400110"/>
          </a:xfrm>
          <a:prstGeom prst="rect">
            <a:avLst/>
          </a:prstGeom>
          <a:solidFill>
            <a:schemeClr val="lt1"/>
          </a:solidFill>
          <a:ln w="12700" cap="flat" cmpd="sng">
            <a:solidFill>
              <a:schemeClr val="accent5"/>
            </a:solidFill>
            <a:prstDash val="solid"/>
            <a:miter lim="800000"/>
            <a:headEnd type="none" w="sm" len="sm"/>
            <a:tailEnd type="none" w="sm" len="sm"/>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2000">
                <a:solidFill>
                  <a:srgbClr val="1E4E79"/>
                </a:solidFill>
                <a:latin typeface="Quattrocento Sans"/>
                <a:ea typeface="Quattrocento Sans"/>
                <a:cs typeface="Quattrocento Sans"/>
                <a:sym typeface="Quattrocento Sans"/>
              </a:rPr>
              <a:t>Habilitats i atenció de la cura insuficients</a:t>
            </a:r>
            <a:endParaRPr sz="2000">
              <a:solidFill>
                <a:srgbClr val="1E4E79"/>
              </a:solidFill>
              <a:latin typeface="Quattrocento Sans"/>
              <a:ea typeface="Quattrocento Sans"/>
              <a:cs typeface="Quattrocento Sans"/>
              <a:sym typeface="Quattrocento Sans"/>
            </a:endParaRPr>
          </a:p>
        </p:txBody>
      </p:sp>
      <p:sp>
        <p:nvSpPr>
          <p:cNvPr id="255" name="Google Shape;255;p22"/>
          <p:cNvSpPr/>
          <p:nvPr/>
        </p:nvSpPr>
        <p:spPr>
          <a:xfrm>
            <a:off x="5854403" y="4043325"/>
            <a:ext cx="5761858" cy="430887"/>
          </a:xfrm>
          <a:prstGeom prst="rect">
            <a:avLst/>
          </a:prstGeom>
          <a:solidFill>
            <a:schemeClr val="lt1"/>
          </a:solidFill>
          <a:ln w="12700" cap="flat" cmpd="sng">
            <a:solidFill>
              <a:schemeClr val="accent5"/>
            </a:solidFill>
            <a:prstDash val="solid"/>
            <a:miter lim="800000"/>
            <a:headEnd type="none" w="sm" len="sm"/>
            <a:tailEnd type="none" w="sm" len="sm"/>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2200">
                <a:solidFill>
                  <a:srgbClr val="1E4E79"/>
                </a:solidFill>
                <a:latin typeface="Quattrocento Sans"/>
                <a:ea typeface="Quattrocento Sans"/>
                <a:cs typeface="Quattrocento Sans"/>
                <a:sym typeface="Quattrocento Sans"/>
              </a:rPr>
              <a:t>Explotació econòmica</a:t>
            </a:r>
            <a:endParaRPr sz="2200">
              <a:solidFill>
                <a:srgbClr val="1E4E79"/>
              </a:solidFill>
              <a:latin typeface="Quattrocento Sans"/>
              <a:ea typeface="Quattrocento Sans"/>
              <a:cs typeface="Quattrocento Sans"/>
              <a:sym typeface="Quattrocento Sans"/>
            </a:endParaRPr>
          </a:p>
        </p:txBody>
      </p:sp>
      <p:sp>
        <p:nvSpPr>
          <p:cNvPr id="256" name="Google Shape;256;p22"/>
          <p:cNvSpPr/>
          <p:nvPr/>
        </p:nvSpPr>
        <p:spPr>
          <a:xfrm>
            <a:off x="5434698" y="4638480"/>
            <a:ext cx="6181563" cy="430887"/>
          </a:xfrm>
          <a:prstGeom prst="rect">
            <a:avLst/>
          </a:prstGeom>
          <a:solidFill>
            <a:schemeClr val="lt1"/>
          </a:solidFill>
          <a:ln w="12700" cap="flat" cmpd="sng">
            <a:solidFill>
              <a:schemeClr val="accent5"/>
            </a:solidFill>
            <a:prstDash val="solid"/>
            <a:miter lim="800000"/>
            <a:headEnd type="none" w="sm" len="sm"/>
            <a:tailEnd type="none" w="sm" len="sm"/>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2200">
                <a:solidFill>
                  <a:srgbClr val="1E4E79"/>
                </a:solidFill>
                <a:latin typeface="Quattrocento Sans"/>
                <a:ea typeface="Quattrocento Sans"/>
                <a:cs typeface="Quattrocento Sans"/>
                <a:sym typeface="Quattrocento Sans"/>
              </a:rPr>
              <a:t>Permetre conductes il·legals</a:t>
            </a:r>
            <a:endParaRPr sz="2200">
              <a:solidFill>
                <a:srgbClr val="1E4E79"/>
              </a:solidFill>
              <a:latin typeface="Quattrocento Sans"/>
              <a:ea typeface="Quattrocento Sans"/>
              <a:cs typeface="Quattrocento Sans"/>
              <a:sym typeface="Quattrocento Sans"/>
            </a:endParaRPr>
          </a:p>
        </p:txBody>
      </p:sp>
      <p:sp>
        <p:nvSpPr>
          <p:cNvPr id="257" name="Google Shape;257;p22"/>
          <p:cNvSpPr/>
          <p:nvPr/>
        </p:nvSpPr>
        <p:spPr>
          <a:xfrm>
            <a:off x="5723776" y="2257860"/>
            <a:ext cx="5892486" cy="430887"/>
          </a:xfrm>
          <a:prstGeom prst="rect">
            <a:avLst/>
          </a:prstGeom>
          <a:solidFill>
            <a:schemeClr val="lt1"/>
          </a:solidFill>
          <a:ln w="12700" cap="flat" cmpd="sng">
            <a:solidFill>
              <a:schemeClr val="accent5"/>
            </a:solidFill>
            <a:prstDash val="solid"/>
            <a:miter lim="800000"/>
            <a:headEnd type="none" w="sm" len="sm"/>
            <a:tailEnd type="none" w="sm" len="sm"/>
          </a:ln>
        </p:spPr>
        <p:txBody>
          <a:bodyPr spcFirstLastPara="1" wrap="square" lIns="91425" tIns="45700" rIns="91425" bIns="45700" anchor="ctr" anchorCtr="0">
            <a:spAutoFit/>
          </a:bodyPr>
          <a:lstStyle/>
          <a:p>
            <a:pPr marL="0" marR="0" lvl="0" indent="0" algn="ctr" rtl="0">
              <a:spcBef>
                <a:spcPts val="0"/>
              </a:spcBef>
              <a:spcAft>
                <a:spcPts val="0"/>
              </a:spcAft>
              <a:buNone/>
            </a:pPr>
            <a:r>
              <a:rPr lang="en-US" sz="2200">
                <a:solidFill>
                  <a:srgbClr val="1E4E79"/>
                </a:solidFill>
                <a:latin typeface="Quattrocento Sans"/>
                <a:ea typeface="Quattrocento Sans"/>
                <a:cs typeface="Quattrocento Sans"/>
                <a:sym typeface="Quattrocento Sans"/>
              </a:rPr>
              <a:t>Desprotecció dels abusos sexuals</a:t>
            </a:r>
            <a:endParaRPr sz="2200">
              <a:solidFill>
                <a:srgbClr val="1E4E79"/>
              </a:solidFill>
              <a:latin typeface="Quattrocento Sans"/>
              <a:ea typeface="Quattrocento Sans"/>
              <a:cs typeface="Quattrocento Sans"/>
              <a:sym typeface="Quattrocento Sans"/>
            </a:endParaRPr>
          </a:p>
        </p:txBody>
      </p:sp>
      <p:sp>
        <p:nvSpPr>
          <p:cNvPr id="258" name="Google Shape;258;p22"/>
          <p:cNvSpPr/>
          <p:nvPr/>
        </p:nvSpPr>
        <p:spPr>
          <a:xfrm>
            <a:off x="605169" y="3448170"/>
            <a:ext cx="6614895" cy="430887"/>
          </a:xfrm>
          <a:prstGeom prst="rect">
            <a:avLst/>
          </a:prstGeom>
          <a:solidFill>
            <a:schemeClr val="lt1"/>
          </a:solidFill>
          <a:ln w="12700" cap="flat" cmpd="sng">
            <a:solidFill>
              <a:schemeClr val="accent5"/>
            </a:solidFill>
            <a:prstDash val="solid"/>
            <a:miter lim="800000"/>
            <a:headEnd type="none" w="sm" len="sm"/>
            <a:tailEnd type="none" w="sm" len="sm"/>
          </a:ln>
        </p:spPr>
        <p:txBody>
          <a:bodyPr spcFirstLastPara="1" wrap="square" lIns="91425" tIns="45700" rIns="91425" bIns="45700" anchor="ctr" anchorCtr="0">
            <a:spAutoFit/>
          </a:bodyPr>
          <a:lstStyle/>
          <a:p>
            <a:pPr marL="0" marR="0" lvl="0" indent="0" algn="ctr" rtl="0">
              <a:spcBef>
                <a:spcPts val="0"/>
              </a:spcBef>
              <a:spcAft>
                <a:spcPts val="0"/>
              </a:spcAft>
              <a:buNone/>
            </a:pPr>
            <a:r>
              <a:rPr lang="en-US" sz="2200">
                <a:solidFill>
                  <a:srgbClr val="1E4E79"/>
                </a:solidFill>
                <a:latin typeface="Quattrocento Sans"/>
                <a:ea typeface="Quattrocento Sans"/>
                <a:cs typeface="Quattrocento Sans"/>
                <a:sym typeface="Quattrocento Sans"/>
              </a:rPr>
              <a:t>No tractar problemes de salut mental</a:t>
            </a:r>
            <a:endParaRPr sz="2200">
              <a:solidFill>
                <a:srgbClr val="1E4E79"/>
              </a:solidFill>
              <a:latin typeface="Quattrocento Sans"/>
              <a:ea typeface="Quattrocento Sans"/>
              <a:cs typeface="Quattrocento Sans"/>
              <a:sym typeface="Quattrocento San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45"/>
                                        </p:tgtEl>
                                        <p:attrNameLst>
                                          <p:attrName>style.visibility</p:attrName>
                                        </p:attrNameLst>
                                      </p:cBhvr>
                                      <p:to>
                                        <p:strVal val="visible"/>
                                      </p:to>
                                    </p:set>
                                    <p:animEffect transition="in" filter="fade">
                                      <p:cBhvr>
                                        <p:cTn id="7" dur="1"/>
                                        <p:tgtEl>
                                          <p:spTgt spid="245"/>
                                        </p:tgtEl>
                                      </p:cBhvr>
                                    </p:animEffect>
                                  </p:childTnLst>
                                </p:cTn>
                              </p:par>
                              <p:par>
                                <p:cTn id="8" presetID="10" presetClass="entr" presetSubtype="0" fill="hold" nodeType="withEffect">
                                  <p:stCondLst>
                                    <p:cond delay="0"/>
                                  </p:stCondLst>
                                  <p:childTnLst>
                                    <p:set>
                                      <p:cBhvr>
                                        <p:cTn id="9" dur="1" fill="hold">
                                          <p:stCondLst>
                                            <p:cond delay="0"/>
                                          </p:stCondLst>
                                        </p:cTn>
                                        <p:tgtEl>
                                          <p:spTgt spid="246"/>
                                        </p:tgtEl>
                                        <p:attrNameLst>
                                          <p:attrName>style.visibility</p:attrName>
                                        </p:attrNameLst>
                                      </p:cBhvr>
                                      <p:to>
                                        <p:strVal val="visible"/>
                                      </p:to>
                                    </p:set>
                                    <p:animEffect transition="in" filter="fade">
                                      <p:cBhvr>
                                        <p:cTn id="10" dur="1"/>
                                        <p:tgtEl>
                                          <p:spTgt spid="246"/>
                                        </p:tgtEl>
                                      </p:cBhvr>
                                    </p:animEffect>
                                  </p:childTnLst>
                                </p:cTn>
                              </p:par>
                              <p:par>
                                <p:cTn id="11" presetID="10" presetClass="entr" presetSubtype="0" fill="hold" nodeType="withEffect">
                                  <p:stCondLst>
                                    <p:cond delay="0"/>
                                  </p:stCondLst>
                                  <p:childTnLst>
                                    <p:set>
                                      <p:cBhvr>
                                        <p:cTn id="12" dur="1" fill="hold">
                                          <p:stCondLst>
                                            <p:cond delay="0"/>
                                          </p:stCondLst>
                                        </p:cTn>
                                        <p:tgtEl>
                                          <p:spTgt spid="247"/>
                                        </p:tgtEl>
                                        <p:attrNameLst>
                                          <p:attrName>style.visibility</p:attrName>
                                        </p:attrNameLst>
                                      </p:cBhvr>
                                      <p:to>
                                        <p:strVal val="visible"/>
                                      </p:to>
                                    </p:set>
                                    <p:animEffect transition="in" filter="fade">
                                      <p:cBhvr>
                                        <p:cTn id="13" dur="1"/>
                                        <p:tgtEl>
                                          <p:spTgt spid="247"/>
                                        </p:tgtEl>
                                      </p:cBhvr>
                                    </p:animEffect>
                                  </p:childTnLst>
                                </p:cTn>
                              </p:par>
                              <p:par>
                                <p:cTn id="14" presetID="10" presetClass="entr" presetSubtype="0" fill="hold" nodeType="withEffect">
                                  <p:stCondLst>
                                    <p:cond delay="0"/>
                                  </p:stCondLst>
                                  <p:childTnLst>
                                    <p:set>
                                      <p:cBhvr>
                                        <p:cTn id="15" dur="1" fill="hold">
                                          <p:stCondLst>
                                            <p:cond delay="0"/>
                                          </p:stCondLst>
                                        </p:cTn>
                                        <p:tgtEl>
                                          <p:spTgt spid="248"/>
                                        </p:tgtEl>
                                        <p:attrNameLst>
                                          <p:attrName>style.visibility</p:attrName>
                                        </p:attrNameLst>
                                      </p:cBhvr>
                                      <p:to>
                                        <p:strVal val="visible"/>
                                      </p:to>
                                    </p:set>
                                    <p:animEffect transition="in" filter="fade">
                                      <p:cBhvr>
                                        <p:cTn id="16" dur="1"/>
                                        <p:tgtEl>
                                          <p:spTgt spid="248"/>
                                        </p:tgtEl>
                                      </p:cBhvr>
                                    </p:animEffect>
                                  </p:childTnLst>
                                </p:cTn>
                              </p:par>
                              <p:par>
                                <p:cTn id="17" presetID="10" presetClass="entr" presetSubtype="0" fill="hold" nodeType="withEffect">
                                  <p:stCondLst>
                                    <p:cond delay="0"/>
                                  </p:stCondLst>
                                  <p:childTnLst>
                                    <p:set>
                                      <p:cBhvr>
                                        <p:cTn id="18" dur="1" fill="hold">
                                          <p:stCondLst>
                                            <p:cond delay="0"/>
                                          </p:stCondLst>
                                        </p:cTn>
                                        <p:tgtEl>
                                          <p:spTgt spid="249"/>
                                        </p:tgtEl>
                                        <p:attrNameLst>
                                          <p:attrName>style.visibility</p:attrName>
                                        </p:attrNameLst>
                                      </p:cBhvr>
                                      <p:to>
                                        <p:strVal val="visible"/>
                                      </p:to>
                                    </p:set>
                                    <p:animEffect transition="in" filter="fade">
                                      <p:cBhvr>
                                        <p:cTn id="19" dur="1"/>
                                        <p:tgtEl>
                                          <p:spTgt spid="249"/>
                                        </p:tgtEl>
                                      </p:cBhvr>
                                    </p:animEffect>
                                  </p:childTnLst>
                                </p:cTn>
                              </p:par>
                              <p:par>
                                <p:cTn id="20" presetID="10" presetClass="entr" presetSubtype="0" fill="hold" nodeType="withEffect">
                                  <p:stCondLst>
                                    <p:cond delay="0"/>
                                  </p:stCondLst>
                                  <p:childTnLst>
                                    <p:set>
                                      <p:cBhvr>
                                        <p:cTn id="21" dur="1" fill="hold">
                                          <p:stCondLst>
                                            <p:cond delay="0"/>
                                          </p:stCondLst>
                                        </p:cTn>
                                        <p:tgtEl>
                                          <p:spTgt spid="250"/>
                                        </p:tgtEl>
                                        <p:attrNameLst>
                                          <p:attrName>style.visibility</p:attrName>
                                        </p:attrNameLst>
                                      </p:cBhvr>
                                      <p:to>
                                        <p:strVal val="visible"/>
                                      </p:to>
                                    </p:set>
                                    <p:animEffect transition="in" filter="fade">
                                      <p:cBhvr>
                                        <p:cTn id="22" dur="1"/>
                                        <p:tgtEl>
                                          <p:spTgt spid="250"/>
                                        </p:tgtEl>
                                      </p:cBhvr>
                                    </p:animEffect>
                                  </p:childTnLst>
                                </p:cTn>
                              </p:par>
                              <p:par>
                                <p:cTn id="23" presetID="10" presetClass="entr" presetSubtype="0" fill="hold" nodeType="withEffect">
                                  <p:stCondLst>
                                    <p:cond delay="0"/>
                                  </p:stCondLst>
                                  <p:childTnLst>
                                    <p:set>
                                      <p:cBhvr>
                                        <p:cTn id="24" dur="1" fill="hold">
                                          <p:stCondLst>
                                            <p:cond delay="0"/>
                                          </p:stCondLst>
                                        </p:cTn>
                                        <p:tgtEl>
                                          <p:spTgt spid="251"/>
                                        </p:tgtEl>
                                        <p:attrNameLst>
                                          <p:attrName>style.visibility</p:attrName>
                                        </p:attrNameLst>
                                      </p:cBhvr>
                                      <p:to>
                                        <p:strVal val="visible"/>
                                      </p:to>
                                    </p:set>
                                    <p:animEffect transition="in" filter="fade">
                                      <p:cBhvr>
                                        <p:cTn id="25" dur="1"/>
                                        <p:tgtEl>
                                          <p:spTgt spid="251"/>
                                        </p:tgtEl>
                                      </p:cBhvr>
                                    </p:animEffect>
                                  </p:childTnLst>
                                </p:cTn>
                              </p:par>
                              <p:par>
                                <p:cTn id="26" presetID="10" presetClass="entr" presetSubtype="0" fill="hold" nodeType="withEffect">
                                  <p:stCondLst>
                                    <p:cond delay="0"/>
                                  </p:stCondLst>
                                  <p:childTnLst>
                                    <p:set>
                                      <p:cBhvr>
                                        <p:cTn id="27" dur="1" fill="hold">
                                          <p:stCondLst>
                                            <p:cond delay="0"/>
                                          </p:stCondLst>
                                        </p:cTn>
                                        <p:tgtEl>
                                          <p:spTgt spid="252"/>
                                        </p:tgtEl>
                                        <p:attrNameLst>
                                          <p:attrName>style.visibility</p:attrName>
                                        </p:attrNameLst>
                                      </p:cBhvr>
                                      <p:to>
                                        <p:strVal val="visible"/>
                                      </p:to>
                                    </p:set>
                                    <p:animEffect transition="in" filter="fade">
                                      <p:cBhvr>
                                        <p:cTn id="28" dur="1"/>
                                        <p:tgtEl>
                                          <p:spTgt spid="252"/>
                                        </p:tgtEl>
                                      </p:cBhvr>
                                    </p:animEffect>
                                  </p:childTnLst>
                                </p:cTn>
                              </p:par>
                              <p:par>
                                <p:cTn id="29" presetID="10" presetClass="entr" presetSubtype="0" fill="hold" nodeType="withEffect">
                                  <p:stCondLst>
                                    <p:cond delay="0"/>
                                  </p:stCondLst>
                                  <p:childTnLst>
                                    <p:set>
                                      <p:cBhvr>
                                        <p:cTn id="30" dur="1" fill="hold">
                                          <p:stCondLst>
                                            <p:cond delay="0"/>
                                          </p:stCondLst>
                                        </p:cTn>
                                        <p:tgtEl>
                                          <p:spTgt spid="253"/>
                                        </p:tgtEl>
                                        <p:attrNameLst>
                                          <p:attrName>style.visibility</p:attrName>
                                        </p:attrNameLst>
                                      </p:cBhvr>
                                      <p:to>
                                        <p:strVal val="visible"/>
                                      </p:to>
                                    </p:set>
                                    <p:animEffect transition="in" filter="fade">
                                      <p:cBhvr>
                                        <p:cTn id="31" dur="1"/>
                                        <p:tgtEl>
                                          <p:spTgt spid="253"/>
                                        </p:tgtEl>
                                      </p:cBhvr>
                                    </p:animEffect>
                                  </p:childTnLst>
                                </p:cTn>
                              </p:par>
                              <p:par>
                                <p:cTn id="32" presetID="10" presetClass="entr" presetSubtype="0" fill="hold" nodeType="withEffect">
                                  <p:stCondLst>
                                    <p:cond delay="0"/>
                                  </p:stCondLst>
                                  <p:childTnLst>
                                    <p:set>
                                      <p:cBhvr>
                                        <p:cTn id="33" dur="1" fill="hold">
                                          <p:stCondLst>
                                            <p:cond delay="0"/>
                                          </p:stCondLst>
                                        </p:cTn>
                                        <p:tgtEl>
                                          <p:spTgt spid="254"/>
                                        </p:tgtEl>
                                        <p:attrNameLst>
                                          <p:attrName>style.visibility</p:attrName>
                                        </p:attrNameLst>
                                      </p:cBhvr>
                                      <p:to>
                                        <p:strVal val="visible"/>
                                      </p:to>
                                    </p:set>
                                    <p:animEffect transition="in" filter="fade">
                                      <p:cBhvr>
                                        <p:cTn id="34" dur="1"/>
                                        <p:tgtEl>
                                          <p:spTgt spid="254"/>
                                        </p:tgtEl>
                                      </p:cBhvr>
                                    </p:animEffect>
                                  </p:childTnLst>
                                </p:cTn>
                              </p:par>
                              <p:par>
                                <p:cTn id="35" presetID="10" presetClass="entr" presetSubtype="0" fill="hold" nodeType="withEffect">
                                  <p:stCondLst>
                                    <p:cond delay="0"/>
                                  </p:stCondLst>
                                  <p:childTnLst>
                                    <p:set>
                                      <p:cBhvr>
                                        <p:cTn id="36" dur="1" fill="hold">
                                          <p:stCondLst>
                                            <p:cond delay="0"/>
                                          </p:stCondLst>
                                        </p:cTn>
                                        <p:tgtEl>
                                          <p:spTgt spid="255"/>
                                        </p:tgtEl>
                                        <p:attrNameLst>
                                          <p:attrName>style.visibility</p:attrName>
                                        </p:attrNameLst>
                                      </p:cBhvr>
                                      <p:to>
                                        <p:strVal val="visible"/>
                                      </p:to>
                                    </p:set>
                                    <p:animEffect transition="in" filter="fade">
                                      <p:cBhvr>
                                        <p:cTn id="37" dur="1"/>
                                        <p:tgtEl>
                                          <p:spTgt spid="255"/>
                                        </p:tgtEl>
                                      </p:cBhvr>
                                    </p:animEffect>
                                  </p:childTnLst>
                                </p:cTn>
                              </p:par>
                              <p:par>
                                <p:cTn id="38" presetID="10" presetClass="entr" presetSubtype="0" fill="hold" nodeType="withEffect">
                                  <p:stCondLst>
                                    <p:cond delay="0"/>
                                  </p:stCondLst>
                                  <p:childTnLst>
                                    <p:set>
                                      <p:cBhvr>
                                        <p:cTn id="39" dur="1" fill="hold">
                                          <p:stCondLst>
                                            <p:cond delay="0"/>
                                          </p:stCondLst>
                                        </p:cTn>
                                        <p:tgtEl>
                                          <p:spTgt spid="256"/>
                                        </p:tgtEl>
                                        <p:attrNameLst>
                                          <p:attrName>style.visibility</p:attrName>
                                        </p:attrNameLst>
                                      </p:cBhvr>
                                      <p:to>
                                        <p:strVal val="visible"/>
                                      </p:to>
                                    </p:set>
                                    <p:animEffect transition="in" filter="fade">
                                      <p:cBhvr>
                                        <p:cTn id="40" dur="1"/>
                                        <p:tgtEl>
                                          <p:spTgt spid="256"/>
                                        </p:tgtEl>
                                      </p:cBhvr>
                                    </p:animEffect>
                                  </p:childTnLst>
                                </p:cTn>
                              </p:par>
                              <p:par>
                                <p:cTn id="41" presetID="10" presetClass="entr" presetSubtype="0" fill="hold" nodeType="withEffect">
                                  <p:stCondLst>
                                    <p:cond delay="0"/>
                                  </p:stCondLst>
                                  <p:childTnLst>
                                    <p:set>
                                      <p:cBhvr>
                                        <p:cTn id="42" dur="1" fill="hold">
                                          <p:stCondLst>
                                            <p:cond delay="0"/>
                                          </p:stCondLst>
                                        </p:cTn>
                                        <p:tgtEl>
                                          <p:spTgt spid="257"/>
                                        </p:tgtEl>
                                        <p:attrNameLst>
                                          <p:attrName>style.visibility</p:attrName>
                                        </p:attrNameLst>
                                      </p:cBhvr>
                                      <p:to>
                                        <p:strVal val="visible"/>
                                      </p:to>
                                    </p:set>
                                    <p:animEffect transition="in" filter="fade">
                                      <p:cBhvr>
                                        <p:cTn id="43" dur="1"/>
                                        <p:tgtEl>
                                          <p:spTgt spid="257"/>
                                        </p:tgtEl>
                                      </p:cBhvr>
                                    </p:animEffect>
                                  </p:childTnLst>
                                </p:cTn>
                              </p:par>
                              <p:par>
                                <p:cTn id="44" presetID="10" presetClass="entr" presetSubtype="0" fill="hold" nodeType="withEffect">
                                  <p:stCondLst>
                                    <p:cond delay="0"/>
                                  </p:stCondLst>
                                  <p:childTnLst>
                                    <p:set>
                                      <p:cBhvr>
                                        <p:cTn id="45" dur="1" fill="hold">
                                          <p:stCondLst>
                                            <p:cond delay="0"/>
                                          </p:stCondLst>
                                        </p:cTn>
                                        <p:tgtEl>
                                          <p:spTgt spid="258"/>
                                        </p:tgtEl>
                                        <p:attrNameLst>
                                          <p:attrName>style.visibility</p:attrName>
                                        </p:attrNameLst>
                                      </p:cBhvr>
                                      <p:to>
                                        <p:strVal val="visible"/>
                                      </p:to>
                                    </p:set>
                                    <p:animEffect transition="in" filter="fade">
                                      <p:cBhvr>
                                        <p:cTn id="46" dur="1"/>
                                        <p:tgtEl>
                                          <p:spTgt spid="2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Shape 263"/>
        <p:cNvGrpSpPr/>
        <p:nvPr/>
      </p:nvGrpSpPr>
      <p:grpSpPr>
        <a:xfrm>
          <a:off x="0" y="0"/>
          <a:ext cx="0" cy="0"/>
          <a:chOff x="0" y="0"/>
          <a:chExt cx="0" cy="0"/>
        </a:xfrm>
      </p:grpSpPr>
      <p:sp>
        <p:nvSpPr>
          <p:cNvPr id="264" name="Google Shape;264;p23"/>
          <p:cNvSpPr txBox="1">
            <a:spLocks noGrp="1"/>
          </p:cNvSpPr>
          <p:nvPr>
            <p:ph type="title"/>
          </p:nvPr>
        </p:nvSpPr>
        <p:spPr>
          <a:xfrm>
            <a:off x="838200" y="365127"/>
            <a:ext cx="10515600" cy="1190627"/>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3600"/>
              <a:buFont typeface="Quattrocento Sans"/>
              <a:buNone/>
            </a:pPr>
            <a:r>
              <a:rPr lang="en-US"/>
              <a:t>Violència psicològica</a:t>
            </a:r>
            <a:br>
              <a:rPr lang="en-US"/>
            </a:br>
            <a:r>
              <a:rPr lang="en-US" sz="2000">
                <a:solidFill>
                  <a:srgbClr val="2E75B5"/>
                </a:solidFill>
                <a:latin typeface="Quattrocento Sans"/>
                <a:ea typeface="Quattrocento Sans"/>
                <a:cs typeface="Quattrocento Sans"/>
                <a:sym typeface="Quattrocento Sans"/>
              </a:rPr>
              <a:t>sovint es descriu com a maltractament psicològic, maltractament mental, maltractament verbal i maltractament emocional</a:t>
            </a:r>
            <a:endParaRPr/>
          </a:p>
        </p:txBody>
      </p:sp>
      <p:sp>
        <p:nvSpPr>
          <p:cNvPr id="265" name="Google Shape;265;p23"/>
          <p:cNvSpPr txBox="1">
            <a:spLocks noGrp="1"/>
          </p:cNvSpPr>
          <p:nvPr>
            <p:ph type="body" idx="1"/>
          </p:nvPr>
        </p:nvSpPr>
        <p:spPr>
          <a:xfrm>
            <a:off x="838200" y="1555754"/>
            <a:ext cx="10515600" cy="4469667"/>
          </a:xfrm>
          <a:prstGeom prst="rect">
            <a:avLst/>
          </a:prstGeom>
          <a:noFill/>
          <a:ln>
            <a:noFill/>
          </a:ln>
        </p:spPr>
        <p:txBody>
          <a:bodyPr spcFirstLastPara="1" wrap="square" lIns="91425" tIns="45700" rIns="91425" bIns="45700" anchor="t" anchorCtr="0">
            <a:noAutofit/>
          </a:bodyPr>
          <a:lstStyle/>
          <a:p>
            <a:pPr marL="361942" lvl="0" indent="-360000" algn="l" rtl="0">
              <a:lnSpc>
                <a:spcPct val="120000"/>
              </a:lnSpc>
              <a:spcBef>
                <a:spcPts val="0"/>
              </a:spcBef>
              <a:spcAft>
                <a:spcPts val="0"/>
              </a:spcAft>
              <a:buSzPts val="2200"/>
              <a:buNone/>
            </a:pPr>
            <a:r>
              <a:rPr lang="en-US" sz="2200"/>
              <a:t>Inclou:</a:t>
            </a:r>
            <a:endParaRPr/>
          </a:p>
          <a:p>
            <a:pPr marL="361942" lvl="0" indent="-360000" algn="l" rtl="0">
              <a:lnSpc>
                <a:spcPct val="120000"/>
              </a:lnSpc>
              <a:spcBef>
                <a:spcPts val="0"/>
              </a:spcBef>
              <a:spcAft>
                <a:spcPts val="0"/>
              </a:spcAft>
              <a:buSzPts val="2200"/>
              <a:buChar char="🠶"/>
            </a:pPr>
            <a:r>
              <a:rPr lang="en-US" sz="2200" b="1"/>
              <a:t>totes les formes d’interaccions nocives i persistents amb la nena, nen o adolescent</a:t>
            </a:r>
            <a:endParaRPr/>
          </a:p>
          <a:p>
            <a:pPr marL="361942" lvl="0" indent="-360000" algn="l" rtl="0">
              <a:lnSpc>
                <a:spcPct val="120000"/>
              </a:lnSpc>
              <a:spcBef>
                <a:spcPts val="0"/>
              </a:spcBef>
              <a:spcAft>
                <a:spcPts val="0"/>
              </a:spcAft>
              <a:buSzPts val="2200"/>
              <a:buChar char="🠶"/>
            </a:pPr>
            <a:r>
              <a:rPr lang="en-US" sz="2200"/>
              <a:t>espantar, terroritzar i amenaçar; explotar i corrompre; rebutjar; aïllar, ignorar i els favoritismes</a:t>
            </a:r>
            <a:endParaRPr sz="2200"/>
          </a:p>
          <a:p>
            <a:pPr marL="361942" lvl="0" indent="-360000" algn="l" rtl="0">
              <a:lnSpc>
                <a:spcPct val="120000"/>
              </a:lnSpc>
              <a:spcBef>
                <a:spcPts val="0"/>
              </a:spcBef>
              <a:spcAft>
                <a:spcPts val="0"/>
              </a:spcAft>
              <a:buSzPts val="2200"/>
              <a:buChar char="🠶"/>
            </a:pPr>
            <a:r>
              <a:rPr lang="en-US" sz="2200"/>
              <a:t>impedir la resposta emocional; descuidar les necessitats de salut mental, mèdiques i educatives</a:t>
            </a:r>
            <a:endParaRPr sz="2200"/>
          </a:p>
          <a:p>
            <a:pPr marL="361942" lvl="0" indent="-360000" algn="l" rtl="0">
              <a:lnSpc>
                <a:spcPct val="120000"/>
              </a:lnSpc>
              <a:spcBef>
                <a:spcPts val="0"/>
              </a:spcBef>
              <a:spcAft>
                <a:spcPts val="0"/>
              </a:spcAft>
              <a:buSzPts val="2200"/>
              <a:buChar char="🠶"/>
            </a:pPr>
            <a:r>
              <a:rPr lang="en-US" sz="2200"/>
              <a:t>insultar, posar malnoms, humiliar, menysprear, ridiculitzar i ferir els sentiments</a:t>
            </a:r>
            <a:endParaRPr/>
          </a:p>
          <a:p>
            <a:pPr marL="361942" lvl="0" indent="-360000" algn="l" rtl="0">
              <a:lnSpc>
                <a:spcPct val="120000"/>
              </a:lnSpc>
              <a:spcBef>
                <a:spcPts val="0"/>
              </a:spcBef>
              <a:spcAft>
                <a:spcPts val="0"/>
              </a:spcAft>
              <a:buSzPts val="2200"/>
              <a:buChar char="🠶"/>
            </a:pPr>
            <a:r>
              <a:rPr lang="en-US" sz="2200"/>
              <a:t>exposar a violència masclista</a:t>
            </a:r>
            <a:endParaRPr sz="2200"/>
          </a:p>
          <a:p>
            <a:pPr marL="361942" lvl="0" indent="-360000" algn="l" rtl="0">
              <a:lnSpc>
                <a:spcPct val="120000"/>
              </a:lnSpc>
              <a:spcBef>
                <a:spcPts val="0"/>
              </a:spcBef>
              <a:spcAft>
                <a:spcPts val="0"/>
              </a:spcAft>
              <a:buSzPts val="2200"/>
              <a:buChar char="🠶"/>
            </a:pPr>
            <a:r>
              <a:rPr lang="en-US" sz="2200"/>
              <a:t>posar en aïllament, aïllament o condicions de detenció humiliants o degradants</a:t>
            </a:r>
            <a:endParaRPr sz="2200"/>
          </a:p>
          <a:p>
            <a:pPr marL="361942" lvl="0" indent="-360000" algn="l" rtl="0">
              <a:lnSpc>
                <a:spcPct val="120000"/>
              </a:lnSpc>
              <a:spcBef>
                <a:spcPts val="0"/>
              </a:spcBef>
              <a:spcAft>
                <a:spcPts val="0"/>
              </a:spcAft>
              <a:buSzPts val="2200"/>
              <a:buChar char="🠶"/>
            </a:pPr>
            <a:r>
              <a:rPr lang="en-US" sz="2200"/>
              <a:t>assetjament psicològic per part de persones adultes o altres nenes o nens, incloses les TIC</a:t>
            </a:r>
            <a:endParaRPr/>
          </a:p>
        </p:txBody>
      </p:sp>
    </p:spTree>
  </p:cSld>
  <p:clrMapOvr>
    <a:masterClrMapping/>
  </p:clrMapOvr>
  <p:transition>
    <p:split/>
  </p:transition>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Shape 270"/>
        <p:cNvGrpSpPr/>
        <p:nvPr/>
      </p:nvGrpSpPr>
      <p:grpSpPr>
        <a:xfrm>
          <a:off x="0" y="0"/>
          <a:ext cx="0" cy="0"/>
          <a:chOff x="0" y="0"/>
          <a:chExt cx="0" cy="0"/>
        </a:xfrm>
      </p:grpSpPr>
      <p:sp>
        <p:nvSpPr>
          <p:cNvPr id="271" name="Google Shape;271;p24"/>
          <p:cNvSpPr txBox="1">
            <a:spLocks noGrp="1"/>
          </p:cNvSpPr>
          <p:nvPr>
            <p:ph type="title"/>
          </p:nvPr>
        </p:nvSpPr>
        <p:spPr>
          <a:xfrm>
            <a:off x="838200" y="124325"/>
            <a:ext cx="10515600" cy="1190627"/>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3600"/>
              <a:buFont typeface="Quattrocento Sans"/>
              <a:buNone/>
            </a:pPr>
            <a:r>
              <a:rPr lang="en-US"/>
              <a:t>Continuum del Maltractament Psicològic</a:t>
            </a:r>
            <a:endParaRPr/>
          </a:p>
        </p:txBody>
      </p:sp>
      <p:grpSp>
        <p:nvGrpSpPr>
          <p:cNvPr id="272" name="Google Shape;272;p24"/>
          <p:cNvGrpSpPr/>
          <p:nvPr/>
        </p:nvGrpSpPr>
        <p:grpSpPr>
          <a:xfrm>
            <a:off x="841280" y="1596263"/>
            <a:ext cx="10509438" cy="3665472"/>
            <a:chOff x="3080" y="199263"/>
            <a:chExt cx="10509438" cy="3665472"/>
          </a:xfrm>
        </p:grpSpPr>
        <p:sp>
          <p:nvSpPr>
            <p:cNvPr id="273" name="Google Shape;273;p24"/>
            <p:cNvSpPr/>
            <p:nvPr/>
          </p:nvSpPr>
          <p:spPr>
            <a:xfrm>
              <a:off x="5135597" y="1596041"/>
              <a:ext cx="4032691" cy="639731"/>
            </a:xfrm>
            <a:custGeom>
              <a:avLst/>
              <a:gdLst/>
              <a:ahLst/>
              <a:cxnLst/>
              <a:rect l="l" t="t" r="r" b="b"/>
              <a:pathLst>
                <a:path w="120000" h="120000" extrusionOk="0">
                  <a:moveTo>
                    <a:pt x="0" y="0"/>
                  </a:moveTo>
                  <a:lnTo>
                    <a:pt x="0" y="81776"/>
                  </a:lnTo>
                  <a:lnTo>
                    <a:pt x="120000" y="81776"/>
                  </a:lnTo>
                  <a:lnTo>
                    <a:pt x="120000" y="120000"/>
                  </a:lnTo>
                </a:path>
              </a:pathLst>
            </a:custGeom>
            <a:noFill/>
            <a:ln w="12700" cap="flat" cmpd="sng">
              <a:solidFill>
                <a:srgbClr val="487AA8"/>
              </a:solidFill>
              <a:prstDash val="solid"/>
              <a:miter lim="800000"/>
              <a:headEnd type="none" w="sm" len="sm"/>
              <a:tailEnd type="none" w="sm" len="sm"/>
            </a:ln>
          </p:spPr>
        </p:sp>
        <p:sp>
          <p:nvSpPr>
            <p:cNvPr id="274" name="Google Shape;274;p24"/>
            <p:cNvSpPr/>
            <p:nvPr/>
          </p:nvSpPr>
          <p:spPr>
            <a:xfrm>
              <a:off x="5135597" y="1596041"/>
              <a:ext cx="1344230" cy="639731"/>
            </a:xfrm>
            <a:custGeom>
              <a:avLst/>
              <a:gdLst/>
              <a:ahLst/>
              <a:cxnLst/>
              <a:rect l="l" t="t" r="r" b="b"/>
              <a:pathLst>
                <a:path w="120000" h="120000" extrusionOk="0">
                  <a:moveTo>
                    <a:pt x="0" y="0"/>
                  </a:moveTo>
                  <a:lnTo>
                    <a:pt x="0" y="81776"/>
                  </a:lnTo>
                  <a:lnTo>
                    <a:pt x="120000" y="81776"/>
                  </a:lnTo>
                  <a:lnTo>
                    <a:pt x="120000" y="120000"/>
                  </a:lnTo>
                </a:path>
              </a:pathLst>
            </a:custGeom>
            <a:noFill/>
            <a:ln w="12700" cap="flat" cmpd="sng">
              <a:solidFill>
                <a:srgbClr val="487AA8"/>
              </a:solidFill>
              <a:prstDash val="solid"/>
              <a:miter lim="800000"/>
              <a:headEnd type="none" w="sm" len="sm"/>
              <a:tailEnd type="none" w="sm" len="sm"/>
            </a:ln>
          </p:spPr>
        </p:sp>
        <p:sp>
          <p:nvSpPr>
            <p:cNvPr id="275" name="Google Shape;275;p24"/>
            <p:cNvSpPr/>
            <p:nvPr/>
          </p:nvSpPr>
          <p:spPr>
            <a:xfrm>
              <a:off x="3791366" y="1596041"/>
              <a:ext cx="1344230" cy="639731"/>
            </a:xfrm>
            <a:custGeom>
              <a:avLst/>
              <a:gdLst/>
              <a:ahLst/>
              <a:cxnLst/>
              <a:rect l="l" t="t" r="r" b="b"/>
              <a:pathLst>
                <a:path w="120000" h="120000" extrusionOk="0">
                  <a:moveTo>
                    <a:pt x="120000" y="0"/>
                  </a:moveTo>
                  <a:lnTo>
                    <a:pt x="120000" y="81776"/>
                  </a:lnTo>
                  <a:lnTo>
                    <a:pt x="0" y="81776"/>
                  </a:lnTo>
                  <a:lnTo>
                    <a:pt x="0" y="120000"/>
                  </a:lnTo>
                </a:path>
              </a:pathLst>
            </a:custGeom>
            <a:noFill/>
            <a:ln w="12700" cap="flat" cmpd="sng">
              <a:solidFill>
                <a:srgbClr val="487AA8"/>
              </a:solidFill>
              <a:prstDash val="solid"/>
              <a:miter lim="800000"/>
              <a:headEnd type="none" w="sm" len="sm"/>
              <a:tailEnd type="none" w="sm" len="sm"/>
            </a:ln>
          </p:spPr>
        </p:sp>
        <p:sp>
          <p:nvSpPr>
            <p:cNvPr id="276" name="Google Shape;276;p24"/>
            <p:cNvSpPr/>
            <p:nvPr/>
          </p:nvSpPr>
          <p:spPr>
            <a:xfrm>
              <a:off x="1102905" y="1596041"/>
              <a:ext cx="4032691" cy="639731"/>
            </a:xfrm>
            <a:custGeom>
              <a:avLst/>
              <a:gdLst/>
              <a:ahLst/>
              <a:cxnLst/>
              <a:rect l="l" t="t" r="r" b="b"/>
              <a:pathLst>
                <a:path w="120000" h="120000" extrusionOk="0">
                  <a:moveTo>
                    <a:pt x="120000" y="0"/>
                  </a:moveTo>
                  <a:lnTo>
                    <a:pt x="120000" y="81776"/>
                  </a:lnTo>
                  <a:lnTo>
                    <a:pt x="0" y="81776"/>
                  </a:lnTo>
                  <a:lnTo>
                    <a:pt x="0" y="120000"/>
                  </a:lnTo>
                </a:path>
              </a:pathLst>
            </a:custGeom>
            <a:noFill/>
            <a:ln w="12700" cap="flat" cmpd="sng">
              <a:solidFill>
                <a:srgbClr val="487AA8"/>
              </a:solidFill>
              <a:prstDash val="solid"/>
              <a:miter lim="800000"/>
              <a:headEnd type="none" w="sm" len="sm"/>
              <a:tailEnd type="none" w="sm" len="sm"/>
            </a:ln>
          </p:spPr>
        </p:sp>
        <p:sp>
          <p:nvSpPr>
            <p:cNvPr id="277" name="Google Shape;277;p24"/>
            <p:cNvSpPr/>
            <p:nvPr/>
          </p:nvSpPr>
          <p:spPr>
            <a:xfrm>
              <a:off x="4035772" y="199263"/>
              <a:ext cx="2199649" cy="1396777"/>
            </a:xfrm>
            <a:prstGeom prst="roundRect">
              <a:avLst>
                <a:gd name="adj" fmla="val 10000"/>
              </a:avLst>
            </a:prstGeom>
            <a:solidFill>
              <a:srgbClr val="599BD5"/>
            </a:solidFill>
            <a:ln w="12700" cap="flat" cmpd="sng">
              <a:solidFill>
                <a:schemeClr val="lt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8" name="Google Shape;278;p24"/>
            <p:cNvSpPr/>
            <p:nvPr/>
          </p:nvSpPr>
          <p:spPr>
            <a:xfrm>
              <a:off x="4280177" y="431449"/>
              <a:ext cx="2199649" cy="1396777"/>
            </a:xfrm>
            <a:prstGeom prst="roundRect">
              <a:avLst>
                <a:gd name="adj" fmla="val 10000"/>
              </a:avLst>
            </a:prstGeom>
            <a:solidFill>
              <a:schemeClr val="lt1">
                <a:alpha val="89803"/>
              </a:schemeClr>
            </a:solidFill>
            <a:ln w="12700" cap="flat" cmpd="sng">
              <a:solidFill>
                <a:srgbClr val="599BD5"/>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9" name="Google Shape;279;p24"/>
            <p:cNvSpPr txBox="1"/>
            <p:nvPr/>
          </p:nvSpPr>
          <p:spPr>
            <a:xfrm>
              <a:off x="4321087" y="472359"/>
              <a:ext cx="2117829" cy="1314957"/>
            </a:xfrm>
            <a:prstGeom prst="rect">
              <a:avLst/>
            </a:prstGeom>
            <a:noFill/>
            <a:ln>
              <a:noFill/>
            </a:ln>
          </p:spPr>
          <p:txBody>
            <a:bodyPr spcFirstLastPara="1" wrap="square" lIns="80000" tIns="80000" rIns="80000" bIns="80000" anchor="ctr" anchorCtr="0">
              <a:noAutofit/>
            </a:bodyPr>
            <a:lstStyle/>
            <a:p>
              <a:pPr marL="0" marR="0" lvl="0" indent="0" algn="ctr" rtl="0">
                <a:lnSpc>
                  <a:spcPct val="90000"/>
                </a:lnSpc>
                <a:spcBef>
                  <a:spcPts val="0"/>
                </a:spcBef>
                <a:spcAft>
                  <a:spcPts val="0"/>
                </a:spcAft>
                <a:buClr>
                  <a:schemeClr val="dk1"/>
                </a:buClr>
                <a:buSzPts val="2100"/>
                <a:buFont typeface="Calibri"/>
                <a:buNone/>
              </a:pPr>
              <a:r>
                <a:rPr lang="en-US" sz="2100" i="1">
                  <a:solidFill>
                    <a:schemeClr val="dk1"/>
                  </a:solidFill>
                  <a:latin typeface="Calibri"/>
                  <a:ea typeface="Calibri"/>
                  <a:cs typeface="Calibri"/>
                  <a:sym typeface="Calibri"/>
                </a:rPr>
                <a:t>Continuum</a:t>
              </a:r>
              <a:endParaRPr/>
            </a:p>
            <a:p>
              <a:pPr marL="0" marR="0" lvl="0" indent="0" algn="ctr" rtl="0">
                <a:lnSpc>
                  <a:spcPct val="90000"/>
                </a:lnSpc>
                <a:spcBef>
                  <a:spcPts val="735"/>
                </a:spcBef>
                <a:spcAft>
                  <a:spcPts val="0"/>
                </a:spcAft>
                <a:buClr>
                  <a:schemeClr val="dk1"/>
                </a:buClr>
                <a:buSzPts val="2100"/>
                <a:buFont typeface="Calibri"/>
                <a:buNone/>
              </a:pPr>
              <a:r>
                <a:rPr lang="en-US" sz="2100">
                  <a:solidFill>
                    <a:schemeClr val="dk1"/>
                  </a:solidFill>
                  <a:latin typeface="Calibri"/>
                  <a:ea typeface="Calibri"/>
                  <a:cs typeface="Calibri"/>
                  <a:sym typeface="Calibri"/>
                </a:rPr>
                <a:t>Maltractament psicològic infantil</a:t>
              </a:r>
              <a:endParaRPr sz="2100">
                <a:solidFill>
                  <a:schemeClr val="dk1"/>
                </a:solidFill>
                <a:latin typeface="Calibri"/>
                <a:ea typeface="Calibri"/>
                <a:cs typeface="Calibri"/>
                <a:sym typeface="Calibri"/>
              </a:endParaRPr>
            </a:p>
          </p:txBody>
        </p:sp>
        <p:sp>
          <p:nvSpPr>
            <p:cNvPr id="280" name="Google Shape;280;p24"/>
            <p:cNvSpPr/>
            <p:nvPr/>
          </p:nvSpPr>
          <p:spPr>
            <a:xfrm>
              <a:off x="3080" y="2235773"/>
              <a:ext cx="2199649" cy="1396777"/>
            </a:xfrm>
            <a:prstGeom prst="roundRect">
              <a:avLst>
                <a:gd name="adj" fmla="val 10000"/>
              </a:avLst>
            </a:prstGeom>
            <a:solidFill>
              <a:srgbClr val="599BD5"/>
            </a:solidFill>
            <a:ln w="12700" cap="flat" cmpd="sng">
              <a:solidFill>
                <a:schemeClr val="lt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1" name="Google Shape;281;p24"/>
            <p:cNvSpPr/>
            <p:nvPr/>
          </p:nvSpPr>
          <p:spPr>
            <a:xfrm>
              <a:off x="247486" y="2467958"/>
              <a:ext cx="2199649" cy="1396777"/>
            </a:xfrm>
            <a:prstGeom prst="roundRect">
              <a:avLst>
                <a:gd name="adj" fmla="val 10000"/>
              </a:avLst>
            </a:prstGeom>
            <a:solidFill>
              <a:schemeClr val="lt1">
                <a:alpha val="89803"/>
              </a:schemeClr>
            </a:solidFill>
            <a:ln w="12700" cap="flat" cmpd="sng">
              <a:solidFill>
                <a:srgbClr val="599BD5"/>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2" name="Google Shape;282;p24"/>
            <p:cNvSpPr txBox="1"/>
            <p:nvPr/>
          </p:nvSpPr>
          <p:spPr>
            <a:xfrm>
              <a:off x="288396" y="2508868"/>
              <a:ext cx="2117829" cy="1314957"/>
            </a:xfrm>
            <a:prstGeom prst="rect">
              <a:avLst/>
            </a:prstGeom>
            <a:noFill/>
            <a:ln>
              <a:noFill/>
            </a:ln>
          </p:spPr>
          <p:txBody>
            <a:bodyPr spcFirstLastPara="1" wrap="square" lIns="80000" tIns="80000" rIns="80000" bIns="80000" anchor="ctr" anchorCtr="0">
              <a:noAutofit/>
            </a:bodyPr>
            <a:lstStyle/>
            <a:p>
              <a:pPr marL="0" marR="0" lvl="0" indent="0" algn="ctr" rtl="0">
                <a:lnSpc>
                  <a:spcPct val="90000"/>
                </a:lnSpc>
                <a:spcBef>
                  <a:spcPts val="0"/>
                </a:spcBef>
                <a:spcAft>
                  <a:spcPts val="0"/>
                </a:spcAft>
                <a:buClr>
                  <a:schemeClr val="dk1"/>
                </a:buClr>
                <a:buSzPts val="2100"/>
                <a:buFont typeface="Calibri"/>
                <a:buNone/>
              </a:pPr>
              <a:r>
                <a:rPr lang="en-US" sz="2100">
                  <a:solidFill>
                    <a:schemeClr val="dk1"/>
                  </a:solidFill>
                  <a:latin typeface="Calibri"/>
                  <a:ea typeface="Calibri"/>
                  <a:cs typeface="Calibri"/>
                  <a:sym typeface="Calibri"/>
                </a:rPr>
                <a:t>Cridar, castigar</a:t>
              </a:r>
              <a:endParaRPr sz="2100">
                <a:solidFill>
                  <a:schemeClr val="dk1"/>
                </a:solidFill>
                <a:latin typeface="Calibri"/>
                <a:ea typeface="Calibri"/>
                <a:cs typeface="Calibri"/>
                <a:sym typeface="Calibri"/>
              </a:endParaRPr>
            </a:p>
          </p:txBody>
        </p:sp>
        <p:sp>
          <p:nvSpPr>
            <p:cNvPr id="283" name="Google Shape;283;p24"/>
            <p:cNvSpPr/>
            <p:nvPr/>
          </p:nvSpPr>
          <p:spPr>
            <a:xfrm>
              <a:off x="2691541" y="2235773"/>
              <a:ext cx="2199649" cy="1396777"/>
            </a:xfrm>
            <a:prstGeom prst="roundRect">
              <a:avLst>
                <a:gd name="adj" fmla="val 10000"/>
              </a:avLst>
            </a:prstGeom>
            <a:solidFill>
              <a:srgbClr val="599BD5"/>
            </a:solidFill>
            <a:ln w="12700" cap="flat" cmpd="sng">
              <a:solidFill>
                <a:schemeClr val="lt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4" name="Google Shape;284;p24"/>
            <p:cNvSpPr/>
            <p:nvPr/>
          </p:nvSpPr>
          <p:spPr>
            <a:xfrm>
              <a:off x="2935947" y="2467958"/>
              <a:ext cx="2199649" cy="1396777"/>
            </a:xfrm>
            <a:prstGeom prst="roundRect">
              <a:avLst>
                <a:gd name="adj" fmla="val 10000"/>
              </a:avLst>
            </a:prstGeom>
            <a:solidFill>
              <a:schemeClr val="lt1">
                <a:alpha val="89803"/>
              </a:schemeClr>
            </a:solidFill>
            <a:ln w="12700" cap="flat" cmpd="sng">
              <a:solidFill>
                <a:srgbClr val="599BD5"/>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5" name="Google Shape;285;p24"/>
            <p:cNvSpPr txBox="1"/>
            <p:nvPr/>
          </p:nvSpPr>
          <p:spPr>
            <a:xfrm>
              <a:off x="2976857" y="2508868"/>
              <a:ext cx="2117829" cy="1314957"/>
            </a:xfrm>
            <a:prstGeom prst="rect">
              <a:avLst/>
            </a:prstGeom>
            <a:noFill/>
            <a:ln>
              <a:noFill/>
            </a:ln>
          </p:spPr>
          <p:txBody>
            <a:bodyPr spcFirstLastPara="1" wrap="square" lIns="80000" tIns="80000" rIns="80000" bIns="80000" anchor="ctr" anchorCtr="0">
              <a:noAutofit/>
            </a:bodyPr>
            <a:lstStyle/>
            <a:p>
              <a:pPr marL="0" marR="0" lvl="0" indent="0" algn="ctr" rtl="0">
                <a:lnSpc>
                  <a:spcPct val="90000"/>
                </a:lnSpc>
                <a:spcBef>
                  <a:spcPts val="0"/>
                </a:spcBef>
                <a:spcAft>
                  <a:spcPts val="0"/>
                </a:spcAft>
                <a:buClr>
                  <a:schemeClr val="dk1"/>
                </a:buClr>
                <a:buSzPts val="2100"/>
                <a:buFont typeface="Calibri"/>
                <a:buNone/>
              </a:pPr>
              <a:r>
                <a:rPr lang="en-US" sz="2100">
                  <a:solidFill>
                    <a:schemeClr val="dk1"/>
                  </a:solidFill>
                  <a:latin typeface="Calibri"/>
                  <a:ea typeface="Calibri"/>
                  <a:cs typeface="Calibri"/>
                  <a:sym typeface="Calibri"/>
                </a:rPr>
                <a:t>Amenaces i juraments</a:t>
              </a:r>
              <a:endParaRPr sz="2100">
                <a:solidFill>
                  <a:schemeClr val="dk1"/>
                </a:solidFill>
                <a:latin typeface="Calibri"/>
                <a:ea typeface="Calibri"/>
                <a:cs typeface="Calibri"/>
                <a:sym typeface="Calibri"/>
              </a:endParaRPr>
            </a:p>
          </p:txBody>
        </p:sp>
        <p:sp>
          <p:nvSpPr>
            <p:cNvPr id="286" name="Google Shape;286;p24"/>
            <p:cNvSpPr/>
            <p:nvPr/>
          </p:nvSpPr>
          <p:spPr>
            <a:xfrm>
              <a:off x="5380002" y="2235773"/>
              <a:ext cx="2199649" cy="1396777"/>
            </a:xfrm>
            <a:prstGeom prst="roundRect">
              <a:avLst>
                <a:gd name="adj" fmla="val 10000"/>
              </a:avLst>
            </a:prstGeom>
            <a:solidFill>
              <a:srgbClr val="599BD5"/>
            </a:solidFill>
            <a:ln w="12700" cap="flat" cmpd="sng">
              <a:solidFill>
                <a:schemeClr val="lt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7" name="Google Shape;287;p24"/>
            <p:cNvSpPr/>
            <p:nvPr/>
          </p:nvSpPr>
          <p:spPr>
            <a:xfrm>
              <a:off x="5624408" y="2467958"/>
              <a:ext cx="2199649" cy="1396777"/>
            </a:xfrm>
            <a:prstGeom prst="roundRect">
              <a:avLst>
                <a:gd name="adj" fmla="val 10000"/>
              </a:avLst>
            </a:prstGeom>
            <a:solidFill>
              <a:schemeClr val="lt1">
                <a:alpha val="89803"/>
              </a:schemeClr>
            </a:solidFill>
            <a:ln w="12700" cap="flat" cmpd="sng">
              <a:solidFill>
                <a:srgbClr val="599BD5"/>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8" name="Google Shape;288;p24"/>
            <p:cNvSpPr txBox="1"/>
            <p:nvPr/>
          </p:nvSpPr>
          <p:spPr>
            <a:xfrm>
              <a:off x="5665318" y="2508868"/>
              <a:ext cx="2117829" cy="1314957"/>
            </a:xfrm>
            <a:prstGeom prst="rect">
              <a:avLst/>
            </a:prstGeom>
            <a:noFill/>
            <a:ln>
              <a:noFill/>
            </a:ln>
          </p:spPr>
          <p:txBody>
            <a:bodyPr spcFirstLastPara="1" wrap="square" lIns="80000" tIns="80000" rIns="80000" bIns="80000" anchor="ctr" anchorCtr="0">
              <a:noAutofit/>
            </a:bodyPr>
            <a:lstStyle/>
            <a:p>
              <a:pPr marL="0" marR="0" lvl="0" indent="0" algn="ctr" rtl="0">
                <a:lnSpc>
                  <a:spcPct val="100000"/>
                </a:lnSpc>
                <a:spcBef>
                  <a:spcPts val="0"/>
                </a:spcBef>
                <a:spcAft>
                  <a:spcPts val="0"/>
                </a:spcAft>
                <a:buClr>
                  <a:schemeClr val="dk1"/>
                </a:buClr>
                <a:buSzPts val="2100"/>
                <a:buFont typeface="Calibri"/>
                <a:buNone/>
              </a:pPr>
              <a:r>
                <a:rPr lang="en-US" sz="2100">
                  <a:solidFill>
                    <a:schemeClr val="dk1"/>
                  </a:solidFill>
                  <a:latin typeface="Calibri"/>
                  <a:ea typeface="Calibri"/>
                  <a:cs typeface="Calibri"/>
                  <a:sym typeface="Calibri"/>
                </a:rPr>
                <a:t>Terroritzar, fer xantatge</a:t>
              </a:r>
              <a:endParaRPr sz="2100">
                <a:solidFill>
                  <a:schemeClr val="dk1"/>
                </a:solidFill>
                <a:latin typeface="Calibri"/>
                <a:ea typeface="Calibri"/>
                <a:cs typeface="Calibri"/>
                <a:sym typeface="Calibri"/>
              </a:endParaRPr>
            </a:p>
          </p:txBody>
        </p:sp>
        <p:sp>
          <p:nvSpPr>
            <p:cNvPr id="289" name="Google Shape;289;p24"/>
            <p:cNvSpPr/>
            <p:nvPr/>
          </p:nvSpPr>
          <p:spPr>
            <a:xfrm>
              <a:off x="8068463" y="2235773"/>
              <a:ext cx="2199649" cy="1396777"/>
            </a:xfrm>
            <a:prstGeom prst="roundRect">
              <a:avLst>
                <a:gd name="adj" fmla="val 10000"/>
              </a:avLst>
            </a:prstGeom>
            <a:solidFill>
              <a:srgbClr val="599BD5"/>
            </a:solidFill>
            <a:ln w="12700" cap="flat" cmpd="sng">
              <a:solidFill>
                <a:schemeClr val="lt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0" name="Google Shape;290;p24"/>
            <p:cNvSpPr/>
            <p:nvPr/>
          </p:nvSpPr>
          <p:spPr>
            <a:xfrm>
              <a:off x="8312869" y="2467958"/>
              <a:ext cx="2199649" cy="1396777"/>
            </a:xfrm>
            <a:prstGeom prst="roundRect">
              <a:avLst>
                <a:gd name="adj" fmla="val 10000"/>
              </a:avLst>
            </a:prstGeom>
            <a:solidFill>
              <a:schemeClr val="lt1">
                <a:alpha val="89803"/>
              </a:schemeClr>
            </a:solidFill>
            <a:ln w="12700" cap="flat" cmpd="sng">
              <a:solidFill>
                <a:srgbClr val="599BD5"/>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1" name="Google Shape;291;p24"/>
            <p:cNvSpPr txBox="1"/>
            <p:nvPr/>
          </p:nvSpPr>
          <p:spPr>
            <a:xfrm>
              <a:off x="8353779" y="2508868"/>
              <a:ext cx="2117829" cy="1314957"/>
            </a:xfrm>
            <a:prstGeom prst="rect">
              <a:avLst/>
            </a:prstGeom>
            <a:noFill/>
            <a:ln>
              <a:noFill/>
            </a:ln>
          </p:spPr>
          <p:txBody>
            <a:bodyPr spcFirstLastPara="1" wrap="square" lIns="80000" tIns="80000" rIns="80000" bIns="80000" anchor="ctr" anchorCtr="0">
              <a:noAutofit/>
            </a:bodyPr>
            <a:lstStyle/>
            <a:p>
              <a:pPr marL="0" marR="0" lvl="0" indent="0" algn="ctr" rtl="0">
                <a:lnSpc>
                  <a:spcPct val="90000"/>
                </a:lnSpc>
                <a:spcBef>
                  <a:spcPts val="0"/>
                </a:spcBef>
                <a:spcAft>
                  <a:spcPts val="0"/>
                </a:spcAft>
                <a:buClr>
                  <a:schemeClr val="dk1"/>
                </a:buClr>
                <a:buSzPts val="2100"/>
                <a:buFont typeface="Calibri"/>
                <a:buNone/>
              </a:pPr>
              <a:r>
                <a:rPr lang="en-US" sz="2100">
                  <a:solidFill>
                    <a:schemeClr val="dk1"/>
                  </a:solidFill>
                  <a:latin typeface="Calibri"/>
                  <a:ea typeface="Calibri"/>
                  <a:cs typeface="Calibri"/>
                  <a:sym typeface="Calibri"/>
                </a:rPr>
                <a:t>Corrupció, aïllament</a:t>
              </a:r>
              <a:endParaRPr sz="2100">
                <a:solidFill>
                  <a:schemeClr val="dk1"/>
                </a:solidFill>
                <a:latin typeface="Calibri"/>
                <a:ea typeface="Calibri"/>
                <a:cs typeface="Calibri"/>
                <a:sym typeface="Calibri"/>
              </a:endParaRPr>
            </a:p>
          </p:txBody>
        </p:sp>
      </p:grpSp>
      <p:sp>
        <p:nvSpPr>
          <p:cNvPr id="292" name="Google Shape;292;p24"/>
          <p:cNvSpPr/>
          <p:nvPr/>
        </p:nvSpPr>
        <p:spPr>
          <a:xfrm>
            <a:off x="2104390" y="5461000"/>
            <a:ext cx="8135938" cy="504825"/>
          </a:xfrm>
          <a:prstGeom prst="rightArrow">
            <a:avLst>
              <a:gd name="adj1" fmla="val 50000"/>
              <a:gd name="adj2" fmla="val 50000"/>
            </a:avLst>
          </a:prstGeom>
          <a:solidFill>
            <a:schemeClr val="accent1"/>
          </a:solidFill>
          <a:ln w="12700" cap="flat" cmpd="sng">
            <a:solidFill>
              <a:srgbClr val="42719B"/>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92"/>
                                        </p:tgtEl>
                                        <p:attrNameLst>
                                          <p:attrName>style.visibility</p:attrName>
                                        </p:attrNameLst>
                                      </p:cBhvr>
                                      <p:to>
                                        <p:strVal val="visible"/>
                                      </p:to>
                                    </p:set>
                                    <p:anim calcmode="lin" valueType="num">
                                      <p:cBhvr additive="base">
                                        <p:cTn id="7" dur="2000"/>
                                        <p:tgtEl>
                                          <p:spTgt spid="292"/>
                                        </p:tgtEl>
                                        <p:attrNameLst>
                                          <p:attrName>ppt_x</p:attrName>
                                        </p:attrNameLst>
                                      </p:cBhvr>
                                      <p:tavLst>
                                        <p:tav tm="0">
                                          <p:val>
                                            <p:strVal val="#ppt_x-1"/>
                                          </p:val>
                                        </p:tav>
                                        <p:tav tm="100000">
                                          <p:val>
                                            <p:strVal val="#ppt_x"/>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Shape 297"/>
        <p:cNvGrpSpPr/>
        <p:nvPr/>
      </p:nvGrpSpPr>
      <p:grpSpPr>
        <a:xfrm>
          <a:off x="0" y="0"/>
          <a:ext cx="0" cy="0"/>
          <a:chOff x="0" y="0"/>
          <a:chExt cx="0" cy="0"/>
        </a:xfrm>
      </p:grpSpPr>
      <p:sp>
        <p:nvSpPr>
          <p:cNvPr id="298" name="Google Shape;298;p25"/>
          <p:cNvSpPr txBox="1">
            <a:spLocks noGrp="1"/>
          </p:cNvSpPr>
          <p:nvPr>
            <p:ph type="title"/>
          </p:nvPr>
        </p:nvSpPr>
        <p:spPr>
          <a:xfrm>
            <a:off x="838200" y="99388"/>
            <a:ext cx="10515600" cy="1190627"/>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3600"/>
              <a:buFont typeface="Quattrocento Sans"/>
              <a:buNone/>
            </a:pPr>
            <a:r>
              <a:rPr lang="en-US"/>
              <a:t>Mantractament psicològic infantil- </a:t>
            </a:r>
            <a:r>
              <a:rPr lang="en-US" i="1"/>
              <a:t>exemples</a:t>
            </a:r>
            <a:endParaRPr/>
          </a:p>
        </p:txBody>
      </p:sp>
      <p:sp>
        <p:nvSpPr>
          <p:cNvPr id="299" name="Google Shape;299;p25"/>
          <p:cNvSpPr/>
          <p:nvPr/>
        </p:nvSpPr>
        <p:spPr>
          <a:xfrm>
            <a:off x="2567608" y="1328115"/>
            <a:ext cx="3600400" cy="1008112"/>
          </a:xfrm>
          <a:prstGeom prst="round2DiagRect">
            <a:avLst>
              <a:gd name="adj1" fmla="val 16667"/>
              <a:gd name="adj2" fmla="val 0"/>
            </a:avLst>
          </a:prstGeom>
          <a:solidFill>
            <a:schemeClr val="accent1"/>
          </a:solidFill>
          <a:ln w="12700" cap="flat" cmpd="sng">
            <a:solidFill>
              <a:srgbClr val="42719B"/>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2400">
                <a:solidFill>
                  <a:srgbClr val="FFFFFF"/>
                </a:solidFill>
                <a:latin typeface="Quattrocento Sans"/>
                <a:ea typeface="Quattrocento Sans"/>
                <a:cs typeface="Quattrocento Sans"/>
                <a:sym typeface="Quattrocento Sans"/>
              </a:rPr>
              <a:t>rebuig mitjançant maltractament verbal</a:t>
            </a:r>
            <a:endParaRPr sz="2400">
              <a:solidFill>
                <a:srgbClr val="FFFFFF"/>
              </a:solidFill>
              <a:latin typeface="Quattrocento Sans"/>
              <a:ea typeface="Quattrocento Sans"/>
              <a:cs typeface="Quattrocento Sans"/>
              <a:sym typeface="Quattrocento Sans"/>
            </a:endParaRPr>
          </a:p>
        </p:txBody>
      </p:sp>
      <p:sp>
        <p:nvSpPr>
          <p:cNvPr id="300" name="Google Shape;300;p25"/>
          <p:cNvSpPr/>
          <p:nvPr/>
        </p:nvSpPr>
        <p:spPr>
          <a:xfrm>
            <a:off x="3102108" y="2480243"/>
            <a:ext cx="3600400" cy="1008112"/>
          </a:xfrm>
          <a:prstGeom prst="round2DiagRect">
            <a:avLst>
              <a:gd name="adj1" fmla="val 16667"/>
              <a:gd name="adj2" fmla="val 0"/>
            </a:avLst>
          </a:prstGeom>
          <a:solidFill>
            <a:schemeClr val="accent1"/>
          </a:solidFill>
          <a:ln w="12700" cap="flat" cmpd="sng">
            <a:solidFill>
              <a:srgbClr val="42719B"/>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2400">
                <a:solidFill>
                  <a:srgbClr val="FFFFFF"/>
                </a:solidFill>
                <a:latin typeface="Quattrocento Sans"/>
                <a:ea typeface="Quattrocento Sans"/>
                <a:cs typeface="Quattrocento Sans"/>
                <a:sym typeface="Quattrocento Sans"/>
              </a:rPr>
              <a:t>corrupció</a:t>
            </a:r>
            <a:endParaRPr sz="2400">
              <a:solidFill>
                <a:srgbClr val="FFFFFF"/>
              </a:solidFill>
              <a:latin typeface="Quattrocento Sans"/>
              <a:ea typeface="Quattrocento Sans"/>
              <a:cs typeface="Quattrocento Sans"/>
              <a:sym typeface="Quattrocento Sans"/>
            </a:endParaRPr>
          </a:p>
        </p:txBody>
      </p:sp>
      <p:sp>
        <p:nvSpPr>
          <p:cNvPr id="301" name="Google Shape;301;p25"/>
          <p:cNvSpPr/>
          <p:nvPr/>
        </p:nvSpPr>
        <p:spPr>
          <a:xfrm>
            <a:off x="1703512" y="3632371"/>
            <a:ext cx="3600400" cy="1008112"/>
          </a:xfrm>
          <a:prstGeom prst="round2DiagRect">
            <a:avLst>
              <a:gd name="adj1" fmla="val 16667"/>
              <a:gd name="adj2" fmla="val 0"/>
            </a:avLst>
          </a:prstGeom>
          <a:solidFill>
            <a:schemeClr val="accent1"/>
          </a:solidFill>
          <a:ln w="12700" cap="flat" cmpd="sng">
            <a:solidFill>
              <a:srgbClr val="42719B"/>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2400">
                <a:solidFill>
                  <a:srgbClr val="FFFFFF"/>
                </a:solidFill>
                <a:latin typeface="Quattrocento Sans"/>
                <a:ea typeface="Quattrocento Sans"/>
                <a:cs typeface="Quattrocento Sans"/>
                <a:sym typeface="Quattrocento Sans"/>
              </a:rPr>
              <a:t>explotació</a:t>
            </a:r>
            <a:endParaRPr sz="2400">
              <a:solidFill>
                <a:srgbClr val="FFFFFF"/>
              </a:solidFill>
              <a:latin typeface="Quattrocento Sans"/>
              <a:ea typeface="Quattrocento Sans"/>
              <a:cs typeface="Quattrocento Sans"/>
              <a:sym typeface="Quattrocento Sans"/>
            </a:endParaRPr>
          </a:p>
        </p:txBody>
      </p:sp>
      <p:sp>
        <p:nvSpPr>
          <p:cNvPr id="302" name="Google Shape;302;p25"/>
          <p:cNvSpPr/>
          <p:nvPr/>
        </p:nvSpPr>
        <p:spPr>
          <a:xfrm>
            <a:off x="5591944" y="3632371"/>
            <a:ext cx="3600400" cy="1008112"/>
          </a:xfrm>
          <a:prstGeom prst="round2DiagRect">
            <a:avLst>
              <a:gd name="adj1" fmla="val 16667"/>
              <a:gd name="adj2" fmla="val 0"/>
            </a:avLst>
          </a:prstGeom>
          <a:solidFill>
            <a:schemeClr val="accent1"/>
          </a:solidFill>
          <a:ln w="12700" cap="flat" cmpd="sng">
            <a:solidFill>
              <a:srgbClr val="42719B"/>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2400">
                <a:solidFill>
                  <a:srgbClr val="FFFFFF"/>
                </a:solidFill>
                <a:latin typeface="Quattrocento Sans"/>
                <a:ea typeface="Quattrocento Sans"/>
                <a:cs typeface="Quattrocento Sans"/>
                <a:sym typeface="Quattrocento Sans"/>
              </a:rPr>
              <a:t>terroritzar</a:t>
            </a:r>
            <a:endParaRPr sz="2400">
              <a:solidFill>
                <a:srgbClr val="FFFFFF"/>
              </a:solidFill>
              <a:latin typeface="Quattrocento Sans"/>
              <a:ea typeface="Quattrocento Sans"/>
              <a:cs typeface="Quattrocento Sans"/>
              <a:sym typeface="Quattrocento Sans"/>
            </a:endParaRPr>
          </a:p>
        </p:txBody>
      </p:sp>
      <p:sp>
        <p:nvSpPr>
          <p:cNvPr id="303" name="Google Shape;303;p25"/>
          <p:cNvSpPr/>
          <p:nvPr/>
        </p:nvSpPr>
        <p:spPr>
          <a:xfrm>
            <a:off x="6816080" y="2461193"/>
            <a:ext cx="3600400" cy="1008112"/>
          </a:xfrm>
          <a:prstGeom prst="round2DiagRect">
            <a:avLst>
              <a:gd name="adj1" fmla="val 16667"/>
              <a:gd name="adj2" fmla="val 0"/>
            </a:avLst>
          </a:prstGeom>
          <a:solidFill>
            <a:schemeClr val="accent1"/>
          </a:solidFill>
          <a:ln w="12700" cap="flat" cmpd="sng">
            <a:solidFill>
              <a:srgbClr val="42719B"/>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2400">
                <a:solidFill>
                  <a:srgbClr val="FFFFFF"/>
                </a:solidFill>
                <a:latin typeface="Quattrocento Sans"/>
                <a:ea typeface="Quattrocento Sans"/>
                <a:cs typeface="Quattrocento Sans"/>
                <a:sym typeface="Quattrocento Sans"/>
              </a:rPr>
              <a:t>indiferència</a:t>
            </a:r>
            <a:endParaRPr sz="2400">
              <a:solidFill>
                <a:srgbClr val="FFFFFF"/>
              </a:solidFill>
              <a:latin typeface="Quattrocento Sans"/>
              <a:ea typeface="Quattrocento Sans"/>
              <a:cs typeface="Quattrocento Sans"/>
              <a:sym typeface="Quattrocento Sans"/>
            </a:endParaRPr>
          </a:p>
        </p:txBody>
      </p:sp>
      <p:sp>
        <p:nvSpPr>
          <p:cNvPr id="304" name="Google Shape;304;p25"/>
          <p:cNvSpPr/>
          <p:nvPr/>
        </p:nvSpPr>
        <p:spPr>
          <a:xfrm>
            <a:off x="6312024" y="1290015"/>
            <a:ext cx="3600400" cy="1008112"/>
          </a:xfrm>
          <a:prstGeom prst="round2DiagRect">
            <a:avLst>
              <a:gd name="adj1" fmla="val 16667"/>
              <a:gd name="adj2" fmla="val 0"/>
            </a:avLst>
          </a:prstGeom>
          <a:solidFill>
            <a:schemeClr val="accent1"/>
          </a:solidFill>
          <a:ln w="12700" cap="flat" cmpd="sng">
            <a:solidFill>
              <a:srgbClr val="42719B"/>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2400">
                <a:solidFill>
                  <a:srgbClr val="FFFFFF"/>
                </a:solidFill>
                <a:latin typeface="Quattrocento Sans"/>
                <a:ea typeface="Quattrocento Sans"/>
                <a:cs typeface="Quattrocento Sans"/>
                <a:sym typeface="Quattrocento Sans"/>
              </a:rPr>
              <a:t>aïllament</a:t>
            </a:r>
            <a:endParaRPr sz="2400">
              <a:solidFill>
                <a:srgbClr val="FFFFFF"/>
              </a:solidFill>
              <a:latin typeface="Quattrocento Sans"/>
              <a:ea typeface="Quattrocento Sans"/>
              <a:cs typeface="Quattrocento Sans"/>
              <a:sym typeface="Quattrocento Sans"/>
            </a:endParaRPr>
          </a:p>
        </p:txBody>
      </p:sp>
      <p:sp>
        <p:nvSpPr>
          <p:cNvPr id="305" name="Google Shape;305;p25"/>
          <p:cNvSpPr/>
          <p:nvPr/>
        </p:nvSpPr>
        <p:spPr>
          <a:xfrm>
            <a:off x="3316140" y="4784499"/>
            <a:ext cx="4882286" cy="1008112"/>
          </a:xfrm>
          <a:prstGeom prst="round2DiagRect">
            <a:avLst>
              <a:gd name="adj1" fmla="val 16667"/>
              <a:gd name="adj2" fmla="val 0"/>
            </a:avLst>
          </a:prstGeom>
          <a:solidFill>
            <a:schemeClr val="accent1"/>
          </a:solidFill>
          <a:ln w="12700" cap="flat" cmpd="sng">
            <a:solidFill>
              <a:srgbClr val="42719B"/>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2400">
                <a:solidFill>
                  <a:srgbClr val="FFFFFF"/>
                </a:solidFill>
                <a:latin typeface="Quattrocento Sans"/>
                <a:ea typeface="Quattrocento Sans"/>
                <a:cs typeface="Quattrocento Sans"/>
                <a:sym typeface="Quattrocento Sans"/>
              </a:rPr>
              <a:t>exposició a violència masclista </a:t>
            </a:r>
            <a:endParaRPr sz="2400">
              <a:solidFill>
                <a:srgbClr val="FFFFFF"/>
              </a:solidFill>
              <a:latin typeface="Quattrocento Sans"/>
              <a:ea typeface="Quattrocento Sans"/>
              <a:cs typeface="Quattrocento Sans"/>
              <a:sym typeface="Quattrocento San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05"/>
                                        </p:tgtEl>
                                        <p:attrNameLst>
                                          <p:attrName>style.visibility</p:attrName>
                                        </p:attrNameLst>
                                      </p:cBhvr>
                                      <p:to>
                                        <p:strVal val="visible"/>
                                      </p:to>
                                    </p:set>
                                    <p:animEffect transition="in" filter="fade">
                                      <p:cBhvr>
                                        <p:cTn id="7" dur="1"/>
                                        <p:tgtEl>
                                          <p:spTgt spid="305"/>
                                        </p:tgtEl>
                                      </p:cBhvr>
                                    </p:animEffect>
                                  </p:childTnLst>
                                </p:cTn>
                              </p:par>
                              <p:par>
                                <p:cTn id="8" presetID="10" presetClass="entr" presetSubtype="0" fill="hold" nodeType="withEffect">
                                  <p:stCondLst>
                                    <p:cond delay="0"/>
                                  </p:stCondLst>
                                  <p:childTnLst>
                                    <p:set>
                                      <p:cBhvr>
                                        <p:cTn id="9" dur="1" fill="hold">
                                          <p:stCondLst>
                                            <p:cond delay="0"/>
                                          </p:stCondLst>
                                        </p:cTn>
                                        <p:tgtEl>
                                          <p:spTgt spid="301"/>
                                        </p:tgtEl>
                                        <p:attrNameLst>
                                          <p:attrName>style.visibility</p:attrName>
                                        </p:attrNameLst>
                                      </p:cBhvr>
                                      <p:to>
                                        <p:strVal val="visible"/>
                                      </p:to>
                                    </p:set>
                                    <p:animEffect transition="in" filter="fade">
                                      <p:cBhvr>
                                        <p:cTn id="10" dur="1"/>
                                        <p:tgtEl>
                                          <p:spTgt spid="301"/>
                                        </p:tgtEl>
                                      </p:cBhvr>
                                    </p:animEffect>
                                  </p:childTnLst>
                                </p:cTn>
                              </p:par>
                              <p:par>
                                <p:cTn id="11" presetID="10" presetClass="entr" presetSubtype="0" fill="hold" nodeType="withEffect">
                                  <p:stCondLst>
                                    <p:cond delay="0"/>
                                  </p:stCondLst>
                                  <p:childTnLst>
                                    <p:set>
                                      <p:cBhvr>
                                        <p:cTn id="12" dur="1" fill="hold">
                                          <p:stCondLst>
                                            <p:cond delay="0"/>
                                          </p:stCondLst>
                                        </p:cTn>
                                        <p:tgtEl>
                                          <p:spTgt spid="302"/>
                                        </p:tgtEl>
                                        <p:attrNameLst>
                                          <p:attrName>style.visibility</p:attrName>
                                        </p:attrNameLst>
                                      </p:cBhvr>
                                      <p:to>
                                        <p:strVal val="visible"/>
                                      </p:to>
                                    </p:set>
                                    <p:animEffect transition="in" filter="fade">
                                      <p:cBhvr>
                                        <p:cTn id="13" dur="1"/>
                                        <p:tgtEl>
                                          <p:spTgt spid="302"/>
                                        </p:tgtEl>
                                      </p:cBhvr>
                                    </p:animEffect>
                                  </p:childTnLst>
                                </p:cTn>
                              </p:par>
                              <p:par>
                                <p:cTn id="14" presetID="10" presetClass="entr" presetSubtype="0" fill="hold" nodeType="withEffect">
                                  <p:stCondLst>
                                    <p:cond delay="0"/>
                                  </p:stCondLst>
                                  <p:childTnLst>
                                    <p:set>
                                      <p:cBhvr>
                                        <p:cTn id="15" dur="1" fill="hold">
                                          <p:stCondLst>
                                            <p:cond delay="0"/>
                                          </p:stCondLst>
                                        </p:cTn>
                                        <p:tgtEl>
                                          <p:spTgt spid="303"/>
                                        </p:tgtEl>
                                        <p:attrNameLst>
                                          <p:attrName>style.visibility</p:attrName>
                                        </p:attrNameLst>
                                      </p:cBhvr>
                                      <p:to>
                                        <p:strVal val="visible"/>
                                      </p:to>
                                    </p:set>
                                    <p:animEffect transition="in" filter="fade">
                                      <p:cBhvr>
                                        <p:cTn id="16" dur="1"/>
                                        <p:tgtEl>
                                          <p:spTgt spid="303"/>
                                        </p:tgtEl>
                                      </p:cBhvr>
                                    </p:animEffect>
                                  </p:childTnLst>
                                </p:cTn>
                              </p:par>
                              <p:par>
                                <p:cTn id="17" presetID="10" presetClass="entr" presetSubtype="0" fill="hold" nodeType="withEffect">
                                  <p:stCondLst>
                                    <p:cond delay="0"/>
                                  </p:stCondLst>
                                  <p:childTnLst>
                                    <p:set>
                                      <p:cBhvr>
                                        <p:cTn id="18" dur="1" fill="hold">
                                          <p:stCondLst>
                                            <p:cond delay="0"/>
                                          </p:stCondLst>
                                        </p:cTn>
                                        <p:tgtEl>
                                          <p:spTgt spid="300"/>
                                        </p:tgtEl>
                                        <p:attrNameLst>
                                          <p:attrName>style.visibility</p:attrName>
                                        </p:attrNameLst>
                                      </p:cBhvr>
                                      <p:to>
                                        <p:strVal val="visible"/>
                                      </p:to>
                                    </p:set>
                                    <p:animEffect transition="in" filter="fade">
                                      <p:cBhvr>
                                        <p:cTn id="19" dur="1"/>
                                        <p:tgtEl>
                                          <p:spTgt spid="300"/>
                                        </p:tgtEl>
                                      </p:cBhvr>
                                    </p:animEffect>
                                  </p:childTnLst>
                                </p:cTn>
                              </p:par>
                              <p:par>
                                <p:cTn id="20" presetID="10" presetClass="entr" presetSubtype="0" fill="hold" nodeType="withEffect">
                                  <p:stCondLst>
                                    <p:cond delay="0"/>
                                  </p:stCondLst>
                                  <p:childTnLst>
                                    <p:set>
                                      <p:cBhvr>
                                        <p:cTn id="21" dur="1" fill="hold">
                                          <p:stCondLst>
                                            <p:cond delay="0"/>
                                          </p:stCondLst>
                                        </p:cTn>
                                        <p:tgtEl>
                                          <p:spTgt spid="299"/>
                                        </p:tgtEl>
                                        <p:attrNameLst>
                                          <p:attrName>style.visibility</p:attrName>
                                        </p:attrNameLst>
                                      </p:cBhvr>
                                      <p:to>
                                        <p:strVal val="visible"/>
                                      </p:to>
                                    </p:set>
                                    <p:animEffect transition="in" filter="fade">
                                      <p:cBhvr>
                                        <p:cTn id="22" dur="1"/>
                                        <p:tgtEl>
                                          <p:spTgt spid="299"/>
                                        </p:tgtEl>
                                      </p:cBhvr>
                                    </p:animEffect>
                                  </p:childTnLst>
                                </p:cTn>
                              </p:par>
                              <p:par>
                                <p:cTn id="23" presetID="10" presetClass="entr" presetSubtype="0" fill="hold" nodeType="withEffect">
                                  <p:stCondLst>
                                    <p:cond delay="0"/>
                                  </p:stCondLst>
                                  <p:childTnLst>
                                    <p:set>
                                      <p:cBhvr>
                                        <p:cTn id="24" dur="1" fill="hold">
                                          <p:stCondLst>
                                            <p:cond delay="0"/>
                                          </p:stCondLst>
                                        </p:cTn>
                                        <p:tgtEl>
                                          <p:spTgt spid="304"/>
                                        </p:tgtEl>
                                        <p:attrNameLst>
                                          <p:attrName>style.visibility</p:attrName>
                                        </p:attrNameLst>
                                      </p:cBhvr>
                                      <p:to>
                                        <p:strVal val="visible"/>
                                      </p:to>
                                    </p:set>
                                    <p:animEffect transition="in" filter="fade">
                                      <p:cBhvr>
                                        <p:cTn id="25" dur="1"/>
                                        <p:tgtEl>
                                          <p:spTgt spid="30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Shape 310"/>
        <p:cNvGrpSpPr/>
        <p:nvPr/>
      </p:nvGrpSpPr>
      <p:grpSpPr>
        <a:xfrm>
          <a:off x="0" y="0"/>
          <a:ext cx="0" cy="0"/>
          <a:chOff x="0" y="0"/>
          <a:chExt cx="0" cy="0"/>
        </a:xfrm>
      </p:grpSpPr>
      <p:sp>
        <p:nvSpPr>
          <p:cNvPr id="311" name="Google Shape;311;p26"/>
          <p:cNvSpPr txBox="1">
            <a:spLocks noGrp="1"/>
          </p:cNvSpPr>
          <p:nvPr>
            <p:ph type="title"/>
          </p:nvPr>
        </p:nvSpPr>
        <p:spPr>
          <a:xfrm>
            <a:off x="838200" y="212727"/>
            <a:ext cx="10515600" cy="1190627"/>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3600"/>
              <a:buFont typeface="Quattrocento Sans"/>
              <a:buNone/>
            </a:pPr>
            <a:r>
              <a:rPr lang="en-US"/>
              <a:t>Violència física</a:t>
            </a:r>
            <a:endParaRPr/>
          </a:p>
        </p:txBody>
      </p:sp>
      <p:sp>
        <p:nvSpPr>
          <p:cNvPr id="312" name="Google Shape;312;p26"/>
          <p:cNvSpPr txBox="1">
            <a:spLocks noGrp="1"/>
          </p:cNvSpPr>
          <p:nvPr>
            <p:ph type="body" idx="1"/>
          </p:nvPr>
        </p:nvSpPr>
        <p:spPr>
          <a:xfrm>
            <a:off x="838200" y="1403354"/>
            <a:ext cx="10515600" cy="4351338"/>
          </a:xfrm>
          <a:prstGeom prst="rect">
            <a:avLst/>
          </a:prstGeom>
          <a:noFill/>
          <a:ln>
            <a:noFill/>
          </a:ln>
        </p:spPr>
        <p:txBody>
          <a:bodyPr spcFirstLastPara="1" wrap="square" lIns="91425" tIns="45700" rIns="91425" bIns="45700" anchor="t" anchorCtr="0">
            <a:noAutofit/>
          </a:bodyPr>
          <a:lstStyle/>
          <a:p>
            <a:pPr marL="361942" lvl="0" indent="-361942" algn="l" rtl="0">
              <a:lnSpc>
                <a:spcPct val="90000"/>
              </a:lnSpc>
              <a:spcBef>
                <a:spcPts val="0"/>
              </a:spcBef>
              <a:spcAft>
                <a:spcPts val="0"/>
              </a:spcAft>
              <a:buClr>
                <a:schemeClr val="accent1"/>
              </a:buClr>
              <a:buSzPts val="2200"/>
              <a:buFont typeface="Noto Sans Symbols"/>
              <a:buChar char="🠶"/>
            </a:pPr>
            <a:r>
              <a:rPr lang="en-US" sz="2200">
                <a:solidFill>
                  <a:srgbClr val="2E75B5"/>
                </a:solidFill>
              </a:rPr>
              <a:t>inclou violència física mortal i no mortal</a:t>
            </a:r>
            <a:r>
              <a:rPr lang="en-US" sz="2200"/>
              <a:t> </a:t>
            </a:r>
            <a:endParaRPr/>
          </a:p>
          <a:p>
            <a:pPr marL="361942" lvl="0" indent="-361942" algn="l" rtl="0">
              <a:lnSpc>
                <a:spcPct val="90000"/>
              </a:lnSpc>
              <a:spcBef>
                <a:spcPts val="1000"/>
              </a:spcBef>
              <a:spcAft>
                <a:spcPts val="0"/>
              </a:spcAft>
              <a:buSzPts val="2200"/>
              <a:buNone/>
            </a:pPr>
            <a:r>
              <a:rPr lang="en-US" sz="2200"/>
              <a:t>Inclou: </a:t>
            </a:r>
            <a:endParaRPr/>
          </a:p>
          <a:p>
            <a:pPr marL="361942" lvl="0" indent="-361942" algn="l" rtl="0">
              <a:lnSpc>
                <a:spcPct val="90000"/>
              </a:lnSpc>
              <a:spcBef>
                <a:spcPts val="1000"/>
              </a:spcBef>
              <a:spcAft>
                <a:spcPts val="0"/>
              </a:spcAft>
              <a:buClr>
                <a:schemeClr val="accent1"/>
              </a:buClr>
              <a:buSzPts val="2200"/>
              <a:buFont typeface="Noto Sans Symbols"/>
              <a:buChar char="🠶"/>
            </a:pPr>
            <a:r>
              <a:rPr lang="en-US" sz="2200"/>
              <a:t>tots els càstigs corporals i totes les altres formes de tortura, tractes o càstigs cruels, inhumans o degradants</a:t>
            </a:r>
            <a:endParaRPr/>
          </a:p>
          <a:p>
            <a:pPr marL="361942" lvl="0" indent="-361942" algn="l" rtl="0">
              <a:lnSpc>
                <a:spcPct val="90000"/>
              </a:lnSpc>
              <a:spcBef>
                <a:spcPts val="1000"/>
              </a:spcBef>
              <a:spcAft>
                <a:spcPts val="0"/>
              </a:spcAft>
              <a:buClr>
                <a:schemeClr val="accent1"/>
              </a:buClr>
              <a:buSzPts val="2200"/>
              <a:buFont typeface="Noto Sans Symbols"/>
              <a:buChar char="🠶"/>
            </a:pPr>
            <a:r>
              <a:rPr lang="en-US" sz="2200"/>
              <a:t>assetjament físic part de persones adultes o altres nenes o nens </a:t>
            </a:r>
            <a:endParaRPr/>
          </a:p>
          <a:p>
            <a:pPr marL="361942" lvl="0" indent="-361942" algn="l" rtl="0">
              <a:lnSpc>
                <a:spcPct val="90000"/>
              </a:lnSpc>
              <a:spcBef>
                <a:spcPts val="1000"/>
              </a:spcBef>
              <a:spcAft>
                <a:spcPts val="0"/>
              </a:spcAft>
              <a:buClr>
                <a:schemeClr val="accent1"/>
              </a:buClr>
              <a:buSzPts val="2200"/>
              <a:buFont typeface="Noto Sans Symbols"/>
              <a:buChar char="🠶"/>
            </a:pPr>
            <a:r>
              <a:rPr lang="en-US" sz="2200"/>
              <a:t>nenes i nens amb discapacitat poden rebre formes particulars de violència física</a:t>
            </a:r>
            <a:endParaRPr sz="2200"/>
          </a:p>
          <a:p>
            <a:pPr marL="809605" lvl="1" indent="-352417" algn="l" rtl="0">
              <a:lnSpc>
                <a:spcPct val="90000"/>
              </a:lnSpc>
              <a:spcBef>
                <a:spcPts val="500"/>
              </a:spcBef>
              <a:spcAft>
                <a:spcPts val="0"/>
              </a:spcAft>
              <a:buSzPts val="2200"/>
              <a:buChar char="🠶"/>
            </a:pPr>
            <a:r>
              <a:rPr lang="en-US" sz="2200"/>
              <a:t>esterilització forçada, particularment les nenes</a:t>
            </a:r>
            <a:endParaRPr sz="2200"/>
          </a:p>
          <a:p>
            <a:pPr marL="809605" lvl="1" indent="-352417" algn="l" rtl="0">
              <a:lnSpc>
                <a:spcPct val="90000"/>
              </a:lnSpc>
              <a:spcBef>
                <a:spcPts val="500"/>
              </a:spcBef>
              <a:spcAft>
                <a:spcPts val="0"/>
              </a:spcAft>
              <a:buSzPts val="2200"/>
              <a:buChar char="🠶"/>
            </a:pPr>
            <a:r>
              <a:rPr lang="en-US" sz="2200"/>
              <a:t>violència disfressada de tractament (per exemple, tractament electroconvulsiu (TEC) i descàrregues elèctriques utilitzades com a "tractament d'aversió" per controlar el comportament de nenes, nens o adolescents)</a:t>
            </a:r>
            <a:endParaRPr/>
          </a:p>
          <a:p>
            <a:pPr marL="809605" lvl="1" indent="-352417" algn="l" rtl="0">
              <a:lnSpc>
                <a:spcPct val="90000"/>
              </a:lnSpc>
              <a:spcBef>
                <a:spcPts val="500"/>
              </a:spcBef>
              <a:spcAft>
                <a:spcPts val="0"/>
              </a:spcAft>
              <a:buSzPts val="2200"/>
              <a:buChar char="🠶"/>
            </a:pPr>
            <a:r>
              <a:rPr lang="en-US" sz="2200"/>
              <a:t>provocar deliberadament discapacitats a nenes, nens o adolescents amb la finalitat d’explotar-los per pidolar al carrer o en qualsevol altre lloc</a:t>
            </a:r>
            <a:endParaRPr sz="2200"/>
          </a:p>
        </p:txBody>
      </p:sp>
    </p:spTree>
  </p:cSld>
  <p:clrMapOvr>
    <a:masterClrMapping/>
  </p:clrMapOvr>
  <p:transition>
    <p:split/>
  </p:transition>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Shape 317"/>
        <p:cNvGrpSpPr/>
        <p:nvPr/>
      </p:nvGrpSpPr>
      <p:grpSpPr>
        <a:xfrm>
          <a:off x="0" y="0"/>
          <a:ext cx="0" cy="0"/>
          <a:chOff x="0" y="0"/>
          <a:chExt cx="0" cy="0"/>
        </a:xfrm>
      </p:grpSpPr>
      <p:sp>
        <p:nvSpPr>
          <p:cNvPr id="318" name="Google Shape;318;p27"/>
          <p:cNvSpPr txBox="1">
            <a:spLocks noGrp="1"/>
          </p:cNvSpPr>
          <p:nvPr>
            <p:ph type="title"/>
          </p:nvPr>
        </p:nvSpPr>
        <p:spPr>
          <a:xfrm>
            <a:off x="838200" y="212727"/>
            <a:ext cx="10515600" cy="1190627"/>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3600"/>
              <a:buFont typeface="Quattrocento Sans"/>
              <a:buNone/>
            </a:pPr>
            <a:r>
              <a:rPr lang="en-US"/>
              <a:t>Continuum del Maltractament Físic</a:t>
            </a:r>
            <a:endParaRPr/>
          </a:p>
        </p:txBody>
      </p:sp>
      <p:grpSp>
        <p:nvGrpSpPr>
          <p:cNvPr id="319" name="Google Shape;319;p27"/>
          <p:cNvGrpSpPr/>
          <p:nvPr/>
        </p:nvGrpSpPr>
        <p:grpSpPr>
          <a:xfrm>
            <a:off x="841344" y="1253811"/>
            <a:ext cx="10727519" cy="3741534"/>
            <a:chOff x="3144" y="161232"/>
            <a:chExt cx="10727519" cy="3741534"/>
          </a:xfrm>
        </p:grpSpPr>
        <p:sp>
          <p:nvSpPr>
            <p:cNvPr id="320" name="Google Shape;320;p27"/>
            <p:cNvSpPr/>
            <p:nvPr/>
          </p:nvSpPr>
          <p:spPr>
            <a:xfrm>
              <a:off x="5242165" y="1586995"/>
              <a:ext cx="4116373" cy="653006"/>
            </a:xfrm>
            <a:custGeom>
              <a:avLst/>
              <a:gdLst/>
              <a:ahLst/>
              <a:cxnLst/>
              <a:rect l="l" t="t" r="r" b="b"/>
              <a:pathLst>
                <a:path w="120000" h="120000" extrusionOk="0">
                  <a:moveTo>
                    <a:pt x="0" y="0"/>
                  </a:moveTo>
                  <a:lnTo>
                    <a:pt x="0" y="81776"/>
                  </a:lnTo>
                  <a:lnTo>
                    <a:pt x="120000" y="81776"/>
                  </a:lnTo>
                  <a:lnTo>
                    <a:pt x="120000" y="120000"/>
                  </a:lnTo>
                </a:path>
              </a:pathLst>
            </a:custGeom>
            <a:noFill/>
            <a:ln w="12700" cap="flat" cmpd="sng">
              <a:solidFill>
                <a:srgbClr val="487AA8"/>
              </a:solidFill>
              <a:prstDash val="solid"/>
              <a:miter lim="800000"/>
              <a:headEnd type="none" w="sm" len="sm"/>
              <a:tailEnd type="none" w="sm" len="sm"/>
            </a:ln>
          </p:spPr>
        </p:sp>
        <p:sp>
          <p:nvSpPr>
            <p:cNvPr id="321" name="Google Shape;321;p27"/>
            <p:cNvSpPr/>
            <p:nvPr/>
          </p:nvSpPr>
          <p:spPr>
            <a:xfrm>
              <a:off x="5242165" y="1586995"/>
              <a:ext cx="1372124" cy="653006"/>
            </a:xfrm>
            <a:custGeom>
              <a:avLst/>
              <a:gdLst/>
              <a:ahLst/>
              <a:cxnLst/>
              <a:rect l="l" t="t" r="r" b="b"/>
              <a:pathLst>
                <a:path w="120000" h="120000" extrusionOk="0">
                  <a:moveTo>
                    <a:pt x="0" y="0"/>
                  </a:moveTo>
                  <a:lnTo>
                    <a:pt x="0" y="81776"/>
                  </a:lnTo>
                  <a:lnTo>
                    <a:pt x="120000" y="81776"/>
                  </a:lnTo>
                  <a:lnTo>
                    <a:pt x="120000" y="120000"/>
                  </a:lnTo>
                </a:path>
              </a:pathLst>
            </a:custGeom>
            <a:noFill/>
            <a:ln w="12700" cap="flat" cmpd="sng">
              <a:solidFill>
                <a:srgbClr val="487AA8"/>
              </a:solidFill>
              <a:prstDash val="solid"/>
              <a:miter lim="800000"/>
              <a:headEnd type="none" w="sm" len="sm"/>
              <a:tailEnd type="none" w="sm" len="sm"/>
            </a:ln>
          </p:spPr>
        </p:sp>
        <p:sp>
          <p:nvSpPr>
            <p:cNvPr id="322" name="Google Shape;322;p27"/>
            <p:cNvSpPr/>
            <p:nvPr/>
          </p:nvSpPr>
          <p:spPr>
            <a:xfrm>
              <a:off x="3870041" y="1586995"/>
              <a:ext cx="1372124" cy="653006"/>
            </a:xfrm>
            <a:custGeom>
              <a:avLst/>
              <a:gdLst/>
              <a:ahLst/>
              <a:cxnLst/>
              <a:rect l="l" t="t" r="r" b="b"/>
              <a:pathLst>
                <a:path w="120000" h="120000" extrusionOk="0">
                  <a:moveTo>
                    <a:pt x="120000" y="0"/>
                  </a:moveTo>
                  <a:lnTo>
                    <a:pt x="120000" y="81776"/>
                  </a:lnTo>
                  <a:lnTo>
                    <a:pt x="0" y="81776"/>
                  </a:lnTo>
                  <a:lnTo>
                    <a:pt x="0" y="120000"/>
                  </a:lnTo>
                </a:path>
              </a:pathLst>
            </a:custGeom>
            <a:noFill/>
            <a:ln w="12700" cap="flat" cmpd="sng">
              <a:solidFill>
                <a:srgbClr val="487AA8"/>
              </a:solidFill>
              <a:prstDash val="solid"/>
              <a:miter lim="800000"/>
              <a:headEnd type="none" w="sm" len="sm"/>
              <a:tailEnd type="none" w="sm" len="sm"/>
            </a:ln>
          </p:spPr>
        </p:sp>
        <p:sp>
          <p:nvSpPr>
            <p:cNvPr id="323" name="Google Shape;323;p27"/>
            <p:cNvSpPr/>
            <p:nvPr/>
          </p:nvSpPr>
          <p:spPr>
            <a:xfrm>
              <a:off x="1125792" y="1586995"/>
              <a:ext cx="4116373" cy="653006"/>
            </a:xfrm>
            <a:custGeom>
              <a:avLst/>
              <a:gdLst/>
              <a:ahLst/>
              <a:cxnLst/>
              <a:rect l="l" t="t" r="r" b="b"/>
              <a:pathLst>
                <a:path w="120000" h="120000" extrusionOk="0">
                  <a:moveTo>
                    <a:pt x="120000" y="0"/>
                  </a:moveTo>
                  <a:lnTo>
                    <a:pt x="120000" y="81776"/>
                  </a:lnTo>
                  <a:lnTo>
                    <a:pt x="0" y="81776"/>
                  </a:lnTo>
                  <a:lnTo>
                    <a:pt x="0" y="120000"/>
                  </a:lnTo>
                </a:path>
              </a:pathLst>
            </a:custGeom>
            <a:noFill/>
            <a:ln w="12700" cap="flat" cmpd="sng">
              <a:solidFill>
                <a:srgbClr val="487AA8"/>
              </a:solidFill>
              <a:prstDash val="solid"/>
              <a:miter lim="800000"/>
              <a:headEnd type="none" w="sm" len="sm"/>
              <a:tailEnd type="none" w="sm" len="sm"/>
            </a:ln>
          </p:spPr>
        </p:sp>
        <p:sp>
          <p:nvSpPr>
            <p:cNvPr id="324" name="Google Shape;324;p27"/>
            <p:cNvSpPr/>
            <p:nvPr/>
          </p:nvSpPr>
          <p:spPr>
            <a:xfrm>
              <a:off x="4119518" y="161232"/>
              <a:ext cx="2245294" cy="1425762"/>
            </a:xfrm>
            <a:prstGeom prst="roundRect">
              <a:avLst>
                <a:gd name="adj" fmla="val 10000"/>
              </a:avLst>
            </a:prstGeom>
            <a:solidFill>
              <a:srgbClr val="599BD5"/>
            </a:solidFill>
            <a:ln w="12700" cap="flat" cmpd="sng">
              <a:solidFill>
                <a:schemeClr val="lt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5" name="Google Shape;325;p27"/>
            <p:cNvSpPr/>
            <p:nvPr/>
          </p:nvSpPr>
          <p:spPr>
            <a:xfrm>
              <a:off x="4368995" y="398236"/>
              <a:ext cx="2245294" cy="1425762"/>
            </a:xfrm>
            <a:prstGeom prst="roundRect">
              <a:avLst>
                <a:gd name="adj" fmla="val 10000"/>
              </a:avLst>
            </a:prstGeom>
            <a:solidFill>
              <a:schemeClr val="lt1">
                <a:alpha val="89803"/>
              </a:schemeClr>
            </a:solidFill>
            <a:ln w="12700" cap="flat" cmpd="sng">
              <a:solidFill>
                <a:srgbClr val="599BD5"/>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6" name="Google Shape;326;p27"/>
            <p:cNvSpPr txBox="1"/>
            <p:nvPr/>
          </p:nvSpPr>
          <p:spPr>
            <a:xfrm>
              <a:off x="4410754" y="439995"/>
              <a:ext cx="2161776" cy="1342244"/>
            </a:xfrm>
            <a:prstGeom prst="rect">
              <a:avLst/>
            </a:prstGeom>
            <a:noFill/>
            <a:ln>
              <a:noFill/>
            </a:ln>
          </p:spPr>
          <p:txBody>
            <a:bodyPr spcFirstLastPara="1" wrap="square" lIns="91425" tIns="91425" rIns="91425" bIns="91425" anchor="ctr" anchorCtr="0">
              <a:noAutofit/>
            </a:bodyPr>
            <a:lstStyle/>
            <a:p>
              <a:pPr marL="0" marR="0" lvl="0" indent="0" algn="ctr" rtl="0">
                <a:lnSpc>
                  <a:spcPct val="90000"/>
                </a:lnSpc>
                <a:spcBef>
                  <a:spcPts val="0"/>
                </a:spcBef>
                <a:spcAft>
                  <a:spcPts val="0"/>
                </a:spcAft>
                <a:buClr>
                  <a:schemeClr val="dk1"/>
                </a:buClr>
                <a:buSzPts val="2400"/>
                <a:buFont typeface="Calibri"/>
                <a:buNone/>
              </a:pPr>
              <a:r>
                <a:rPr lang="en-US" sz="2400" i="1">
                  <a:solidFill>
                    <a:schemeClr val="dk1"/>
                  </a:solidFill>
                  <a:latin typeface="Calibri"/>
                  <a:ea typeface="Calibri"/>
                  <a:cs typeface="Calibri"/>
                  <a:sym typeface="Calibri"/>
                </a:rPr>
                <a:t>Continuum</a:t>
              </a:r>
              <a:endParaRPr/>
            </a:p>
            <a:p>
              <a:pPr marL="0" marR="0" lvl="0" indent="0" algn="ctr" rtl="0">
                <a:lnSpc>
                  <a:spcPct val="90000"/>
                </a:lnSpc>
                <a:spcBef>
                  <a:spcPts val="840"/>
                </a:spcBef>
                <a:spcAft>
                  <a:spcPts val="0"/>
                </a:spcAft>
                <a:buClr>
                  <a:schemeClr val="dk1"/>
                </a:buClr>
                <a:buSzPts val="2400"/>
                <a:buFont typeface="Calibri"/>
                <a:buNone/>
              </a:pPr>
              <a:r>
                <a:rPr lang="en-US" sz="2400">
                  <a:solidFill>
                    <a:schemeClr val="dk1"/>
                  </a:solidFill>
                  <a:latin typeface="Calibri"/>
                  <a:ea typeface="Calibri"/>
                  <a:cs typeface="Calibri"/>
                  <a:sym typeface="Calibri"/>
                </a:rPr>
                <a:t>Maltractament Físic Infantil</a:t>
              </a:r>
              <a:endParaRPr sz="2400">
                <a:solidFill>
                  <a:schemeClr val="dk1"/>
                </a:solidFill>
                <a:latin typeface="Calibri"/>
                <a:ea typeface="Calibri"/>
                <a:cs typeface="Calibri"/>
                <a:sym typeface="Calibri"/>
              </a:endParaRPr>
            </a:p>
          </p:txBody>
        </p:sp>
        <p:sp>
          <p:nvSpPr>
            <p:cNvPr id="327" name="Google Shape;327;p27"/>
            <p:cNvSpPr/>
            <p:nvPr/>
          </p:nvSpPr>
          <p:spPr>
            <a:xfrm>
              <a:off x="3144" y="2240001"/>
              <a:ext cx="2245294" cy="1425762"/>
            </a:xfrm>
            <a:prstGeom prst="roundRect">
              <a:avLst>
                <a:gd name="adj" fmla="val 10000"/>
              </a:avLst>
            </a:prstGeom>
            <a:solidFill>
              <a:srgbClr val="599BD5"/>
            </a:solidFill>
            <a:ln w="12700" cap="flat" cmpd="sng">
              <a:solidFill>
                <a:schemeClr val="lt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8" name="Google Shape;328;p27"/>
            <p:cNvSpPr/>
            <p:nvPr/>
          </p:nvSpPr>
          <p:spPr>
            <a:xfrm>
              <a:off x="252621" y="2477004"/>
              <a:ext cx="2245294" cy="1425762"/>
            </a:xfrm>
            <a:prstGeom prst="roundRect">
              <a:avLst>
                <a:gd name="adj" fmla="val 10000"/>
              </a:avLst>
            </a:prstGeom>
            <a:solidFill>
              <a:schemeClr val="lt1">
                <a:alpha val="89803"/>
              </a:schemeClr>
            </a:solidFill>
            <a:ln w="12700" cap="flat" cmpd="sng">
              <a:solidFill>
                <a:srgbClr val="599BD5"/>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9" name="Google Shape;329;p27"/>
            <p:cNvSpPr txBox="1"/>
            <p:nvPr/>
          </p:nvSpPr>
          <p:spPr>
            <a:xfrm>
              <a:off x="294380" y="2518763"/>
              <a:ext cx="2161776" cy="1342244"/>
            </a:xfrm>
            <a:prstGeom prst="rect">
              <a:avLst/>
            </a:prstGeom>
            <a:noFill/>
            <a:ln>
              <a:noFill/>
            </a:ln>
          </p:spPr>
          <p:txBody>
            <a:bodyPr spcFirstLastPara="1" wrap="square" lIns="91425" tIns="91425" rIns="91425" bIns="91425" anchor="ctr" anchorCtr="0">
              <a:noAutofit/>
            </a:bodyPr>
            <a:lstStyle/>
            <a:p>
              <a:pPr marL="0" marR="0" lvl="0" indent="0" algn="ctr" rtl="0">
                <a:lnSpc>
                  <a:spcPct val="90000"/>
                </a:lnSpc>
                <a:spcBef>
                  <a:spcPts val="0"/>
                </a:spcBef>
                <a:spcAft>
                  <a:spcPts val="0"/>
                </a:spcAft>
                <a:buClr>
                  <a:schemeClr val="dk1"/>
                </a:buClr>
                <a:buSzPts val="2400"/>
                <a:buFont typeface="Calibri"/>
                <a:buNone/>
              </a:pPr>
              <a:r>
                <a:rPr lang="en-US" sz="2400">
                  <a:solidFill>
                    <a:schemeClr val="dk1"/>
                  </a:solidFill>
                  <a:latin typeface="Calibri"/>
                  <a:ea typeface="Calibri"/>
                  <a:cs typeface="Calibri"/>
                  <a:sym typeface="Calibri"/>
                </a:rPr>
                <a:t>Càstigs corporals “lleus”</a:t>
              </a:r>
              <a:endParaRPr sz="2400">
                <a:solidFill>
                  <a:schemeClr val="dk1"/>
                </a:solidFill>
                <a:latin typeface="Calibri"/>
                <a:ea typeface="Calibri"/>
                <a:cs typeface="Calibri"/>
                <a:sym typeface="Calibri"/>
              </a:endParaRPr>
            </a:p>
          </p:txBody>
        </p:sp>
        <p:sp>
          <p:nvSpPr>
            <p:cNvPr id="330" name="Google Shape;330;p27"/>
            <p:cNvSpPr/>
            <p:nvPr/>
          </p:nvSpPr>
          <p:spPr>
            <a:xfrm>
              <a:off x="2747393" y="2240001"/>
              <a:ext cx="2245294" cy="1425762"/>
            </a:xfrm>
            <a:prstGeom prst="roundRect">
              <a:avLst>
                <a:gd name="adj" fmla="val 10000"/>
              </a:avLst>
            </a:prstGeom>
            <a:solidFill>
              <a:srgbClr val="599BD5"/>
            </a:solidFill>
            <a:ln w="12700" cap="flat" cmpd="sng">
              <a:solidFill>
                <a:schemeClr val="lt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1" name="Google Shape;331;p27"/>
            <p:cNvSpPr/>
            <p:nvPr/>
          </p:nvSpPr>
          <p:spPr>
            <a:xfrm>
              <a:off x="2996871" y="2477004"/>
              <a:ext cx="2245294" cy="1425762"/>
            </a:xfrm>
            <a:prstGeom prst="roundRect">
              <a:avLst>
                <a:gd name="adj" fmla="val 10000"/>
              </a:avLst>
            </a:prstGeom>
            <a:solidFill>
              <a:schemeClr val="lt1">
                <a:alpha val="89803"/>
              </a:schemeClr>
            </a:solidFill>
            <a:ln w="12700" cap="flat" cmpd="sng">
              <a:solidFill>
                <a:srgbClr val="599BD5"/>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2" name="Google Shape;332;p27"/>
            <p:cNvSpPr txBox="1"/>
            <p:nvPr/>
          </p:nvSpPr>
          <p:spPr>
            <a:xfrm>
              <a:off x="3038630" y="2518763"/>
              <a:ext cx="2161776" cy="1342244"/>
            </a:xfrm>
            <a:prstGeom prst="rect">
              <a:avLst/>
            </a:prstGeom>
            <a:noFill/>
            <a:ln>
              <a:noFill/>
            </a:ln>
          </p:spPr>
          <p:txBody>
            <a:bodyPr spcFirstLastPara="1" wrap="square" lIns="91425" tIns="91425" rIns="91425" bIns="91425" anchor="ctr" anchorCtr="0">
              <a:noAutofit/>
            </a:bodyPr>
            <a:lstStyle/>
            <a:p>
              <a:pPr marL="0" marR="0" lvl="0" indent="0" algn="ctr" rtl="0">
                <a:lnSpc>
                  <a:spcPct val="90000"/>
                </a:lnSpc>
                <a:spcBef>
                  <a:spcPts val="0"/>
                </a:spcBef>
                <a:spcAft>
                  <a:spcPts val="0"/>
                </a:spcAft>
                <a:buClr>
                  <a:schemeClr val="dk1"/>
                </a:buClr>
                <a:buSzPts val="2400"/>
                <a:buFont typeface="Calibri"/>
                <a:buNone/>
              </a:pPr>
              <a:r>
                <a:rPr lang="en-US" sz="2400">
                  <a:solidFill>
                    <a:schemeClr val="dk1"/>
                  </a:solidFill>
                  <a:latin typeface="Calibri"/>
                  <a:ea typeface="Calibri"/>
                  <a:cs typeface="Calibri"/>
                  <a:sym typeface="Calibri"/>
                </a:rPr>
                <a:t>Càstigs corporals “forts”</a:t>
              </a:r>
              <a:endParaRPr sz="2400">
                <a:solidFill>
                  <a:schemeClr val="dk1"/>
                </a:solidFill>
                <a:latin typeface="Calibri"/>
                <a:ea typeface="Calibri"/>
                <a:cs typeface="Calibri"/>
                <a:sym typeface="Calibri"/>
              </a:endParaRPr>
            </a:p>
          </p:txBody>
        </p:sp>
        <p:sp>
          <p:nvSpPr>
            <p:cNvPr id="333" name="Google Shape;333;p27"/>
            <p:cNvSpPr/>
            <p:nvPr/>
          </p:nvSpPr>
          <p:spPr>
            <a:xfrm>
              <a:off x="5491643" y="2240001"/>
              <a:ext cx="2245294" cy="1425762"/>
            </a:xfrm>
            <a:prstGeom prst="roundRect">
              <a:avLst>
                <a:gd name="adj" fmla="val 10000"/>
              </a:avLst>
            </a:prstGeom>
            <a:solidFill>
              <a:srgbClr val="599BD5"/>
            </a:solidFill>
            <a:ln w="12700" cap="flat" cmpd="sng">
              <a:solidFill>
                <a:schemeClr val="lt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4" name="Google Shape;334;p27"/>
            <p:cNvSpPr/>
            <p:nvPr/>
          </p:nvSpPr>
          <p:spPr>
            <a:xfrm>
              <a:off x="5741120" y="2477004"/>
              <a:ext cx="2245294" cy="1425762"/>
            </a:xfrm>
            <a:prstGeom prst="roundRect">
              <a:avLst>
                <a:gd name="adj" fmla="val 10000"/>
              </a:avLst>
            </a:prstGeom>
            <a:solidFill>
              <a:schemeClr val="lt1">
                <a:alpha val="89803"/>
              </a:schemeClr>
            </a:solidFill>
            <a:ln w="12700" cap="flat" cmpd="sng">
              <a:solidFill>
                <a:srgbClr val="599BD5"/>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5" name="Google Shape;335;p27"/>
            <p:cNvSpPr txBox="1"/>
            <p:nvPr/>
          </p:nvSpPr>
          <p:spPr>
            <a:xfrm>
              <a:off x="5782879" y="2518763"/>
              <a:ext cx="2161776" cy="1342244"/>
            </a:xfrm>
            <a:prstGeom prst="rect">
              <a:avLst/>
            </a:prstGeom>
            <a:noFill/>
            <a:ln>
              <a:noFill/>
            </a:ln>
          </p:spPr>
          <p:txBody>
            <a:bodyPr spcFirstLastPara="1" wrap="square" lIns="91425" tIns="91425" rIns="91425" bIns="91425" anchor="ctr" anchorCtr="0">
              <a:noAutofit/>
            </a:bodyPr>
            <a:lstStyle/>
            <a:p>
              <a:pPr marL="0" marR="0" lvl="0" indent="0" algn="ctr" rtl="0">
                <a:lnSpc>
                  <a:spcPct val="90000"/>
                </a:lnSpc>
                <a:spcBef>
                  <a:spcPts val="0"/>
                </a:spcBef>
                <a:spcAft>
                  <a:spcPts val="0"/>
                </a:spcAft>
                <a:buClr>
                  <a:schemeClr val="dk1"/>
                </a:buClr>
                <a:buSzPts val="2400"/>
                <a:buFont typeface="Calibri"/>
                <a:buNone/>
              </a:pPr>
              <a:r>
                <a:rPr lang="en-US" sz="2400">
                  <a:solidFill>
                    <a:schemeClr val="dk1"/>
                  </a:solidFill>
                  <a:latin typeface="Calibri"/>
                  <a:ea typeface="Calibri"/>
                  <a:cs typeface="Calibri"/>
                  <a:sym typeface="Calibri"/>
                </a:rPr>
                <a:t>Maltractament físic</a:t>
              </a:r>
              <a:endParaRPr sz="2400">
                <a:solidFill>
                  <a:schemeClr val="dk1"/>
                </a:solidFill>
                <a:latin typeface="Calibri"/>
                <a:ea typeface="Calibri"/>
                <a:cs typeface="Calibri"/>
                <a:sym typeface="Calibri"/>
              </a:endParaRPr>
            </a:p>
          </p:txBody>
        </p:sp>
        <p:sp>
          <p:nvSpPr>
            <p:cNvPr id="336" name="Google Shape;336;p27"/>
            <p:cNvSpPr/>
            <p:nvPr/>
          </p:nvSpPr>
          <p:spPr>
            <a:xfrm>
              <a:off x="8235892" y="2240001"/>
              <a:ext cx="2245294" cy="1425762"/>
            </a:xfrm>
            <a:prstGeom prst="roundRect">
              <a:avLst>
                <a:gd name="adj" fmla="val 10000"/>
              </a:avLst>
            </a:prstGeom>
            <a:solidFill>
              <a:srgbClr val="599BD5"/>
            </a:solidFill>
            <a:ln w="12700" cap="flat" cmpd="sng">
              <a:solidFill>
                <a:schemeClr val="lt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7" name="Google Shape;337;p27"/>
            <p:cNvSpPr/>
            <p:nvPr/>
          </p:nvSpPr>
          <p:spPr>
            <a:xfrm>
              <a:off x="8485369" y="2477004"/>
              <a:ext cx="2245294" cy="1425762"/>
            </a:xfrm>
            <a:prstGeom prst="roundRect">
              <a:avLst>
                <a:gd name="adj" fmla="val 10000"/>
              </a:avLst>
            </a:prstGeom>
            <a:solidFill>
              <a:schemeClr val="lt1">
                <a:alpha val="89803"/>
              </a:schemeClr>
            </a:solidFill>
            <a:ln w="12700" cap="flat" cmpd="sng">
              <a:solidFill>
                <a:srgbClr val="599BD5"/>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8" name="Google Shape;338;p27"/>
            <p:cNvSpPr txBox="1"/>
            <p:nvPr/>
          </p:nvSpPr>
          <p:spPr>
            <a:xfrm>
              <a:off x="8527128" y="2518763"/>
              <a:ext cx="2161776" cy="1342244"/>
            </a:xfrm>
            <a:prstGeom prst="rect">
              <a:avLst/>
            </a:prstGeom>
            <a:noFill/>
            <a:ln>
              <a:noFill/>
            </a:ln>
          </p:spPr>
          <p:txBody>
            <a:bodyPr spcFirstLastPara="1" wrap="square" lIns="91425" tIns="91425" rIns="91425" bIns="91425" anchor="ctr" anchorCtr="0">
              <a:noAutofit/>
            </a:bodyPr>
            <a:lstStyle/>
            <a:p>
              <a:pPr marL="0" marR="0" lvl="0" indent="0" algn="ctr" rtl="0">
                <a:lnSpc>
                  <a:spcPct val="90000"/>
                </a:lnSpc>
                <a:spcBef>
                  <a:spcPts val="0"/>
                </a:spcBef>
                <a:spcAft>
                  <a:spcPts val="0"/>
                </a:spcAft>
                <a:buClr>
                  <a:schemeClr val="dk1"/>
                </a:buClr>
                <a:buSzPts val="2400"/>
                <a:buFont typeface="Calibri"/>
                <a:buNone/>
              </a:pPr>
              <a:r>
                <a:rPr lang="en-US" sz="2400">
                  <a:solidFill>
                    <a:schemeClr val="dk1"/>
                  </a:solidFill>
                  <a:latin typeface="Calibri"/>
                  <a:ea typeface="Calibri"/>
                  <a:cs typeface="Calibri"/>
                  <a:sym typeface="Calibri"/>
                </a:rPr>
                <a:t>Maltractament físic mortal</a:t>
              </a:r>
              <a:endParaRPr sz="2400">
                <a:solidFill>
                  <a:schemeClr val="dk1"/>
                </a:solidFill>
                <a:latin typeface="Calibri"/>
                <a:ea typeface="Calibri"/>
                <a:cs typeface="Calibri"/>
                <a:sym typeface="Calibri"/>
              </a:endParaRPr>
            </a:p>
          </p:txBody>
        </p:sp>
      </p:grpSp>
      <p:sp>
        <p:nvSpPr>
          <p:cNvPr id="339" name="Google Shape;339;p27"/>
          <p:cNvSpPr/>
          <p:nvPr/>
        </p:nvSpPr>
        <p:spPr>
          <a:xfrm>
            <a:off x="2028031" y="5420739"/>
            <a:ext cx="8135938" cy="504825"/>
          </a:xfrm>
          <a:prstGeom prst="rightArrow">
            <a:avLst>
              <a:gd name="adj1" fmla="val 50000"/>
              <a:gd name="adj2" fmla="val 50000"/>
            </a:avLst>
          </a:prstGeom>
          <a:solidFill>
            <a:schemeClr val="accent1"/>
          </a:solidFill>
          <a:ln w="12700" cap="flat" cmpd="sng">
            <a:solidFill>
              <a:srgbClr val="42719B"/>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339"/>
                                        </p:tgtEl>
                                        <p:attrNameLst>
                                          <p:attrName>style.visibility</p:attrName>
                                        </p:attrNameLst>
                                      </p:cBhvr>
                                      <p:to>
                                        <p:strVal val="visible"/>
                                      </p:to>
                                    </p:set>
                                    <p:anim calcmode="lin" valueType="num">
                                      <p:cBhvr additive="base">
                                        <p:cTn id="7" dur="2000"/>
                                        <p:tgtEl>
                                          <p:spTgt spid="339"/>
                                        </p:tgtEl>
                                        <p:attrNameLst>
                                          <p:attrName>ppt_x</p:attrName>
                                        </p:attrNameLst>
                                      </p:cBhvr>
                                      <p:tavLst>
                                        <p:tav tm="0">
                                          <p:val>
                                            <p:strVal val="#ppt_x-1"/>
                                          </p:val>
                                        </p:tav>
                                        <p:tav tm="100000">
                                          <p:val>
                                            <p:strVal val="#ppt_x"/>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showMasterSp="0">
  <p:cSld>
    <p:spTree>
      <p:nvGrpSpPr>
        <p:cNvPr id="1" name="Shape 344"/>
        <p:cNvGrpSpPr/>
        <p:nvPr/>
      </p:nvGrpSpPr>
      <p:grpSpPr>
        <a:xfrm>
          <a:off x="0" y="0"/>
          <a:ext cx="0" cy="0"/>
          <a:chOff x="0" y="0"/>
          <a:chExt cx="0" cy="0"/>
        </a:xfrm>
      </p:grpSpPr>
      <p:sp>
        <p:nvSpPr>
          <p:cNvPr id="345" name="Google Shape;345;p28"/>
          <p:cNvSpPr txBox="1"/>
          <p:nvPr/>
        </p:nvSpPr>
        <p:spPr>
          <a:xfrm>
            <a:off x="7797800" y="1801436"/>
            <a:ext cx="3924300" cy="3255128"/>
          </a:xfrm>
          <a:prstGeom prst="rect">
            <a:avLst/>
          </a:prstGeom>
          <a:solidFill>
            <a:srgbClr val="D5DBE5"/>
          </a:solidFill>
          <a:ln>
            <a:noFill/>
          </a:ln>
        </p:spPr>
        <p:txBody>
          <a:bodyPr spcFirstLastPara="1" wrap="square" lIns="91425" tIns="45700" rIns="91425" bIns="45700" anchor="t" anchorCtr="0">
            <a:noAutofit/>
          </a:bodyPr>
          <a:lstStyle/>
          <a:p>
            <a:pPr marL="0" marR="0" lvl="0" indent="0" algn="l" rtl="0">
              <a:spcBef>
                <a:spcPts val="0"/>
              </a:spcBef>
              <a:spcAft>
                <a:spcPts val="0"/>
              </a:spcAft>
              <a:buClr>
                <a:schemeClr val="dk1"/>
              </a:buClr>
              <a:buSzPts val="2000"/>
              <a:buFont typeface="Arial"/>
              <a:buNone/>
            </a:pPr>
            <a:r>
              <a:rPr lang="en-US" sz="2000">
                <a:solidFill>
                  <a:schemeClr val="dk1"/>
                </a:solidFill>
                <a:latin typeface="Quattrocento Sans"/>
                <a:ea typeface="Quattrocento Sans"/>
                <a:cs typeface="Quattrocento Sans"/>
                <a:sym typeface="Quattrocento Sans"/>
              </a:rPr>
              <a:t>Els efectes del maltractament físic poden incloure/ser:</a:t>
            </a:r>
            <a:endParaRPr sz="2000">
              <a:solidFill>
                <a:schemeClr val="dk1"/>
              </a:solidFill>
              <a:latin typeface="Quattrocento Sans"/>
              <a:ea typeface="Quattrocento Sans"/>
              <a:cs typeface="Quattrocento Sans"/>
              <a:sym typeface="Quattrocento Sans"/>
            </a:endParaRPr>
          </a:p>
          <a:p>
            <a:pPr marL="266700" marR="0" lvl="1" indent="-177800" algn="l" rtl="0">
              <a:spcBef>
                <a:spcPts val="400"/>
              </a:spcBef>
              <a:spcAft>
                <a:spcPts val="0"/>
              </a:spcAft>
              <a:buClr>
                <a:schemeClr val="dk1"/>
              </a:buClr>
              <a:buSzPts val="2000"/>
              <a:buFont typeface="Arial"/>
              <a:buChar char="–"/>
            </a:pPr>
            <a:r>
              <a:rPr lang="en-US" sz="2000" b="1" i="0" u="none" strike="noStrike" cap="none">
                <a:solidFill>
                  <a:schemeClr val="dk1"/>
                </a:solidFill>
                <a:latin typeface="Quattrocento Sans"/>
                <a:ea typeface="Quattrocento Sans"/>
                <a:cs typeface="Quattrocento Sans"/>
                <a:sym typeface="Quattrocento Sans"/>
              </a:rPr>
              <a:t> tot tipus de lesions i traumes</a:t>
            </a:r>
            <a:endParaRPr sz="2000" b="1" i="0" u="none" strike="noStrike" cap="none">
              <a:solidFill>
                <a:schemeClr val="dk1"/>
              </a:solidFill>
              <a:latin typeface="Quattrocento Sans"/>
              <a:ea typeface="Quattrocento Sans"/>
              <a:cs typeface="Quattrocento Sans"/>
              <a:sym typeface="Quattrocento Sans"/>
            </a:endParaRPr>
          </a:p>
          <a:p>
            <a:pPr marL="622300" marR="0" lvl="1" indent="-177800" algn="l" rtl="0">
              <a:spcBef>
                <a:spcPts val="400"/>
              </a:spcBef>
              <a:spcAft>
                <a:spcPts val="0"/>
              </a:spcAft>
              <a:buClr>
                <a:schemeClr val="dk1"/>
              </a:buClr>
              <a:buSzPts val="2000"/>
              <a:buFont typeface="Arial"/>
              <a:buChar char="–"/>
            </a:pPr>
            <a:r>
              <a:rPr lang="en-US" sz="2000" b="1" i="0" u="none" strike="noStrike" cap="none">
                <a:solidFill>
                  <a:schemeClr val="dk1"/>
                </a:solidFill>
                <a:latin typeface="Quattrocento Sans"/>
                <a:ea typeface="Quattrocento Sans"/>
                <a:cs typeface="Quattrocento Sans"/>
                <a:sym typeface="Quattrocento Sans"/>
              </a:rPr>
              <a:t>únic o múltiple </a:t>
            </a:r>
            <a:endParaRPr/>
          </a:p>
          <a:p>
            <a:pPr marL="901700" marR="0" lvl="1" indent="-177800" algn="l" rtl="0">
              <a:spcBef>
                <a:spcPts val="400"/>
              </a:spcBef>
              <a:spcAft>
                <a:spcPts val="0"/>
              </a:spcAft>
              <a:buClr>
                <a:schemeClr val="dk1"/>
              </a:buClr>
              <a:buSzPts val="2000"/>
              <a:buFont typeface="Arial"/>
              <a:buChar char="–"/>
            </a:pPr>
            <a:r>
              <a:rPr lang="en-US" sz="2000" b="1" i="0" u="none" strike="noStrike" cap="none">
                <a:solidFill>
                  <a:schemeClr val="dk1"/>
                </a:solidFill>
                <a:latin typeface="Quattrocento Sans"/>
                <a:ea typeface="Quattrocento Sans"/>
                <a:cs typeface="Quattrocento Sans"/>
                <a:sym typeface="Quattrocento Sans"/>
              </a:rPr>
              <a:t>de diferent gravetat</a:t>
            </a:r>
            <a:endParaRPr sz="2000" b="1" i="0" u="none" strike="noStrike" cap="none">
              <a:solidFill>
                <a:schemeClr val="dk1"/>
              </a:solidFill>
              <a:latin typeface="Quattrocento Sans"/>
              <a:ea typeface="Quattrocento Sans"/>
              <a:cs typeface="Quattrocento Sans"/>
              <a:sym typeface="Quattrocento Sans"/>
            </a:endParaRPr>
          </a:p>
          <a:p>
            <a:pPr marL="901700" marR="0" lvl="1" indent="-177800" algn="l" rtl="0">
              <a:spcBef>
                <a:spcPts val="400"/>
              </a:spcBef>
              <a:spcAft>
                <a:spcPts val="0"/>
              </a:spcAft>
              <a:buClr>
                <a:schemeClr val="dk1"/>
              </a:buClr>
              <a:buSzPts val="2000"/>
              <a:buFont typeface="Arial"/>
              <a:buChar char="–"/>
            </a:pPr>
            <a:r>
              <a:rPr lang="en-US" sz="2000" b="1" i="0" u="none" strike="noStrike" cap="none">
                <a:solidFill>
                  <a:schemeClr val="dk1"/>
                </a:solidFill>
                <a:latin typeface="Quattrocento Sans"/>
                <a:ea typeface="Quattrocento Sans"/>
                <a:cs typeface="Quattrocento Sans"/>
                <a:sym typeface="Quattrocento Sans"/>
              </a:rPr>
              <a:t>que es veuen a totes les edats</a:t>
            </a:r>
            <a:endParaRPr sz="2000" b="1" i="0" u="none" strike="noStrike" cap="none">
              <a:solidFill>
                <a:schemeClr val="dk1"/>
              </a:solidFill>
              <a:latin typeface="Quattrocento Sans"/>
              <a:ea typeface="Quattrocento Sans"/>
              <a:cs typeface="Quattrocento Sans"/>
              <a:sym typeface="Quattrocento Sans"/>
            </a:endParaRPr>
          </a:p>
          <a:p>
            <a:pPr marL="901700" marR="0" lvl="1" indent="-177800" algn="l" rtl="0">
              <a:spcBef>
                <a:spcPts val="400"/>
              </a:spcBef>
              <a:spcAft>
                <a:spcPts val="0"/>
              </a:spcAft>
              <a:buClr>
                <a:schemeClr val="accent1"/>
              </a:buClr>
              <a:buSzPts val="2000"/>
              <a:buFont typeface="Arial"/>
              <a:buChar char="–"/>
            </a:pPr>
            <a:r>
              <a:rPr lang="en-US" sz="2000" b="1" i="0" u="none" strike="noStrike" cap="none">
                <a:solidFill>
                  <a:schemeClr val="accent1"/>
                </a:solidFill>
                <a:latin typeface="Quattrocento Sans"/>
                <a:ea typeface="Quattrocento Sans"/>
                <a:cs typeface="Quattrocento Sans"/>
                <a:sym typeface="Quattrocento Sans"/>
              </a:rPr>
              <a:t> que no són causats per cap accident</a:t>
            </a:r>
            <a:endParaRPr sz="2000" b="1" i="0" u="none" strike="noStrike" cap="none">
              <a:solidFill>
                <a:schemeClr val="accent1"/>
              </a:solidFill>
              <a:latin typeface="Quattrocento Sans"/>
              <a:ea typeface="Quattrocento Sans"/>
              <a:cs typeface="Quattrocento Sans"/>
              <a:sym typeface="Quattrocento Sans"/>
            </a:endParaRPr>
          </a:p>
        </p:txBody>
      </p:sp>
      <p:sp>
        <p:nvSpPr>
          <p:cNvPr id="346" name="Google Shape;346;p28"/>
          <p:cNvSpPr txBox="1"/>
          <p:nvPr/>
        </p:nvSpPr>
        <p:spPr>
          <a:xfrm>
            <a:off x="249382" y="305808"/>
            <a:ext cx="8805718" cy="764456"/>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Clr>
                <a:schemeClr val="dk1"/>
              </a:buClr>
              <a:buSzPts val="3600"/>
              <a:buFont typeface="Quattrocento Sans"/>
              <a:buNone/>
            </a:pPr>
            <a:r>
              <a:rPr lang="en-US" sz="3600">
                <a:solidFill>
                  <a:schemeClr val="dk1"/>
                </a:solidFill>
                <a:latin typeface="Quattrocento Sans"/>
                <a:ea typeface="Quattrocento Sans"/>
                <a:cs typeface="Quattrocento Sans"/>
                <a:sym typeface="Quattrocento Sans"/>
              </a:rPr>
              <a:t>Efectes del maltractament físic al cos</a:t>
            </a:r>
            <a:endParaRPr sz="3600">
              <a:solidFill>
                <a:schemeClr val="dk1"/>
              </a:solidFill>
              <a:latin typeface="Quattrocento Sans"/>
              <a:ea typeface="Quattrocento Sans"/>
              <a:cs typeface="Quattrocento Sans"/>
              <a:sym typeface="Quattrocento Sans"/>
            </a:endParaRPr>
          </a:p>
        </p:txBody>
      </p:sp>
      <p:sp>
        <p:nvSpPr>
          <p:cNvPr id="347" name="Google Shape;347;p28"/>
          <p:cNvSpPr txBox="1"/>
          <p:nvPr/>
        </p:nvSpPr>
        <p:spPr>
          <a:xfrm>
            <a:off x="249382" y="1309253"/>
            <a:ext cx="7764318" cy="4525963"/>
          </a:xfrm>
          <a:prstGeom prst="rect">
            <a:avLst/>
          </a:prstGeom>
          <a:noFill/>
          <a:ln>
            <a:noFill/>
          </a:ln>
        </p:spPr>
        <p:txBody>
          <a:bodyPr spcFirstLastPara="1" wrap="square" lIns="91425" tIns="45700" rIns="91425" bIns="45700" anchor="t" anchorCtr="0">
            <a:noAutofit/>
          </a:bodyPr>
          <a:lstStyle/>
          <a:p>
            <a:pPr marL="342900" marR="0" lvl="0" indent="-342900" algn="l" rtl="0">
              <a:spcBef>
                <a:spcPts val="0"/>
              </a:spcBef>
              <a:spcAft>
                <a:spcPts val="0"/>
              </a:spcAft>
              <a:buClr>
                <a:schemeClr val="dk1"/>
              </a:buClr>
              <a:buSzPts val="2200"/>
              <a:buFont typeface="Arial"/>
              <a:buNone/>
            </a:pPr>
            <a:r>
              <a:rPr lang="en-US" sz="2200" b="1">
                <a:solidFill>
                  <a:schemeClr val="dk1"/>
                </a:solidFill>
                <a:latin typeface="Quattrocento Sans"/>
                <a:ea typeface="Quattrocento Sans"/>
                <a:cs typeface="Quattrocento Sans"/>
                <a:sym typeface="Quattrocento Sans"/>
              </a:rPr>
              <a:t>Sense lesions</a:t>
            </a:r>
            <a:endParaRPr sz="2200">
              <a:solidFill>
                <a:schemeClr val="dk1"/>
              </a:solidFill>
              <a:latin typeface="Quattrocento Sans"/>
              <a:ea typeface="Quattrocento Sans"/>
              <a:cs typeface="Quattrocento Sans"/>
              <a:sym typeface="Quattrocento Sans"/>
            </a:endParaRPr>
          </a:p>
          <a:p>
            <a:pPr marL="742950" marR="0" lvl="1" indent="-285750" algn="l" rtl="0">
              <a:spcBef>
                <a:spcPts val="440"/>
              </a:spcBef>
              <a:spcAft>
                <a:spcPts val="0"/>
              </a:spcAft>
              <a:buClr>
                <a:schemeClr val="dk1"/>
              </a:buClr>
              <a:buSzPts val="2200"/>
              <a:buFont typeface="Arial"/>
              <a:buNone/>
            </a:pPr>
            <a:r>
              <a:rPr lang="en-US" sz="2200" b="0" i="0" u="none" strike="noStrike" cap="none">
                <a:solidFill>
                  <a:schemeClr val="dk1"/>
                </a:solidFill>
                <a:latin typeface="Quattrocento Sans"/>
                <a:ea typeface="Quattrocento Sans"/>
                <a:cs typeface="Quattrocento Sans"/>
                <a:sym typeface="Quattrocento Sans"/>
              </a:rPr>
              <a:t>🡺 Sense lesions evidents</a:t>
            </a:r>
            <a:endParaRPr sz="2200" b="0" i="0" u="none" strike="noStrike" cap="none">
              <a:solidFill>
                <a:schemeClr val="dk1"/>
              </a:solidFill>
              <a:latin typeface="Quattrocento Sans"/>
              <a:ea typeface="Quattrocento Sans"/>
              <a:cs typeface="Quattrocento Sans"/>
              <a:sym typeface="Quattrocento Sans"/>
            </a:endParaRPr>
          </a:p>
          <a:p>
            <a:pPr marL="342900" marR="0" lvl="0" indent="-342900" algn="l" rtl="0">
              <a:spcBef>
                <a:spcPts val="440"/>
              </a:spcBef>
              <a:spcAft>
                <a:spcPts val="0"/>
              </a:spcAft>
              <a:buClr>
                <a:schemeClr val="dk1"/>
              </a:buClr>
              <a:buSzPts val="2200"/>
              <a:buFont typeface="Arial"/>
              <a:buNone/>
            </a:pPr>
            <a:r>
              <a:rPr lang="en-US" sz="2200" b="1">
                <a:solidFill>
                  <a:schemeClr val="dk1"/>
                </a:solidFill>
                <a:latin typeface="Quattrocento Sans"/>
                <a:ea typeface="Quattrocento Sans"/>
                <a:cs typeface="Quattrocento Sans"/>
                <a:sym typeface="Quattrocento Sans"/>
              </a:rPr>
              <a:t>Lesions “lleus”</a:t>
            </a:r>
            <a:endParaRPr sz="2200">
              <a:solidFill>
                <a:schemeClr val="dk1"/>
              </a:solidFill>
              <a:latin typeface="Quattrocento Sans"/>
              <a:ea typeface="Quattrocento Sans"/>
              <a:cs typeface="Quattrocento Sans"/>
              <a:sym typeface="Quattrocento Sans"/>
            </a:endParaRPr>
          </a:p>
          <a:p>
            <a:pPr marL="742950" marR="0" lvl="1" indent="-285750" algn="l" rtl="0">
              <a:spcBef>
                <a:spcPts val="440"/>
              </a:spcBef>
              <a:spcAft>
                <a:spcPts val="0"/>
              </a:spcAft>
              <a:buClr>
                <a:schemeClr val="dk1"/>
              </a:buClr>
              <a:buSzPts val="2200"/>
              <a:buFont typeface="Noto Sans Symbols"/>
              <a:buChar char="🡺"/>
            </a:pPr>
            <a:r>
              <a:rPr lang="en-US" sz="2200" b="0" i="0" u="none" strike="noStrike" cap="none">
                <a:solidFill>
                  <a:schemeClr val="dk1"/>
                </a:solidFill>
                <a:latin typeface="Quattrocento Sans"/>
                <a:ea typeface="Quattrocento Sans"/>
                <a:cs typeface="Quattrocento Sans"/>
                <a:sym typeface="Quattrocento Sans"/>
              </a:rPr>
              <a:t>Lesions superficials com petites contusions o talls superficials</a:t>
            </a:r>
            <a:endParaRPr sz="2200" b="0" i="0" u="none" strike="noStrike" cap="none">
              <a:solidFill>
                <a:schemeClr val="dk1"/>
              </a:solidFill>
              <a:latin typeface="Quattrocento Sans"/>
              <a:ea typeface="Quattrocento Sans"/>
              <a:cs typeface="Quattrocento Sans"/>
              <a:sym typeface="Quattrocento Sans"/>
            </a:endParaRPr>
          </a:p>
          <a:p>
            <a:pPr marL="742950" marR="0" lvl="1" indent="-285750" algn="l" rtl="0">
              <a:spcBef>
                <a:spcPts val="440"/>
              </a:spcBef>
              <a:spcAft>
                <a:spcPts val="0"/>
              </a:spcAft>
              <a:buClr>
                <a:schemeClr val="dk1"/>
              </a:buClr>
              <a:buSzPts val="2200"/>
              <a:buFont typeface="Noto Sans Symbols"/>
              <a:buChar char="🡺"/>
            </a:pPr>
            <a:r>
              <a:rPr lang="en-US" sz="2200" b="1" i="0" u="none" strike="noStrike" cap="none">
                <a:solidFill>
                  <a:schemeClr val="dk1"/>
                </a:solidFill>
                <a:latin typeface="Quattrocento Sans"/>
                <a:ea typeface="Quattrocento Sans"/>
                <a:cs typeface="Quattrocento Sans"/>
                <a:sym typeface="Quattrocento Sans"/>
              </a:rPr>
              <a:t>Que requereixi tractament o hospitalització</a:t>
            </a:r>
            <a:endParaRPr sz="2200" b="1" i="0" u="none" strike="noStrike" cap="none">
              <a:solidFill>
                <a:schemeClr val="dk1"/>
              </a:solidFill>
              <a:latin typeface="Quattrocento Sans"/>
              <a:ea typeface="Quattrocento Sans"/>
              <a:cs typeface="Quattrocento Sans"/>
              <a:sym typeface="Quattrocento Sans"/>
            </a:endParaRPr>
          </a:p>
          <a:p>
            <a:pPr marL="742950" marR="0" lvl="1" indent="-285750" algn="l" rtl="0">
              <a:spcBef>
                <a:spcPts val="440"/>
              </a:spcBef>
              <a:spcAft>
                <a:spcPts val="0"/>
              </a:spcAft>
              <a:buClr>
                <a:schemeClr val="dk1"/>
              </a:buClr>
              <a:buSzPts val="2200"/>
              <a:buFont typeface="Noto Sans Symbols"/>
              <a:buChar char="🡺"/>
            </a:pPr>
            <a:r>
              <a:rPr lang="en-US" sz="2200" b="0" i="0" u="none" strike="noStrike" cap="none">
                <a:solidFill>
                  <a:schemeClr val="dk1"/>
                </a:solidFill>
                <a:latin typeface="Quattrocento Sans"/>
                <a:ea typeface="Quattrocento Sans"/>
                <a:cs typeface="Quattrocento Sans"/>
                <a:sym typeface="Quattrocento Sans"/>
              </a:rPr>
              <a:t>Com ara fractures que caldria tractar </a:t>
            </a:r>
            <a:endParaRPr/>
          </a:p>
          <a:p>
            <a:pPr marL="742950" marR="0" lvl="1" indent="-285750" algn="l" rtl="0">
              <a:spcBef>
                <a:spcPts val="440"/>
              </a:spcBef>
              <a:spcAft>
                <a:spcPts val="0"/>
              </a:spcAft>
              <a:buClr>
                <a:schemeClr val="dk1"/>
              </a:buClr>
              <a:buSzPts val="2200"/>
              <a:buFont typeface="Noto Sans Symbols"/>
              <a:buChar char="🡺"/>
            </a:pPr>
            <a:r>
              <a:rPr lang="en-US" sz="2200" b="1" i="0" u="none" strike="noStrike" cap="none">
                <a:solidFill>
                  <a:schemeClr val="dk1"/>
                </a:solidFill>
                <a:latin typeface="Quattrocento Sans"/>
                <a:ea typeface="Quattrocento Sans"/>
                <a:cs typeface="Quattrocento Sans"/>
                <a:sym typeface="Quattrocento Sans"/>
              </a:rPr>
              <a:t>Lesions greus</a:t>
            </a:r>
            <a:endParaRPr sz="2200" b="0" i="0" u="none" strike="noStrike" cap="none">
              <a:solidFill>
                <a:schemeClr val="dk1"/>
              </a:solidFill>
              <a:latin typeface="Quattrocento Sans"/>
              <a:ea typeface="Quattrocento Sans"/>
              <a:cs typeface="Quattrocento Sans"/>
              <a:sym typeface="Quattrocento Sans"/>
            </a:endParaRPr>
          </a:p>
          <a:p>
            <a:pPr marL="742950" marR="0" lvl="1" indent="-285750" algn="l" rtl="0">
              <a:spcBef>
                <a:spcPts val="440"/>
              </a:spcBef>
              <a:spcAft>
                <a:spcPts val="0"/>
              </a:spcAft>
              <a:buClr>
                <a:schemeClr val="dk1"/>
              </a:buClr>
              <a:buSzPts val="2200"/>
              <a:buFont typeface="Noto Sans Symbols"/>
              <a:buChar char="🡺"/>
            </a:pPr>
            <a:r>
              <a:rPr lang="en-US" sz="2200" b="0" i="0" u="none" strike="noStrike" cap="none">
                <a:solidFill>
                  <a:schemeClr val="dk1"/>
                </a:solidFill>
                <a:latin typeface="Quattrocento Sans"/>
                <a:ea typeface="Quattrocento Sans"/>
                <a:cs typeface="Quattrocento Sans"/>
                <a:sym typeface="Quattrocento Sans"/>
              </a:rPr>
              <a:t>Sagnat intern, perforacions d'òrgans, trencaments de vasos sanguinis</a:t>
            </a:r>
            <a:endParaRPr/>
          </a:p>
          <a:p>
            <a:pPr marL="742950" marR="0" lvl="1" indent="-285750" algn="l" rtl="0">
              <a:spcBef>
                <a:spcPts val="440"/>
              </a:spcBef>
              <a:spcAft>
                <a:spcPts val="0"/>
              </a:spcAft>
              <a:buClr>
                <a:schemeClr val="dk1"/>
              </a:buClr>
              <a:buSzPts val="2200"/>
              <a:buFont typeface="Noto Sans Symbols"/>
              <a:buChar char="🡺"/>
            </a:pPr>
            <a:r>
              <a:rPr lang="en-US" sz="2200" b="1" i="0" u="none" strike="noStrike" cap="none">
                <a:solidFill>
                  <a:schemeClr val="dk1"/>
                </a:solidFill>
                <a:latin typeface="Quattrocento Sans"/>
                <a:ea typeface="Quattrocento Sans"/>
                <a:cs typeface="Quattrocento Sans"/>
                <a:sym typeface="Quattrocento Sans"/>
              </a:rPr>
              <a:t>Lesions crítiques</a:t>
            </a:r>
            <a:r>
              <a:rPr lang="en-US" sz="2200" b="0" i="0" u="none" strike="noStrike" cap="none">
                <a:solidFill>
                  <a:schemeClr val="dk1"/>
                </a:solidFill>
                <a:latin typeface="Quattrocento Sans"/>
                <a:ea typeface="Quattrocento Sans"/>
                <a:cs typeface="Quattrocento Sans"/>
                <a:sym typeface="Quattrocento Sans"/>
              </a:rPr>
              <a:t> (amenaces per a la vida)</a:t>
            </a:r>
            <a:endParaRPr/>
          </a:p>
          <a:p>
            <a:pPr marL="742950" marR="0" lvl="1" indent="-285750" algn="l" rtl="0">
              <a:spcBef>
                <a:spcPts val="440"/>
              </a:spcBef>
              <a:spcAft>
                <a:spcPts val="0"/>
              </a:spcAft>
              <a:buClr>
                <a:schemeClr val="dk1"/>
              </a:buClr>
              <a:buSzPts val="2200"/>
              <a:buFont typeface="Arial"/>
              <a:buNone/>
            </a:pPr>
            <a:r>
              <a:rPr lang="en-US" sz="2200" b="0" i="0" u="none" strike="noStrike" cap="none">
                <a:solidFill>
                  <a:schemeClr val="dk1"/>
                </a:solidFill>
                <a:latin typeface="Quattrocento Sans"/>
                <a:ea typeface="Quattrocento Sans"/>
                <a:cs typeface="Quattrocento Sans"/>
                <a:sym typeface="Quattrocento Sans"/>
              </a:rPr>
              <a:t>🡺 És probable que causin la mort</a:t>
            </a:r>
            <a:endParaRPr sz="2200" b="0" i="0" u="none" strike="noStrike" cap="none">
              <a:solidFill>
                <a:schemeClr val="dk1"/>
              </a:solidFill>
              <a:latin typeface="Quattrocento Sans"/>
              <a:ea typeface="Quattrocento Sans"/>
              <a:cs typeface="Quattrocento Sans"/>
              <a:sym typeface="Quattrocento San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345"/>
                                        </p:tgtEl>
                                        <p:attrNameLst>
                                          <p:attrName>style.visibility</p:attrName>
                                        </p:attrNameLst>
                                      </p:cBhvr>
                                      <p:to>
                                        <p:strVal val="visible"/>
                                      </p:to>
                                    </p:set>
                                    <p:anim calcmode="lin" valueType="num">
                                      <p:cBhvr additive="base">
                                        <p:cTn id="7" dur="500"/>
                                        <p:tgtEl>
                                          <p:spTgt spid="345"/>
                                        </p:tgtEl>
                                        <p:attrNameLst>
                                          <p:attrName>ppt_w</p:attrName>
                                        </p:attrNameLst>
                                      </p:cBhvr>
                                      <p:tavLst>
                                        <p:tav tm="0">
                                          <p:val>
                                            <p:strVal val="0"/>
                                          </p:val>
                                        </p:tav>
                                        <p:tav tm="100000">
                                          <p:val>
                                            <p:strVal val="#ppt_w"/>
                                          </p:val>
                                        </p:tav>
                                      </p:tavLst>
                                    </p:anim>
                                    <p:anim calcmode="lin" valueType="num">
                                      <p:cBhvr additive="base">
                                        <p:cTn id="8" dur="500"/>
                                        <p:tgtEl>
                                          <p:spTgt spid="345"/>
                                        </p:tgtEl>
                                        <p:attrNameLst>
                                          <p:attrName>ppt_h</p:attrName>
                                        </p:attrNameLst>
                                      </p:cBhvr>
                                      <p:tavLst>
                                        <p:tav tm="0">
                                          <p:val>
                                            <p:str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Shape 70"/>
        <p:cNvGrpSpPr/>
        <p:nvPr/>
      </p:nvGrpSpPr>
      <p:grpSpPr>
        <a:xfrm>
          <a:off x="0" y="0"/>
          <a:ext cx="0" cy="0"/>
          <a:chOff x="0" y="0"/>
          <a:chExt cx="0" cy="0"/>
        </a:xfrm>
      </p:grpSpPr>
      <p:sp>
        <p:nvSpPr>
          <p:cNvPr id="71" name="Google Shape;71;p2"/>
          <p:cNvSpPr txBox="1">
            <a:spLocks noGrp="1"/>
          </p:cNvSpPr>
          <p:nvPr>
            <p:ph type="title"/>
          </p:nvPr>
        </p:nvSpPr>
        <p:spPr>
          <a:xfrm>
            <a:off x="838200" y="365127"/>
            <a:ext cx="10515600" cy="1190627"/>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3600"/>
              <a:buFont typeface="Quattrocento Sans"/>
              <a:buNone/>
            </a:pPr>
            <a:r>
              <a:rPr lang="en-US"/>
              <a:t>Esquema </a:t>
            </a:r>
            <a:endParaRPr/>
          </a:p>
        </p:txBody>
      </p:sp>
      <p:sp>
        <p:nvSpPr>
          <p:cNvPr id="72" name="Google Shape;72;p2"/>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p>
            <a:pPr marL="361942" lvl="0" indent="-361942" algn="l" rtl="0">
              <a:lnSpc>
                <a:spcPct val="80000"/>
              </a:lnSpc>
              <a:spcBef>
                <a:spcPts val="0"/>
              </a:spcBef>
              <a:spcAft>
                <a:spcPts val="0"/>
              </a:spcAft>
              <a:buClr>
                <a:schemeClr val="accent1"/>
              </a:buClr>
              <a:buSzPts val="2800"/>
              <a:buFont typeface="Noto Sans Symbols"/>
              <a:buChar char="🠶"/>
            </a:pPr>
            <a:r>
              <a:rPr lang="en-US"/>
              <a:t>Maltractament infantil</a:t>
            </a:r>
            <a:endParaRPr/>
          </a:p>
          <a:p>
            <a:pPr marL="809605" lvl="1" indent="-352417" algn="l" rtl="0">
              <a:lnSpc>
                <a:spcPct val="80000"/>
              </a:lnSpc>
              <a:spcBef>
                <a:spcPts val="500"/>
              </a:spcBef>
              <a:spcAft>
                <a:spcPts val="0"/>
              </a:spcAft>
              <a:buSzPts val="2400"/>
              <a:buChar char="🠶"/>
            </a:pPr>
            <a:r>
              <a:rPr lang="en-US" i="1"/>
              <a:t>mites i realitats</a:t>
            </a:r>
            <a:endParaRPr i="1"/>
          </a:p>
          <a:p>
            <a:pPr marL="361942" lvl="0" indent="-361942" algn="l" rtl="0">
              <a:lnSpc>
                <a:spcPct val="80000"/>
              </a:lnSpc>
              <a:spcBef>
                <a:spcPts val="1000"/>
              </a:spcBef>
              <a:spcAft>
                <a:spcPts val="0"/>
              </a:spcAft>
              <a:buClr>
                <a:schemeClr val="accent1"/>
              </a:buClr>
              <a:buSzPts val="2800"/>
              <a:buFont typeface="Noto Sans Symbols"/>
              <a:buChar char="🠶"/>
            </a:pPr>
            <a:r>
              <a:rPr lang="en-US"/>
              <a:t>Definició viòlència envers la infància </a:t>
            </a:r>
            <a:endParaRPr/>
          </a:p>
          <a:p>
            <a:pPr marL="809605" lvl="1" indent="-352417" algn="l" rtl="0">
              <a:lnSpc>
                <a:spcPct val="80000"/>
              </a:lnSpc>
              <a:spcBef>
                <a:spcPts val="500"/>
              </a:spcBef>
              <a:spcAft>
                <a:spcPts val="0"/>
              </a:spcAft>
              <a:buSzPts val="2400"/>
              <a:buChar char="🠶"/>
            </a:pPr>
            <a:r>
              <a:rPr lang="en-US" i="1"/>
              <a:t>anàlisi jurídica de l’art. 19 de CRC [UN CRC, GC 13 (2011)]</a:t>
            </a:r>
            <a:endParaRPr/>
          </a:p>
          <a:p>
            <a:pPr marL="361942" lvl="1" indent="-361942" algn="l" rtl="0">
              <a:lnSpc>
                <a:spcPct val="90000"/>
              </a:lnSpc>
              <a:spcBef>
                <a:spcPts val="1000"/>
              </a:spcBef>
              <a:spcAft>
                <a:spcPts val="0"/>
              </a:spcAft>
              <a:buClr>
                <a:schemeClr val="accent1"/>
              </a:buClr>
              <a:buSzPts val="2800"/>
              <a:buChar char="🠶"/>
            </a:pPr>
            <a:r>
              <a:rPr lang="en-US" sz="2800"/>
              <a:t>Explorant els tipus de violència</a:t>
            </a:r>
            <a:endParaRPr sz="2800"/>
          </a:p>
          <a:p>
            <a:pPr marL="809605" lvl="1" indent="-352417" algn="l" rtl="0">
              <a:lnSpc>
                <a:spcPct val="80000"/>
              </a:lnSpc>
              <a:spcBef>
                <a:spcPts val="500"/>
              </a:spcBef>
              <a:spcAft>
                <a:spcPts val="0"/>
              </a:spcAft>
              <a:buSzPts val="2400"/>
              <a:buChar char="🠶"/>
            </a:pPr>
            <a:r>
              <a:rPr lang="en-US" i="1"/>
              <a:t>exemples de cas</a:t>
            </a:r>
            <a:endParaRPr i="1"/>
          </a:p>
          <a:p>
            <a:pPr marL="361942" lvl="0" indent="-361942" algn="l" rtl="0">
              <a:lnSpc>
                <a:spcPct val="80000"/>
              </a:lnSpc>
              <a:spcBef>
                <a:spcPts val="1000"/>
              </a:spcBef>
              <a:spcAft>
                <a:spcPts val="0"/>
              </a:spcAft>
              <a:buClr>
                <a:schemeClr val="accent1"/>
              </a:buClr>
              <a:buSzPts val="2800"/>
              <a:buFont typeface="Noto Sans Symbols"/>
              <a:buChar char="🠶"/>
            </a:pPr>
            <a:r>
              <a:rPr lang="en-US"/>
              <a:t>Reconeixent el maltractament infantil</a:t>
            </a:r>
            <a:endParaRPr/>
          </a:p>
          <a:p>
            <a:pPr marL="809605" lvl="1" indent="-352417" algn="l" rtl="0">
              <a:lnSpc>
                <a:spcPct val="80000"/>
              </a:lnSpc>
              <a:spcBef>
                <a:spcPts val="500"/>
              </a:spcBef>
              <a:spcAft>
                <a:spcPts val="0"/>
              </a:spcAft>
              <a:buSzPts val="2400"/>
              <a:buChar char="🠶"/>
            </a:pPr>
            <a:r>
              <a:rPr lang="en-US" i="1"/>
              <a:t>senyals d’alarma</a:t>
            </a:r>
            <a:endParaRPr i="1"/>
          </a:p>
          <a:p>
            <a:pPr marL="361942" lvl="0" indent="-361942" algn="l" rtl="0">
              <a:lnSpc>
                <a:spcPct val="80000"/>
              </a:lnSpc>
              <a:spcBef>
                <a:spcPts val="1000"/>
              </a:spcBef>
              <a:spcAft>
                <a:spcPts val="0"/>
              </a:spcAft>
              <a:buClr>
                <a:schemeClr val="accent1"/>
              </a:buClr>
              <a:buSzPts val="2800"/>
              <a:buFont typeface="Noto Sans Symbols"/>
              <a:buChar char="🠶"/>
            </a:pPr>
            <a:r>
              <a:rPr lang="en-US"/>
              <a:t>Conseqüències a curt i llarg termini del maltractament infantil</a:t>
            </a:r>
            <a:endParaRPr/>
          </a:p>
          <a:p>
            <a:pPr marL="809605" lvl="1" indent="-352417" algn="l" rtl="0">
              <a:lnSpc>
                <a:spcPct val="80000"/>
              </a:lnSpc>
              <a:spcBef>
                <a:spcPts val="500"/>
              </a:spcBef>
              <a:spcAft>
                <a:spcPts val="0"/>
              </a:spcAft>
              <a:buSzPts val="2400"/>
              <a:buChar char="🠶"/>
            </a:pPr>
            <a:r>
              <a:rPr lang="en-US" i="1"/>
              <a:t>a un cop d’ull</a:t>
            </a:r>
            <a:endParaRPr i="1"/>
          </a:p>
          <a:p>
            <a:pPr marL="361942" lvl="0" indent="-184142" algn="l" rtl="0">
              <a:lnSpc>
                <a:spcPct val="80000"/>
              </a:lnSpc>
              <a:spcBef>
                <a:spcPts val="1000"/>
              </a:spcBef>
              <a:spcAft>
                <a:spcPts val="0"/>
              </a:spcAft>
              <a:buClr>
                <a:schemeClr val="accent1"/>
              </a:buClr>
              <a:buSzPts val="2800"/>
              <a:buFont typeface="Noto Sans Symbols"/>
              <a:buNone/>
            </a:pPr>
            <a:endParaRPr/>
          </a:p>
        </p:txBody>
      </p:sp>
    </p:spTree>
  </p:cSld>
  <p:clrMapOvr>
    <a:masterClrMapping/>
  </p:clrMapOvr>
  <p:transition>
    <p:wipe dir="d"/>
  </p:transition>
</p:sld>
</file>

<file path=ppt/slides/slide30.xml><?xml version="1.0" encoding="utf-8"?>
<p:sld xmlns:a="http://schemas.openxmlformats.org/drawingml/2006/main" xmlns:r="http://schemas.openxmlformats.org/officeDocument/2006/relationships" xmlns:p="http://schemas.openxmlformats.org/presentationml/2006/main" showMasterSp="0">
  <p:cSld>
    <p:spTree>
      <p:nvGrpSpPr>
        <p:cNvPr id="1" name="Shape 352"/>
        <p:cNvGrpSpPr/>
        <p:nvPr/>
      </p:nvGrpSpPr>
      <p:grpSpPr>
        <a:xfrm>
          <a:off x="0" y="0"/>
          <a:ext cx="0" cy="0"/>
          <a:chOff x="0" y="0"/>
          <a:chExt cx="0" cy="0"/>
        </a:xfrm>
      </p:grpSpPr>
      <p:sp>
        <p:nvSpPr>
          <p:cNvPr id="353" name="Google Shape;353;p29"/>
          <p:cNvSpPr txBox="1">
            <a:spLocks noGrp="1"/>
          </p:cNvSpPr>
          <p:nvPr>
            <p:ph type="title"/>
          </p:nvPr>
        </p:nvSpPr>
        <p:spPr>
          <a:xfrm>
            <a:off x="838200" y="365127"/>
            <a:ext cx="10515600" cy="1190627"/>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3600"/>
              <a:buFont typeface="Quattrocento Sans"/>
              <a:buNone/>
            </a:pPr>
            <a:r>
              <a:rPr lang="en-US"/>
              <a:t>Distingint </a:t>
            </a:r>
            <a:r>
              <a:rPr lang="en-US">
                <a:solidFill>
                  <a:schemeClr val="accent2"/>
                </a:solidFill>
              </a:rPr>
              <a:t>maltractament</a:t>
            </a:r>
            <a:r>
              <a:rPr lang="en-US"/>
              <a:t> d’</a:t>
            </a:r>
            <a:r>
              <a:rPr lang="en-US">
                <a:solidFill>
                  <a:schemeClr val="accent1"/>
                </a:solidFill>
              </a:rPr>
              <a:t>accident</a:t>
            </a:r>
            <a:endParaRPr>
              <a:solidFill>
                <a:schemeClr val="accent1"/>
              </a:solidFill>
            </a:endParaRPr>
          </a:p>
        </p:txBody>
      </p:sp>
      <p:sp>
        <p:nvSpPr>
          <p:cNvPr id="354" name="Google Shape;354;p29"/>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p>
            <a:pPr marL="361942" lvl="0" indent="-361942" algn="l" rtl="0">
              <a:lnSpc>
                <a:spcPct val="90000"/>
              </a:lnSpc>
              <a:spcBef>
                <a:spcPts val="0"/>
              </a:spcBef>
              <a:spcAft>
                <a:spcPts val="0"/>
              </a:spcAft>
              <a:buClr>
                <a:schemeClr val="accent1"/>
              </a:buClr>
              <a:buSzPts val="2200"/>
              <a:buFont typeface="Noto Sans Symbols"/>
              <a:buChar char="🠶"/>
            </a:pPr>
            <a:r>
              <a:rPr lang="en-US" sz="2200"/>
              <a:t>La pròpia naturalesa de la infància facilita que es produeixin els accidents</a:t>
            </a:r>
            <a:endParaRPr/>
          </a:p>
          <a:p>
            <a:pPr marL="809605" lvl="1" indent="-352417" algn="l" rtl="0">
              <a:lnSpc>
                <a:spcPct val="90000"/>
              </a:lnSpc>
              <a:spcBef>
                <a:spcPts val="500"/>
              </a:spcBef>
              <a:spcAft>
                <a:spcPts val="0"/>
              </a:spcAft>
              <a:buSzPts val="2400"/>
              <a:buChar char="🠶"/>
            </a:pPr>
            <a:r>
              <a:rPr lang="en-US"/>
              <a:t>nenes i nens tenen curiositat, no tenen por; corren, pugen, salten i exploren</a:t>
            </a:r>
            <a:endParaRPr sz="2200"/>
          </a:p>
          <a:p>
            <a:pPr marL="361942" lvl="0" indent="-361942" algn="l" rtl="0">
              <a:lnSpc>
                <a:spcPct val="90000"/>
              </a:lnSpc>
              <a:spcBef>
                <a:spcPts val="1000"/>
              </a:spcBef>
              <a:spcAft>
                <a:spcPts val="0"/>
              </a:spcAft>
              <a:buClr>
                <a:schemeClr val="accent1"/>
              </a:buClr>
              <a:buSzPts val="2200"/>
              <a:buFont typeface="Noto Sans Symbols"/>
              <a:buChar char="🠶"/>
            </a:pPr>
            <a:r>
              <a:rPr lang="en-US" sz="2200"/>
              <a:t>Quan observeu una lesió que sospiteu que pot ser el resultat d’un maltractament, tingueu en compte : </a:t>
            </a:r>
            <a:endParaRPr/>
          </a:p>
          <a:p>
            <a:pPr marL="809605" lvl="1" indent="-352417" algn="l" rtl="0">
              <a:lnSpc>
                <a:spcPct val="90000"/>
              </a:lnSpc>
              <a:spcBef>
                <a:spcPts val="500"/>
              </a:spcBef>
              <a:spcAft>
                <a:spcPts val="0"/>
              </a:spcAft>
              <a:buSzPts val="2200"/>
              <a:buChar char="🠶"/>
            </a:pPr>
            <a:r>
              <a:rPr lang="en-US" sz="2200" b="1"/>
              <a:t>Localització de la lesió</a:t>
            </a:r>
            <a:endParaRPr sz="2200"/>
          </a:p>
          <a:p>
            <a:pPr marL="809605" lvl="1" indent="-352417" algn="l" rtl="0">
              <a:lnSpc>
                <a:spcPct val="90000"/>
              </a:lnSpc>
              <a:spcBef>
                <a:spcPts val="500"/>
              </a:spcBef>
              <a:spcAft>
                <a:spcPts val="0"/>
              </a:spcAft>
              <a:buSzPts val="2200"/>
              <a:buChar char="🠶"/>
            </a:pPr>
            <a:r>
              <a:rPr lang="en-US" sz="2200" b="1"/>
              <a:t>Nombre i freqüència de les lesions</a:t>
            </a:r>
            <a:endParaRPr sz="2200"/>
          </a:p>
          <a:p>
            <a:pPr marL="809605" lvl="1" indent="-352417" algn="l" rtl="0">
              <a:lnSpc>
                <a:spcPct val="90000"/>
              </a:lnSpc>
              <a:spcBef>
                <a:spcPts val="500"/>
              </a:spcBef>
              <a:spcAft>
                <a:spcPts val="0"/>
              </a:spcAft>
              <a:buSzPts val="2200"/>
              <a:buChar char="🠶"/>
            </a:pPr>
            <a:r>
              <a:rPr lang="en-US" sz="2200" b="1"/>
              <a:t>Mida i forma de la lesió</a:t>
            </a:r>
            <a:endParaRPr sz="2200" b="1"/>
          </a:p>
          <a:p>
            <a:pPr marL="809605" lvl="1" indent="-352417" algn="l" rtl="0">
              <a:lnSpc>
                <a:spcPct val="90000"/>
              </a:lnSpc>
              <a:spcBef>
                <a:spcPts val="500"/>
              </a:spcBef>
              <a:spcAft>
                <a:spcPts val="0"/>
              </a:spcAft>
              <a:buSzPts val="2200"/>
              <a:buChar char="🠶"/>
            </a:pPr>
            <a:r>
              <a:rPr lang="en-US" sz="2200" b="1"/>
              <a:t>Descripció de com es va produir la lesió</a:t>
            </a:r>
            <a:endParaRPr sz="2200" b="1"/>
          </a:p>
          <a:p>
            <a:pPr marL="809605" lvl="1" indent="-352417" algn="l" rtl="0">
              <a:lnSpc>
                <a:spcPct val="90000"/>
              </a:lnSpc>
              <a:spcBef>
                <a:spcPts val="500"/>
              </a:spcBef>
              <a:spcAft>
                <a:spcPts val="0"/>
              </a:spcAft>
              <a:buSzPts val="2200"/>
              <a:buChar char="🠶"/>
            </a:pPr>
            <a:r>
              <a:rPr lang="en-US" sz="2200" b="1"/>
              <a:t>Coherència de la lesió amb l’etapa de desenvolupament de la nena o el nen</a:t>
            </a:r>
            <a:endParaRPr/>
          </a:p>
          <a:p>
            <a:pPr marL="809605" lvl="1" indent="-352417" algn="l" rtl="0">
              <a:lnSpc>
                <a:spcPct val="90000"/>
              </a:lnSpc>
              <a:spcBef>
                <a:spcPts val="500"/>
              </a:spcBef>
              <a:spcAft>
                <a:spcPts val="0"/>
              </a:spcAft>
              <a:buSzPts val="2200"/>
              <a:buChar char="🠶"/>
            </a:pPr>
            <a:r>
              <a:rPr lang="en-US" sz="2200" b="1"/>
              <a:t>Recordeu que els accidents passen</a:t>
            </a:r>
            <a:endParaRPr sz="2200"/>
          </a:p>
        </p:txBody>
      </p:sp>
    </p:spTree>
  </p:cSld>
  <p:clrMapOvr>
    <a:masterClrMapping/>
  </p:clrMapOvr>
  <p:transition>
    <p:zoom/>
  </p:transition>
</p:sld>
</file>

<file path=ppt/slides/slide31.xml><?xml version="1.0" encoding="utf-8"?>
<p:sld xmlns:a="http://schemas.openxmlformats.org/drawingml/2006/main" xmlns:r="http://schemas.openxmlformats.org/officeDocument/2006/relationships" xmlns:p="http://schemas.openxmlformats.org/presentationml/2006/main" showMasterSp="0">
  <p:cSld>
    <p:spTree>
      <p:nvGrpSpPr>
        <p:cNvPr id="1" name="Shape 359"/>
        <p:cNvGrpSpPr/>
        <p:nvPr/>
      </p:nvGrpSpPr>
      <p:grpSpPr>
        <a:xfrm>
          <a:off x="0" y="0"/>
          <a:ext cx="0" cy="0"/>
          <a:chOff x="0" y="0"/>
          <a:chExt cx="0" cy="0"/>
        </a:xfrm>
      </p:grpSpPr>
      <p:sp>
        <p:nvSpPr>
          <p:cNvPr id="360" name="Google Shape;360;p30"/>
          <p:cNvSpPr txBox="1">
            <a:spLocks noGrp="1"/>
          </p:cNvSpPr>
          <p:nvPr>
            <p:ph type="title"/>
          </p:nvPr>
        </p:nvSpPr>
        <p:spPr>
          <a:xfrm>
            <a:off x="838200" y="365127"/>
            <a:ext cx="10515600" cy="1190627"/>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3600"/>
              <a:buFont typeface="Quattrocento Sans"/>
              <a:buNone/>
            </a:pPr>
            <a:r>
              <a:rPr lang="en-US"/>
              <a:t>Càstig corporal</a:t>
            </a:r>
            <a:endParaRPr/>
          </a:p>
        </p:txBody>
      </p:sp>
      <p:sp>
        <p:nvSpPr>
          <p:cNvPr id="361" name="Google Shape;361;p30"/>
          <p:cNvSpPr txBox="1">
            <a:spLocks noGrp="1"/>
          </p:cNvSpPr>
          <p:nvPr>
            <p:ph type="body" idx="1"/>
          </p:nvPr>
        </p:nvSpPr>
        <p:spPr>
          <a:xfrm>
            <a:off x="838200" y="1555754"/>
            <a:ext cx="10515600" cy="4351338"/>
          </a:xfrm>
          <a:prstGeom prst="rect">
            <a:avLst/>
          </a:prstGeom>
          <a:noFill/>
          <a:ln>
            <a:noFill/>
          </a:ln>
        </p:spPr>
        <p:txBody>
          <a:bodyPr spcFirstLastPara="1" wrap="square" lIns="91425" tIns="45700" rIns="91425" bIns="45700" anchor="t" anchorCtr="0">
            <a:normAutofit lnSpcReduction="10000"/>
          </a:bodyPr>
          <a:lstStyle/>
          <a:p>
            <a:pPr marL="361942" lvl="0" indent="-361942" algn="l" rtl="0">
              <a:lnSpc>
                <a:spcPct val="90000"/>
              </a:lnSpc>
              <a:spcBef>
                <a:spcPts val="0"/>
              </a:spcBef>
              <a:spcAft>
                <a:spcPts val="0"/>
              </a:spcAft>
              <a:buClr>
                <a:schemeClr val="accent1"/>
              </a:buClr>
              <a:buSzPts val="2200"/>
              <a:buFont typeface="Noto Sans Symbols"/>
              <a:buChar char="🠶"/>
            </a:pPr>
            <a:r>
              <a:rPr lang="en-US" sz="2200"/>
              <a:t>El càstig corporal consisteix en infringir dolor de manera deliberada per disciplinar les nenes i els nens, aquest és un factor de risc important per al maltractament infantil</a:t>
            </a:r>
            <a:endParaRPr/>
          </a:p>
          <a:p>
            <a:pPr marL="0" lvl="0" indent="0" algn="l" rtl="0">
              <a:lnSpc>
                <a:spcPct val="90000"/>
              </a:lnSpc>
              <a:spcBef>
                <a:spcPts val="1000"/>
              </a:spcBef>
              <a:spcAft>
                <a:spcPts val="0"/>
              </a:spcAft>
              <a:buSzPts val="2200"/>
              <a:buNone/>
            </a:pPr>
            <a:endParaRPr sz="2200"/>
          </a:p>
          <a:p>
            <a:pPr marL="361942" lvl="0" indent="-361942" algn="l" rtl="0">
              <a:lnSpc>
                <a:spcPct val="90000"/>
              </a:lnSpc>
              <a:spcBef>
                <a:spcPts val="1000"/>
              </a:spcBef>
              <a:spcAft>
                <a:spcPts val="0"/>
              </a:spcAft>
              <a:buClr>
                <a:schemeClr val="accent1"/>
              </a:buClr>
              <a:buSzPts val="2200"/>
              <a:buFont typeface="Noto Sans Symbols"/>
              <a:buChar char="🠶"/>
            </a:pPr>
            <a:r>
              <a:rPr lang="en-US" sz="2200"/>
              <a:t>A nivel legal, el càstig corporal representa en alguns països una violació dels drets de la infància segons </a:t>
            </a:r>
            <a:r>
              <a:rPr lang="en-US" sz="2400" i="1"/>
              <a:t>Convenció dels Drets de la Infància</a:t>
            </a:r>
            <a:endParaRPr sz="2400" i="1"/>
          </a:p>
          <a:p>
            <a:pPr marL="0" lvl="0" indent="0" algn="l" rtl="0">
              <a:lnSpc>
                <a:spcPct val="90000"/>
              </a:lnSpc>
              <a:spcBef>
                <a:spcPts val="1000"/>
              </a:spcBef>
              <a:spcAft>
                <a:spcPts val="0"/>
              </a:spcAft>
              <a:buSzPts val="2200"/>
              <a:buNone/>
            </a:pPr>
            <a:endParaRPr sz="2200"/>
          </a:p>
          <a:p>
            <a:pPr marL="361942" lvl="0" indent="-361942" algn="l" rtl="0">
              <a:lnSpc>
                <a:spcPct val="90000"/>
              </a:lnSpc>
              <a:spcBef>
                <a:spcPts val="1000"/>
              </a:spcBef>
              <a:spcAft>
                <a:spcPts val="0"/>
              </a:spcAft>
              <a:buClr>
                <a:schemeClr val="accent1"/>
              </a:buClr>
              <a:buSzPts val="2200"/>
              <a:buFont typeface="Noto Sans Symbols"/>
              <a:buChar char="🠶"/>
            </a:pPr>
            <a:r>
              <a:rPr lang="en-US" sz="2200"/>
              <a:t>El càstig corporal no només té implicacions físiques, sinó que també afecta negativament la salut i el benestar mental</a:t>
            </a:r>
            <a:endParaRPr/>
          </a:p>
          <a:p>
            <a:pPr marL="0" lvl="0" indent="0" algn="l" rtl="0">
              <a:lnSpc>
                <a:spcPct val="90000"/>
              </a:lnSpc>
              <a:spcBef>
                <a:spcPts val="1000"/>
              </a:spcBef>
              <a:spcAft>
                <a:spcPts val="0"/>
              </a:spcAft>
              <a:buSzPts val="2200"/>
              <a:buNone/>
            </a:pPr>
            <a:endParaRPr sz="2200"/>
          </a:p>
          <a:p>
            <a:pPr marL="361942" lvl="0" indent="-361942" algn="l" rtl="0">
              <a:lnSpc>
                <a:spcPct val="90000"/>
              </a:lnSpc>
              <a:spcBef>
                <a:spcPts val="1000"/>
              </a:spcBef>
              <a:spcAft>
                <a:spcPts val="0"/>
              </a:spcAft>
              <a:buClr>
                <a:schemeClr val="accent1"/>
              </a:buClr>
              <a:buSzPts val="2200"/>
              <a:buFont typeface="Noto Sans Symbols"/>
              <a:buChar char="🠶"/>
            </a:pPr>
            <a:r>
              <a:rPr lang="en-US" sz="2200"/>
              <a:t>La legislació que prohibeix els càstigs corporals redueix de manera efectiva la violència contra la infància</a:t>
            </a:r>
            <a:endParaRPr sz="2200"/>
          </a:p>
        </p:txBody>
      </p:sp>
    </p:spTree>
  </p:cSld>
  <p:clrMapOvr>
    <a:masterClrMapping/>
  </p:clrMapOvr>
  <p:transition>
    <p:wipe dir="r"/>
  </p:transition>
</p:sld>
</file>

<file path=ppt/slides/slide32.xml><?xml version="1.0" encoding="utf-8"?>
<p:sld xmlns:a="http://schemas.openxmlformats.org/drawingml/2006/main" xmlns:r="http://schemas.openxmlformats.org/officeDocument/2006/relationships" xmlns:p="http://schemas.openxmlformats.org/presentationml/2006/main" showMasterSp="0">
  <p:cSld>
    <p:spTree>
      <p:nvGrpSpPr>
        <p:cNvPr id="1" name="Shape 366"/>
        <p:cNvGrpSpPr/>
        <p:nvPr/>
      </p:nvGrpSpPr>
      <p:grpSpPr>
        <a:xfrm>
          <a:off x="0" y="0"/>
          <a:ext cx="0" cy="0"/>
          <a:chOff x="0" y="0"/>
          <a:chExt cx="0" cy="0"/>
        </a:xfrm>
      </p:grpSpPr>
      <p:sp>
        <p:nvSpPr>
          <p:cNvPr id="367" name="Google Shape;367;p31"/>
          <p:cNvSpPr txBox="1">
            <a:spLocks noGrp="1"/>
          </p:cNvSpPr>
          <p:nvPr>
            <p:ph type="title"/>
          </p:nvPr>
        </p:nvSpPr>
        <p:spPr>
          <a:xfrm>
            <a:off x="838200" y="172284"/>
            <a:ext cx="10515600" cy="1190627"/>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3600"/>
              <a:buFont typeface="Quattrocento Sans"/>
              <a:buNone/>
            </a:pPr>
            <a:r>
              <a:rPr lang="en-US"/>
              <a:t>Càstig corporal in Catalunya</a:t>
            </a:r>
            <a:endParaRPr>
              <a:solidFill>
                <a:srgbClr val="C00000"/>
              </a:solidFill>
            </a:endParaRPr>
          </a:p>
        </p:txBody>
      </p:sp>
      <p:sp>
        <p:nvSpPr>
          <p:cNvPr id="368" name="Google Shape;368;p31"/>
          <p:cNvSpPr txBox="1">
            <a:spLocks noGrp="1"/>
          </p:cNvSpPr>
          <p:nvPr>
            <p:ph type="body" idx="1"/>
          </p:nvPr>
        </p:nvSpPr>
        <p:spPr>
          <a:xfrm>
            <a:off x="838200" y="1362911"/>
            <a:ext cx="10515600" cy="4635499"/>
          </a:xfrm>
          <a:prstGeom prst="rect">
            <a:avLst/>
          </a:prstGeom>
          <a:noFill/>
          <a:ln>
            <a:noFill/>
          </a:ln>
        </p:spPr>
        <p:txBody>
          <a:bodyPr spcFirstLastPara="1" wrap="square" lIns="91425" tIns="45700" rIns="91425" bIns="45700" anchor="t" anchorCtr="0">
            <a:normAutofit/>
          </a:bodyPr>
          <a:lstStyle/>
          <a:p>
            <a:pPr marL="361942" lvl="0" indent="-361942" algn="l" rtl="0">
              <a:lnSpc>
                <a:spcPct val="70000"/>
              </a:lnSpc>
              <a:spcBef>
                <a:spcPts val="0"/>
              </a:spcBef>
              <a:spcAft>
                <a:spcPts val="0"/>
              </a:spcAft>
              <a:buClr>
                <a:schemeClr val="accent1"/>
              </a:buClr>
              <a:buSzPts val="2170"/>
              <a:buFont typeface="Noto Sans Symbols"/>
              <a:buChar char="🠶"/>
            </a:pPr>
            <a:r>
              <a:rPr lang="en-US" sz="2170"/>
              <a:t>a Catalunya, l'ús de càstigs corporals contra les nenes i els nens per part de les persones progenitores encara està emparat per legislacions com el </a:t>
            </a:r>
            <a:r>
              <a:rPr lang="en-US" sz="2170" i="1"/>
              <a:t>Codi Civil (articles 236-17):</a:t>
            </a:r>
            <a:r>
              <a:rPr lang="en-US" sz="1860" i="1"/>
              <a:t> </a:t>
            </a:r>
            <a:r>
              <a:rPr lang="en-US" sz="2170" i="1"/>
              <a:t>4. Els progenitors, amb finalitat educativa, poden corregir els fills en potestat d'una manera proporcionada, raonable i moderada, amb ple respecte a llur dignitat i integritat física i psíquica.</a:t>
            </a:r>
            <a:endParaRPr sz="2170" i="1"/>
          </a:p>
          <a:p>
            <a:pPr marL="361942" lvl="0" indent="-361942" algn="l" rtl="0">
              <a:lnSpc>
                <a:spcPct val="70000"/>
              </a:lnSpc>
              <a:spcBef>
                <a:spcPts val="1000"/>
              </a:spcBef>
              <a:spcAft>
                <a:spcPts val="0"/>
              </a:spcAft>
              <a:buClr>
                <a:schemeClr val="accent1"/>
              </a:buClr>
              <a:buSzPts val="2170"/>
              <a:buFont typeface="Noto Sans Symbols"/>
              <a:buChar char="🠶"/>
            </a:pPr>
            <a:r>
              <a:rPr lang="en-US" sz="2170"/>
              <a:t>el càstig corporal no està  permès a les escoles, cases d'acollida i altres centres de cura de la infància</a:t>
            </a:r>
            <a:endParaRPr sz="2170"/>
          </a:p>
          <a:p>
            <a:pPr marL="361942" lvl="0" indent="-361942" algn="l" rtl="0">
              <a:lnSpc>
                <a:spcPct val="70000"/>
              </a:lnSpc>
              <a:spcBef>
                <a:spcPts val="1000"/>
              </a:spcBef>
              <a:spcAft>
                <a:spcPts val="0"/>
              </a:spcAft>
              <a:buClr>
                <a:schemeClr val="accent1"/>
              </a:buClr>
              <a:buSzPts val="2247"/>
              <a:buFont typeface="Noto Sans Symbols"/>
              <a:buChar char="🠶"/>
            </a:pPr>
            <a:r>
              <a:rPr lang="en-US" sz="2247"/>
              <a:t>hi ha persones que encara utilitzen els càstigs corporals com una manera de disciplinar les seves filles i els seus fills; els càstigs corporals, però, </a:t>
            </a:r>
            <a:r>
              <a:rPr lang="en-US" sz="2170"/>
              <a:t>ensenyen a nenes i nens a resoldre els conflictes de manera violenta i a utilitzar el poder físic en lloc de la raó per obtenir resultats o expressar ràbia</a:t>
            </a:r>
            <a:endParaRPr sz="1860"/>
          </a:p>
          <a:p>
            <a:pPr marL="361942" lvl="0" indent="-361942" algn="l" rtl="0">
              <a:lnSpc>
                <a:spcPct val="70000"/>
              </a:lnSpc>
              <a:spcBef>
                <a:spcPts val="1000"/>
              </a:spcBef>
              <a:spcAft>
                <a:spcPts val="0"/>
              </a:spcAft>
              <a:buClr>
                <a:schemeClr val="accent1"/>
              </a:buClr>
              <a:buSzPts val="2247"/>
              <a:buFont typeface="Noto Sans Symbols"/>
              <a:buChar char="🠶"/>
            </a:pPr>
            <a:r>
              <a:rPr lang="en-US" sz="2247"/>
              <a:t>El càstig corporal, a més, pot provocar lesions no desitjades a causa de la diferència de mida entre una persona adulta i una nena o nen, agreujades per la presència d'ira i l'ús de la força</a:t>
            </a:r>
            <a:endParaRPr sz="2247"/>
          </a:p>
          <a:p>
            <a:pPr marL="809605" lvl="1" indent="-234307" algn="l" rtl="0">
              <a:lnSpc>
                <a:spcPct val="70000"/>
              </a:lnSpc>
              <a:spcBef>
                <a:spcPts val="500"/>
              </a:spcBef>
              <a:spcAft>
                <a:spcPts val="0"/>
              </a:spcAft>
              <a:buSzPts val="1860"/>
              <a:buNone/>
            </a:pPr>
            <a:endParaRPr sz="1860">
              <a:solidFill>
                <a:schemeClr val="accent1"/>
              </a:solidFill>
            </a:endParaRPr>
          </a:p>
          <a:p>
            <a:pPr marL="0" lvl="0" indent="0" algn="ctr" rtl="0">
              <a:lnSpc>
                <a:spcPct val="70000"/>
              </a:lnSpc>
              <a:spcBef>
                <a:spcPts val="1000"/>
              </a:spcBef>
              <a:spcAft>
                <a:spcPts val="0"/>
              </a:spcAft>
              <a:buSzPts val="2170"/>
              <a:buNone/>
            </a:pPr>
            <a:r>
              <a:rPr lang="en-US" sz="2170" b="1">
                <a:solidFill>
                  <a:schemeClr val="accent1"/>
                </a:solidFill>
              </a:rPr>
              <a:t>la línia entre el càstig corporal i el maltractament físic és subjectiva, poc clara i varia d'un cas a un altre</a:t>
            </a:r>
            <a:endParaRPr sz="2170" b="1">
              <a:solidFill>
                <a:schemeClr val="accent1"/>
              </a:solidFill>
            </a:endParaRPr>
          </a:p>
        </p:txBody>
      </p:sp>
    </p:spTree>
  </p:cSld>
  <p:clrMapOvr>
    <a:masterClrMapping/>
  </p:clrMapOvr>
  <p:transition>
    <p:wipe dir="r"/>
  </p:transition>
</p:sld>
</file>

<file path=ppt/slides/slide33.xml><?xml version="1.0" encoding="utf-8"?>
<p:sld xmlns:a="http://schemas.openxmlformats.org/drawingml/2006/main" xmlns:r="http://schemas.openxmlformats.org/officeDocument/2006/relationships" xmlns:p="http://schemas.openxmlformats.org/presentationml/2006/main" showMasterSp="0">
  <p:cSld>
    <p:spTree>
      <p:nvGrpSpPr>
        <p:cNvPr id="1" name="Shape 373"/>
        <p:cNvGrpSpPr/>
        <p:nvPr/>
      </p:nvGrpSpPr>
      <p:grpSpPr>
        <a:xfrm>
          <a:off x="0" y="0"/>
          <a:ext cx="0" cy="0"/>
          <a:chOff x="0" y="0"/>
          <a:chExt cx="0" cy="0"/>
        </a:xfrm>
      </p:grpSpPr>
      <p:sp>
        <p:nvSpPr>
          <p:cNvPr id="374" name="Google Shape;374;p32"/>
          <p:cNvSpPr txBox="1">
            <a:spLocks noGrp="1"/>
          </p:cNvSpPr>
          <p:nvPr>
            <p:ph type="title"/>
          </p:nvPr>
        </p:nvSpPr>
        <p:spPr>
          <a:xfrm>
            <a:off x="838200" y="0"/>
            <a:ext cx="10515600" cy="1190627"/>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3600"/>
              <a:buFont typeface="Quattrocento Sans"/>
              <a:buNone/>
            </a:pPr>
            <a:r>
              <a:rPr lang="en-US"/>
              <a:t>Abús i explotació sexual </a:t>
            </a:r>
            <a:endParaRPr/>
          </a:p>
        </p:txBody>
      </p:sp>
      <p:sp>
        <p:nvSpPr>
          <p:cNvPr id="375" name="Google Shape;375;p32"/>
          <p:cNvSpPr txBox="1">
            <a:spLocks noGrp="1"/>
          </p:cNvSpPr>
          <p:nvPr>
            <p:ph type="body" idx="1"/>
          </p:nvPr>
        </p:nvSpPr>
        <p:spPr>
          <a:xfrm>
            <a:off x="838200" y="1253331"/>
            <a:ext cx="10515600" cy="4351338"/>
          </a:xfrm>
          <a:prstGeom prst="rect">
            <a:avLst/>
          </a:prstGeom>
          <a:noFill/>
          <a:ln>
            <a:noFill/>
          </a:ln>
        </p:spPr>
        <p:txBody>
          <a:bodyPr spcFirstLastPara="1" wrap="square" lIns="91425" tIns="45700" rIns="91425" bIns="45700" anchor="t" anchorCtr="0">
            <a:normAutofit lnSpcReduction="10000"/>
          </a:bodyPr>
          <a:lstStyle/>
          <a:p>
            <a:pPr marL="361942" lvl="0" indent="-361942" algn="l" rtl="0">
              <a:lnSpc>
                <a:spcPct val="70000"/>
              </a:lnSpc>
              <a:spcBef>
                <a:spcPts val="0"/>
              </a:spcBef>
              <a:spcAft>
                <a:spcPts val="0"/>
              </a:spcAft>
              <a:buSzPts val="2220"/>
              <a:buNone/>
            </a:pPr>
            <a:r>
              <a:rPr lang="en-US" sz="2220"/>
              <a:t>inclou: </a:t>
            </a:r>
            <a:endParaRPr/>
          </a:p>
          <a:p>
            <a:pPr marL="361942" lvl="0" indent="-361942" algn="l" rtl="0">
              <a:lnSpc>
                <a:spcPct val="70000"/>
              </a:lnSpc>
              <a:spcBef>
                <a:spcPts val="1000"/>
              </a:spcBef>
              <a:spcAft>
                <a:spcPts val="0"/>
              </a:spcAft>
              <a:buClr>
                <a:schemeClr val="accent1"/>
              </a:buClr>
              <a:buSzPts val="2220"/>
              <a:buFont typeface="Noto Sans Symbols"/>
              <a:buChar char="🠶"/>
            </a:pPr>
            <a:r>
              <a:rPr lang="en-US" sz="2220"/>
              <a:t>la incitació o la coacció d’una nena o nen a participar en qualsevol activitat sexual il·legal o psicològicament perjudicial</a:t>
            </a:r>
            <a:endParaRPr/>
          </a:p>
          <a:p>
            <a:pPr marL="0" lvl="0" indent="0" algn="l" rtl="0">
              <a:lnSpc>
                <a:spcPct val="70000"/>
              </a:lnSpc>
              <a:spcBef>
                <a:spcPts val="1000"/>
              </a:spcBef>
              <a:spcAft>
                <a:spcPts val="0"/>
              </a:spcAft>
              <a:buSzPts val="2220"/>
              <a:buNone/>
            </a:pPr>
            <a:endParaRPr sz="2220"/>
          </a:p>
          <a:p>
            <a:pPr marL="361942" lvl="0" indent="-361942" algn="l" rtl="0">
              <a:lnSpc>
                <a:spcPct val="70000"/>
              </a:lnSpc>
              <a:spcBef>
                <a:spcPts val="1000"/>
              </a:spcBef>
              <a:spcAft>
                <a:spcPts val="0"/>
              </a:spcAft>
              <a:buClr>
                <a:schemeClr val="accent1"/>
              </a:buClr>
              <a:buSzPts val="2220"/>
              <a:buFont typeface="Noto Sans Symbols"/>
              <a:buChar char="🠶"/>
            </a:pPr>
            <a:r>
              <a:rPr lang="en-US" sz="2220"/>
              <a:t>l'ús de nenes i nens en l'explotació sexual comercial</a:t>
            </a:r>
            <a:endParaRPr/>
          </a:p>
          <a:p>
            <a:pPr marL="0" lvl="0" indent="0" algn="l" rtl="0">
              <a:lnSpc>
                <a:spcPct val="70000"/>
              </a:lnSpc>
              <a:spcBef>
                <a:spcPts val="1000"/>
              </a:spcBef>
              <a:spcAft>
                <a:spcPts val="0"/>
              </a:spcAft>
              <a:buSzPts val="2220"/>
              <a:buNone/>
            </a:pPr>
            <a:endParaRPr sz="2220"/>
          </a:p>
          <a:p>
            <a:pPr marL="361942" lvl="0" indent="-361942" algn="l" rtl="0">
              <a:lnSpc>
                <a:spcPct val="70000"/>
              </a:lnSpc>
              <a:spcBef>
                <a:spcPts val="1000"/>
              </a:spcBef>
              <a:spcAft>
                <a:spcPts val="0"/>
              </a:spcAft>
              <a:buClr>
                <a:schemeClr val="accent1"/>
              </a:buClr>
              <a:buSzPts val="2220"/>
              <a:buFont typeface="Noto Sans Symbols"/>
              <a:buChar char="🠶"/>
            </a:pPr>
            <a:r>
              <a:rPr lang="en-US" sz="2220"/>
              <a:t>l’ús de nenes i nens en continguts audiovisuals d’abús sexual infantil</a:t>
            </a:r>
            <a:endParaRPr sz="2220"/>
          </a:p>
          <a:p>
            <a:pPr marL="0" lvl="0" indent="0" algn="l" rtl="0">
              <a:lnSpc>
                <a:spcPct val="70000"/>
              </a:lnSpc>
              <a:spcBef>
                <a:spcPts val="1000"/>
              </a:spcBef>
              <a:spcAft>
                <a:spcPts val="0"/>
              </a:spcAft>
              <a:buSzPts val="2220"/>
              <a:buNone/>
            </a:pPr>
            <a:endParaRPr sz="2220"/>
          </a:p>
          <a:p>
            <a:pPr marL="361942" lvl="0" indent="-361942" algn="l" rtl="0">
              <a:lnSpc>
                <a:spcPct val="70000"/>
              </a:lnSpc>
              <a:spcBef>
                <a:spcPts val="1000"/>
              </a:spcBef>
              <a:spcAft>
                <a:spcPts val="0"/>
              </a:spcAft>
              <a:buClr>
                <a:schemeClr val="accent1"/>
              </a:buClr>
              <a:buSzPts val="2220"/>
              <a:buFont typeface="Noto Sans Symbols"/>
              <a:buChar char="🠶"/>
            </a:pPr>
            <a:r>
              <a:rPr lang="en-US" sz="2220"/>
              <a:t>prostitució infantil, esclavitud sexual, explotació sexual en viatges i turisme, tràfic (dins i entre països) i venda de nenes i nens amb finalitats sexuals i matrimoni forçat.</a:t>
            </a:r>
            <a:endParaRPr/>
          </a:p>
          <a:p>
            <a:pPr marL="0" lvl="0" indent="0" algn="l" rtl="0">
              <a:lnSpc>
                <a:spcPct val="70000"/>
              </a:lnSpc>
              <a:spcBef>
                <a:spcPts val="1000"/>
              </a:spcBef>
              <a:spcAft>
                <a:spcPts val="0"/>
              </a:spcAft>
              <a:buSzPts val="2220"/>
              <a:buNone/>
            </a:pPr>
            <a:endParaRPr sz="2220"/>
          </a:p>
          <a:p>
            <a:pPr marL="809605" lvl="1" indent="-352417" algn="l" rtl="0">
              <a:lnSpc>
                <a:spcPct val="70000"/>
              </a:lnSpc>
              <a:spcBef>
                <a:spcPts val="500"/>
              </a:spcBef>
              <a:spcAft>
                <a:spcPts val="0"/>
              </a:spcAft>
              <a:buSzPts val="1850"/>
              <a:buChar char="🠶"/>
            </a:pPr>
            <a:r>
              <a:rPr lang="en-US" sz="1850"/>
              <a:t>moltes nenes i nens experimenten una victimització sexual que no s’acompanya de força física o intimidació, però que és psicològicament intrusiva, explotadora i traumàtica.</a:t>
            </a:r>
            <a:endParaRPr/>
          </a:p>
        </p:txBody>
      </p:sp>
    </p:spTree>
  </p:cSld>
  <p:clrMapOvr>
    <a:masterClrMapping/>
  </p:clrMapOvr>
  <p:transition>
    <p:wipe dir="d"/>
  </p:transition>
</p:sld>
</file>

<file path=ppt/slides/slide34.xml><?xml version="1.0" encoding="utf-8"?>
<p:sld xmlns:a="http://schemas.openxmlformats.org/drawingml/2006/main" xmlns:r="http://schemas.openxmlformats.org/officeDocument/2006/relationships" xmlns:p="http://schemas.openxmlformats.org/presentationml/2006/main" showMasterSp="0">
  <p:cSld>
    <p:spTree>
      <p:nvGrpSpPr>
        <p:cNvPr id="1" name="Shape 380"/>
        <p:cNvGrpSpPr/>
        <p:nvPr/>
      </p:nvGrpSpPr>
      <p:grpSpPr>
        <a:xfrm>
          <a:off x="0" y="0"/>
          <a:ext cx="0" cy="0"/>
          <a:chOff x="0" y="0"/>
          <a:chExt cx="0" cy="0"/>
        </a:xfrm>
      </p:grpSpPr>
      <p:sp>
        <p:nvSpPr>
          <p:cNvPr id="381" name="Google Shape;381;p33"/>
          <p:cNvSpPr txBox="1">
            <a:spLocks noGrp="1"/>
          </p:cNvSpPr>
          <p:nvPr>
            <p:ph type="title"/>
          </p:nvPr>
        </p:nvSpPr>
        <p:spPr>
          <a:xfrm>
            <a:off x="838200" y="365127"/>
            <a:ext cx="10515600" cy="1190627"/>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3600"/>
              <a:buFont typeface="Quattrocento Sans"/>
              <a:buNone/>
            </a:pPr>
            <a:r>
              <a:rPr lang="en-US"/>
              <a:t>Continuum de l’abús sexual infantil</a:t>
            </a:r>
            <a:endParaRPr/>
          </a:p>
        </p:txBody>
      </p:sp>
      <p:grpSp>
        <p:nvGrpSpPr>
          <p:cNvPr id="382" name="Google Shape;382;p33"/>
          <p:cNvGrpSpPr/>
          <p:nvPr/>
        </p:nvGrpSpPr>
        <p:grpSpPr>
          <a:xfrm>
            <a:off x="702057" y="1471899"/>
            <a:ext cx="10561362" cy="3683582"/>
            <a:chOff x="3095" y="190208"/>
            <a:chExt cx="10561362" cy="3683582"/>
          </a:xfrm>
        </p:grpSpPr>
        <p:sp>
          <p:nvSpPr>
            <p:cNvPr id="383" name="Google Shape;383;p33"/>
            <p:cNvSpPr/>
            <p:nvPr/>
          </p:nvSpPr>
          <p:spPr>
            <a:xfrm>
              <a:off x="5160970" y="1593887"/>
              <a:ext cx="4052615" cy="642892"/>
            </a:xfrm>
            <a:custGeom>
              <a:avLst/>
              <a:gdLst/>
              <a:ahLst/>
              <a:cxnLst/>
              <a:rect l="l" t="t" r="r" b="b"/>
              <a:pathLst>
                <a:path w="120000" h="120000" extrusionOk="0">
                  <a:moveTo>
                    <a:pt x="0" y="0"/>
                  </a:moveTo>
                  <a:lnTo>
                    <a:pt x="0" y="81776"/>
                  </a:lnTo>
                  <a:lnTo>
                    <a:pt x="120000" y="81776"/>
                  </a:lnTo>
                  <a:lnTo>
                    <a:pt x="120000" y="120000"/>
                  </a:lnTo>
                </a:path>
              </a:pathLst>
            </a:custGeom>
            <a:noFill/>
            <a:ln w="12700" cap="flat" cmpd="sng">
              <a:solidFill>
                <a:srgbClr val="487AA8"/>
              </a:solidFill>
              <a:prstDash val="solid"/>
              <a:miter lim="800000"/>
              <a:headEnd type="none" w="sm" len="sm"/>
              <a:tailEnd type="none" w="sm" len="sm"/>
            </a:ln>
          </p:spPr>
        </p:sp>
        <p:sp>
          <p:nvSpPr>
            <p:cNvPr id="384" name="Google Shape;384;p33"/>
            <p:cNvSpPr/>
            <p:nvPr/>
          </p:nvSpPr>
          <p:spPr>
            <a:xfrm>
              <a:off x="5160970" y="1593887"/>
              <a:ext cx="1350871" cy="642892"/>
            </a:xfrm>
            <a:custGeom>
              <a:avLst/>
              <a:gdLst/>
              <a:ahLst/>
              <a:cxnLst/>
              <a:rect l="l" t="t" r="r" b="b"/>
              <a:pathLst>
                <a:path w="120000" h="120000" extrusionOk="0">
                  <a:moveTo>
                    <a:pt x="0" y="0"/>
                  </a:moveTo>
                  <a:lnTo>
                    <a:pt x="0" y="81776"/>
                  </a:lnTo>
                  <a:lnTo>
                    <a:pt x="120000" y="81776"/>
                  </a:lnTo>
                  <a:lnTo>
                    <a:pt x="120000" y="120000"/>
                  </a:lnTo>
                </a:path>
              </a:pathLst>
            </a:custGeom>
            <a:noFill/>
            <a:ln w="12700" cap="flat" cmpd="sng">
              <a:solidFill>
                <a:srgbClr val="487AA8"/>
              </a:solidFill>
              <a:prstDash val="solid"/>
              <a:miter lim="800000"/>
              <a:headEnd type="none" w="sm" len="sm"/>
              <a:tailEnd type="none" w="sm" len="sm"/>
            </a:ln>
          </p:spPr>
        </p:sp>
        <p:sp>
          <p:nvSpPr>
            <p:cNvPr id="385" name="Google Shape;385;p33"/>
            <p:cNvSpPr/>
            <p:nvPr/>
          </p:nvSpPr>
          <p:spPr>
            <a:xfrm>
              <a:off x="3810098" y="1593887"/>
              <a:ext cx="1350871" cy="642892"/>
            </a:xfrm>
            <a:custGeom>
              <a:avLst/>
              <a:gdLst/>
              <a:ahLst/>
              <a:cxnLst/>
              <a:rect l="l" t="t" r="r" b="b"/>
              <a:pathLst>
                <a:path w="120000" h="120000" extrusionOk="0">
                  <a:moveTo>
                    <a:pt x="120000" y="0"/>
                  </a:moveTo>
                  <a:lnTo>
                    <a:pt x="120000" y="81776"/>
                  </a:lnTo>
                  <a:lnTo>
                    <a:pt x="0" y="81776"/>
                  </a:lnTo>
                  <a:lnTo>
                    <a:pt x="0" y="120000"/>
                  </a:lnTo>
                </a:path>
              </a:pathLst>
            </a:custGeom>
            <a:noFill/>
            <a:ln w="12700" cap="flat" cmpd="sng">
              <a:solidFill>
                <a:srgbClr val="487AA8"/>
              </a:solidFill>
              <a:prstDash val="solid"/>
              <a:miter lim="800000"/>
              <a:headEnd type="none" w="sm" len="sm"/>
              <a:tailEnd type="none" w="sm" len="sm"/>
            </a:ln>
          </p:spPr>
        </p:sp>
        <p:sp>
          <p:nvSpPr>
            <p:cNvPr id="386" name="Google Shape;386;p33"/>
            <p:cNvSpPr/>
            <p:nvPr/>
          </p:nvSpPr>
          <p:spPr>
            <a:xfrm>
              <a:off x="1108354" y="1593887"/>
              <a:ext cx="4052615" cy="642892"/>
            </a:xfrm>
            <a:custGeom>
              <a:avLst/>
              <a:gdLst/>
              <a:ahLst/>
              <a:cxnLst/>
              <a:rect l="l" t="t" r="r" b="b"/>
              <a:pathLst>
                <a:path w="120000" h="120000" extrusionOk="0">
                  <a:moveTo>
                    <a:pt x="120000" y="0"/>
                  </a:moveTo>
                  <a:lnTo>
                    <a:pt x="120000" y="81776"/>
                  </a:lnTo>
                  <a:lnTo>
                    <a:pt x="0" y="81776"/>
                  </a:lnTo>
                  <a:lnTo>
                    <a:pt x="0" y="120000"/>
                  </a:lnTo>
                </a:path>
              </a:pathLst>
            </a:custGeom>
            <a:noFill/>
            <a:ln w="12700" cap="flat" cmpd="sng">
              <a:solidFill>
                <a:srgbClr val="487AA8"/>
              </a:solidFill>
              <a:prstDash val="solid"/>
              <a:miter lim="800000"/>
              <a:headEnd type="none" w="sm" len="sm"/>
              <a:tailEnd type="none" w="sm" len="sm"/>
            </a:ln>
          </p:spPr>
        </p:sp>
        <p:sp>
          <p:nvSpPr>
            <p:cNvPr id="387" name="Google Shape;387;p33"/>
            <p:cNvSpPr/>
            <p:nvPr/>
          </p:nvSpPr>
          <p:spPr>
            <a:xfrm>
              <a:off x="4055711" y="190208"/>
              <a:ext cx="2210517" cy="1403678"/>
            </a:xfrm>
            <a:prstGeom prst="roundRect">
              <a:avLst>
                <a:gd name="adj" fmla="val 10000"/>
              </a:avLst>
            </a:prstGeom>
            <a:solidFill>
              <a:srgbClr val="599BD5"/>
            </a:solidFill>
            <a:ln w="12700" cap="flat" cmpd="sng">
              <a:solidFill>
                <a:schemeClr val="lt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8" name="Google Shape;388;p33"/>
            <p:cNvSpPr/>
            <p:nvPr/>
          </p:nvSpPr>
          <p:spPr>
            <a:xfrm>
              <a:off x="4301324" y="423541"/>
              <a:ext cx="2210517" cy="1403678"/>
            </a:xfrm>
            <a:prstGeom prst="roundRect">
              <a:avLst>
                <a:gd name="adj" fmla="val 10000"/>
              </a:avLst>
            </a:prstGeom>
            <a:solidFill>
              <a:schemeClr val="lt1">
                <a:alpha val="89803"/>
              </a:schemeClr>
            </a:solidFill>
            <a:ln w="12700" cap="flat" cmpd="sng">
              <a:solidFill>
                <a:srgbClr val="599BD5"/>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9" name="Google Shape;389;p33"/>
            <p:cNvSpPr txBox="1"/>
            <p:nvPr/>
          </p:nvSpPr>
          <p:spPr>
            <a:xfrm>
              <a:off x="4342436" y="464653"/>
              <a:ext cx="2128293" cy="1321454"/>
            </a:xfrm>
            <a:prstGeom prst="rect">
              <a:avLst/>
            </a:prstGeom>
            <a:noFill/>
            <a:ln>
              <a:noFill/>
            </a:ln>
          </p:spPr>
          <p:txBody>
            <a:bodyPr spcFirstLastPara="1" wrap="square" lIns="91425" tIns="91425" rIns="91425" bIns="91425" anchor="ctr" anchorCtr="0">
              <a:noAutofit/>
            </a:bodyPr>
            <a:lstStyle/>
            <a:p>
              <a:pPr marL="0" marR="0" lvl="0" indent="0" algn="ctr" rtl="0">
                <a:lnSpc>
                  <a:spcPct val="90000"/>
                </a:lnSpc>
                <a:spcBef>
                  <a:spcPts val="0"/>
                </a:spcBef>
                <a:spcAft>
                  <a:spcPts val="0"/>
                </a:spcAft>
                <a:buClr>
                  <a:schemeClr val="dk1"/>
                </a:buClr>
                <a:buSzPts val="2400"/>
                <a:buFont typeface="Calibri"/>
                <a:buNone/>
              </a:pPr>
              <a:r>
                <a:rPr lang="en-US" sz="2400">
                  <a:solidFill>
                    <a:schemeClr val="dk1"/>
                  </a:solidFill>
                  <a:latin typeface="Calibri"/>
                  <a:ea typeface="Calibri"/>
                  <a:cs typeface="Calibri"/>
                  <a:sym typeface="Calibri"/>
                </a:rPr>
                <a:t>Continuum</a:t>
              </a:r>
              <a:endParaRPr/>
            </a:p>
            <a:p>
              <a:pPr marL="0" marR="0" lvl="0" indent="0" algn="ctr" rtl="0">
                <a:lnSpc>
                  <a:spcPct val="90000"/>
                </a:lnSpc>
                <a:spcBef>
                  <a:spcPts val="840"/>
                </a:spcBef>
                <a:spcAft>
                  <a:spcPts val="0"/>
                </a:spcAft>
                <a:buClr>
                  <a:schemeClr val="dk1"/>
                </a:buClr>
                <a:buSzPts val="2400"/>
                <a:buFont typeface="Calibri"/>
                <a:buNone/>
              </a:pPr>
              <a:r>
                <a:rPr lang="en-US" sz="2400">
                  <a:solidFill>
                    <a:schemeClr val="dk1"/>
                  </a:solidFill>
                  <a:latin typeface="Calibri"/>
                  <a:ea typeface="Calibri"/>
                  <a:cs typeface="Calibri"/>
                  <a:sym typeface="Calibri"/>
                </a:rPr>
                <a:t>Abús Sexual Infantil</a:t>
              </a:r>
              <a:endParaRPr sz="2400">
                <a:solidFill>
                  <a:schemeClr val="dk1"/>
                </a:solidFill>
                <a:latin typeface="Calibri"/>
                <a:ea typeface="Calibri"/>
                <a:cs typeface="Calibri"/>
                <a:sym typeface="Calibri"/>
              </a:endParaRPr>
            </a:p>
          </p:txBody>
        </p:sp>
        <p:sp>
          <p:nvSpPr>
            <p:cNvPr id="390" name="Google Shape;390;p33"/>
            <p:cNvSpPr/>
            <p:nvPr/>
          </p:nvSpPr>
          <p:spPr>
            <a:xfrm>
              <a:off x="3095" y="2236779"/>
              <a:ext cx="2210517" cy="1403678"/>
            </a:xfrm>
            <a:prstGeom prst="roundRect">
              <a:avLst>
                <a:gd name="adj" fmla="val 10000"/>
              </a:avLst>
            </a:prstGeom>
            <a:solidFill>
              <a:srgbClr val="599BD5"/>
            </a:solidFill>
            <a:ln w="12700" cap="flat" cmpd="sng">
              <a:solidFill>
                <a:schemeClr val="lt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1" name="Google Shape;391;p33"/>
            <p:cNvSpPr/>
            <p:nvPr/>
          </p:nvSpPr>
          <p:spPr>
            <a:xfrm>
              <a:off x="248709" y="2470112"/>
              <a:ext cx="2210517" cy="1403678"/>
            </a:xfrm>
            <a:prstGeom prst="roundRect">
              <a:avLst>
                <a:gd name="adj" fmla="val 10000"/>
              </a:avLst>
            </a:prstGeom>
            <a:solidFill>
              <a:schemeClr val="lt1">
                <a:alpha val="89803"/>
              </a:schemeClr>
            </a:solidFill>
            <a:ln w="12700" cap="flat" cmpd="sng">
              <a:solidFill>
                <a:srgbClr val="599BD5"/>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2" name="Google Shape;392;p33"/>
            <p:cNvSpPr txBox="1"/>
            <p:nvPr/>
          </p:nvSpPr>
          <p:spPr>
            <a:xfrm>
              <a:off x="289821" y="2511224"/>
              <a:ext cx="2128293" cy="1321454"/>
            </a:xfrm>
            <a:prstGeom prst="rect">
              <a:avLst/>
            </a:prstGeom>
            <a:noFill/>
            <a:ln>
              <a:noFill/>
            </a:ln>
          </p:spPr>
          <p:txBody>
            <a:bodyPr spcFirstLastPara="1" wrap="square" lIns="91425" tIns="91425" rIns="91425" bIns="91425" anchor="ctr" anchorCtr="0">
              <a:noAutofit/>
            </a:bodyPr>
            <a:lstStyle/>
            <a:p>
              <a:pPr marL="0" marR="0" lvl="0" indent="0" algn="ctr" rtl="0">
                <a:lnSpc>
                  <a:spcPct val="90000"/>
                </a:lnSpc>
                <a:spcBef>
                  <a:spcPts val="0"/>
                </a:spcBef>
                <a:spcAft>
                  <a:spcPts val="0"/>
                </a:spcAft>
                <a:buClr>
                  <a:schemeClr val="dk1"/>
                </a:buClr>
                <a:buSzPts val="2400"/>
                <a:buFont typeface="Calibri"/>
                <a:buNone/>
              </a:pPr>
              <a:r>
                <a:rPr lang="en-US" sz="2400">
                  <a:solidFill>
                    <a:schemeClr val="dk1"/>
                  </a:solidFill>
                  <a:latin typeface="Calibri"/>
                  <a:ea typeface="Calibri"/>
                  <a:cs typeface="Calibri"/>
                  <a:sym typeface="Calibri"/>
                </a:rPr>
                <a:t>Exposició a material pornogràfic</a:t>
              </a:r>
              <a:endParaRPr sz="2400">
                <a:solidFill>
                  <a:schemeClr val="dk1"/>
                </a:solidFill>
                <a:latin typeface="Calibri"/>
                <a:ea typeface="Calibri"/>
                <a:cs typeface="Calibri"/>
                <a:sym typeface="Calibri"/>
              </a:endParaRPr>
            </a:p>
          </p:txBody>
        </p:sp>
        <p:sp>
          <p:nvSpPr>
            <p:cNvPr id="393" name="Google Shape;393;p33"/>
            <p:cNvSpPr/>
            <p:nvPr/>
          </p:nvSpPr>
          <p:spPr>
            <a:xfrm>
              <a:off x="2704839" y="2236779"/>
              <a:ext cx="2210517" cy="1403678"/>
            </a:xfrm>
            <a:prstGeom prst="roundRect">
              <a:avLst>
                <a:gd name="adj" fmla="val 10000"/>
              </a:avLst>
            </a:prstGeom>
            <a:solidFill>
              <a:srgbClr val="599BD5"/>
            </a:solidFill>
            <a:ln w="12700" cap="flat" cmpd="sng">
              <a:solidFill>
                <a:schemeClr val="lt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4" name="Google Shape;394;p33"/>
            <p:cNvSpPr/>
            <p:nvPr/>
          </p:nvSpPr>
          <p:spPr>
            <a:xfrm>
              <a:off x="2950452" y="2470112"/>
              <a:ext cx="2210517" cy="1403678"/>
            </a:xfrm>
            <a:prstGeom prst="roundRect">
              <a:avLst>
                <a:gd name="adj" fmla="val 10000"/>
              </a:avLst>
            </a:prstGeom>
            <a:solidFill>
              <a:schemeClr val="lt1">
                <a:alpha val="89803"/>
              </a:schemeClr>
            </a:solidFill>
            <a:ln w="12700" cap="flat" cmpd="sng">
              <a:solidFill>
                <a:srgbClr val="599BD5"/>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5" name="Google Shape;395;p33"/>
            <p:cNvSpPr txBox="1"/>
            <p:nvPr/>
          </p:nvSpPr>
          <p:spPr>
            <a:xfrm>
              <a:off x="2991564" y="2511224"/>
              <a:ext cx="2128293" cy="1321454"/>
            </a:xfrm>
            <a:prstGeom prst="rect">
              <a:avLst/>
            </a:prstGeom>
            <a:noFill/>
            <a:ln>
              <a:noFill/>
            </a:ln>
          </p:spPr>
          <p:txBody>
            <a:bodyPr spcFirstLastPara="1" wrap="square" lIns="91425" tIns="91425" rIns="91425" bIns="91425" anchor="ctr" anchorCtr="0">
              <a:noAutofit/>
            </a:bodyPr>
            <a:lstStyle/>
            <a:p>
              <a:pPr marL="0" marR="0" lvl="0" indent="0" algn="ctr" rtl="0">
                <a:lnSpc>
                  <a:spcPct val="90000"/>
                </a:lnSpc>
                <a:spcBef>
                  <a:spcPts val="0"/>
                </a:spcBef>
                <a:spcAft>
                  <a:spcPts val="0"/>
                </a:spcAft>
                <a:buClr>
                  <a:schemeClr val="dk1"/>
                </a:buClr>
                <a:buSzPts val="2400"/>
                <a:buFont typeface="Calibri"/>
                <a:buNone/>
              </a:pPr>
              <a:r>
                <a:rPr lang="en-US" sz="2400">
                  <a:solidFill>
                    <a:schemeClr val="dk1"/>
                  </a:solidFill>
                  <a:latin typeface="Calibri"/>
                  <a:ea typeface="Calibri"/>
                  <a:cs typeface="Calibri"/>
                  <a:sym typeface="Calibri"/>
                </a:rPr>
                <a:t>Agressió sexual verbal</a:t>
              </a:r>
              <a:endParaRPr sz="2400">
                <a:solidFill>
                  <a:schemeClr val="dk1"/>
                </a:solidFill>
                <a:latin typeface="Calibri"/>
                <a:ea typeface="Calibri"/>
                <a:cs typeface="Calibri"/>
                <a:sym typeface="Calibri"/>
              </a:endParaRPr>
            </a:p>
          </p:txBody>
        </p:sp>
        <p:sp>
          <p:nvSpPr>
            <p:cNvPr id="396" name="Google Shape;396;p33"/>
            <p:cNvSpPr/>
            <p:nvPr/>
          </p:nvSpPr>
          <p:spPr>
            <a:xfrm>
              <a:off x="5406583" y="2236779"/>
              <a:ext cx="2210517" cy="1403678"/>
            </a:xfrm>
            <a:prstGeom prst="roundRect">
              <a:avLst>
                <a:gd name="adj" fmla="val 10000"/>
              </a:avLst>
            </a:prstGeom>
            <a:solidFill>
              <a:srgbClr val="599BD5"/>
            </a:solidFill>
            <a:ln w="12700" cap="flat" cmpd="sng">
              <a:solidFill>
                <a:schemeClr val="lt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7" name="Google Shape;397;p33"/>
            <p:cNvSpPr/>
            <p:nvPr/>
          </p:nvSpPr>
          <p:spPr>
            <a:xfrm>
              <a:off x="5652196" y="2470112"/>
              <a:ext cx="2210517" cy="1403678"/>
            </a:xfrm>
            <a:prstGeom prst="roundRect">
              <a:avLst>
                <a:gd name="adj" fmla="val 10000"/>
              </a:avLst>
            </a:prstGeom>
            <a:solidFill>
              <a:schemeClr val="lt1">
                <a:alpha val="89803"/>
              </a:schemeClr>
            </a:solidFill>
            <a:ln w="12700" cap="flat" cmpd="sng">
              <a:solidFill>
                <a:srgbClr val="599BD5"/>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8" name="Google Shape;398;p33"/>
            <p:cNvSpPr txBox="1"/>
            <p:nvPr/>
          </p:nvSpPr>
          <p:spPr>
            <a:xfrm>
              <a:off x="5693308" y="2511224"/>
              <a:ext cx="2128293" cy="1321454"/>
            </a:xfrm>
            <a:prstGeom prst="rect">
              <a:avLst/>
            </a:prstGeom>
            <a:noFill/>
            <a:ln>
              <a:noFill/>
            </a:ln>
          </p:spPr>
          <p:txBody>
            <a:bodyPr spcFirstLastPara="1" wrap="square" lIns="91425" tIns="91425" rIns="91425" bIns="91425" anchor="ctr" anchorCtr="0">
              <a:noAutofit/>
            </a:bodyPr>
            <a:lstStyle/>
            <a:p>
              <a:pPr marL="0" marR="0" lvl="0" indent="0" algn="ctr" rtl="0">
                <a:lnSpc>
                  <a:spcPct val="90000"/>
                </a:lnSpc>
                <a:spcBef>
                  <a:spcPts val="0"/>
                </a:spcBef>
                <a:spcAft>
                  <a:spcPts val="0"/>
                </a:spcAft>
                <a:buClr>
                  <a:schemeClr val="dk1"/>
                </a:buClr>
                <a:buSzPts val="2400"/>
                <a:buFont typeface="Calibri"/>
                <a:buNone/>
              </a:pPr>
              <a:r>
                <a:rPr lang="en-US" sz="2400">
                  <a:solidFill>
                    <a:schemeClr val="dk1"/>
                  </a:solidFill>
                  <a:latin typeface="Calibri"/>
                  <a:ea typeface="Calibri"/>
                  <a:cs typeface="Calibri"/>
                  <a:sym typeface="Calibri"/>
                </a:rPr>
                <a:t>Agressió sexual amb contacte físic</a:t>
              </a:r>
              <a:endParaRPr sz="2400">
                <a:solidFill>
                  <a:schemeClr val="dk1"/>
                </a:solidFill>
                <a:latin typeface="Calibri"/>
                <a:ea typeface="Calibri"/>
                <a:cs typeface="Calibri"/>
                <a:sym typeface="Calibri"/>
              </a:endParaRPr>
            </a:p>
          </p:txBody>
        </p:sp>
        <p:sp>
          <p:nvSpPr>
            <p:cNvPr id="399" name="Google Shape;399;p33"/>
            <p:cNvSpPr/>
            <p:nvPr/>
          </p:nvSpPr>
          <p:spPr>
            <a:xfrm>
              <a:off x="8108327" y="2236779"/>
              <a:ext cx="2210517" cy="1403678"/>
            </a:xfrm>
            <a:prstGeom prst="roundRect">
              <a:avLst>
                <a:gd name="adj" fmla="val 10000"/>
              </a:avLst>
            </a:prstGeom>
            <a:solidFill>
              <a:srgbClr val="599BD5"/>
            </a:solidFill>
            <a:ln w="12700" cap="flat" cmpd="sng">
              <a:solidFill>
                <a:schemeClr val="lt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0" name="Google Shape;400;p33"/>
            <p:cNvSpPr/>
            <p:nvPr/>
          </p:nvSpPr>
          <p:spPr>
            <a:xfrm>
              <a:off x="8353940" y="2470112"/>
              <a:ext cx="2210517" cy="1403678"/>
            </a:xfrm>
            <a:prstGeom prst="roundRect">
              <a:avLst>
                <a:gd name="adj" fmla="val 10000"/>
              </a:avLst>
            </a:prstGeom>
            <a:solidFill>
              <a:schemeClr val="lt1">
                <a:alpha val="89803"/>
              </a:schemeClr>
            </a:solidFill>
            <a:ln w="12700" cap="flat" cmpd="sng">
              <a:solidFill>
                <a:srgbClr val="599BD5"/>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1" name="Google Shape;401;p33"/>
            <p:cNvSpPr txBox="1"/>
            <p:nvPr/>
          </p:nvSpPr>
          <p:spPr>
            <a:xfrm>
              <a:off x="8395052" y="2511224"/>
              <a:ext cx="2128293" cy="1321454"/>
            </a:xfrm>
            <a:prstGeom prst="rect">
              <a:avLst/>
            </a:prstGeom>
            <a:noFill/>
            <a:ln>
              <a:noFill/>
            </a:ln>
          </p:spPr>
          <p:txBody>
            <a:bodyPr spcFirstLastPara="1" wrap="square" lIns="91425" tIns="91425" rIns="91425" bIns="91425" anchor="ctr" anchorCtr="0">
              <a:noAutofit/>
            </a:bodyPr>
            <a:lstStyle/>
            <a:p>
              <a:pPr marL="0" marR="0" lvl="0" indent="0" algn="ctr" rtl="0">
                <a:lnSpc>
                  <a:spcPct val="90000"/>
                </a:lnSpc>
                <a:spcBef>
                  <a:spcPts val="0"/>
                </a:spcBef>
                <a:spcAft>
                  <a:spcPts val="0"/>
                </a:spcAft>
                <a:buClr>
                  <a:schemeClr val="dk1"/>
                </a:buClr>
                <a:buSzPts val="2400"/>
                <a:buFont typeface="Calibri"/>
                <a:buNone/>
              </a:pPr>
              <a:r>
                <a:rPr lang="en-US" sz="2400">
                  <a:solidFill>
                    <a:schemeClr val="dk1"/>
                  </a:solidFill>
                  <a:latin typeface="Calibri"/>
                  <a:ea typeface="Calibri"/>
                  <a:cs typeface="Calibri"/>
                  <a:sym typeface="Calibri"/>
                </a:rPr>
                <a:t>Agressió sexual/violació</a:t>
              </a:r>
              <a:endParaRPr sz="2400">
                <a:solidFill>
                  <a:schemeClr val="dk1"/>
                </a:solidFill>
                <a:latin typeface="Calibri"/>
                <a:ea typeface="Calibri"/>
                <a:cs typeface="Calibri"/>
                <a:sym typeface="Calibri"/>
              </a:endParaRPr>
            </a:p>
          </p:txBody>
        </p:sp>
      </p:grpSp>
      <p:sp>
        <p:nvSpPr>
          <p:cNvPr id="402" name="Google Shape;402;p33"/>
          <p:cNvSpPr/>
          <p:nvPr/>
        </p:nvSpPr>
        <p:spPr>
          <a:xfrm>
            <a:off x="2028031" y="5420739"/>
            <a:ext cx="8135938" cy="504825"/>
          </a:xfrm>
          <a:prstGeom prst="rightArrow">
            <a:avLst>
              <a:gd name="adj1" fmla="val 50000"/>
              <a:gd name="adj2" fmla="val 50000"/>
            </a:avLst>
          </a:prstGeom>
          <a:solidFill>
            <a:schemeClr val="accent1"/>
          </a:solidFill>
          <a:ln w="12700" cap="flat" cmpd="sng">
            <a:solidFill>
              <a:srgbClr val="42719B"/>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402"/>
                                        </p:tgtEl>
                                        <p:attrNameLst>
                                          <p:attrName>style.visibility</p:attrName>
                                        </p:attrNameLst>
                                      </p:cBhvr>
                                      <p:to>
                                        <p:strVal val="visible"/>
                                      </p:to>
                                    </p:set>
                                    <p:anim calcmode="lin" valueType="num">
                                      <p:cBhvr additive="base">
                                        <p:cTn id="7" dur="2000"/>
                                        <p:tgtEl>
                                          <p:spTgt spid="402"/>
                                        </p:tgtEl>
                                        <p:attrNameLst>
                                          <p:attrName>ppt_x</p:attrName>
                                        </p:attrNameLst>
                                      </p:cBhvr>
                                      <p:tavLst>
                                        <p:tav tm="0">
                                          <p:val>
                                            <p:strVal val="#ppt_x-1"/>
                                          </p:val>
                                        </p:tav>
                                        <p:tav tm="100000">
                                          <p:val>
                                            <p:strVal val="#ppt_x"/>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showMasterSp="0">
  <p:cSld>
    <p:spTree>
      <p:nvGrpSpPr>
        <p:cNvPr id="1" name="Shape 407"/>
        <p:cNvGrpSpPr/>
        <p:nvPr/>
      </p:nvGrpSpPr>
      <p:grpSpPr>
        <a:xfrm>
          <a:off x="0" y="0"/>
          <a:ext cx="0" cy="0"/>
          <a:chOff x="0" y="0"/>
          <a:chExt cx="0" cy="0"/>
        </a:xfrm>
      </p:grpSpPr>
      <p:sp>
        <p:nvSpPr>
          <p:cNvPr id="408" name="Google Shape;408;p34"/>
          <p:cNvSpPr txBox="1">
            <a:spLocks noGrp="1"/>
          </p:cNvSpPr>
          <p:nvPr>
            <p:ph type="title"/>
          </p:nvPr>
        </p:nvSpPr>
        <p:spPr>
          <a:xfrm>
            <a:off x="838200" y="365127"/>
            <a:ext cx="10515600" cy="1190627"/>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3600"/>
              <a:buFont typeface="Quattrocento Sans"/>
              <a:buNone/>
            </a:pPr>
            <a:r>
              <a:rPr lang="en-US"/>
              <a:t>Abús sexual infantil - exemples</a:t>
            </a:r>
            <a:endParaRPr/>
          </a:p>
        </p:txBody>
      </p:sp>
      <p:sp>
        <p:nvSpPr>
          <p:cNvPr id="409" name="Google Shape;409;p34"/>
          <p:cNvSpPr/>
          <p:nvPr/>
        </p:nvSpPr>
        <p:spPr>
          <a:xfrm>
            <a:off x="935182" y="1669041"/>
            <a:ext cx="4513119" cy="649287"/>
          </a:xfrm>
          <a:prstGeom prst="roundRect">
            <a:avLst>
              <a:gd name="adj" fmla="val 16667"/>
            </a:avLst>
          </a:prstGeom>
          <a:solidFill>
            <a:schemeClr val="lt1"/>
          </a:solidFill>
          <a:ln w="12700" cap="flat" cmpd="sng">
            <a:solidFill>
              <a:schemeClr val="accen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2200">
                <a:solidFill>
                  <a:srgbClr val="1E4E79"/>
                </a:solidFill>
                <a:latin typeface="Quattrocento Sans"/>
                <a:ea typeface="Quattrocento Sans"/>
                <a:cs typeface="Quattrocento Sans"/>
                <a:sym typeface="Quattrocento Sans"/>
              </a:rPr>
              <a:t>exposició a material pornogràfic</a:t>
            </a:r>
            <a:endParaRPr sz="2200">
              <a:solidFill>
                <a:srgbClr val="1E4E79"/>
              </a:solidFill>
              <a:latin typeface="Quattrocento Sans"/>
              <a:ea typeface="Quattrocento Sans"/>
              <a:cs typeface="Quattrocento Sans"/>
              <a:sym typeface="Quattrocento Sans"/>
            </a:endParaRPr>
          </a:p>
        </p:txBody>
      </p:sp>
      <p:sp>
        <p:nvSpPr>
          <p:cNvPr id="410" name="Google Shape;410;p34"/>
          <p:cNvSpPr/>
          <p:nvPr/>
        </p:nvSpPr>
        <p:spPr>
          <a:xfrm>
            <a:off x="1631950" y="2389765"/>
            <a:ext cx="4535488" cy="647700"/>
          </a:xfrm>
          <a:prstGeom prst="roundRect">
            <a:avLst>
              <a:gd name="adj" fmla="val 16667"/>
            </a:avLst>
          </a:prstGeom>
          <a:solidFill>
            <a:schemeClr val="lt1"/>
          </a:solidFill>
          <a:ln w="12700" cap="flat" cmpd="sng">
            <a:solidFill>
              <a:schemeClr val="accen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2200">
                <a:solidFill>
                  <a:srgbClr val="1E4E79"/>
                </a:solidFill>
                <a:latin typeface="Quattrocento Sans"/>
                <a:ea typeface="Quattrocento Sans"/>
                <a:cs typeface="Quattrocento Sans"/>
                <a:sym typeface="Quattrocento Sans"/>
              </a:rPr>
              <a:t>assetjament sexual</a:t>
            </a:r>
            <a:endParaRPr sz="2200">
              <a:solidFill>
                <a:srgbClr val="1E4E79"/>
              </a:solidFill>
              <a:latin typeface="Quattrocento Sans"/>
              <a:ea typeface="Quattrocento Sans"/>
              <a:cs typeface="Quattrocento Sans"/>
              <a:sym typeface="Quattrocento Sans"/>
            </a:endParaRPr>
          </a:p>
        </p:txBody>
      </p:sp>
      <p:sp>
        <p:nvSpPr>
          <p:cNvPr id="411" name="Google Shape;411;p34"/>
          <p:cNvSpPr/>
          <p:nvPr/>
        </p:nvSpPr>
        <p:spPr>
          <a:xfrm>
            <a:off x="264319" y="3121890"/>
            <a:ext cx="2735262" cy="647700"/>
          </a:xfrm>
          <a:prstGeom prst="roundRect">
            <a:avLst>
              <a:gd name="adj" fmla="val 16667"/>
            </a:avLst>
          </a:prstGeom>
          <a:solidFill>
            <a:schemeClr val="lt1"/>
          </a:solidFill>
          <a:ln w="12700" cap="flat" cmpd="sng">
            <a:solidFill>
              <a:schemeClr val="accen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2200">
                <a:solidFill>
                  <a:srgbClr val="1E4E79"/>
                </a:solidFill>
                <a:latin typeface="Quattrocento Sans"/>
                <a:ea typeface="Quattrocento Sans"/>
                <a:cs typeface="Quattrocento Sans"/>
                <a:sym typeface="Quattrocento Sans"/>
              </a:rPr>
              <a:t>explotació sexual</a:t>
            </a:r>
            <a:endParaRPr sz="2200">
              <a:solidFill>
                <a:srgbClr val="1E4E79"/>
              </a:solidFill>
              <a:latin typeface="Quattrocento Sans"/>
              <a:ea typeface="Quattrocento Sans"/>
              <a:cs typeface="Quattrocento Sans"/>
              <a:sym typeface="Quattrocento Sans"/>
            </a:endParaRPr>
          </a:p>
        </p:txBody>
      </p:sp>
      <p:sp>
        <p:nvSpPr>
          <p:cNvPr id="412" name="Google Shape;412;p34"/>
          <p:cNvSpPr/>
          <p:nvPr/>
        </p:nvSpPr>
        <p:spPr>
          <a:xfrm>
            <a:off x="3071813" y="3110490"/>
            <a:ext cx="5688012" cy="647700"/>
          </a:xfrm>
          <a:prstGeom prst="roundRect">
            <a:avLst>
              <a:gd name="adj" fmla="val 16667"/>
            </a:avLst>
          </a:prstGeom>
          <a:solidFill>
            <a:schemeClr val="lt1"/>
          </a:solidFill>
          <a:ln w="12700" cap="flat" cmpd="sng">
            <a:solidFill>
              <a:schemeClr val="accen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2200">
                <a:solidFill>
                  <a:srgbClr val="1E4E79"/>
                </a:solidFill>
                <a:latin typeface="Quattrocento Sans"/>
                <a:ea typeface="Quattrocento Sans"/>
                <a:cs typeface="Quattrocento Sans"/>
                <a:sym typeface="Quattrocento Sans"/>
              </a:rPr>
              <a:t>exposar la nena o nen a veure els genitals d’una persona adulta</a:t>
            </a:r>
            <a:endParaRPr sz="2200">
              <a:solidFill>
                <a:srgbClr val="1E4E79"/>
              </a:solidFill>
              <a:latin typeface="Quattrocento Sans"/>
              <a:ea typeface="Quattrocento Sans"/>
              <a:cs typeface="Quattrocento Sans"/>
              <a:sym typeface="Quattrocento Sans"/>
            </a:endParaRPr>
          </a:p>
        </p:txBody>
      </p:sp>
      <p:sp>
        <p:nvSpPr>
          <p:cNvPr id="413" name="Google Shape;413;p34"/>
          <p:cNvSpPr/>
          <p:nvPr/>
        </p:nvSpPr>
        <p:spPr>
          <a:xfrm>
            <a:off x="1919288" y="3829627"/>
            <a:ext cx="3529012" cy="647700"/>
          </a:xfrm>
          <a:prstGeom prst="roundRect">
            <a:avLst>
              <a:gd name="adj" fmla="val 16667"/>
            </a:avLst>
          </a:prstGeom>
          <a:solidFill>
            <a:schemeClr val="lt1"/>
          </a:solidFill>
          <a:ln w="12700" cap="flat" cmpd="sng">
            <a:solidFill>
              <a:schemeClr val="accen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2200">
                <a:solidFill>
                  <a:srgbClr val="1E4E79"/>
                </a:solidFill>
                <a:latin typeface="Quattrocento Sans"/>
                <a:ea typeface="Quattrocento Sans"/>
                <a:cs typeface="Quattrocento Sans"/>
                <a:sym typeface="Quattrocento Sans"/>
              </a:rPr>
              <a:t>tocar els genitals</a:t>
            </a:r>
            <a:endParaRPr sz="2200">
              <a:solidFill>
                <a:srgbClr val="1E4E79"/>
              </a:solidFill>
              <a:latin typeface="Quattrocento Sans"/>
              <a:ea typeface="Quattrocento Sans"/>
              <a:cs typeface="Quattrocento Sans"/>
              <a:sym typeface="Quattrocento Sans"/>
            </a:endParaRPr>
          </a:p>
        </p:txBody>
      </p:sp>
      <p:sp>
        <p:nvSpPr>
          <p:cNvPr id="414" name="Google Shape;414;p34"/>
          <p:cNvSpPr/>
          <p:nvPr/>
        </p:nvSpPr>
        <p:spPr>
          <a:xfrm>
            <a:off x="6311900" y="2389765"/>
            <a:ext cx="3384550" cy="647700"/>
          </a:xfrm>
          <a:prstGeom prst="roundRect">
            <a:avLst>
              <a:gd name="adj" fmla="val 16667"/>
            </a:avLst>
          </a:prstGeom>
          <a:solidFill>
            <a:schemeClr val="lt1"/>
          </a:solidFill>
          <a:ln w="12700" cap="flat" cmpd="sng">
            <a:solidFill>
              <a:schemeClr val="accen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2200">
                <a:solidFill>
                  <a:srgbClr val="1E4E79"/>
                </a:solidFill>
                <a:latin typeface="Quattrocento Sans"/>
                <a:ea typeface="Quattrocento Sans"/>
                <a:cs typeface="Quattrocento Sans"/>
                <a:sym typeface="Quattrocento Sans"/>
              </a:rPr>
              <a:t>intent de penetració</a:t>
            </a:r>
            <a:endParaRPr sz="2200">
              <a:solidFill>
                <a:srgbClr val="1E4E79"/>
              </a:solidFill>
              <a:latin typeface="Quattrocento Sans"/>
              <a:ea typeface="Quattrocento Sans"/>
              <a:cs typeface="Quattrocento Sans"/>
              <a:sym typeface="Quattrocento Sans"/>
            </a:endParaRPr>
          </a:p>
        </p:txBody>
      </p:sp>
      <p:sp>
        <p:nvSpPr>
          <p:cNvPr id="415" name="Google Shape;415;p34"/>
          <p:cNvSpPr/>
          <p:nvPr/>
        </p:nvSpPr>
        <p:spPr>
          <a:xfrm>
            <a:off x="2855914" y="5269491"/>
            <a:ext cx="4535487" cy="649287"/>
          </a:xfrm>
          <a:prstGeom prst="roundRect">
            <a:avLst>
              <a:gd name="adj" fmla="val 16667"/>
            </a:avLst>
          </a:prstGeom>
          <a:solidFill>
            <a:schemeClr val="lt1"/>
          </a:solidFill>
          <a:ln w="12700" cap="flat" cmpd="sng">
            <a:solidFill>
              <a:schemeClr val="accen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2200">
                <a:solidFill>
                  <a:srgbClr val="1E4E79"/>
                </a:solidFill>
                <a:latin typeface="Quattrocento Sans"/>
                <a:ea typeface="Quattrocento Sans"/>
                <a:cs typeface="Quattrocento Sans"/>
                <a:sym typeface="Quattrocento Sans"/>
              </a:rPr>
              <a:t>realització acte sexual</a:t>
            </a:r>
            <a:endParaRPr sz="2200">
              <a:solidFill>
                <a:srgbClr val="1E4E79"/>
              </a:solidFill>
              <a:latin typeface="Quattrocento Sans"/>
              <a:ea typeface="Quattrocento Sans"/>
              <a:cs typeface="Quattrocento Sans"/>
              <a:sym typeface="Quattrocento Sans"/>
            </a:endParaRPr>
          </a:p>
        </p:txBody>
      </p:sp>
      <p:sp>
        <p:nvSpPr>
          <p:cNvPr id="416" name="Google Shape;416;p34"/>
          <p:cNvSpPr/>
          <p:nvPr/>
        </p:nvSpPr>
        <p:spPr>
          <a:xfrm>
            <a:off x="5519739" y="3829627"/>
            <a:ext cx="4537075" cy="647700"/>
          </a:xfrm>
          <a:prstGeom prst="roundRect">
            <a:avLst>
              <a:gd name="adj" fmla="val 16667"/>
            </a:avLst>
          </a:prstGeom>
          <a:solidFill>
            <a:schemeClr val="lt1"/>
          </a:solidFill>
          <a:ln w="12700" cap="flat" cmpd="sng">
            <a:solidFill>
              <a:schemeClr val="accen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2200">
                <a:solidFill>
                  <a:srgbClr val="1E4E79"/>
                </a:solidFill>
                <a:latin typeface="Quattrocento Sans"/>
                <a:ea typeface="Quattrocento Sans"/>
                <a:cs typeface="Quattrocento Sans"/>
                <a:sym typeface="Quattrocento Sans"/>
              </a:rPr>
              <a:t>exposició forçada genitals</a:t>
            </a:r>
            <a:endParaRPr sz="2200">
              <a:solidFill>
                <a:srgbClr val="1E4E79"/>
              </a:solidFill>
              <a:latin typeface="Quattrocento Sans"/>
              <a:ea typeface="Quattrocento Sans"/>
              <a:cs typeface="Quattrocento Sans"/>
              <a:sym typeface="Quattrocento Sans"/>
            </a:endParaRPr>
          </a:p>
        </p:txBody>
      </p:sp>
      <p:sp>
        <p:nvSpPr>
          <p:cNvPr id="417" name="Google Shape;417;p34"/>
          <p:cNvSpPr/>
          <p:nvPr/>
        </p:nvSpPr>
        <p:spPr>
          <a:xfrm>
            <a:off x="1475509" y="4550352"/>
            <a:ext cx="9013105" cy="647700"/>
          </a:xfrm>
          <a:prstGeom prst="roundRect">
            <a:avLst>
              <a:gd name="adj" fmla="val 16667"/>
            </a:avLst>
          </a:prstGeom>
          <a:solidFill>
            <a:schemeClr val="lt1"/>
          </a:solidFill>
          <a:ln w="12700" cap="flat" cmpd="sng">
            <a:solidFill>
              <a:schemeClr val="accen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2200">
                <a:solidFill>
                  <a:srgbClr val="1E4E79"/>
                </a:solidFill>
                <a:latin typeface="Quattrocento Sans"/>
                <a:ea typeface="Quattrocento Sans"/>
                <a:cs typeface="Quattrocento Sans"/>
                <a:sym typeface="Quattrocento Sans"/>
              </a:rPr>
              <a:t>limplicació d’una nena o nen en la prostitució i / o la creació de material pornogràfic</a:t>
            </a:r>
            <a:endParaRPr sz="2200">
              <a:solidFill>
                <a:srgbClr val="1E4E79"/>
              </a:solidFill>
              <a:latin typeface="Quattrocento Sans"/>
              <a:ea typeface="Quattrocento Sans"/>
              <a:cs typeface="Quattrocento Sans"/>
              <a:sym typeface="Quattrocento Sans"/>
            </a:endParaRPr>
          </a:p>
        </p:txBody>
      </p:sp>
      <p:sp>
        <p:nvSpPr>
          <p:cNvPr id="418" name="Google Shape;418;p34"/>
          <p:cNvSpPr/>
          <p:nvPr/>
        </p:nvSpPr>
        <p:spPr>
          <a:xfrm>
            <a:off x="5519738" y="1669041"/>
            <a:ext cx="4679950" cy="649287"/>
          </a:xfrm>
          <a:prstGeom prst="roundRect">
            <a:avLst>
              <a:gd name="adj" fmla="val 16667"/>
            </a:avLst>
          </a:prstGeom>
          <a:solidFill>
            <a:schemeClr val="lt1"/>
          </a:solidFill>
          <a:ln w="12700" cap="flat" cmpd="sng">
            <a:solidFill>
              <a:schemeClr val="accen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2200">
                <a:solidFill>
                  <a:srgbClr val="1E4E79"/>
                </a:solidFill>
                <a:latin typeface="Quattrocento Sans"/>
                <a:ea typeface="Quattrocento Sans"/>
                <a:cs typeface="Quattrocento Sans"/>
                <a:sym typeface="Quattrocento Sans"/>
              </a:rPr>
              <a:t>exposició a activitats sexuals</a:t>
            </a:r>
            <a:endParaRPr sz="2200">
              <a:solidFill>
                <a:srgbClr val="1E4E79"/>
              </a:solidFill>
              <a:latin typeface="Quattrocento Sans"/>
              <a:ea typeface="Quattrocento Sans"/>
              <a:cs typeface="Quattrocento Sans"/>
              <a:sym typeface="Quattrocento Sans"/>
            </a:endParaRPr>
          </a:p>
        </p:txBody>
      </p:sp>
      <p:sp>
        <p:nvSpPr>
          <p:cNvPr id="419" name="Google Shape;419;p34"/>
          <p:cNvSpPr/>
          <p:nvPr/>
        </p:nvSpPr>
        <p:spPr>
          <a:xfrm>
            <a:off x="7464425" y="5269491"/>
            <a:ext cx="2592388" cy="649287"/>
          </a:xfrm>
          <a:prstGeom prst="roundRect">
            <a:avLst>
              <a:gd name="adj" fmla="val 16667"/>
            </a:avLst>
          </a:prstGeom>
          <a:solidFill>
            <a:schemeClr val="lt1"/>
          </a:solidFill>
          <a:ln w="12700" cap="flat" cmpd="sng">
            <a:solidFill>
              <a:schemeClr val="accen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2200">
                <a:solidFill>
                  <a:srgbClr val="1E4E79"/>
                </a:solidFill>
                <a:latin typeface="Quattrocento Sans"/>
                <a:ea typeface="Quattrocento Sans"/>
                <a:cs typeface="Quattrocento Sans"/>
                <a:sym typeface="Quattrocento Sans"/>
              </a:rPr>
              <a:t>violació</a:t>
            </a:r>
            <a:endParaRPr sz="2200">
              <a:solidFill>
                <a:srgbClr val="1E4E79"/>
              </a:solidFill>
              <a:latin typeface="Quattrocento Sans"/>
              <a:ea typeface="Quattrocento Sans"/>
              <a:cs typeface="Quattrocento Sans"/>
              <a:sym typeface="Quattrocento San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09"/>
                                        </p:tgtEl>
                                        <p:attrNameLst>
                                          <p:attrName>style.visibility</p:attrName>
                                        </p:attrNameLst>
                                      </p:cBhvr>
                                      <p:to>
                                        <p:strVal val="visible"/>
                                      </p:to>
                                    </p:set>
                                    <p:animEffect transition="in" filter="fade">
                                      <p:cBhvr>
                                        <p:cTn id="7" dur="1"/>
                                        <p:tgtEl>
                                          <p:spTgt spid="409"/>
                                        </p:tgtEl>
                                      </p:cBhvr>
                                    </p:animEffect>
                                  </p:childTnLst>
                                </p:cTn>
                              </p:par>
                              <p:par>
                                <p:cTn id="8" presetID="10" presetClass="entr" presetSubtype="0" fill="hold" nodeType="withEffect">
                                  <p:stCondLst>
                                    <p:cond delay="0"/>
                                  </p:stCondLst>
                                  <p:childTnLst>
                                    <p:set>
                                      <p:cBhvr>
                                        <p:cTn id="9" dur="1" fill="hold">
                                          <p:stCondLst>
                                            <p:cond delay="0"/>
                                          </p:stCondLst>
                                        </p:cTn>
                                        <p:tgtEl>
                                          <p:spTgt spid="410"/>
                                        </p:tgtEl>
                                        <p:attrNameLst>
                                          <p:attrName>style.visibility</p:attrName>
                                        </p:attrNameLst>
                                      </p:cBhvr>
                                      <p:to>
                                        <p:strVal val="visible"/>
                                      </p:to>
                                    </p:set>
                                    <p:animEffect transition="in" filter="fade">
                                      <p:cBhvr>
                                        <p:cTn id="10" dur="1"/>
                                        <p:tgtEl>
                                          <p:spTgt spid="410"/>
                                        </p:tgtEl>
                                      </p:cBhvr>
                                    </p:animEffect>
                                  </p:childTnLst>
                                </p:cTn>
                              </p:par>
                              <p:par>
                                <p:cTn id="11" presetID="10" presetClass="entr" presetSubtype="0" fill="hold" nodeType="withEffect">
                                  <p:stCondLst>
                                    <p:cond delay="0"/>
                                  </p:stCondLst>
                                  <p:childTnLst>
                                    <p:set>
                                      <p:cBhvr>
                                        <p:cTn id="12" dur="1" fill="hold">
                                          <p:stCondLst>
                                            <p:cond delay="0"/>
                                          </p:stCondLst>
                                        </p:cTn>
                                        <p:tgtEl>
                                          <p:spTgt spid="418"/>
                                        </p:tgtEl>
                                        <p:attrNameLst>
                                          <p:attrName>style.visibility</p:attrName>
                                        </p:attrNameLst>
                                      </p:cBhvr>
                                      <p:to>
                                        <p:strVal val="visible"/>
                                      </p:to>
                                    </p:set>
                                    <p:animEffect transition="in" filter="fade">
                                      <p:cBhvr>
                                        <p:cTn id="13" dur="1"/>
                                        <p:tgtEl>
                                          <p:spTgt spid="418"/>
                                        </p:tgtEl>
                                      </p:cBhvr>
                                    </p:animEffect>
                                  </p:childTnLst>
                                </p:cTn>
                              </p:par>
                              <p:par>
                                <p:cTn id="14" presetID="10" presetClass="entr" presetSubtype="0" fill="hold" nodeType="withEffect">
                                  <p:stCondLst>
                                    <p:cond delay="0"/>
                                  </p:stCondLst>
                                  <p:childTnLst>
                                    <p:set>
                                      <p:cBhvr>
                                        <p:cTn id="15" dur="1" fill="hold">
                                          <p:stCondLst>
                                            <p:cond delay="0"/>
                                          </p:stCondLst>
                                        </p:cTn>
                                        <p:tgtEl>
                                          <p:spTgt spid="414"/>
                                        </p:tgtEl>
                                        <p:attrNameLst>
                                          <p:attrName>style.visibility</p:attrName>
                                        </p:attrNameLst>
                                      </p:cBhvr>
                                      <p:to>
                                        <p:strVal val="visible"/>
                                      </p:to>
                                    </p:set>
                                    <p:animEffect transition="in" filter="fade">
                                      <p:cBhvr>
                                        <p:cTn id="16" dur="1"/>
                                        <p:tgtEl>
                                          <p:spTgt spid="414"/>
                                        </p:tgtEl>
                                      </p:cBhvr>
                                    </p:animEffect>
                                  </p:childTnLst>
                                </p:cTn>
                              </p:par>
                              <p:par>
                                <p:cTn id="17" presetID="10" presetClass="entr" presetSubtype="0" fill="hold" nodeType="withEffect">
                                  <p:stCondLst>
                                    <p:cond delay="0"/>
                                  </p:stCondLst>
                                  <p:childTnLst>
                                    <p:set>
                                      <p:cBhvr>
                                        <p:cTn id="18" dur="1" fill="hold">
                                          <p:stCondLst>
                                            <p:cond delay="0"/>
                                          </p:stCondLst>
                                        </p:cTn>
                                        <p:tgtEl>
                                          <p:spTgt spid="412"/>
                                        </p:tgtEl>
                                        <p:attrNameLst>
                                          <p:attrName>style.visibility</p:attrName>
                                        </p:attrNameLst>
                                      </p:cBhvr>
                                      <p:to>
                                        <p:strVal val="visible"/>
                                      </p:to>
                                    </p:set>
                                    <p:animEffect transition="in" filter="fade">
                                      <p:cBhvr>
                                        <p:cTn id="19" dur="1"/>
                                        <p:tgtEl>
                                          <p:spTgt spid="412"/>
                                        </p:tgtEl>
                                      </p:cBhvr>
                                    </p:animEffect>
                                  </p:childTnLst>
                                </p:cTn>
                              </p:par>
                              <p:par>
                                <p:cTn id="20" presetID="10" presetClass="entr" presetSubtype="0" fill="hold" nodeType="withEffect">
                                  <p:stCondLst>
                                    <p:cond delay="0"/>
                                  </p:stCondLst>
                                  <p:childTnLst>
                                    <p:set>
                                      <p:cBhvr>
                                        <p:cTn id="21" dur="1" fill="hold">
                                          <p:stCondLst>
                                            <p:cond delay="0"/>
                                          </p:stCondLst>
                                        </p:cTn>
                                        <p:tgtEl>
                                          <p:spTgt spid="416"/>
                                        </p:tgtEl>
                                        <p:attrNameLst>
                                          <p:attrName>style.visibility</p:attrName>
                                        </p:attrNameLst>
                                      </p:cBhvr>
                                      <p:to>
                                        <p:strVal val="visible"/>
                                      </p:to>
                                    </p:set>
                                    <p:animEffect transition="in" filter="fade">
                                      <p:cBhvr>
                                        <p:cTn id="22" dur="1"/>
                                        <p:tgtEl>
                                          <p:spTgt spid="416"/>
                                        </p:tgtEl>
                                      </p:cBhvr>
                                    </p:animEffect>
                                  </p:childTnLst>
                                </p:cTn>
                              </p:par>
                              <p:par>
                                <p:cTn id="23" presetID="10" presetClass="entr" presetSubtype="0" fill="hold" nodeType="withEffect">
                                  <p:stCondLst>
                                    <p:cond delay="0"/>
                                  </p:stCondLst>
                                  <p:childTnLst>
                                    <p:set>
                                      <p:cBhvr>
                                        <p:cTn id="24" dur="1" fill="hold">
                                          <p:stCondLst>
                                            <p:cond delay="0"/>
                                          </p:stCondLst>
                                        </p:cTn>
                                        <p:tgtEl>
                                          <p:spTgt spid="417"/>
                                        </p:tgtEl>
                                        <p:attrNameLst>
                                          <p:attrName>style.visibility</p:attrName>
                                        </p:attrNameLst>
                                      </p:cBhvr>
                                      <p:to>
                                        <p:strVal val="visible"/>
                                      </p:to>
                                    </p:set>
                                    <p:animEffect transition="in" filter="fade">
                                      <p:cBhvr>
                                        <p:cTn id="25" dur="1"/>
                                        <p:tgtEl>
                                          <p:spTgt spid="417"/>
                                        </p:tgtEl>
                                      </p:cBhvr>
                                    </p:animEffect>
                                  </p:childTnLst>
                                </p:cTn>
                              </p:par>
                              <p:par>
                                <p:cTn id="26" presetID="10" presetClass="entr" presetSubtype="0" fill="hold" nodeType="withEffect">
                                  <p:stCondLst>
                                    <p:cond delay="0"/>
                                  </p:stCondLst>
                                  <p:childTnLst>
                                    <p:set>
                                      <p:cBhvr>
                                        <p:cTn id="27" dur="1" fill="hold">
                                          <p:stCondLst>
                                            <p:cond delay="0"/>
                                          </p:stCondLst>
                                        </p:cTn>
                                        <p:tgtEl>
                                          <p:spTgt spid="415"/>
                                        </p:tgtEl>
                                        <p:attrNameLst>
                                          <p:attrName>style.visibility</p:attrName>
                                        </p:attrNameLst>
                                      </p:cBhvr>
                                      <p:to>
                                        <p:strVal val="visible"/>
                                      </p:to>
                                    </p:set>
                                    <p:animEffect transition="in" filter="fade">
                                      <p:cBhvr>
                                        <p:cTn id="28" dur="1"/>
                                        <p:tgtEl>
                                          <p:spTgt spid="415"/>
                                        </p:tgtEl>
                                      </p:cBhvr>
                                    </p:animEffect>
                                  </p:childTnLst>
                                </p:cTn>
                              </p:par>
                              <p:par>
                                <p:cTn id="29" presetID="10" presetClass="entr" presetSubtype="0" fill="hold" nodeType="withEffect">
                                  <p:stCondLst>
                                    <p:cond delay="0"/>
                                  </p:stCondLst>
                                  <p:childTnLst>
                                    <p:set>
                                      <p:cBhvr>
                                        <p:cTn id="30" dur="1" fill="hold">
                                          <p:stCondLst>
                                            <p:cond delay="0"/>
                                          </p:stCondLst>
                                        </p:cTn>
                                        <p:tgtEl>
                                          <p:spTgt spid="419"/>
                                        </p:tgtEl>
                                        <p:attrNameLst>
                                          <p:attrName>style.visibility</p:attrName>
                                        </p:attrNameLst>
                                      </p:cBhvr>
                                      <p:to>
                                        <p:strVal val="visible"/>
                                      </p:to>
                                    </p:set>
                                    <p:animEffect transition="in" filter="fade">
                                      <p:cBhvr>
                                        <p:cTn id="31" dur="1"/>
                                        <p:tgtEl>
                                          <p:spTgt spid="419"/>
                                        </p:tgtEl>
                                      </p:cBhvr>
                                    </p:animEffect>
                                  </p:childTnLst>
                                </p:cTn>
                              </p:par>
                              <p:par>
                                <p:cTn id="32" presetID="10" presetClass="entr" presetSubtype="0" fill="hold" nodeType="withEffect">
                                  <p:stCondLst>
                                    <p:cond delay="0"/>
                                  </p:stCondLst>
                                  <p:childTnLst>
                                    <p:set>
                                      <p:cBhvr>
                                        <p:cTn id="33" dur="1" fill="hold">
                                          <p:stCondLst>
                                            <p:cond delay="0"/>
                                          </p:stCondLst>
                                        </p:cTn>
                                        <p:tgtEl>
                                          <p:spTgt spid="411"/>
                                        </p:tgtEl>
                                        <p:attrNameLst>
                                          <p:attrName>style.visibility</p:attrName>
                                        </p:attrNameLst>
                                      </p:cBhvr>
                                      <p:to>
                                        <p:strVal val="visible"/>
                                      </p:to>
                                    </p:set>
                                    <p:animEffect transition="in" filter="fade">
                                      <p:cBhvr>
                                        <p:cTn id="34" dur="1"/>
                                        <p:tgtEl>
                                          <p:spTgt spid="411"/>
                                        </p:tgtEl>
                                      </p:cBhvr>
                                    </p:animEffect>
                                  </p:childTnLst>
                                </p:cTn>
                              </p:par>
                              <p:par>
                                <p:cTn id="35" presetID="10" presetClass="entr" presetSubtype="0" fill="hold" nodeType="withEffect">
                                  <p:stCondLst>
                                    <p:cond delay="0"/>
                                  </p:stCondLst>
                                  <p:childTnLst>
                                    <p:set>
                                      <p:cBhvr>
                                        <p:cTn id="36" dur="1" fill="hold">
                                          <p:stCondLst>
                                            <p:cond delay="0"/>
                                          </p:stCondLst>
                                        </p:cTn>
                                        <p:tgtEl>
                                          <p:spTgt spid="413"/>
                                        </p:tgtEl>
                                        <p:attrNameLst>
                                          <p:attrName>style.visibility</p:attrName>
                                        </p:attrNameLst>
                                      </p:cBhvr>
                                      <p:to>
                                        <p:strVal val="visible"/>
                                      </p:to>
                                    </p:set>
                                    <p:animEffect transition="in" filter="fade">
                                      <p:cBhvr>
                                        <p:cTn id="37" dur="1"/>
                                        <p:tgtEl>
                                          <p:spTgt spid="4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showMasterSp="0">
  <p:cSld>
    <p:spTree>
      <p:nvGrpSpPr>
        <p:cNvPr id="1" name="Shape 424"/>
        <p:cNvGrpSpPr/>
        <p:nvPr/>
      </p:nvGrpSpPr>
      <p:grpSpPr>
        <a:xfrm>
          <a:off x="0" y="0"/>
          <a:ext cx="0" cy="0"/>
          <a:chOff x="0" y="0"/>
          <a:chExt cx="0" cy="0"/>
        </a:xfrm>
      </p:grpSpPr>
      <p:sp>
        <p:nvSpPr>
          <p:cNvPr id="425" name="Google Shape;425;p35"/>
          <p:cNvSpPr txBox="1">
            <a:spLocks noGrp="1"/>
          </p:cNvSpPr>
          <p:nvPr>
            <p:ph type="title"/>
          </p:nvPr>
        </p:nvSpPr>
        <p:spPr>
          <a:xfrm>
            <a:off x="838200" y="365127"/>
            <a:ext cx="10515600" cy="1190627"/>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3600"/>
              <a:buFont typeface="Quattrocento Sans"/>
              <a:buNone/>
            </a:pPr>
            <a:r>
              <a:rPr lang="en-US"/>
              <a:t>Tortura i càstigs o tractes inhumans o degradants</a:t>
            </a:r>
            <a:endParaRPr/>
          </a:p>
        </p:txBody>
      </p:sp>
      <p:sp>
        <p:nvSpPr>
          <p:cNvPr id="426" name="Google Shape;426;p35"/>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p>
            <a:pPr marL="361942" lvl="0" indent="-361942" algn="l" rtl="0">
              <a:lnSpc>
                <a:spcPct val="90000"/>
              </a:lnSpc>
              <a:spcBef>
                <a:spcPts val="0"/>
              </a:spcBef>
              <a:spcAft>
                <a:spcPts val="0"/>
              </a:spcAft>
              <a:buClr>
                <a:schemeClr val="accent1"/>
              </a:buClr>
              <a:buSzPts val="2200"/>
              <a:buFont typeface="Noto Sans Symbols"/>
              <a:buChar char="🠶"/>
            </a:pPr>
            <a:r>
              <a:rPr lang="en-US" sz="2200"/>
              <a:t>inclou la violència en totes les seves formes contra nenes i nens per a</a:t>
            </a:r>
            <a:endParaRPr/>
          </a:p>
          <a:p>
            <a:pPr marL="809605" lvl="1" indent="-352417" algn="l" rtl="0">
              <a:lnSpc>
                <a:spcPct val="90000"/>
              </a:lnSpc>
              <a:spcBef>
                <a:spcPts val="500"/>
              </a:spcBef>
              <a:spcAft>
                <a:spcPts val="0"/>
              </a:spcAft>
              <a:buSzPts val="2000"/>
              <a:buChar char="🠶"/>
            </a:pPr>
            <a:r>
              <a:rPr lang="en-US" sz="2000"/>
              <a:t>extreure una confessió</a:t>
            </a:r>
            <a:endParaRPr sz="2000"/>
          </a:p>
          <a:p>
            <a:pPr marL="809605" lvl="1" indent="-352417" algn="l" rtl="0">
              <a:lnSpc>
                <a:spcPct val="90000"/>
              </a:lnSpc>
              <a:spcBef>
                <a:spcPts val="500"/>
              </a:spcBef>
              <a:spcAft>
                <a:spcPts val="0"/>
              </a:spcAft>
              <a:buSzPts val="2000"/>
              <a:buChar char="🠶"/>
            </a:pPr>
            <a:r>
              <a:rPr lang="en-US" sz="2000"/>
              <a:t>castigar extrajudicialment nenes i nens per conductes il·legals o no desitjades</a:t>
            </a:r>
            <a:endParaRPr sz="2000"/>
          </a:p>
          <a:p>
            <a:pPr marL="809605" lvl="1" indent="-352417" algn="l" rtl="0">
              <a:lnSpc>
                <a:spcPct val="90000"/>
              </a:lnSpc>
              <a:spcBef>
                <a:spcPts val="500"/>
              </a:spcBef>
              <a:spcAft>
                <a:spcPts val="0"/>
              </a:spcAft>
              <a:buSzPts val="2000"/>
              <a:buChar char="🠶"/>
            </a:pPr>
            <a:r>
              <a:rPr lang="en-US" sz="2000"/>
              <a:t>obligar les nenes i els nens a participar en activitats contra la seva voluntat</a:t>
            </a:r>
            <a:endParaRPr sz="2200"/>
          </a:p>
          <a:p>
            <a:pPr marL="361942" lvl="0" indent="-361942" algn="l" rtl="0">
              <a:lnSpc>
                <a:spcPct val="90000"/>
              </a:lnSpc>
              <a:spcBef>
                <a:spcPts val="1000"/>
              </a:spcBef>
              <a:spcAft>
                <a:spcPts val="0"/>
              </a:spcAft>
              <a:buClr>
                <a:schemeClr val="accent1"/>
              </a:buClr>
              <a:buSzPts val="2200"/>
              <a:buFont typeface="Noto Sans Symbols"/>
              <a:buChar char="🠶"/>
            </a:pPr>
            <a:r>
              <a:rPr lang="en-US" sz="2200"/>
              <a:t>les víctimes sovint són nenes i nens en situació de marginació, desfavoriment i discriminació  i que no tenen la protecció de les persones adultes responsables de defensar els seus drets i els seus millors interessos</a:t>
            </a:r>
            <a:endParaRPr sz="2200"/>
          </a:p>
          <a:p>
            <a:pPr marL="809605" lvl="1" indent="-352417" algn="l" rtl="0">
              <a:lnSpc>
                <a:spcPct val="100000"/>
              </a:lnSpc>
              <a:spcBef>
                <a:spcPts val="500"/>
              </a:spcBef>
              <a:spcAft>
                <a:spcPts val="0"/>
              </a:spcAft>
              <a:buSzPts val="2000"/>
              <a:buChar char="🠶"/>
            </a:pPr>
            <a:r>
              <a:rPr lang="en-US" sz="2000"/>
              <a:t>això inclou nenes i nens en conflicte amb la llei, en situació de carrer, minories i nenes i nens indígenes i sense acompanyament</a:t>
            </a:r>
            <a:endParaRPr sz="2000"/>
          </a:p>
          <a:p>
            <a:pPr marL="361942" lvl="0" indent="-361942" algn="l" rtl="0">
              <a:lnSpc>
                <a:spcPct val="90000"/>
              </a:lnSpc>
              <a:spcBef>
                <a:spcPts val="1000"/>
              </a:spcBef>
              <a:spcAft>
                <a:spcPts val="0"/>
              </a:spcAft>
              <a:buClr>
                <a:schemeClr val="accent1"/>
              </a:buClr>
              <a:buSzPts val="2200"/>
              <a:buFont typeface="Noto Sans Symbols"/>
              <a:buChar char="🠶"/>
            </a:pPr>
            <a:r>
              <a:rPr lang="en-US" sz="2200"/>
              <a:t>la brutalitat d'aquests actes sovint resulta en danys físics i psicològics durant tota la vida i estrès social</a:t>
            </a:r>
            <a:endParaRPr sz="2200"/>
          </a:p>
        </p:txBody>
      </p:sp>
    </p:spTree>
  </p:cSld>
  <p:clrMapOvr>
    <a:masterClrMapping/>
  </p:clrMapOvr>
  <p:transition>
    <p:push/>
  </p:transition>
</p:sld>
</file>

<file path=ppt/slides/slide37.xml><?xml version="1.0" encoding="utf-8"?>
<p:sld xmlns:a="http://schemas.openxmlformats.org/drawingml/2006/main" xmlns:r="http://schemas.openxmlformats.org/officeDocument/2006/relationships" xmlns:p="http://schemas.openxmlformats.org/presentationml/2006/main" showMasterSp="0">
  <p:cSld>
    <p:spTree>
      <p:nvGrpSpPr>
        <p:cNvPr id="1" name="Shape 431"/>
        <p:cNvGrpSpPr/>
        <p:nvPr/>
      </p:nvGrpSpPr>
      <p:grpSpPr>
        <a:xfrm>
          <a:off x="0" y="0"/>
          <a:ext cx="0" cy="0"/>
          <a:chOff x="0" y="0"/>
          <a:chExt cx="0" cy="0"/>
        </a:xfrm>
      </p:grpSpPr>
      <p:sp>
        <p:nvSpPr>
          <p:cNvPr id="432" name="Google Shape;432;p36"/>
          <p:cNvSpPr txBox="1">
            <a:spLocks noGrp="1"/>
          </p:cNvSpPr>
          <p:nvPr>
            <p:ph type="title"/>
          </p:nvPr>
        </p:nvSpPr>
        <p:spPr>
          <a:xfrm>
            <a:off x="838200" y="241298"/>
            <a:ext cx="10515600" cy="1190627"/>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3600"/>
              <a:buFont typeface="Quattrocento Sans"/>
              <a:buNone/>
            </a:pPr>
            <a:r>
              <a:rPr lang="en-US"/>
              <a:t>Violència entre nenes i nens</a:t>
            </a:r>
            <a:endParaRPr/>
          </a:p>
        </p:txBody>
      </p:sp>
      <p:sp>
        <p:nvSpPr>
          <p:cNvPr id="433" name="Google Shape;433;p36"/>
          <p:cNvSpPr txBox="1">
            <a:spLocks noGrp="1"/>
          </p:cNvSpPr>
          <p:nvPr>
            <p:ph type="body" idx="1"/>
          </p:nvPr>
        </p:nvSpPr>
        <p:spPr>
          <a:xfrm>
            <a:off x="838200" y="1431925"/>
            <a:ext cx="10515600" cy="4351338"/>
          </a:xfrm>
          <a:prstGeom prst="rect">
            <a:avLst/>
          </a:prstGeom>
          <a:noFill/>
          <a:ln>
            <a:noFill/>
          </a:ln>
        </p:spPr>
        <p:txBody>
          <a:bodyPr spcFirstLastPara="1" wrap="square" lIns="91425" tIns="45700" rIns="91425" bIns="45700" anchor="t" anchorCtr="0">
            <a:normAutofit/>
          </a:bodyPr>
          <a:lstStyle/>
          <a:p>
            <a:pPr marL="361942" lvl="0" indent="-361942" algn="l" rtl="0">
              <a:lnSpc>
                <a:spcPct val="90000"/>
              </a:lnSpc>
              <a:spcBef>
                <a:spcPts val="0"/>
              </a:spcBef>
              <a:spcAft>
                <a:spcPts val="0"/>
              </a:spcAft>
              <a:buClr>
                <a:schemeClr val="accent1"/>
              </a:buClr>
              <a:buSzPts val="2200"/>
              <a:buFont typeface="Noto Sans Symbols"/>
              <a:buChar char="🠶"/>
            </a:pPr>
            <a:r>
              <a:rPr lang="en-US" sz="2200"/>
              <a:t>inclou violència física, psicològica i sexual, sovint per assetjament, exercida per nenes i nens contra altres nenes i nens, sovint per part de grups</a:t>
            </a:r>
            <a:endParaRPr sz="2200"/>
          </a:p>
          <a:p>
            <a:pPr marL="809605" lvl="1" indent="-352417" algn="l" rtl="0">
              <a:lnSpc>
                <a:spcPct val="90000"/>
              </a:lnSpc>
              <a:spcBef>
                <a:spcPts val="500"/>
              </a:spcBef>
              <a:spcAft>
                <a:spcPts val="0"/>
              </a:spcAft>
              <a:buSzPts val="2200"/>
              <a:buChar char="🠶"/>
            </a:pPr>
            <a:r>
              <a:rPr lang="en-US" sz="2200"/>
              <a:t>no només perjudica la integritat física i psicològica i el benestar d’un nena o nen de manera immediata, sinó que sovint té un impacte sever en el seu desenvolupament, educació i integració social a mitjà i llarg termini</a:t>
            </a:r>
            <a:endParaRPr/>
          </a:p>
          <a:p>
            <a:pPr marL="361942" lvl="0" indent="-361942" algn="l" rtl="0">
              <a:lnSpc>
                <a:spcPct val="90000"/>
              </a:lnSpc>
              <a:spcBef>
                <a:spcPts val="1000"/>
              </a:spcBef>
              <a:spcAft>
                <a:spcPts val="0"/>
              </a:spcAft>
              <a:buClr>
                <a:schemeClr val="accent1"/>
              </a:buClr>
              <a:buSzPts val="2200"/>
              <a:buFont typeface="Noto Sans Symbols"/>
              <a:buChar char="🠶"/>
            </a:pPr>
            <a:r>
              <a:rPr lang="en-US" sz="2200"/>
              <a:t>a més, la violència de les colles juvenils els afecta greument, ja siguin com víctimes o participants</a:t>
            </a:r>
            <a:endParaRPr/>
          </a:p>
          <a:p>
            <a:pPr marL="361942" lvl="0" indent="-361942" algn="l" rtl="0">
              <a:lnSpc>
                <a:spcPct val="90000"/>
              </a:lnSpc>
              <a:spcBef>
                <a:spcPts val="1000"/>
              </a:spcBef>
              <a:spcAft>
                <a:spcPts val="0"/>
              </a:spcAft>
              <a:buClr>
                <a:schemeClr val="accent1"/>
              </a:buClr>
              <a:buSzPts val="2200"/>
              <a:buFont typeface="Noto Sans Symbols"/>
              <a:buChar char="🠶"/>
            </a:pPr>
            <a:r>
              <a:rPr lang="en-US" sz="2200"/>
              <a:t>tot i que nenes i nens exerceixin en aquest cas la violència, el paper de les persones adultes responsables és crucial a l’hora de reaccionar i prevenir-la, garantint que les mesures que es prenguin no exacerbin la violència adoptant un enfocament punitiu i utilitzant la violència contra la violència</a:t>
            </a:r>
            <a:endParaRPr sz="2200"/>
          </a:p>
        </p:txBody>
      </p:sp>
    </p:spTree>
  </p:cSld>
  <p:clrMapOvr>
    <a:masterClrMapping/>
  </p:clrMapOvr>
  <p:transition>
    <p:push/>
  </p:transition>
</p:sld>
</file>

<file path=ppt/slides/slide38.xml><?xml version="1.0" encoding="utf-8"?>
<p:sld xmlns:a="http://schemas.openxmlformats.org/drawingml/2006/main" xmlns:r="http://schemas.openxmlformats.org/officeDocument/2006/relationships" xmlns:p="http://schemas.openxmlformats.org/presentationml/2006/main" showMasterSp="0">
  <p:cSld>
    <p:spTree>
      <p:nvGrpSpPr>
        <p:cNvPr id="1" name="Shape 438"/>
        <p:cNvGrpSpPr/>
        <p:nvPr/>
      </p:nvGrpSpPr>
      <p:grpSpPr>
        <a:xfrm>
          <a:off x="0" y="0"/>
          <a:ext cx="0" cy="0"/>
          <a:chOff x="0" y="0"/>
          <a:chExt cx="0" cy="0"/>
        </a:xfrm>
      </p:grpSpPr>
      <p:sp>
        <p:nvSpPr>
          <p:cNvPr id="439" name="Google Shape;439;p37"/>
          <p:cNvSpPr txBox="1">
            <a:spLocks noGrp="1"/>
          </p:cNvSpPr>
          <p:nvPr>
            <p:ph type="title"/>
          </p:nvPr>
        </p:nvSpPr>
        <p:spPr>
          <a:xfrm>
            <a:off x="838200" y="365127"/>
            <a:ext cx="10515600" cy="1190627"/>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3600"/>
              <a:buFont typeface="Quattrocento Sans"/>
              <a:buNone/>
            </a:pPr>
            <a:r>
              <a:rPr lang="en-US"/>
              <a:t>Autolesions</a:t>
            </a:r>
            <a:endParaRPr/>
          </a:p>
        </p:txBody>
      </p:sp>
      <p:sp>
        <p:nvSpPr>
          <p:cNvPr id="440" name="Google Shape;440;p37"/>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p>
            <a:pPr marL="361942" lvl="0" indent="-361942" algn="l" rtl="0">
              <a:lnSpc>
                <a:spcPct val="90000"/>
              </a:lnSpc>
              <a:spcBef>
                <a:spcPts val="0"/>
              </a:spcBef>
              <a:spcAft>
                <a:spcPts val="0"/>
              </a:spcAft>
              <a:buSzPts val="2800"/>
              <a:buNone/>
            </a:pPr>
            <a:r>
              <a:rPr lang="en-US"/>
              <a:t>inclou </a:t>
            </a:r>
            <a:endParaRPr/>
          </a:p>
          <a:p>
            <a:pPr marL="361942" lvl="0" indent="-361942" algn="l" rtl="0">
              <a:lnSpc>
                <a:spcPct val="90000"/>
              </a:lnSpc>
              <a:spcBef>
                <a:spcPts val="1000"/>
              </a:spcBef>
              <a:spcAft>
                <a:spcPts val="0"/>
              </a:spcAft>
              <a:buClr>
                <a:schemeClr val="accent1"/>
              </a:buClr>
              <a:buSzPts val="2800"/>
              <a:buFont typeface="Noto Sans Symbols"/>
              <a:buChar char="🠶"/>
            </a:pPr>
            <a:r>
              <a:rPr lang="en-US"/>
              <a:t>trastorns de l'alimentació</a:t>
            </a:r>
            <a:endParaRPr/>
          </a:p>
          <a:p>
            <a:pPr marL="361942" lvl="0" indent="-361942" algn="l" rtl="0">
              <a:lnSpc>
                <a:spcPct val="90000"/>
              </a:lnSpc>
              <a:spcBef>
                <a:spcPts val="1000"/>
              </a:spcBef>
              <a:spcAft>
                <a:spcPts val="0"/>
              </a:spcAft>
              <a:buClr>
                <a:schemeClr val="accent1"/>
              </a:buClr>
              <a:buSzPts val="2800"/>
              <a:buFont typeface="Noto Sans Symbols"/>
              <a:buChar char="🠶"/>
            </a:pPr>
            <a:r>
              <a:rPr lang="en-US"/>
              <a:t>consum i abús de substàncies</a:t>
            </a:r>
            <a:endParaRPr/>
          </a:p>
          <a:p>
            <a:pPr marL="361942" lvl="0" indent="-361942" algn="l" rtl="0">
              <a:lnSpc>
                <a:spcPct val="90000"/>
              </a:lnSpc>
              <a:spcBef>
                <a:spcPts val="1000"/>
              </a:spcBef>
              <a:spcAft>
                <a:spcPts val="0"/>
              </a:spcAft>
              <a:buClr>
                <a:schemeClr val="accent1"/>
              </a:buClr>
              <a:buSzPts val="2800"/>
              <a:buFont typeface="Noto Sans Symbols"/>
              <a:buChar char="🠶"/>
            </a:pPr>
            <a:r>
              <a:rPr lang="en-US"/>
              <a:t>lesions autoinfligides</a:t>
            </a:r>
            <a:endParaRPr/>
          </a:p>
          <a:p>
            <a:pPr marL="361942" lvl="0" indent="-361942" algn="l" rtl="0">
              <a:lnSpc>
                <a:spcPct val="90000"/>
              </a:lnSpc>
              <a:spcBef>
                <a:spcPts val="1000"/>
              </a:spcBef>
              <a:spcAft>
                <a:spcPts val="0"/>
              </a:spcAft>
              <a:buClr>
                <a:schemeClr val="accent1"/>
              </a:buClr>
              <a:buSzPts val="2800"/>
              <a:buFont typeface="Noto Sans Symbols"/>
              <a:buChar char="🠶"/>
            </a:pPr>
            <a:r>
              <a:rPr lang="en-US"/>
              <a:t>pensaments suïcides</a:t>
            </a:r>
            <a:endParaRPr/>
          </a:p>
          <a:p>
            <a:pPr marL="361942" lvl="0" indent="-361942" algn="l" rtl="0">
              <a:lnSpc>
                <a:spcPct val="90000"/>
              </a:lnSpc>
              <a:spcBef>
                <a:spcPts val="1000"/>
              </a:spcBef>
              <a:spcAft>
                <a:spcPts val="0"/>
              </a:spcAft>
              <a:buClr>
                <a:schemeClr val="accent1"/>
              </a:buClr>
              <a:buSzPts val="2800"/>
              <a:buFont typeface="Noto Sans Symbols"/>
              <a:buChar char="🠶"/>
            </a:pPr>
            <a:r>
              <a:rPr lang="en-US"/>
              <a:t>intents de suïcidi i</a:t>
            </a:r>
            <a:endParaRPr/>
          </a:p>
          <a:p>
            <a:pPr marL="361942" lvl="0" indent="-361942" algn="l" rtl="0">
              <a:lnSpc>
                <a:spcPct val="90000"/>
              </a:lnSpc>
              <a:spcBef>
                <a:spcPts val="1000"/>
              </a:spcBef>
              <a:spcAft>
                <a:spcPts val="0"/>
              </a:spcAft>
              <a:buClr>
                <a:schemeClr val="accent1"/>
              </a:buClr>
              <a:buSzPts val="2800"/>
              <a:buFont typeface="Noto Sans Symbols"/>
              <a:buChar char="🠶"/>
            </a:pPr>
            <a:r>
              <a:rPr lang="en-US"/>
              <a:t>suïcidi</a:t>
            </a:r>
            <a:endParaRPr/>
          </a:p>
        </p:txBody>
      </p:sp>
    </p:spTree>
  </p:cSld>
  <p:clrMapOvr>
    <a:masterClrMapping/>
  </p:clrMapOvr>
  <p:transition>
    <p:push/>
  </p:transition>
</p:sld>
</file>

<file path=ppt/slides/slide39.xml><?xml version="1.0" encoding="utf-8"?>
<p:sld xmlns:a="http://schemas.openxmlformats.org/drawingml/2006/main" xmlns:r="http://schemas.openxmlformats.org/officeDocument/2006/relationships" xmlns:p="http://schemas.openxmlformats.org/presentationml/2006/main" showMasterSp="0">
  <p:cSld>
    <p:spTree>
      <p:nvGrpSpPr>
        <p:cNvPr id="1" name="Shape 445"/>
        <p:cNvGrpSpPr/>
        <p:nvPr/>
      </p:nvGrpSpPr>
      <p:grpSpPr>
        <a:xfrm>
          <a:off x="0" y="0"/>
          <a:ext cx="0" cy="0"/>
          <a:chOff x="0" y="0"/>
          <a:chExt cx="0" cy="0"/>
        </a:xfrm>
      </p:grpSpPr>
      <p:sp>
        <p:nvSpPr>
          <p:cNvPr id="446" name="Google Shape;446;p38"/>
          <p:cNvSpPr txBox="1">
            <a:spLocks noGrp="1"/>
          </p:cNvSpPr>
          <p:nvPr>
            <p:ph type="title"/>
          </p:nvPr>
        </p:nvSpPr>
        <p:spPr>
          <a:xfrm>
            <a:off x="838200" y="365127"/>
            <a:ext cx="10515600" cy="1190627"/>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3600"/>
              <a:buFont typeface="Quattrocento Sans"/>
              <a:buNone/>
            </a:pPr>
            <a:r>
              <a:rPr lang="en-US"/>
              <a:t>Pràctiques danyoses</a:t>
            </a:r>
            <a:endParaRPr/>
          </a:p>
        </p:txBody>
      </p:sp>
      <p:sp>
        <p:nvSpPr>
          <p:cNvPr id="447" name="Google Shape;447;p38"/>
          <p:cNvSpPr txBox="1">
            <a:spLocks noGrp="1"/>
          </p:cNvSpPr>
          <p:nvPr>
            <p:ph type="body" idx="1"/>
          </p:nvPr>
        </p:nvSpPr>
        <p:spPr>
          <a:xfrm>
            <a:off x="838200" y="1555754"/>
            <a:ext cx="10515600" cy="4351338"/>
          </a:xfrm>
          <a:prstGeom prst="rect">
            <a:avLst/>
          </a:prstGeom>
          <a:noFill/>
          <a:ln>
            <a:noFill/>
          </a:ln>
        </p:spPr>
        <p:txBody>
          <a:bodyPr spcFirstLastPara="1" wrap="square" lIns="91425" tIns="45700" rIns="91425" bIns="45700" anchor="t" anchorCtr="0">
            <a:noAutofit/>
          </a:bodyPr>
          <a:lstStyle/>
          <a:p>
            <a:pPr marL="361942" lvl="0" indent="-361942" algn="l" rtl="0">
              <a:lnSpc>
                <a:spcPct val="90000"/>
              </a:lnSpc>
              <a:spcBef>
                <a:spcPts val="0"/>
              </a:spcBef>
              <a:spcAft>
                <a:spcPts val="0"/>
              </a:spcAft>
              <a:buSzPts val="2200"/>
              <a:buNone/>
            </a:pPr>
            <a:r>
              <a:rPr lang="en-US" sz="2200"/>
              <a:t>inclouen, entre d'altres, a:</a:t>
            </a:r>
            <a:endParaRPr/>
          </a:p>
          <a:p>
            <a:pPr marL="361942" lvl="0" indent="-361942" algn="l" rtl="0">
              <a:lnSpc>
                <a:spcPct val="90000"/>
              </a:lnSpc>
              <a:spcBef>
                <a:spcPts val="600"/>
              </a:spcBef>
              <a:spcAft>
                <a:spcPts val="0"/>
              </a:spcAft>
              <a:buSzPts val="2200"/>
              <a:buChar char="🠶"/>
            </a:pPr>
            <a:r>
              <a:rPr lang="en-US" sz="2200"/>
              <a:t>Càstig corporal i altres formes de càstig cruels o degradants</a:t>
            </a:r>
            <a:endParaRPr sz="2200"/>
          </a:p>
          <a:p>
            <a:pPr marL="361942" lvl="0" indent="-361942" algn="l" rtl="0">
              <a:lnSpc>
                <a:spcPct val="90000"/>
              </a:lnSpc>
              <a:spcBef>
                <a:spcPts val="600"/>
              </a:spcBef>
              <a:spcAft>
                <a:spcPts val="0"/>
              </a:spcAft>
              <a:buSzPts val="2200"/>
              <a:buChar char="🠶"/>
            </a:pPr>
            <a:r>
              <a:rPr lang="en-US" sz="2200"/>
              <a:t>Mutilació genital femenina</a:t>
            </a:r>
            <a:endParaRPr sz="2200"/>
          </a:p>
          <a:p>
            <a:pPr marL="361942" lvl="0" indent="-361942" algn="l" rtl="0">
              <a:lnSpc>
                <a:spcPct val="90000"/>
              </a:lnSpc>
              <a:spcBef>
                <a:spcPts val="600"/>
              </a:spcBef>
              <a:spcAft>
                <a:spcPts val="0"/>
              </a:spcAft>
              <a:buSzPts val="2200"/>
              <a:buChar char="🠶"/>
            </a:pPr>
            <a:r>
              <a:rPr lang="en-US" sz="2200"/>
              <a:t>Amputacions, embenar, deixar cicatrius, cremar i marcar</a:t>
            </a:r>
            <a:endParaRPr sz="2200"/>
          </a:p>
          <a:p>
            <a:pPr marL="361942" lvl="0" indent="-361942" algn="l" rtl="0">
              <a:lnSpc>
                <a:spcPct val="90000"/>
              </a:lnSpc>
              <a:spcBef>
                <a:spcPts val="600"/>
              </a:spcBef>
              <a:spcAft>
                <a:spcPts val="0"/>
              </a:spcAft>
              <a:buSzPts val="2200"/>
              <a:buChar char="🠶"/>
            </a:pPr>
            <a:r>
              <a:rPr lang="en-US" sz="2200"/>
              <a:t>Ritus d’iniciació violents i degradants; alimentació forçada; encebar; proves de virginitat (inspecció dels genitals de les nenes)</a:t>
            </a:r>
            <a:endParaRPr/>
          </a:p>
          <a:p>
            <a:pPr marL="361942" lvl="0" indent="-361942" algn="l" rtl="0">
              <a:lnSpc>
                <a:spcPct val="90000"/>
              </a:lnSpc>
              <a:spcBef>
                <a:spcPts val="600"/>
              </a:spcBef>
              <a:spcAft>
                <a:spcPts val="0"/>
              </a:spcAft>
              <a:buSzPts val="2200"/>
              <a:buChar char="🠶"/>
            </a:pPr>
            <a:r>
              <a:rPr lang="en-US" sz="2200"/>
              <a:t>Matrimoni forçós i matrimoni precoç</a:t>
            </a:r>
            <a:endParaRPr/>
          </a:p>
          <a:p>
            <a:pPr marL="361942" lvl="0" indent="-361942" algn="l" rtl="0">
              <a:lnSpc>
                <a:spcPct val="90000"/>
              </a:lnSpc>
              <a:spcBef>
                <a:spcPts val="600"/>
              </a:spcBef>
              <a:spcAft>
                <a:spcPts val="0"/>
              </a:spcAft>
              <a:buSzPts val="2200"/>
              <a:buChar char="🠶"/>
            </a:pPr>
            <a:r>
              <a:rPr lang="en-US" sz="2200" i="1"/>
              <a:t>Delictes d’honor</a:t>
            </a:r>
            <a:r>
              <a:rPr lang="en-US" sz="2200"/>
              <a:t>; actes de violència de “revenja" (disputes entre grups contra filles i fills de les parts implicades); mort i violència relacionades amb la dot</a:t>
            </a:r>
            <a:endParaRPr/>
          </a:p>
          <a:p>
            <a:pPr marL="361942" lvl="0" indent="-361942" algn="l" rtl="0">
              <a:lnSpc>
                <a:spcPct val="90000"/>
              </a:lnSpc>
              <a:spcBef>
                <a:spcPts val="600"/>
              </a:spcBef>
              <a:spcAft>
                <a:spcPts val="0"/>
              </a:spcAft>
              <a:buSzPts val="2200"/>
              <a:buChar char="🠶"/>
            </a:pPr>
            <a:r>
              <a:rPr lang="en-US" sz="2200"/>
              <a:t>Pràctiques com l’“exorcisme” arran d’acusacions de “bruixeria” </a:t>
            </a:r>
            <a:endParaRPr/>
          </a:p>
          <a:p>
            <a:pPr marL="361942" lvl="0" indent="-361942" algn="l" rtl="0">
              <a:lnSpc>
                <a:spcPct val="90000"/>
              </a:lnSpc>
              <a:spcBef>
                <a:spcPts val="600"/>
              </a:spcBef>
              <a:spcAft>
                <a:spcPts val="0"/>
              </a:spcAft>
              <a:buSzPts val="2200"/>
              <a:buChar char="🠶"/>
            </a:pPr>
            <a:r>
              <a:rPr lang="en-US" sz="2200"/>
              <a:t>Uvulectomia i extracció de peees dentals</a:t>
            </a:r>
            <a:endParaRPr/>
          </a:p>
        </p:txBody>
      </p:sp>
    </p:spTree>
  </p:cSld>
  <p:clrMapOvr>
    <a:masterClrMapping/>
  </p:clrMapOvr>
  <p:transition>
    <p:push/>
  </p:transition>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Shape 77"/>
        <p:cNvGrpSpPr/>
        <p:nvPr/>
      </p:nvGrpSpPr>
      <p:grpSpPr>
        <a:xfrm>
          <a:off x="0" y="0"/>
          <a:ext cx="0" cy="0"/>
          <a:chOff x="0" y="0"/>
          <a:chExt cx="0" cy="0"/>
        </a:xfrm>
      </p:grpSpPr>
      <p:sp>
        <p:nvSpPr>
          <p:cNvPr id="78" name="Google Shape;78;p3"/>
          <p:cNvSpPr txBox="1">
            <a:spLocks noGrp="1"/>
          </p:cNvSpPr>
          <p:nvPr>
            <p:ph type="title"/>
          </p:nvPr>
        </p:nvSpPr>
        <p:spPr>
          <a:xfrm>
            <a:off x="838200" y="365127"/>
            <a:ext cx="10515600" cy="1190627"/>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3600"/>
              <a:buFont typeface="Quattrocento Sans"/>
              <a:buNone/>
            </a:pPr>
            <a:r>
              <a:rPr lang="en-US"/>
              <a:t>Maltractament infantil</a:t>
            </a:r>
            <a:endParaRPr/>
          </a:p>
        </p:txBody>
      </p:sp>
      <p:sp>
        <p:nvSpPr>
          <p:cNvPr id="79" name="Google Shape;79;p3"/>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p>
            <a:pPr marL="361942" lvl="0" indent="-361942" algn="l" rtl="0">
              <a:lnSpc>
                <a:spcPct val="70000"/>
              </a:lnSpc>
              <a:spcBef>
                <a:spcPts val="0"/>
              </a:spcBef>
              <a:spcAft>
                <a:spcPts val="0"/>
              </a:spcAft>
              <a:buClr>
                <a:schemeClr val="accent1"/>
              </a:buClr>
              <a:buSzPts val="2590"/>
              <a:buFont typeface="Noto Sans Symbols"/>
              <a:buChar char="🠶"/>
            </a:pPr>
            <a:r>
              <a:rPr lang="en-US" sz="2590"/>
              <a:t>El maltractament infantil es refereix a qualsevol maltractament o negligència emocional, sexual o física per part d’una persona adulta amb un paper de responsabilitat envers alguna nena, nen o adolescent que té menys de 18 anys</a:t>
            </a:r>
            <a:endParaRPr sz="2590"/>
          </a:p>
          <a:p>
            <a:pPr marL="361942" lvl="0" indent="-361942" algn="l" rtl="0">
              <a:lnSpc>
                <a:spcPct val="70000"/>
              </a:lnSpc>
              <a:spcBef>
                <a:spcPts val="1000"/>
              </a:spcBef>
              <a:spcAft>
                <a:spcPts val="0"/>
              </a:spcAft>
              <a:buClr>
                <a:schemeClr val="accent1"/>
              </a:buClr>
              <a:buSzPts val="2590"/>
              <a:buFont typeface="Noto Sans Symbols"/>
              <a:buChar char="🠶"/>
            </a:pPr>
            <a:r>
              <a:rPr lang="en-US" sz="2590"/>
              <a:t>Es refereix a qualsevol tipus d’acció o omissió que comporti danys o possibles danys a una nena, nen o adolescent. L’acció pot ser o no violenta</a:t>
            </a:r>
            <a:endParaRPr sz="2590"/>
          </a:p>
          <a:p>
            <a:pPr marL="361942" lvl="0" indent="-361942" algn="l" rtl="0">
              <a:lnSpc>
                <a:spcPct val="70000"/>
              </a:lnSpc>
              <a:spcBef>
                <a:spcPts val="1000"/>
              </a:spcBef>
              <a:spcAft>
                <a:spcPts val="0"/>
              </a:spcAft>
              <a:buClr>
                <a:schemeClr val="accent1"/>
              </a:buClr>
              <a:buSzPts val="2590"/>
              <a:buFont typeface="Noto Sans Symbols"/>
              <a:buChar char="🠶"/>
            </a:pPr>
            <a:r>
              <a:rPr lang="en-US" sz="2590"/>
              <a:t>La persona adulta pot ser la mare, el pare o altra persona de la família o persona cuidadora, incloses persones cuidadores professionals, entrenadores o entrenadors, professorat, etc.</a:t>
            </a:r>
            <a:endParaRPr/>
          </a:p>
          <a:p>
            <a:pPr marL="361942" lvl="0" indent="-361942" algn="l" rtl="0">
              <a:lnSpc>
                <a:spcPct val="70000"/>
              </a:lnSpc>
              <a:spcBef>
                <a:spcPts val="1000"/>
              </a:spcBef>
              <a:spcAft>
                <a:spcPts val="0"/>
              </a:spcAft>
              <a:buClr>
                <a:schemeClr val="accent1"/>
              </a:buClr>
              <a:buSzPts val="2590"/>
              <a:buFont typeface="Noto Sans Symbols"/>
              <a:buChar char="🠶"/>
            </a:pPr>
            <a:r>
              <a:rPr lang="en-US" sz="2590"/>
              <a:t>Pot passar a casa o en altres llocs, i es produeix a totes les cultures, països i nivells socioeconòmics. Sol implicar una persona de la família o una amistat, més que una persona desconeguda.</a:t>
            </a:r>
            <a:endParaRPr sz="2590"/>
          </a:p>
        </p:txBody>
      </p:sp>
    </p:spTree>
  </p:cSld>
  <p:clrMapOvr>
    <a:masterClrMapping/>
  </p:clrMapOvr>
  <p:transition>
    <p:wipe dir="u"/>
  </p:transition>
</p:sld>
</file>

<file path=ppt/slides/slide40.xml><?xml version="1.0" encoding="utf-8"?>
<p:sld xmlns:a="http://schemas.openxmlformats.org/drawingml/2006/main" xmlns:r="http://schemas.openxmlformats.org/officeDocument/2006/relationships" xmlns:p="http://schemas.openxmlformats.org/presentationml/2006/main" showMasterSp="0">
  <p:cSld>
    <p:spTree>
      <p:nvGrpSpPr>
        <p:cNvPr id="1" name="Shape 452"/>
        <p:cNvGrpSpPr/>
        <p:nvPr/>
      </p:nvGrpSpPr>
      <p:grpSpPr>
        <a:xfrm>
          <a:off x="0" y="0"/>
          <a:ext cx="0" cy="0"/>
          <a:chOff x="0" y="0"/>
          <a:chExt cx="0" cy="0"/>
        </a:xfrm>
      </p:grpSpPr>
      <p:sp>
        <p:nvSpPr>
          <p:cNvPr id="453" name="Google Shape;453;p39"/>
          <p:cNvSpPr txBox="1">
            <a:spLocks noGrp="1"/>
          </p:cNvSpPr>
          <p:nvPr>
            <p:ph type="title"/>
          </p:nvPr>
        </p:nvSpPr>
        <p:spPr>
          <a:xfrm>
            <a:off x="838200" y="365127"/>
            <a:ext cx="10515600" cy="1190627"/>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3600"/>
              <a:buFont typeface="Quattrocento Sans"/>
              <a:buNone/>
            </a:pPr>
            <a:r>
              <a:rPr lang="en-US"/>
              <a:t>Violència als mitjans de comunicació</a:t>
            </a:r>
            <a:endParaRPr/>
          </a:p>
        </p:txBody>
      </p:sp>
      <p:sp>
        <p:nvSpPr>
          <p:cNvPr id="454" name="Google Shape;454;p39"/>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p>
            <a:pPr marL="361942" lvl="0" indent="-361942" algn="l" rtl="0">
              <a:lnSpc>
                <a:spcPct val="90000"/>
              </a:lnSpc>
              <a:spcBef>
                <a:spcPts val="0"/>
              </a:spcBef>
              <a:spcAft>
                <a:spcPts val="0"/>
              </a:spcAft>
              <a:buClr>
                <a:schemeClr val="accent1"/>
              </a:buClr>
              <a:buSzPts val="2400"/>
              <a:buFont typeface="Noto Sans Symbols"/>
              <a:buChar char="🠶"/>
            </a:pPr>
            <a:r>
              <a:rPr lang="en-US" sz="2400"/>
              <a:t>Els mitjans de comunicació de masses, especialment els diaris de premsa i la premsa groga, tendeixen a ressaltar esdeveniments impactants i, com a resultat, contribueixen a crear una imatge esbiaixada i estereotipada de la infància i l’adolescència, en particular de les nenes, nens i adolescents en situació de vulnerabilitat, atribuint-los-hi estereotips que tenen a veure amb la violència o la delinqüència només perquè es poden comportar o vestir-se d’una manera different.</a:t>
            </a:r>
            <a:endParaRPr/>
          </a:p>
          <a:p>
            <a:pPr marL="809605" lvl="1" indent="-352417" algn="l" rtl="0">
              <a:lnSpc>
                <a:spcPct val="90000"/>
              </a:lnSpc>
              <a:spcBef>
                <a:spcPts val="500"/>
              </a:spcBef>
              <a:spcAft>
                <a:spcPts val="0"/>
              </a:spcAft>
              <a:buSzPts val="2400"/>
              <a:buChar char="🠶"/>
            </a:pPr>
            <a:r>
              <a:rPr lang="en-US"/>
              <a:t>aquests estereotips fomenten la creació de polítiques estatals punitives, que poden incloure la validació de la violència com a reacció a determinades conductes de les nens, nens i adolescents. </a:t>
            </a:r>
            <a:endParaRPr/>
          </a:p>
        </p:txBody>
      </p:sp>
    </p:spTree>
  </p:cSld>
  <p:clrMapOvr>
    <a:masterClrMapping/>
  </p:clrMapOvr>
  <p:transition>
    <p:push/>
  </p:transition>
</p:sld>
</file>

<file path=ppt/slides/slide41.xml><?xml version="1.0" encoding="utf-8"?>
<p:sld xmlns:a="http://schemas.openxmlformats.org/drawingml/2006/main" xmlns:r="http://schemas.openxmlformats.org/officeDocument/2006/relationships" xmlns:p="http://schemas.openxmlformats.org/presentationml/2006/main" showMasterSp="0">
  <p:cSld>
    <p:spTree>
      <p:nvGrpSpPr>
        <p:cNvPr id="1" name="Shape 459"/>
        <p:cNvGrpSpPr/>
        <p:nvPr/>
      </p:nvGrpSpPr>
      <p:grpSpPr>
        <a:xfrm>
          <a:off x="0" y="0"/>
          <a:ext cx="0" cy="0"/>
          <a:chOff x="0" y="0"/>
          <a:chExt cx="0" cy="0"/>
        </a:xfrm>
      </p:grpSpPr>
      <p:sp>
        <p:nvSpPr>
          <p:cNvPr id="460" name="Google Shape;460;p40"/>
          <p:cNvSpPr txBox="1">
            <a:spLocks noGrp="1"/>
          </p:cNvSpPr>
          <p:nvPr>
            <p:ph type="title"/>
          </p:nvPr>
        </p:nvSpPr>
        <p:spPr>
          <a:xfrm>
            <a:off x="838200" y="365127"/>
            <a:ext cx="10515600" cy="1190627"/>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3600"/>
              <a:buFont typeface="Quattrocento Sans"/>
              <a:buNone/>
            </a:pPr>
            <a:r>
              <a:rPr lang="en-US"/>
              <a:t>Violència a través de les tecnologies de la informació i les comunicacions - TIC</a:t>
            </a:r>
            <a:endParaRPr/>
          </a:p>
        </p:txBody>
      </p:sp>
      <p:sp>
        <p:nvSpPr>
          <p:cNvPr id="461" name="Google Shape;461;p40"/>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lnSpcReduction="10000"/>
          </a:bodyPr>
          <a:lstStyle/>
          <a:p>
            <a:pPr marL="361942" lvl="0" indent="-361942" algn="l" rtl="0">
              <a:lnSpc>
                <a:spcPct val="90000"/>
              </a:lnSpc>
              <a:spcBef>
                <a:spcPts val="0"/>
              </a:spcBef>
              <a:spcAft>
                <a:spcPts val="0"/>
              </a:spcAft>
              <a:buSzPts val="2035"/>
              <a:buNone/>
            </a:pPr>
            <a:r>
              <a:rPr lang="en-US" sz="2035"/>
              <a:t>La protecció infantil dels riscos en relació amb les TIC inclou les següents àrees:</a:t>
            </a:r>
            <a:endParaRPr/>
          </a:p>
          <a:p>
            <a:pPr marL="361942" lvl="0" indent="-361942" algn="l" rtl="0">
              <a:lnSpc>
                <a:spcPct val="90000"/>
              </a:lnSpc>
              <a:spcBef>
                <a:spcPts val="1000"/>
              </a:spcBef>
              <a:spcAft>
                <a:spcPts val="0"/>
              </a:spcAft>
              <a:buClr>
                <a:schemeClr val="accent1"/>
              </a:buClr>
              <a:buSzPts val="2035"/>
              <a:buFont typeface="Noto Sans Symbols"/>
              <a:buChar char="🠶"/>
            </a:pPr>
            <a:r>
              <a:rPr lang="en-US" sz="2035"/>
              <a:t>Abús sexual de nenes i nens a través de produir imatges tant visuals com sonores, facilitades per Internet i d’altres TIC</a:t>
            </a:r>
            <a:endParaRPr/>
          </a:p>
          <a:p>
            <a:pPr marL="361942" lvl="0" indent="-361942" algn="l" rtl="0">
              <a:lnSpc>
                <a:spcPct val="90000"/>
              </a:lnSpc>
              <a:spcBef>
                <a:spcPts val="1000"/>
              </a:spcBef>
              <a:spcAft>
                <a:spcPts val="0"/>
              </a:spcAft>
              <a:buClr>
                <a:schemeClr val="accent1"/>
              </a:buClr>
              <a:buSzPts val="2035"/>
              <a:buFont typeface="Noto Sans Symbols"/>
              <a:buChar char="🠶"/>
            </a:pPr>
            <a:r>
              <a:rPr lang="en-US" sz="2035"/>
              <a:t>El procés de prendre, fer, permetre que es faci, distribuir, mostrar, posseir o publicitar fotografies o pseudofotografies inadequades ("morphing") i vídeos de nenes i nens que reben burles o fan burla d’una nena o nen o un grup de nenes o nens concret.</a:t>
            </a:r>
            <a:endParaRPr/>
          </a:p>
          <a:p>
            <a:pPr marL="361942" lvl="0" indent="-361942" algn="l" rtl="0">
              <a:lnSpc>
                <a:spcPct val="90000"/>
              </a:lnSpc>
              <a:spcBef>
                <a:spcPts val="1000"/>
              </a:spcBef>
              <a:spcAft>
                <a:spcPts val="0"/>
              </a:spcAft>
              <a:buClr>
                <a:schemeClr val="accent1"/>
              </a:buClr>
              <a:buSzPts val="2035"/>
              <a:buFont typeface="Noto Sans Symbols"/>
              <a:buChar char="🠶"/>
            </a:pPr>
            <a:r>
              <a:rPr lang="en-US" sz="2035"/>
              <a:t>Infància i adolescència com usuàries de les TIC: </a:t>
            </a:r>
            <a:endParaRPr/>
          </a:p>
          <a:p>
            <a:pPr marL="809605" lvl="1" indent="-352417" algn="l" rtl="0">
              <a:lnSpc>
                <a:spcPct val="90000"/>
              </a:lnSpc>
              <a:spcBef>
                <a:spcPts val="500"/>
              </a:spcBef>
              <a:spcAft>
                <a:spcPts val="0"/>
              </a:spcAft>
              <a:buSzPts val="2035"/>
              <a:buChar char="🠶"/>
            </a:pPr>
            <a:r>
              <a:rPr lang="en-US" sz="2035"/>
              <a:t>Com a destinatàries i destinataris d’informació perjudicial</a:t>
            </a:r>
            <a:endParaRPr sz="2035"/>
          </a:p>
          <a:p>
            <a:pPr marL="809605" lvl="1" indent="-352417" algn="l" rtl="0">
              <a:lnSpc>
                <a:spcPct val="90000"/>
              </a:lnSpc>
              <a:spcBef>
                <a:spcPts val="500"/>
              </a:spcBef>
              <a:spcAft>
                <a:spcPts val="0"/>
              </a:spcAft>
              <a:buSzPts val="2035"/>
              <a:buChar char="🠶"/>
            </a:pPr>
            <a:r>
              <a:rPr lang="en-US" sz="2035"/>
              <a:t>Com a possible contacte amb altres persones adultes a través de les TIC (per exemple, pràctiques enganyoses per guanyar-se la confiança i abusar, como el “luring" i el “grooming")</a:t>
            </a:r>
            <a:endParaRPr/>
          </a:p>
          <a:p>
            <a:pPr marL="809605" lvl="1" indent="-352417" algn="l" rtl="0">
              <a:lnSpc>
                <a:spcPct val="90000"/>
              </a:lnSpc>
              <a:spcBef>
                <a:spcPts val="500"/>
              </a:spcBef>
              <a:spcAft>
                <a:spcPts val="0"/>
              </a:spcAft>
              <a:buSzPts val="2035"/>
              <a:buChar char="🠶"/>
            </a:pPr>
            <a:r>
              <a:rPr lang="en-US" sz="2035"/>
              <a:t>Com a autores i autors, nenes i nens poden fer conductes d’assetjament a altres persones ... i / o descàrregues il·legals, pirateria, jocs d'apostes, estafes financeres i / o terrorisme</a:t>
            </a:r>
            <a:endParaRPr sz="2035"/>
          </a:p>
        </p:txBody>
      </p:sp>
    </p:spTree>
  </p:cSld>
  <p:clrMapOvr>
    <a:masterClrMapping/>
  </p:clrMapOvr>
  <p:transition>
    <p:push/>
  </p:transition>
</p:sld>
</file>

<file path=ppt/slides/slide42.xml><?xml version="1.0" encoding="utf-8"?>
<p:sld xmlns:a="http://schemas.openxmlformats.org/drawingml/2006/main" xmlns:r="http://schemas.openxmlformats.org/officeDocument/2006/relationships" xmlns:p="http://schemas.openxmlformats.org/presentationml/2006/main" showMasterSp="0">
  <p:cSld>
    <p:spTree>
      <p:nvGrpSpPr>
        <p:cNvPr id="1" name="Shape 466"/>
        <p:cNvGrpSpPr/>
        <p:nvPr/>
      </p:nvGrpSpPr>
      <p:grpSpPr>
        <a:xfrm>
          <a:off x="0" y="0"/>
          <a:ext cx="0" cy="0"/>
          <a:chOff x="0" y="0"/>
          <a:chExt cx="0" cy="0"/>
        </a:xfrm>
      </p:grpSpPr>
      <p:sp>
        <p:nvSpPr>
          <p:cNvPr id="467" name="Google Shape;467;p41"/>
          <p:cNvSpPr txBox="1">
            <a:spLocks noGrp="1"/>
          </p:cNvSpPr>
          <p:nvPr>
            <p:ph type="title"/>
          </p:nvPr>
        </p:nvSpPr>
        <p:spPr>
          <a:xfrm>
            <a:off x="838200" y="365127"/>
            <a:ext cx="10861964" cy="1190627"/>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3600"/>
              <a:buFont typeface="Quattrocento Sans"/>
              <a:buNone/>
            </a:pPr>
            <a:r>
              <a:rPr lang="en-US" b="1"/>
              <a:t>Violència institucional i violació dels drets de la infància per part del sistema</a:t>
            </a:r>
            <a:endParaRPr b="1"/>
          </a:p>
        </p:txBody>
      </p:sp>
      <p:sp>
        <p:nvSpPr>
          <p:cNvPr id="468" name="Google Shape;468;p41"/>
          <p:cNvSpPr txBox="1">
            <a:spLocks noGrp="1"/>
          </p:cNvSpPr>
          <p:nvPr>
            <p:ph type="body" idx="1"/>
          </p:nvPr>
        </p:nvSpPr>
        <p:spPr>
          <a:xfrm>
            <a:off x="838200" y="1718314"/>
            <a:ext cx="10632440" cy="4621209"/>
          </a:xfrm>
          <a:prstGeom prst="rect">
            <a:avLst/>
          </a:prstGeom>
          <a:noFill/>
          <a:ln>
            <a:noFill/>
          </a:ln>
        </p:spPr>
        <p:txBody>
          <a:bodyPr spcFirstLastPara="1" wrap="square" lIns="91425" tIns="45700" rIns="91425" bIns="45700" anchor="t" anchorCtr="0">
            <a:normAutofit/>
          </a:bodyPr>
          <a:lstStyle/>
          <a:p>
            <a:pPr marL="361942" lvl="0" indent="-361942" algn="l" rtl="0">
              <a:lnSpc>
                <a:spcPct val="70000"/>
              </a:lnSpc>
              <a:spcBef>
                <a:spcPts val="0"/>
              </a:spcBef>
              <a:spcAft>
                <a:spcPts val="0"/>
              </a:spcAft>
              <a:buClr>
                <a:schemeClr val="accent1"/>
              </a:buClr>
              <a:buSzPts val="2210"/>
              <a:buFont typeface="Noto Sans Symbols"/>
              <a:buChar char="🠶"/>
            </a:pPr>
            <a:r>
              <a:rPr lang="en-US" sz="2210">
                <a:solidFill>
                  <a:srgbClr val="2E75B5"/>
                </a:solidFill>
              </a:rPr>
              <a:t>les autoritats, a tots els nivells de l’Estat responsable de la protecció de la infància contra totes les formes de violència, poden causar danys directament i indirectament per la manca de mitjans efectius d’aplicació de les obligacions derivades de la Convenció dels Drets de la Infància</a:t>
            </a:r>
            <a:endParaRPr sz="2210">
              <a:solidFill>
                <a:srgbClr val="2E75B5"/>
              </a:solidFill>
            </a:endParaRPr>
          </a:p>
          <a:p>
            <a:pPr marL="361942" lvl="0" indent="-361942" algn="l" rtl="0">
              <a:lnSpc>
                <a:spcPct val="70000"/>
              </a:lnSpc>
              <a:spcBef>
                <a:spcPts val="1000"/>
              </a:spcBef>
              <a:spcAft>
                <a:spcPts val="0"/>
              </a:spcAft>
              <a:buClr>
                <a:schemeClr val="accent1"/>
              </a:buClr>
              <a:buSzPts val="2210"/>
              <a:buFont typeface="Noto Sans Symbols"/>
              <a:buChar char="🠶"/>
            </a:pPr>
            <a:r>
              <a:rPr lang="en-US" sz="2210"/>
              <a:t>Aquestes omissions inclouen</a:t>
            </a:r>
            <a:endParaRPr sz="2210"/>
          </a:p>
          <a:p>
            <a:pPr marL="809605" lvl="1" indent="-352417" algn="l" rtl="0">
              <a:lnSpc>
                <a:spcPct val="70000"/>
              </a:lnSpc>
              <a:spcBef>
                <a:spcPts val="500"/>
              </a:spcBef>
              <a:spcAft>
                <a:spcPts val="0"/>
              </a:spcAft>
              <a:buSzPts val="2380"/>
              <a:buChar char="🠶"/>
            </a:pPr>
            <a:r>
              <a:rPr lang="en-US" sz="2380"/>
              <a:t>no adoptar ni revisar la legislació i altres disposicions</a:t>
            </a:r>
            <a:endParaRPr sz="2380"/>
          </a:p>
          <a:p>
            <a:pPr marL="809605" lvl="1" indent="-352417" algn="l" rtl="0">
              <a:lnSpc>
                <a:spcPct val="70000"/>
              </a:lnSpc>
              <a:spcBef>
                <a:spcPts val="500"/>
              </a:spcBef>
              <a:spcAft>
                <a:spcPts val="0"/>
              </a:spcAft>
              <a:buSzPts val="2380"/>
              <a:buChar char="🠶"/>
            </a:pPr>
            <a:r>
              <a:rPr lang="en-US" sz="2380"/>
              <a:t>l’aplicació inadequada de les lleis i altres normatives</a:t>
            </a:r>
            <a:endParaRPr sz="2380"/>
          </a:p>
          <a:p>
            <a:pPr marL="809605" lvl="1" indent="-352417" algn="l" rtl="0">
              <a:lnSpc>
                <a:spcPct val="70000"/>
              </a:lnSpc>
              <a:spcBef>
                <a:spcPts val="500"/>
              </a:spcBef>
              <a:spcAft>
                <a:spcPts val="0"/>
              </a:spcAft>
              <a:buSzPts val="2380"/>
              <a:buChar char="🠶"/>
            </a:pPr>
            <a:r>
              <a:rPr lang="en-US" sz="2380"/>
              <a:t>la insuficiència de recursos, tècnics i humans, i capacitats materials, per identificar, prevenir i reaccionar davant la violència infantil</a:t>
            </a:r>
            <a:endParaRPr sz="2380"/>
          </a:p>
          <a:p>
            <a:pPr marL="809605" lvl="1" indent="-352417" algn="l" rtl="0">
              <a:lnSpc>
                <a:spcPct val="70000"/>
              </a:lnSpc>
              <a:spcBef>
                <a:spcPts val="500"/>
              </a:spcBef>
              <a:spcAft>
                <a:spcPts val="0"/>
              </a:spcAft>
              <a:buSzPts val="2210"/>
              <a:buChar char="🠶"/>
            </a:pPr>
            <a:r>
              <a:rPr lang="en-US" sz="2210"/>
              <a:t>les mesures i els programes no disposen dels mitjans suficients per fer seguiment, avaluar i controlar el progrés o les deficiències de les activitats per acabar amb la violència contra la infància</a:t>
            </a:r>
            <a:endParaRPr sz="2210"/>
          </a:p>
          <a:p>
            <a:pPr marL="361942" lvl="1" indent="-361942" algn="l" rtl="0">
              <a:lnSpc>
                <a:spcPct val="70000"/>
              </a:lnSpc>
              <a:spcBef>
                <a:spcPts val="1000"/>
              </a:spcBef>
              <a:spcAft>
                <a:spcPts val="0"/>
              </a:spcAft>
              <a:buClr>
                <a:schemeClr val="accent1"/>
              </a:buClr>
              <a:buSzPts val="2210"/>
              <a:buChar char="🠶"/>
            </a:pPr>
            <a:r>
              <a:rPr lang="en-US" sz="2210"/>
              <a:t>en la comissió de determinats actes, les i els professionals poden abusar del dret de les nenes i els nens a la llibertat contra la violència, per exemple, quan exerceixen les seves responsabilitats sense fer cas dels seus millors interessos, les seves opinions i els objectius de desenvolupament.</a:t>
            </a:r>
            <a:endParaRPr/>
          </a:p>
        </p:txBody>
      </p:sp>
    </p:spTree>
  </p:cSld>
  <p:clrMapOvr>
    <a:masterClrMapping/>
  </p:clrMapOvr>
  <p:transition>
    <p:push/>
  </p:transition>
</p:sld>
</file>

<file path=ppt/slides/slide43.xml><?xml version="1.0" encoding="utf-8"?>
<p:sld xmlns:a="http://schemas.openxmlformats.org/drawingml/2006/main" xmlns:r="http://schemas.openxmlformats.org/officeDocument/2006/relationships" xmlns:p="http://schemas.openxmlformats.org/presentationml/2006/main" showMasterSp="0">
  <p:cSld>
    <p:spTree>
      <p:nvGrpSpPr>
        <p:cNvPr id="1" name="Shape 473"/>
        <p:cNvGrpSpPr/>
        <p:nvPr/>
      </p:nvGrpSpPr>
      <p:grpSpPr>
        <a:xfrm>
          <a:off x="0" y="0"/>
          <a:ext cx="0" cy="0"/>
          <a:chOff x="0" y="0"/>
          <a:chExt cx="0" cy="0"/>
        </a:xfrm>
      </p:grpSpPr>
      <p:sp>
        <p:nvSpPr>
          <p:cNvPr id="474" name="Google Shape;474;p42"/>
          <p:cNvSpPr txBox="1">
            <a:spLocks noGrp="1"/>
          </p:cNvSpPr>
          <p:nvPr>
            <p:ph type="title"/>
          </p:nvPr>
        </p:nvSpPr>
        <p:spPr>
          <a:xfrm>
            <a:off x="838200" y="2563381"/>
            <a:ext cx="10515600" cy="1190627"/>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chemeClr val="dk1"/>
              </a:buClr>
              <a:buSzPts val="3600"/>
              <a:buFont typeface="Quattrocento Sans"/>
              <a:buNone/>
            </a:pPr>
            <a:r>
              <a:rPr lang="en-US"/>
              <a:t>Exemples de cas- Debat</a:t>
            </a:r>
            <a:endParaRPr/>
          </a:p>
        </p:txBody>
      </p:sp>
    </p:spTree>
  </p:cSld>
  <p:clrMapOvr>
    <a:masterClrMapping/>
  </p:clrMapOvr>
  <p:transition>
    <p:fade thruBlk="1"/>
  </p:transition>
</p:sld>
</file>

<file path=ppt/slides/slide44.xml><?xml version="1.0" encoding="utf-8"?>
<p:sld xmlns:a="http://schemas.openxmlformats.org/drawingml/2006/main" xmlns:r="http://schemas.openxmlformats.org/officeDocument/2006/relationships" xmlns:p="http://schemas.openxmlformats.org/presentationml/2006/main" showMasterSp="0">
  <p:cSld>
    <p:spTree>
      <p:nvGrpSpPr>
        <p:cNvPr id="1" name="Shape 479"/>
        <p:cNvGrpSpPr/>
        <p:nvPr/>
      </p:nvGrpSpPr>
      <p:grpSpPr>
        <a:xfrm>
          <a:off x="0" y="0"/>
          <a:ext cx="0" cy="0"/>
          <a:chOff x="0" y="0"/>
          <a:chExt cx="0" cy="0"/>
        </a:xfrm>
      </p:grpSpPr>
      <p:sp>
        <p:nvSpPr>
          <p:cNvPr id="480" name="Google Shape;480;p43"/>
          <p:cNvSpPr txBox="1">
            <a:spLocks noGrp="1"/>
          </p:cNvSpPr>
          <p:nvPr>
            <p:ph type="title"/>
          </p:nvPr>
        </p:nvSpPr>
        <p:spPr>
          <a:xfrm>
            <a:off x="838200" y="365127"/>
            <a:ext cx="10515600" cy="1190627"/>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3600"/>
              <a:buFont typeface="Quattrocento Sans"/>
              <a:buNone/>
            </a:pPr>
            <a:r>
              <a:rPr lang="en-US"/>
              <a:t>Exemple de cas</a:t>
            </a:r>
            <a:endParaRPr/>
          </a:p>
        </p:txBody>
      </p:sp>
      <p:sp>
        <p:nvSpPr>
          <p:cNvPr id="481" name="Google Shape;481;p43"/>
          <p:cNvSpPr txBox="1">
            <a:spLocks noGrp="1"/>
          </p:cNvSpPr>
          <p:nvPr>
            <p:ph type="body" idx="1"/>
          </p:nvPr>
        </p:nvSpPr>
        <p:spPr>
          <a:xfrm>
            <a:off x="838200" y="1555754"/>
            <a:ext cx="10515600" cy="3305175"/>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SzPts val="2590"/>
              <a:buNone/>
            </a:pPr>
            <a:r>
              <a:rPr lang="en-US" sz="2590"/>
              <a:t>Una nena de 12 anys tenia problemes amb l’ordinador mentre el seu pare feia la migdiada al sofà. Quan es va acostar per primera vegada a ell, li va demanar que esperés fins després de la migdiada. La segona vegada que la noia el va interrompre, ell li va cridar. La tercera vegada que el va despertar, ell li va cridar i va donar un cop de peu a un tamboret de pas que va acabar volant sobre el sofà colpejant la seva filla a la cara. De seguida la va portar a l’hospital, on va rebre tres punts de sutura al nas i va ser tractada per altres abrasions a la cara. El pare va dir que la lesió va ser accidental i no deliberada.</a:t>
            </a:r>
            <a:endParaRPr sz="2590"/>
          </a:p>
        </p:txBody>
      </p:sp>
      <p:sp>
        <p:nvSpPr>
          <p:cNvPr id="482" name="Google Shape;482;p43"/>
          <p:cNvSpPr/>
          <p:nvPr/>
        </p:nvSpPr>
        <p:spPr>
          <a:xfrm>
            <a:off x="838200" y="4989222"/>
            <a:ext cx="9893300" cy="954107"/>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800" b="1">
                <a:solidFill>
                  <a:schemeClr val="accent1"/>
                </a:solidFill>
                <a:latin typeface="Arial"/>
                <a:ea typeface="Arial"/>
                <a:cs typeface="Arial"/>
                <a:sym typeface="Arial"/>
              </a:rPr>
              <a:t>És un cas de maltractament infantil?</a:t>
            </a:r>
            <a:br>
              <a:rPr lang="en-US" sz="2800" b="1">
                <a:solidFill>
                  <a:schemeClr val="accent1"/>
                </a:solidFill>
                <a:latin typeface="Arial"/>
                <a:ea typeface="Arial"/>
                <a:cs typeface="Arial"/>
                <a:sym typeface="Arial"/>
              </a:rPr>
            </a:br>
            <a:r>
              <a:rPr lang="en-US" sz="2800" b="1">
                <a:solidFill>
                  <a:schemeClr val="accent1"/>
                </a:solidFill>
                <a:latin typeface="Arial"/>
                <a:ea typeface="Arial"/>
                <a:cs typeface="Arial"/>
                <a:sym typeface="Arial"/>
              </a:rPr>
              <a:t>En cas afirmatiu, quins senyals de maltractament hi ha?</a:t>
            </a:r>
            <a:endParaRPr/>
          </a:p>
        </p:txBody>
      </p:sp>
    </p:spTree>
  </p:cSld>
  <p:clrMapOvr>
    <a:masterClrMapping/>
  </p:clrMapOvr>
  <p:transition>
    <p:push/>
  </p:transition>
</p:sld>
</file>

<file path=ppt/slides/slide45.xml><?xml version="1.0" encoding="utf-8"?>
<p:sld xmlns:a="http://schemas.openxmlformats.org/drawingml/2006/main" xmlns:r="http://schemas.openxmlformats.org/officeDocument/2006/relationships" xmlns:p="http://schemas.openxmlformats.org/presentationml/2006/main" showMasterSp="0">
  <p:cSld>
    <p:spTree>
      <p:nvGrpSpPr>
        <p:cNvPr id="1" name="Shape 487"/>
        <p:cNvGrpSpPr/>
        <p:nvPr/>
      </p:nvGrpSpPr>
      <p:grpSpPr>
        <a:xfrm>
          <a:off x="0" y="0"/>
          <a:ext cx="0" cy="0"/>
          <a:chOff x="0" y="0"/>
          <a:chExt cx="0" cy="0"/>
        </a:xfrm>
      </p:grpSpPr>
      <p:sp>
        <p:nvSpPr>
          <p:cNvPr id="488" name="Google Shape;488;p44"/>
          <p:cNvSpPr txBox="1">
            <a:spLocks noGrp="1"/>
          </p:cNvSpPr>
          <p:nvPr>
            <p:ph type="title"/>
          </p:nvPr>
        </p:nvSpPr>
        <p:spPr>
          <a:xfrm>
            <a:off x="838200" y="365127"/>
            <a:ext cx="10515600" cy="1190627"/>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3600"/>
              <a:buFont typeface="Quattrocento Sans"/>
              <a:buNone/>
            </a:pPr>
            <a:r>
              <a:rPr lang="en-US"/>
              <a:t>Exemple de cas</a:t>
            </a:r>
            <a:endParaRPr/>
          </a:p>
        </p:txBody>
      </p:sp>
      <p:sp>
        <p:nvSpPr>
          <p:cNvPr id="489" name="Google Shape;489;p44"/>
          <p:cNvSpPr txBox="1">
            <a:spLocks noGrp="1"/>
          </p:cNvSpPr>
          <p:nvPr>
            <p:ph type="body" idx="1"/>
          </p:nvPr>
        </p:nvSpPr>
        <p:spPr>
          <a:xfrm>
            <a:off x="838200" y="1478153"/>
            <a:ext cx="10515600" cy="4351338"/>
          </a:xfrm>
          <a:prstGeom prst="rect">
            <a:avLst/>
          </a:prstGeom>
          <a:noFill/>
          <a:ln>
            <a:noFill/>
          </a:ln>
        </p:spPr>
        <p:txBody>
          <a:bodyPr spcFirstLastPara="1" wrap="square" lIns="91425" tIns="45700" rIns="91425" bIns="45700" anchor="t" anchorCtr="0">
            <a:normAutofit/>
          </a:bodyPr>
          <a:lstStyle/>
          <a:p>
            <a:pPr marL="361942" lvl="0" indent="-361942" algn="l" rtl="0">
              <a:lnSpc>
                <a:spcPct val="90000"/>
              </a:lnSpc>
              <a:spcBef>
                <a:spcPts val="0"/>
              </a:spcBef>
              <a:spcAft>
                <a:spcPts val="0"/>
              </a:spcAft>
              <a:buSzPts val="2400"/>
              <a:buNone/>
            </a:pPr>
            <a:endParaRPr sz="2400"/>
          </a:p>
          <a:p>
            <a:pPr marL="0" lvl="0" indent="0" algn="l" rtl="0">
              <a:lnSpc>
                <a:spcPct val="90000"/>
              </a:lnSpc>
              <a:spcBef>
                <a:spcPts val="1000"/>
              </a:spcBef>
              <a:spcAft>
                <a:spcPts val="0"/>
              </a:spcAft>
              <a:buSzPts val="2400"/>
              <a:buNone/>
            </a:pPr>
            <a:r>
              <a:rPr lang="en-US" sz="2400"/>
              <a:t>En adonar-se que poques persones sospiten d’una nena o nen petit, Tom i Mary animen la seva filla de 4 anys a agafar coses de les botigues. La seva filla, Anna, pensa en aquest comportament com un joc divertit i no està gens angoixada per això. Tom i Mary justifiquen el seu comportament dient que els seus diners són molt reduïts i que és correcte que l’Anna els ajudi. També assenyalen que si agafessin l'Anna, no li passaria res de dolent per la seva curta edat.</a:t>
            </a:r>
            <a:endParaRPr sz="2400"/>
          </a:p>
        </p:txBody>
      </p:sp>
      <p:sp>
        <p:nvSpPr>
          <p:cNvPr id="490" name="Google Shape;490;p44"/>
          <p:cNvSpPr/>
          <p:nvPr/>
        </p:nvSpPr>
        <p:spPr>
          <a:xfrm>
            <a:off x="838200" y="4509624"/>
            <a:ext cx="9893300" cy="954107"/>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800" b="1">
                <a:solidFill>
                  <a:schemeClr val="accent1"/>
                </a:solidFill>
                <a:latin typeface="Arial"/>
                <a:ea typeface="Arial"/>
                <a:cs typeface="Arial"/>
                <a:sym typeface="Arial"/>
              </a:rPr>
              <a:t>És un cas de maltractament infantil?</a:t>
            </a:r>
            <a:br>
              <a:rPr lang="en-US" sz="2800" b="1">
                <a:solidFill>
                  <a:schemeClr val="accent1"/>
                </a:solidFill>
                <a:latin typeface="Arial"/>
                <a:ea typeface="Arial"/>
                <a:cs typeface="Arial"/>
                <a:sym typeface="Arial"/>
              </a:rPr>
            </a:br>
            <a:r>
              <a:rPr lang="en-US" sz="2800" b="1">
                <a:solidFill>
                  <a:schemeClr val="accent1"/>
                </a:solidFill>
                <a:latin typeface="Arial"/>
                <a:ea typeface="Arial"/>
                <a:cs typeface="Arial"/>
                <a:sym typeface="Arial"/>
              </a:rPr>
              <a:t>En cas afirmatiu, quins senyals de maltractament hi ha?</a:t>
            </a:r>
            <a:endParaRPr/>
          </a:p>
        </p:txBody>
      </p:sp>
    </p:spTree>
  </p:cSld>
  <p:clrMapOvr>
    <a:masterClrMapping/>
  </p:clrMapOvr>
  <p:transition>
    <p:push/>
  </p:transition>
</p:sld>
</file>

<file path=ppt/slides/slide46.xml><?xml version="1.0" encoding="utf-8"?>
<p:sld xmlns:a="http://schemas.openxmlformats.org/drawingml/2006/main" xmlns:r="http://schemas.openxmlformats.org/officeDocument/2006/relationships" xmlns:p="http://schemas.openxmlformats.org/presentationml/2006/main" showMasterSp="0">
  <p:cSld>
    <p:spTree>
      <p:nvGrpSpPr>
        <p:cNvPr id="1" name="Shape 495"/>
        <p:cNvGrpSpPr/>
        <p:nvPr/>
      </p:nvGrpSpPr>
      <p:grpSpPr>
        <a:xfrm>
          <a:off x="0" y="0"/>
          <a:ext cx="0" cy="0"/>
          <a:chOff x="0" y="0"/>
          <a:chExt cx="0" cy="0"/>
        </a:xfrm>
      </p:grpSpPr>
      <p:sp>
        <p:nvSpPr>
          <p:cNvPr id="496" name="Google Shape;496;p45"/>
          <p:cNvSpPr txBox="1">
            <a:spLocks noGrp="1"/>
          </p:cNvSpPr>
          <p:nvPr>
            <p:ph type="title"/>
          </p:nvPr>
        </p:nvSpPr>
        <p:spPr>
          <a:xfrm>
            <a:off x="838200" y="365127"/>
            <a:ext cx="10515600" cy="1190627"/>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3600"/>
              <a:buFont typeface="Quattrocento Sans"/>
              <a:buNone/>
            </a:pPr>
            <a:r>
              <a:rPr lang="en-US"/>
              <a:t>Exemple de cas</a:t>
            </a:r>
            <a:endParaRPr/>
          </a:p>
        </p:txBody>
      </p:sp>
      <p:sp>
        <p:nvSpPr>
          <p:cNvPr id="497" name="Google Shape;497;p45"/>
          <p:cNvSpPr txBox="1">
            <a:spLocks noGrp="1"/>
          </p:cNvSpPr>
          <p:nvPr>
            <p:ph type="body" idx="1"/>
          </p:nvPr>
        </p:nvSpPr>
        <p:spPr>
          <a:xfrm>
            <a:off x="838200" y="1566172"/>
            <a:ext cx="10515600" cy="3457575"/>
          </a:xfrm>
          <a:prstGeom prst="rect">
            <a:avLst/>
          </a:prstGeom>
          <a:noFill/>
          <a:ln>
            <a:noFill/>
          </a:ln>
        </p:spPr>
        <p:txBody>
          <a:bodyPr spcFirstLastPara="1" wrap="square" lIns="91425" tIns="45700" rIns="91425" bIns="45700" anchor="t" anchorCtr="0">
            <a:normAutofit lnSpcReduction="10000"/>
          </a:bodyPr>
          <a:lstStyle/>
          <a:p>
            <a:pPr marL="0" lvl="0" indent="0" algn="l" rtl="0">
              <a:lnSpc>
                <a:spcPct val="80000"/>
              </a:lnSpc>
              <a:spcBef>
                <a:spcPts val="0"/>
              </a:spcBef>
              <a:spcAft>
                <a:spcPts val="0"/>
              </a:spcAft>
              <a:buSzPts val="2400"/>
              <a:buNone/>
            </a:pPr>
            <a:r>
              <a:rPr lang="en-US" sz="2400"/>
              <a:t>A la Mary, de 18 anys, li preocupava que el seu xicot, Tom, la deixés. En un intent per mantenir-lo, va deixar de prendre's les píndoles anticonceptives sense que Tom ho sabés i es va quedar embarassada. Tot i que Tom va romandre amb ella durant l’embaràs, va marxar poc després del naixement del seu fill, John.</a:t>
            </a:r>
            <a:endParaRPr/>
          </a:p>
          <a:p>
            <a:pPr marL="0" lvl="0" indent="0" algn="l" rtl="0">
              <a:lnSpc>
                <a:spcPct val="80000"/>
              </a:lnSpc>
              <a:spcBef>
                <a:spcPts val="1000"/>
              </a:spcBef>
              <a:spcAft>
                <a:spcPts val="0"/>
              </a:spcAft>
              <a:buSzPts val="2400"/>
              <a:buNone/>
            </a:pPr>
            <a:r>
              <a:rPr lang="en-US" sz="2400"/>
              <a:t>Mary contínuament li diu a John que és un fracàs perquè no era prou bo per mantenir el seu pare. Quan una amiga li diu a Mary que no hauria de dir coses així, Mary diu que no importa perquè en John té només 26 mesos i no entén el que diu.</a:t>
            </a:r>
            <a:endParaRPr/>
          </a:p>
          <a:p>
            <a:pPr marL="0" lvl="0" indent="0" algn="l" rtl="0">
              <a:lnSpc>
                <a:spcPct val="80000"/>
              </a:lnSpc>
              <a:spcBef>
                <a:spcPts val="1000"/>
              </a:spcBef>
              <a:spcAft>
                <a:spcPts val="0"/>
              </a:spcAft>
              <a:buSzPts val="2400"/>
              <a:buNone/>
            </a:pPr>
            <a:r>
              <a:rPr lang="en-US" sz="2400"/>
              <a:t>Tot i que Mary té cura de John, no sembla que gaudeixi amb ell i poques vegades juga amb ell.</a:t>
            </a:r>
            <a:endParaRPr sz="2400"/>
          </a:p>
        </p:txBody>
      </p:sp>
      <p:sp>
        <p:nvSpPr>
          <p:cNvPr id="498" name="Google Shape;498;p45"/>
          <p:cNvSpPr/>
          <p:nvPr/>
        </p:nvSpPr>
        <p:spPr>
          <a:xfrm>
            <a:off x="838200" y="5200904"/>
            <a:ext cx="9893300" cy="954107"/>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800" b="1">
                <a:solidFill>
                  <a:schemeClr val="accent1"/>
                </a:solidFill>
                <a:latin typeface="Arial"/>
                <a:ea typeface="Arial"/>
                <a:cs typeface="Arial"/>
                <a:sym typeface="Arial"/>
              </a:rPr>
              <a:t>És un cas de maltractament infantil?</a:t>
            </a:r>
            <a:br>
              <a:rPr lang="en-US" sz="2800" b="1">
                <a:solidFill>
                  <a:schemeClr val="accent1"/>
                </a:solidFill>
                <a:latin typeface="Arial"/>
                <a:ea typeface="Arial"/>
                <a:cs typeface="Arial"/>
                <a:sym typeface="Arial"/>
              </a:rPr>
            </a:br>
            <a:r>
              <a:rPr lang="en-US" sz="2800" b="1">
                <a:solidFill>
                  <a:schemeClr val="accent1"/>
                </a:solidFill>
                <a:latin typeface="Arial"/>
                <a:ea typeface="Arial"/>
                <a:cs typeface="Arial"/>
                <a:sym typeface="Arial"/>
              </a:rPr>
              <a:t>En cas afirmatiu, quins senyals de maltractament hi ha?</a:t>
            </a:r>
            <a:endParaRPr/>
          </a:p>
        </p:txBody>
      </p:sp>
    </p:spTree>
  </p:cSld>
  <p:clrMapOvr>
    <a:masterClrMapping/>
  </p:clrMapOvr>
  <p:transition>
    <p:push/>
  </p:transition>
</p:sld>
</file>

<file path=ppt/slides/slide47.xml><?xml version="1.0" encoding="utf-8"?>
<p:sld xmlns:a="http://schemas.openxmlformats.org/drawingml/2006/main" xmlns:r="http://schemas.openxmlformats.org/officeDocument/2006/relationships" xmlns:p="http://schemas.openxmlformats.org/presentationml/2006/main" showMasterSp="0">
  <p:cSld>
    <p:spTree>
      <p:nvGrpSpPr>
        <p:cNvPr id="1" name="Shape 503"/>
        <p:cNvGrpSpPr/>
        <p:nvPr/>
      </p:nvGrpSpPr>
      <p:grpSpPr>
        <a:xfrm>
          <a:off x="0" y="0"/>
          <a:ext cx="0" cy="0"/>
          <a:chOff x="0" y="0"/>
          <a:chExt cx="0" cy="0"/>
        </a:xfrm>
      </p:grpSpPr>
      <p:sp>
        <p:nvSpPr>
          <p:cNvPr id="504" name="Google Shape;504;p46"/>
          <p:cNvSpPr txBox="1">
            <a:spLocks noGrp="1"/>
          </p:cNvSpPr>
          <p:nvPr>
            <p:ph type="title"/>
          </p:nvPr>
        </p:nvSpPr>
        <p:spPr>
          <a:xfrm>
            <a:off x="838200" y="365127"/>
            <a:ext cx="10515600" cy="1190627"/>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3600"/>
              <a:buFont typeface="Quattrocento Sans"/>
              <a:buNone/>
            </a:pPr>
            <a:r>
              <a:rPr lang="en-US"/>
              <a:t>Exemple de cas</a:t>
            </a:r>
            <a:endParaRPr/>
          </a:p>
        </p:txBody>
      </p:sp>
      <p:sp>
        <p:nvSpPr>
          <p:cNvPr id="505" name="Google Shape;505;p46"/>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SzPts val="2400"/>
              <a:buNone/>
            </a:pPr>
            <a:r>
              <a:rPr lang="en-US" sz="2400"/>
              <a:t>Una noia de 13 anys va intentar perforar-se la panxa sola quan la seva mare es va negar a permetre-ho. Des de llavors, ha començat una infecció que ha durat diverses setmanes. Tot i el dolor extrem, la pèrdua de pes, la letargia i la infecció aparent a la zona, la mare no va buscar atenció mèdica. Quan finalment una altra persona de la família la va traslladar a l’hospital, la mare va afirmar que no s’adonava de la gravetat de la malaltia de la seva filla i que la mateixa noia era la responsable del que va passar, ja que no complia les normes.</a:t>
            </a:r>
            <a:endParaRPr sz="2400"/>
          </a:p>
        </p:txBody>
      </p:sp>
      <p:sp>
        <p:nvSpPr>
          <p:cNvPr id="506" name="Google Shape;506;p46"/>
          <p:cNvSpPr/>
          <p:nvPr/>
        </p:nvSpPr>
        <p:spPr>
          <a:xfrm>
            <a:off x="838200" y="4645075"/>
            <a:ext cx="9893300" cy="954107"/>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800" b="1">
                <a:solidFill>
                  <a:schemeClr val="accent1"/>
                </a:solidFill>
                <a:latin typeface="Arial"/>
                <a:ea typeface="Arial"/>
                <a:cs typeface="Arial"/>
                <a:sym typeface="Arial"/>
              </a:rPr>
              <a:t>És un cas de maltractament infantil?</a:t>
            </a:r>
            <a:br>
              <a:rPr lang="en-US" sz="2800" b="1">
                <a:solidFill>
                  <a:schemeClr val="accent1"/>
                </a:solidFill>
                <a:latin typeface="Arial"/>
                <a:ea typeface="Arial"/>
                <a:cs typeface="Arial"/>
                <a:sym typeface="Arial"/>
              </a:rPr>
            </a:br>
            <a:r>
              <a:rPr lang="en-US" sz="2800" b="1">
                <a:solidFill>
                  <a:schemeClr val="accent1"/>
                </a:solidFill>
                <a:latin typeface="Arial"/>
                <a:ea typeface="Arial"/>
                <a:cs typeface="Arial"/>
                <a:sym typeface="Arial"/>
              </a:rPr>
              <a:t>En cas afirmatiu, quins senyals de maltractament hi ha?</a:t>
            </a:r>
            <a:endParaRPr/>
          </a:p>
        </p:txBody>
      </p:sp>
    </p:spTree>
  </p:cSld>
  <p:clrMapOvr>
    <a:masterClrMapping/>
  </p:clrMapOvr>
  <p:transition>
    <p:push/>
  </p:transition>
</p:sld>
</file>

<file path=ppt/slides/slide48.xml><?xml version="1.0" encoding="utf-8"?>
<p:sld xmlns:a="http://schemas.openxmlformats.org/drawingml/2006/main" xmlns:r="http://schemas.openxmlformats.org/officeDocument/2006/relationships" xmlns:p="http://schemas.openxmlformats.org/presentationml/2006/main" showMasterSp="0">
  <p:cSld>
    <p:spTree>
      <p:nvGrpSpPr>
        <p:cNvPr id="1" name="Shape 511"/>
        <p:cNvGrpSpPr/>
        <p:nvPr/>
      </p:nvGrpSpPr>
      <p:grpSpPr>
        <a:xfrm>
          <a:off x="0" y="0"/>
          <a:ext cx="0" cy="0"/>
          <a:chOff x="0" y="0"/>
          <a:chExt cx="0" cy="0"/>
        </a:xfrm>
      </p:grpSpPr>
      <p:sp>
        <p:nvSpPr>
          <p:cNvPr id="512" name="Google Shape;512;p47"/>
          <p:cNvSpPr txBox="1">
            <a:spLocks noGrp="1"/>
          </p:cNvSpPr>
          <p:nvPr>
            <p:ph type="title"/>
          </p:nvPr>
        </p:nvSpPr>
        <p:spPr>
          <a:xfrm>
            <a:off x="838200" y="365127"/>
            <a:ext cx="10515600" cy="1190627"/>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3600"/>
              <a:buFont typeface="Quattrocento Sans"/>
              <a:buNone/>
            </a:pPr>
            <a:r>
              <a:rPr lang="en-US"/>
              <a:t>Exemple de cas</a:t>
            </a:r>
            <a:endParaRPr/>
          </a:p>
        </p:txBody>
      </p:sp>
      <p:sp>
        <p:nvSpPr>
          <p:cNvPr id="513" name="Google Shape;513;p47"/>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SzPts val="2400"/>
              <a:buNone/>
            </a:pPr>
            <a:r>
              <a:rPr lang="en-US" sz="2400"/>
              <a:t>Tres nens, de 7 anys, 2 anys i 17 mesos, van quedar al cotxe durant gairebé 45 minuts mentre la seva mainadera, de 21 anys, comprava queviures. La temperatura exterior d’aquell dia va ser de 33,4 graus. Un empleat d’una botiga es va adonar dels nens i els va portar aigua.</a:t>
            </a:r>
            <a:endParaRPr/>
          </a:p>
        </p:txBody>
      </p:sp>
      <p:sp>
        <p:nvSpPr>
          <p:cNvPr id="514" name="Google Shape;514;p47"/>
          <p:cNvSpPr/>
          <p:nvPr/>
        </p:nvSpPr>
        <p:spPr>
          <a:xfrm>
            <a:off x="838200" y="4001294"/>
            <a:ext cx="9893300" cy="954107"/>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800" b="1">
                <a:solidFill>
                  <a:schemeClr val="accent1"/>
                </a:solidFill>
                <a:latin typeface="Arial"/>
                <a:ea typeface="Arial"/>
                <a:cs typeface="Arial"/>
                <a:sym typeface="Arial"/>
              </a:rPr>
              <a:t>És un cas de maltractament infantil?</a:t>
            </a:r>
            <a:br>
              <a:rPr lang="en-US" sz="2800" b="1">
                <a:solidFill>
                  <a:schemeClr val="accent1"/>
                </a:solidFill>
                <a:latin typeface="Arial"/>
                <a:ea typeface="Arial"/>
                <a:cs typeface="Arial"/>
                <a:sym typeface="Arial"/>
              </a:rPr>
            </a:br>
            <a:r>
              <a:rPr lang="en-US" sz="2800" b="1">
                <a:solidFill>
                  <a:schemeClr val="accent1"/>
                </a:solidFill>
                <a:latin typeface="Arial"/>
                <a:ea typeface="Arial"/>
                <a:cs typeface="Arial"/>
                <a:sym typeface="Arial"/>
              </a:rPr>
              <a:t>En cas afirmatiu, quins senyals de maltractament hi ha?</a:t>
            </a:r>
            <a:endParaRPr/>
          </a:p>
        </p:txBody>
      </p:sp>
    </p:spTree>
  </p:cSld>
  <p:clrMapOvr>
    <a:masterClrMapping/>
  </p:clrMapOvr>
  <p:transition>
    <p:push/>
  </p:transition>
</p:sld>
</file>

<file path=ppt/slides/slide49.xml><?xml version="1.0" encoding="utf-8"?>
<p:sld xmlns:a="http://schemas.openxmlformats.org/drawingml/2006/main" xmlns:r="http://schemas.openxmlformats.org/officeDocument/2006/relationships" xmlns:p="http://schemas.openxmlformats.org/presentationml/2006/main" showMasterSp="0">
  <p:cSld>
    <p:spTree>
      <p:nvGrpSpPr>
        <p:cNvPr id="1" name="Shape 519"/>
        <p:cNvGrpSpPr/>
        <p:nvPr/>
      </p:nvGrpSpPr>
      <p:grpSpPr>
        <a:xfrm>
          <a:off x="0" y="0"/>
          <a:ext cx="0" cy="0"/>
          <a:chOff x="0" y="0"/>
          <a:chExt cx="0" cy="0"/>
        </a:xfrm>
      </p:grpSpPr>
      <p:sp>
        <p:nvSpPr>
          <p:cNvPr id="520" name="Google Shape;520;p48"/>
          <p:cNvSpPr txBox="1">
            <a:spLocks noGrp="1"/>
          </p:cNvSpPr>
          <p:nvPr>
            <p:ph type="title"/>
          </p:nvPr>
        </p:nvSpPr>
        <p:spPr>
          <a:xfrm>
            <a:off x="838199" y="271328"/>
            <a:ext cx="10515600" cy="1190627"/>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3600"/>
              <a:buFont typeface="Quattrocento Sans"/>
              <a:buNone/>
            </a:pPr>
            <a:r>
              <a:rPr lang="en-US" i="1"/>
              <a:t>Més exemples</a:t>
            </a:r>
            <a:r>
              <a:rPr lang="en-US"/>
              <a:t> de</a:t>
            </a:r>
            <a:br>
              <a:rPr lang="en-US"/>
            </a:br>
            <a:r>
              <a:rPr lang="en-US">
                <a:latin typeface="Quattrocento Sans"/>
                <a:ea typeface="Quattrocento Sans"/>
                <a:cs typeface="Quattrocento Sans"/>
                <a:sym typeface="Quattrocento Sans"/>
              </a:rPr>
              <a:t>Incidents de maltractament infantil</a:t>
            </a:r>
            <a:endParaRPr>
              <a:latin typeface="Quattrocento Sans"/>
              <a:ea typeface="Quattrocento Sans"/>
              <a:cs typeface="Quattrocento Sans"/>
              <a:sym typeface="Quattrocento Sans"/>
            </a:endParaRPr>
          </a:p>
        </p:txBody>
      </p:sp>
      <p:sp>
        <p:nvSpPr>
          <p:cNvPr id="521" name="Google Shape;521;p48"/>
          <p:cNvSpPr txBox="1">
            <a:spLocks noGrp="1"/>
          </p:cNvSpPr>
          <p:nvPr>
            <p:ph type="body" idx="1"/>
          </p:nvPr>
        </p:nvSpPr>
        <p:spPr>
          <a:xfrm>
            <a:off x="737753" y="1506520"/>
            <a:ext cx="10716600" cy="4351200"/>
          </a:xfrm>
          <a:prstGeom prst="rect">
            <a:avLst/>
          </a:prstGeom>
          <a:noFill/>
          <a:ln>
            <a:noFill/>
          </a:ln>
        </p:spPr>
        <p:txBody>
          <a:bodyPr spcFirstLastPara="1" wrap="square" lIns="91425" tIns="45700" rIns="91425" bIns="45700" anchor="t" anchorCtr="0">
            <a:normAutofit/>
          </a:bodyPr>
          <a:lstStyle/>
          <a:p>
            <a:pPr marL="361942" lvl="0" indent="-361942" algn="l" rtl="0">
              <a:lnSpc>
                <a:spcPct val="90000"/>
              </a:lnSpc>
              <a:spcBef>
                <a:spcPts val="0"/>
              </a:spcBef>
              <a:spcAft>
                <a:spcPts val="0"/>
              </a:spcAft>
              <a:buClr>
                <a:schemeClr val="accent1"/>
              </a:buClr>
              <a:buSzPts val="2200"/>
              <a:buFont typeface="Noto Sans Symbols"/>
              <a:buChar char="🠶"/>
            </a:pPr>
            <a:r>
              <a:rPr lang="en-US" sz="2200"/>
              <a:t>Un pare deixa la seva filla de 2 anys sense supervisió a casa mentre fa una feina ràpida</a:t>
            </a:r>
            <a:endParaRPr sz="2200"/>
          </a:p>
          <a:p>
            <a:pPr marL="361942" lvl="0" indent="-361942" algn="l" rtl="0">
              <a:lnSpc>
                <a:spcPct val="90000"/>
              </a:lnSpc>
              <a:spcBef>
                <a:spcPts val="1000"/>
              </a:spcBef>
              <a:spcAft>
                <a:spcPts val="0"/>
              </a:spcAft>
              <a:buClr>
                <a:schemeClr val="accent1"/>
              </a:buClr>
              <a:buSzPts val="2200"/>
              <a:buFont typeface="Noto Sans Symbols"/>
              <a:buChar char="🠶"/>
            </a:pPr>
            <a:r>
              <a:rPr lang="en-US" sz="2200"/>
              <a:t>Una mare posa un nen de curta edat a la banyera i surt de l’habitació per descansar</a:t>
            </a:r>
            <a:endParaRPr sz="2200"/>
          </a:p>
          <a:p>
            <a:pPr marL="361942" lvl="0" indent="-361942" algn="l" rtl="0">
              <a:lnSpc>
                <a:spcPct val="90000"/>
              </a:lnSpc>
              <a:spcBef>
                <a:spcPts val="1000"/>
              </a:spcBef>
              <a:spcAft>
                <a:spcPts val="0"/>
              </a:spcAft>
              <a:buClr>
                <a:schemeClr val="accent1"/>
              </a:buClr>
              <a:buSzPts val="2200"/>
              <a:buFont typeface="Noto Sans Symbols"/>
              <a:buChar char="🠶"/>
            </a:pPr>
            <a:r>
              <a:rPr lang="en-US" sz="2200"/>
              <a:t>Un pare sacseja una criatura perquè deixi de plorar</a:t>
            </a:r>
            <a:endParaRPr/>
          </a:p>
          <a:p>
            <a:pPr marL="361942" lvl="0" indent="-361942" algn="l" rtl="0">
              <a:lnSpc>
                <a:spcPct val="90000"/>
              </a:lnSpc>
              <a:spcBef>
                <a:spcPts val="1000"/>
              </a:spcBef>
              <a:spcAft>
                <a:spcPts val="0"/>
              </a:spcAft>
              <a:buClr>
                <a:schemeClr val="accent1"/>
              </a:buClr>
              <a:buSzPts val="2200"/>
              <a:buFont typeface="Noto Sans Symbols"/>
              <a:buChar char="🠶"/>
            </a:pPr>
            <a:r>
              <a:rPr lang="en-US" sz="2200"/>
              <a:t>Un pare colpeja la seva filla adolescent per la seva indisciplina deixant-li contusions, talls o cops</a:t>
            </a:r>
            <a:endParaRPr/>
          </a:p>
          <a:p>
            <a:pPr marL="361942" lvl="0" indent="-361942" algn="l" rtl="0">
              <a:lnSpc>
                <a:spcPct val="90000"/>
              </a:lnSpc>
              <a:spcBef>
                <a:spcPts val="1000"/>
              </a:spcBef>
              <a:spcAft>
                <a:spcPts val="0"/>
              </a:spcAft>
              <a:buClr>
                <a:schemeClr val="accent1"/>
              </a:buClr>
              <a:buSzPts val="2200"/>
              <a:buFont typeface="Noto Sans Symbols"/>
              <a:buChar char="🠶"/>
            </a:pPr>
            <a:r>
              <a:rPr lang="en-US" sz="2200"/>
              <a:t>Una mare sovint li diu a la seva filla que no és bona i que no hauria d’haver nascut</a:t>
            </a:r>
            <a:endParaRPr sz="2200"/>
          </a:p>
          <a:p>
            <a:pPr marL="361942" lvl="0" indent="-361942" algn="l" rtl="0">
              <a:lnSpc>
                <a:spcPct val="90000"/>
              </a:lnSpc>
              <a:spcBef>
                <a:spcPts val="1000"/>
              </a:spcBef>
              <a:spcAft>
                <a:spcPts val="0"/>
              </a:spcAft>
              <a:buClr>
                <a:schemeClr val="accent1"/>
              </a:buClr>
              <a:buSzPts val="2200"/>
              <a:buFont typeface="Noto Sans Symbols"/>
              <a:buChar char="🠶"/>
            </a:pPr>
            <a:r>
              <a:rPr lang="en-US" sz="2200"/>
              <a:t>Una persona de la família té un comportament sexual amb una nena mitjançant tocaments inadequats o fent que participi en activitats sexuals</a:t>
            </a:r>
            <a:endParaRPr sz="2200"/>
          </a:p>
        </p:txBody>
      </p:sp>
      <p:sp>
        <p:nvSpPr>
          <p:cNvPr id="522" name="Google Shape;522;p48"/>
          <p:cNvSpPr/>
          <p:nvPr/>
        </p:nvSpPr>
        <p:spPr>
          <a:xfrm>
            <a:off x="737753" y="5006436"/>
            <a:ext cx="9893300" cy="954107"/>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800" b="1">
                <a:solidFill>
                  <a:schemeClr val="accent1"/>
                </a:solidFill>
                <a:latin typeface="Arial"/>
                <a:ea typeface="Arial"/>
                <a:cs typeface="Arial"/>
                <a:sym typeface="Arial"/>
              </a:rPr>
              <a:t>És un cas de maltractament infantil?</a:t>
            </a:r>
            <a:br>
              <a:rPr lang="en-US" sz="2800" b="1">
                <a:solidFill>
                  <a:schemeClr val="accent1"/>
                </a:solidFill>
                <a:latin typeface="Arial"/>
                <a:ea typeface="Arial"/>
                <a:cs typeface="Arial"/>
                <a:sym typeface="Arial"/>
              </a:rPr>
            </a:br>
            <a:r>
              <a:rPr lang="en-US" sz="2800" b="1">
                <a:solidFill>
                  <a:schemeClr val="accent1"/>
                </a:solidFill>
                <a:latin typeface="Arial"/>
                <a:ea typeface="Arial"/>
                <a:cs typeface="Arial"/>
                <a:sym typeface="Arial"/>
              </a:rPr>
              <a:t>En cas afirmatiu, quins senyals de maltractament hi ha?</a:t>
            </a:r>
            <a:endParaRPr/>
          </a:p>
        </p:txBody>
      </p:sp>
    </p:spTree>
  </p:cSld>
  <p:clrMapOvr>
    <a:masterClrMapping/>
  </p:clrMapOvr>
  <p:transition>
    <p:push/>
  </p:transition>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Shape 84"/>
        <p:cNvGrpSpPr/>
        <p:nvPr/>
      </p:nvGrpSpPr>
      <p:grpSpPr>
        <a:xfrm>
          <a:off x="0" y="0"/>
          <a:ext cx="0" cy="0"/>
          <a:chOff x="0" y="0"/>
          <a:chExt cx="0" cy="0"/>
        </a:xfrm>
      </p:grpSpPr>
      <p:sp>
        <p:nvSpPr>
          <p:cNvPr id="85" name="Google Shape;85;p4"/>
          <p:cNvSpPr txBox="1">
            <a:spLocks noGrp="1"/>
          </p:cNvSpPr>
          <p:nvPr>
            <p:ph type="title"/>
          </p:nvPr>
        </p:nvSpPr>
        <p:spPr>
          <a:xfrm>
            <a:off x="838200" y="365127"/>
            <a:ext cx="10515600" cy="1190627"/>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3600"/>
              <a:buFont typeface="Quattrocento Sans"/>
              <a:buNone/>
            </a:pPr>
            <a:r>
              <a:rPr lang="en-US"/>
              <a:t>Mites sobre el maltractament infantil</a:t>
            </a:r>
            <a:endParaRPr/>
          </a:p>
        </p:txBody>
      </p:sp>
      <p:sp>
        <p:nvSpPr>
          <p:cNvPr id="86" name="Google Shape;86;p4"/>
          <p:cNvSpPr txBox="1">
            <a:spLocks noGrp="1"/>
          </p:cNvSpPr>
          <p:nvPr>
            <p:ph type="body" idx="1"/>
          </p:nvPr>
        </p:nvSpPr>
        <p:spPr>
          <a:xfrm>
            <a:off x="838200" y="1466396"/>
            <a:ext cx="10515600" cy="4351338"/>
          </a:xfrm>
          <a:prstGeom prst="rect">
            <a:avLst/>
          </a:prstGeom>
          <a:noFill/>
          <a:ln>
            <a:noFill/>
          </a:ln>
        </p:spPr>
        <p:txBody>
          <a:bodyPr spcFirstLastPara="1" wrap="square" lIns="91425" tIns="45700" rIns="91425" bIns="45700" anchor="t" anchorCtr="0">
            <a:normAutofit/>
          </a:bodyPr>
          <a:lstStyle/>
          <a:p>
            <a:pPr marL="361942" lvl="0" indent="-361942" algn="l" rtl="0">
              <a:lnSpc>
                <a:spcPct val="70000"/>
              </a:lnSpc>
              <a:spcBef>
                <a:spcPts val="0"/>
              </a:spcBef>
              <a:spcAft>
                <a:spcPts val="0"/>
              </a:spcAft>
              <a:buClr>
                <a:schemeClr val="accent1"/>
              </a:buClr>
              <a:buSzPts val="2590"/>
              <a:buFont typeface="Noto Sans Symbols"/>
              <a:buChar char="🠶"/>
            </a:pPr>
            <a:r>
              <a:rPr lang="en-US" sz="2590"/>
              <a:t>Les persones, incloses les professionals, solen tenir reserves a l’hora de notificar un maltractament infantil: potser pensen que</a:t>
            </a:r>
            <a:endParaRPr/>
          </a:p>
          <a:p>
            <a:pPr marL="809605" lvl="1" indent="-352417" algn="l" rtl="0">
              <a:lnSpc>
                <a:spcPct val="70000"/>
              </a:lnSpc>
              <a:spcBef>
                <a:spcPts val="500"/>
              </a:spcBef>
              <a:spcAft>
                <a:spcPts val="0"/>
              </a:spcAft>
              <a:buSzPts val="2220"/>
              <a:buChar char="🠶"/>
            </a:pPr>
            <a:r>
              <a:rPr lang="en-US" sz="2220"/>
              <a:t>estan reaccionant excessivament</a:t>
            </a:r>
            <a:endParaRPr sz="2220"/>
          </a:p>
          <a:p>
            <a:pPr marL="809605" lvl="1" indent="-352417" algn="l" rtl="0">
              <a:lnSpc>
                <a:spcPct val="70000"/>
              </a:lnSpc>
              <a:spcBef>
                <a:spcPts val="500"/>
              </a:spcBef>
              <a:spcAft>
                <a:spcPts val="0"/>
              </a:spcAft>
              <a:buSzPts val="2220"/>
              <a:buChar char="🠶"/>
            </a:pPr>
            <a:r>
              <a:rPr lang="en-US" sz="2220"/>
              <a:t>no és de la seva incumbència , o</a:t>
            </a:r>
            <a:endParaRPr/>
          </a:p>
          <a:p>
            <a:pPr marL="809605" lvl="1" indent="-352417" algn="l" rtl="0">
              <a:lnSpc>
                <a:spcPct val="70000"/>
              </a:lnSpc>
              <a:spcBef>
                <a:spcPts val="500"/>
              </a:spcBef>
              <a:spcAft>
                <a:spcPts val="0"/>
              </a:spcAft>
              <a:buSzPts val="2220"/>
              <a:buChar char="🠶"/>
            </a:pPr>
            <a:r>
              <a:rPr lang="en-US" sz="2220"/>
              <a:t>potser no saben què significa realment “maltractament“</a:t>
            </a:r>
            <a:endParaRPr/>
          </a:p>
          <a:p>
            <a:pPr marL="457188" lvl="1" indent="0" algn="l" rtl="0">
              <a:lnSpc>
                <a:spcPct val="70000"/>
              </a:lnSpc>
              <a:spcBef>
                <a:spcPts val="500"/>
              </a:spcBef>
              <a:spcAft>
                <a:spcPts val="0"/>
              </a:spcAft>
              <a:buSzPts val="2220"/>
              <a:buNone/>
            </a:pPr>
            <a:endParaRPr sz="2220"/>
          </a:p>
          <a:p>
            <a:pPr marL="457188" lvl="1" indent="0" algn="l" rtl="0">
              <a:lnSpc>
                <a:spcPct val="70000"/>
              </a:lnSpc>
              <a:spcBef>
                <a:spcPts val="500"/>
              </a:spcBef>
              <a:spcAft>
                <a:spcPts val="0"/>
              </a:spcAft>
              <a:buSzPts val="2220"/>
              <a:buNone/>
            </a:pPr>
            <a:r>
              <a:rPr lang="en-US" sz="2220"/>
              <a:t>🡪 Com a resultat, moltes persones amb sospites d’un maltractament infantil, </a:t>
            </a:r>
            <a:r>
              <a:rPr lang="en-US" sz="2220" b="1">
                <a:solidFill>
                  <a:srgbClr val="C00000"/>
                </a:solidFill>
              </a:rPr>
              <a:t>NO FAN RES</a:t>
            </a:r>
            <a:r>
              <a:rPr lang="en-US" sz="2220">
                <a:solidFill>
                  <a:srgbClr val="C00000"/>
                </a:solidFill>
              </a:rPr>
              <a:t> </a:t>
            </a:r>
            <a:endParaRPr/>
          </a:p>
          <a:p>
            <a:pPr marL="361942" lvl="0" indent="-326699" algn="l" rtl="0">
              <a:lnSpc>
                <a:spcPct val="70000"/>
              </a:lnSpc>
              <a:spcBef>
                <a:spcPts val="1000"/>
              </a:spcBef>
              <a:spcAft>
                <a:spcPts val="0"/>
              </a:spcAft>
              <a:buClr>
                <a:schemeClr val="accent1"/>
              </a:buClr>
              <a:buSzPts val="555"/>
              <a:buFont typeface="Noto Sans Symbols"/>
              <a:buNone/>
            </a:pPr>
            <a:endParaRPr sz="555"/>
          </a:p>
          <a:p>
            <a:pPr marL="361942" lvl="0" indent="-361942" algn="l" rtl="0">
              <a:lnSpc>
                <a:spcPct val="70000"/>
              </a:lnSpc>
              <a:spcBef>
                <a:spcPts val="1000"/>
              </a:spcBef>
              <a:spcAft>
                <a:spcPts val="0"/>
              </a:spcAft>
              <a:buClr>
                <a:schemeClr val="accent1"/>
              </a:buClr>
              <a:buSzPts val="2590"/>
              <a:buFont typeface="Noto Sans Symbols"/>
              <a:buChar char="🠶"/>
            </a:pPr>
            <a:r>
              <a:rPr lang="en-US" sz="2590"/>
              <a:t>A les següents diapositives es presenten alguns mites comuns al voltant de la notificació del maltractament infantil, així com les realitats corresponents.</a:t>
            </a:r>
            <a:endParaRPr/>
          </a:p>
          <a:p>
            <a:pPr marL="0" lvl="0" indent="0" algn="l" rtl="0">
              <a:lnSpc>
                <a:spcPct val="70000"/>
              </a:lnSpc>
              <a:spcBef>
                <a:spcPts val="1000"/>
              </a:spcBef>
              <a:spcAft>
                <a:spcPts val="0"/>
              </a:spcAft>
              <a:buSzPts val="925"/>
              <a:buNone/>
            </a:pPr>
            <a:endParaRPr sz="925"/>
          </a:p>
          <a:p>
            <a:pPr marL="0" lvl="1" indent="0" algn="ctr" rtl="0">
              <a:lnSpc>
                <a:spcPct val="70000"/>
              </a:lnSpc>
              <a:spcBef>
                <a:spcPts val="500"/>
              </a:spcBef>
              <a:spcAft>
                <a:spcPts val="0"/>
              </a:spcAft>
              <a:buSzPts val="2405"/>
              <a:buNone/>
            </a:pPr>
            <a:r>
              <a:rPr lang="en-US" sz="2405" b="1">
                <a:solidFill>
                  <a:schemeClr val="accent1"/>
                </a:solidFill>
              </a:rPr>
              <a:t>Si s’eliminen les barreres per notificar el maltractament infantil, s’abordarà la infranotificació i, per tant, el maltractament infantil</a:t>
            </a:r>
            <a:endParaRPr sz="2220"/>
          </a:p>
        </p:txBody>
      </p:sp>
    </p:spTree>
  </p:cSld>
  <p:clrMapOvr>
    <a:masterClrMapping/>
  </p:clrMapOvr>
  <p:transition>
    <p:push/>
  </p:transition>
</p:sld>
</file>

<file path=ppt/slides/slide50.xml><?xml version="1.0" encoding="utf-8"?>
<p:sld xmlns:a="http://schemas.openxmlformats.org/drawingml/2006/main" xmlns:r="http://schemas.openxmlformats.org/officeDocument/2006/relationships" xmlns:p="http://schemas.openxmlformats.org/presentationml/2006/main" showMasterSp="0">
  <p:cSld>
    <p:spTree>
      <p:nvGrpSpPr>
        <p:cNvPr id="1" name="Shape 527"/>
        <p:cNvGrpSpPr/>
        <p:nvPr/>
      </p:nvGrpSpPr>
      <p:grpSpPr>
        <a:xfrm>
          <a:off x="0" y="0"/>
          <a:ext cx="0" cy="0"/>
          <a:chOff x="0" y="0"/>
          <a:chExt cx="0" cy="0"/>
        </a:xfrm>
      </p:grpSpPr>
      <p:sp>
        <p:nvSpPr>
          <p:cNvPr id="528" name="Google Shape;528;p49"/>
          <p:cNvSpPr txBox="1">
            <a:spLocks noGrp="1"/>
          </p:cNvSpPr>
          <p:nvPr>
            <p:ph type="title"/>
          </p:nvPr>
        </p:nvSpPr>
        <p:spPr>
          <a:xfrm>
            <a:off x="838200" y="2532901"/>
            <a:ext cx="10515600" cy="1190627"/>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chemeClr val="dk1"/>
              </a:buClr>
              <a:buSzPts val="3600"/>
              <a:buFont typeface="Quattrocento Sans"/>
              <a:buNone/>
            </a:pPr>
            <a:r>
              <a:rPr lang="en-US"/>
              <a:t>Reconeixent el maltractament infantil</a:t>
            </a:r>
            <a:endParaRPr/>
          </a:p>
        </p:txBody>
      </p:sp>
    </p:spTree>
  </p:cSld>
  <p:clrMapOvr>
    <a:masterClrMapping/>
  </p:clrMapOvr>
  <p:transition>
    <p:fade thruBlk="1"/>
  </p:transition>
</p:sld>
</file>

<file path=ppt/slides/slide51.xml><?xml version="1.0" encoding="utf-8"?>
<p:sld xmlns:a="http://schemas.openxmlformats.org/drawingml/2006/main" xmlns:r="http://schemas.openxmlformats.org/officeDocument/2006/relationships" xmlns:p="http://schemas.openxmlformats.org/presentationml/2006/main" showMasterSp="0">
  <p:cSld>
    <p:spTree>
      <p:nvGrpSpPr>
        <p:cNvPr id="1" name="Shape 533"/>
        <p:cNvGrpSpPr/>
        <p:nvPr/>
      </p:nvGrpSpPr>
      <p:grpSpPr>
        <a:xfrm>
          <a:off x="0" y="0"/>
          <a:ext cx="0" cy="0"/>
          <a:chOff x="0" y="0"/>
          <a:chExt cx="0" cy="0"/>
        </a:xfrm>
      </p:grpSpPr>
      <p:sp>
        <p:nvSpPr>
          <p:cNvPr id="534" name="Google Shape;534;p50"/>
          <p:cNvSpPr txBox="1">
            <a:spLocks noGrp="1"/>
          </p:cNvSpPr>
          <p:nvPr>
            <p:ph type="title"/>
          </p:nvPr>
        </p:nvSpPr>
        <p:spPr>
          <a:xfrm>
            <a:off x="838200" y="64649"/>
            <a:ext cx="10515600" cy="1190627"/>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3240"/>
              <a:buFont typeface="Quattrocento Sans"/>
              <a:buNone/>
            </a:pPr>
            <a:r>
              <a:rPr lang="en-US" sz="3240"/>
              <a:t>Reconeixent el maltractament infantil</a:t>
            </a:r>
            <a:br>
              <a:rPr lang="en-US" sz="3240"/>
            </a:br>
            <a:r>
              <a:rPr lang="en-US" sz="2430">
                <a:latin typeface="Quattrocento Sans"/>
                <a:ea typeface="Quattrocento Sans"/>
                <a:cs typeface="Quattrocento Sans"/>
                <a:sym typeface="Quattrocento Sans"/>
              </a:rPr>
              <a:t>Els següents senyals poden indicar la presència de maltractament infantil</a:t>
            </a:r>
            <a:endParaRPr sz="2430">
              <a:latin typeface="Quattrocento Sans"/>
              <a:ea typeface="Quattrocento Sans"/>
              <a:cs typeface="Quattrocento Sans"/>
              <a:sym typeface="Quattrocento Sans"/>
            </a:endParaRPr>
          </a:p>
        </p:txBody>
      </p:sp>
      <p:sp>
        <p:nvSpPr>
          <p:cNvPr id="535" name="Google Shape;535;p50"/>
          <p:cNvSpPr txBox="1">
            <a:spLocks noGrp="1"/>
          </p:cNvSpPr>
          <p:nvPr>
            <p:ph type="body" idx="1"/>
          </p:nvPr>
        </p:nvSpPr>
        <p:spPr>
          <a:xfrm>
            <a:off x="226422" y="1263146"/>
            <a:ext cx="4534554" cy="4826758"/>
          </a:xfrm>
          <a:prstGeom prst="rect">
            <a:avLst/>
          </a:prstGeom>
          <a:solidFill>
            <a:srgbClr val="D5DBE5"/>
          </a:solid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SzPts val="1800"/>
              <a:buNone/>
            </a:pPr>
            <a:r>
              <a:rPr lang="en-US" sz="1800" b="1"/>
              <a:t>La nena, nen o adolescent</a:t>
            </a:r>
            <a:endParaRPr sz="1800" b="1"/>
          </a:p>
          <a:p>
            <a:pPr marL="261938" lvl="0" indent="-261938" algn="l" rtl="0">
              <a:lnSpc>
                <a:spcPct val="90000"/>
              </a:lnSpc>
              <a:spcBef>
                <a:spcPts val="1000"/>
              </a:spcBef>
              <a:spcAft>
                <a:spcPts val="0"/>
              </a:spcAft>
              <a:buSzPts val="1800"/>
              <a:buChar char="🠶"/>
            </a:pPr>
            <a:r>
              <a:rPr lang="en-US" sz="1800"/>
              <a:t>Mostra canvis sobtats de comportament o en el rendiment escolar</a:t>
            </a:r>
            <a:endParaRPr/>
          </a:p>
          <a:p>
            <a:pPr marL="261938" lvl="0" indent="-261938" algn="l" rtl="0">
              <a:lnSpc>
                <a:spcPct val="90000"/>
              </a:lnSpc>
              <a:spcBef>
                <a:spcPts val="1000"/>
              </a:spcBef>
              <a:spcAft>
                <a:spcPts val="0"/>
              </a:spcAft>
              <a:buSzPts val="1800"/>
              <a:buChar char="🠶"/>
            </a:pPr>
            <a:r>
              <a:rPr lang="en-US" sz="1800"/>
              <a:t>No ha rebut atenció a problemes físics o mèdics </a:t>
            </a:r>
            <a:endParaRPr/>
          </a:p>
          <a:p>
            <a:pPr marL="261938" lvl="0" indent="-261938" algn="l" rtl="0">
              <a:lnSpc>
                <a:spcPct val="90000"/>
              </a:lnSpc>
              <a:spcBef>
                <a:spcPts val="1000"/>
              </a:spcBef>
              <a:spcAft>
                <a:spcPts val="0"/>
              </a:spcAft>
              <a:buSzPts val="1800"/>
              <a:buChar char="🠶"/>
            </a:pPr>
            <a:r>
              <a:rPr lang="en-US" sz="1800"/>
              <a:t>Té problemes d'aprenentatge (o dificultat per concentrar-se) que no es poden atribuir a causes físiques o psicològiques especifiques</a:t>
            </a:r>
            <a:endParaRPr/>
          </a:p>
          <a:p>
            <a:pPr marL="261938" lvl="0" indent="-261938" algn="l" rtl="0">
              <a:lnSpc>
                <a:spcPct val="90000"/>
              </a:lnSpc>
              <a:spcBef>
                <a:spcPts val="1000"/>
              </a:spcBef>
              <a:spcAft>
                <a:spcPts val="0"/>
              </a:spcAft>
              <a:buSzPts val="1800"/>
              <a:buChar char="🠶"/>
            </a:pPr>
            <a:r>
              <a:rPr lang="en-US" sz="1800"/>
              <a:t>Sempre està alerta, com si es preparés perquè passés alguna cosa dolenta</a:t>
            </a:r>
            <a:endParaRPr sz="1800"/>
          </a:p>
          <a:p>
            <a:pPr marL="261938" lvl="0" indent="-261938" algn="l" rtl="0">
              <a:lnSpc>
                <a:spcPct val="90000"/>
              </a:lnSpc>
              <a:spcBef>
                <a:spcPts val="1000"/>
              </a:spcBef>
              <a:spcAft>
                <a:spcPts val="0"/>
              </a:spcAft>
              <a:buSzPts val="1800"/>
              <a:buChar char="🠶"/>
            </a:pPr>
            <a:r>
              <a:rPr lang="en-US" sz="1800"/>
              <a:t>No té supervisió de persones adultes. Mostra excessiva submissió o passivitat</a:t>
            </a:r>
            <a:endParaRPr sz="1800"/>
          </a:p>
          <a:p>
            <a:pPr marL="261938" lvl="0" indent="-261938" algn="l" rtl="0">
              <a:lnSpc>
                <a:spcPct val="90000"/>
              </a:lnSpc>
              <a:spcBef>
                <a:spcPts val="1000"/>
              </a:spcBef>
              <a:spcAft>
                <a:spcPts val="0"/>
              </a:spcAft>
              <a:buSzPts val="1800"/>
              <a:buChar char="🠶"/>
            </a:pPr>
            <a:r>
              <a:rPr lang="en-US" sz="1800"/>
              <a:t>Va a l’escola o a altres activitats molt d’hora, es queda fins tard i no vol tornar a casa</a:t>
            </a:r>
            <a:endParaRPr sz="1800"/>
          </a:p>
        </p:txBody>
      </p:sp>
      <p:sp>
        <p:nvSpPr>
          <p:cNvPr id="536" name="Google Shape;536;p50"/>
          <p:cNvSpPr txBox="1"/>
          <p:nvPr/>
        </p:nvSpPr>
        <p:spPr>
          <a:xfrm>
            <a:off x="4949405" y="1263146"/>
            <a:ext cx="4808806" cy="4826758"/>
          </a:xfrm>
          <a:prstGeom prst="rect">
            <a:avLst/>
          </a:prstGeom>
          <a:solidFill>
            <a:srgbClr val="D0CECE"/>
          </a:solid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chemeClr val="accent1"/>
              </a:buClr>
              <a:buSzPts val="1800"/>
              <a:buFont typeface="Noto Sans Symbols"/>
              <a:buNone/>
            </a:pPr>
            <a:r>
              <a:rPr lang="en-US" sz="1800" b="1">
                <a:solidFill>
                  <a:schemeClr val="dk1"/>
                </a:solidFill>
                <a:latin typeface="Quattrocento Sans"/>
                <a:ea typeface="Quattrocento Sans"/>
                <a:cs typeface="Quattrocento Sans"/>
                <a:sym typeface="Quattrocento Sans"/>
              </a:rPr>
              <a:t>La persona cuidadora principal</a:t>
            </a:r>
            <a:endParaRPr sz="1800" b="1">
              <a:solidFill>
                <a:schemeClr val="dk1"/>
              </a:solidFill>
              <a:latin typeface="Quattrocento Sans"/>
              <a:ea typeface="Quattrocento Sans"/>
              <a:cs typeface="Quattrocento Sans"/>
              <a:sym typeface="Quattrocento Sans"/>
            </a:endParaRPr>
          </a:p>
          <a:p>
            <a:pPr marL="261938" marR="0" lvl="1" indent="-261938" algn="l" rtl="0">
              <a:lnSpc>
                <a:spcPct val="90000"/>
              </a:lnSpc>
              <a:spcBef>
                <a:spcPts val="500"/>
              </a:spcBef>
              <a:spcAft>
                <a:spcPts val="0"/>
              </a:spcAft>
              <a:buClr>
                <a:srgbClr val="2E75B5"/>
              </a:buClr>
              <a:buSzPts val="1800"/>
              <a:buFont typeface="Noto Sans Symbols"/>
              <a:buChar char="🠶"/>
            </a:pPr>
            <a:r>
              <a:rPr lang="en-US" sz="1800" b="0" i="0" u="none" strike="noStrike" cap="none">
                <a:solidFill>
                  <a:schemeClr val="dk1"/>
                </a:solidFill>
                <a:latin typeface="Quattrocento Sans"/>
                <a:ea typeface="Quattrocento Sans"/>
                <a:cs typeface="Quattrocento Sans"/>
                <a:sym typeface="Quattrocento Sans"/>
              </a:rPr>
              <a:t>Mostra poca preocupació per la nena o el nen</a:t>
            </a:r>
            <a:endParaRPr/>
          </a:p>
          <a:p>
            <a:pPr marL="261938" marR="0" lvl="1" indent="-261938" algn="l" rtl="0">
              <a:lnSpc>
                <a:spcPct val="90000"/>
              </a:lnSpc>
              <a:spcBef>
                <a:spcPts val="500"/>
              </a:spcBef>
              <a:spcAft>
                <a:spcPts val="0"/>
              </a:spcAft>
              <a:buClr>
                <a:srgbClr val="2E75B5"/>
              </a:buClr>
              <a:buSzPts val="1800"/>
              <a:buFont typeface="Noto Sans Symbols"/>
              <a:buChar char="🠶"/>
            </a:pPr>
            <a:r>
              <a:rPr lang="en-US" sz="1800" b="0" i="0" u="none" strike="noStrike" cap="none">
                <a:solidFill>
                  <a:schemeClr val="dk1"/>
                </a:solidFill>
                <a:latin typeface="Quattrocento Sans"/>
                <a:ea typeface="Quattrocento Sans"/>
                <a:cs typeface="Quattrocento Sans"/>
                <a:sym typeface="Quattrocento Sans"/>
              </a:rPr>
              <a:t>Nega l'existència de problemes de la nena o el nen a l'escola o a casa, o en culpa la nena o el nen</a:t>
            </a:r>
            <a:endParaRPr sz="1800" b="0" i="0" u="none" strike="noStrike" cap="none">
              <a:solidFill>
                <a:schemeClr val="dk1"/>
              </a:solidFill>
              <a:latin typeface="Quattrocento Sans"/>
              <a:ea typeface="Quattrocento Sans"/>
              <a:cs typeface="Quattrocento Sans"/>
              <a:sym typeface="Quattrocento Sans"/>
            </a:endParaRPr>
          </a:p>
          <a:p>
            <a:pPr marL="261938" marR="0" lvl="1" indent="-261938" algn="l" rtl="0">
              <a:lnSpc>
                <a:spcPct val="90000"/>
              </a:lnSpc>
              <a:spcBef>
                <a:spcPts val="500"/>
              </a:spcBef>
              <a:spcAft>
                <a:spcPts val="0"/>
              </a:spcAft>
              <a:buClr>
                <a:srgbClr val="2E75B5"/>
              </a:buClr>
              <a:buSzPts val="1800"/>
              <a:buFont typeface="Noto Sans Symbols"/>
              <a:buChar char="🠶"/>
            </a:pPr>
            <a:r>
              <a:rPr lang="en-US" sz="1800" b="0" i="0" u="none" strike="noStrike" cap="none">
                <a:solidFill>
                  <a:schemeClr val="dk1"/>
                </a:solidFill>
                <a:latin typeface="Quattrocento Sans"/>
                <a:ea typeface="Quattrocento Sans"/>
                <a:cs typeface="Quattrocento Sans"/>
                <a:sym typeface="Quattrocento Sans"/>
              </a:rPr>
              <a:t>Demana al professorat o a altres persones cuidadores que facin servir una dura disciplina física si la nena o el nen es porta malament</a:t>
            </a:r>
            <a:endParaRPr sz="1800" b="0" i="0" u="none" strike="noStrike" cap="none">
              <a:solidFill>
                <a:schemeClr val="dk1"/>
              </a:solidFill>
              <a:latin typeface="Quattrocento Sans"/>
              <a:ea typeface="Quattrocento Sans"/>
              <a:cs typeface="Quattrocento Sans"/>
              <a:sym typeface="Quattrocento Sans"/>
            </a:endParaRPr>
          </a:p>
          <a:p>
            <a:pPr marL="261938" marR="0" lvl="1" indent="-261938" algn="l" rtl="0">
              <a:lnSpc>
                <a:spcPct val="90000"/>
              </a:lnSpc>
              <a:spcBef>
                <a:spcPts val="500"/>
              </a:spcBef>
              <a:spcAft>
                <a:spcPts val="0"/>
              </a:spcAft>
              <a:buClr>
                <a:srgbClr val="2E75B5"/>
              </a:buClr>
              <a:buSzPts val="1800"/>
              <a:buFont typeface="Noto Sans Symbols"/>
              <a:buChar char="🠶"/>
            </a:pPr>
            <a:r>
              <a:rPr lang="en-US" sz="1800" b="0" i="0" u="none" strike="noStrike" cap="none">
                <a:solidFill>
                  <a:schemeClr val="dk1"/>
                </a:solidFill>
                <a:latin typeface="Quattrocento Sans"/>
                <a:ea typeface="Quattrocento Sans"/>
                <a:cs typeface="Quattrocento Sans"/>
                <a:sym typeface="Quattrocento Sans"/>
              </a:rPr>
              <a:t>Considera que la nena o el nen és dolenta o dolent, inútil o pesada/pesat</a:t>
            </a:r>
            <a:endParaRPr sz="1800" b="0" i="0" u="none" strike="noStrike" cap="none">
              <a:solidFill>
                <a:schemeClr val="dk1"/>
              </a:solidFill>
              <a:latin typeface="Quattrocento Sans"/>
              <a:ea typeface="Quattrocento Sans"/>
              <a:cs typeface="Quattrocento Sans"/>
              <a:sym typeface="Quattrocento Sans"/>
            </a:endParaRPr>
          </a:p>
          <a:p>
            <a:pPr marL="261938" marR="0" lvl="1" indent="-261938" algn="l" rtl="0">
              <a:lnSpc>
                <a:spcPct val="90000"/>
              </a:lnSpc>
              <a:spcBef>
                <a:spcPts val="500"/>
              </a:spcBef>
              <a:spcAft>
                <a:spcPts val="0"/>
              </a:spcAft>
              <a:buClr>
                <a:srgbClr val="2E75B5"/>
              </a:buClr>
              <a:buSzPts val="1800"/>
              <a:buFont typeface="Noto Sans Symbols"/>
              <a:buChar char="🠶"/>
            </a:pPr>
            <a:r>
              <a:rPr lang="en-US" sz="1800" b="0" i="0" u="none" strike="noStrike" cap="none">
                <a:solidFill>
                  <a:schemeClr val="dk1"/>
                </a:solidFill>
                <a:latin typeface="Quattrocento Sans"/>
                <a:ea typeface="Quattrocento Sans"/>
                <a:cs typeface="Quattrocento Sans"/>
                <a:sym typeface="Quattrocento Sans"/>
              </a:rPr>
              <a:t>Exigeix ​​a la nena o el nen un nivell de rendiment físic o acadèmic que no pot assolir</a:t>
            </a:r>
            <a:endParaRPr sz="1800" b="0" i="0" u="none" strike="noStrike" cap="none">
              <a:solidFill>
                <a:schemeClr val="dk1"/>
              </a:solidFill>
              <a:latin typeface="Quattrocento Sans"/>
              <a:ea typeface="Quattrocento Sans"/>
              <a:cs typeface="Quattrocento Sans"/>
              <a:sym typeface="Quattrocento Sans"/>
            </a:endParaRPr>
          </a:p>
          <a:p>
            <a:pPr marL="261938" marR="0" lvl="1" indent="-261938" algn="l" rtl="0">
              <a:lnSpc>
                <a:spcPct val="90000"/>
              </a:lnSpc>
              <a:spcBef>
                <a:spcPts val="500"/>
              </a:spcBef>
              <a:spcAft>
                <a:spcPts val="0"/>
              </a:spcAft>
              <a:buClr>
                <a:srgbClr val="2E75B5"/>
              </a:buClr>
              <a:buSzPts val="1800"/>
              <a:buFont typeface="Noto Sans Symbols"/>
              <a:buChar char="🠶"/>
            </a:pPr>
            <a:r>
              <a:rPr lang="en-US" sz="1800" b="0" i="0" u="none" strike="noStrike" cap="none">
                <a:solidFill>
                  <a:schemeClr val="dk1"/>
                </a:solidFill>
                <a:latin typeface="Quattrocento Sans"/>
                <a:ea typeface="Quattrocento Sans"/>
                <a:cs typeface="Quattrocento Sans"/>
                <a:sym typeface="Quattrocento Sans"/>
              </a:rPr>
              <a:t>Es dirigeix ​​principalment a la nena o el nen per a la cura, atenció i satisfacció de les seves pròpies necessitats emocionals</a:t>
            </a:r>
            <a:endParaRPr sz="1800" b="0" i="0" u="none" strike="noStrike" cap="none">
              <a:solidFill>
                <a:schemeClr val="dk1"/>
              </a:solidFill>
              <a:latin typeface="Quattrocento Sans"/>
              <a:ea typeface="Quattrocento Sans"/>
              <a:cs typeface="Quattrocento Sans"/>
              <a:sym typeface="Quattrocento Sans"/>
            </a:endParaRPr>
          </a:p>
        </p:txBody>
      </p:sp>
      <p:sp>
        <p:nvSpPr>
          <p:cNvPr id="537" name="Google Shape;537;p50"/>
          <p:cNvSpPr txBox="1"/>
          <p:nvPr/>
        </p:nvSpPr>
        <p:spPr>
          <a:xfrm>
            <a:off x="9946641" y="1263146"/>
            <a:ext cx="1897018" cy="4826758"/>
          </a:xfrm>
          <a:prstGeom prst="rect">
            <a:avLst/>
          </a:prstGeom>
          <a:solidFill>
            <a:schemeClr val="accent4"/>
          </a:solidFill>
          <a:ln>
            <a:noFill/>
          </a:ln>
        </p:spPr>
        <p:txBody>
          <a:bodyPr spcFirstLastPara="1" wrap="square" lIns="91425" tIns="45700" rIns="91425" bIns="45700" anchor="t" anchorCtr="0">
            <a:normAutofit/>
          </a:bodyPr>
          <a:lstStyle/>
          <a:p>
            <a:pPr marL="0" marR="0" lvl="0" indent="0" algn="ctr" rtl="0">
              <a:lnSpc>
                <a:spcPct val="90000"/>
              </a:lnSpc>
              <a:spcBef>
                <a:spcPts val="0"/>
              </a:spcBef>
              <a:spcAft>
                <a:spcPts val="0"/>
              </a:spcAft>
              <a:buClr>
                <a:schemeClr val="accent1"/>
              </a:buClr>
              <a:buSzPts val="1800"/>
              <a:buFont typeface="Noto Sans Symbols"/>
              <a:buNone/>
            </a:pPr>
            <a:r>
              <a:rPr lang="en-US" sz="1800" b="1">
                <a:solidFill>
                  <a:schemeClr val="dk1"/>
                </a:solidFill>
                <a:latin typeface="Quattrocento Sans"/>
                <a:ea typeface="Quattrocento Sans"/>
                <a:cs typeface="Quattrocento Sans"/>
                <a:sym typeface="Quattrocento Sans"/>
              </a:rPr>
              <a:t>Persona cuidadora principal i nena, nen o adolescent</a:t>
            </a:r>
            <a:endParaRPr sz="1800" b="1">
              <a:solidFill>
                <a:schemeClr val="dk1"/>
              </a:solidFill>
              <a:latin typeface="Quattrocento Sans"/>
              <a:ea typeface="Quattrocento Sans"/>
              <a:cs typeface="Quattrocento Sans"/>
              <a:sym typeface="Quattrocento Sans"/>
            </a:endParaRPr>
          </a:p>
          <a:p>
            <a:pPr marL="363538" marR="0" lvl="1" indent="-265113" algn="l" rtl="0">
              <a:lnSpc>
                <a:spcPct val="90000"/>
              </a:lnSpc>
              <a:spcBef>
                <a:spcPts val="500"/>
              </a:spcBef>
              <a:spcAft>
                <a:spcPts val="0"/>
              </a:spcAft>
              <a:buClr>
                <a:srgbClr val="2E75B5"/>
              </a:buClr>
              <a:buSzPts val="1800"/>
              <a:buFont typeface="Noto Sans Symbols"/>
              <a:buChar char="🠶"/>
            </a:pPr>
            <a:r>
              <a:rPr lang="en-US" sz="1800" b="0" i="0" u="none" strike="noStrike" cap="none">
                <a:solidFill>
                  <a:schemeClr val="dk1"/>
                </a:solidFill>
                <a:latin typeface="Quattrocento Sans"/>
                <a:ea typeface="Quattrocento Sans"/>
                <a:cs typeface="Quattrocento Sans"/>
                <a:sym typeface="Quattrocento Sans"/>
              </a:rPr>
              <a:t>Rarament es toquen o es miren</a:t>
            </a:r>
            <a:endParaRPr/>
          </a:p>
          <a:p>
            <a:pPr marL="363538" marR="0" lvl="1" indent="-265113" algn="l" rtl="0">
              <a:lnSpc>
                <a:spcPct val="90000"/>
              </a:lnSpc>
              <a:spcBef>
                <a:spcPts val="500"/>
              </a:spcBef>
              <a:spcAft>
                <a:spcPts val="0"/>
              </a:spcAft>
              <a:buClr>
                <a:srgbClr val="2E75B5"/>
              </a:buClr>
              <a:buSzPts val="1800"/>
              <a:buFont typeface="Noto Sans Symbols"/>
              <a:buChar char="🠶"/>
            </a:pPr>
            <a:r>
              <a:rPr lang="en-US" sz="1800" b="0" i="0" u="none" strike="noStrike" cap="none">
                <a:solidFill>
                  <a:schemeClr val="dk1"/>
                </a:solidFill>
                <a:latin typeface="Quattrocento Sans"/>
                <a:ea typeface="Quattrocento Sans"/>
                <a:cs typeface="Quattrocento Sans"/>
                <a:sym typeface="Quattrocento Sans"/>
              </a:rPr>
              <a:t>Valoren que la seva relació és completament negativa</a:t>
            </a:r>
            <a:endParaRPr/>
          </a:p>
          <a:p>
            <a:pPr marL="363538" marR="0" lvl="1" indent="-265113" algn="l" rtl="0">
              <a:lnSpc>
                <a:spcPct val="90000"/>
              </a:lnSpc>
              <a:spcBef>
                <a:spcPts val="500"/>
              </a:spcBef>
              <a:spcAft>
                <a:spcPts val="0"/>
              </a:spcAft>
              <a:buClr>
                <a:srgbClr val="2E75B5"/>
              </a:buClr>
              <a:buSzPts val="1800"/>
              <a:buFont typeface="Noto Sans Symbols"/>
              <a:buChar char="🠶"/>
            </a:pPr>
            <a:r>
              <a:rPr lang="en-US" sz="1800" b="0" i="0" u="none" strike="noStrike" cap="none">
                <a:solidFill>
                  <a:schemeClr val="dk1"/>
                </a:solidFill>
                <a:latin typeface="Quattrocento Sans"/>
                <a:ea typeface="Quattrocento Sans"/>
                <a:cs typeface="Quattrocento Sans"/>
                <a:sym typeface="Quattrocento Sans"/>
              </a:rPr>
              <a:t>Indiquen  que no s’agraden</a:t>
            </a:r>
            <a:endParaRPr sz="1800" b="0" i="0" u="none" strike="noStrike" cap="none">
              <a:solidFill>
                <a:schemeClr val="dk1"/>
              </a:solidFill>
              <a:latin typeface="Quattrocento Sans"/>
              <a:ea typeface="Quattrocento Sans"/>
              <a:cs typeface="Quattrocento Sans"/>
              <a:sym typeface="Quattrocento San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35"/>
                                        </p:tgtEl>
                                        <p:attrNameLst>
                                          <p:attrName>style.visibility</p:attrName>
                                        </p:attrNameLst>
                                      </p:cBhvr>
                                      <p:to>
                                        <p:strVal val="visible"/>
                                      </p:to>
                                    </p:set>
                                    <p:animEffect transition="in" filter="fade">
                                      <p:cBhvr>
                                        <p:cTn id="7" dur="500"/>
                                        <p:tgtEl>
                                          <p:spTgt spid="53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36"/>
                                        </p:tgtEl>
                                        <p:attrNameLst>
                                          <p:attrName>style.visibility</p:attrName>
                                        </p:attrNameLst>
                                      </p:cBhvr>
                                      <p:to>
                                        <p:strVal val="visible"/>
                                      </p:to>
                                    </p:set>
                                    <p:animEffect transition="in" filter="fade">
                                      <p:cBhvr>
                                        <p:cTn id="12" dur="500"/>
                                        <p:tgtEl>
                                          <p:spTgt spid="53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537"/>
                                        </p:tgtEl>
                                        <p:attrNameLst>
                                          <p:attrName>style.visibility</p:attrName>
                                        </p:attrNameLst>
                                      </p:cBhvr>
                                      <p:to>
                                        <p:strVal val="visible"/>
                                      </p:to>
                                    </p:set>
                                    <p:animEffect transition="in" filter="fade">
                                      <p:cBhvr>
                                        <p:cTn id="17" dur="500"/>
                                        <p:tgtEl>
                                          <p:spTgt spid="5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2.xml><?xml version="1.0" encoding="utf-8"?>
<p:sld xmlns:a="http://schemas.openxmlformats.org/drawingml/2006/main" xmlns:r="http://schemas.openxmlformats.org/officeDocument/2006/relationships" xmlns:p="http://schemas.openxmlformats.org/presentationml/2006/main" showMasterSp="0">
  <p:cSld>
    <p:spTree>
      <p:nvGrpSpPr>
        <p:cNvPr id="1" name="Shape 541"/>
        <p:cNvGrpSpPr/>
        <p:nvPr/>
      </p:nvGrpSpPr>
      <p:grpSpPr>
        <a:xfrm>
          <a:off x="0" y="0"/>
          <a:ext cx="0" cy="0"/>
          <a:chOff x="0" y="0"/>
          <a:chExt cx="0" cy="0"/>
        </a:xfrm>
      </p:grpSpPr>
      <p:sp>
        <p:nvSpPr>
          <p:cNvPr id="542" name="Google Shape;542;p51"/>
          <p:cNvSpPr txBox="1">
            <a:spLocks noGrp="1"/>
          </p:cNvSpPr>
          <p:nvPr>
            <p:ph type="title"/>
          </p:nvPr>
        </p:nvSpPr>
        <p:spPr>
          <a:xfrm>
            <a:off x="838200" y="365127"/>
            <a:ext cx="10515600" cy="1190627"/>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3600"/>
              <a:buFont typeface="Quattrocento Sans"/>
              <a:buNone/>
            </a:pPr>
            <a:r>
              <a:rPr lang="en-US"/>
              <a:t>Reconeixent el maltractament infantil</a:t>
            </a:r>
            <a:endParaRPr/>
          </a:p>
        </p:txBody>
      </p:sp>
      <p:sp>
        <p:nvSpPr>
          <p:cNvPr id="543" name="Google Shape;543;p51"/>
          <p:cNvSpPr txBox="1">
            <a:spLocks noGrp="1"/>
          </p:cNvSpPr>
          <p:nvPr>
            <p:ph type="body" idx="1"/>
          </p:nvPr>
        </p:nvSpPr>
        <p:spPr>
          <a:xfrm>
            <a:off x="1271016" y="1253331"/>
            <a:ext cx="9649968" cy="4351338"/>
          </a:xfrm>
          <a:prstGeom prst="rect">
            <a:avLst/>
          </a:prstGeom>
          <a:noFill/>
          <a:ln>
            <a:noFill/>
          </a:ln>
        </p:spPr>
        <p:txBody>
          <a:bodyPr spcFirstLastPara="1" wrap="square" lIns="91425" tIns="45700" rIns="91425" bIns="45700" anchor="t" anchorCtr="0">
            <a:normAutofit/>
          </a:bodyPr>
          <a:lstStyle/>
          <a:p>
            <a:pPr marL="361942" lvl="0" indent="-361942" algn="l" rtl="0">
              <a:lnSpc>
                <a:spcPct val="90000"/>
              </a:lnSpc>
              <a:spcBef>
                <a:spcPts val="0"/>
              </a:spcBef>
              <a:spcAft>
                <a:spcPts val="0"/>
              </a:spcAft>
              <a:buSzPts val="2800"/>
              <a:buNone/>
            </a:pPr>
            <a:endParaRPr/>
          </a:p>
          <a:p>
            <a:pPr marL="361942" lvl="0" indent="-361942" algn="l" rtl="0">
              <a:lnSpc>
                <a:spcPct val="90000"/>
              </a:lnSpc>
              <a:spcBef>
                <a:spcPts val="1000"/>
              </a:spcBef>
              <a:spcAft>
                <a:spcPts val="0"/>
              </a:spcAft>
              <a:buSzPts val="2800"/>
              <a:buNone/>
            </a:pPr>
            <a:endParaRPr/>
          </a:p>
          <a:p>
            <a:pPr marL="361942" lvl="0" indent="-361942" algn="l" rtl="0">
              <a:lnSpc>
                <a:spcPct val="90000"/>
              </a:lnSpc>
              <a:spcBef>
                <a:spcPts val="1000"/>
              </a:spcBef>
              <a:spcAft>
                <a:spcPts val="0"/>
              </a:spcAft>
              <a:buSzPts val="2800"/>
              <a:buNone/>
            </a:pPr>
            <a:endParaRPr/>
          </a:p>
          <a:p>
            <a:pPr marL="361942" lvl="0" indent="-361942" algn="ctr" rtl="0">
              <a:lnSpc>
                <a:spcPct val="90000"/>
              </a:lnSpc>
              <a:spcBef>
                <a:spcPts val="1000"/>
              </a:spcBef>
              <a:spcAft>
                <a:spcPts val="0"/>
              </a:spcAft>
              <a:buSzPts val="4000"/>
              <a:buNone/>
            </a:pPr>
            <a:r>
              <a:rPr lang="en-US" sz="4000"/>
              <a:t>visió general dels senyals més comuns per tipus de maltractament</a:t>
            </a:r>
            <a:endParaRPr b="1"/>
          </a:p>
        </p:txBody>
      </p:sp>
    </p:spTree>
  </p:cSld>
  <p:clrMapOvr>
    <a:masterClrMapping/>
  </p:clrMapOvr>
  <p:transition>
    <p:fade thruBlk="1"/>
  </p:transition>
</p:sld>
</file>

<file path=ppt/slides/slide53.xml><?xml version="1.0" encoding="utf-8"?>
<p:sld xmlns:a="http://schemas.openxmlformats.org/drawingml/2006/main" xmlns:r="http://schemas.openxmlformats.org/officeDocument/2006/relationships" xmlns:p="http://schemas.openxmlformats.org/presentationml/2006/main" showMasterSp="0">
  <p:cSld>
    <p:spTree>
      <p:nvGrpSpPr>
        <p:cNvPr id="1" name="Shape 547"/>
        <p:cNvGrpSpPr/>
        <p:nvPr/>
      </p:nvGrpSpPr>
      <p:grpSpPr>
        <a:xfrm>
          <a:off x="0" y="0"/>
          <a:ext cx="0" cy="0"/>
          <a:chOff x="0" y="0"/>
          <a:chExt cx="0" cy="0"/>
        </a:xfrm>
      </p:grpSpPr>
      <p:sp>
        <p:nvSpPr>
          <p:cNvPr id="548" name="Google Shape;548;p52"/>
          <p:cNvSpPr/>
          <p:nvPr/>
        </p:nvSpPr>
        <p:spPr>
          <a:xfrm>
            <a:off x="2063552" y="1843065"/>
            <a:ext cx="8064896" cy="138499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4400">
                <a:solidFill>
                  <a:schemeClr val="dk1"/>
                </a:solidFill>
                <a:latin typeface="Quattrocento Sans"/>
                <a:ea typeface="Quattrocento Sans"/>
                <a:cs typeface="Quattrocento Sans"/>
                <a:sym typeface="Quattrocento Sans"/>
              </a:rPr>
              <a:t>Senyals de maltractament físic</a:t>
            </a:r>
            <a:endParaRPr sz="4400">
              <a:solidFill>
                <a:schemeClr val="dk1"/>
              </a:solidFill>
              <a:latin typeface="Quattrocento Sans"/>
              <a:ea typeface="Quattrocento Sans"/>
              <a:cs typeface="Quattrocento Sans"/>
              <a:sym typeface="Quattrocento Sans"/>
            </a:endParaRPr>
          </a:p>
          <a:p>
            <a:pPr marL="0" marR="0" lvl="0" indent="0" algn="l" rtl="0">
              <a:spcBef>
                <a:spcPts val="0"/>
              </a:spcBef>
              <a:spcAft>
                <a:spcPts val="0"/>
              </a:spcAft>
              <a:buNone/>
            </a:pPr>
            <a:r>
              <a:rPr lang="en-US" sz="2000">
                <a:solidFill>
                  <a:schemeClr val="dk1"/>
                </a:solidFill>
                <a:latin typeface="Quattrocento Sans"/>
                <a:ea typeface="Quattrocento Sans"/>
                <a:cs typeface="Quattrocento Sans"/>
                <a:sym typeface="Quattrocento Sans"/>
              </a:rPr>
              <a:t>* Les persones operadores de CAN-MDS II provenen de diversos sectors, no totes tindran accés a tots els grups d’indicadors que es presenten aquí</a:t>
            </a:r>
            <a:endParaRPr sz="2800">
              <a:solidFill>
                <a:schemeClr val="dk1"/>
              </a:solidFill>
              <a:latin typeface="Quattrocento Sans"/>
              <a:ea typeface="Quattrocento Sans"/>
              <a:cs typeface="Quattrocento Sans"/>
              <a:sym typeface="Quattrocento Sans"/>
            </a:endParaRPr>
          </a:p>
        </p:txBody>
      </p:sp>
    </p:spTree>
  </p:cSld>
  <p:clrMapOvr>
    <a:masterClrMapping/>
  </p:clrMapOvr>
  <p:transition>
    <p:fade thruBlk="1"/>
  </p:transition>
</p:sld>
</file>

<file path=ppt/slides/slide54.xml><?xml version="1.0" encoding="utf-8"?>
<p:sld xmlns:a="http://schemas.openxmlformats.org/drawingml/2006/main" xmlns:r="http://schemas.openxmlformats.org/officeDocument/2006/relationships" xmlns:p="http://schemas.openxmlformats.org/presentationml/2006/main" showMasterSp="0">
  <p:cSld>
    <p:spTree>
      <p:nvGrpSpPr>
        <p:cNvPr id="1" name="Shape 553"/>
        <p:cNvGrpSpPr/>
        <p:nvPr/>
      </p:nvGrpSpPr>
      <p:grpSpPr>
        <a:xfrm>
          <a:off x="0" y="0"/>
          <a:ext cx="0" cy="0"/>
          <a:chOff x="0" y="0"/>
          <a:chExt cx="0" cy="0"/>
        </a:xfrm>
      </p:grpSpPr>
      <p:sp>
        <p:nvSpPr>
          <p:cNvPr id="554" name="Google Shape;554;p53"/>
          <p:cNvSpPr txBox="1">
            <a:spLocks noGrp="1"/>
          </p:cNvSpPr>
          <p:nvPr>
            <p:ph type="title"/>
          </p:nvPr>
        </p:nvSpPr>
        <p:spPr>
          <a:xfrm>
            <a:off x="838200" y="697195"/>
            <a:ext cx="10831286" cy="1190627"/>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3600"/>
              <a:buFont typeface="Quattrocento Sans"/>
              <a:buNone/>
            </a:pPr>
            <a:r>
              <a:rPr lang="en-US"/>
              <a:t>Senyals visibles al cos i l’aspecte de la nena, nen o adolescent</a:t>
            </a:r>
            <a:endParaRPr/>
          </a:p>
        </p:txBody>
      </p:sp>
      <p:sp>
        <p:nvSpPr>
          <p:cNvPr id="555" name="Google Shape;555;p53"/>
          <p:cNvSpPr txBox="1">
            <a:spLocks noGrp="1"/>
          </p:cNvSpPr>
          <p:nvPr>
            <p:ph type="body" idx="1"/>
          </p:nvPr>
        </p:nvSpPr>
        <p:spPr>
          <a:xfrm>
            <a:off x="838200" y="2217772"/>
            <a:ext cx="8679904" cy="4351338"/>
          </a:xfrm>
          <a:prstGeom prst="rect">
            <a:avLst/>
          </a:prstGeom>
          <a:noFill/>
          <a:ln>
            <a:noFill/>
          </a:ln>
        </p:spPr>
        <p:txBody>
          <a:bodyPr spcFirstLastPara="1" wrap="square" lIns="91425" tIns="45700" rIns="91425" bIns="45700" anchor="t" anchorCtr="0">
            <a:normAutofit/>
          </a:bodyPr>
          <a:lstStyle/>
          <a:p>
            <a:pPr marL="361942" lvl="0" indent="-361942" algn="l" rtl="0">
              <a:lnSpc>
                <a:spcPct val="90000"/>
              </a:lnSpc>
              <a:spcBef>
                <a:spcPts val="0"/>
              </a:spcBef>
              <a:spcAft>
                <a:spcPts val="0"/>
              </a:spcAft>
              <a:buSzPts val="2200"/>
              <a:buChar char="🠶"/>
            </a:pPr>
            <a:r>
              <a:rPr lang="en-US" sz="2200"/>
              <a:t>Esgarrapades inexplicables, contusions, fractures, ulls negres</a:t>
            </a:r>
            <a:endParaRPr sz="2200"/>
          </a:p>
          <a:p>
            <a:pPr marL="361942" lvl="0" indent="-361942" algn="l" rtl="0">
              <a:lnSpc>
                <a:spcPct val="90000"/>
              </a:lnSpc>
              <a:spcBef>
                <a:spcPts val="1000"/>
              </a:spcBef>
              <a:spcAft>
                <a:spcPts val="0"/>
              </a:spcAft>
              <a:buSzPts val="2200"/>
              <a:buChar char="🠶"/>
            </a:pPr>
            <a:r>
              <a:rPr lang="en-US" sz="2200"/>
              <a:t>Ferides que semblen mossegades o marques de cinturó</a:t>
            </a:r>
            <a:endParaRPr sz="2200"/>
          </a:p>
          <a:p>
            <a:pPr marL="361942" lvl="0" indent="-361942" algn="l" rtl="0">
              <a:lnSpc>
                <a:spcPct val="90000"/>
              </a:lnSpc>
              <a:spcBef>
                <a:spcPts val="1000"/>
              </a:spcBef>
              <a:spcAft>
                <a:spcPts val="0"/>
              </a:spcAft>
              <a:buSzPts val="2200"/>
              <a:buChar char="🠶"/>
            </a:pPr>
            <a:r>
              <a:rPr lang="en-US" sz="2200"/>
              <a:t>Contusions a les zones toves, difícils de causar ferida (és a dir, darrere de les orelles, al voltant dels genitals)</a:t>
            </a:r>
            <a:endParaRPr/>
          </a:p>
          <a:p>
            <a:pPr marL="361942" lvl="0" indent="-361942" algn="l" rtl="0">
              <a:lnSpc>
                <a:spcPct val="90000"/>
              </a:lnSpc>
              <a:spcBef>
                <a:spcPts val="1000"/>
              </a:spcBef>
              <a:spcAft>
                <a:spcPts val="0"/>
              </a:spcAft>
              <a:buSzPts val="2200"/>
              <a:buChar char="🠶"/>
            </a:pPr>
            <a:r>
              <a:rPr lang="en-US" sz="2200"/>
              <a:t>Cremades i escaldades (sobretot per cigarrets)</a:t>
            </a:r>
            <a:endParaRPr/>
          </a:p>
          <a:p>
            <a:pPr marL="361942" lvl="0" indent="-361942" algn="l" rtl="0">
              <a:lnSpc>
                <a:spcPct val="90000"/>
              </a:lnSpc>
              <a:spcBef>
                <a:spcPts val="1000"/>
              </a:spcBef>
              <a:spcAft>
                <a:spcPts val="0"/>
              </a:spcAft>
              <a:buSzPts val="2200"/>
              <a:buChar char="🠶"/>
            </a:pPr>
            <a:r>
              <a:rPr lang="en-US" sz="2200"/>
              <a:t>Intoxicacions (especialment les repetides)</a:t>
            </a:r>
            <a:endParaRPr/>
          </a:p>
          <a:p>
            <a:pPr marL="361942" lvl="0" indent="-361942" algn="l" rtl="0">
              <a:lnSpc>
                <a:spcPct val="90000"/>
              </a:lnSpc>
              <a:spcBef>
                <a:spcPts val="1000"/>
              </a:spcBef>
              <a:spcAft>
                <a:spcPts val="0"/>
              </a:spcAft>
              <a:buSzPts val="2200"/>
              <a:buChar char="🠶"/>
            </a:pPr>
            <a:r>
              <a:rPr lang="en-US" sz="2200"/>
              <a:t>Ferides no ateses que poden aparèixer intencionadament ocultes amb roba no adequada per a la temporada</a:t>
            </a:r>
            <a:endParaRPr sz="2200"/>
          </a:p>
          <a:p>
            <a:pPr marL="361942" lvl="0" indent="-222242" algn="l" rtl="0">
              <a:lnSpc>
                <a:spcPct val="90000"/>
              </a:lnSpc>
              <a:spcBef>
                <a:spcPts val="1000"/>
              </a:spcBef>
              <a:spcAft>
                <a:spcPts val="0"/>
              </a:spcAft>
              <a:buSzPts val="2200"/>
              <a:buNone/>
            </a:pPr>
            <a:endParaRPr sz="2200" i="1"/>
          </a:p>
        </p:txBody>
      </p:sp>
      <p:sp>
        <p:nvSpPr>
          <p:cNvPr id="556" name="Google Shape;556;p53"/>
          <p:cNvSpPr/>
          <p:nvPr/>
        </p:nvSpPr>
        <p:spPr>
          <a:xfrm>
            <a:off x="9755848" y="1887039"/>
            <a:ext cx="1835696" cy="3083921"/>
          </a:xfrm>
          <a:prstGeom prst="rect">
            <a:avLst/>
          </a:prstGeom>
          <a:solidFill>
            <a:schemeClr val="accent1"/>
          </a:solidFill>
          <a:ln w="9525" cap="flat" cmpd="sng">
            <a:solidFill>
              <a:schemeClr val="accent1"/>
            </a:solidFill>
            <a:prstDash val="solid"/>
            <a:round/>
            <a:headEnd type="none" w="sm" len="sm"/>
            <a:tailEnd type="none" w="sm" len="sm"/>
          </a:ln>
        </p:spPr>
        <p:txBody>
          <a:bodyPr spcFirstLastPara="1" wrap="square" lIns="91425" tIns="45700" rIns="91425" bIns="45700" anchor="t" anchorCtr="0">
            <a:spAutoFit/>
          </a:bodyPr>
          <a:lstStyle/>
          <a:p>
            <a:pPr marL="0" marR="0" lvl="0" indent="0" algn="ctr" rtl="0">
              <a:lnSpc>
                <a:spcPct val="90000"/>
              </a:lnSpc>
              <a:spcBef>
                <a:spcPts val="0"/>
              </a:spcBef>
              <a:spcAft>
                <a:spcPts val="0"/>
              </a:spcAft>
              <a:buNone/>
            </a:pPr>
            <a:r>
              <a:rPr lang="en-US" sz="2400">
                <a:solidFill>
                  <a:schemeClr val="lt1"/>
                </a:solidFill>
                <a:latin typeface="Calibri"/>
                <a:ea typeface="Calibri"/>
                <a:cs typeface="Calibri"/>
                <a:sym typeface="Calibri"/>
              </a:rPr>
              <a:t>Lesions múltiples i de molts tipus, aparegudes en diferents moments, en diferents parts del cos</a:t>
            </a:r>
            <a:endParaRPr/>
          </a:p>
        </p:txBody>
      </p:sp>
      <p:sp>
        <p:nvSpPr>
          <p:cNvPr id="557" name="Google Shape;557;p53"/>
          <p:cNvSpPr/>
          <p:nvPr/>
        </p:nvSpPr>
        <p:spPr>
          <a:xfrm>
            <a:off x="7946137" y="113203"/>
            <a:ext cx="4135398" cy="584775"/>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en-US" sz="3200" b="1">
                <a:solidFill>
                  <a:schemeClr val="accent2"/>
                </a:solidFill>
                <a:latin typeface="Arial"/>
                <a:ea typeface="Arial"/>
                <a:cs typeface="Arial"/>
                <a:sym typeface="Arial"/>
              </a:rPr>
              <a:t>Maltractament físic</a:t>
            </a:r>
            <a:endParaRPr sz="3200" b="1">
              <a:solidFill>
                <a:schemeClr val="accent2"/>
              </a:solidFill>
              <a:latin typeface="Arial"/>
              <a:ea typeface="Arial"/>
              <a:cs typeface="Arial"/>
              <a:sym typeface="Arial"/>
            </a:endParaRP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showMasterSp="0">
  <p:cSld>
    <p:spTree>
      <p:nvGrpSpPr>
        <p:cNvPr id="1" name="Shape 562"/>
        <p:cNvGrpSpPr/>
        <p:nvPr/>
      </p:nvGrpSpPr>
      <p:grpSpPr>
        <a:xfrm>
          <a:off x="0" y="0"/>
          <a:ext cx="0" cy="0"/>
          <a:chOff x="0" y="0"/>
          <a:chExt cx="0" cy="0"/>
        </a:xfrm>
      </p:grpSpPr>
      <p:sp>
        <p:nvSpPr>
          <p:cNvPr id="563" name="Google Shape;563;p54"/>
          <p:cNvSpPr txBox="1">
            <a:spLocks noGrp="1"/>
          </p:cNvSpPr>
          <p:nvPr>
            <p:ph type="title"/>
          </p:nvPr>
        </p:nvSpPr>
        <p:spPr>
          <a:xfrm>
            <a:off x="838200" y="102664"/>
            <a:ext cx="10515600" cy="1190627"/>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3600"/>
              <a:buFont typeface="Quattrocento Sans"/>
              <a:buNone/>
            </a:pPr>
            <a:r>
              <a:rPr lang="en-US"/>
              <a:t>Senyals de comportament</a:t>
            </a:r>
            <a:endParaRPr/>
          </a:p>
        </p:txBody>
      </p:sp>
      <p:sp>
        <p:nvSpPr>
          <p:cNvPr id="564" name="Google Shape;564;p54"/>
          <p:cNvSpPr txBox="1">
            <a:spLocks noGrp="1"/>
          </p:cNvSpPr>
          <p:nvPr>
            <p:ph type="body" idx="1"/>
          </p:nvPr>
        </p:nvSpPr>
        <p:spPr>
          <a:xfrm>
            <a:off x="838200" y="1253331"/>
            <a:ext cx="10515600" cy="4351338"/>
          </a:xfrm>
          <a:prstGeom prst="rect">
            <a:avLst/>
          </a:prstGeom>
          <a:noFill/>
          <a:ln>
            <a:noFill/>
          </a:ln>
        </p:spPr>
        <p:txBody>
          <a:bodyPr spcFirstLastPara="1" wrap="square" lIns="91425" tIns="45700" rIns="91425" bIns="45700" anchor="t" anchorCtr="0">
            <a:noAutofit/>
          </a:bodyPr>
          <a:lstStyle/>
          <a:p>
            <a:pPr marL="361942" lvl="0" indent="-361942" algn="l" rtl="0">
              <a:lnSpc>
                <a:spcPct val="80000"/>
              </a:lnSpc>
              <a:spcBef>
                <a:spcPts val="0"/>
              </a:spcBef>
              <a:spcAft>
                <a:spcPts val="0"/>
              </a:spcAft>
              <a:buSzPts val="2000"/>
              <a:buChar char="🠶"/>
            </a:pPr>
            <a:r>
              <a:rPr lang="en-US" sz="2000"/>
              <a:t>Explica patir lesions per part d’una persona cuidadora adulta</a:t>
            </a:r>
            <a:endParaRPr sz="2000"/>
          </a:p>
          <a:p>
            <a:pPr marL="361942" lvl="0" indent="-361942" algn="l" rtl="0">
              <a:lnSpc>
                <a:spcPct val="80000"/>
              </a:lnSpc>
              <a:spcBef>
                <a:spcPts val="1000"/>
              </a:spcBef>
              <a:spcAft>
                <a:spcPts val="0"/>
              </a:spcAft>
              <a:buSzPts val="2000"/>
              <a:buChar char="🠶"/>
            </a:pPr>
            <a:r>
              <a:rPr lang="en-US" sz="2000"/>
              <a:t>Expressions de dolor o dificultat per moure’s</a:t>
            </a:r>
            <a:endParaRPr sz="2000"/>
          </a:p>
          <a:p>
            <a:pPr marL="361942" lvl="0" indent="-361942" algn="l" rtl="0">
              <a:lnSpc>
                <a:spcPct val="80000"/>
              </a:lnSpc>
              <a:spcBef>
                <a:spcPts val="1000"/>
              </a:spcBef>
              <a:spcAft>
                <a:spcPts val="0"/>
              </a:spcAft>
              <a:buSzPts val="2000"/>
              <a:buChar char="🠶"/>
            </a:pPr>
            <a:r>
              <a:rPr lang="en-US" sz="2000"/>
              <a:t>Problemes de concentració-dificultats d’aprenentatge</a:t>
            </a:r>
            <a:endParaRPr sz="2000"/>
          </a:p>
          <a:p>
            <a:pPr marL="361942" lvl="0" indent="-361942" algn="l" rtl="0">
              <a:lnSpc>
                <a:spcPct val="80000"/>
              </a:lnSpc>
              <a:spcBef>
                <a:spcPts val="1000"/>
              </a:spcBef>
              <a:spcAft>
                <a:spcPts val="0"/>
              </a:spcAft>
              <a:buSzPts val="2000"/>
              <a:buChar char="🠶"/>
            </a:pPr>
            <a:r>
              <a:rPr lang="en-US" sz="2000"/>
              <a:t>Agressivitat / retraïment / disminució de la socialització</a:t>
            </a:r>
            <a:endParaRPr sz="2000"/>
          </a:p>
          <a:p>
            <a:pPr marL="361942" lvl="0" indent="-361942" algn="l" rtl="0">
              <a:lnSpc>
                <a:spcPct val="80000"/>
              </a:lnSpc>
              <a:spcBef>
                <a:spcPts val="1000"/>
              </a:spcBef>
              <a:spcAft>
                <a:spcPts val="0"/>
              </a:spcAft>
              <a:buSzPts val="2000"/>
              <a:buChar char="🠶"/>
            </a:pPr>
            <a:r>
              <a:rPr lang="en-US" sz="2000"/>
              <a:t>Freqüent participació en incidents violents entre iguals</a:t>
            </a:r>
            <a:endParaRPr sz="2000"/>
          </a:p>
          <a:p>
            <a:pPr marL="361942" lvl="0" indent="-361942" algn="l" rtl="0">
              <a:lnSpc>
                <a:spcPct val="80000"/>
              </a:lnSpc>
              <a:spcBef>
                <a:spcPts val="1000"/>
              </a:spcBef>
              <a:spcAft>
                <a:spcPts val="0"/>
              </a:spcAft>
              <a:buSzPts val="2000"/>
              <a:buChar char="🠶"/>
            </a:pPr>
            <a:r>
              <a:rPr lang="en-US" sz="2000"/>
              <a:t>Mostres de por, queixes o plors quan arriba el moment de tornar a casa / sembla tenir por de les persones cuidadores principals</a:t>
            </a:r>
            <a:endParaRPr/>
          </a:p>
          <a:p>
            <a:pPr marL="361942" lvl="0" indent="-361942" algn="l" rtl="0">
              <a:lnSpc>
                <a:spcPct val="80000"/>
              </a:lnSpc>
              <a:spcBef>
                <a:spcPts val="1000"/>
              </a:spcBef>
              <a:spcAft>
                <a:spcPts val="0"/>
              </a:spcAft>
              <a:buSzPts val="2000"/>
              <a:buChar char="🠶"/>
            </a:pPr>
            <a:r>
              <a:rPr lang="en-US" sz="2000"/>
              <a:t>Tendència a fugir</a:t>
            </a:r>
            <a:endParaRPr sz="2000"/>
          </a:p>
          <a:p>
            <a:pPr marL="361942" lvl="0" indent="-361942" algn="l" rtl="0">
              <a:lnSpc>
                <a:spcPct val="80000"/>
              </a:lnSpc>
              <a:spcBef>
                <a:spcPts val="1000"/>
              </a:spcBef>
              <a:spcAft>
                <a:spcPts val="0"/>
              </a:spcAft>
              <a:buSzPts val="2000"/>
              <a:buChar char="🠶"/>
            </a:pPr>
            <a:r>
              <a:rPr lang="en-US" sz="2000"/>
              <a:t>Facilitat o desitjos de separar-se de les persones cuidadores</a:t>
            </a:r>
            <a:endParaRPr/>
          </a:p>
          <a:p>
            <a:pPr marL="361942" lvl="0" indent="-361942" algn="l" rtl="0">
              <a:lnSpc>
                <a:spcPct val="80000"/>
              </a:lnSpc>
              <a:spcBef>
                <a:spcPts val="1000"/>
              </a:spcBef>
              <a:spcAft>
                <a:spcPts val="0"/>
              </a:spcAft>
              <a:buSzPts val="2000"/>
              <a:buChar char="🠶"/>
            </a:pPr>
            <a:r>
              <a:rPr lang="en-US" sz="2000"/>
              <a:t>Mostra inquietud davant la possibilitat que l'escola es posi en contacte amb les persones cuidadores principals</a:t>
            </a:r>
            <a:endParaRPr/>
          </a:p>
          <a:p>
            <a:pPr marL="361942" lvl="0" indent="-361942" algn="l" rtl="0">
              <a:lnSpc>
                <a:spcPct val="80000"/>
              </a:lnSpc>
              <a:spcBef>
                <a:spcPts val="1000"/>
              </a:spcBef>
              <a:spcAft>
                <a:spcPts val="0"/>
              </a:spcAft>
              <a:buSzPts val="2000"/>
              <a:buChar char="🠶"/>
            </a:pPr>
            <a:r>
              <a:rPr lang="en-US" sz="2000"/>
              <a:t>Por (inexplicable) a les persones adultes / Evita aproximar-se a elles</a:t>
            </a:r>
            <a:endParaRPr/>
          </a:p>
          <a:p>
            <a:pPr marL="361942" lvl="0" indent="-361942" algn="l" rtl="0">
              <a:lnSpc>
                <a:spcPct val="80000"/>
              </a:lnSpc>
              <a:spcBef>
                <a:spcPts val="1000"/>
              </a:spcBef>
              <a:spcAft>
                <a:spcPts val="0"/>
              </a:spcAft>
              <a:buSzPts val="2000"/>
              <a:buChar char="🠶"/>
            </a:pPr>
            <a:r>
              <a:rPr lang="en-US" sz="2000"/>
              <a:t>Tendència a l’autolesionar-se</a:t>
            </a:r>
            <a:endParaRPr/>
          </a:p>
        </p:txBody>
      </p:sp>
      <p:sp>
        <p:nvSpPr>
          <p:cNvPr id="565" name="Google Shape;565;p54"/>
          <p:cNvSpPr/>
          <p:nvPr/>
        </p:nvSpPr>
        <p:spPr>
          <a:xfrm>
            <a:off x="7946137" y="113203"/>
            <a:ext cx="4135398" cy="584775"/>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en-US" sz="3200" b="1">
                <a:solidFill>
                  <a:schemeClr val="accent2"/>
                </a:solidFill>
                <a:latin typeface="Arial"/>
                <a:ea typeface="Arial"/>
                <a:cs typeface="Arial"/>
                <a:sym typeface="Arial"/>
              </a:rPr>
              <a:t>Maltractament físic</a:t>
            </a:r>
            <a:endParaRPr sz="3200" b="1">
              <a:solidFill>
                <a:schemeClr val="accent2"/>
              </a:solidFill>
              <a:latin typeface="Arial"/>
              <a:ea typeface="Arial"/>
              <a:cs typeface="Arial"/>
              <a:sym typeface="Arial"/>
            </a:endParaRP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showMasterSp="0">
  <p:cSld>
    <p:spTree>
      <p:nvGrpSpPr>
        <p:cNvPr id="1" name="Shape 570"/>
        <p:cNvGrpSpPr/>
        <p:nvPr/>
      </p:nvGrpSpPr>
      <p:grpSpPr>
        <a:xfrm>
          <a:off x="0" y="0"/>
          <a:ext cx="0" cy="0"/>
          <a:chOff x="0" y="0"/>
          <a:chExt cx="0" cy="0"/>
        </a:xfrm>
      </p:grpSpPr>
      <p:sp>
        <p:nvSpPr>
          <p:cNvPr id="571" name="Google Shape;571;p55"/>
          <p:cNvSpPr txBox="1">
            <a:spLocks noGrp="1"/>
          </p:cNvSpPr>
          <p:nvPr>
            <p:ph type="title"/>
          </p:nvPr>
        </p:nvSpPr>
        <p:spPr>
          <a:xfrm>
            <a:off x="838200" y="85723"/>
            <a:ext cx="10836729" cy="1190627"/>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3200"/>
              <a:buFont typeface="Quattrocento Sans"/>
              <a:buNone/>
            </a:pPr>
            <a:r>
              <a:rPr lang="en-US" sz="3200"/>
              <a:t>Senyals d’alerta en el comportament de les persones cuidadores principals</a:t>
            </a:r>
            <a:endParaRPr sz="3200"/>
          </a:p>
        </p:txBody>
      </p:sp>
      <p:sp>
        <p:nvSpPr>
          <p:cNvPr id="572" name="Google Shape;572;p55"/>
          <p:cNvSpPr txBox="1">
            <a:spLocks noGrp="1"/>
          </p:cNvSpPr>
          <p:nvPr>
            <p:ph type="body" idx="1"/>
          </p:nvPr>
        </p:nvSpPr>
        <p:spPr>
          <a:xfrm>
            <a:off x="865410" y="1825625"/>
            <a:ext cx="10515600" cy="4351338"/>
          </a:xfrm>
          <a:prstGeom prst="rect">
            <a:avLst/>
          </a:prstGeom>
          <a:noFill/>
          <a:ln>
            <a:noFill/>
          </a:ln>
        </p:spPr>
        <p:txBody>
          <a:bodyPr spcFirstLastPara="1" wrap="square" lIns="91425" tIns="45700" rIns="91425" bIns="45700" anchor="t" anchorCtr="0">
            <a:normAutofit/>
          </a:bodyPr>
          <a:lstStyle/>
          <a:p>
            <a:pPr marL="361942" lvl="0" indent="-361942" algn="l" rtl="0">
              <a:lnSpc>
                <a:spcPct val="90000"/>
              </a:lnSpc>
              <a:spcBef>
                <a:spcPts val="0"/>
              </a:spcBef>
              <a:spcAft>
                <a:spcPts val="0"/>
              </a:spcAft>
              <a:buSzPts val="2200"/>
              <a:buChar char="🠶"/>
            </a:pPr>
            <a:r>
              <a:rPr lang="en-US" sz="2200"/>
              <a:t>Ofereix explicacions inconsistents, poc clares, poc convincents o inexistents sobre les lesions de la nena o el nen</a:t>
            </a:r>
            <a:endParaRPr sz="2200"/>
          </a:p>
          <a:p>
            <a:pPr marL="361942" lvl="0" indent="-361942" algn="l" rtl="0">
              <a:lnSpc>
                <a:spcPct val="90000"/>
              </a:lnSpc>
              <a:spcBef>
                <a:spcPts val="1200"/>
              </a:spcBef>
              <a:spcAft>
                <a:spcPts val="0"/>
              </a:spcAft>
              <a:buSzPts val="2200"/>
              <a:buChar char="🠶"/>
            </a:pPr>
            <a:r>
              <a:rPr lang="en-US" sz="2200"/>
              <a:t>Ofereix un relat de les lesions inconsistent o no coincident en comparació amb el que ofereix la nena o el nen</a:t>
            </a:r>
            <a:endParaRPr/>
          </a:p>
          <a:p>
            <a:pPr marL="361942" lvl="0" indent="-361942" algn="l" rtl="0">
              <a:lnSpc>
                <a:spcPct val="90000"/>
              </a:lnSpc>
              <a:spcBef>
                <a:spcPts val="1200"/>
              </a:spcBef>
              <a:spcAft>
                <a:spcPts val="0"/>
              </a:spcAft>
              <a:buSzPts val="2200"/>
              <a:buChar char="🠶"/>
            </a:pPr>
            <a:r>
              <a:rPr lang="en-US" sz="2200"/>
              <a:t>Es retarda en la cerca d’atenció / ajuda per a la curació de lesions</a:t>
            </a:r>
            <a:endParaRPr sz="2200"/>
          </a:p>
          <a:p>
            <a:pPr marL="361942" lvl="0" indent="-361942" algn="l" rtl="0">
              <a:lnSpc>
                <a:spcPct val="90000"/>
              </a:lnSpc>
              <a:spcBef>
                <a:spcPts val="1200"/>
              </a:spcBef>
              <a:spcAft>
                <a:spcPts val="0"/>
              </a:spcAft>
              <a:buSzPts val="2200"/>
              <a:buChar char="🠶"/>
            </a:pPr>
            <a:r>
              <a:rPr lang="en-US" sz="2200"/>
              <a:t>Es refereix constantment a la nena o el nen de manera degradant / rebutjant la seva persona i / o el seu relat de com es van produir les ferides</a:t>
            </a:r>
            <a:endParaRPr sz="2200"/>
          </a:p>
          <a:p>
            <a:pPr marL="361942" lvl="0" indent="-361942" algn="l" rtl="0">
              <a:lnSpc>
                <a:spcPct val="90000"/>
              </a:lnSpc>
              <a:spcBef>
                <a:spcPts val="1200"/>
              </a:spcBef>
              <a:spcAft>
                <a:spcPts val="0"/>
              </a:spcAft>
              <a:buSzPts val="2200"/>
              <a:buChar char="🠶"/>
            </a:pPr>
            <a:r>
              <a:rPr lang="en-US" sz="2200"/>
              <a:t>Descriu la nena o el nen com a "malvada" o “malvat”, o d'alguna altra manera molt negativa</a:t>
            </a:r>
            <a:endParaRPr sz="2200"/>
          </a:p>
          <a:p>
            <a:pPr marL="361942" lvl="0" indent="-361942" algn="l" rtl="0">
              <a:lnSpc>
                <a:spcPct val="90000"/>
              </a:lnSpc>
              <a:spcBef>
                <a:spcPts val="1200"/>
              </a:spcBef>
              <a:spcAft>
                <a:spcPts val="0"/>
              </a:spcAft>
              <a:buSzPts val="2200"/>
              <a:buChar char="🠶"/>
            </a:pPr>
            <a:r>
              <a:rPr lang="en-US" sz="2200"/>
              <a:t>Admet l’ús del càstig corporal</a:t>
            </a:r>
            <a:endParaRPr/>
          </a:p>
          <a:p>
            <a:pPr marL="809605" lvl="1" indent="-352417" algn="l" rtl="0">
              <a:lnSpc>
                <a:spcPct val="90000"/>
              </a:lnSpc>
              <a:spcBef>
                <a:spcPts val="1200"/>
              </a:spcBef>
              <a:spcAft>
                <a:spcPts val="0"/>
              </a:spcAft>
              <a:buSzPts val="2200"/>
              <a:buChar char="🠶"/>
            </a:pPr>
            <a:r>
              <a:rPr lang="en-US" sz="2200"/>
              <a:t>utilitza una dura “disciplina” física amb la nena o el nen</a:t>
            </a:r>
            <a:endParaRPr sz="2200"/>
          </a:p>
        </p:txBody>
      </p:sp>
      <p:sp>
        <p:nvSpPr>
          <p:cNvPr id="573" name="Google Shape;573;p55"/>
          <p:cNvSpPr/>
          <p:nvPr/>
        </p:nvSpPr>
        <p:spPr>
          <a:xfrm>
            <a:off x="865410" y="1187460"/>
            <a:ext cx="10921206" cy="46166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400">
                <a:solidFill>
                  <a:schemeClr val="accent1"/>
                </a:solidFill>
                <a:latin typeface="Arial"/>
                <a:ea typeface="Arial"/>
                <a:cs typeface="Arial"/>
                <a:sym typeface="Arial"/>
              </a:rPr>
              <a:t>Considereu la possibilitat de maltractament físic quan la persona cuidadora principal…</a:t>
            </a:r>
            <a:endParaRPr sz="2400">
              <a:solidFill>
                <a:schemeClr val="accent1"/>
              </a:solidFill>
              <a:latin typeface="Calibri"/>
              <a:ea typeface="Calibri"/>
              <a:cs typeface="Calibri"/>
              <a:sym typeface="Calibri"/>
            </a:endParaRPr>
          </a:p>
        </p:txBody>
      </p:sp>
      <p:sp>
        <p:nvSpPr>
          <p:cNvPr id="574" name="Google Shape;574;p55"/>
          <p:cNvSpPr/>
          <p:nvPr/>
        </p:nvSpPr>
        <p:spPr>
          <a:xfrm>
            <a:off x="8512113" y="5113971"/>
            <a:ext cx="3498900" cy="584700"/>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en-US" sz="3200" b="1">
                <a:solidFill>
                  <a:schemeClr val="accent2"/>
                </a:solidFill>
                <a:latin typeface="Arial"/>
                <a:ea typeface="Arial"/>
                <a:cs typeface="Arial"/>
                <a:sym typeface="Arial"/>
              </a:rPr>
              <a:t>Maltractament físic</a:t>
            </a:r>
            <a:endParaRPr sz="3200" b="1">
              <a:solidFill>
                <a:schemeClr val="accent2"/>
              </a:solidFill>
              <a:latin typeface="Arial"/>
              <a:ea typeface="Arial"/>
              <a:cs typeface="Arial"/>
              <a:sym typeface="Arial"/>
            </a:endParaRP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showMasterSp="0">
  <p:cSld>
    <p:spTree>
      <p:nvGrpSpPr>
        <p:cNvPr id="1" name="Shape 579"/>
        <p:cNvGrpSpPr/>
        <p:nvPr/>
      </p:nvGrpSpPr>
      <p:grpSpPr>
        <a:xfrm>
          <a:off x="0" y="0"/>
          <a:ext cx="0" cy="0"/>
          <a:chOff x="0" y="0"/>
          <a:chExt cx="0" cy="0"/>
        </a:xfrm>
      </p:grpSpPr>
      <p:sp>
        <p:nvSpPr>
          <p:cNvPr id="580" name="Google Shape;580;p56"/>
          <p:cNvSpPr/>
          <p:nvPr/>
        </p:nvSpPr>
        <p:spPr>
          <a:xfrm>
            <a:off x="2063552" y="1916217"/>
            <a:ext cx="8064896" cy="138499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4400">
                <a:solidFill>
                  <a:schemeClr val="dk1"/>
                </a:solidFill>
                <a:latin typeface="Quattrocento Sans"/>
                <a:ea typeface="Quattrocento Sans"/>
                <a:cs typeface="Quattrocento Sans"/>
                <a:sym typeface="Quattrocento Sans"/>
              </a:rPr>
              <a:t>Senyals de maltractament sexual</a:t>
            </a:r>
            <a:endParaRPr/>
          </a:p>
          <a:p>
            <a:pPr marL="0" marR="0" lvl="0" indent="0" algn="l" rtl="0">
              <a:spcBef>
                <a:spcPts val="0"/>
              </a:spcBef>
              <a:spcAft>
                <a:spcPts val="0"/>
              </a:spcAft>
              <a:buNone/>
            </a:pPr>
            <a:r>
              <a:rPr lang="en-US" sz="2000">
                <a:solidFill>
                  <a:schemeClr val="dk1"/>
                </a:solidFill>
                <a:latin typeface="Quattrocento Sans"/>
                <a:ea typeface="Quattrocento Sans"/>
                <a:cs typeface="Quattrocento Sans"/>
                <a:sym typeface="Quattrocento Sans"/>
              </a:rPr>
              <a:t>* Les persones operadores de CAN-MDS II provenen de diversos sectors, no totes tindran accés a tots els grups d’indicadors que es presenten aquí</a:t>
            </a:r>
            <a:endParaRPr sz="2800">
              <a:solidFill>
                <a:schemeClr val="dk1"/>
              </a:solidFill>
              <a:latin typeface="Quattrocento Sans"/>
              <a:ea typeface="Quattrocento Sans"/>
              <a:cs typeface="Quattrocento Sans"/>
              <a:sym typeface="Quattrocento Sans"/>
            </a:endParaRPr>
          </a:p>
        </p:txBody>
      </p:sp>
    </p:spTree>
  </p:cSld>
  <p:clrMapOvr>
    <a:masterClrMapping/>
  </p:clrMapOvr>
  <p:transition>
    <p:fade thruBlk="1"/>
  </p:transition>
</p:sld>
</file>

<file path=ppt/slides/slide58.xml><?xml version="1.0" encoding="utf-8"?>
<p:sld xmlns:a="http://schemas.openxmlformats.org/drawingml/2006/main" xmlns:r="http://schemas.openxmlformats.org/officeDocument/2006/relationships" xmlns:p="http://schemas.openxmlformats.org/presentationml/2006/main" showMasterSp="0">
  <p:cSld>
    <p:spTree>
      <p:nvGrpSpPr>
        <p:cNvPr id="1" name="Shape 585"/>
        <p:cNvGrpSpPr/>
        <p:nvPr/>
      </p:nvGrpSpPr>
      <p:grpSpPr>
        <a:xfrm>
          <a:off x="0" y="0"/>
          <a:ext cx="0" cy="0"/>
          <a:chOff x="0" y="0"/>
          <a:chExt cx="0" cy="0"/>
        </a:xfrm>
      </p:grpSpPr>
      <p:sp>
        <p:nvSpPr>
          <p:cNvPr id="586" name="Google Shape;586;p57"/>
          <p:cNvSpPr txBox="1">
            <a:spLocks noGrp="1"/>
          </p:cNvSpPr>
          <p:nvPr>
            <p:ph type="title"/>
          </p:nvPr>
        </p:nvSpPr>
        <p:spPr>
          <a:xfrm>
            <a:off x="838200" y="804211"/>
            <a:ext cx="10515600" cy="1190627"/>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3600"/>
              <a:buFont typeface="Quattrocento Sans"/>
              <a:buNone/>
            </a:pPr>
            <a:r>
              <a:rPr lang="en-US"/>
              <a:t>Senyals al cos de la nena, nen o adolescent</a:t>
            </a:r>
            <a:endParaRPr/>
          </a:p>
        </p:txBody>
      </p:sp>
      <p:sp>
        <p:nvSpPr>
          <p:cNvPr id="587" name="Google Shape;587;p57"/>
          <p:cNvSpPr txBox="1">
            <a:spLocks noGrp="1"/>
          </p:cNvSpPr>
          <p:nvPr>
            <p:ph type="body" idx="1"/>
          </p:nvPr>
        </p:nvSpPr>
        <p:spPr>
          <a:xfrm>
            <a:off x="717014" y="2141535"/>
            <a:ext cx="10515600" cy="4351338"/>
          </a:xfrm>
          <a:prstGeom prst="rect">
            <a:avLst/>
          </a:prstGeom>
          <a:noFill/>
          <a:ln>
            <a:noFill/>
          </a:ln>
        </p:spPr>
        <p:txBody>
          <a:bodyPr spcFirstLastPara="1" wrap="square" lIns="91425" tIns="45700" rIns="91425" bIns="45700" anchor="t" anchorCtr="0">
            <a:normAutofit/>
          </a:bodyPr>
          <a:lstStyle/>
          <a:p>
            <a:pPr marL="647700" lvl="1" indent="-457200" algn="l" rtl="0">
              <a:lnSpc>
                <a:spcPct val="90000"/>
              </a:lnSpc>
              <a:spcBef>
                <a:spcPts val="0"/>
              </a:spcBef>
              <a:spcAft>
                <a:spcPts val="0"/>
              </a:spcAft>
              <a:buSzPts val="2400"/>
              <a:buChar char="🠶"/>
            </a:pPr>
            <a:r>
              <a:rPr lang="en-US"/>
              <a:t>Dificultat per seure o caminar</a:t>
            </a:r>
            <a:endParaRPr/>
          </a:p>
          <a:p>
            <a:pPr marL="647700" lvl="1" indent="-457200" algn="l" rtl="0">
              <a:lnSpc>
                <a:spcPct val="90000"/>
              </a:lnSpc>
              <a:spcBef>
                <a:spcPts val="500"/>
              </a:spcBef>
              <a:spcAft>
                <a:spcPts val="0"/>
              </a:spcAft>
              <a:buSzPts val="2400"/>
              <a:buChar char="🠶"/>
            </a:pPr>
            <a:r>
              <a:rPr lang="en-US"/>
              <a:t>Dolor, sagnat, pruïja dels genitals i de l’anus i de la zona circumdant</a:t>
            </a:r>
            <a:endParaRPr/>
          </a:p>
          <a:p>
            <a:pPr marL="647700" lvl="1" indent="-457200" algn="l" rtl="0">
              <a:lnSpc>
                <a:spcPct val="90000"/>
              </a:lnSpc>
              <a:spcBef>
                <a:spcPts val="500"/>
              </a:spcBef>
              <a:spcAft>
                <a:spcPts val="0"/>
              </a:spcAft>
              <a:buSzPts val="2400"/>
              <a:buChar char="🠶"/>
            </a:pPr>
            <a:r>
              <a:rPr lang="en-US"/>
              <a:t>Ferides als genitals</a:t>
            </a:r>
            <a:endParaRPr/>
          </a:p>
          <a:p>
            <a:pPr marL="647700" lvl="1" indent="-457200" algn="l" rtl="0">
              <a:lnSpc>
                <a:spcPct val="90000"/>
              </a:lnSpc>
              <a:spcBef>
                <a:spcPts val="500"/>
              </a:spcBef>
              <a:spcAft>
                <a:spcPts val="0"/>
              </a:spcAft>
              <a:buSzPts val="2400"/>
              <a:buChar char="🠶"/>
            </a:pPr>
            <a:r>
              <a:rPr lang="en-US"/>
              <a:t>Mal de panxa i de cap</a:t>
            </a:r>
            <a:endParaRPr/>
          </a:p>
          <a:p>
            <a:pPr marL="647700" lvl="1" indent="-457200" algn="l" rtl="0">
              <a:lnSpc>
                <a:spcPct val="90000"/>
              </a:lnSpc>
              <a:spcBef>
                <a:spcPts val="500"/>
              </a:spcBef>
              <a:spcAft>
                <a:spcPts val="0"/>
              </a:spcAft>
              <a:buSzPts val="2400"/>
              <a:buChar char="🠶"/>
            </a:pPr>
            <a:r>
              <a:rPr lang="en-US"/>
              <a:t>Dolor al miccionar</a:t>
            </a:r>
            <a:endParaRPr/>
          </a:p>
          <a:p>
            <a:pPr marL="647700" lvl="1" indent="-457200" algn="l" rtl="0">
              <a:lnSpc>
                <a:spcPct val="90000"/>
              </a:lnSpc>
              <a:spcBef>
                <a:spcPts val="500"/>
              </a:spcBef>
              <a:spcAft>
                <a:spcPts val="0"/>
              </a:spcAft>
              <a:buSzPts val="2400"/>
              <a:buChar char="🠶"/>
            </a:pPr>
            <a:r>
              <a:rPr lang="en-US"/>
              <a:t>Contusions a la zona interior de les cuixes i a les natges</a:t>
            </a:r>
            <a:endParaRPr/>
          </a:p>
          <a:p>
            <a:pPr marL="647700" lvl="1" indent="-457200" algn="l" rtl="0">
              <a:lnSpc>
                <a:spcPct val="90000"/>
              </a:lnSpc>
              <a:spcBef>
                <a:spcPts val="500"/>
              </a:spcBef>
              <a:spcAft>
                <a:spcPts val="0"/>
              </a:spcAft>
              <a:buSzPts val="2400"/>
              <a:buChar char="🠶"/>
            </a:pPr>
            <a:r>
              <a:rPr lang="en-US"/>
              <a:t>Embaràs  </a:t>
            </a:r>
            <a:endParaRPr/>
          </a:p>
          <a:p>
            <a:pPr marL="647700" lvl="1" indent="-457200" algn="l" rtl="0">
              <a:lnSpc>
                <a:spcPct val="90000"/>
              </a:lnSpc>
              <a:spcBef>
                <a:spcPts val="500"/>
              </a:spcBef>
              <a:spcAft>
                <a:spcPts val="0"/>
              </a:spcAft>
              <a:buSzPts val="2400"/>
              <a:buChar char="🠶"/>
            </a:pPr>
            <a:r>
              <a:rPr lang="en-US"/>
              <a:t>ETS’s</a:t>
            </a:r>
            <a:endParaRPr/>
          </a:p>
        </p:txBody>
      </p:sp>
      <p:sp>
        <p:nvSpPr>
          <p:cNvPr id="588" name="Google Shape;588;p57"/>
          <p:cNvSpPr/>
          <p:nvPr/>
        </p:nvSpPr>
        <p:spPr>
          <a:xfrm>
            <a:off x="8167553" y="72739"/>
            <a:ext cx="3903569" cy="584775"/>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en-US" sz="3200" b="1">
                <a:solidFill>
                  <a:schemeClr val="accent2"/>
                </a:solidFill>
                <a:latin typeface="Arial"/>
                <a:ea typeface="Arial"/>
                <a:cs typeface="Arial"/>
                <a:sym typeface="Arial"/>
              </a:rPr>
              <a:t>Maltractament sexual</a:t>
            </a:r>
            <a:endParaRPr/>
          </a:p>
        </p:txBody>
      </p:sp>
    </p:spTree>
  </p:cSld>
  <p:clrMapOvr>
    <a:masterClrMapping/>
  </p:clrMapOvr>
  <p:transition>
    <p:split orient="vert"/>
  </p:transition>
</p:sld>
</file>

<file path=ppt/slides/slide59.xml><?xml version="1.0" encoding="utf-8"?>
<p:sld xmlns:a="http://schemas.openxmlformats.org/drawingml/2006/main" xmlns:r="http://schemas.openxmlformats.org/officeDocument/2006/relationships" xmlns:p="http://schemas.openxmlformats.org/presentationml/2006/main" showMasterSp="0">
  <p:cSld>
    <p:spTree>
      <p:nvGrpSpPr>
        <p:cNvPr id="1" name="Shape 593"/>
        <p:cNvGrpSpPr/>
        <p:nvPr/>
      </p:nvGrpSpPr>
      <p:grpSpPr>
        <a:xfrm>
          <a:off x="0" y="0"/>
          <a:ext cx="0" cy="0"/>
          <a:chOff x="0" y="0"/>
          <a:chExt cx="0" cy="0"/>
        </a:xfrm>
      </p:grpSpPr>
      <p:sp>
        <p:nvSpPr>
          <p:cNvPr id="594" name="Google Shape;594;p58"/>
          <p:cNvSpPr txBox="1">
            <a:spLocks noGrp="1"/>
          </p:cNvSpPr>
          <p:nvPr>
            <p:ph type="title"/>
          </p:nvPr>
        </p:nvSpPr>
        <p:spPr>
          <a:xfrm>
            <a:off x="838200" y="220748"/>
            <a:ext cx="10515600" cy="1190627"/>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3600"/>
              <a:buFont typeface="Quattrocento Sans"/>
              <a:buNone/>
            </a:pPr>
            <a:r>
              <a:rPr lang="en-US"/>
              <a:t>Indicadors i senyals de comportament</a:t>
            </a:r>
            <a:endParaRPr/>
          </a:p>
        </p:txBody>
      </p:sp>
      <p:sp>
        <p:nvSpPr>
          <p:cNvPr id="595" name="Google Shape;595;p58"/>
          <p:cNvSpPr txBox="1">
            <a:spLocks noGrp="1"/>
          </p:cNvSpPr>
          <p:nvPr>
            <p:ph type="body" idx="1"/>
          </p:nvPr>
        </p:nvSpPr>
        <p:spPr>
          <a:xfrm>
            <a:off x="838200" y="1157778"/>
            <a:ext cx="10515600" cy="4351338"/>
          </a:xfrm>
          <a:prstGeom prst="rect">
            <a:avLst/>
          </a:prstGeom>
          <a:noFill/>
          <a:ln>
            <a:noFill/>
          </a:ln>
        </p:spPr>
        <p:txBody>
          <a:bodyPr spcFirstLastPara="1" wrap="square" lIns="91425" tIns="45700" rIns="91425" bIns="45700" anchor="t" anchorCtr="0">
            <a:noAutofit/>
          </a:bodyPr>
          <a:lstStyle/>
          <a:p>
            <a:pPr marL="361942" lvl="0" indent="-349242" algn="l" rtl="0">
              <a:lnSpc>
                <a:spcPct val="80000"/>
              </a:lnSpc>
              <a:spcBef>
                <a:spcPts val="0"/>
              </a:spcBef>
              <a:spcAft>
                <a:spcPts val="0"/>
              </a:spcAft>
              <a:buSzPts val="2200"/>
              <a:buChar char="🠶"/>
            </a:pPr>
            <a:r>
              <a:rPr lang="en-US" sz="2200"/>
              <a:t>Explica abús sexual per part d’una persona adulta (familiar o no)</a:t>
            </a:r>
            <a:endParaRPr sz="2200"/>
          </a:p>
          <a:p>
            <a:pPr marL="361942" lvl="0" indent="-349242" algn="l" rtl="0">
              <a:lnSpc>
                <a:spcPct val="80000"/>
              </a:lnSpc>
              <a:spcBef>
                <a:spcPts val="1000"/>
              </a:spcBef>
              <a:spcAft>
                <a:spcPts val="0"/>
              </a:spcAft>
              <a:buSzPts val="2200"/>
              <a:buChar char="🠶"/>
            </a:pPr>
            <a:r>
              <a:rPr lang="en-US" sz="2200"/>
              <a:t>Coneixement no coherent amb l'edat de qüestions relacionades amb el sexe</a:t>
            </a:r>
            <a:endParaRPr sz="2200"/>
          </a:p>
          <a:p>
            <a:pPr marL="361942" lvl="0" indent="-323842" algn="l" rtl="0">
              <a:lnSpc>
                <a:spcPct val="80000"/>
              </a:lnSpc>
              <a:spcBef>
                <a:spcPts val="1000"/>
              </a:spcBef>
              <a:spcAft>
                <a:spcPts val="0"/>
              </a:spcAft>
              <a:buSzPts val="2200"/>
              <a:buChar char="🠶"/>
            </a:pPr>
            <a:r>
              <a:rPr lang="en-US" sz="2200"/>
              <a:t>Comportament sexual inadequat a l'edat</a:t>
            </a:r>
            <a:endParaRPr sz="2200"/>
          </a:p>
          <a:p>
            <a:pPr marL="361942" lvl="0" indent="-323842" algn="l" rtl="0">
              <a:lnSpc>
                <a:spcPct val="80000"/>
              </a:lnSpc>
              <a:spcBef>
                <a:spcPts val="1000"/>
              </a:spcBef>
              <a:spcAft>
                <a:spcPts val="0"/>
              </a:spcAft>
              <a:buSzPts val="2200"/>
              <a:buChar char="🠶"/>
            </a:pPr>
            <a:r>
              <a:rPr lang="en-US" sz="2200"/>
              <a:t>Ús d’un llenguatge inadequat</a:t>
            </a:r>
            <a:endParaRPr sz="2200"/>
          </a:p>
          <a:p>
            <a:pPr marL="809606" lvl="2" indent="-374642" algn="l" rtl="0">
              <a:lnSpc>
                <a:spcPct val="80000"/>
              </a:lnSpc>
              <a:spcBef>
                <a:spcPts val="1000"/>
              </a:spcBef>
              <a:spcAft>
                <a:spcPts val="0"/>
              </a:spcAft>
              <a:buClr>
                <a:schemeClr val="accent1"/>
              </a:buClr>
              <a:buSzPts val="2200"/>
              <a:buChar char="🠶"/>
            </a:pPr>
            <a:r>
              <a:rPr lang="en-US" sz="2200"/>
              <a:t>Mostra coneixements sexuals estranys, sofisticats o inusuals</a:t>
            </a:r>
            <a:endParaRPr sz="2200"/>
          </a:p>
          <a:p>
            <a:pPr marL="361942" lvl="2" indent="-323842" algn="l" rtl="0">
              <a:lnSpc>
                <a:spcPct val="80000"/>
              </a:lnSpc>
              <a:spcBef>
                <a:spcPts val="1000"/>
              </a:spcBef>
              <a:spcAft>
                <a:spcPts val="0"/>
              </a:spcAft>
              <a:buClr>
                <a:schemeClr val="accent1"/>
              </a:buClr>
              <a:buSzPts val="2200"/>
              <a:buChar char="🠶"/>
            </a:pPr>
            <a:r>
              <a:rPr lang="en-US" sz="2200"/>
              <a:t>Experimenta un canvi sobtat de gana</a:t>
            </a:r>
            <a:endParaRPr sz="2200"/>
          </a:p>
          <a:p>
            <a:pPr marL="809605" lvl="3" indent="-387342" algn="l" rtl="0">
              <a:lnSpc>
                <a:spcPct val="80000"/>
              </a:lnSpc>
              <a:spcBef>
                <a:spcPts val="1000"/>
              </a:spcBef>
              <a:spcAft>
                <a:spcPts val="0"/>
              </a:spcAft>
              <a:buClr>
                <a:schemeClr val="accent1"/>
              </a:buClr>
              <a:buSzPts val="2200"/>
              <a:buChar char="🠶"/>
            </a:pPr>
            <a:r>
              <a:rPr lang="en-US" sz="2200"/>
              <a:t>Trastorns relacionats amb l'alimentació (anorexia /bulimia)</a:t>
            </a:r>
            <a:endParaRPr sz="2200"/>
          </a:p>
          <a:p>
            <a:pPr marL="361942" lvl="0" indent="-349242" algn="l" rtl="0">
              <a:lnSpc>
                <a:spcPct val="80000"/>
              </a:lnSpc>
              <a:spcBef>
                <a:spcPts val="1000"/>
              </a:spcBef>
              <a:spcAft>
                <a:spcPts val="0"/>
              </a:spcAft>
              <a:buSzPts val="2200"/>
              <a:buChar char="🠶"/>
            </a:pPr>
            <a:r>
              <a:rPr lang="en-US" sz="2200"/>
              <a:t>Canvis en la micció / defecació</a:t>
            </a:r>
            <a:endParaRPr sz="2200"/>
          </a:p>
          <a:p>
            <a:pPr marL="361942" lvl="0" indent="-349242" algn="l" rtl="0">
              <a:lnSpc>
                <a:spcPct val="80000"/>
              </a:lnSpc>
              <a:spcBef>
                <a:spcPts val="1000"/>
              </a:spcBef>
              <a:spcAft>
                <a:spcPts val="0"/>
              </a:spcAft>
              <a:buSzPts val="2200"/>
              <a:buChar char="🠶"/>
            </a:pPr>
            <a:r>
              <a:rPr lang="en-US" sz="2200"/>
              <a:t>De sobte es nega a canviar-se als vesturis o a participar en activitats físiques</a:t>
            </a:r>
            <a:endParaRPr sz="2200"/>
          </a:p>
          <a:p>
            <a:pPr marL="361942" lvl="0" indent="-349242" algn="l" rtl="0">
              <a:lnSpc>
                <a:spcPct val="80000"/>
              </a:lnSpc>
              <a:spcBef>
                <a:spcPts val="1000"/>
              </a:spcBef>
              <a:spcAft>
                <a:spcPts val="0"/>
              </a:spcAft>
              <a:buSzPts val="2200"/>
              <a:buChar char="🠶"/>
            </a:pPr>
            <a:r>
              <a:rPr lang="en-US" sz="2200"/>
              <a:t>Absentisme escolar (sortida de l’escola en horari escolar)</a:t>
            </a:r>
            <a:endParaRPr sz="2200"/>
          </a:p>
          <a:p>
            <a:pPr marL="361942" lvl="0" indent="-349242" algn="l" rtl="0">
              <a:lnSpc>
                <a:spcPct val="80000"/>
              </a:lnSpc>
              <a:spcBef>
                <a:spcPts val="1000"/>
              </a:spcBef>
              <a:spcAft>
                <a:spcPts val="0"/>
              </a:spcAft>
              <a:buSzPts val="2200"/>
              <a:buChar char="🠶"/>
            </a:pPr>
            <a:r>
              <a:rPr lang="en-US" sz="2200"/>
              <a:t>Fuig </a:t>
            </a:r>
            <a:endParaRPr sz="2200"/>
          </a:p>
          <a:p>
            <a:pPr marL="361942" lvl="0" indent="-349242" algn="l" rtl="0">
              <a:lnSpc>
                <a:spcPct val="80000"/>
              </a:lnSpc>
              <a:spcBef>
                <a:spcPts val="1000"/>
              </a:spcBef>
              <a:spcAft>
                <a:spcPts val="0"/>
              </a:spcAft>
              <a:buSzPts val="2200"/>
              <a:buChar char="🠶"/>
            </a:pPr>
            <a:r>
              <a:rPr lang="en-US" sz="2200"/>
              <a:t>Disposa de grans quantitats de diners</a:t>
            </a:r>
            <a:endParaRPr sz="2200"/>
          </a:p>
        </p:txBody>
      </p:sp>
      <p:sp>
        <p:nvSpPr>
          <p:cNvPr id="596" name="Google Shape;596;p58"/>
          <p:cNvSpPr/>
          <p:nvPr/>
        </p:nvSpPr>
        <p:spPr>
          <a:xfrm>
            <a:off x="7324629" y="5165803"/>
            <a:ext cx="4385100" cy="584700"/>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en-US" sz="3200" b="1">
                <a:solidFill>
                  <a:schemeClr val="accent2"/>
                </a:solidFill>
                <a:latin typeface="Arial"/>
                <a:ea typeface="Arial"/>
                <a:cs typeface="Arial"/>
                <a:sym typeface="Arial"/>
              </a:rPr>
              <a:t>Maltractament sexual</a:t>
            </a:r>
            <a:endParaRPr/>
          </a:p>
        </p:txBody>
      </p:sp>
    </p:spTree>
  </p:cSld>
  <p:clrMapOvr>
    <a:masterClrMapping/>
  </p:clrMapOvr>
  <p:transition>
    <p:split orient="vert"/>
  </p:transition>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Shape 91"/>
        <p:cNvGrpSpPr/>
        <p:nvPr/>
      </p:nvGrpSpPr>
      <p:grpSpPr>
        <a:xfrm>
          <a:off x="0" y="0"/>
          <a:ext cx="0" cy="0"/>
          <a:chOff x="0" y="0"/>
          <a:chExt cx="0" cy="0"/>
        </a:xfrm>
      </p:grpSpPr>
      <p:sp>
        <p:nvSpPr>
          <p:cNvPr id="92" name="Google Shape;92;p5"/>
          <p:cNvSpPr txBox="1">
            <a:spLocks noGrp="1"/>
          </p:cNvSpPr>
          <p:nvPr>
            <p:ph type="body" idx="1"/>
          </p:nvPr>
        </p:nvSpPr>
        <p:spPr>
          <a:xfrm>
            <a:off x="838200" y="1329359"/>
            <a:ext cx="4441372" cy="547184"/>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SzPts val="3000"/>
              <a:buNone/>
            </a:pPr>
            <a:r>
              <a:rPr lang="en-US" sz="3000">
                <a:latin typeface="Quattrocento Sans"/>
                <a:ea typeface="Quattrocento Sans"/>
                <a:cs typeface="Quattrocento Sans"/>
                <a:sym typeface="Quattrocento Sans"/>
              </a:rPr>
              <a:t>El maltractament infantil és escás</a:t>
            </a:r>
            <a:endParaRPr sz="3000">
              <a:latin typeface="Quattrocento Sans"/>
              <a:ea typeface="Quattrocento Sans"/>
              <a:cs typeface="Quattrocento Sans"/>
              <a:sym typeface="Quattrocento Sans"/>
            </a:endParaRPr>
          </a:p>
        </p:txBody>
      </p:sp>
      <p:sp>
        <p:nvSpPr>
          <p:cNvPr id="93" name="Google Shape;93;p5"/>
          <p:cNvSpPr txBox="1"/>
          <p:nvPr/>
        </p:nvSpPr>
        <p:spPr>
          <a:xfrm>
            <a:off x="5611877" y="2530030"/>
            <a:ext cx="6087979" cy="2941212"/>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chemeClr val="accent1"/>
              </a:buClr>
              <a:buSzPts val="4400"/>
              <a:buFont typeface="Noto Sans Symbols"/>
              <a:buNone/>
            </a:pPr>
            <a:r>
              <a:rPr lang="en-US" sz="4400" b="1" i="0" u="none" strike="noStrike" cap="none">
                <a:solidFill>
                  <a:schemeClr val="accent1"/>
                </a:solidFill>
                <a:latin typeface="Open Sans"/>
                <a:ea typeface="Open Sans"/>
                <a:cs typeface="Open Sans"/>
                <a:sym typeface="Open Sans"/>
              </a:rPr>
              <a:t>realitat</a:t>
            </a:r>
            <a:endParaRPr sz="4400" b="1" i="0" u="none" strike="noStrike" cap="none">
              <a:solidFill>
                <a:schemeClr val="accent1"/>
              </a:solidFill>
              <a:latin typeface="Open Sans"/>
              <a:ea typeface="Open Sans"/>
              <a:cs typeface="Open Sans"/>
              <a:sym typeface="Open Sans"/>
            </a:endParaRPr>
          </a:p>
          <a:p>
            <a:pPr marL="0" marR="0" lvl="0" indent="0" algn="l" rtl="0">
              <a:lnSpc>
                <a:spcPct val="90000"/>
              </a:lnSpc>
              <a:spcBef>
                <a:spcPts val="1000"/>
              </a:spcBef>
              <a:spcAft>
                <a:spcPts val="0"/>
              </a:spcAft>
              <a:buClr>
                <a:schemeClr val="accent1"/>
              </a:buClr>
              <a:buSzPts val="2400"/>
              <a:buFont typeface="Noto Sans Symbols"/>
              <a:buNone/>
            </a:pPr>
            <a:r>
              <a:rPr lang="en-US" sz="2400" b="0" i="0" u="none" strike="noStrike" cap="none">
                <a:solidFill>
                  <a:schemeClr val="dk1"/>
                </a:solidFill>
                <a:latin typeface="Quattrocento Sans"/>
                <a:ea typeface="Quattrocento Sans"/>
                <a:cs typeface="Quattrocento Sans"/>
                <a:sym typeface="Quattrocento Sans"/>
              </a:rPr>
              <a:t>tots els tipus de maltractament infantil són habituals a tot el món. Sovint no s’identifica ja que es produeixen en la intimitat i en secret. Per a les nenes i els nens és difícil explicar-ho i que els creguin. Sovint hi ha poques proves que acreditin el delicte.</a:t>
            </a:r>
            <a:endParaRPr/>
          </a:p>
        </p:txBody>
      </p:sp>
      <p:sp>
        <p:nvSpPr>
          <p:cNvPr id="94" name="Google Shape;94;p5"/>
          <p:cNvSpPr/>
          <p:nvPr/>
        </p:nvSpPr>
        <p:spPr>
          <a:xfrm>
            <a:off x="5611877" y="1218231"/>
            <a:ext cx="2601106" cy="76944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4400" b="1" i="0" u="none" strike="noStrike" cap="none">
                <a:solidFill>
                  <a:srgbClr val="C00000"/>
                </a:solidFill>
                <a:latin typeface="Open Sans"/>
                <a:ea typeface="Open Sans"/>
                <a:cs typeface="Open Sans"/>
                <a:sym typeface="Open Sans"/>
              </a:rPr>
              <a:t>mite</a:t>
            </a:r>
            <a:endParaRPr sz="4400">
              <a:solidFill>
                <a:srgbClr val="C00000"/>
              </a:solidFill>
              <a:latin typeface="Calibri"/>
              <a:ea typeface="Calibri"/>
              <a:cs typeface="Calibri"/>
              <a:sym typeface="Calibri"/>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94"/>
                                        </p:tgtEl>
                                        <p:attrNameLst>
                                          <p:attrName>style.visibility</p:attrName>
                                        </p:attrNameLst>
                                      </p:cBhvr>
                                      <p:to>
                                        <p:strVal val="visible"/>
                                      </p:to>
                                    </p:set>
                                    <p:anim calcmode="lin" valueType="num">
                                      <p:cBhvr additive="base">
                                        <p:cTn id="7" dur="500"/>
                                        <p:tgtEl>
                                          <p:spTgt spid="94"/>
                                        </p:tgtEl>
                                        <p:attrNameLst>
                                          <p:attrName>ppt_w</p:attrName>
                                        </p:attrNameLst>
                                      </p:cBhvr>
                                      <p:tavLst>
                                        <p:tav tm="0">
                                          <p:val>
                                            <p:strVal val="0"/>
                                          </p:val>
                                        </p:tav>
                                        <p:tav tm="100000">
                                          <p:val>
                                            <p:strVal val="#ppt_w"/>
                                          </p:val>
                                        </p:tav>
                                      </p:tavLst>
                                    </p:anim>
                                    <p:anim calcmode="lin" valueType="num">
                                      <p:cBhvr additive="base">
                                        <p:cTn id="8" dur="500"/>
                                        <p:tgtEl>
                                          <p:spTgt spid="94"/>
                                        </p:tgtEl>
                                        <p:attrNameLst>
                                          <p:attrName>ppt_h</p:attrName>
                                        </p:attrNameLst>
                                      </p:cBhvr>
                                      <p:tavLst>
                                        <p:tav tm="0">
                                          <p:val>
                                            <p:strVal val="0"/>
                                          </p:val>
                                        </p:tav>
                                        <p:tav tm="100000">
                                          <p:val>
                                            <p:strVal val="#ppt_h"/>
                                          </p:val>
                                        </p:tav>
                                      </p:tavLst>
                                    </p:anim>
                                  </p:childTnLst>
                                </p:cTn>
                              </p:par>
                              <p:par>
                                <p:cTn id="9" presetID="23" presetClass="entr" presetSubtype="16" fill="hold" nodeType="withEffect">
                                  <p:stCondLst>
                                    <p:cond delay="0"/>
                                  </p:stCondLst>
                                  <p:childTnLst>
                                    <p:set>
                                      <p:cBhvr>
                                        <p:cTn id="10" dur="1" fill="hold">
                                          <p:stCondLst>
                                            <p:cond delay="0"/>
                                          </p:stCondLst>
                                        </p:cTn>
                                        <p:tgtEl>
                                          <p:spTgt spid="93"/>
                                        </p:tgtEl>
                                        <p:attrNameLst>
                                          <p:attrName>style.visibility</p:attrName>
                                        </p:attrNameLst>
                                      </p:cBhvr>
                                      <p:to>
                                        <p:strVal val="visible"/>
                                      </p:to>
                                    </p:set>
                                    <p:anim calcmode="lin" valueType="num">
                                      <p:cBhvr additive="base">
                                        <p:cTn id="11" dur="500"/>
                                        <p:tgtEl>
                                          <p:spTgt spid="93"/>
                                        </p:tgtEl>
                                        <p:attrNameLst>
                                          <p:attrName>ppt_w</p:attrName>
                                        </p:attrNameLst>
                                      </p:cBhvr>
                                      <p:tavLst>
                                        <p:tav tm="0">
                                          <p:val>
                                            <p:strVal val="0"/>
                                          </p:val>
                                        </p:tav>
                                        <p:tav tm="100000">
                                          <p:val>
                                            <p:strVal val="#ppt_w"/>
                                          </p:val>
                                        </p:tav>
                                      </p:tavLst>
                                    </p:anim>
                                    <p:anim calcmode="lin" valueType="num">
                                      <p:cBhvr additive="base">
                                        <p:cTn id="12" dur="500"/>
                                        <p:tgtEl>
                                          <p:spTgt spid="93"/>
                                        </p:tgtEl>
                                        <p:attrNameLst>
                                          <p:attrName>ppt_h</p:attrName>
                                        </p:attrNameLst>
                                      </p:cBhvr>
                                      <p:tavLst>
                                        <p:tav tm="0">
                                          <p:val>
                                            <p:str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0.xml><?xml version="1.0" encoding="utf-8"?>
<p:sld xmlns:a="http://schemas.openxmlformats.org/drawingml/2006/main" xmlns:r="http://schemas.openxmlformats.org/officeDocument/2006/relationships" xmlns:p="http://schemas.openxmlformats.org/presentationml/2006/main" showMasterSp="0">
  <p:cSld>
    <p:spTree>
      <p:nvGrpSpPr>
        <p:cNvPr id="1" name="Shape 601"/>
        <p:cNvGrpSpPr/>
        <p:nvPr/>
      </p:nvGrpSpPr>
      <p:grpSpPr>
        <a:xfrm>
          <a:off x="0" y="0"/>
          <a:ext cx="0" cy="0"/>
          <a:chOff x="0" y="0"/>
          <a:chExt cx="0" cy="0"/>
        </a:xfrm>
      </p:grpSpPr>
      <p:sp>
        <p:nvSpPr>
          <p:cNvPr id="602" name="Google Shape;602;p59"/>
          <p:cNvSpPr txBox="1">
            <a:spLocks noGrp="1"/>
          </p:cNvSpPr>
          <p:nvPr>
            <p:ph type="title"/>
          </p:nvPr>
        </p:nvSpPr>
        <p:spPr>
          <a:xfrm>
            <a:off x="838200" y="365127"/>
            <a:ext cx="10515600" cy="1190627"/>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3600"/>
              <a:buFont typeface="Quattrocento Sans"/>
              <a:buNone/>
            </a:pPr>
            <a:r>
              <a:rPr lang="en-US"/>
              <a:t>Senyals emocionals</a:t>
            </a:r>
            <a:endParaRPr/>
          </a:p>
        </p:txBody>
      </p:sp>
      <p:sp>
        <p:nvSpPr>
          <p:cNvPr id="603" name="Google Shape;603;p59"/>
          <p:cNvSpPr txBox="1">
            <a:spLocks noGrp="1"/>
          </p:cNvSpPr>
          <p:nvPr>
            <p:ph type="body" idx="1"/>
          </p:nvPr>
        </p:nvSpPr>
        <p:spPr>
          <a:xfrm>
            <a:off x="838200" y="1555754"/>
            <a:ext cx="10515600" cy="4351338"/>
          </a:xfrm>
          <a:prstGeom prst="rect">
            <a:avLst/>
          </a:prstGeom>
          <a:noFill/>
          <a:ln>
            <a:noFill/>
          </a:ln>
        </p:spPr>
        <p:txBody>
          <a:bodyPr spcFirstLastPara="1" wrap="square" lIns="91425" tIns="45700" rIns="91425" bIns="45700" anchor="t" anchorCtr="0">
            <a:normAutofit/>
          </a:bodyPr>
          <a:lstStyle/>
          <a:p>
            <a:pPr marL="361942" lvl="0" indent="-361942" algn="l" rtl="0">
              <a:lnSpc>
                <a:spcPct val="80000"/>
              </a:lnSpc>
              <a:spcBef>
                <a:spcPts val="0"/>
              </a:spcBef>
              <a:spcAft>
                <a:spcPts val="0"/>
              </a:spcAft>
              <a:buClr>
                <a:schemeClr val="accent1"/>
              </a:buClr>
              <a:buSzPts val="2590"/>
              <a:buFont typeface="Noto Sans Symbols"/>
              <a:buChar char="🠶"/>
            </a:pPr>
            <a:r>
              <a:rPr lang="en-US" sz="2590"/>
              <a:t>Por i negativa a comunicar-se amb algunes persones adultes concretes (sense motius raonables)</a:t>
            </a:r>
            <a:endParaRPr/>
          </a:p>
          <a:p>
            <a:pPr marL="361942" lvl="0" indent="-361942" algn="l" rtl="0">
              <a:lnSpc>
                <a:spcPct val="80000"/>
              </a:lnSpc>
              <a:spcBef>
                <a:spcPts val="1000"/>
              </a:spcBef>
              <a:spcAft>
                <a:spcPts val="0"/>
              </a:spcAft>
              <a:buClr>
                <a:schemeClr val="accent1"/>
              </a:buClr>
              <a:buSzPts val="2590"/>
              <a:buFont typeface="Noto Sans Symbols"/>
              <a:buChar char="🠶"/>
            </a:pPr>
            <a:r>
              <a:rPr lang="en-US" sz="2590"/>
              <a:t>Depressió de llarga durada</a:t>
            </a:r>
            <a:endParaRPr sz="2590"/>
          </a:p>
          <a:p>
            <a:pPr marL="361942" lvl="0" indent="-361942" algn="l" rtl="0">
              <a:lnSpc>
                <a:spcPct val="80000"/>
              </a:lnSpc>
              <a:spcBef>
                <a:spcPts val="1000"/>
              </a:spcBef>
              <a:spcAft>
                <a:spcPts val="0"/>
              </a:spcAft>
              <a:buClr>
                <a:schemeClr val="accent1"/>
              </a:buClr>
              <a:buSzPts val="2590"/>
              <a:buFont typeface="Noto Sans Symbols"/>
              <a:buChar char="🠶"/>
            </a:pPr>
            <a:r>
              <a:rPr lang="en-US" sz="2590"/>
              <a:t>Baixa autoestima</a:t>
            </a:r>
            <a:endParaRPr sz="2590"/>
          </a:p>
          <a:p>
            <a:pPr marL="361942" lvl="0" indent="-361942" algn="l" rtl="0">
              <a:lnSpc>
                <a:spcPct val="80000"/>
              </a:lnSpc>
              <a:spcBef>
                <a:spcPts val="1000"/>
              </a:spcBef>
              <a:spcAft>
                <a:spcPts val="0"/>
              </a:spcAft>
              <a:buClr>
                <a:schemeClr val="accent1"/>
              </a:buClr>
              <a:buSzPts val="2590"/>
              <a:buFont typeface="Noto Sans Symbols"/>
              <a:buChar char="🠶"/>
            </a:pPr>
            <a:r>
              <a:rPr lang="en-US" sz="2590"/>
              <a:t>Fòbies (malsons i / o molèsties al llit)</a:t>
            </a:r>
            <a:endParaRPr/>
          </a:p>
          <a:p>
            <a:pPr marL="361942" lvl="0" indent="-361942" algn="l" rtl="0">
              <a:lnSpc>
                <a:spcPct val="80000"/>
              </a:lnSpc>
              <a:spcBef>
                <a:spcPts val="1000"/>
              </a:spcBef>
              <a:spcAft>
                <a:spcPts val="0"/>
              </a:spcAft>
              <a:buClr>
                <a:schemeClr val="accent1"/>
              </a:buClr>
              <a:buSzPts val="2590"/>
              <a:buFont typeface="Noto Sans Symbols"/>
              <a:buChar char="🠶"/>
            </a:pPr>
            <a:r>
              <a:rPr lang="en-US" sz="2590"/>
              <a:t>Plors excessius</a:t>
            </a:r>
            <a:endParaRPr sz="2590"/>
          </a:p>
          <a:p>
            <a:pPr marL="361942" lvl="0" indent="-361942" algn="l" rtl="0">
              <a:lnSpc>
                <a:spcPct val="80000"/>
              </a:lnSpc>
              <a:spcBef>
                <a:spcPts val="1000"/>
              </a:spcBef>
              <a:spcAft>
                <a:spcPts val="0"/>
              </a:spcAft>
              <a:buClr>
                <a:schemeClr val="accent1"/>
              </a:buClr>
              <a:buSzPts val="2590"/>
              <a:buFont typeface="Noto Sans Symbols"/>
              <a:buChar char="🠶"/>
            </a:pPr>
            <a:r>
              <a:rPr lang="en-US" sz="2590"/>
              <a:t>Retraïment</a:t>
            </a:r>
            <a:endParaRPr sz="2590"/>
          </a:p>
          <a:p>
            <a:pPr marL="361942" lvl="0" indent="-361942" algn="l" rtl="0">
              <a:lnSpc>
                <a:spcPct val="80000"/>
              </a:lnSpc>
              <a:spcBef>
                <a:spcPts val="1000"/>
              </a:spcBef>
              <a:spcAft>
                <a:spcPts val="0"/>
              </a:spcAft>
              <a:buClr>
                <a:schemeClr val="accent1"/>
              </a:buClr>
              <a:buSzPts val="2590"/>
              <a:buFont typeface="Noto Sans Symbols"/>
              <a:buChar char="🠶"/>
            </a:pPr>
            <a:r>
              <a:rPr lang="en-US" sz="2590"/>
              <a:t>Canvis d’humor extrems</a:t>
            </a:r>
            <a:endParaRPr sz="2590"/>
          </a:p>
          <a:p>
            <a:pPr marL="361942" lvl="0" indent="-361942" algn="l" rtl="0">
              <a:lnSpc>
                <a:spcPct val="80000"/>
              </a:lnSpc>
              <a:spcBef>
                <a:spcPts val="1000"/>
              </a:spcBef>
              <a:spcAft>
                <a:spcPts val="0"/>
              </a:spcAft>
              <a:buClr>
                <a:schemeClr val="accent1"/>
              </a:buClr>
              <a:buSzPts val="2590"/>
              <a:buFont typeface="Noto Sans Symbols"/>
              <a:buChar char="🠶"/>
            </a:pPr>
            <a:r>
              <a:rPr lang="en-US" sz="2590"/>
              <a:t>Autolesions</a:t>
            </a:r>
            <a:endParaRPr sz="2590"/>
          </a:p>
          <a:p>
            <a:pPr marL="361942" lvl="0" indent="-361942" algn="l" rtl="0">
              <a:lnSpc>
                <a:spcPct val="80000"/>
              </a:lnSpc>
              <a:spcBef>
                <a:spcPts val="1000"/>
              </a:spcBef>
              <a:spcAft>
                <a:spcPts val="0"/>
              </a:spcAft>
              <a:buClr>
                <a:schemeClr val="accent1"/>
              </a:buClr>
              <a:buSzPts val="2590"/>
              <a:buFont typeface="Noto Sans Symbols"/>
              <a:buChar char="🠶"/>
            </a:pPr>
            <a:r>
              <a:rPr lang="en-US" sz="2590"/>
              <a:t>Ús de substàncies psicoactives</a:t>
            </a:r>
            <a:endParaRPr sz="2590"/>
          </a:p>
        </p:txBody>
      </p:sp>
      <p:sp>
        <p:nvSpPr>
          <p:cNvPr id="604" name="Google Shape;604;p59"/>
          <p:cNvSpPr/>
          <p:nvPr/>
        </p:nvSpPr>
        <p:spPr>
          <a:xfrm>
            <a:off x="7906417" y="113203"/>
            <a:ext cx="3903569" cy="584775"/>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en-US" sz="3200" b="1">
                <a:solidFill>
                  <a:schemeClr val="accent2"/>
                </a:solidFill>
                <a:latin typeface="Arial"/>
                <a:ea typeface="Arial"/>
                <a:cs typeface="Arial"/>
                <a:sym typeface="Arial"/>
              </a:rPr>
              <a:t>Maltractament sexual</a:t>
            </a:r>
            <a:endParaRPr/>
          </a:p>
        </p:txBody>
      </p:sp>
    </p:spTree>
  </p:cSld>
  <p:clrMapOvr>
    <a:masterClrMapping/>
  </p:clrMapOvr>
  <p:transition>
    <p:split orient="vert"/>
  </p:transition>
</p:sld>
</file>

<file path=ppt/slides/slide61.xml><?xml version="1.0" encoding="utf-8"?>
<p:sld xmlns:a="http://schemas.openxmlformats.org/drawingml/2006/main" xmlns:r="http://schemas.openxmlformats.org/officeDocument/2006/relationships" xmlns:p="http://schemas.openxmlformats.org/presentationml/2006/main" showMasterSp="0">
  <p:cSld>
    <p:spTree>
      <p:nvGrpSpPr>
        <p:cNvPr id="1" name="Shape 609"/>
        <p:cNvGrpSpPr/>
        <p:nvPr/>
      </p:nvGrpSpPr>
      <p:grpSpPr>
        <a:xfrm>
          <a:off x="0" y="0"/>
          <a:ext cx="0" cy="0"/>
          <a:chOff x="0" y="0"/>
          <a:chExt cx="0" cy="0"/>
        </a:xfrm>
      </p:grpSpPr>
      <p:sp>
        <p:nvSpPr>
          <p:cNvPr id="610" name="Google Shape;610;p60"/>
          <p:cNvSpPr txBox="1">
            <a:spLocks noGrp="1"/>
          </p:cNvSpPr>
          <p:nvPr>
            <p:ph type="title"/>
          </p:nvPr>
        </p:nvSpPr>
        <p:spPr>
          <a:xfrm>
            <a:off x="838200" y="834359"/>
            <a:ext cx="10515600" cy="1190627"/>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3600"/>
              <a:buFont typeface="Quattrocento Sans"/>
              <a:buNone/>
            </a:pPr>
            <a:r>
              <a:rPr lang="en-US"/>
              <a:t>Actitud de les persones cuidadores principals</a:t>
            </a:r>
            <a:endParaRPr/>
          </a:p>
        </p:txBody>
      </p:sp>
      <p:sp>
        <p:nvSpPr>
          <p:cNvPr id="611" name="Google Shape;611;p60"/>
          <p:cNvSpPr txBox="1">
            <a:spLocks noGrp="1"/>
          </p:cNvSpPr>
          <p:nvPr>
            <p:ph type="body" idx="1"/>
          </p:nvPr>
        </p:nvSpPr>
        <p:spPr>
          <a:xfrm>
            <a:off x="838200" y="2161367"/>
            <a:ext cx="10515600" cy="4351338"/>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SzPts val="2400"/>
              <a:buNone/>
            </a:pPr>
            <a:r>
              <a:rPr lang="en-US" sz="2400">
                <a:solidFill>
                  <a:schemeClr val="accent1"/>
                </a:solidFill>
                <a:latin typeface="Arial"/>
                <a:ea typeface="Arial"/>
                <a:cs typeface="Arial"/>
                <a:sym typeface="Arial"/>
              </a:rPr>
              <a:t>Considereu la possibilitat de maltractament sexual quan la persona cuidadora principal…</a:t>
            </a:r>
            <a:endParaRPr sz="2400">
              <a:solidFill>
                <a:schemeClr val="accent1"/>
              </a:solidFill>
            </a:endParaRPr>
          </a:p>
          <a:p>
            <a:pPr marL="809605" lvl="1" indent="-352417" algn="l" rtl="0">
              <a:lnSpc>
                <a:spcPct val="90000"/>
              </a:lnSpc>
              <a:spcBef>
                <a:spcPts val="500"/>
              </a:spcBef>
              <a:spcAft>
                <a:spcPts val="0"/>
              </a:spcAft>
              <a:buSzPts val="2400"/>
              <a:buChar char="🠶"/>
            </a:pPr>
            <a:r>
              <a:rPr lang="en-US"/>
              <a:t>Protegeix indegudament la nena o el nen o limita greument el seu contacte amb altres nenes i nens, especialment del sexe oposat</a:t>
            </a:r>
            <a:endParaRPr/>
          </a:p>
          <a:p>
            <a:pPr marL="809605" lvl="1" indent="-352417" algn="l" rtl="0">
              <a:lnSpc>
                <a:spcPct val="90000"/>
              </a:lnSpc>
              <a:spcBef>
                <a:spcPts val="500"/>
              </a:spcBef>
              <a:spcAft>
                <a:spcPts val="0"/>
              </a:spcAft>
              <a:buSzPts val="2400"/>
              <a:buChar char="🠶"/>
            </a:pPr>
            <a:r>
              <a:rPr lang="en-US"/>
              <a:t>Es comporta de manera massa reservada (secretisme) i aïllada</a:t>
            </a:r>
            <a:endParaRPr/>
          </a:p>
          <a:p>
            <a:pPr marL="809605" lvl="1" indent="-352417" algn="l" rtl="0">
              <a:lnSpc>
                <a:spcPct val="90000"/>
              </a:lnSpc>
              <a:spcBef>
                <a:spcPts val="500"/>
              </a:spcBef>
              <a:spcAft>
                <a:spcPts val="0"/>
              </a:spcAft>
              <a:buSzPts val="2400"/>
              <a:buChar char="🠶"/>
            </a:pPr>
            <a:r>
              <a:rPr lang="en-US"/>
              <a:t>Mostra jelosia de la relació de la nena o el nen amb les altres persones</a:t>
            </a:r>
            <a:endParaRPr/>
          </a:p>
          <a:p>
            <a:pPr marL="809605" lvl="1" indent="-352417" algn="l" rtl="0">
              <a:lnSpc>
                <a:spcPct val="90000"/>
              </a:lnSpc>
              <a:spcBef>
                <a:spcPts val="500"/>
              </a:spcBef>
              <a:spcAft>
                <a:spcPts val="0"/>
              </a:spcAft>
              <a:buSzPts val="2400"/>
              <a:buChar char="🠶"/>
            </a:pPr>
            <a:r>
              <a:rPr lang="en-US"/>
              <a:t>Controla a les persones de la família</a:t>
            </a:r>
            <a:endParaRPr/>
          </a:p>
          <a:p>
            <a:pPr marL="809605" lvl="1" indent="-352417" algn="l" rtl="0">
              <a:lnSpc>
                <a:spcPct val="90000"/>
              </a:lnSpc>
              <a:spcBef>
                <a:spcPts val="500"/>
              </a:spcBef>
              <a:spcAft>
                <a:spcPts val="0"/>
              </a:spcAft>
              <a:buSzPts val="2400"/>
              <a:buChar char="🠶"/>
            </a:pPr>
            <a:r>
              <a:rPr lang="en-US"/>
              <a:t>Mostra molta possessivitat amb la nena o el nen</a:t>
            </a:r>
            <a:endParaRPr/>
          </a:p>
        </p:txBody>
      </p:sp>
      <p:sp>
        <p:nvSpPr>
          <p:cNvPr id="612" name="Google Shape;612;p60"/>
          <p:cNvSpPr/>
          <p:nvPr/>
        </p:nvSpPr>
        <p:spPr>
          <a:xfrm>
            <a:off x="7906417" y="113203"/>
            <a:ext cx="3903569" cy="584775"/>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en-US" sz="3200" b="1">
                <a:solidFill>
                  <a:schemeClr val="accent2"/>
                </a:solidFill>
                <a:latin typeface="Arial"/>
                <a:ea typeface="Arial"/>
                <a:cs typeface="Arial"/>
                <a:sym typeface="Arial"/>
              </a:rPr>
              <a:t>Maltractament sexual</a:t>
            </a:r>
            <a:endParaRPr/>
          </a:p>
        </p:txBody>
      </p:sp>
    </p:spTree>
  </p:cSld>
  <p:clrMapOvr>
    <a:masterClrMapping/>
  </p:clrMapOvr>
  <p:transition>
    <p:split orient="vert"/>
  </p:transition>
</p:sld>
</file>

<file path=ppt/slides/slide62.xml><?xml version="1.0" encoding="utf-8"?>
<p:sld xmlns:a="http://schemas.openxmlformats.org/drawingml/2006/main" xmlns:r="http://schemas.openxmlformats.org/officeDocument/2006/relationships" xmlns:p="http://schemas.openxmlformats.org/presentationml/2006/main" showMasterSp="0">
  <p:cSld>
    <p:spTree>
      <p:nvGrpSpPr>
        <p:cNvPr id="1" name="Shape 617"/>
        <p:cNvGrpSpPr/>
        <p:nvPr/>
      </p:nvGrpSpPr>
      <p:grpSpPr>
        <a:xfrm>
          <a:off x="0" y="0"/>
          <a:ext cx="0" cy="0"/>
          <a:chOff x="0" y="0"/>
          <a:chExt cx="0" cy="0"/>
        </a:xfrm>
      </p:grpSpPr>
      <p:sp>
        <p:nvSpPr>
          <p:cNvPr id="618" name="Google Shape;618;p61"/>
          <p:cNvSpPr txBox="1">
            <a:spLocks noGrp="1"/>
          </p:cNvSpPr>
          <p:nvPr>
            <p:ph type="title"/>
          </p:nvPr>
        </p:nvSpPr>
        <p:spPr>
          <a:xfrm>
            <a:off x="838200" y="365127"/>
            <a:ext cx="10515600" cy="1190627"/>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3600"/>
              <a:buFont typeface="Quattrocento Sans"/>
              <a:buNone/>
            </a:pPr>
            <a:r>
              <a:rPr lang="en-US"/>
              <a:t>Senyals que no necessàriament apunten a un maltractament sexual</a:t>
            </a:r>
            <a:endParaRPr/>
          </a:p>
        </p:txBody>
      </p:sp>
      <p:sp>
        <p:nvSpPr>
          <p:cNvPr id="619" name="Google Shape;619;p61"/>
          <p:cNvSpPr txBox="1">
            <a:spLocks noGrp="1"/>
          </p:cNvSpPr>
          <p:nvPr>
            <p:ph type="body" idx="1"/>
          </p:nvPr>
        </p:nvSpPr>
        <p:spPr>
          <a:xfrm>
            <a:off x="838199" y="1657183"/>
            <a:ext cx="10748211" cy="4351338"/>
          </a:xfrm>
          <a:prstGeom prst="rect">
            <a:avLst/>
          </a:prstGeom>
          <a:noFill/>
          <a:ln>
            <a:noFill/>
          </a:ln>
        </p:spPr>
        <p:txBody>
          <a:bodyPr spcFirstLastPara="1" wrap="square" lIns="91425" tIns="45700" rIns="91425" bIns="45700" anchor="t" anchorCtr="0">
            <a:normAutofit/>
          </a:bodyPr>
          <a:lstStyle/>
          <a:p>
            <a:pPr marL="361942" lvl="0" indent="-361942" algn="l" rtl="0">
              <a:lnSpc>
                <a:spcPct val="70000"/>
              </a:lnSpc>
              <a:spcBef>
                <a:spcPts val="0"/>
              </a:spcBef>
              <a:spcAft>
                <a:spcPts val="0"/>
              </a:spcAft>
              <a:buClr>
                <a:schemeClr val="accent1"/>
              </a:buClr>
              <a:buSzPts val="2590"/>
              <a:buFont typeface="Noto Sans Symbols"/>
              <a:buChar char="🠶"/>
            </a:pPr>
            <a:r>
              <a:rPr lang="en-US" sz="2590"/>
              <a:t>Interés raonable i normal, curiositat o iniciativa de nenes, nens i adolescents amb temes, dubtes o inquietuds relacionades amb la sexualitat</a:t>
            </a:r>
            <a:endParaRPr sz="2590"/>
          </a:p>
          <a:p>
            <a:pPr marL="361942" lvl="0" indent="-197477" algn="l" rtl="0">
              <a:lnSpc>
                <a:spcPct val="70000"/>
              </a:lnSpc>
              <a:spcBef>
                <a:spcPts val="1000"/>
              </a:spcBef>
              <a:spcAft>
                <a:spcPts val="0"/>
              </a:spcAft>
              <a:buClr>
                <a:schemeClr val="accent1"/>
              </a:buClr>
              <a:buSzPts val="2590"/>
              <a:buFont typeface="Noto Sans Symbols"/>
              <a:buNone/>
            </a:pPr>
            <a:endParaRPr sz="2590"/>
          </a:p>
          <a:p>
            <a:pPr marL="361942" lvl="0" indent="-361942" algn="l" rtl="0">
              <a:lnSpc>
                <a:spcPct val="70000"/>
              </a:lnSpc>
              <a:spcBef>
                <a:spcPts val="1000"/>
              </a:spcBef>
              <a:spcAft>
                <a:spcPts val="0"/>
              </a:spcAft>
              <a:buClr>
                <a:schemeClr val="accent1"/>
              </a:buClr>
              <a:buSzPts val="2590"/>
              <a:buFont typeface="Noto Sans Symbols"/>
              <a:buChar char="🠶"/>
            </a:pPr>
            <a:r>
              <a:rPr lang="en-US" sz="2590"/>
              <a:t>Expressions de sexualitat adequades al nivell de desenvolupament de nenes, nens i adolescents</a:t>
            </a:r>
            <a:endParaRPr sz="2590"/>
          </a:p>
          <a:p>
            <a:pPr marL="361942" lvl="0" indent="-197477" algn="l" rtl="0">
              <a:lnSpc>
                <a:spcPct val="70000"/>
              </a:lnSpc>
              <a:spcBef>
                <a:spcPts val="1000"/>
              </a:spcBef>
              <a:spcAft>
                <a:spcPts val="0"/>
              </a:spcAft>
              <a:buClr>
                <a:schemeClr val="accent1"/>
              </a:buClr>
              <a:buSzPts val="2590"/>
              <a:buFont typeface="Noto Sans Symbols"/>
              <a:buNone/>
            </a:pPr>
            <a:endParaRPr sz="2590"/>
          </a:p>
          <a:p>
            <a:pPr marL="361942" lvl="0" indent="-361942" algn="l" rtl="0">
              <a:lnSpc>
                <a:spcPct val="70000"/>
              </a:lnSpc>
              <a:spcBef>
                <a:spcPts val="1000"/>
              </a:spcBef>
              <a:spcAft>
                <a:spcPts val="0"/>
              </a:spcAft>
              <a:buClr>
                <a:schemeClr val="accent1"/>
              </a:buClr>
              <a:buSzPts val="2590"/>
              <a:buFont typeface="Noto Sans Symbols"/>
              <a:buChar char="🠶"/>
            </a:pPr>
            <a:r>
              <a:rPr lang="en-US" sz="2590"/>
              <a:t>Jocs d'experimentació sexual adequats a l’edat en nenes i nens, fins i tot quan traspassen alguns límits que haurien d'haver-hi</a:t>
            </a:r>
            <a:endParaRPr/>
          </a:p>
          <a:p>
            <a:pPr marL="0" lvl="0" indent="0" algn="l" rtl="0">
              <a:lnSpc>
                <a:spcPct val="70000"/>
              </a:lnSpc>
              <a:spcBef>
                <a:spcPts val="1000"/>
              </a:spcBef>
              <a:spcAft>
                <a:spcPts val="0"/>
              </a:spcAft>
              <a:buSzPts val="2590"/>
              <a:buNone/>
            </a:pPr>
            <a:endParaRPr sz="2590"/>
          </a:p>
          <a:p>
            <a:pPr marL="361942" lvl="0" indent="-361942" algn="l" rtl="0">
              <a:lnSpc>
                <a:spcPct val="70000"/>
              </a:lnSpc>
              <a:spcBef>
                <a:spcPts val="1000"/>
              </a:spcBef>
              <a:spcAft>
                <a:spcPts val="0"/>
              </a:spcAft>
              <a:buClr>
                <a:schemeClr val="accent1"/>
              </a:buClr>
              <a:buSzPts val="2590"/>
              <a:buFont typeface="Noto Sans Symbols"/>
              <a:buChar char="🠶"/>
            </a:pPr>
            <a:r>
              <a:rPr lang="en-US" sz="2590"/>
              <a:t>Expressions d’afecte cap a les persones adultes i d’aquestes cap a les nenes, nens i adolescents</a:t>
            </a:r>
            <a:endParaRPr sz="2590"/>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showMasterSp="0">
  <p:cSld>
    <p:spTree>
      <p:nvGrpSpPr>
        <p:cNvPr id="1" name="Shape 624"/>
        <p:cNvGrpSpPr/>
        <p:nvPr/>
      </p:nvGrpSpPr>
      <p:grpSpPr>
        <a:xfrm>
          <a:off x="0" y="0"/>
          <a:ext cx="0" cy="0"/>
          <a:chOff x="0" y="0"/>
          <a:chExt cx="0" cy="0"/>
        </a:xfrm>
      </p:grpSpPr>
      <p:sp>
        <p:nvSpPr>
          <p:cNvPr id="625" name="Google Shape;625;p62"/>
          <p:cNvSpPr/>
          <p:nvPr/>
        </p:nvSpPr>
        <p:spPr>
          <a:xfrm>
            <a:off x="1677561" y="2454749"/>
            <a:ext cx="8836877" cy="76944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4400">
                <a:solidFill>
                  <a:schemeClr val="dk1"/>
                </a:solidFill>
                <a:latin typeface="Quattrocento Sans"/>
                <a:ea typeface="Quattrocento Sans"/>
                <a:cs typeface="Quattrocento Sans"/>
                <a:sym typeface="Quattrocento Sans"/>
              </a:rPr>
              <a:t>Senyals de Maltractament Psicològic</a:t>
            </a:r>
            <a:endParaRPr sz="4400">
              <a:solidFill>
                <a:schemeClr val="dk1"/>
              </a:solidFill>
              <a:latin typeface="Quattrocento Sans"/>
              <a:ea typeface="Quattrocento Sans"/>
              <a:cs typeface="Quattrocento Sans"/>
              <a:sym typeface="Quattrocento Sans"/>
            </a:endParaRPr>
          </a:p>
        </p:txBody>
      </p:sp>
    </p:spTree>
  </p:cSld>
  <p:clrMapOvr>
    <a:masterClrMapping/>
  </p:clrMapOvr>
  <p:transition>
    <p:fade thruBlk="1"/>
  </p:transition>
</p:sld>
</file>

<file path=ppt/slides/slide64.xml><?xml version="1.0" encoding="utf-8"?>
<p:sld xmlns:a="http://schemas.openxmlformats.org/drawingml/2006/main" xmlns:r="http://schemas.openxmlformats.org/officeDocument/2006/relationships" xmlns:p="http://schemas.openxmlformats.org/presentationml/2006/main" showMasterSp="0">
  <p:cSld>
    <p:spTree>
      <p:nvGrpSpPr>
        <p:cNvPr id="1" name="Shape 630"/>
        <p:cNvGrpSpPr/>
        <p:nvPr/>
      </p:nvGrpSpPr>
      <p:grpSpPr>
        <a:xfrm>
          <a:off x="0" y="0"/>
          <a:ext cx="0" cy="0"/>
          <a:chOff x="0" y="0"/>
          <a:chExt cx="0" cy="0"/>
        </a:xfrm>
      </p:grpSpPr>
      <p:sp>
        <p:nvSpPr>
          <p:cNvPr id="631" name="Google Shape;631;p63"/>
          <p:cNvSpPr txBox="1">
            <a:spLocks noGrp="1"/>
          </p:cNvSpPr>
          <p:nvPr>
            <p:ph type="title"/>
          </p:nvPr>
        </p:nvSpPr>
        <p:spPr>
          <a:xfrm>
            <a:off x="705853" y="446419"/>
            <a:ext cx="10515600" cy="1190627"/>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3600"/>
              <a:buFont typeface="Quattrocento Sans"/>
              <a:buNone/>
            </a:pPr>
            <a:r>
              <a:rPr lang="en-US"/>
              <a:t>Indicadors i senyals de comportament</a:t>
            </a:r>
            <a:endParaRPr/>
          </a:p>
        </p:txBody>
      </p:sp>
      <p:sp>
        <p:nvSpPr>
          <p:cNvPr id="632" name="Google Shape;632;p63"/>
          <p:cNvSpPr txBox="1">
            <a:spLocks noGrp="1"/>
          </p:cNvSpPr>
          <p:nvPr>
            <p:ph type="body" idx="1"/>
          </p:nvPr>
        </p:nvSpPr>
        <p:spPr>
          <a:xfrm>
            <a:off x="793171" y="1494580"/>
            <a:ext cx="11353801" cy="4653023"/>
          </a:xfrm>
          <a:prstGeom prst="rect">
            <a:avLst/>
          </a:prstGeom>
          <a:noFill/>
          <a:ln>
            <a:noFill/>
          </a:ln>
        </p:spPr>
        <p:txBody>
          <a:bodyPr spcFirstLastPara="1" wrap="square" lIns="91425" tIns="45700" rIns="91425" bIns="45700" anchor="t" anchorCtr="0">
            <a:noAutofit/>
          </a:bodyPr>
          <a:lstStyle/>
          <a:p>
            <a:pPr marL="361942" lvl="0" indent="-361942" algn="l" rtl="0">
              <a:lnSpc>
                <a:spcPct val="90000"/>
              </a:lnSpc>
              <a:spcBef>
                <a:spcPts val="0"/>
              </a:spcBef>
              <a:spcAft>
                <a:spcPts val="0"/>
              </a:spcAft>
              <a:buClr>
                <a:schemeClr val="accent1"/>
              </a:buClr>
              <a:buSzPts val="2000"/>
              <a:buFont typeface="Noto Sans Symbols"/>
              <a:buChar char="🠶"/>
            </a:pPr>
            <a:r>
              <a:rPr lang="en-US" sz="2000"/>
              <a:t>Explica manca de vincle amb la persona cuidadora principal</a:t>
            </a:r>
            <a:endParaRPr/>
          </a:p>
          <a:p>
            <a:pPr marL="361942" lvl="0" indent="-361942" algn="l" rtl="0">
              <a:lnSpc>
                <a:spcPct val="90000"/>
              </a:lnSpc>
              <a:spcBef>
                <a:spcPts val="1000"/>
              </a:spcBef>
              <a:spcAft>
                <a:spcPts val="0"/>
              </a:spcAft>
              <a:buClr>
                <a:schemeClr val="accent1"/>
              </a:buClr>
              <a:buSzPts val="2000"/>
              <a:buFont typeface="Noto Sans Symbols"/>
              <a:buChar char="🠶"/>
            </a:pPr>
            <a:r>
              <a:rPr lang="en-US" sz="2000"/>
              <a:t>No sembla estar gaire a prop de la persona cuidadora principal</a:t>
            </a:r>
            <a:endParaRPr/>
          </a:p>
          <a:p>
            <a:pPr marL="361942" lvl="0" indent="-361942" algn="l" rtl="0">
              <a:lnSpc>
                <a:spcPct val="90000"/>
              </a:lnSpc>
              <a:spcBef>
                <a:spcPts val="1000"/>
              </a:spcBef>
              <a:spcAft>
                <a:spcPts val="0"/>
              </a:spcAft>
              <a:buClr>
                <a:schemeClr val="accent1"/>
              </a:buClr>
              <a:buSzPts val="2000"/>
              <a:buFont typeface="Noto Sans Symbols"/>
              <a:buChar char="🠶"/>
            </a:pPr>
            <a:r>
              <a:rPr lang="en-US" sz="2000"/>
              <a:t>Moviments autocalmants, com balancejar-se endavant i enrere i xuclar els polzes</a:t>
            </a:r>
            <a:endParaRPr sz="2000"/>
          </a:p>
          <a:p>
            <a:pPr marL="361942" lvl="0" indent="-361942" algn="l" rtl="0">
              <a:lnSpc>
                <a:spcPct val="90000"/>
              </a:lnSpc>
              <a:spcBef>
                <a:spcPts val="1000"/>
              </a:spcBef>
              <a:spcAft>
                <a:spcPts val="0"/>
              </a:spcAft>
              <a:buClr>
                <a:schemeClr val="accent1"/>
              </a:buClr>
              <a:buSzPts val="2000"/>
              <a:buFont typeface="Noto Sans Symbols"/>
              <a:buChar char="🠶"/>
            </a:pPr>
            <a:r>
              <a:rPr lang="en-US" sz="2000"/>
              <a:t>Por dels canvis</a:t>
            </a:r>
            <a:endParaRPr sz="2000"/>
          </a:p>
          <a:p>
            <a:pPr marL="361942" lvl="0" indent="-361942" algn="l" rtl="0">
              <a:lnSpc>
                <a:spcPct val="90000"/>
              </a:lnSpc>
              <a:spcBef>
                <a:spcPts val="1000"/>
              </a:spcBef>
              <a:spcAft>
                <a:spcPts val="0"/>
              </a:spcAft>
              <a:buClr>
                <a:schemeClr val="accent1"/>
              </a:buClr>
              <a:buSzPts val="2000"/>
              <a:buFont typeface="Noto Sans Symbols"/>
              <a:buChar char="🠶"/>
            </a:pPr>
            <a:r>
              <a:rPr lang="en-US" sz="2000"/>
              <a:t>Tendència crònica a fugir</a:t>
            </a:r>
            <a:endParaRPr sz="2000"/>
          </a:p>
          <a:p>
            <a:pPr marL="361942" lvl="0" indent="-361942" algn="l" rtl="0">
              <a:lnSpc>
                <a:spcPct val="90000"/>
              </a:lnSpc>
              <a:spcBef>
                <a:spcPts val="1000"/>
              </a:spcBef>
              <a:spcAft>
                <a:spcPts val="0"/>
              </a:spcAft>
              <a:buClr>
                <a:schemeClr val="accent1"/>
              </a:buClr>
              <a:buSzPts val="2000"/>
              <a:buFont typeface="Noto Sans Symbols"/>
              <a:buChar char="🠶"/>
            </a:pPr>
            <a:r>
              <a:rPr lang="en-US" sz="2000"/>
              <a:t>Relacions superficials/solitud</a:t>
            </a:r>
            <a:endParaRPr sz="2000"/>
          </a:p>
          <a:p>
            <a:pPr marL="361942" lvl="0" indent="-361942" algn="l" rtl="0">
              <a:lnSpc>
                <a:spcPct val="90000"/>
              </a:lnSpc>
              <a:spcBef>
                <a:spcPts val="1000"/>
              </a:spcBef>
              <a:spcAft>
                <a:spcPts val="0"/>
              </a:spcAft>
              <a:buClr>
                <a:schemeClr val="accent1"/>
              </a:buClr>
              <a:buSzPts val="2000"/>
              <a:buFont typeface="Noto Sans Symbols"/>
              <a:buChar char="🠶"/>
            </a:pPr>
            <a:r>
              <a:rPr lang="en-US" sz="2000"/>
              <a:t>Poc interés en amistats o activitats</a:t>
            </a:r>
            <a:endParaRPr sz="2000"/>
          </a:p>
          <a:p>
            <a:pPr marL="361942" lvl="0" indent="-361942" algn="l" rtl="0">
              <a:lnSpc>
                <a:spcPct val="90000"/>
              </a:lnSpc>
              <a:spcBef>
                <a:spcPts val="1000"/>
              </a:spcBef>
              <a:spcAft>
                <a:spcPts val="0"/>
              </a:spcAft>
              <a:buClr>
                <a:schemeClr val="accent1"/>
              </a:buClr>
              <a:buSzPts val="2000"/>
              <a:buFont typeface="Noto Sans Symbols"/>
              <a:buChar char="🠶"/>
            </a:pPr>
            <a:r>
              <a:rPr lang="en-US" sz="2000"/>
              <a:t>Crida l’atenció</a:t>
            </a:r>
            <a:endParaRPr sz="2000"/>
          </a:p>
          <a:p>
            <a:pPr marL="361942" lvl="0" indent="-361942" algn="l" rtl="0">
              <a:lnSpc>
                <a:spcPct val="90000"/>
              </a:lnSpc>
              <a:spcBef>
                <a:spcPts val="1000"/>
              </a:spcBef>
              <a:spcAft>
                <a:spcPts val="0"/>
              </a:spcAft>
              <a:buClr>
                <a:schemeClr val="accent1"/>
              </a:buClr>
              <a:buSzPts val="2000"/>
              <a:buFont typeface="Noto Sans Symbols"/>
              <a:buChar char="🠶"/>
            </a:pPr>
            <a:r>
              <a:rPr lang="en-US" sz="2000"/>
              <a:t>Baix rendiment escolar</a:t>
            </a:r>
            <a:endParaRPr/>
          </a:p>
          <a:p>
            <a:pPr marL="361942" lvl="0" indent="-361942" algn="l" rtl="0">
              <a:lnSpc>
                <a:spcPct val="90000"/>
              </a:lnSpc>
              <a:spcBef>
                <a:spcPts val="1000"/>
              </a:spcBef>
              <a:spcAft>
                <a:spcPts val="0"/>
              </a:spcAft>
              <a:buClr>
                <a:schemeClr val="accent1"/>
              </a:buClr>
              <a:buSzPts val="2000"/>
              <a:buFont typeface="Noto Sans Symbols"/>
              <a:buChar char="🠶"/>
            </a:pPr>
            <a:r>
              <a:rPr lang="en-US" sz="2000"/>
              <a:t>Absentisme escolar</a:t>
            </a:r>
            <a:endParaRPr/>
          </a:p>
          <a:p>
            <a:pPr marL="361942" lvl="0" indent="-361942" algn="l" rtl="0">
              <a:lnSpc>
                <a:spcPct val="90000"/>
              </a:lnSpc>
              <a:spcBef>
                <a:spcPts val="1000"/>
              </a:spcBef>
              <a:spcAft>
                <a:spcPts val="0"/>
              </a:spcAft>
              <a:buClr>
                <a:schemeClr val="accent1"/>
              </a:buClr>
              <a:buSzPts val="2000"/>
              <a:buFont typeface="Noto Sans Symbols"/>
              <a:buChar char="🠶"/>
            </a:pPr>
            <a:r>
              <a:rPr lang="en-US" sz="2000"/>
              <a:t>Comportament extrem, com ara massa exigent, massa demandant, passivitat o agressivitat extrema </a:t>
            </a:r>
            <a:endParaRPr sz="2000"/>
          </a:p>
        </p:txBody>
      </p:sp>
      <p:sp>
        <p:nvSpPr>
          <p:cNvPr id="633" name="Google Shape;633;p63"/>
          <p:cNvSpPr/>
          <p:nvPr/>
        </p:nvSpPr>
        <p:spPr>
          <a:xfrm>
            <a:off x="8519887" y="2737383"/>
            <a:ext cx="2878942" cy="2678213"/>
          </a:xfrm>
          <a:prstGeom prst="roundRect">
            <a:avLst>
              <a:gd name="adj" fmla="val 16667"/>
            </a:avLst>
          </a:prstGeom>
          <a:solidFill>
            <a:schemeClr val="accent1"/>
          </a:solidFill>
          <a:ln w="12700" cap="flat" cmpd="sng">
            <a:solidFill>
              <a:srgbClr val="42719B"/>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2800">
                <a:solidFill>
                  <a:schemeClr val="lt1"/>
                </a:solidFill>
                <a:latin typeface="Calibri"/>
                <a:ea typeface="Calibri"/>
                <a:cs typeface="Calibri"/>
                <a:sym typeface="Calibri"/>
              </a:rPr>
              <a:t>... la llista inclou molts dels senyals que apareixen a la resta de tipus de maltractament</a:t>
            </a:r>
            <a:endParaRPr sz="2800">
              <a:solidFill>
                <a:schemeClr val="lt1"/>
              </a:solidFill>
              <a:latin typeface="Calibri"/>
              <a:ea typeface="Calibri"/>
              <a:cs typeface="Calibri"/>
              <a:sym typeface="Calibri"/>
            </a:endParaRPr>
          </a:p>
        </p:txBody>
      </p:sp>
      <p:sp>
        <p:nvSpPr>
          <p:cNvPr id="634" name="Google Shape;634;p63"/>
          <p:cNvSpPr/>
          <p:nvPr/>
        </p:nvSpPr>
        <p:spPr>
          <a:xfrm>
            <a:off x="6757700" y="80900"/>
            <a:ext cx="5183700" cy="5847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3200" b="1">
                <a:solidFill>
                  <a:schemeClr val="accent2"/>
                </a:solidFill>
                <a:latin typeface="Arial"/>
                <a:ea typeface="Arial"/>
                <a:cs typeface="Arial"/>
                <a:sym typeface="Arial"/>
              </a:rPr>
              <a:t>Maltractament psicològic</a:t>
            </a:r>
            <a:endParaRPr sz="3200" b="1">
              <a:solidFill>
                <a:schemeClr val="accent2"/>
              </a:solidFill>
              <a:latin typeface="Arial"/>
              <a:ea typeface="Arial"/>
              <a:cs typeface="Arial"/>
              <a:sym typeface="Arial"/>
            </a:endParaRP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showMasterSp="0">
  <p:cSld>
    <p:spTree>
      <p:nvGrpSpPr>
        <p:cNvPr id="1" name="Shape 639"/>
        <p:cNvGrpSpPr/>
        <p:nvPr/>
      </p:nvGrpSpPr>
      <p:grpSpPr>
        <a:xfrm>
          <a:off x="0" y="0"/>
          <a:ext cx="0" cy="0"/>
          <a:chOff x="0" y="0"/>
          <a:chExt cx="0" cy="0"/>
        </a:xfrm>
      </p:grpSpPr>
      <p:sp>
        <p:nvSpPr>
          <p:cNvPr id="640" name="Google Shape;640;p64"/>
          <p:cNvSpPr txBox="1">
            <a:spLocks noGrp="1"/>
          </p:cNvSpPr>
          <p:nvPr>
            <p:ph type="title"/>
          </p:nvPr>
        </p:nvSpPr>
        <p:spPr>
          <a:xfrm>
            <a:off x="838200" y="365127"/>
            <a:ext cx="10515600" cy="1190627"/>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3600"/>
              <a:buFont typeface="Quattrocento Sans"/>
              <a:buNone/>
            </a:pPr>
            <a:r>
              <a:rPr lang="en-US"/>
              <a:t>Indicadors i senyals de comportament</a:t>
            </a:r>
            <a:endParaRPr/>
          </a:p>
        </p:txBody>
      </p:sp>
      <p:sp>
        <p:nvSpPr>
          <p:cNvPr id="641" name="Google Shape;641;p64"/>
          <p:cNvSpPr txBox="1">
            <a:spLocks noGrp="1"/>
          </p:cNvSpPr>
          <p:nvPr>
            <p:ph type="body" idx="1"/>
          </p:nvPr>
        </p:nvSpPr>
        <p:spPr>
          <a:xfrm>
            <a:off x="838200" y="1555754"/>
            <a:ext cx="8017043" cy="4653023"/>
          </a:xfrm>
          <a:prstGeom prst="rect">
            <a:avLst/>
          </a:prstGeom>
          <a:noFill/>
          <a:ln>
            <a:noFill/>
          </a:ln>
        </p:spPr>
        <p:txBody>
          <a:bodyPr spcFirstLastPara="1" wrap="square" lIns="91425" tIns="45700" rIns="91425" bIns="45700" anchor="t" anchorCtr="0">
            <a:noAutofit/>
          </a:bodyPr>
          <a:lstStyle/>
          <a:p>
            <a:pPr marL="361942" lvl="0" indent="-361942" algn="l" rtl="0">
              <a:lnSpc>
                <a:spcPct val="90000"/>
              </a:lnSpc>
              <a:spcBef>
                <a:spcPts val="0"/>
              </a:spcBef>
              <a:spcAft>
                <a:spcPts val="0"/>
              </a:spcAft>
              <a:buClr>
                <a:schemeClr val="accent1"/>
              </a:buClr>
              <a:buSzPts val="2000"/>
              <a:buFont typeface="Noto Sans Symbols"/>
              <a:buChar char="🠶"/>
            </a:pPr>
            <a:r>
              <a:rPr lang="en-US" sz="2000"/>
              <a:t>Constant preocupació per fer alguna cosa malament</a:t>
            </a:r>
            <a:endParaRPr sz="2000"/>
          </a:p>
          <a:p>
            <a:pPr marL="361942" lvl="0" indent="-361942" algn="l" rtl="0">
              <a:lnSpc>
                <a:spcPct val="90000"/>
              </a:lnSpc>
              <a:spcBef>
                <a:spcPts val="1000"/>
              </a:spcBef>
              <a:spcAft>
                <a:spcPts val="0"/>
              </a:spcAft>
              <a:buClr>
                <a:schemeClr val="accent1"/>
              </a:buClr>
              <a:buSzPts val="2000"/>
              <a:buFont typeface="Noto Sans Symbols"/>
              <a:buChar char="🠶"/>
            </a:pPr>
            <a:r>
              <a:rPr lang="en-US" sz="2000"/>
              <a:t>Retards en el desenvolupament físic o emocional</a:t>
            </a:r>
            <a:endParaRPr sz="2000"/>
          </a:p>
          <a:p>
            <a:pPr marL="361942" lvl="0" indent="-361942" algn="l" rtl="0">
              <a:lnSpc>
                <a:spcPct val="90000"/>
              </a:lnSpc>
              <a:spcBef>
                <a:spcPts val="1000"/>
              </a:spcBef>
              <a:spcAft>
                <a:spcPts val="0"/>
              </a:spcAft>
              <a:buClr>
                <a:schemeClr val="accent1"/>
              </a:buClr>
              <a:buSzPts val="2000"/>
              <a:buFont typeface="Noto Sans Symbols"/>
              <a:buChar char="🠶"/>
            </a:pPr>
            <a:r>
              <a:rPr lang="en-US" sz="2000"/>
              <a:t>Problemes de parla o retards en l’aprenentatge i el desenvolupament emocional</a:t>
            </a:r>
            <a:endParaRPr sz="2000"/>
          </a:p>
          <a:p>
            <a:pPr marL="361942" lvl="0" indent="-361942" algn="l" rtl="0">
              <a:lnSpc>
                <a:spcPct val="90000"/>
              </a:lnSpc>
              <a:spcBef>
                <a:spcPts val="1000"/>
              </a:spcBef>
              <a:spcAft>
                <a:spcPts val="0"/>
              </a:spcAft>
              <a:buClr>
                <a:schemeClr val="accent1"/>
              </a:buClr>
              <a:buSzPts val="2000"/>
              <a:buFont typeface="Noto Sans Symbols"/>
              <a:buChar char="🠶"/>
            </a:pPr>
            <a:r>
              <a:rPr lang="en-US" sz="2000"/>
              <a:t>Aparició sobtada de dificultats de parla (p.ex., tartamudesa)</a:t>
            </a:r>
            <a:endParaRPr/>
          </a:p>
          <a:p>
            <a:pPr marL="361942" lvl="0" indent="-361942" algn="l" rtl="0">
              <a:lnSpc>
                <a:spcPct val="90000"/>
              </a:lnSpc>
              <a:spcBef>
                <a:spcPts val="1000"/>
              </a:spcBef>
              <a:spcAft>
                <a:spcPts val="0"/>
              </a:spcAft>
              <a:buClr>
                <a:schemeClr val="accent1"/>
              </a:buClr>
              <a:buSzPts val="2000"/>
              <a:buFont typeface="Noto Sans Symbols"/>
              <a:buChar char="🠶"/>
            </a:pPr>
            <a:r>
              <a:rPr lang="en-US" sz="2000"/>
              <a:t>Orinar i defecar fora dels patrons normatius</a:t>
            </a:r>
            <a:endParaRPr sz="2000"/>
          </a:p>
          <a:p>
            <a:pPr marL="361942" lvl="0" indent="-361942" algn="l" rtl="0">
              <a:lnSpc>
                <a:spcPct val="90000"/>
              </a:lnSpc>
              <a:spcBef>
                <a:spcPts val="1000"/>
              </a:spcBef>
              <a:spcAft>
                <a:spcPts val="0"/>
              </a:spcAft>
              <a:buClr>
                <a:schemeClr val="accent1"/>
              </a:buClr>
              <a:buSzPts val="2000"/>
              <a:buFont typeface="Noto Sans Symbols"/>
              <a:buChar char="🠶"/>
            </a:pPr>
            <a:r>
              <a:rPr lang="en-US" sz="2000"/>
              <a:t>Canvis d’humor, inclosos episodis depressius i incapacitat per comunicar-se</a:t>
            </a:r>
            <a:endParaRPr/>
          </a:p>
          <a:p>
            <a:pPr marL="361942" lvl="0" indent="-361942" algn="l" rtl="0">
              <a:lnSpc>
                <a:spcPct val="90000"/>
              </a:lnSpc>
              <a:spcBef>
                <a:spcPts val="1000"/>
              </a:spcBef>
              <a:spcAft>
                <a:spcPts val="0"/>
              </a:spcAft>
              <a:buClr>
                <a:schemeClr val="accent1"/>
              </a:buClr>
              <a:buSzPts val="2000"/>
              <a:buFont typeface="Noto Sans Symbols"/>
              <a:buChar char="🠶"/>
            </a:pPr>
            <a:r>
              <a:rPr lang="en-US" sz="2000"/>
              <a:t>Cefalees i mal de panxa sense causa clara</a:t>
            </a:r>
            <a:endParaRPr/>
          </a:p>
          <a:p>
            <a:pPr marL="361942" lvl="0" indent="-361942" algn="l" rtl="0">
              <a:lnSpc>
                <a:spcPct val="90000"/>
              </a:lnSpc>
              <a:spcBef>
                <a:spcPts val="1000"/>
              </a:spcBef>
              <a:spcAft>
                <a:spcPts val="0"/>
              </a:spcAft>
              <a:buClr>
                <a:schemeClr val="accent1"/>
              </a:buClr>
              <a:buSzPts val="2000"/>
              <a:buFont typeface="Noto Sans Symbols"/>
              <a:buChar char="🠶"/>
            </a:pPr>
            <a:r>
              <a:rPr lang="en-US" sz="2000"/>
              <a:t>Anorexia/Bulimia/Vòmit freqüent</a:t>
            </a:r>
            <a:endParaRPr sz="2000"/>
          </a:p>
          <a:p>
            <a:pPr marL="361942" lvl="0" indent="-361942" algn="l" rtl="0">
              <a:lnSpc>
                <a:spcPct val="90000"/>
              </a:lnSpc>
              <a:spcBef>
                <a:spcPts val="1000"/>
              </a:spcBef>
              <a:spcAft>
                <a:spcPts val="0"/>
              </a:spcAft>
              <a:buClr>
                <a:schemeClr val="accent1"/>
              </a:buClr>
              <a:buSzPts val="2000"/>
              <a:buFont typeface="Noto Sans Symbols"/>
              <a:buChar char="🠶"/>
            </a:pPr>
            <a:r>
              <a:rPr lang="en-US" sz="2000"/>
              <a:t>Depressió i baixa autoestima</a:t>
            </a:r>
            <a:endParaRPr sz="2000"/>
          </a:p>
          <a:p>
            <a:pPr marL="361942" lvl="0" indent="-361942" algn="l" rtl="0">
              <a:lnSpc>
                <a:spcPct val="90000"/>
              </a:lnSpc>
              <a:spcBef>
                <a:spcPts val="1000"/>
              </a:spcBef>
              <a:spcAft>
                <a:spcPts val="0"/>
              </a:spcAft>
              <a:buClr>
                <a:schemeClr val="accent1"/>
              </a:buClr>
              <a:buSzPts val="2000"/>
              <a:buFont typeface="Noto Sans Symbols"/>
              <a:buChar char="🠶"/>
            </a:pPr>
            <a:r>
              <a:rPr lang="en-US" sz="2000"/>
              <a:t>Autolesions / intent de suïcidi</a:t>
            </a:r>
            <a:endParaRPr sz="2000"/>
          </a:p>
          <a:p>
            <a:pPr marL="0" lvl="0" indent="0" algn="l" rtl="0">
              <a:lnSpc>
                <a:spcPct val="90000"/>
              </a:lnSpc>
              <a:spcBef>
                <a:spcPts val="1000"/>
              </a:spcBef>
              <a:spcAft>
                <a:spcPts val="0"/>
              </a:spcAft>
              <a:buSzPts val="2000"/>
              <a:buNone/>
            </a:pPr>
            <a:endParaRPr sz="2000"/>
          </a:p>
        </p:txBody>
      </p:sp>
      <p:sp>
        <p:nvSpPr>
          <p:cNvPr id="642" name="Google Shape;642;p64"/>
          <p:cNvSpPr/>
          <p:nvPr/>
        </p:nvSpPr>
        <p:spPr>
          <a:xfrm>
            <a:off x="8604108" y="2562726"/>
            <a:ext cx="2878942" cy="2653902"/>
          </a:xfrm>
          <a:prstGeom prst="roundRect">
            <a:avLst>
              <a:gd name="adj" fmla="val 16667"/>
            </a:avLst>
          </a:prstGeom>
          <a:solidFill>
            <a:schemeClr val="accent1"/>
          </a:solidFill>
          <a:ln w="12700" cap="flat" cmpd="sng">
            <a:solidFill>
              <a:srgbClr val="42719B"/>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2800">
                <a:solidFill>
                  <a:schemeClr val="lt1"/>
                </a:solidFill>
                <a:latin typeface="Calibri"/>
                <a:ea typeface="Calibri"/>
                <a:cs typeface="Calibri"/>
                <a:sym typeface="Calibri"/>
              </a:rPr>
              <a:t>... la llista inclou molts dels senyals que apareixen a la resta de tipus de maltractament</a:t>
            </a:r>
            <a:endParaRPr sz="2800">
              <a:solidFill>
                <a:schemeClr val="lt1"/>
              </a:solidFill>
              <a:latin typeface="Calibri"/>
              <a:ea typeface="Calibri"/>
              <a:cs typeface="Calibri"/>
              <a:sym typeface="Calibri"/>
            </a:endParaRPr>
          </a:p>
        </p:txBody>
      </p:sp>
      <p:sp>
        <p:nvSpPr>
          <p:cNvPr id="643" name="Google Shape;643;p64"/>
          <p:cNvSpPr/>
          <p:nvPr/>
        </p:nvSpPr>
        <p:spPr>
          <a:xfrm>
            <a:off x="7033526" y="80900"/>
            <a:ext cx="5064900" cy="5847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3200" b="1">
                <a:solidFill>
                  <a:schemeClr val="accent2"/>
                </a:solidFill>
                <a:latin typeface="Arial"/>
                <a:ea typeface="Arial"/>
                <a:cs typeface="Arial"/>
                <a:sym typeface="Arial"/>
              </a:rPr>
              <a:t>Maltractament psicològic</a:t>
            </a:r>
            <a:endParaRPr sz="3200" b="1">
              <a:solidFill>
                <a:schemeClr val="accent2"/>
              </a:solidFill>
              <a:latin typeface="Arial"/>
              <a:ea typeface="Arial"/>
              <a:cs typeface="Arial"/>
              <a:sym typeface="Arial"/>
            </a:endParaRP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showMasterSp="0">
  <p:cSld>
    <p:spTree>
      <p:nvGrpSpPr>
        <p:cNvPr id="1" name="Shape 648"/>
        <p:cNvGrpSpPr/>
        <p:nvPr/>
      </p:nvGrpSpPr>
      <p:grpSpPr>
        <a:xfrm>
          <a:off x="0" y="0"/>
          <a:ext cx="0" cy="0"/>
          <a:chOff x="0" y="0"/>
          <a:chExt cx="0" cy="0"/>
        </a:xfrm>
      </p:grpSpPr>
      <p:sp>
        <p:nvSpPr>
          <p:cNvPr id="649" name="Google Shape;649;p65"/>
          <p:cNvSpPr txBox="1">
            <a:spLocks noGrp="1"/>
          </p:cNvSpPr>
          <p:nvPr>
            <p:ph type="title"/>
          </p:nvPr>
        </p:nvSpPr>
        <p:spPr>
          <a:xfrm>
            <a:off x="838200" y="846391"/>
            <a:ext cx="10515600" cy="1190627"/>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3600"/>
              <a:buFont typeface="Quattrocento Sans"/>
              <a:buNone/>
            </a:pPr>
            <a:r>
              <a:rPr lang="en-US"/>
              <a:t>Actitud de les persones cuidadores principals</a:t>
            </a:r>
            <a:endParaRPr/>
          </a:p>
        </p:txBody>
      </p:sp>
      <p:sp>
        <p:nvSpPr>
          <p:cNvPr id="650" name="Google Shape;650;p65"/>
          <p:cNvSpPr txBox="1">
            <a:spLocks noGrp="1"/>
          </p:cNvSpPr>
          <p:nvPr>
            <p:ph type="body" idx="1"/>
          </p:nvPr>
        </p:nvSpPr>
        <p:spPr>
          <a:xfrm>
            <a:off x="838200" y="2202372"/>
            <a:ext cx="10515600" cy="4351338"/>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SzPts val="2400"/>
              <a:buNone/>
            </a:pPr>
            <a:r>
              <a:rPr lang="en-US" sz="2400">
                <a:solidFill>
                  <a:schemeClr val="accent1"/>
                </a:solidFill>
                <a:latin typeface="Arial"/>
                <a:ea typeface="Arial"/>
                <a:cs typeface="Arial"/>
                <a:sym typeface="Arial"/>
              </a:rPr>
              <a:t>Considereu la possibilitat de maltractament psicològic  quan la persona cuidadora principal…</a:t>
            </a:r>
            <a:endParaRPr sz="2400">
              <a:solidFill>
                <a:schemeClr val="accent1"/>
              </a:solidFill>
            </a:endParaRPr>
          </a:p>
          <a:p>
            <a:pPr marL="809605" lvl="1" indent="-352417" algn="l" rtl="0">
              <a:lnSpc>
                <a:spcPct val="90000"/>
              </a:lnSpc>
              <a:spcBef>
                <a:spcPts val="500"/>
              </a:spcBef>
              <a:spcAft>
                <a:spcPts val="0"/>
              </a:spcAft>
              <a:buSzPts val="2200"/>
              <a:buChar char="🠶"/>
            </a:pPr>
            <a:r>
              <a:rPr lang="en-US" sz="2200"/>
              <a:t>culpa constantment, menysté o retreu la nena, nen o adolescent</a:t>
            </a:r>
            <a:endParaRPr sz="2200"/>
          </a:p>
          <a:p>
            <a:pPr marL="809605" lvl="1" indent="-352417" algn="l" rtl="0">
              <a:lnSpc>
                <a:spcPct val="90000"/>
              </a:lnSpc>
              <a:spcBef>
                <a:spcPts val="500"/>
              </a:spcBef>
              <a:spcAft>
                <a:spcPts val="0"/>
              </a:spcAft>
              <a:buSzPts val="2200"/>
              <a:buChar char="🠶"/>
            </a:pPr>
            <a:r>
              <a:rPr lang="en-US" sz="2200"/>
              <a:t>no es preocupa per la nena, nen o adolescent i es nega a considerar oferiments d’ajuda per als seus problemes</a:t>
            </a:r>
            <a:endParaRPr sz="2200"/>
          </a:p>
          <a:p>
            <a:pPr marL="809605" lvl="1" indent="-352417" algn="l" rtl="0">
              <a:lnSpc>
                <a:spcPct val="90000"/>
              </a:lnSpc>
              <a:spcBef>
                <a:spcPts val="500"/>
              </a:spcBef>
              <a:spcAft>
                <a:spcPts val="0"/>
              </a:spcAft>
              <a:buSzPts val="2200"/>
              <a:buChar char="🠶"/>
            </a:pPr>
            <a:r>
              <a:rPr lang="en-US" sz="2200"/>
              <a:t>rebutja obertament la nena, nen o adolescent</a:t>
            </a:r>
            <a:endParaRPr sz="2200"/>
          </a:p>
        </p:txBody>
      </p:sp>
      <p:sp>
        <p:nvSpPr>
          <p:cNvPr id="651" name="Google Shape;651;p65"/>
          <p:cNvSpPr/>
          <p:nvPr/>
        </p:nvSpPr>
        <p:spPr>
          <a:xfrm>
            <a:off x="6920676" y="96250"/>
            <a:ext cx="5081400" cy="5847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3200" b="1">
                <a:solidFill>
                  <a:schemeClr val="accent2"/>
                </a:solidFill>
                <a:latin typeface="Arial"/>
                <a:ea typeface="Arial"/>
                <a:cs typeface="Arial"/>
                <a:sym typeface="Arial"/>
              </a:rPr>
              <a:t>Maltractament psicològic</a:t>
            </a:r>
            <a:endParaRPr sz="3200" b="1">
              <a:solidFill>
                <a:schemeClr val="accent2"/>
              </a:solidFill>
              <a:latin typeface="Arial"/>
              <a:ea typeface="Arial"/>
              <a:cs typeface="Arial"/>
              <a:sym typeface="Arial"/>
            </a:endParaRP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showMasterSp="0">
  <p:cSld>
    <p:spTree>
      <p:nvGrpSpPr>
        <p:cNvPr id="1" name="Shape 656"/>
        <p:cNvGrpSpPr/>
        <p:nvPr/>
      </p:nvGrpSpPr>
      <p:grpSpPr>
        <a:xfrm>
          <a:off x="0" y="0"/>
          <a:ext cx="0" cy="0"/>
          <a:chOff x="0" y="0"/>
          <a:chExt cx="0" cy="0"/>
        </a:xfrm>
      </p:grpSpPr>
      <p:sp>
        <p:nvSpPr>
          <p:cNvPr id="657" name="Google Shape;657;p66"/>
          <p:cNvSpPr/>
          <p:nvPr/>
        </p:nvSpPr>
        <p:spPr>
          <a:xfrm>
            <a:off x="1479884" y="2659559"/>
            <a:ext cx="9772889" cy="76944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4400">
                <a:solidFill>
                  <a:schemeClr val="dk1"/>
                </a:solidFill>
                <a:latin typeface="Quattrocento Sans"/>
                <a:ea typeface="Quattrocento Sans"/>
                <a:cs typeface="Quattrocento Sans"/>
                <a:sym typeface="Quattrocento Sans"/>
              </a:rPr>
              <a:t>Senyals de negligència o tracte negligent</a:t>
            </a:r>
            <a:endParaRPr/>
          </a:p>
        </p:txBody>
      </p:sp>
    </p:spTree>
  </p:cSld>
  <p:clrMapOvr>
    <a:masterClrMapping/>
  </p:clrMapOvr>
  <p:transition>
    <p:fade thruBlk="1"/>
  </p:transition>
</p:sld>
</file>

<file path=ppt/slides/slide68.xml><?xml version="1.0" encoding="utf-8"?>
<p:sld xmlns:a="http://schemas.openxmlformats.org/drawingml/2006/main" xmlns:r="http://schemas.openxmlformats.org/officeDocument/2006/relationships" xmlns:p="http://schemas.openxmlformats.org/presentationml/2006/main" showMasterSp="0">
  <p:cSld>
    <p:spTree>
      <p:nvGrpSpPr>
        <p:cNvPr id="1" name="Shape 662"/>
        <p:cNvGrpSpPr/>
        <p:nvPr/>
      </p:nvGrpSpPr>
      <p:grpSpPr>
        <a:xfrm>
          <a:off x="0" y="0"/>
          <a:ext cx="0" cy="0"/>
          <a:chOff x="0" y="0"/>
          <a:chExt cx="0" cy="0"/>
        </a:xfrm>
      </p:grpSpPr>
      <p:sp>
        <p:nvSpPr>
          <p:cNvPr id="663" name="Google Shape;663;p67"/>
          <p:cNvSpPr txBox="1">
            <a:spLocks noGrp="1"/>
          </p:cNvSpPr>
          <p:nvPr>
            <p:ph type="title"/>
          </p:nvPr>
        </p:nvSpPr>
        <p:spPr>
          <a:xfrm>
            <a:off x="838200" y="365127"/>
            <a:ext cx="10515600" cy="1190627"/>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3600"/>
              <a:buFont typeface="Quattrocento Sans"/>
              <a:buNone/>
            </a:pPr>
            <a:r>
              <a:rPr lang="en-US"/>
              <a:t>Aspecte general</a:t>
            </a:r>
            <a:endParaRPr/>
          </a:p>
        </p:txBody>
      </p:sp>
      <p:sp>
        <p:nvSpPr>
          <p:cNvPr id="664" name="Google Shape;664;p67"/>
          <p:cNvSpPr txBox="1">
            <a:spLocks noGrp="1"/>
          </p:cNvSpPr>
          <p:nvPr>
            <p:ph type="body" idx="1"/>
          </p:nvPr>
        </p:nvSpPr>
        <p:spPr>
          <a:xfrm>
            <a:off x="838200" y="1575636"/>
            <a:ext cx="10515600" cy="4351338"/>
          </a:xfrm>
          <a:prstGeom prst="rect">
            <a:avLst/>
          </a:prstGeom>
          <a:noFill/>
          <a:ln>
            <a:noFill/>
          </a:ln>
        </p:spPr>
        <p:txBody>
          <a:bodyPr spcFirstLastPara="1" wrap="square" lIns="91425" tIns="45700" rIns="91425" bIns="45700" anchor="t" anchorCtr="0">
            <a:normAutofit/>
          </a:bodyPr>
          <a:lstStyle/>
          <a:p>
            <a:pPr marL="361942" lvl="0" indent="-361942" algn="l" rtl="0">
              <a:lnSpc>
                <a:spcPct val="90000"/>
              </a:lnSpc>
              <a:spcBef>
                <a:spcPts val="0"/>
              </a:spcBef>
              <a:spcAft>
                <a:spcPts val="0"/>
              </a:spcAft>
              <a:buClr>
                <a:schemeClr val="accent1"/>
              </a:buClr>
              <a:buSzPts val="2400"/>
              <a:buFont typeface="Noto Sans Symbols"/>
              <a:buChar char="🠶"/>
            </a:pPr>
            <a:r>
              <a:rPr lang="en-US" sz="2400"/>
              <a:t>Higiene corporal inadequada</a:t>
            </a:r>
            <a:endParaRPr sz="2400"/>
          </a:p>
          <a:p>
            <a:pPr marL="361942" lvl="0" indent="-361942" algn="l" rtl="0">
              <a:lnSpc>
                <a:spcPct val="90000"/>
              </a:lnSpc>
              <a:spcBef>
                <a:spcPts val="1000"/>
              </a:spcBef>
              <a:spcAft>
                <a:spcPts val="0"/>
              </a:spcAft>
              <a:buClr>
                <a:schemeClr val="accent1"/>
              </a:buClr>
              <a:buSzPts val="2400"/>
              <a:buFont typeface="Noto Sans Symbols"/>
              <a:buChar char="🠶"/>
            </a:pPr>
            <a:r>
              <a:rPr lang="en-US" sz="2400"/>
              <a:t>Aspecte, roba i estil inapropiats per a l’edat i la temporada</a:t>
            </a:r>
            <a:endParaRPr/>
          </a:p>
          <a:p>
            <a:pPr marL="361942" lvl="0" indent="-361942" algn="l" rtl="0">
              <a:lnSpc>
                <a:spcPct val="90000"/>
              </a:lnSpc>
              <a:spcBef>
                <a:spcPts val="1000"/>
              </a:spcBef>
              <a:spcAft>
                <a:spcPts val="0"/>
              </a:spcAft>
              <a:buClr>
                <a:schemeClr val="accent1"/>
              </a:buClr>
              <a:buSzPts val="2400"/>
              <a:buFont typeface="Noto Sans Symbols"/>
              <a:buChar char="🠶"/>
            </a:pPr>
            <a:r>
              <a:rPr lang="en-US" sz="2400"/>
              <a:t>Lesions i ferides desateses</a:t>
            </a:r>
            <a:endParaRPr sz="2400"/>
          </a:p>
          <a:p>
            <a:pPr marL="361942" lvl="0" indent="-361942" algn="l" rtl="0">
              <a:lnSpc>
                <a:spcPct val="90000"/>
              </a:lnSpc>
              <a:spcBef>
                <a:spcPts val="1000"/>
              </a:spcBef>
              <a:spcAft>
                <a:spcPts val="0"/>
              </a:spcAft>
              <a:buClr>
                <a:schemeClr val="accent1"/>
              </a:buClr>
              <a:buSzPts val="2400"/>
              <a:buFont typeface="Noto Sans Symbols"/>
              <a:buChar char="🠶"/>
            </a:pPr>
            <a:r>
              <a:rPr lang="en-US" sz="2400"/>
              <a:t>Mals hàbits alimentaris / fam constant</a:t>
            </a:r>
            <a:endParaRPr/>
          </a:p>
          <a:p>
            <a:pPr marL="361942" lvl="0" indent="-361942" algn="l" rtl="0">
              <a:lnSpc>
                <a:spcPct val="90000"/>
              </a:lnSpc>
              <a:spcBef>
                <a:spcPts val="1000"/>
              </a:spcBef>
              <a:spcAft>
                <a:spcPts val="0"/>
              </a:spcAft>
              <a:buClr>
                <a:schemeClr val="accent1"/>
              </a:buClr>
              <a:buSzPts val="2400"/>
              <a:buFont typeface="Noto Sans Symbols"/>
              <a:buChar char="🠶"/>
            </a:pPr>
            <a:r>
              <a:rPr lang="en-US" sz="2400"/>
              <a:t>Infeccions freqüents</a:t>
            </a:r>
            <a:endParaRPr sz="2400"/>
          </a:p>
          <a:p>
            <a:pPr marL="361942" lvl="0" indent="-361942" algn="l" rtl="0">
              <a:lnSpc>
                <a:spcPct val="90000"/>
              </a:lnSpc>
              <a:spcBef>
                <a:spcPts val="1000"/>
              </a:spcBef>
              <a:spcAft>
                <a:spcPts val="0"/>
              </a:spcAft>
              <a:buClr>
                <a:schemeClr val="accent1"/>
              </a:buClr>
              <a:buSzPts val="2400"/>
              <a:buFont typeface="Noto Sans Symbols"/>
              <a:buChar char="🠶"/>
            </a:pPr>
            <a:r>
              <a:rPr lang="en-US" sz="2400"/>
              <a:t>Creixement aturat</a:t>
            </a:r>
            <a:endParaRPr sz="2400"/>
          </a:p>
          <a:p>
            <a:pPr marL="361942" lvl="0" indent="-361942" algn="l" rtl="0">
              <a:lnSpc>
                <a:spcPct val="90000"/>
              </a:lnSpc>
              <a:spcBef>
                <a:spcPts val="1000"/>
              </a:spcBef>
              <a:spcAft>
                <a:spcPts val="0"/>
              </a:spcAft>
              <a:buClr>
                <a:schemeClr val="accent1"/>
              </a:buClr>
              <a:buSzPts val="2400"/>
              <a:buFont typeface="Noto Sans Symbols"/>
              <a:buChar char="🠶"/>
            </a:pPr>
            <a:r>
              <a:rPr lang="en-US" sz="2400"/>
              <a:t>Necessitats bàsiques no satisfetes</a:t>
            </a:r>
            <a:endParaRPr sz="2400"/>
          </a:p>
          <a:p>
            <a:pPr marL="361942" lvl="0" indent="-361942" algn="l" rtl="0">
              <a:lnSpc>
                <a:spcPct val="90000"/>
              </a:lnSpc>
              <a:spcBef>
                <a:spcPts val="1000"/>
              </a:spcBef>
              <a:spcAft>
                <a:spcPts val="0"/>
              </a:spcAft>
              <a:buClr>
                <a:schemeClr val="accent1"/>
              </a:buClr>
              <a:buSzPts val="2400"/>
              <a:buFont typeface="Noto Sans Symbols"/>
              <a:buChar char="🠶"/>
            </a:pPr>
            <a:r>
              <a:rPr lang="en-US" sz="2400"/>
              <a:t>Malalties frequents</a:t>
            </a:r>
            <a:endParaRPr/>
          </a:p>
          <a:p>
            <a:pPr marL="361942" lvl="0" indent="-361942" algn="l" rtl="0">
              <a:lnSpc>
                <a:spcPct val="90000"/>
              </a:lnSpc>
              <a:spcBef>
                <a:spcPts val="1000"/>
              </a:spcBef>
              <a:spcAft>
                <a:spcPts val="0"/>
              </a:spcAft>
              <a:buClr>
                <a:schemeClr val="accent1"/>
              </a:buClr>
              <a:buSzPts val="2400"/>
              <a:buFont typeface="Noto Sans Symbols"/>
              <a:buChar char="🠶"/>
            </a:pPr>
            <a:r>
              <a:rPr lang="en-US" sz="2400"/>
              <a:t>Manca de l'assistència mèdica o dental necessària, ulleres…</a:t>
            </a:r>
            <a:endParaRPr/>
          </a:p>
          <a:p>
            <a:pPr marL="361942" lvl="0" indent="-209542" algn="l" rtl="0">
              <a:lnSpc>
                <a:spcPct val="90000"/>
              </a:lnSpc>
              <a:spcBef>
                <a:spcPts val="1000"/>
              </a:spcBef>
              <a:spcAft>
                <a:spcPts val="0"/>
              </a:spcAft>
              <a:buClr>
                <a:schemeClr val="accent1"/>
              </a:buClr>
              <a:buSzPts val="2400"/>
              <a:buFont typeface="Noto Sans Symbols"/>
              <a:buNone/>
            </a:pPr>
            <a:endParaRPr sz="2400"/>
          </a:p>
        </p:txBody>
      </p:sp>
      <p:sp>
        <p:nvSpPr>
          <p:cNvPr id="665" name="Google Shape;665;p67"/>
          <p:cNvSpPr/>
          <p:nvPr/>
        </p:nvSpPr>
        <p:spPr>
          <a:xfrm>
            <a:off x="6963564" y="96262"/>
            <a:ext cx="4941353" cy="58477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3200" b="1">
                <a:solidFill>
                  <a:schemeClr val="accent2"/>
                </a:solidFill>
                <a:latin typeface="Arial"/>
                <a:ea typeface="Arial"/>
                <a:cs typeface="Arial"/>
                <a:sym typeface="Arial"/>
              </a:rPr>
              <a:t>Negligència-tracte negligent</a:t>
            </a:r>
            <a:endParaRPr sz="3200" b="1">
              <a:solidFill>
                <a:schemeClr val="accent2"/>
              </a:solidFill>
              <a:latin typeface="Arial"/>
              <a:ea typeface="Arial"/>
              <a:cs typeface="Arial"/>
              <a:sym typeface="Arial"/>
            </a:endParaRPr>
          </a:p>
        </p:txBody>
      </p:sp>
    </p:spTree>
  </p:cSld>
  <p:clrMapOvr>
    <a:masterClrMapping/>
  </p:clrMapOvr>
  <p:transition>
    <p:push/>
  </p:transition>
</p:sld>
</file>

<file path=ppt/slides/slide69.xml><?xml version="1.0" encoding="utf-8"?>
<p:sld xmlns:a="http://schemas.openxmlformats.org/drawingml/2006/main" xmlns:r="http://schemas.openxmlformats.org/officeDocument/2006/relationships" xmlns:p="http://schemas.openxmlformats.org/presentationml/2006/main" showMasterSp="0">
  <p:cSld>
    <p:spTree>
      <p:nvGrpSpPr>
        <p:cNvPr id="1" name="Shape 670"/>
        <p:cNvGrpSpPr/>
        <p:nvPr/>
      </p:nvGrpSpPr>
      <p:grpSpPr>
        <a:xfrm>
          <a:off x="0" y="0"/>
          <a:ext cx="0" cy="0"/>
          <a:chOff x="0" y="0"/>
          <a:chExt cx="0" cy="0"/>
        </a:xfrm>
      </p:grpSpPr>
      <p:sp>
        <p:nvSpPr>
          <p:cNvPr id="671" name="Google Shape;671;p68"/>
          <p:cNvSpPr txBox="1">
            <a:spLocks noGrp="1"/>
          </p:cNvSpPr>
          <p:nvPr>
            <p:ph type="title"/>
          </p:nvPr>
        </p:nvSpPr>
        <p:spPr>
          <a:xfrm>
            <a:off x="838200" y="954675"/>
            <a:ext cx="10515600" cy="1190627"/>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3600"/>
              <a:buFont typeface="Quattrocento Sans"/>
              <a:buNone/>
            </a:pPr>
            <a:r>
              <a:rPr lang="en-US"/>
              <a:t/>
            </a:r>
            <a:br>
              <a:rPr lang="en-US"/>
            </a:br>
            <a:r>
              <a:rPr lang="en-US"/>
              <a:t>Indicadors i senyals que apareixen al cos</a:t>
            </a:r>
            <a:endParaRPr/>
          </a:p>
        </p:txBody>
      </p:sp>
      <p:sp>
        <p:nvSpPr>
          <p:cNvPr id="672" name="Google Shape;672;p68"/>
          <p:cNvSpPr txBox="1">
            <a:spLocks noGrp="1"/>
          </p:cNvSpPr>
          <p:nvPr>
            <p:ph type="body" idx="1"/>
          </p:nvPr>
        </p:nvSpPr>
        <p:spPr>
          <a:xfrm>
            <a:off x="838200" y="2415173"/>
            <a:ext cx="10515600" cy="4351338"/>
          </a:xfrm>
          <a:prstGeom prst="rect">
            <a:avLst/>
          </a:prstGeom>
          <a:noFill/>
          <a:ln>
            <a:noFill/>
          </a:ln>
        </p:spPr>
        <p:txBody>
          <a:bodyPr spcFirstLastPara="1" wrap="square" lIns="91425" tIns="45700" rIns="91425" bIns="45700" anchor="t" anchorCtr="0">
            <a:normAutofit/>
          </a:bodyPr>
          <a:lstStyle/>
          <a:p>
            <a:pPr marL="400050" lvl="1" indent="-352417" algn="l" rtl="0">
              <a:lnSpc>
                <a:spcPct val="90000"/>
              </a:lnSpc>
              <a:spcBef>
                <a:spcPts val="0"/>
              </a:spcBef>
              <a:spcAft>
                <a:spcPts val="0"/>
              </a:spcAft>
              <a:buSzPts val="2400"/>
              <a:buChar char="🠶"/>
            </a:pPr>
            <a:r>
              <a:rPr lang="en-US"/>
              <a:t>Manifestacions constants de cansament, son…</a:t>
            </a:r>
            <a:endParaRPr/>
          </a:p>
          <a:p>
            <a:pPr marL="400050" lvl="1" indent="-352417" algn="l" rtl="0">
              <a:lnSpc>
                <a:spcPct val="90000"/>
              </a:lnSpc>
              <a:spcBef>
                <a:spcPts val="500"/>
              </a:spcBef>
              <a:spcAft>
                <a:spcPts val="0"/>
              </a:spcAft>
              <a:buSzPts val="2400"/>
              <a:buChar char="🠶"/>
            </a:pPr>
            <a:r>
              <a:rPr lang="en-US"/>
              <a:t>Manca d’energia</a:t>
            </a:r>
            <a:endParaRPr/>
          </a:p>
          <a:p>
            <a:pPr marL="400050" lvl="1" indent="-352417" algn="l" rtl="0">
              <a:lnSpc>
                <a:spcPct val="90000"/>
              </a:lnSpc>
              <a:spcBef>
                <a:spcPts val="500"/>
              </a:spcBef>
              <a:spcAft>
                <a:spcPts val="0"/>
              </a:spcAft>
              <a:buSzPts val="2400"/>
              <a:buChar char="🠶"/>
            </a:pPr>
            <a:r>
              <a:rPr lang="en-US"/>
              <a:t>Baix / excés de pes</a:t>
            </a:r>
            <a:endParaRPr/>
          </a:p>
          <a:p>
            <a:pPr marL="400050" lvl="1" indent="-352417" algn="l" rtl="0">
              <a:lnSpc>
                <a:spcPct val="90000"/>
              </a:lnSpc>
              <a:spcBef>
                <a:spcPts val="500"/>
              </a:spcBef>
              <a:spcAft>
                <a:spcPts val="0"/>
              </a:spcAft>
              <a:buSzPts val="2400"/>
              <a:buChar char="🠶"/>
            </a:pPr>
            <a:r>
              <a:rPr lang="en-US"/>
              <a:t>Mala higiene dental</a:t>
            </a:r>
            <a:endParaRPr/>
          </a:p>
          <a:p>
            <a:pPr marL="400050" lvl="1" indent="-352417" algn="l" rtl="0">
              <a:lnSpc>
                <a:spcPct val="90000"/>
              </a:lnSpc>
              <a:spcBef>
                <a:spcPts val="500"/>
              </a:spcBef>
              <a:spcAft>
                <a:spcPts val="0"/>
              </a:spcAft>
              <a:buSzPts val="2400"/>
              <a:buChar char="🠶"/>
            </a:pPr>
            <a:r>
              <a:rPr lang="en-US"/>
              <a:t>Olor corporal, mala olor</a:t>
            </a:r>
            <a:endParaRPr/>
          </a:p>
          <a:p>
            <a:pPr marL="400050" lvl="1" indent="-352417" algn="l" rtl="0">
              <a:lnSpc>
                <a:spcPct val="90000"/>
              </a:lnSpc>
              <a:spcBef>
                <a:spcPts val="500"/>
              </a:spcBef>
              <a:spcAft>
                <a:spcPts val="0"/>
              </a:spcAft>
              <a:buSzPts val="2400"/>
              <a:buChar char="🠶"/>
            </a:pPr>
            <a:r>
              <a:rPr lang="en-US"/>
              <a:t>Ferides no ateses</a:t>
            </a:r>
            <a:endParaRPr/>
          </a:p>
          <a:p>
            <a:pPr marL="47633" lvl="1" indent="0" algn="l" rtl="0">
              <a:lnSpc>
                <a:spcPct val="90000"/>
              </a:lnSpc>
              <a:spcBef>
                <a:spcPts val="500"/>
              </a:spcBef>
              <a:spcAft>
                <a:spcPts val="0"/>
              </a:spcAft>
              <a:buSzPts val="2400"/>
              <a:buNone/>
            </a:pPr>
            <a:endParaRPr/>
          </a:p>
        </p:txBody>
      </p:sp>
      <p:sp>
        <p:nvSpPr>
          <p:cNvPr id="673" name="Google Shape;673;p68"/>
          <p:cNvSpPr/>
          <p:nvPr/>
        </p:nvSpPr>
        <p:spPr>
          <a:xfrm>
            <a:off x="6566521" y="251748"/>
            <a:ext cx="4941353" cy="58477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3200" b="1">
                <a:solidFill>
                  <a:schemeClr val="accent2"/>
                </a:solidFill>
                <a:latin typeface="Arial"/>
                <a:ea typeface="Arial"/>
                <a:cs typeface="Arial"/>
                <a:sym typeface="Arial"/>
              </a:rPr>
              <a:t>Negligència-tracte negligent</a:t>
            </a:r>
            <a:endParaRPr sz="3200" b="1">
              <a:solidFill>
                <a:schemeClr val="accent2"/>
              </a:solidFill>
              <a:latin typeface="Arial"/>
              <a:ea typeface="Arial"/>
              <a:cs typeface="Arial"/>
              <a:sym typeface="Arial"/>
            </a:endParaRPr>
          </a:p>
        </p:txBody>
      </p:sp>
    </p:spTree>
  </p:cSld>
  <p:clrMapOvr>
    <a:masterClrMapping/>
  </p:clrMapOvr>
  <p:transition>
    <p:push/>
  </p:transition>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Shape 99"/>
        <p:cNvGrpSpPr/>
        <p:nvPr/>
      </p:nvGrpSpPr>
      <p:grpSpPr>
        <a:xfrm>
          <a:off x="0" y="0"/>
          <a:ext cx="0" cy="0"/>
          <a:chOff x="0" y="0"/>
          <a:chExt cx="0" cy="0"/>
        </a:xfrm>
      </p:grpSpPr>
      <p:sp>
        <p:nvSpPr>
          <p:cNvPr id="100" name="Google Shape;100;p6"/>
          <p:cNvSpPr txBox="1">
            <a:spLocks noGrp="1"/>
          </p:cNvSpPr>
          <p:nvPr>
            <p:ph type="body" idx="1"/>
          </p:nvPr>
        </p:nvSpPr>
        <p:spPr>
          <a:xfrm>
            <a:off x="939800" y="821945"/>
            <a:ext cx="5981701" cy="547184"/>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SzPts val="3000"/>
              <a:buNone/>
            </a:pPr>
            <a:r>
              <a:rPr lang="en-US" sz="3000">
                <a:latin typeface="Quattrocento Sans"/>
                <a:ea typeface="Quattrocento Sans"/>
                <a:cs typeface="Quattrocento Sans"/>
                <a:sym typeface="Quattrocento Sans"/>
              </a:rPr>
              <a:t>Només és maltractement si és violent </a:t>
            </a:r>
            <a:r>
              <a:rPr lang="en-US" sz="3000"/>
              <a:t>o</a:t>
            </a:r>
            <a:r>
              <a:rPr lang="en-US" sz="3000">
                <a:latin typeface="Quattrocento Sans"/>
                <a:ea typeface="Quattrocento Sans"/>
                <a:cs typeface="Quattrocento Sans"/>
                <a:sym typeface="Quattrocento Sans"/>
              </a:rPr>
              <a:t> </a:t>
            </a:r>
            <a:endParaRPr/>
          </a:p>
          <a:p>
            <a:pPr marL="0" lvl="0" indent="0" algn="l" rtl="0">
              <a:lnSpc>
                <a:spcPct val="90000"/>
              </a:lnSpc>
              <a:spcBef>
                <a:spcPts val="1000"/>
              </a:spcBef>
              <a:spcAft>
                <a:spcPts val="0"/>
              </a:spcAft>
              <a:buSzPts val="3000"/>
              <a:buNone/>
            </a:pPr>
            <a:r>
              <a:rPr lang="en-US" sz="3000">
                <a:latin typeface="Quattrocento Sans"/>
                <a:ea typeface="Quattrocento Sans"/>
                <a:cs typeface="Quattrocento Sans"/>
                <a:sym typeface="Quattrocento Sans"/>
              </a:rPr>
              <a:t>Només és maltractament si hi ha violència física o sexual</a:t>
            </a:r>
            <a:endParaRPr/>
          </a:p>
        </p:txBody>
      </p:sp>
      <p:sp>
        <p:nvSpPr>
          <p:cNvPr id="101" name="Google Shape;101;p6"/>
          <p:cNvSpPr txBox="1"/>
          <p:nvPr/>
        </p:nvSpPr>
        <p:spPr>
          <a:xfrm>
            <a:off x="939800" y="3006558"/>
            <a:ext cx="10405322" cy="2513957"/>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chemeClr val="accent1"/>
              </a:buClr>
              <a:buSzPts val="4400"/>
              <a:buFont typeface="Noto Sans Symbols"/>
              <a:buNone/>
            </a:pPr>
            <a:r>
              <a:rPr lang="en-US" sz="4400" b="1">
                <a:solidFill>
                  <a:schemeClr val="accent1"/>
                </a:solidFill>
                <a:latin typeface="Open Sans"/>
                <a:ea typeface="Open Sans"/>
                <a:cs typeface="Open Sans"/>
                <a:sym typeface="Open Sans"/>
              </a:rPr>
              <a:t>realitat</a:t>
            </a:r>
            <a:endParaRPr sz="4400" b="1">
              <a:solidFill>
                <a:schemeClr val="accent1"/>
              </a:solidFill>
              <a:latin typeface="Open Sans"/>
              <a:ea typeface="Open Sans"/>
              <a:cs typeface="Open Sans"/>
              <a:sym typeface="Open Sans"/>
            </a:endParaRPr>
          </a:p>
          <a:p>
            <a:pPr marL="0" marR="0" lvl="0" indent="0" algn="l" rtl="0">
              <a:lnSpc>
                <a:spcPct val="90000"/>
              </a:lnSpc>
              <a:spcBef>
                <a:spcPts val="1000"/>
              </a:spcBef>
              <a:spcAft>
                <a:spcPts val="0"/>
              </a:spcAft>
              <a:buClr>
                <a:schemeClr val="accent1"/>
              </a:buClr>
              <a:buSzPts val="2000"/>
              <a:buFont typeface="Noto Sans Symbols"/>
              <a:buNone/>
            </a:pPr>
            <a:r>
              <a:rPr lang="en-US" sz="2000">
                <a:solidFill>
                  <a:schemeClr val="dk1"/>
                </a:solidFill>
                <a:latin typeface="Quattrocento Sans"/>
                <a:ea typeface="Quattrocento Sans"/>
                <a:cs typeface="Quattrocento Sans"/>
                <a:sym typeface="Quattrocento Sans"/>
              </a:rPr>
              <a:t>El maltractament físic és un dels diferents tipus de maltractament infantil. El maltractament infatil no necessàriament implica violència o agressivitat: la negligència, els abusos sexuals i emocionals poden causar el mateix dany i, com que no sempre són tan evidents, és menys probable que hi intervinguin altres persones. Per tant, tot tipus de maltractament s’ha de prendre molt seriosament.</a:t>
            </a:r>
            <a:endParaRPr/>
          </a:p>
          <a:p>
            <a:pPr marL="0" marR="0" lvl="0" indent="0" algn="l" rtl="0">
              <a:lnSpc>
                <a:spcPct val="90000"/>
              </a:lnSpc>
              <a:spcBef>
                <a:spcPts val="1000"/>
              </a:spcBef>
              <a:spcAft>
                <a:spcPts val="0"/>
              </a:spcAft>
              <a:buClr>
                <a:schemeClr val="accent1"/>
              </a:buClr>
              <a:buSzPts val="2000"/>
              <a:buFont typeface="Noto Sans Symbols"/>
              <a:buNone/>
            </a:pPr>
            <a:r>
              <a:rPr lang="en-US" sz="2000">
                <a:solidFill>
                  <a:schemeClr val="dk1"/>
                </a:solidFill>
                <a:latin typeface="Quattrocento Sans"/>
                <a:ea typeface="Quattrocento Sans"/>
                <a:cs typeface="Quattrocento Sans"/>
                <a:sym typeface="Quattrocento Sans"/>
              </a:rPr>
              <a:t>El maltractament sovint implica que les persones adultes exerceixin el seu poder sobre les nenes i els nens i que els facin servir com a objectes en comtpes de respectar els seus drets.</a:t>
            </a:r>
            <a:endParaRPr sz="2000">
              <a:solidFill>
                <a:schemeClr val="dk1"/>
              </a:solidFill>
              <a:latin typeface="Quattrocento Sans"/>
              <a:ea typeface="Quattrocento Sans"/>
              <a:cs typeface="Quattrocento Sans"/>
              <a:sym typeface="Quattrocento Sans"/>
            </a:endParaRPr>
          </a:p>
        </p:txBody>
      </p:sp>
      <p:sp>
        <p:nvSpPr>
          <p:cNvPr id="102" name="Google Shape;102;p6"/>
          <p:cNvSpPr/>
          <p:nvPr/>
        </p:nvSpPr>
        <p:spPr>
          <a:xfrm>
            <a:off x="7208890" y="711843"/>
            <a:ext cx="1732190" cy="76944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4400" b="1">
                <a:solidFill>
                  <a:srgbClr val="C00000"/>
                </a:solidFill>
                <a:latin typeface="Open Sans"/>
                <a:ea typeface="Open Sans"/>
                <a:cs typeface="Open Sans"/>
                <a:sym typeface="Open Sans"/>
              </a:rPr>
              <a:t>mite</a:t>
            </a:r>
            <a:endParaRPr sz="4400">
              <a:solidFill>
                <a:srgbClr val="C00000"/>
              </a:solidFill>
              <a:latin typeface="Calibri"/>
              <a:ea typeface="Calibri"/>
              <a:cs typeface="Calibri"/>
              <a:sym typeface="Calibri"/>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102"/>
                                        </p:tgtEl>
                                        <p:attrNameLst>
                                          <p:attrName>style.visibility</p:attrName>
                                        </p:attrNameLst>
                                      </p:cBhvr>
                                      <p:to>
                                        <p:strVal val="visible"/>
                                      </p:to>
                                    </p:set>
                                    <p:anim calcmode="lin" valueType="num">
                                      <p:cBhvr additive="base">
                                        <p:cTn id="7" dur="500"/>
                                        <p:tgtEl>
                                          <p:spTgt spid="102"/>
                                        </p:tgtEl>
                                        <p:attrNameLst>
                                          <p:attrName>ppt_w</p:attrName>
                                        </p:attrNameLst>
                                      </p:cBhvr>
                                      <p:tavLst>
                                        <p:tav tm="0">
                                          <p:val>
                                            <p:strVal val="0"/>
                                          </p:val>
                                        </p:tav>
                                        <p:tav tm="100000">
                                          <p:val>
                                            <p:strVal val="#ppt_w"/>
                                          </p:val>
                                        </p:tav>
                                      </p:tavLst>
                                    </p:anim>
                                    <p:anim calcmode="lin" valueType="num">
                                      <p:cBhvr additive="base">
                                        <p:cTn id="8" dur="500"/>
                                        <p:tgtEl>
                                          <p:spTgt spid="102"/>
                                        </p:tgtEl>
                                        <p:attrNameLst>
                                          <p:attrName>ppt_h</p:attrName>
                                        </p:attrNameLst>
                                      </p:cBhvr>
                                      <p:tavLst>
                                        <p:tav tm="0">
                                          <p:val>
                                            <p:strVal val="0"/>
                                          </p:val>
                                        </p:tav>
                                        <p:tav tm="100000">
                                          <p:val>
                                            <p:strVal val="#ppt_h"/>
                                          </p:val>
                                        </p:tav>
                                      </p:tavLst>
                                    </p:anim>
                                  </p:childTnLst>
                                </p:cTn>
                              </p:par>
                              <p:par>
                                <p:cTn id="9" presetID="23" presetClass="entr" presetSubtype="16" fill="hold" nodeType="withEffect">
                                  <p:stCondLst>
                                    <p:cond delay="0"/>
                                  </p:stCondLst>
                                  <p:childTnLst>
                                    <p:set>
                                      <p:cBhvr>
                                        <p:cTn id="10" dur="1" fill="hold">
                                          <p:stCondLst>
                                            <p:cond delay="0"/>
                                          </p:stCondLst>
                                        </p:cTn>
                                        <p:tgtEl>
                                          <p:spTgt spid="101"/>
                                        </p:tgtEl>
                                        <p:attrNameLst>
                                          <p:attrName>style.visibility</p:attrName>
                                        </p:attrNameLst>
                                      </p:cBhvr>
                                      <p:to>
                                        <p:strVal val="visible"/>
                                      </p:to>
                                    </p:set>
                                    <p:anim calcmode="lin" valueType="num">
                                      <p:cBhvr additive="base">
                                        <p:cTn id="11" dur="500"/>
                                        <p:tgtEl>
                                          <p:spTgt spid="101"/>
                                        </p:tgtEl>
                                        <p:attrNameLst>
                                          <p:attrName>ppt_w</p:attrName>
                                        </p:attrNameLst>
                                      </p:cBhvr>
                                      <p:tavLst>
                                        <p:tav tm="0">
                                          <p:val>
                                            <p:strVal val="0"/>
                                          </p:val>
                                        </p:tav>
                                        <p:tav tm="100000">
                                          <p:val>
                                            <p:strVal val="#ppt_w"/>
                                          </p:val>
                                        </p:tav>
                                      </p:tavLst>
                                    </p:anim>
                                    <p:anim calcmode="lin" valueType="num">
                                      <p:cBhvr additive="base">
                                        <p:cTn id="12" dur="500"/>
                                        <p:tgtEl>
                                          <p:spTgt spid="101"/>
                                        </p:tgtEl>
                                        <p:attrNameLst>
                                          <p:attrName>ppt_h</p:attrName>
                                        </p:attrNameLst>
                                      </p:cBhvr>
                                      <p:tavLst>
                                        <p:tav tm="0">
                                          <p:val>
                                            <p:str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0.xml><?xml version="1.0" encoding="utf-8"?>
<p:sld xmlns:a="http://schemas.openxmlformats.org/drawingml/2006/main" xmlns:r="http://schemas.openxmlformats.org/officeDocument/2006/relationships" xmlns:p="http://schemas.openxmlformats.org/presentationml/2006/main" showMasterSp="0">
  <p:cSld>
    <p:spTree>
      <p:nvGrpSpPr>
        <p:cNvPr id="1" name="Shape 678"/>
        <p:cNvGrpSpPr/>
        <p:nvPr/>
      </p:nvGrpSpPr>
      <p:grpSpPr>
        <a:xfrm>
          <a:off x="0" y="0"/>
          <a:ext cx="0" cy="0"/>
          <a:chOff x="0" y="0"/>
          <a:chExt cx="0" cy="0"/>
        </a:xfrm>
      </p:grpSpPr>
      <p:sp>
        <p:nvSpPr>
          <p:cNvPr id="679" name="Google Shape;679;p69"/>
          <p:cNvSpPr txBox="1">
            <a:spLocks noGrp="1"/>
          </p:cNvSpPr>
          <p:nvPr>
            <p:ph type="title"/>
          </p:nvPr>
        </p:nvSpPr>
        <p:spPr>
          <a:xfrm>
            <a:off x="838200" y="836523"/>
            <a:ext cx="10515600" cy="1190627"/>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3600"/>
              <a:buFont typeface="Quattrocento Sans"/>
              <a:buNone/>
            </a:pPr>
            <a:r>
              <a:rPr lang="en-US"/>
              <a:t>Senyals emocionals</a:t>
            </a:r>
            <a:endParaRPr/>
          </a:p>
        </p:txBody>
      </p:sp>
      <p:sp>
        <p:nvSpPr>
          <p:cNvPr id="680" name="Google Shape;680;p69"/>
          <p:cNvSpPr txBox="1">
            <a:spLocks noGrp="1"/>
          </p:cNvSpPr>
          <p:nvPr>
            <p:ph type="body" idx="1"/>
          </p:nvPr>
        </p:nvSpPr>
        <p:spPr>
          <a:xfrm>
            <a:off x="838200" y="2027150"/>
            <a:ext cx="10515600" cy="4351338"/>
          </a:xfrm>
          <a:prstGeom prst="rect">
            <a:avLst/>
          </a:prstGeom>
          <a:noFill/>
          <a:ln>
            <a:noFill/>
          </a:ln>
        </p:spPr>
        <p:txBody>
          <a:bodyPr spcFirstLastPara="1" wrap="square" lIns="91425" tIns="45700" rIns="91425" bIns="45700" anchor="t" anchorCtr="0">
            <a:normAutofit/>
          </a:bodyPr>
          <a:lstStyle/>
          <a:p>
            <a:pPr marL="361942" lvl="0" indent="-361942" algn="l" rtl="0">
              <a:lnSpc>
                <a:spcPct val="90000"/>
              </a:lnSpc>
              <a:spcBef>
                <a:spcPts val="0"/>
              </a:spcBef>
              <a:spcAft>
                <a:spcPts val="0"/>
              </a:spcAft>
              <a:buClr>
                <a:schemeClr val="accent1"/>
              </a:buClr>
              <a:buSzPts val="2800"/>
              <a:buFont typeface="Noto Sans Symbols"/>
              <a:buChar char="🠶"/>
            </a:pPr>
            <a:r>
              <a:rPr lang="en-US"/>
              <a:t>Manca d’energia i vitalitat</a:t>
            </a:r>
            <a:endParaRPr/>
          </a:p>
          <a:p>
            <a:pPr marL="361942" lvl="0" indent="-361942" algn="l" rtl="0">
              <a:lnSpc>
                <a:spcPct val="90000"/>
              </a:lnSpc>
              <a:spcBef>
                <a:spcPts val="1000"/>
              </a:spcBef>
              <a:spcAft>
                <a:spcPts val="0"/>
              </a:spcAft>
              <a:buClr>
                <a:schemeClr val="accent1"/>
              </a:buClr>
              <a:buSzPts val="2800"/>
              <a:buFont typeface="Noto Sans Symbols"/>
              <a:buChar char="🠶"/>
            </a:pPr>
            <a:r>
              <a:rPr lang="en-US"/>
              <a:t>Disminució de les habilitats en el joc</a:t>
            </a:r>
            <a:endParaRPr/>
          </a:p>
          <a:p>
            <a:pPr marL="361942" lvl="0" indent="-361942" algn="l" rtl="0">
              <a:lnSpc>
                <a:spcPct val="90000"/>
              </a:lnSpc>
              <a:spcBef>
                <a:spcPts val="1000"/>
              </a:spcBef>
              <a:spcAft>
                <a:spcPts val="0"/>
              </a:spcAft>
              <a:buClr>
                <a:schemeClr val="accent1"/>
              </a:buClr>
              <a:buSzPts val="2800"/>
              <a:buFont typeface="Noto Sans Symbols"/>
              <a:buChar char="🠶"/>
            </a:pPr>
            <a:r>
              <a:rPr lang="en-US"/>
              <a:t>Falta d’il·lusió</a:t>
            </a:r>
            <a:endParaRPr/>
          </a:p>
          <a:p>
            <a:pPr marL="361942" lvl="0" indent="-361942" algn="l" rtl="0">
              <a:lnSpc>
                <a:spcPct val="90000"/>
              </a:lnSpc>
              <a:spcBef>
                <a:spcPts val="1000"/>
              </a:spcBef>
              <a:spcAft>
                <a:spcPts val="0"/>
              </a:spcAft>
              <a:buClr>
                <a:schemeClr val="accent1"/>
              </a:buClr>
              <a:buSzPts val="2800"/>
              <a:buFont typeface="Noto Sans Symbols"/>
              <a:buChar char="🠶"/>
            </a:pPr>
            <a:r>
              <a:rPr lang="en-US"/>
              <a:t>Dependència excessiva, cerca extrema d’aprovació de les persones adultes</a:t>
            </a:r>
            <a:endParaRPr/>
          </a:p>
          <a:p>
            <a:pPr marL="361942" lvl="0" indent="-361942" algn="l" rtl="0">
              <a:lnSpc>
                <a:spcPct val="90000"/>
              </a:lnSpc>
              <a:spcBef>
                <a:spcPts val="1000"/>
              </a:spcBef>
              <a:spcAft>
                <a:spcPts val="0"/>
              </a:spcAft>
              <a:buClr>
                <a:schemeClr val="accent1"/>
              </a:buClr>
              <a:buSzPts val="2800"/>
              <a:buFont typeface="Noto Sans Symbols"/>
              <a:buChar char="🠶"/>
            </a:pPr>
            <a:r>
              <a:rPr lang="en-US"/>
              <a:t>Baixa autoestima, sentiment de no ser digne </a:t>
            </a:r>
            <a:endParaRPr/>
          </a:p>
        </p:txBody>
      </p:sp>
      <p:sp>
        <p:nvSpPr>
          <p:cNvPr id="681" name="Google Shape;681;p69"/>
          <p:cNvSpPr/>
          <p:nvPr/>
        </p:nvSpPr>
        <p:spPr>
          <a:xfrm>
            <a:off x="6566521" y="251748"/>
            <a:ext cx="4941353" cy="58477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3200" b="1">
                <a:solidFill>
                  <a:schemeClr val="accent2"/>
                </a:solidFill>
                <a:latin typeface="Arial"/>
                <a:ea typeface="Arial"/>
                <a:cs typeface="Arial"/>
                <a:sym typeface="Arial"/>
              </a:rPr>
              <a:t>Negligència-tracte negligent</a:t>
            </a:r>
            <a:endParaRPr sz="3200" b="1">
              <a:solidFill>
                <a:schemeClr val="accent2"/>
              </a:solidFill>
              <a:latin typeface="Arial"/>
              <a:ea typeface="Arial"/>
              <a:cs typeface="Arial"/>
              <a:sym typeface="Arial"/>
            </a:endParaRPr>
          </a:p>
        </p:txBody>
      </p:sp>
    </p:spTree>
  </p:cSld>
  <p:clrMapOvr>
    <a:masterClrMapping/>
  </p:clrMapOvr>
  <p:transition>
    <p:push/>
  </p:transition>
</p:sld>
</file>

<file path=ppt/slides/slide71.xml><?xml version="1.0" encoding="utf-8"?>
<p:sld xmlns:a="http://schemas.openxmlformats.org/drawingml/2006/main" xmlns:r="http://schemas.openxmlformats.org/officeDocument/2006/relationships" xmlns:p="http://schemas.openxmlformats.org/presentationml/2006/main" showMasterSp="0">
  <p:cSld>
    <p:spTree>
      <p:nvGrpSpPr>
        <p:cNvPr id="1" name="Shape 686"/>
        <p:cNvGrpSpPr/>
        <p:nvPr/>
      </p:nvGrpSpPr>
      <p:grpSpPr>
        <a:xfrm>
          <a:off x="0" y="0"/>
          <a:ext cx="0" cy="0"/>
          <a:chOff x="0" y="0"/>
          <a:chExt cx="0" cy="0"/>
        </a:xfrm>
      </p:grpSpPr>
      <p:sp>
        <p:nvSpPr>
          <p:cNvPr id="687" name="Google Shape;687;p70"/>
          <p:cNvSpPr txBox="1">
            <a:spLocks noGrp="1"/>
          </p:cNvSpPr>
          <p:nvPr>
            <p:ph type="title"/>
          </p:nvPr>
        </p:nvSpPr>
        <p:spPr>
          <a:xfrm>
            <a:off x="838200" y="401222"/>
            <a:ext cx="10515600" cy="1190627"/>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3600"/>
              <a:buFont typeface="Quattrocento Sans"/>
              <a:buNone/>
            </a:pPr>
            <a:r>
              <a:rPr lang="en-US"/>
              <a:t/>
            </a:r>
            <a:br>
              <a:rPr lang="en-US"/>
            </a:br>
            <a:r>
              <a:rPr lang="en-US"/>
              <a:t>Indicadors i senyals en l’activitat cognitiva</a:t>
            </a:r>
            <a:endParaRPr/>
          </a:p>
        </p:txBody>
      </p:sp>
      <p:sp>
        <p:nvSpPr>
          <p:cNvPr id="688" name="Google Shape;688;p70"/>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p>
            <a:pPr marL="361942" lvl="0" indent="-361942" algn="l" rtl="0">
              <a:lnSpc>
                <a:spcPct val="90000"/>
              </a:lnSpc>
              <a:spcBef>
                <a:spcPts val="0"/>
              </a:spcBef>
              <a:spcAft>
                <a:spcPts val="0"/>
              </a:spcAft>
              <a:buClr>
                <a:schemeClr val="accent1"/>
              </a:buClr>
              <a:buSzPts val="2800"/>
              <a:buFont typeface="Noto Sans Symbols"/>
              <a:buChar char="🠶"/>
            </a:pPr>
            <a:r>
              <a:rPr lang="en-US"/>
              <a:t>Manca de progrés escolar</a:t>
            </a:r>
            <a:endParaRPr/>
          </a:p>
          <a:p>
            <a:pPr marL="361942" lvl="0" indent="-361942" algn="l" rtl="0">
              <a:lnSpc>
                <a:spcPct val="90000"/>
              </a:lnSpc>
              <a:spcBef>
                <a:spcPts val="1000"/>
              </a:spcBef>
              <a:spcAft>
                <a:spcPts val="0"/>
              </a:spcAft>
              <a:buClr>
                <a:schemeClr val="accent1"/>
              </a:buClr>
              <a:buSzPts val="2800"/>
              <a:buFont typeface="Noto Sans Symbols"/>
              <a:buChar char="🠶"/>
            </a:pPr>
            <a:r>
              <a:rPr lang="en-US"/>
              <a:t>Retards en el desenvolupament del llenguatge i la parla</a:t>
            </a:r>
            <a:endParaRPr/>
          </a:p>
          <a:p>
            <a:pPr marL="361942" lvl="0" indent="-361942" algn="l" rtl="0">
              <a:lnSpc>
                <a:spcPct val="90000"/>
              </a:lnSpc>
              <a:spcBef>
                <a:spcPts val="1000"/>
              </a:spcBef>
              <a:spcAft>
                <a:spcPts val="0"/>
              </a:spcAft>
              <a:buClr>
                <a:schemeClr val="accent1"/>
              </a:buClr>
              <a:buSzPts val="2800"/>
              <a:buFont typeface="Noto Sans Symbols"/>
              <a:buChar char="🠶"/>
            </a:pPr>
            <a:r>
              <a:rPr lang="en-US"/>
              <a:t>Dèficits d’atenció i concentració</a:t>
            </a:r>
            <a:endParaRPr/>
          </a:p>
          <a:p>
            <a:pPr marL="361942" lvl="0" indent="-361942" algn="l" rtl="0">
              <a:lnSpc>
                <a:spcPct val="90000"/>
              </a:lnSpc>
              <a:spcBef>
                <a:spcPts val="1000"/>
              </a:spcBef>
              <a:spcAft>
                <a:spcPts val="0"/>
              </a:spcAft>
              <a:buClr>
                <a:schemeClr val="accent1"/>
              </a:buClr>
              <a:buSzPts val="2800"/>
              <a:buFont typeface="Noto Sans Symbols"/>
              <a:buChar char="🠶"/>
            </a:pPr>
            <a:r>
              <a:rPr lang="en-US"/>
              <a:t>Disminució de les habilitats bàsiques de resolució de problemas</a:t>
            </a:r>
            <a:endParaRPr/>
          </a:p>
          <a:p>
            <a:pPr marL="361942" lvl="0" indent="-361942" algn="l" rtl="0">
              <a:lnSpc>
                <a:spcPct val="90000"/>
              </a:lnSpc>
              <a:spcBef>
                <a:spcPts val="1000"/>
              </a:spcBef>
              <a:spcAft>
                <a:spcPts val="0"/>
              </a:spcAft>
              <a:buClr>
                <a:schemeClr val="accent1"/>
              </a:buClr>
              <a:buSzPts val="2800"/>
              <a:buFont typeface="Noto Sans Symbols"/>
              <a:buChar char="🠶"/>
            </a:pPr>
            <a:r>
              <a:rPr lang="en-US"/>
              <a:t>Retards generals en el desenvolupament</a:t>
            </a:r>
            <a:endParaRPr/>
          </a:p>
          <a:p>
            <a:pPr marL="361942" lvl="0" indent="-361942" algn="l" rtl="0">
              <a:lnSpc>
                <a:spcPct val="90000"/>
              </a:lnSpc>
              <a:spcBef>
                <a:spcPts val="1000"/>
              </a:spcBef>
              <a:spcAft>
                <a:spcPts val="0"/>
              </a:spcAft>
              <a:buClr>
                <a:schemeClr val="accent1"/>
              </a:buClr>
              <a:buSzPts val="2800"/>
              <a:buFont typeface="Noto Sans Symbols"/>
              <a:buChar char="🠶"/>
            </a:pPr>
            <a:r>
              <a:rPr lang="en-US"/>
              <a:t>Pobres habilitats cinètiques</a:t>
            </a:r>
            <a:endParaRPr/>
          </a:p>
          <a:p>
            <a:pPr marL="361942" lvl="0" indent="-361942" algn="l" rtl="0">
              <a:lnSpc>
                <a:spcPct val="90000"/>
              </a:lnSpc>
              <a:spcBef>
                <a:spcPts val="1000"/>
              </a:spcBef>
              <a:spcAft>
                <a:spcPts val="0"/>
              </a:spcAft>
              <a:buClr>
                <a:schemeClr val="accent1"/>
              </a:buClr>
              <a:buSzPts val="2800"/>
              <a:buFont typeface="Noto Sans Symbols"/>
              <a:buChar char="🠶"/>
            </a:pPr>
            <a:r>
              <a:rPr lang="en-US"/>
              <a:t>Pobre coordinació</a:t>
            </a:r>
            <a:endParaRPr/>
          </a:p>
          <a:p>
            <a:pPr marL="361942" lvl="0" indent="-361942" algn="l" rtl="0">
              <a:lnSpc>
                <a:spcPct val="90000"/>
              </a:lnSpc>
              <a:spcBef>
                <a:spcPts val="1000"/>
              </a:spcBef>
              <a:spcAft>
                <a:spcPts val="0"/>
              </a:spcAft>
              <a:buClr>
                <a:schemeClr val="accent1"/>
              </a:buClr>
              <a:buSzPts val="2800"/>
              <a:buFont typeface="Noto Sans Symbols"/>
              <a:buChar char="🠶"/>
            </a:pPr>
            <a:r>
              <a:rPr lang="en-US"/>
              <a:t>Dificultats d’aprenentatge</a:t>
            </a:r>
            <a:endParaRPr/>
          </a:p>
        </p:txBody>
      </p:sp>
      <p:sp>
        <p:nvSpPr>
          <p:cNvPr id="689" name="Google Shape;689;p70"/>
          <p:cNvSpPr/>
          <p:nvPr/>
        </p:nvSpPr>
        <p:spPr>
          <a:xfrm>
            <a:off x="5403650" y="251750"/>
            <a:ext cx="6104400" cy="5847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3200" b="1">
                <a:solidFill>
                  <a:schemeClr val="accent2"/>
                </a:solidFill>
                <a:latin typeface="Arial"/>
                <a:ea typeface="Arial"/>
                <a:cs typeface="Arial"/>
                <a:sym typeface="Arial"/>
              </a:rPr>
              <a:t>Negligència-tracte negligent</a:t>
            </a:r>
            <a:endParaRPr sz="3200" b="1">
              <a:solidFill>
                <a:schemeClr val="accent2"/>
              </a:solidFill>
              <a:latin typeface="Arial"/>
              <a:ea typeface="Arial"/>
              <a:cs typeface="Arial"/>
              <a:sym typeface="Arial"/>
            </a:endParaRPr>
          </a:p>
        </p:txBody>
      </p:sp>
    </p:spTree>
  </p:cSld>
  <p:clrMapOvr>
    <a:masterClrMapping/>
  </p:clrMapOvr>
  <p:transition>
    <p:push/>
  </p:transition>
</p:sld>
</file>

<file path=ppt/slides/slide72.xml><?xml version="1.0" encoding="utf-8"?>
<p:sld xmlns:a="http://schemas.openxmlformats.org/drawingml/2006/main" xmlns:r="http://schemas.openxmlformats.org/officeDocument/2006/relationships" xmlns:p="http://schemas.openxmlformats.org/presentationml/2006/main" showMasterSp="0">
  <p:cSld>
    <p:spTree>
      <p:nvGrpSpPr>
        <p:cNvPr id="1" name="Shape 694"/>
        <p:cNvGrpSpPr/>
        <p:nvPr/>
      </p:nvGrpSpPr>
      <p:grpSpPr>
        <a:xfrm>
          <a:off x="0" y="0"/>
          <a:ext cx="0" cy="0"/>
          <a:chOff x="0" y="0"/>
          <a:chExt cx="0" cy="0"/>
        </a:xfrm>
      </p:grpSpPr>
      <p:sp>
        <p:nvSpPr>
          <p:cNvPr id="695" name="Google Shape;695;p71"/>
          <p:cNvSpPr txBox="1">
            <a:spLocks noGrp="1"/>
          </p:cNvSpPr>
          <p:nvPr>
            <p:ph type="title"/>
          </p:nvPr>
        </p:nvSpPr>
        <p:spPr>
          <a:xfrm>
            <a:off x="838200" y="634998"/>
            <a:ext cx="10515600" cy="1190627"/>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3600"/>
              <a:buFont typeface="Quattrocento Sans"/>
              <a:buNone/>
            </a:pPr>
            <a:r>
              <a:rPr lang="en-US"/>
              <a:t>Indicadors i senyals de comportament</a:t>
            </a:r>
            <a:endParaRPr/>
          </a:p>
        </p:txBody>
      </p:sp>
      <p:sp>
        <p:nvSpPr>
          <p:cNvPr id="696" name="Google Shape;696;p71"/>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fontScale="92500" lnSpcReduction="10000"/>
          </a:bodyPr>
          <a:lstStyle/>
          <a:p>
            <a:pPr marL="361942" lvl="0" indent="-361942" algn="l" rtl="0">
              <a:lnSpc>
                <a:spcPct val="119815"/>
              </a:lnSpc>
              <a:spcBef>
                <a:spcPts val="0"/>
              </a:spcBef>
              <a:spcAft>
                <a:spcPts val="0"/>
              </a:spcAft>
              <a:buSzPts val="2170"/>
              <a:buChar char="🠶"/>
            </a:pPr>
            <a:r>
              <a:rPr lang="en-US" sz="2170"/>
              <a:t>La nena o el nen refereix manca de cura de la persona o persones cuidadores</a:t>
            </a:r>
            <a:endParaRPr sz="2170"/>
          </a:p>
          <a:p>
            <a:pPr marL="361942" lvl="0" indent="-361942" algn="l" rtl="0">
              <a:lnSpc>
                <a:spcPct val="119815"/>
              </a:lnSpc>
              <a:spcBef>
                <a:spcPts val="1000"/>
              </a:spcBef>
              <a:spcAft>
                <a:spcPts val="0"/>
              </a:spcAft>
              <a:buSzPts val="2170"/>
              <a:buChar char="🠶"/>
            </a:pPr>
            <a:r>
              <a:rPr lang="en-US" sz="2170"/>
              <a:t>Absències freqüents a l’escola o horari imprevisible</a:t>
            </a:r>
            <a:endParaRPr sz="2170"/>
          </a:p>
          <a:p>
            <a:pPr marL="361942" lvl="0" indent="-361942" algn="l" rtl="0">
              <a:lnSpc>
                <a:spcPct val="119815"/>
              </a:lnSpc>
              <a:spcBef>
                <a:spcPts val="1000"/>
              </a:spcBef>
              <a:spcAft>
                <a:spcPts val="0"/>
              </a:spcAft>
              <a:buSzPts val="2170"/>
              <a:buChar char="🠶"/>
            </a:pPr>
            <a:r>
              <a:rPr lang="en-US" sz="2170"/>
              <a:t>Fam constant, demanar o robar menjar o diners a companyes i companys de classe</a:t>
            </a:r>
            <a:endParaRPr/>
          </a:p>
          <a:p>
            <a:pPr marL="361942" lvl="0" indent="-361942" algn="l" rtl="0">
              <a:lnSpc>
                <a:spcPct val="119815"/>
              </a:lnSpc>
              <a:spcBef>
                <a:spcPts val="1000"/>
              </a:spcBef>
              <a:spcAft>
                <a:spcPts val="0"/>
              </a:spcAft>
              <a:buSzPts val="2170"/>
              <a:buChar char="🠶"/>
            </a:pPr>
            <a:r>
              <a:rPr lang="en-US" sz="2170"/>
              <a:t>Comportaments d’alt risc, consum de substàncies</a:t>
            </a:r>
            <a:endParaRPr sz="2170"/>
          </a:p>
          <a:p>
            <a:pPr marL="361942" lvl="0" indent="-361942" algn="l" rtl="0">
              <a:lnSpc>
                <a:spcPct val="119815"/>
              </a:lnSpc>
              <a:spcBef>
                <a:spcPts val="1000"/>
              </a:spcBef>
              <a:spcAft>
                <a:spcPts val="0"/>
              </a:spcAft>
              <a:buSzPts val="2170"/>
              <a:buChar char="🠶"/>
            </a:pPr>
            <a:r>
              <a:rPr lang="en-US" sz="2170"/>
              <a:t>Tendència a tenir accidents</a:t>
            </a:r>
            <a:endParaRPr/>
          </a:p>
          <a:p>
            <a:pPr marL="361942" lvl="0" indent="-361942" algn="l" rtl="0">
              <a:lnSpc>
                <a:spcPct val="119815"/>
              </a:lnSpc>
              <a:spcBef>
                <a:spcPts val="1000"/>
              </a:spcBef>
              <a:spcAft>
                <a:spcPts val="0"/>
              </a:spcAft>
              <a:buSzPts val="2170"/>
              <a:buChar char="🠶"/>
            </a:pPr>
            <a:r>
              <a:rPr lang="en-US" sz="2170"/>
              <a:t>Autocura inadequada</a:t>
            </a:r>
            <a:endParaRPr sz="2170"/>
          </a:p>
          <a:p>
            <a:pPr marL="361942" lvl="0" indent="-361942" algn="l" rtl="0">
              <a:lnSpc>
                <a:spcPct val="119815"/>
              </a:lnSpc>
              <a:spcBef>
                <a:spcPts val="1000"/>
              </a:spcBef>
              <a:spcAft>
                <a:spcPts val="0"/>
              </a:spcAft>
              <a:buSzPts val="2170"/>
              <a:buChar char="🠶"/>
            </a:pPr>
            <a:r>
              <a:rPr lang="en-US" sz="2170"/>
              <a:t>Nena o nen assumint rols marentals o parentals amb germanes i germans</a:t>
            </a:r>
            <a:endParaRPr sz="2170"/>
          </a:p>
          <a:p>
            <a:pPr marL="361942" lvl="0" indent="-361942" algn="l" rtl="0">
              <a:lnSpc>
                <a:spcPct val="119815"/>
              </a:lnSpc>
              <a:spcBef>
                <a:spcPts val="1000"/>
              </a:spcBef>
              <a:spcAft>
                <a:spcPts val="0"/>
              </a:spcAft>
              <a:buSzPts val="2170"/>
              <a:buChar char="🠶"/>
            </a:pPr>
            <a:r>
              <a:rPr lang="en-US" sz="2170"/>
              <a:t>Baixa auaoestima</a:t>
            </a:r>
            <a:endParaRPr sz="2170"/>
          </a:p>
          <a:p>
            <a:pPr marL="361942" lvl="0" indent="-361942" algn="l" rtl="0">
              <a:lnSpc>
                <a:spcPct val="119815"/>
              </a:lnSpc>
              <a:spcBef>
                <a:spcPts val="1000"/>
              </a:spcBef>
              <a:spcAft>
                <a:spcPts val="0"/>
              </a:spcAft>
              <a:buSzPts val="2170"/>
              <a:buChar char="🠶"/>
            </a:pPr>
            <a:r>
              <a:rPr lang="en-US" sz="2170"/>
              <a:t>Conductes desviades dels patrons normatius</a:t>
            </a:r>
            <a:endParaRPr sz="2170"/>
          </a:p>
        </p:txBody>
      </p:sp>
      <p:sp>
        <p:nvSpPr>
          <p:cNvPr id="697" name="Google Shape;697;p71"/>
          <p:cNvSpPr/>
          <p:nvPr/>
        </p:nvSpPr>
        <p:spPr>
          <a:xfrm>
            <a:off x="5278275" y="251750"/>
            <a:ext cx="6229500" cy="5847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3200" b="1">
                <a:solidFill>
                  <a:schemeClr val="accent2"/>
                </a:solidFill>
                <a:latin typeface="Arial"/>
                <a:ea typeface="Arial"/>
                <a:cs typeface="Arial"/>
                <a:sym typeface="Arial"/>
              </a:rPr>
              <a:t>Negligència-tracte negligent</a:t>
            </a:r>
            <a:endParaRPr sz="3200" b="1">
              <a:solidFill>
                <a:schemeClr val="accent2"/>
              </a:solidFill>
              <a:latin typeface="Arial"/>
              <a:ea typeface="Arial"/>
              <a:cs typeface="Arial"/>
              <a:sym typeface="Arial"/>
            </a:endParaRPr>
          </a:p>
        </p:txBody>
      </p:sp>
    </p:spTree>
  </p:cSld>
  <p:clrMapOvr>
    <a:masterClrMapping/>
  </p:clrMapOvr>
  <p:transition>
    <p:push/>
  </p:transition>
</p:sld>
</file>

<file path=ppt/slides/slide73.xml><?xml version="1.0" encoding="utf-8"?>
<p:sld xmlns:a="http://schemas.openxmlformats.org/drawingml/2006/main" xmlns:r="http://schemas.openxmlformats.org/officeDocument/2006/relationships" xmlns:p="http://schemas.openxmlformats.org/presentationml/2006/main" showMasterSp="0">
  <p:cSld>
    <p:spTree>
      <p:nvGrpSpPr>
        <p:cNvPr id="1" name="Shape 702"/>
        <p:cNvGrpSpPr/>
        <p:nvPr/>
      </p:nvGrpSpPr>
      <p:grpSpPr>
        <a:xfrm>
          <a:off x="0" y="0"/>
          <a:ext cx="0" cy="0"/>
          <a:chOff x="0" y="0"/>
          <a:chExt cx="0" cy="0"/>
        </a:xfrm>
      </p:grpSpPr>
      <p:sp>
        <p:nvSpPr>
          <p:cNvPr id="703" name="Google Shape;703;p72"/>
          <p:cNvSpPr txBox="1">
            <a:spLocks noGrp="1"/>
          </p:cNvSpPr>
          <p:nvPr>
            <p:ph type="title"/>
          </p:nvPr>
        </p:nvSpPr>
        <p:spPr>
          <a:xfrm>
            <a:off x="684126" y="836523"/>
            <a:ext cx="10515600" cy="1190627"/>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3600"/>
              <a:buFont typeface="Quattrocento Sans"/>
              <a:buNone/>
            </a:pPr>
            <a:r>
              <a:rPr lang="en-US"/>
              <a:t>Actitud de les persones cuidadores principals</a:t>
            </a:r>
            <a:endParaRPr/>
          </a:p>
        </p:txBody>
      </p:sp>
      <p:sp>
        <p:nvSpPr>
          <p:cNvPr id="704" name="Google Shape;704;p72"/>
          <p:cNvSpPr txBox="1">
            <a:spLocks noGrp="1"/>
          </p:cNvSpPr>
          <p:nvPr>
            <p:ph type="body" idx="1"/>
          </p:nvPr>
        </p:nvSpPr>
        <p:spPr>
          <a:xfrm>
            <a:off x="684126" y="2027150"/>
            <a:ext cx="10515600" cy="4351338"/>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SzPts val="2000"/>
              <a:buNone/>
            </a:pPr>
            <a:r>
              <a:rPr lang="en-US" sz="2000">
                <a:solidFill>
                  <a:schemeClr val="accent1"/>
                </a:solidFill>
                <a:latin typeface="Arial"/>
                <a:ea typeface="Arial"/>
                <a:cs typeface="Arial"/>
                <a:sym typeface="Arial"/>
              </a:rPr>
              <a:t>Considereu la possibilitat de negligencia quan la persona cuidadora principal…</a:t>
            </a:r>
            <a:endParaRPr sz="2000">
              <a:solidFill>
                <a:schemeClr val="accent1"/>
              </a:solidFill>
            </a:endParaRPr>
          </a:p>
          <a:p>
            <a:pPr marL="809605" lvl="1" indent="-352417" algn="l" rtl="0">
              <a:lnSpc>
                <a:spcPct val="90000"/>
              </a:lnSpc>
              <a:spcBef>
                <a:spcPts val="500"/>
              </a:spcBef>
              <a:spcAft>
                <a:spcPts val="0"/>
              </a:spcAft>
              <a:buSzPts val="2200"/>
              <a:buChar char="🠶"/>
            </a:pPr>
            <a:r>
              <a:rPr lang="en-US" sz="2200"/>
              <a:t>sembla indiferent a la nena, nen o adolescent</a:t>
            </a:r>
            <a:endParaRPr/>
          </a:p>
          <a:p>
            <a:pPr marL="809605" lvl="1" indent="-352417" algn="l" rtl="0">
              <a:lnSpc>
                <a:spcPct val="90000"/>
              </a:lnSpc>
              <a:spcBef>
                <a:spcPts val="500"/>
              </a:spcBef>
              <a:spcAft>
                <a:spcPts val="0"/>
              </a:spcAft>
              <a:buSzPts val="2200"/>
              <a:buChar char="🠶"/>
            </a:pPr>
            <a:r>
              <a:rPr lang="en-US" sz="2200"/>
              <a:t>mostra apatia o depressió</a:t>
            </a:r>
            <a:endParaRPr sz="2200"/>
          </a:p>
          <a:p>
            <a:pPr marL="809605" lvl="1" indent="-352417" algn="l" rtl="0">
              <a:lnSpc>
                <a:spcPct val="90000"/>
              </a:lnSpc>
              <a:spcBef>
                <a:spcPts val="500"/>
              </a:spcBef>
              <a:spcAft>
                <a:spcPts val="0"/>
              </a:spcAft>
              <a:buSzPts val="2200"/>
              <a:buChar char="🠶"/>
            </a:pPr>
            <a:r>
              <a:rPr lang="en-US" sz="2200"/>
              <a:t>es comporta irracionalment o de manera estrambòtica. Abusa d'alcohol o altres substàncies psicoactives</a:t>
            </a:r>
            <a:endParaRPr sz="2200"/>
          </a:p>
          <a:p>
            <a:pPr marL="457188" lvl="1" indent="0" algn="l" rtl="0">
              <a:lnSpc>
                <a:spcPct val="90000"/>
              </a:lnSpc>
              <a:spcBef>
                <a:spcPts val="500"/>
              </a:spcBef>
              <a:spcAft>
                <a:spcPts val="0"/>
              </a:spcAft>
              <a:buSzPts val="2200"/>
              <a:buNone/>
            </a:pPr>
            <a:endParaRPr sz="2200"/>
          </a:p>
        </p:txBody>
      </p:sp>
      <p:sp>
        <p:nvSpPr>
          <p:cNvPr id="705" name="Google Shape;705;p72"/>
          <p:cNvSpPr/>
          <p:nvPr/>
        </p:nvSpPr>
        <p:spPr>
          <a:xfrm>
            <a:off x="5466350" y="251750"/>
            <a:ext cx="6041400" cy="5847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3200" b="1">
                <a:solidFill>
                  <a:schemeClr val="accent2"/>
                </a:solidFill>
                <a:latin typeface="Arial"/>
                <a:ea typeface="Arial"/>
                <a:cs typeface="Arial"/>
                <a:sym typeface="Arial"/>
              </a:rPr>
              <a:t>Negligència-tracte negligent</a:t>
            </a:r>
            <a:endParaRPr sz="3200" b="1">
              <a:solidFill>
                <a:schemeClr val="accent2"/>
              </a:solidFill>
              <a:latin typeface="Arial"/>
              <a:ea typeface="Arial"/>
              <a:cs typeface="Arial"/>
              <a:sym typeface="Arial"/>
            </a:endParaRPr>
          </a:p>
        </p:txBody>
      </p:sp>
    </p:spTree>
  </p:cSld>
  <p:clrMapOvr>
    <a:masterClrMapping/>
  </p:clrMapOvr>
  <p:transition>
    <p:push/>
  </p:transition>
</p:sld>
</file>

<file path=ppt/slides/slide74.xml><?xml version="1.0" encoding="utf-8"?>
<p:sld xmlns:a="http://schemas.openxmlformats.org/drawingml/2006/main" xmlns:r="http://schemas.openxmlformats.org/officeDocument/2006/relationships" xmlns:p="http://schemas.openxmlformats.org/presentationml/2006/main" showMasterSp="0">
  <p:cSld>
    <p:spTree>
      <p:nvGrpSpPr>
        <p:cNvPr id="1" name="Shape 710"/>
        <p:cNvGrpSpPr/>
        <p:nvPr/>
      </p:nvGrpSpPr>
      <p:grpSpPr>
        <a:xfrm>
          <a:off x="0" y="0"/>
          <a:ext cx="0" cy="0"/>
          <a:chOff x="0" y="0"/>
          <a:chExt cx="0" cy="0"/>
        </a:xfrm>
      </p:grpSpPr>
      <p:sp>
        <p:nvSpPr>
          <p:cNvPr id="711" name="Google Shape;711;p73"/>
          <p:cNvSpPr txBox="1">
            <a:spLocks noGrp="1"/>
          </p:cNvSpPr>
          <p:nvPr>
            <p:ph type="title"/>
          </p:nvPr>
        </p:nvSpPr>
        <p:spPr>
          <a:xfrm>
            <a:off x="838200" y="288919"/>
            <a:ext cx="10515600" cy="1190627"/>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3600"/>
              <a:buFont typeface="Quattrocento Sans"/>
              <a:buNone/>
            </a:pPr>
            <a:r>
              <a:rPr lang="en-US" b="1"/>
              <a:t>Senyals del comportament de la persona cuidadora</a:t>
            </a:r>
            <a:endParaRPr/>
          </a:p>
        </p:txBody>
      </p:sp>
      <p:sp>
        <p:nvSpPr>
          <p:cNvPr id="712" name="Google Shape;712;p73"/>
          <p:cNvSpPr txBox="1">
            <a:spLocks noGrp="1"/>
          </p:cNvSpPr>
          <p:nvPr>
            <p:ph type="body" idx="1"/>
          </p:nvPr>
        </p:nvSpPr>
        <p:spPr>
          <a:xfrm>
            <a:off x="405063" y="1479546"/>
            <a:ext cx="9328484" cy="4351338"/>
          </a:xfrm>
          <a:prstGeom prst="rect">
            <a:avLst/>
          </a:prstGeom>
          <a:noFill/>
          <a:ln>
            <a:noFill/>
          </a:ln>
        </p:spPr>
        <p:txBody>
          <a:bodyPr spcFirstLastPara="1" wrap="square" lIns="91425" tIns="45700" rIns="91425" bIns="45700" anchor="t" anchorCtr="0">
            <a:noAutofit/>
          </a:bodyPr>
          <a:lstStyle/>
          <a:p>
            <a:pPr marL="261938" lvl="0" indent="-261938" algn="l" rtl="0">
              <a:lnSpc>
                <a:spcPct val="100000"/>
              </a:lnSpc>
              <a:spcBef>
                <a:spcPts val="0"/>
              </a:spcBef>
              <a:spcAft>
                <a:spcPts val="0"/>
              </a:spcAft>
              <a:buSzPts val="2100"/>
              <a:buChar char="🠶"/>
            </a:pPr>
            <a:r>
              <a:rPr lang="en-US" sz="2100"/>
              <a:t>mostra poca preocupació per la nena o el nen</a:t>
            </a:r>
            <a:endParaRPr/>
          </a:p>
          <a:p>
            <a:pPr marL="261938" lvl="0" indent="-261938" algn="l" rtl="0">
              <a:lnSpc>
                <a:spcPct val="100000"/>
              </a:lnSpc>
              <a:spcBef>
                <a:spcPts val="600"/>
              </a:spcBef>
              <a:spcAft>
                <a:spcPts val="0"/>
              </a:spcAft>
              <a:buSzPts val="2100"/>
              <a:buChar char="🠶"/>
            </a:pPr>
            <a:r>
              <a:rPr lang="en-US" sz="2100"/>
              <a:t>apareix incapaç de reconèixer el malestar físic o emocional de la nena o el nen</a:t>
            </a:r>
            <a:endParaRPr/>
          </a:p>
          <a:p>
            <a:pPr marL="261938" lvl="0" indent="-261938" algn="l" rtl="0">
              <a:lnSpc>
                <a:spcPct val="100000"/>
              </a:lnSpc>
              <a:spcBef>
                <a:spcPts val="600"/>
              </a:spcBef>
              <a:spcAft>
                <a:spcPts val="0"/>
              </a:spcAft>
              <a:buSzPts val="2100"/>
              <a:buChar char="🠶"/>
            </a:pPr>
            <a:r>
              <a:rPr lang="en-US" sz="2100"/>
              <a:t>culpa la nena el nen dels problemes</a:t>
            </a:r>
            <a:endParaRPr sz="2100"/>
          </a:p>
          <a:p>
            <a:pPr marL="261938" lvl="0" indent="-261938" algn="l" rtl="0">
              <a:lnSpc>
                <a:spcPct val="100000"/>
              </a:lnSpc>
              <a:spcBef>
                <a:spcPts val="600"/>
              </a:spcBef>
              <a:spcAft>
                <a:spcPts val="0"/>
              </a:spcAft>
              <a:buSzPts val="2100"/>
              <a:buChar char="🠶"/>
            </a:pPr>
            <a:r>
              <a:rPr lang="en-US" sz="2100"/>
              <a:t>menysté o reprova constantment la nena o el nen, utilitza descripcions negatives, com ara "inútil" o "malvada“o “malvat”.</a:t>
            </a:r>
            <a:endParaRPr/>
          </a:p>
          <a:p>
            <a:pPr marL="261938" lvl="0" indent="-261938" algn="l" rtl="0">
              <a:lnSpc>
                <a:spcPct val="100000"/>
              </a:lnSpc>
              <a:spcBef>
                <a:spcPts val="600"/>
              </a:spcBef>
              <a:spcAft>
                <a:spcPts val="0"/>
              </a:spcAft>
              <a:buSzPts val="2100"/>
              <a:buChar char="🠶"/>
            </a:pPr>
            <a:r>
              <a:rPr lang="en-US" sz="2100"/>
              <a:t>espera cura i atenció de la nena o el nen i mostra gelosia si altres persones de la família reben la seva atenció</a:t>
            </a:r>
            <a:endParaRPr sz="2100"/>
          </a:p>
          <a:p>
            <a:pPr marL="261938" lvl="0" indent="-261938" algn="l" rtl="0">
              <a:lnSpc>
                <a:spcPct val="100000"/>
              </a:lnSpc>
              <a:spcBef>
                <a:spcPts val="600"/>
              </a:spcBef>
              <a:spcAft>
                <a:spcPts val="0"/>
              </a:spcAft>
              <a:buSzPts val="2100"/>
              <a:buChar char="🠶"/>
            </a:pPr>
            <a:r>
              <a:rPr lang="en-US" sz="2100"/>
              <a:t>utilitza una dura disciplina física</a:t>
            </a:r>
            <a:endParaRPr sz="2100"/>
          </a:p>
          <a:p>
            <a:pPr marL="261938" lvl="0" indent="-261938" algn="l" rtl="0">
              <a:lnSpc>
                <a:spcPct val="100000"/>
              </a:lnSpc>
              <a:spcBef>
                <a:spcPts val="600"/>
              </a:spcBef>
              <a:spcAft>
                <a:spcPts val="0"/>
              </a:spcAft>
              <a:buSzPts val="2100"/>
              <a:buChar char="🠶"/>
            </a:pPr>
            <a:r>
              <a:rPr lang="en-US" sz="2100"/>
              <a:t>exigeix ​​la nena o el nen un nivell de rendiment físic o acadèmic inadequat</a:t>
            </a:r>
            <a:endParaRPr sz="2100"/>
          </a:p>
          <a:p>
            <a:pPr marL="261938" lvl="0" indent="-261938" algn="l" rtl="0">
              <a:lnSpc>
                <a:spcPct val="100000"/>
              </a:lnSpc>
              <a:spcBef>
                <a:spcPts val="600"/>
              </a:spcBef>
              <a:spcAft>
                <a:spcPts val="0"/>
              </a:spcAft>
              <a:buSzPts val="2100"/>
              <a:buChar char="🠶"/>
            </a:pPr>
            <a:r>
              <a:rPr lang="en-US" sz="2100"/>
              <a:t>limita de manera severa el contacte de la nena o el nen amb altres persones</a:t>
            </a:r>
            <a:endParaRPr/>
          </a:p>
          <a:p>
            <a:pPr marL="261938" lvl="0" indent="-261938" algn="l" rtl="0">
              <a:lnSpc>
                <a:spcPct val="100000"/>
              </a:lnSpc>
              <a:spcBef>
                <a:spcPts val="600"/>
              </a:spcBef>
              <a:spcAft>
                <a:spcPts val="0"/>
              </a:spcAft>
              <a:buSzPts val="2100"/>
              <a:buChar char="🠶"/>
            </a:pPr>
            <a:r>
              <a:rPr lang="en-US" sz="2100"/>
              <a:t>dóna explicacions contradictòries o poc convincents sobre les lesions de la nena o el nen</a:t>
            </a:r>
            <a:endParaRPr sz="2100"/>
          </a:p>
          <a:p>
            <a:pPr marL="261938" lvl="0" indent="-128588" algn="l" rtl="0">
              <a:lnSpc>
                <a:spcPct val="100000"/>
              </a:lnSpc>
              <a:spcBef>
                <a:spcPts val="600"/>
              </a:spcBef>
              <a:spcAft>
                <a:spcPts val="0"/>
              </a:spcAft>
              <a:buSzPts val="2100"/>
              <a:buNone/>
            </a:pPr>
            <a:endParaRPr sz="2100"/>
          </a:p>
        </p:txBody>
      </p:sp>
      <p:sp>
        <p:nvSpPr>
          <p:cNvPr id="713" name="Google Shape;713;p73"/>
          <p:cNvSpPr/>
          <p:nvPr/>
        </p:nvSpPr>
        <p:spPr>
          <a:xfrm>
            <a:off x="9733547" y="1443844"/>
            <a:ext cx="2394300" cy="39702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600">
                <a:solidFill>
                  <a:schemeClr val="accent1"/>
                </a:solidFill>
                <a:latin typeface="Arial"/>
                <a:ea typeface="Arial"/>
                <a:cs typeface="Arial"/>
                <a:sym typeface="Arial"/>
              </a:rPr>
              <a:t>de vegades, el comportament de les persones cuidadores envia </a:t>
            </a:r>
            <a:r>
              <a:rPr lang="en-US" sz="2600" i="1">
                <a:solidFill>
                  <a:schemeClr val="accent1"/>
                </a:solidFill>
                <a:latin typeface="Arial"/>
                <a:ea typeface="Arial"/>
                <a:cs typeface="Arial"/>
                <a:sym typeface="Arial"/>
              </a:rPr>
              <a:t>“senyals vermelles”</a:t>
            </a:r>
            <a:r>
              <a:rPr lang="en-US" sz="2600">
                <a:solidFill>
                  <a:schemeClr val="accent1"/>
                </a:solidFill>
                <a:latin typeface="Arial"/>
                <a:ea typeface="Arial"/>
                <a:cs typeface="Arial"/>
                <a:sym typeface="Arial"/>
              </a:rPr>
              <a:t> de maltractament infantil</a:t>
            </a:r>
            <a:endParaRPr sz="2600">
              <a:solidFill>
                <a:schemeClr val="accent1"/>
              </a:solidFill>
              <a:latin typeface="Calibri"/>
              <a:ea typeface="Calibri"/>
              <a:cs typeface="Calibri"/>
              <a:sym typeface="Calibri"/>
            </a:endParaRPr>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showMasterSp="0">
  <p:cSld>
    <p:spTree>
      <p:nvGrpSpPr>
        <p:cNvPr id="1" name="Shape 718"/>
        <p:cNvGrpSpPr/>
        <p:nvPr/>
      </p:nvGrpSpPr>
      <p:grpSpPr>
        <a:xfrm>
          <a:off x="0" y="0"/>
          <a:ext cx="0" cy="0"/>
          <a:chOff x="0" y="0"/>
          <a:chExt cx="0" cy="0"/>
        </a:xfrm>
      </p:grpSpPr>
      <p:sp>
        <p:nvSpPr>
          <p:cNvPr id="719" name="Google Shape;719;p74"/>
          <p:cNvSpPr txBox="1">
            <a:spLocks noGrp="1"/>
          </p:cNvSpPr>
          <p:nvPr>
            <p:ph type="title"/>
          </p:nvPr>
        </p:nvSpPr>
        <p:spPr>
          <a:xfrm>
            <a:off x="838200" y="34479"/>
            <a:ext cx="10515600" cy="1190627"/>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3600"/>
              <a:buFont typeface="Quattrocento Sans"/>
              <a:buNone/>
            </a:pPr>
            <a:r>
              <a:rPr lang="en-US"/>
              <a:t>Determinants de risc de maltractament</a:t>
            </a:r>
            <a:endParaRPr/>
          </a:p>
        </p:txBody>
      </p:sp>
      <p:sp>
        <p:nvSpPr>
          <p:cNvPr id="720" name="Google Shape;720;p74"/>
          <p:cNvSpPr txBox="1">
            <a:spLocks noGrp="1"/>
          </p:cNvSpPr>
          <p:nvPr>
            <p:ph type="body" idx="1"/>
          </p:nvPr>
        </p:nvSpPr>
        <p:spPr>
          <a:xfrm>
            <a:off x="838200" y="1173499"/>
            <a:ext cx="10986370" cy="4511001"/>
          </a:xfrm>
          <a:prstGeom prst="rect">
            <a:avLst/>
          </a:prstGeom>
          <a:noFill/>
          <a:ln>
            <a:noFill/>
          </a:ln>
        </p:spPr>
        <p:txBody>
          <a:bodyPr spcFirstLastPara="1" wrap="square" lIns="91425" tIns="45700" rIns="91425" bIns="45700" anchor="t" anchorCtr="0">
            <a:noAutofit/>
          </a:bodyPr>
          <a:lstStyle/>
          <a:p>
            <a:pPr marL="361942" lvl="0" indent="-361942" algn="l" rtl="0">
              <a:lnSpc>
                <a:spcPct val="90000"/>
              </a:lnSpc>
              <a:spcBef>
                <a:spcPts val="0"/>
              </a:spcBef>
              <a:spcAft>
                <a:spcPts val="0"/>
              </a:spcAft>
              <a:buClr>
                <a:schemeClr val="accent1"/>
              </a:buClr>
              <a:buSzPts val="2000"/>
              <a:buFont typeface="Noto Sans Symbols"/>
              <a:buChar char="🠶"/>
            </a:pPr>
            <a:r>
              <a:rPr lang="en-US" sz="2000"/>
              <a:t>Manca de suport social de la família</a:t>
            </a:r>
            <a:endParaRPr/>
          </a:p>
          <a:p>
            <a:pPr marL="361942" lvl="0" indent="-361942" algn="l" rtl="0">
              <a:lnSpc>
                <a:spcPct val="90000"/>
              </a:lnSpc>
              <a:spcBef>
                <a:spcPts val="1000"/>
              </a:spcBef>
              <a:spcAft>
                <a:spcPts val="0"/>
              </a:spcAft>
              <a:buClr>
                <a:schemeClr val="accent1"/>
              </a:buClr>
              <a:buSzPts val="2000"/>
              <a:buFont typeface="Noto Sans Symbols"/>
              <a:buChar char="🠶"/>
            </a:pPr>
            <a:r>
              <a:rPr lang="en-US" sz="2000"/>
              <a:t>Vulnerabilitat social i escasos recursos per a la criança </a:t>
            </a:r>
            <a:endParaRPr/>
          </a:p>
          <a:p>
            <a:pPr marL="361942" lvl="0" indent="-361942" algn="l" rtl="0">
              <a:lnSpc>
                <a:spcPct val="90000"/>
              </a:lnSpc>
              <a:spcBef>
                <a:spcPts val="1000"/>
              </a:spcBef>
              <a:spcAft>
                <a:spcPts val="0"/>
              </a:spcAft>
              <a:buClr>
                <a:schemeClr val="accent1"/>
              </a:buClr>
              <a:buSzPts val="2000"/>
              <a:buFont typeface="Noto Sans Symbols"/>
              <a:buChar char="🠶"/>
            </a:pPr>
            <a:r>
              <a:rPr lang="en-US" sz="2000"/>
              <a:t>Família nombrosa (més de 4 filles i/o fills)</a:t>
            </a:r>
            <a:endParaRPr sz="2000"/>
          </a:p>
          <a:p>
            <a:pPr marL="361942" lvl="0" indent="-361942" algn="l" rtl="0">
              <a:lnSpc>
                <a:spcPct val="90000"/>
              </a:lnSpc>
              <a:spcBef>
                <a:spcPts val="1000"/>
              </a:spcBef>
              <a:spcAft>
                <a:spcPts val="0"/>
              </a:spcAft>
              <a:buClr>
                <a:schemeClr val="accent1"/>
              </a:buClr>
              <a:buSzPts val="2000"/>
              <a:buFont typeface="Noto Sans Symbols"/>
              <a:buChar char="🠶"/>
            </a:pPr>
            <a:r>
              <a:rPr lang="en-US" sz="2000"/>
              <a:t>Família monomarental o monoparental</a:t>
            </a:r>
            <a:endParaRPr sz="2000"/>
          </a:p>
          <a:p>
            <a:pPr marL="361942" lvl="0" indent="-361942" algn="l" rtl="0">
              <a:lnSpc>
                <a:spcPct val="90000"/>
              </a:lnSpc>
              <a:spcBef>
                <a:spcPts val="1000"/>
              </a:spcBef>
              <a:spcAft>
                <a:spcPts val="0"/>
              </a:spcAft>
              <a:buClr>
                <a:schemeClr val="accent1"/>
              </a:buClr>
              <a:buSzPts val="2000"/>
              <a:buFont typeface="Noto Sans Symbols"/>
              <a:buChar char="🠶"/>
            </a:pPr>
            <a:r>
              <a:rPr lang="en-US" sz="2000"/>
              <a:t>Maternitat o paternitat precoç</a:t>
            </a:r>
            <a:endParaRPr sz="2000"/>
          </a:p>
          <a:p>
            <a:pPr marL="361942" lvl="0" indent="-361942" algn="l" rtl="0">
              <a:lnSpc>
                <a:spcPct val="90000"/>
              </a:lnSpc>
              <a:spcBef>
                <a:spcPts val="1000"/>
              </a:spcBef>
              <a:spcAft>
                <a:spcPts val="0"/>
              </a:spcAft>
              <a:buClr>
                <a:schemeClr val="accent1"/>
              </a:buClr>
              <a:buSzPts val="2000"/>
              <a:buFont typeface="Noto Sans Symbols"/>
              <a:buChar char="🠶"/>
            </a:pPr>
            <a:r>
              <a:rPr lang="en-US" sz="2000"/>
              <a:t>Nena o nens amb “problemes de comportament”</a:t>
            </a:r>
            <a:endParaRPr sz="2000"/>
          </a:p>
          <a:p>
            <a:pPr marL="361942" lvl="0" indent="-361942" algn="l" rtl="0">
              <a:lnSpc>
                <a:spcPct val="90000"/>
              </a:lnSpc>
              <a:spcBef>
                <a:spcPts val="1000"/>
              </a:spcBef>
              <a:spcAft>
                <a:spcPts val="0"/>
              </a:spcAft>
              <a:buClr>
                <a:schemeClr val="accent1"/>
              </a:buClr>
              <a:buSzPts val="2000"/>
              <a:buFont typeface="Noto Sans Symbols"/>
              <a:buChar char="🠶"/>
            </a:pPr>
            <a:r>
              <a:rPr lang="en-US" sz="2000"/>
              <a:t>Edat de la nena o el nen: nadó o adolescent</a:t>
            </a:r>
            <a:endParaRPr sz="2000"/>
          </a:p>
          <a:p>
            <a:pPr marL="361942" lvl="0" indent="-361942" algn="l" rtl="0">
              <a:lnSpc>
                <a:spcPct val="90000"/>
              </a:lnSpc>
              <a:spcBef>
                <a:spcPts val="1000"/>
              </a:spcBef>
              <a:spcAft>
                <a:spcPts val="0"/>
              </a:spcAft>
              <a:buClr>
                <a:schemeClr val="accent1"/>
              </a:buClr>
              <a:buSzPts val="2000"/>
              <a:buFont typeface="Noto Sans Symbols"/>
              <a:buChar char="🠶"/>
            </a:pPr>
            <a:r>
              <a:rPr lang="en-US" sz="2000"/>
              <a:t>Una o varies de les persones cuidadores: </a:t>
            </a:r>
            <a:endParaRPr/>
          </a:p>
          <a:p>
            <a:pPr marL="809605" lvl="1" indent="-352417" algn="l" rtl="0">
              <a:lnSpc>
                <a:spcPct val="90000"/>
              </a:lnSpc>
              <a:spcBef>
                <a:spcPts val="500"/>
              </a:spcBef>
              <a:spcAft>
                <a:spcPts val="0"/>
              </a:spcAft>
              <a:buClr>
                <a:schemeClr val="accent1"/>
              </a:buClr>
              <a:buSzPts val="1900"/>
              <a:buChar char="🠶"/>
            </a:pPr>
            <a:r>
              <a:rPr lang="en-US" sz="1900"/>
              <a:t>presenten un problema de salut mental important</a:t>
            </a:r>
            <a:endParaRPr sz="1900"/>
          </a:p>
          <a:p>
            <a:pPr marL="809605" lvl="1" indent="-352417" algn="l" rtl="0">
              <a:lnSpc>
                <a:spcPct val="90000"/>
              </a:lnSpc>
              <a:spcBef>
                <a:spcPts val="500"/>
              </a:spcBef>
              <a:spcAft>
                <a:spcPts val="0"/>
              </a:spcAft>
              <a:buClr>
                <a:schemeClr val="accent1"/>
              </a:buClr>
              <a:buSzPts val="1900"/>
              <a:buChar char="🠶"/>
            </a:pPr>
            <a:r>
              <a:rPr lang="en-US" sz="1900"/>
              <a:t>tenen dependència a l'alcohol i / o altres substàncies</a:t>
            </a:r>
            <a:endParaRPr sz="1900"/>
          </a:p>
          <a:p>
            <a:pPr marL="809605" lvl="1" indent="-352417" algn="l" rtl="0">
              <a:lnSpc>
                <a:spcPct val="90000"/>
              </a:lnSpc>
              <a:spcBef>
                <a:spcPts val="500"/>
              </a:spcBef>
              <a:spcAft>
                <a:spcPts val="0"/>
              </a:spcAft>
              <a:buClr>
                <a:schemeClr val="accent1"/>
              </a:buClr>
              <a:buSzPts val="1900"/>
              <a:buChar char="🠶"/>
            </a:pPr>
            <a:r>
              <a:rPr lang="en-US" sz="1900"/>
              <a:t>tenen antecedents o historial delictiu</a:t>
            </a:r>
            <a:endParaRPr sz="1900"/>
          </a:p>
          <a:p>
            <a:pPr marL="809605" lvl="1" indent="-352417" algn="l" rtl="0">
              <a:lnSpc>
                <a:spcPct val="90000"/>
              </a:lnSpc>
              <a:spcBef>
                <a:spcPts val="500"/>
              </a:spcBef>
              <a:spcAft>
                <a:spcPts val="0"/>
              </a:spcAft>
              <a:buClr>
                <a:schemeClr val="accent1"/>
              </a:buClr>
              <a:buSzPts val="1900"/>
              <a:buChar char="🠶"/>
            </a:pPr>
            <a:r>
              <a:rPr lang="en-US" sz="1900"/>
              <a:t>tenen una discapacitat greu</a:t>
            </a:r>
            <a:endParaRPr sz="1900"/>
          </a:p>
          <a:p>
            <a:pPr marL="809605" lvl="1" indent="-352417" algn="l" rtl="0">
              <a:lnSpc>
                <a:spcPct val="90000"/>
              </a:lnSpc>
              <a:spcBef>
                <a:spcPts val="500"/>
              </a:spcBef>
              <a:spcAft>
                <a:spcPts val="0"/>
              </a:spcAft>
              <a:buClr>
                <a:schemeClr val="accent1"/>
              </a:buClr>
              <a:buSzPts val="1900"/>
              <a:buChar char="🠶"/>
            </a:pPr>
            <a:r>
              <a:rPr lang="en-US" sz="1900"/>
              <a:t>tenen antecedents de maltractament a la infància</a:t>
            </a:r>
            <a:endParaRPr sz="1900"/>
          </a:p>
        </p:txBody>
      </p:sp>
      <p:sp>
        <p:nvSpPr>
          <p:cNvPr id="721" name="Google Shape;721;p74"/>
          <p:cNvSpPr/>
          <p:nvPr/>
        </p:nvSpPr>
        <p:spPr>
          <a:xfrm>
            <a:off x="8832936" y="1140396"/>
            <a:ext cx="2991634" cy="4577206"/>
          </a:xfrm>
          <a:prstGeom prst="roundRect">
            <a:avLst>
              <a:gd name="adj" fmla="val 16667"/>
            </a:avLst>
          </a:prstGeom>
          <a:solidFill>
            <a:schemeClr val="accent1"/>
          </a:solidFill>
          <a:ln w="12700" cap="flat" cmpd="sng">
            <a:solidFill>
              <a:srgbClr val="42719B"/>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r" rtl="0">
              <a:spcBef>
                <a:spcPts val="0"/>
              </a:spcBef>
              <a:spcAft>
                <a:spcPts val="0"/>
              </a:spcAft>
              <a:buNone/>
            </a:pPr>
            <a:r>
              <a:rPr lang="en-US" sz="2000">
                <a:solidFill>
                  <a:schemeClr val="lt1"/>
                </a:solidFill>
                <a:latin typeface="Quattrocento Sans"/>
                <a:ea typeface="Quattrocento Sans"/>
                <a:cs typeface="Quattrocento Sans"/>
                <a:sym typeface="Quattrocento Sans"/>
              </a:rPr>
              <a:t>🡺 sovint aquests factors es donen junts</a:t>
            </a:r>
            <a:endParaRPr sz="2000">
              <a:solidFill>
                <a:schemeClr val="lt1"/>
              </a:solidFill>
              <a:latin typeface="Quattrocento Sans"/>
              <a:ea typeface="Quattrocento Sans"/>
              <a:cs typeface="Quattrocento Sans"/>
              <a:sym typeface="Quattrocento Sans"/>
            </a:endParaRPr>
          </a:p>
          <a:p>
            <a:pPr marL="0" marR="0" lvl="0" indent="0" algn="r" rtl="0">
              <a:spcBef>
                <a:spcPts val="0"/>
              </a:spcBef>
              <a:spcAft>
                <a:spcPts val="0"/>
              </a:spcAft>
              <a:buNone/>
            </a:pPr>
            <a:endParaRPr sz="2000">
              <a:solidFill>
                <a:schemeClr val="lt1"/>
              </a:solidFill>
              <a:latin typeface="Quattrocento Sans"/>
              <a:ea typeface="Quattrocento Sans"/>
              <a:cs typeface="Quattrocento Sans"/>
              <a:sym typeface="Quattrocento Sans"/>
            </a:endParaRPr>
          </a:p>
          <a:p>
            <a:pPr marL="285750" marR="0" lvl="0" indent="-285750" algn="r" rtl="0">
              <a:spcBef>
                <a:spcPts val="0"/>
              </a:spcBef>
              <a:spcAft>
                <a:spcPts val="0"/>
              </a:spcAft>
              <a:buClr>
                <a:schemeClr val="dk1"/>
              </a:buClr>
              <a:buSzPts val="2000"/>
              <a:buFont typeface="Noto Sans Symbols"/>
              <a:buChar char="🡺"/>
            </a:pPr>
            <a:r>
              <a:rPr lang="en-US" sz="2000">
                <a:solidFill>
                  <a:schemeClr val="dk1"/>
                </a:solidFill>
                <a:latin typeface="Quattrocento Sans"/>
                <a:ea typeface="Quattrocento Sans"/>
                <a:cs typeface="Quattrocento Sans"/>
                <a:sym typeface="Quattrocento Sans"/>
              </a:rPr>
              <a:t>es correlacionen amb altres factors característics de contextos familiars </a:t>
            </a:r>
            <a:endParaRPr/>
          </a:p>
          <a:p>
            <a:pPr marL="0" marR="0" lvl="0" indent="0" algn="r" rtl="0">
              <a:spcBef>
                <a:spcPts val="0"/>
              </a:spcBef>
              <a:spcAft>
                <a:spcPts val="0"/>
              </a:spcAft>
              <a:buNone/>
            </a:pPr>
            <a:r>
              <a:rPr lang="en-US" sz="2000">
                <a:solidFill>
                  <a:schemeClr val="lt1"/>
                </a:solidFill>
                <a:latin typeface="Quattrocento Sans"/>
                <a:ea typeface="Quattrocento Sans"/>
                <a:cs typeface="Quattrocento Sans"/>
                <a:sym typeface="Quattrocento Sans"/>
              </a:rPr>
              <a:t>disfuncionals</a:t>
            </a:r>
            <a:endParaRPr sz="2000">
              <a:solidFill>
                <a:schemeClr val="lt1"/>
              </a:solidFill>
              <a:latin typeface="Quattrocento Sans"/>
              <a:ea typeface="Quattrocento Sans"/>
              <a:cs typeface="Quattrocento Sans"/>
              <a:sym typeface="Quattrocento Sans"/>
            </a:endParaRPr>
          </a:p>
          <a:p>
            <a:pPr marL="0" marR="0" lvl="0" indent="0" algn="r" rtl="0">
              <a:spcBef>
                <a:spcPts val="0"/>
              </a:spcBef>
              <a:spcAft>
                <a:spcPts val="0"/>
              </a:spcAft>
              <a:buNone/>
            </a:pPr>
            <a:endParaRPr sz="2000">
              <a:solidFill>
                <a:schemeClr val="lt1"/>
              </a:solidFill>
              <a:latin typeface="Quattrocento Sans"/>
              <a:ea typeface="Quattrocento Sans"/>
              <a:cs typeface="Quattrocento Sans"/>
              <a:sym typeface="Quattrocento Sans"/>
            </a:endParaRPr>
          </a:p>
          <a:p>
            <a:pPr marL="0" marR="0" lvl="0" indent="0" algn="r" rtl="0">
              <a:spcBef>
                <a:spcPts val="0"/>
              </a:spcBef>
              <a:spcAft>
                <a:spcPts val="0"/>
              </a:spcAft>
              <a:buNone/>
            </a:pPr>
            <a:r>
              <a:rPr lang="en-US" sz="2000">
                <a:solidFill>
                  <a:srgbClr val="FFFF00"/>
                </a:solidFill>
                <a:latin typeface="Quattrocento Sans"/>
                <a:ea typeface="Quattrocento Sans"/>
                <a:cs typeface="Quattrocento Sans"/>
                <a:sym typeface="Quattrocento Sans"/>
              </a:rPr>
              <a:t>La presència d’una o més d’aquestes circumstàncies  no implica  necessàriament que hi hagi maltractament</a:t>
            </a:r>
            <a:endParaRPr sz="2000">
              <a:solidFill>
                <a:srgbClr val="FFFF00"/>
              </a:solidFill>
              <a:latin typeface="Quattrocento Sans"/>
              <a:ea typeface="Quattrocento Sans"/>
              <a:cs typeface="Quattrocento Sans"/>
              <a:sym typeface="Quattrocento San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721"/>
                                        </p:tgtEl>
                                        <p:attrNameLst>
                                          <p:attrName>style.visibility</p:attrName>
                                        </p:attrNameLst>
                                      </p:cBhvr>
                                      <p:to>
                                        <p:strVal val="visible"/>
                                      </p:to>
                                    </p:set>
                                    <p:anim calcmode="lin" valueType="num">
                                      <p:cBhvr additive="base">
                                        <p:cTn id="7" dur="500"/>
                                        <p:tgtEl>
                                          <p:spTgt spid="721"/>
                                        </p:tgtEl>
                                        <p:attrNameLst>
                                          <p:attrName>ppt_w</p:attrName>
                                        </p:attrNameLst>
                                      </p:cBhvr>
                                      <p:tavLst>
                                        <p:tav tm="0">
                                          <p:val>
                                            <p:strVal val="0"/>
                                          </p:val>
                                        </p:tav>
                                        <p:tav tm="100000">
                                          <p:val>
                                            <p:strVal val="#ppt_w"/>
                                          </p:val>
                                        </p:tav>
                                      </p:tavLst>
                                    </p:anim>
                                    <p:anim calcmode="lin" valueType="num">
                                      <p:cBhvr additive="base">
                                        <p:cTn id="8" dur="500"/>
                                        <p:tgtEl>
                                          <p:spTgt spid="721"/>
                                        </p:tgtEl>
                                        <p:attrNameLst>
                                          <p:attrName>ppt_h</p:attrName>
                                        </p:attrNameLst>
                                      </p:cBhvr>
                                      <p:tavLst>
                                        <p:tav tm="0">
                                          <p:val>
                                            <p:str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6.xml><?xml version="1.0" encoding="utf-8"?>
<p:sld xmlns:a="http://schemas.openxmlformats.org/drawingml/2006/main" xmlns:r="http://schemas.openxmlformats.org/officeDocument/2006/relationships" xmlns:p="http://schemas.openxmlformats.org/presentationml/2006/main" showMasterSp="0">
  <p:cSld>
    <p:spTree>
      <p:nvGrpSpPr>
        <p:cNvPr id="1" name="Shape 726"/>
        <p:cNvGrpSpPr/>
        <p:nvPr/>
      </p:nvGrpSpPr>
      <p:grpSpPr>
        <a:xfrm>
          <a:off x="0" y="0"/>
          <a:ext cx="0" cy="0"/>
          <a:chOff x="0" y="0"/>
          <a:chExt cx="0" cy="0"/>
        </a:xfrm>
      </p:grpSpPr>
      <p:sp>
        <p:nvSpPr>
          <p:cNvPr id="727" name="Google Shape;727;p75"/>
          <p:cNvSpPr txBox="1">
            <a:spLocks noGrp="1"/>
          </p:cNvSpPr>
          <p:nvPr>
            <p:ph type="title"/>
          </p:nvPr>
        </p:nvSpPr>
        <p:spPr>
          <a:xfrm>
            <a:off x="838200" y="365127"/>
            <a:ext cx="10515600" cy="1190627"/>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accent2"/>
              </a:buClr>
              <a:buSzPts val="3600"/>
              <a:buFont typeface="Quattrocento Sans"/>
              <a:buNone/>
            </a:pPr>
            <a:r>
              <a:rPr lang="en-US" b="1" cap="none">
                <a:solidFill>
                  <a:schemeClr val="accent2"/>
                </a:solidFill>
              </a:rPr>
              <a:t>TINGUEU EN COMPTE!</a:t>
            </a:r>
            <a:endParaRPr>
              <a:solidFill>
                <a:schemeClr val="accent2"/>
              </a:solidFill>
            </a:endParaRPr>
          </a:p>
        </p:txBody>
      </p:sp>
      <p:sp>
        <p:nvSpPr>
          <p:cNvPr id="728" name="Google Shape;728;p75"/>
          <p:cNvSpPr txBox="1">
            <a:spLocks noGrp="1"/>
          </p:cNvSpPr>
          <p:nvPr>
            <p:ph type="body" idx="1"/>
          </p:nvPr>
        </p:nvSpPr>
        <p:spPr>
          <a:xfrm>
            <a:off x="838200" y="1555754"/>
            <a:ext cx="10515600" cy="4351338"/>
          </a:xfrm>
          <a:prstGeom prst="rect">
            <a:avLst/>
          </a:prstGeom>
          <a:noFill/>
          <a:ln>
            <a:noFill/>
          </a:ln>
        </p:spPr>
        <p:txBody>
          <a:bodyPr spcFirstLastPara="1" wrap="square" lIns="91425" tIns="45700" rIns="91425" bIns="45700" anchor="t" anchorCtr="0">
            <a:normAutofit/>
          </a:bodyPr>
          <a:lstStyle/>
          <a:p>
            <a:pPr marL="361942" lvl="0" indent="-361942" algn="l" rtl="0">
              <a:lnSpc>
                <a:spcPct val="80000"/>
              </a:lnSpc>
              <a:spcBef>
                <a:spcPts val="0"/>
              </a:spcBef>
              <a:spcAft>
                <a:spcPts val="0"/>
              </a:spcAft>
              <a:buSzPts val="2590"/>
              <a:buChar char="🠶"/>
            </a:pPr>
            <a:r>
              <a:rPr lang="en-US" sz="2590"/>
              <a:t>els senyals d’alarma dependen del tipus de maltractament i poden variar</a:t>
            </a:r>
            <a:endParaRPr sz="2590"/>
          </a:p>
          <a:p>
            <a:pPr marL="0" lvl="0" indent="0" algn="l" rtl="0">
              <a:lnSpc>
                <a:spcPct val="80000"/>
              </a:lnSpc>
              <a:spcBef>
                <a:spcPts val="1000"/>
              </a:spcBef>
              <a:spcAft>
                <a:spcPts val="0"/>
              </a:spcAft>
              <a:buSzPts val="2590"/>
              <a:buNone/>
            </a:pPr>
            <a:r>
              <a:rPr lang="en-US" sz="2590"/>
              <a:t>NO OBSTANT AIXÒ</a:t>
            </a:r>
            <a:endParaRPr/>
          </a:p>
          <a:p>
            <a:pPr marL="361942" lvl="0" indent="-197477" algn="l" rtl="0">
              <a:lnSpc>
                <a:spcPct val="80000"/>
              </a:lnSpc>
              <a:spcBef>
                <a:spcPts val="1000"/>
              </a:spcBef>
              <a:spcAft>
                <a:spcPts val="0"/>
              </a:spcAft>
              <a:buSzPts val="2590"/>
              <a:buNone/>
            </a:pPr>
            <a:endParaRPr sz="2590"/>
          </a:p>
          <a:p>
            <a:pPr marL="361942" lvl="0" indent="-361942" algn="l" rtl="0">
              <a:lnSpc>
                <a:spcPct val="80000"/>
              </a:lnSpc>
              <a:spcBef>
                <a:spcPts val="1000"/>
              </a:spcBef>
              <a:spcAft>
                <a:spcPts val="0"/>
              </a:spcAft>
              <a:buSzPts val="2590"/>
              <a:buChar char="🠶"/>
            </a:pPr>
            <a:r>
              <a:rPr lang="en-US" sz="2590" b="1">
                <a:solidFill>
                  <a:schemeClr val="accent2"/>
                </a:solidFill>
              </a:rPr>
              <a:t>Els senyals d’alarma només són senyals d’alarma</a:t>
            </a:r>
            <a:r>
              <a:rPr lang="en-US" sz="2590"/>
              <a:t>; indicadors que demanen la nostra atenció i ens poden suggerir que estem davant una cas de maltractament infantil</a:t>
            </a:r>
            <a:endParaRPr sz="2590"/>
          </a:p>
          <a:p>
            <a:pPr marL="0" lvl="0" indent="0" algn="ctr" rtl="0">
              <a:lnSpc>
                <a:spcPct val="80000"/>
              </a:lnSpc>
              <a:spcBef>
                <a:spcPts val="1000"/>
              </a:spcBef>
              <a:spcAft>
                <a:spcPts val="0"/>
              </a:spcAft>
              <a:buSzPts val="2590"/>
              <a:buNone/>
            </a:pPr>
            <a:r>
              <a:rPr lang="en-US" sz="2590">
                <a:solidFill>
                  <a:schemeClr val="accent1"/>
                </a:solidFill>
              </a:rPr>
              <a:t>la presència de senyals d’alarma no significa necessàriament que hi hagi maltractament cap a una nena, nen o adolescent, ja que també poden existir indicadors similars en situacions en què NO n’hi ha i pot haver-hi una explicació coherent o no relacionada amb maltractament</a:t>
            </a:r>
            <a:endParaRPr sz="2590">
              <a:solidFill>
                <a:schemeClr val="accent1"/>
              </a:solidFill>
            </a:endParaRPr>
          </a:p>
          <a:p>
            <a:pPr marL="0" lvl="0" indent="0" algn="ctr" rtl="0">
              <a:lnSpc>
                <a:spcPct val="80000"/>
              </a:lnSpc>
              <a:spcBef>
                <a:spcPts val="1000"/>
              </a:spcBef>
              <a:spcAft>
                <a:spcPts val="0"/>
              </a:spcAft>
              <a:buSzPts val="2590"/>
              <a:buNone/>
            </a:pPr>
            <a:endParaRPr sz="2590">
              <a:solidFill>
                <a:schemeClr val="accent1"/>
              </a:solidFill>
            </a:endParaRPr>
          </a:p>
        </p:txBody>
      </p:sp>
    </p:spTree>
  </p:cSld>
  <p:clrMapOvr>
    <a:masterClrMapping/>
  </p:clrMapOvr>
  <p:transition>
    <p:comb dir="vert"/>
  </p:transition>
</p:sld>
</file>

<file path=ppt/slides/slide77.xml><?xml version="1.0" encoding="utf-8"?>
<p:sld xmlns:a="http://schemas.openxmlformats.org/drawingml/2006/main" xmlns:r="http://schemas.openxmlformats.org/officeDocument/2006/relationships" xmlns:p="http://schemas.openxmlformats.org/presentationml/2006/main" showMasterSp="0">
  <p:cSld>
    <p:spTree>
      <p:nvGrpSpPr>
        <p:cNvPr id="1" name="Shape 733"/>
        <p:cNvGrpSpPr/>
        <p:nvPr/>
      </p:nvGrpSpPr>
      <p:grpSpPr>
        <a:xfrm>
          <a:off x="0" y="0"/>
          <a:ext cx="0" cy="0"/>
          <a:chOff x="0" y="0"/>
          <a:chExt cx="0" cy="0"/>
        </a:xfrm>
      </p:grpSpPr>
      <p:sp>
        <p:nvSpPr>
          <p:cNvPr id="734" name="Google Shape;734;p76"/>
          <p:cNvSpPr txBox="1">
            <a:spLocks noGrp="1"/>
          </p:cNvSpPr>
          <p:nvPr>
            <p:ph type="title"/>
          </p:nvPr>
        </p:nvSpPr>
        <p:spPr>
          <a:xfrm>
            <a:off x="838200" y="0"/>
            <a:ext cx="10515600" cy="1190627"/>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3600"/>
              <a:buFont typeface="Quattrocento Sans"/>
              <a:buNone/>
            </a:pPr>
            <a:r>
              <a:rPr lang="en-US"/>
              <a:t>Resumint </a:t>
            </a:r>
            <a:endParaRPr/>
          </a:p>
        </p:txBody>
      </p:sp>
      <p:sp>
        <p:nvSpPr>
          <p:cNvPr id="735" name="Google Shape;735;p76"/>
          <p:cNvSpPr txBox="1">
            <a:spLocks noGrp="1"/>
          </p:cNvSpPr>
          <p:nvPr>
            <p:ph type="body" idx="1"/>
          </p:nvPr>
        </p:nvSpPr>
        <p:spPr>
          <a:xfrm>
            <a:off x="276726" y="979045"/>
            <a:ext cx="11547844" cy="4511001"/>
          </a:xfrm>
          <a:prstGeom prst="rect">
            <a:avLst/>
          </a:prstGeom>
          <a:noFill/>
          <a:ln>
            <a:noFill/>
          </a:ln>
        </p:spPr>
        <p:txBody>
          <a:bodyPr spcFirstLastPara="1" wrap="square" lIns="91425" tIns="45700" rIns="91425" bIns="45700" anchor="t" anchorCtr="0">
            <a:noAutofit/>
          </a:bodyPr>
          <a:lstStyle/>
          <a:p>
            <a:pPr marL="361942" lvl="0" indent="-361942" algn="l" rtl="0">
              <a:lnSpc>
                <a:spcPct val="90000"/>
              </a:lnSpc>
              <a:spcBef>
                <a:spcPts val="0"/>
              </a:spcBef>
              <a:spcAft>
                <a:spcPts val="0"/>
              </a:spcAft>
              <a:buClr>
                <a:schemeClr val="accent1"/>
              </a:buClr>
              <a:buSzPts val="2200"/>
              <a:buFont typeface="Noto Sans Symbols"/>
              <a:buChar char="🠶"/>
            </a:pPr>
            <a:r>
              <a:rPr lang="en-US" sz="2200"/>
              <a:t>el maltractament infantil no sempre és evident</a:t>
            </a:r>
            <a:endParaRPr sz="2200"/>
          </a:p>
          <a:p>
            <a:pPr marL="809605" lvl="1" indent="-352417" algn="l" rtl="0">
              <a:lnSpc>
                <a:spcPct val="90000"/>
              </a:lnSpc>
              <a:spcBef>
                <a:spcPts val="500"/>
              </a:spcBef>
              <a:spcAft>
                <a:spcPts val="0"/>
              </a:spcAft>
              <a:buSzPts val="2200"/>
              <a:buChar char="🠶"/>
            </a:pPr>
            <a:r>
              <a:rPr lang="en-US" sz="2200"/>
              <a:t>pot ser físic,  però també sexual o emocional. Es pot descuidar la nena o el nen, és a dir, pot ser que les persones cuidadores no atenguin les seves necessitats bàsiques, com ara aliments o seguretat</a:t>
            </a:r>
            <a:endParaRPr sz="2200"/>
          </a:p>
          <a:p>
            <a:pPr marL="809605" lvl="1" indent="-352417" algn="l" rtl="0">
              <a:lnSpc>
                <a:spcPct val="90000"/>
              </a:lnSpc>
              <a:spcBef>
                <a:spcPts val="500"/>
              </a:spcBef>
              <a:spcAft>
                <a:spcPts val="0"/>
              </a:spcAft>
              <a:buSzPts val="2200"/>
              <a:buChar char="🠶"/>
            </a:pPr>
            <a:r>
              <a:rPr lang="en-US" sz="2200"/>
              <a:t>moltes nenes i nens són massa petites o petits o tenen massa por d’explicar el que els hi passa</a:t>
            </a:r>
            <a:endParaRPr sz="2200"/>
          </a:p>
          <a:p>
            <a:pPr marL="361942" lvl="0" indent="-361942" algn="l" rtl="0">
              <a:lnSpc>
                <a:spcPct val="90000"/>
              </a:lnSpc>
              <a:spcBef>
                <a:spcPts val="1000"/>
              </a:spcBef>
              <a:spcAft>
                <a:spcPts val="0"/>
              </a:spcAft>
              <a:buClr>
                <a:schemeClr val="accent1"/>
              </a:buClr>
              <a:buSzPts val="2200"/>
              <a:buFont typeface="Noto Sans Symbols"/>
              <a:buChar char="🠶"/>
            </a:pPr>
            <a:r>
              <a:rPr lang="en-US" sz="2200"/>
              <a:t>les nenes i els nens, sobretot amb pocs anys d’edat, sovint desconeixen que el que els hi passa és maltractament</a:t>
            </a:r>
            <a:endParaRPr sz="2200"/>
          </a:p>
          <a:p>
            <a:pPr marL="361942" lvl="0" indent="-361942" algn="l" rtl="0">
              <a:lnSpc>
                <a:spcPct val="90000"/>
              </a:lnSpc>
              <a:spcBef>
                <a:spcPts val="1000"/>
              </a:spcBef>
              <a:spcAft>
                <a:spcPts val="0"/>
              </a:spcAft>
              <a:buClr>
                <a:schemeClr val="accent1"/>
              </a:buClr>
              <a:buSzPts val="2200"/>
              <a:buFont typeface="Noto Sans Symbols"/>
              <a:buChar char="🠶"/>
            </a:pPr>
            <a:r>
              <a:rPr lang="en-US" sz="2200"/>
              <a:t>el que fa que sigui encara més difícil aturar-ho és que la majoria de vegades la persona maltractadora és coneguda per la nena o el nen i, per això, pot mostrar-se reticent a dir alguna cosa, protegint la persona maltractadora o per por que li faci mal si en parla</a:t>
            </a:r>
            <a:endParaRPr sz="2200"/>
          </a:p>
          <a:p>
            <a:pPr marL="361942" lvl="0" indent="-361942" algn="l" rtl="0">
              <a:lnSpc>
                <a:spcPct val="90000"/>
              </a:lnSpc>
              <a:spcBef>
                <a:spcPts val="1000"/>
              </a:spcBef>
              <a:spcAft>
                <a:spcPts val="0"/>
              </a:spcAft>
              <a:buClr>
                <a:schemeClr val="accent1"/>
              </a:buClr>
              <a:buSzPts val="2200"/>
              <a:buFont typeface="Noto Sans Symbols"/>
              <a:buChar char="🠶"/>
            </a:pPr>
            <a:r>
              <a:rPr lang="en-US" sz="2200"/>
              <a:t>per tant, identificar el maltractament no sempre és senzill; de vegades, cal que una persona adulta reconegui que alguna cosa no va bé a la vida de la nena o el nen</a:t>
            </a:r>
            <a:endParaRPr/>
          </a:p>
          <a:p>
            <a:pPr marL="361942" lvl="0" indent="-361942" algn="l" rtl="0">
              <a:lnSpc>
                <a:spcPct val="90000"/>
              </a:lnSpc>
              <a:spcBef>
                <a:spcPts val="1000"/>
              </a:spcBef>
              <a:spcAft>
                <a:spcPts val="0"/>
              </a:spcAft>
              <a:buClr>
                <a:schemeClr val="accent1"/>
              </a:buClr>
              <a:buSzPts val="2200"/>
              <a:buFont typeface="Noto Sans Symbols"/>
              <a:buChar char="🠶"/>
            </a:pPr>
            <a:r>
              <a:rPr lang="en-US" sz="2200" b="1">
                <a:solidFill>
                  <a:schemeClr val="accent1"/>
                </a:solidFill>
              </a:rPr>
              <a:t>és important, sobretot, que les persones que treballen amb nenes, nens i adolescents puguin reconèixer el maltractament infantil </a:t>
            </a:r>
            <a:endParaRPr/>
          </a:p>
        </p:txBody>
      </p:sp>
      <p:sp>
        <p:nvSpPr>
          <p:cNvPr id="736" name="Google Shape;736;p76"/>
          <p:cNvSpPr/>
          <p:nvPr/>
        </p:nvSpPr>
        <p:spPr>
          <a:xfrm>
            <a:off x="6488482" y="196992"/>
            <a:ext cx="5336088" cy="585061"/>
          </a:xfrm>
          <a:prstGeom prst="rect">
            <a:avLst/>
          </a:prstGeom>
          <a:solidFill>
            <a:srgbClr val="D5DBE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r>
              <a:rPr lang="en-US" sz="3200">
                <a:solidFill>
                  <a:schemeClr val="dk1"/>
                </a:solidFill>
                <a:latin typeface="Calibri"/>
                <a:ea typeface="Calibri"/>
                <a:cs typeface="Calibri"/>
                <a:sym typeface="Calibri"/>
              </a:rPr>
              <a:t>Els senyals no sempre són clars</a:t>
            </a:r>
            <a:endParaRPr sz="3200">
              <a:solidFill>
                <a:schemeClr val="dk1"/>
              </a:solidFill>
              <a:latin typeface="Calibri"/>
              <a:ea typeface="Calibri"/>
              <a:cs typeface="Calibri"/>
              <a:sym typeface="Calibri"/>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736"/>
                                        </p:tgtEl>
                                        <p:attrNameLst>
                                          <p:attrName>style.visibility</p:attrName>
                                        </p:attrNameLst>
                                      </p:cBhvr>
                                      <p:to>
                                        <p:strVal val="visible"/>
                                      </p:to>
                                    </p:set>
                                    <p:anim calcmode="lin" valueType="num">
                                      <p:cBhvr additive="base">
                                        <p:cTn id="7" dur="500"/>
                                        <p:tgtEl>
                                          <p:spTgt spid="736"/>
                                        </p:tgtEl>
                                        <p:attrNameLst>
                                          <p:attrName>ppt_w</p:attrName>
                                        </p:attrNameLst>
                                      </p:cBhvr>
                                      <p:tavLst>
                                        <p:tav tm="0">
                                          <p:val>
                                            <p:strVal val="0"/>
                                          </p:val>
                                        </p:tav>
                                        <p:tav tm="100000">
                                          <p:val>
                                            <p:strVal val="#ppt_w"/>
                                          </p:val>
                                        </p:tav>
                                      </p:tavLst>
                                    </p:anim>
                                    <p:anim calcmode="lin" valueType="num">
                                      <p:cBhvr additive="base">
                                        <p:cTn id="8" dur="500"/>
                                        <p:tgtEl>
                                          <p:spTgt spid="736"/>
                                        </p:tgtEl>
                                        <p:attrNameLst>
                                          <p:attrName>ppt_h</p:attrName>
                                        </p:attrNameLst>
                                      </p:cBhvr>
                                      <p:tavLst>
                                        <p:tav tm="0">
                                          <p:val>
                                            <p:str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nodeType="clickEffect">
                                  <p:stCondLst>
                                    <p:cond delay="0"/>
                                  </p:stCondLst>
                                  <p:childTnLst>
                                    <p:set>
                                      <p:cBhvr>
                                        <p:cTn id="12" dur="1" fill="hold">
                                          <p:stCondLst>
                                            <p:cond delay="0"/>
                                          </p:stCondLst>
                                        </p:cTn>
                                        <p:tgtEl>
                                          <p:spTgt spid="735">
                                            <p:txEl>
                                              <p:pRg st="0" end="0"/>
                                            </p:txEl>
                                          </p:spTgt>
                                        </p:tgtEl>
                                        <p:attrNameLst>
                                          <p:attrName>style.visibility</p:attrName>
                                        </p:attrNameLst>
                                      </p:cBhvr>
                                      <p:to>
                                        <p:strVal val="visible"/>
                                      </p:to>
                                    </p:set>
                                    <p:animEffect transition="in" filter="fade">
                                      <p:cBhvr>
                                        <p:cTn id="13" dur="1000"/>
                                        <p:tgtEl>
                                          <p:spTgt spid="735">
                                            <p:txEl>
                                              <p:pRg st="0" end="0"/>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735">
                                            <p:txEl>
                                              <p:pRg st="1" end="1"/>
                                            </p:txEl>
                                          </p:spTgt>
                                        </p:tgtEl>
                                        <p:attrNameLst>
                                          <p:attrName>style.visibility</p:attrName>
                                        </p:attrNameLst>
                                      </p:cBhvr>
                                      <p:to>
                                        <p:strVal val="visible"/>
                                      </p:to>
                                    </p:set>
                                    <p:animEffect transition="in" filter="fade">
                                      <p:cBhvr>
                                        <p:cTn id="18" dur="1000"/>
                                        <p:tgtEl>
                                          <p:spTgt spid="735">
                                            <p:txEl>
                                              <p:pRg st="1" end="1"/>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735">
                                            <p:txEl>
                                              <p:pRg st="2" end="2"/>
                                            </p:txEl>
                                          </p:spTgt>
                                        </p:tgtEl>
                                        <p:attrNameLst>
                                          <p:attrName>style.visibility</p:attrName>
                                        </p:attrNameLst>
                                      </p:cBhvr>
                                      <p:to>
                                        <p:strVal val="visible"/>
                                      </p:to>
                                    </p:set>
                                    <p:animEffect transition="in" filter="fade">
                                      <p:cBhvr>
                                        <p:cTn id="23" dur="1000"/>
                                        <p:tgtEl>
                                          <p:spTgt spid="735">
                                            <p:txEl>
                                              <p:pRg st="2" end="2"/>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0"/>
                                  </p:stCondLst>
                                  <p:childTnLst>
                                    <p:set>
                                      <p:cBhvr>
                                        <p:cTn id="27" dur="1" fill="hold">
                                          <p:stCondLst>
                                            <p:cond delay="0"/>
                                          </p:stCondLst>
                                        </p:cTn>
                                        <p:tgtEl>
                                          <p:spTgt spid="735">
                                            <p:txEl>
                                              <p:pRg st="3" end="3"/>
                                            </p:txEl>
                                          </p:spTgt>
                                        </p:tgtEl>
                                        <p:attrNameLst>
                                          <p:attrName>style.visibility</p:attrName>
                                        </p:attrNameLst>
                                      </p:cBhvr>
                                      <p:to>
                                        <p:strVal val="visible"/>
                                      </p:to>
                                    </p:set>
                                    <p:animEffect transition="in" filter="fade">
                                      <p:cBhvr>
                                        <p:cTn id="28" dur="1000"/>
                                        <p:tgtEl>
                                          <p:spTgt spid="735">
                                            <p:txEl>
                                              <p:pRg st="3" end="3"/>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nodeType="clickEffect">
                                  <p:stCondLst>
                                    <p:cond delay="0"/>
                                  </p:stCondLst>
                                  <p:childTnLst>
                                    <p:set>
                                      <p:cBhvr>
                                        <p:cTn id="32" dur="1" fill="hold">
                                          <p:stCondLst>
                                            <p:cond delay="0"/>
                                          </p:stCondLst>
                                        </p:cTn>
                                        <p:tgtEl>
                                          <p:spTgt spid="735">
                                            <p:txEl>
                                              <p:pRg st="4" end="4"/>
                                            </p:txEl>
                                          </p:spTgt>
                                        </p:tgtEl>
                                        <p:attrNameLst>
                                          <p:attrName>style.visibility</p:attrName>
                                        </p:attrNameLst>
                                      </p:cBhvr>
                                      <p:to>
                                        <p:strVal val="visible"/>
                                      </p:to>
                                    </p:set>
                                    <p:animEffect transition="in" filter="fade">
                                      <p:cBhvr>
                                        <p:cTn id="33" dur="1000"/>
                                        <p:tgtEl>
                                          <p:spTgt spid="735">
                                            <p:txEl>
                                              <p:pRg st="4" end="4"/>
                                            </p:txEl>
                                          </p:spTgt>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nodeType="clickEffect">
                                  <p:stCondLst>
                                    <p:cond delay="0"/>
                                  </p:stCondLst>
                                  <p:childTnLst>
                                    <p:set>
                                      <p:cBhvr>
                                        <p:cTn id="37" dur="1" fill="hold">
                                          <p:stCondLst>
                                            <p:cond delay="0"/>
                                          </p:stCondLst>
                                        </p:cTn>
                                        <p:tgtEl>
                                          <p:spTgt spid="735">
                                            <p:txEl>
                                              <p:pRg st="5" end="5"/>
                                            </p:txEl>
                                          </p:spTgt>
                                        </p:tgtEl>
                                        <p:attrNameLst>
                                          <p:attrName>style.visibility</p:attrName>
                                        </p:attrNameLst>
                                      </p:cBhvr>
                                      <p:to>
                                        <p:strVal val="visible"/>
                                      </p:to>
                                    </p:set>
                                    <p:animEffect transition="in" filter="fade">
                                      <p:cBhvr>
                                        <p:cTn id="38" dur="1000"/>
                                        <p:tgtEl>
                                          <p:spTgt spid="735">
                                            <p:txEl>
                                              <p:pRg st="5" end="5"/>
                                            </p:txEl>
                                          </p:spTgt>
                                        </p:tgtEl>
                                      </p:cBhvr>
                                    </p:animEffect>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nodeType="clickEffect">
                                  <p:stCondLst>
                                    <p:cond delay="0"/>
                                  </p:stCondLst>
                                  <p:childTnLst>
                                    <p:set>
                                      <p:cBhvr>
                                        <p:cTn id="42" dur="1" fill="hold">
                                          <p:stCondLst>
                                            <p:cond delay="0"/>
                                          </p:stCondLst>
                                        </p:cTn>
                                        <p:tgtEl>
                                          <p:spTgt spid="735">
                                            <p:txEl>
                                              <p:pRg st="6" end="6"/>
                                            </p:txEl>
                                          </p:spTgt>
                                        </p:tgtEl>
                                        <p:attrNameLst>
                                          <p:attrName>style.visibility</p:attrName>
                                        </p:attrNameLst>
                                      </p:cBhvr>
                                      <p:to>
                                        <p:strVal val="visible"/>
                                      </p:to>
                                    </p:set>
                                    <p:animEffect transition="in" filter="fade">
                                      <p:cBhvr>
                                        <p:cTn id="43" dur="1000"/>
                                        <p:tgtEl>
                                          <p:spTgt spid="735">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8.xml><?xml version="1.0" encoding="utf-8"?>
<p:sld xmlns:a="http://schemas.openxmlformats.org/drawingml/2006/main" xmlns:r="http://schemas.openxmlformats.org/officeDocument/2006/relationships" xmlns:p="http://schemas.openxmlformats.org/presentationml/2006/main" showMasterSp="0">
  <p:cSld>
    <p:spTree>
      <p:nvGrpSpPr>
        <p:cNvPr id="1" name="Shape 741"/>
        <p:cNvGrpSpPr/>
        <p:nvPr/>
      </p:nvGrpSpPr>
      <p:grpSpPr>
        <a:xfrm>
          <a:off x="0" y="0"/>
          <a:ext cx="0" cy="0"/>
          <a:chOff x="0" y="0"/>
          <a:chExt cx="0" cy="0"/>
        </a:xfrm>
      </p:grpSpPr>
      <p:sp>
        <p:nvSpPr>
          <p:cNvPr id="742" name="Google Shape;742;p77"/>
          <p:cNvSpPr txBox="1">
            <a:spLocks noGrp="1"/>
          </p:cNvSpPr>
          <p:nvPr>
            <p:ph type="title"/>
          </p:nvPr>
        </p:nvSpPr>
        <p:spPr>
          <a:xfrm>
            <a:off x="838200" y="365127"/>
            <a:ext cx="10515600" cy="1190627"/>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3240"/>
              <a:buFont typeface="Quattrocento Sans"/>
              <a:buNone/>
            </a:pPr>
            <a:r>
              <a:rPr lang="en-US" sz="3240" i="1"/>
              <a:t>Un cop d’ull </a:t>
            </a:r>
            <a:r>
              <a:rPr lang="en-US" sz="3240"/>
              <a:t>als EFECTES DEL MALTRACTAMENT infantil a curt i llarg termini</a:t>
            </a:r>
            <a:endParaRPr sz="3240"/>
          </a:p>
        </p:txBody>
      </p:sp>
      <p:sp>
        <p:nvSpPr>
          <p:cNvPr id="743" name="Google Shape;743;p77"/>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p>
            <a:pPr marL="361942" lvl="0" indent="-361942" algn="l" rtl="0">
              <a:lnSpc>
                <a:spcPct val="90000"/>
              </a:lnSpc>
              <a:spcBef>
                <a:spcPts val="0"/>
              </a:spcBef>
              <a:spcAft>
                <a:spcPts val="0"/>
              </a:spcAft>
              <a:buClr>
                <a:schemeClr val="accent1"/>
              </a:buClr>
              <a:buSzPts val="2200"/>
              <a:buFont typeface="Noto Sans Symbols"/>
              <a:buChar char="🠶"/>
            </a:pPr>
            <a:r>
              <a:rPr lang="en-US" sz="2200"/>
              <a:t>En la majoria dels casos, les nenes i els nens en situació de maltractament pateixen un dany emocional més gran que físic</a:t>
            </a:r>
            <a:endParaRPr sz="2200"/>
          </a:p>
          <a:p>
            <a:pPr marL="361942" lvl="0" indent="-361942" algn="l" rtl="0">
              <a:lnSpc>
                <a:spcPct val="90000"/>
              </a:lnSpc>
              <a:spcBef>
                <a:spcPts val="1000"/>
              </a:spcBef>
              <a:spcAft>
                <a:spcPts val="0"/>
              </a:spcAft>
              <a:buClr>
                <a:schemeClr val="accent1"/>
              </a:buClr>
              <a:buSzPts val="2200"/>
              <a:buFont typeface="Noto Sans Symbols"/>
              <a:buChar char="🠶"/>
            </a:pPr>
            <a:r>
              <a:rPr lang="en-US" sz="2200"/>
              <a:t>No totes les nenes o els nens que reben maltractament experimentaran conseqüències a llarg termini</a:t>
            </a:r>
            <a:endParaRPr/>
          </a:p>
          <a:p>
            <a:pPr marL="361942" lvl="0" indent="-361942" algn="l" rtl="0">
              <a:lnSpc>
                <a:spcPct val="90000"/>
              </a:lnSpc>
              <a:spcBef>
                <a:spcPts val="1000"/>
              </a:spcBef>
              <a:spcAft>
                <a:spcPts val="0"/>
              </a:spcAft>
              <a:buClr>
                <a:schemeClr val="accent1"/>
              </a:buClr>
              <a:buSzPts val="2200"/>
              <a:buFont typeface="Noto Sans Symbols"/>
              <a:buChar char="🠶"/>
            </a:pPr>
            <a:r>
              <a:rPr lang="en-US" sz="2200"/>
              <a:t>Els resultats de cada cas individual estan influenciats per diversos factors, entre els quals s’inclouen:</a:t>
            </a:r>
            <a:endParaRPr/>
          </a:p>
          <a:p>
            <a:pPr marL="1257269" lvl="2" indent="-342891" algn="l" rtl="0">
              <a:lnSpc>
                <a:spcPct val="90000"/>
              </a:lnSpc>
              <a:spcBef>
                <a:spcPts val="500"/>
              </a:spcBef>
              <a:spcAft>
                <a:spcPts val="0"/>
              </a:spcAft>
              <a:buSzPts val="2200"/>
              <a:buChar char="🠶"/>
            </a:pPr>
            <a:r>
              <a:rPr lang="en-US" sz="2200"/>
              <a:t>Edat i nivell de desenvolupament de la nena, nen o adolescent quan es va produir el maltractament</a:t>
            </a:r>
            <a:endParaRPr sz="2200"/>
          </a:p>
          <a:p>
            <a:pPr marL="1257269" lvl="2" indent="-342891" algn="l" rtl="0">
              <a:lnSpc>
                <a:spcPct val="90000"/>
              </a:lnSpc>
              <a:spcBef>
                <a:spcPts val="500"/>
              </a:spcBef>
              <a:spcAft>
                <a:spcPts val="0"/>
              </a:spcAft>
              <a:buSzPts val="2200"/>
              <a:buChar char="🠶"/>
            </a:pPr>
            <a:r>
              <a:rPr lang="en-US" sz="2200"/>
              <a:t>El tipus de maltractament (físic, emocional, sexual, etc.)</a:t>
            </a:r>
            <a:endParaRPr/>
          </a:p>
          <a:p>
            <a:pPr marL="1257269" lvl="2" indent="-342891" algn="l" rtl="0">
              <a:lnSpc>
                <a:spcPct val="90000"/>
              </a:lnSpc>
              <a:spcBef>
                <a:spcPts val="500"/>
              </a:spcBef>
              <a:spcAft>
                <a:spcPts val="0"/>
              </a:spcAft>
              <a:buSzPts val="2200"/>
              <a:buChar char="🠶"/>
            </a:pPr>
            <a:r>
              <a:rPr lang="en-US" sz="2200"/>
              <a:t>Freqüència i durada del maltractament</a:t>
            </a:r>
            <a:endParaRPr sz="2200"/>
          </a:p>
          <a:p>
            <a:pPr marL="1257269" lvl="2" indent="-342891" algn="l" rtl="0">
              <a:lnSpc>
                <a:spcPct val="90000"/>
              </a:lnSpc>
              <a:spcBef>
                <a:spcPts val="500"/>
              </a:spcBef>
              <a:spcAft>
                <a:spcPts val="0"/>
              </a:spcAft>
              <a:buSzPts val="2200"/>
              <a:buChar char="🠶"/>
            </a:pPr>
            <a:r>
              <a:rPr lang="en-US" sz="2200"/>
              <a:t>Relació de la nena, el nen o l’adolescent amb la persona maltractadora</a:t>
            </a:r>
            <a:endParaRPr sz="2200"/>
          </a:p>
        </p:txBody>
      </p:sp>
    </p:spTree>
  </p:cSld>
  <p:clrMapOvr>
    <a:masterClrMapping/>
  </p:clrMapOvr>
  <p:transition>
    <p:push dir="r"/>
  </p:transition>
</p:sld>
</file>

<file path=ppt/slides/slide79.xml><?xml version="1.0" encoding="utf-8"?>
<p:sld xmlns:a="http://schemas.openxmlformats.org/drawingml/2006/main" xmlns:r="http://schemas.openxmlformats.org/officeDocument/2006/relationships" xmlns:p="http://schemas.openxmlformats.org/presentationml/2006/main" showMasterSp="0">
  <p:cSld>
    <p:spTree>
      <p:nvGrpSpPr>
        <p:cNvPr id="1" name="Shape 748"/>
        <p:cNvGrpSpPr/>
        <p:nvPr/>
      </p:nvGrpSpPr>
      <p:grpSpPr>
        <a:xfrm>
          <a:off x="0" y="0"/>
          <a:ext cx="0" cy="0"/>
          <a:chOff x="0" y="0"/>
          <a:chExt cx="0" cy="0"/>
        </a:xfrm>
      </p:grpSpPr>
      <p:sp>
        <p:nvSpPr>
          <p:cNvPr id="749" name="Google Shape;749;p78"/>
          <p:cNvSpPr txBox="1">
            <a:spLocks noGrp="1"/>
          </p:cNvSpPr>
          <p:nvPr>
            <p:ph type="title"/>
          </p:nvPr>
        </p:nvSpPr>
        <p:spPr>
          <a:xfrm>
            <a:off x="838200" y="189137"/>
            <a:ext cx="10515600" cy="1190627"/>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3600"/>
              <a:buFont typeface="Quattrocento Sans"/>
              <a:buNone/>
            </a:pPr>
            <a:r>
              <a:rPr lang="en-US"/>
              <a:t>EFECTES DEL MALTRACTAMENT INFANTIL a Curt i Llarg Termini</a:t>
            </a:r>
            <a:endParaRPr/>
          </a:p>
        </p:txBody>
      </p:sp>
      <p:sp>
        <p:nvSpPr>
          <p:cNvPr id="750" name="Google Shape;750;p78"/>
          <p:cNvSpPr txBox="1">
            <a:spLocks noGrp="1"/>
          </p:cNvSpPr>
          <p:nvPr>
            <p:ph type="body" idx="1"/>
          </p:nvPr>
        </p:nvSpPr>
        <p:spPr>
          <a:xfrm>
            <a:off x="317500" y="1379764"/>
            <a:ext cx="2616199" cy="4575868"/>
          </a:xfrm>
          <a:prstGeom prst="rect">
            <a:avLst/>
          </a:prstGeom>
          <a:solidFill>
            <a:srgbClr val="D5DBE5"/>
          </a:solidFill>
          <a:ln>
            <a:noFill/>
          </a:ln>
        </p:spPr>
        <p:txBody>
          <a:bodyPr spcFirstLastPara="1" wrap="square" lIns="91425" tIns="45700" rIns="91425" bIns="45700" anchor="t" anchorCtr="0">
            <a:noAutofit/>
          </a:bodyPr>
          <a:lstStyle/>
          <a:p>
            <a:pPr marL="361942" lvl="0" indent="-360000" algn="l" rtl="0">
              <a:lnSpc>
                <a:spcPct val="100000"/>
              </a:lnSpc>
              <a:spcBef>
                <a:spcPts val="0"/>
              </a:spcBef>
              <a:spcAft>
                <a:spcPts val="0"/>
              </a:spcAft>
              <a:buSzPts val="1800"/>
              <a:buNone/>
            </a:pPr>
            <a:r>
              <a:rPr lang="en-US" sz="1800" b="1"/>
              <a:t>EFECTES FÍSICS</a:t>
            </a:r>
            <a:endParaRPr/>
          </a:p>
          <a:p>
            <a:pPr marL="266700" lvl="0" indent="-258762" algn="l" rtl="0">
              <a:lnSpc>
                <a:spcPct val="100000"/>
              </a:lnSpc>
              <a:spcBef>
                <a:spcPts val="0"/>
              </a:spcBef>
              <a:spcAft>
                <a:spcPts val="0"/>
              </a:spcAft>
              <a:buSzPts val="1700"/>
              <a:buChar char="🠶"/>
            </a:pPr>
            <a:r>
              <a:rPr lang="en-US" sz="1700"/>
              <a:t>Poden ser més lleus (contusions o talls) o greus (trencament d'ossos, hemorràgia)</a:t>
            </a:r>
            <a:endParaRPr sz="1700"/>
          </a:p>
          <a:p>
            <a:pPr marL="266700" lvl="0" indent="-258762" algn="l" rtl="0">
              <a:lnSpc>
                <a:spcPct val="100000"/>
              </a:lnSpc>
              <a:spcBef>
                <a:spcPts val="0"/>
              </a:spcBef>
              <a:spcAft>
                <a:spcPts val="0"/>
              </a:spcAft>
              <a:buSzPts val="1700"/>
              <a:buChar char="🠶"/>
            </a:pPr>
            <a:r>
              <a:rPr lang="en-US" sz="1700"/>
              <a:t>Formació i creixement inadequats de certes regions del cervell</a:t>
            </a:r>
            <a:endParaRPr sz="1700"/>
          </a:p>
          <a:p>
            <a:pPr marL="266700" lvl="0" indent="-258762" algn="l" rtl="0">
              <a:lnSpc>
                <a:spcPct val="100000"/>
              </a:lnSpc>
              <a:spcBef>
                <a:spcPts val="0"/>
              </a:spcBef>
              <a:spcAft>
                <a:spcPts val="0"/>
              </a:spcAft>
              <a:buSzPts val="1700"/>
              <a:buChar char="🠶"/>
            </a:pPr>
            <a:r>
              <a:rPr lang="en-US" sz="1700"/>
              <a:t>Problemes de salut física al llarg de la vida</a:t>
            </a:r>
            <a:endParaRPr sz="1700"/>
          </a:p>
          <a:p>
            <a:pPr marL="266700" lvl="0" indent="-258762" algn="l" rtl="0">
              <a:lnSpc>
                <a:spcPct val="100000"/>
              </a:lnSpc>
              <a:spcBef>
                <a:spcPts val="0"/>
              </a:spcBef>
              <a:spcAft>
                <a:spcPts val="0"/>
              </a:spcAft>
              <a:buSzPts val="1700"/>
              <a:buChar char="🠶"/>
            </a:pPr>
            <a:r>
              <a:rPr lang="en-US" sz="1700" i="1"/>
              <a:t>“Síndrome del bebè sacsejat” </a:t>
            </a:r>
            <a:r>
              <a:rPr lang="en-US" sz="1700"/>
              <a:t>(ceguesa, dificultats d’aprenentatge, retard mental, paràlisi cerebral)</a:t>
            </a:r>
            <a:endParaRPr sz="1700"/>
          </a:p>
        </p:txBody>
      </p:sp>
      <p:sp>
        <p:nvSpPr>
          <p:cNvPr id="751" name="Google Shape;751;p78"/>
          <p:cNvSpPr txBox="1"/>
          <p:nvPr/>
        </p:nvSpPr>
        <p:spPr>
          <a:xfrm>
            <a:off x="8479322" y="1379764"/>
            <a:ext cx="3395178" cy="4575868"/>
          </a:xfrm>
          <a:prstGeom prst="rect">
            <a:avLst/>
          </a:prstGeom>
          <a:solidFill>
            <a:srgbClr val="FFF2CC"/>
          </a:solidFill>
          <a:ln>
            <a:noFill/>
          </a:ln>
        </p:spPr>
        <p:txBody>
          <a:bodyPr spcFirstLastPara="1" wrap="square" lIns="91425" tIns="45700" rIns="91425" bIns="45700" anchor="t" anchorCtr="0">
            <a:noAutofit/>
          </a:bodyPr>
          <a:lstStyle/>
          <a:p>
            <a:pPr marL="361942" marR="0" lvl="0" indent="-360000" algn="l" rtl="0">
              <a:spcBef>
                <a:spcPts val="0"/>
              </a:spcBef>
              <a:spcAft>
                <a:spcPts val="0"/>
              </a:spcAft>
              <a:buNone/>
            </a:pPr>
            <a:r>
              <a:rPr lang="en-US" sz="1800" b="1" i="0" u="none" strike="noStrike" cap="none">
                <a:solidFill>
                  <a:schemeClr val="dk1"/>
                </a:solidFill>
                <a:latin typeface="Quattrocento Sans"/>
                <a:ea typeface="Quattrocento Sans"/>
                <a:cs typeface="Quattrocento Sans"/>
                <a:sym typeface="Quattrocento Sans"/>
              </a:rPr>
              <a:t>EFECTES SOCIALS</a:t>
            </a:r>
            <a:endParaRPr sz="1800" b="1" i="0" u="none" strike="noStrike" cap="none">
              <a:solidFill>
                <a:schemeClr val="dk1"/>
              </a:solidFill>
              <a:latin typeface="Quattrocento Sans"/>
              <a:ea typeface="Quattrocento Sans"/>
              <a:cs typeface="Quattrocento Sans"/>
              <a:sym typeface="Quattrocento Sans"/>
            </a:endParaRPr>
          </a:p>
          <a:p>
            <a:pPr marL="1942" marR="0" lvl="0" indent="0" algn="l" rtl="0">
              <a:spcBef>
                <a:spcPts val="0"/>
              </a:spcBef>
              <a:spcAft>
                <a:spcPts val="0"/>
              </a:spcAft>
              <a:buNone/>
            </a:pPr>
            <a:r>
              <a:rPr lang="en-US" sz="1800" b="1">
                <a:solidFill>
                  <a:schemeClr val="dk1"/>
                </a:solidFill>
                <a:latin typeface="Quattrocento Sans"/>
                <a:ea typeface="Quattrocento Sans"/>
                <a:cs typeface="Quattrocento Sans"/>
                <a:sym typeface="Quattrocento Sans"/>
              </a:rPr>
              <a:t>Costos directes::</a:t>
            </a:r>
            <a:endParaRPr sz="1800" b="1" i="0" u="none" strike="noStrike" cap="none">
              <a:solidFill>
                <a:schemeClr val="dk1"/>
              </a:solidFill>
              <a:latin typeface="Quattrocento Sans"/>
              <a:ea typeface="Quattrocento Sans"/>
              <a:cs typeface="Quattrocento Sans"/>
              <a:sym typeface="Quattrocento Sans"/>
            </a:endParaRPr>
          </a:p>
          <a:p>
            <a:pPr marL="361942" marR="0" lvl="0" indent="-360000" algn="l" rtl="0">
              <a:spcBef>
                <a:spcPts val="0"/>
              </a:spcBef>
              <a:spcAft>
                <a:spcPts val="0"/>
              </a:spcAft>
              <a:buClr>
                <a:schemeClr val="accent1"/>
              </a:buClr>
              <a:buSzPts val="1800"/>
              <a:buFont typeface="Noto Sans Symbols"/>
              <a:buChar char="🠶"/>
            </a:pPr>
            <a:r>
              <a:rPr lang="en-US" sz="1800">
                <a:solidFill>
                  <a:schemeClr val="dk1"/>
                </a:solidFill>
                <a:latin typeface="Quattrocento Sans"/>
                <a:ea typeface="Quattrocento Sans"/>
                <a:cs typeface="Quattrocento Sans"/>
                <a:sym typeface="Quattrocento Sans"/>
              </a:rPr>
              <a:t>Mantenir un sistema de benestar i protección infantil</a:t>
            </a:r>
            <a:endParaRPr/>
          </a:p>
          <a:p>
            <a:pPr marL="361942" marR="0" lvl="0" indent="-360000" algn="l" rtl="0">
              <a:spcBef>
                <a:spcPts val="0"/>
              </a:spcBef>
              <a:spcAft>
                <a:spcPts val="0"/>
              </a:spcAft>
              <a:buClr>
                <a:schemeClr val="accent1"/>
              </a:buClr>
              <a:buSzPts val="1800"/>
              <a:buFont typeface="Noto Sans Symbols"/>
              <a:buChar char="🠶"/>
            </a:pPr>
            <a:r>
              <a:rPr lang="en-US" sz="1800">
                <a:solidFill>
                  <a:schemeClr val="dk1"/>
                </a:solidFill>
                <a:latin typeface="Quattrocento Sans"/>
                <a:ea typeface="Quattrocento Sans"/>
                <a:cs typeface="Quattrocento Sans"/>
                <a:sym typeface="Quattrocento Sans"/>
              </a:rPr>
              <a:t>Despeses dels sistemes judicials, policials, de salut i de salut mental</a:t>
            </a:r>
            <a:endParaRPr/>
          </a:p>
          <a:p>
            <a:pPr marL="1942" marR="0" lvl="0" indent="0" algn="l" rtl="0">
              <a:spcBef>
                <a:spcPts val="0"/>
              </a:spcBef>
              <a:spcAft>
                <a:spcPts val="0"/>
              </a:spcAft>
              <a:buNone/>
            </a:pPr>
            <a:r>
              <a:rPr lang="en-US" sz="1800" b="1" i="0" u="none" strike="noStrike" cap="none">
                <a:solidFill>
                  <a:schemeClr val="dk1"/>
                </a:solidFill>
                <a:latin typeface="Quattrocento Sans"/>
                <a:ea typeface="Quattrocento Sans"/>
                <a:cs typeface="Quattrocento Sans"/>
                <a:sym typeface="Quattrocento Sans"/>
              </a:rPr>
              <a:t>Costos indirectes</a:t>
            </a:r>
            <a:endParaRPr sz="1800" b="1" i="0" u="none" strike="noStrike" cap="none">
              <a:solidFill>
                <a:schemeClr val="dk1"/>
              </a:solidFill>
              <a:latin typeface="Quattrocento Sans"/>
              <a:ea typeface="Quattrocento Sans"/>
              <a:cs typeface="Quattrocento Sans"/>
              <a:sym typeface="Quattrocento Sans"/>
            </a:endParaRPr>
          </a:p>
          <a:p>
            <a:pPr marL="361942" marR="0" lvl="0" indent="-360000" algn="l" rtl="0">
              <a:spcBef>
                <a:spcPts val="0"/>
              </a:spcBef>
              <a:spcAft>
                <a:spcPts val="0"/>
              </a:spcAft>
              <a:buClr>
                <a:schemeClr val="accent1"/>
              </a:buClr>
              <a:buSzPts val="1800"/>
              <a:buFont typeface="Noto Sans Symbols"/>
              <a:buChar char="🠶"/>
            </a:pPr>
            <a:r>
              <a:rPr lang="en-US" sz="1800">
                <a:solidFill>
                  <a:schemeClr val="dk1"/>
                </a:solidFill>
                <a:latin typeface="Quattrocento Sans"/>
                <a:ea typeface="Quattrocento Sans"/>
                <a:cs typeface="Quattrocento Sans"/>
                <a:sym typeface="Quattrocento Sans"/>
              </a:rPr>
              <a:t>Costos associats a activitats delictives</a:t>
            </a:r>
            <a:endParaRPr sz="1800">
              <a:solidFill>
                <a:schemeClr val="dk1"/>
              </a:solidFill>
              <a:latin typeface="Quattrocento Sans"/>
              <a:ea typeface="Quattrocento Sans"/>
              <a:cs typeface="Quattrocento Sans"/>
              <a:sym typeface="Quattrocento Sans"/>
            </a:endParaRPr>
          </a:p>
          <a:p>
            <a:pPr marL="361942" marR="0" lvl="0" indent="-360000" algn="l" rtl="0">
              <a:spcBef>
                <a:spcPts val="0"/>
              </a:spcBef>
              <a:spcAft>
                <a:spcPts val="0"/>
              </a:spcAft>
              <a:buClr>
                <a:schemeClr val="accent1"/>
              </a:buClr>
              <a:buSzPts val="1800"/>
              <a:buFont typeface="Noto Sans Symbols"/>
              <a:buChar char="🠶"/>
            </a:pPr>
            <a:r>
              <a:rPr lang="en-US" sz="1800">
                <a:solidFill>
                  <a:schemeClr val="dk1"/>
                </a:solidFill>
                <a:latin typeface="Quattrocento Sans"/>
                <a:ea typeface="Quattrocento Sans"/>
                <a:cs typeface="Quattrocento Sans"/>
                <a:sym typeface="Quattrocento Sans"/>
              </a:rPr>
              <a:t>Malaltia mental</a:t>
            </a:r>
            <a:endParaRPr sz="1800" b="0" i="0" u="none" strike="noStrike" cap="none">
              <a:solidFill>
                <a:schemeClr val="dk1"/>
              </a:solidFill>
              <a:latin typeface="Quattrocento Sans"/>
              <a:ea typeface="Quattrocento Sans"/>
              <a:cs typeface="Quattrocento Sans"/>
              <a:sym typeface="Quattrocento Sans"/>
            </a:endParaRPr>
          </a:p>
          <a:p>
            <a:pPr marL="361942" marR="0" lvl="0" indent="-360000" algn="l" rtl="0">
              <a:spcBef>
                <a:spcPts val="0"/>
              </a:spcBef>
              <a:spcAft>
                <a:spcPts val="0"/>
              </a:spcAft>
              <a:buClr>
                <a:schemeClr val="accent1"/>
              </a:buClr>
              <a:buSzPts val="1800"/>
              <a:buFont typeface="Noto Sans Symbols"/>
              <a:buChar char="🠶"/>
            </a:pPr>
            <a:r>
              <a:rPr lang="en-US" sz="1800" b="0" i="0" u="none" strike="noStrike" cap="none">
                <a:solidFill>
                  <a:schemeClr val="dk1"/>
                </a:solidFill>
                <a:latin typeface="Quattrocento Sans"/>
                <a:ea typeface="Quattrocento Sans"/>
                <a:cs typeface="Quattrocento Sans"/>
                <a:sym typeface="Quattrocento Sans"/>
              </a:rPr>
              <a:t>Abús de substàncies</a:t>
            </a:r>
            <a:endParaRPr sz="1800" b="0" i="0" u="none" strike="noStrike" cap="none">
              <a:solidFill>
                <a:schemeClr val="dk1"/>
              </a:solidFill>
              <a:latin typeface="Quattrocento Sans"/>
              <a:ea typeface="Quattrocento Sans"/>
              <a:cs typeface="Quattrocento Sans"/>
              <a:sym typeface="Quattrocento Sans"/>
            </a:endParaRPr>
          </a:p>
          <a:p>
            <a:pPr marL="361942" marR="0" lvl="0" indent="-360000" algn="l" rtl="0">
              <a:spcBef>
                <a:spcPts val="0"/>
              </a:spcBef>
              <a:spcAft>
                <a:spcPts val="0"/>
              </a:spcAft>
              <a:buClr>
                <a:schemeClr val="accent1"/>
              </a:buClr>
              <a:buSzPts val="1800"/>
              <a:buFont typeface="Noto Sans Symbols"/>
              <a:buChar char="🠶"/>
            </a:pPr>
            <a:r>
              <a:rPr lang="en-US" sz="1800" b="0" i="0" u="none" strike="noStrike" cap="none">
                <a:solidFill>
                  <a:schemeClr val="dk1"/>
                </a:solidFill>
                <a:latin typeface="Quattrocento Sans"/>
                <a:ea typeface="Quattrocento Sans"/>
                <a:cs typeface="Quattrocento Sans"/>
                <a:sym typeface="Quattrocento Sans"/>
              </a:rPr>
              <a:t>Violència masclista</a:t>
            </a:r>
            <a:endParaRPr sz="1800" b="0" i="0" u="none" strike="noStrike" cap="none">
              <a:solidFill>
                <a:schemeClr val="dk1"/>
              </a:solidFill>
              <a:latin typeface="Quattrocento Sans"/>
              <a:ea typeface="Quattrocento Sans"/>
              <a:cs typeface="Quattrocento Sans"/>
              <a:sym typeface="Quattrocento Sans"/>
            </a:endParaRPr>
          </a:p>
          <a:p>
            <a:pPr marL="361942" marR="0" lvl="0" indent="-360000" algn="l" rtl="0">
              <a:spcBef>
                <a:spcPts val="0"/>
              </a:spcBef>
              <a:spcAft>
                <a:spcPts val="0"/>
              </a:spcAft>
              <a:buClr>
                <a:schemeClr val="accent1"/>
              </a:buClr>
              <a:buSzPts val="1800"/>
              <a:buFont typeface="Noto Sans Symbols"/>
              <a:buChar char="🠶"/>
            </a:pPr>
            <a:r>
              <a:rPr lang="en-US" sz="1800">
                <a:solidFill>
                  <a:schemeClr val="dk1"/>
                </a:solidFill>
                <a:latin typeface="Quattrocento Sans"/>
                <a:ea typeface="Quattrocento Sans"/>
                <a:cs typeface="Quattrocento Sans"/>
                <a:sym typeface="Quattrocento Sans"/>
              </a:rPr>
              <a:t>Pèrdua de productivitat per desocupació i/o ocupació precària</a:t>
            </a:r>
            <a:endParaRPr sz="1800" b="0" i="0" u="none" strike="noStrike" cap="none">
              <a:solidFill>
                <a:schemeClr val="dk1"/>
              </a:solidFill>
              <a:latin typeface="Quattrocento Sans"/>
              <a:ea typeface="Quattrocento Sans"/>
              <a:cs typeface="Quattrocento Sans"/>
              <a:sym typeface="Quattrocento Sans"/>
            </a:endParaRPr>
          </a:p>
        </p:txBody>
      </p:sp>
      <p:sp>
        <p:nvSpPr>
          <p:cNvPr id="752" name="Google Shape;752;p78"/>
          <p:cNvSpPr txBox="1"/>
          <p:nvPr/>
        </p:nvSpPr>
        <p:spPr>
          <a:xfrm>
            <a:off x="3102141" y="1379764"/>
            <a:ext cx="2156327" cy="4575867"/>
          </a:xfrm>
          <a:prstGeom prst="rect">
            <a:avLst/>
          </a:prstGeom>
          <a:solidFill>
            <a:srgbClr val="D5DBE5"/>
          </a:solidFill>
          <a:ln>
            <a:noFill/>
          </a:ln>
        </p:spPr>
        <p:txBody>
          <a:bodyPr spcFirstLastPara="1" wrap="square" lIns="91425" tIns="45700" rIns="91425" bIns="45700" anchor="t" anchorCtr="0">
            <a:noAutofit/>
          </a:bodyPr>
          <a:lstStyle/>
          <a:p>
            <a:pPr marL="0" marR="0" lvl="0" indent="1588" algn="l" rtl="0">
              <a:lnSpc>
                <a:spcPct val="100000"/>
              </a:lnSpc>
              <a:spcBef>
                <a:spcPts val="0"/>
              </a:spcBef>
              <a:spcAft>
                <a:spcPts val="0"/>
              </a:spcAft>
              <a:buNone/>
            </a:pPr>
            <a:r>
              <a:rPr lang="en-US" sz="1800" b="1" i="0" u="none" strike="noStrike" cap="none">
                <a:solidFill>
                  <a:schemeClr val="dk1"/>
                </a:solidFill>
                <a:latin typeface="Quattrocento Sans"/>
                <a:ea typeface="Quattrocento Sans"/>
                <a:cs typeface="Quattrocento Sans"/>
                <a:sym typeface="Quattrocento Sans"/>
              </a:rPr>
              <a:t>EFECTES PSICOLÒGICS</a:t>
            </a:r>
            <a:endParaRPr/>
          </a:p>
          <a:p>
            <a:pPr marL="177800" marR="0" lvl="0" indent="-176213" algn="l" rtl="0">
              <a:lnSpc>
                <a:spcPct val="100000"/>
              </a:lnSpc>
              <a:spcBef>
                <a:spcPts val="0"/>
              </a:spcBef>
              <a:spcAft>
                <a:spcPts val="0"/>
              </a:spcAft>
              <a:buNone/>
            </a:pPr>
            <a:r>
              <a:rPr lang="en-US" sz="1800" b="1">
                <a:solidFill>
                  <a:schemeClr val="dk1"/>
                </a:solidFill>
                <a:latin typeface="Quattrocento Sans"/>
                <a:ea typeface="Quattrocento Sans"/>
                <a:cs typeface="Quattrocento Sans"/>
                <a:sym typeface="Quattrocento Sans"/>
              </a:rPr>
              <a:t>Efectes immediats</a:t>
            </a:r>
            <a:endParaRPr sz="1800" b="1" i="0" u="none" strike="noStrike" cap="none">
              <a:solidFill>
                <a:schemeClr val="dk1"/>
              </a:solidFill>
              <a:latin typeface="Quattrocento Sans"/>
              <a:ea typeface="Quattrocento Sans"/>
              <a:cs typeface="Quattrocento Sans"/>
              <a:sym typeface="Quattrocento Sans"/>
            </a:endParaRPr>
          </a:p>
          <a:p>
            <a:pPr marL="177800" marR="0" lvl="0" indent="-176213" algn="l" rtl="0">
              <a:lnSpc>
                <a:spcPct val="100000"/>
              </a:lnSpc>
              <a:spcBef>
                <a:spcPts val="0"/>
              </a:spcBef>
              <a:spcAft>
                <a:spcPts val="0"/>
              </a:spcAft>
              <a:buClr>
                <a:schemeClr val="accent1"/>
              </a:buClr>
              <a:buSzPts val="1800"/>
              <a:buFont typeface="Noto Sans Symbols"/>
              <a:buChar char="🠶"/>
            </a:pPr>
            <a:r>
              <a:rPr lang="en-US" sz="1800" b="0" i="0" u="none" strike="noStrike" cap="none">
                <a:solidFill>
                  <a:schemeClr val="dk1"/>
                </a:solidFill>
                <a:latin typeface="Quattrocento Sans"/>
                <a:ea typeface="Quattrocento Sans"/>
                <a:cs typeface="Quattrocento Sans"/>
                <a:sym typeface="Quattrocento Sans"/>
              </a:rPr>
              <a:t>Aïllament </a:t>
            </a:r>
            <a:endParaRPr sz="1800" b="0" i="0" u="none" strike="noStrike" cap="none">
              <a:solidFill>
                <a:schemeClr val="dk1"/>
              </a:solidFill>
              <a:latin typeface="Quattrocento Sans"/>
              <a:ea typeface="Quattrocento Sans"/>
              <a:cs typeface="Quattrocento Sans"/>
              <a:sym typeface="Quattrocento Sans"/>
            </a:endParaRPr>
          </a:p>
          <a:p>
            <a:pPr marL="177800" marR="0" lvl="0" indent="-176213" algn="l" rtl="0">
              <a:lnSpc>
                <a:spcPct val="100000"/>
              </a:lnSpc>
              <a:spcBef>
                <a:spcPts val="0"/>
              </a:spcBef>
              <a:spcAft>
                <a:spcPts val="0"/>
              </a:spcAft>
              <a:buClr>
                <a:schemeClr val="accent1"/>
              </a:buClr>
              <a:buSzPts val="1800"/>
              <a:buFont typeface="Noto Sans Symbols"/>
              <a:buChar char="🠶"/>
            </a:pPr>
            <a:r>
              <a:rPr lang="en-US" sz="1800">
                <a:solidFill>
                  <a:schemeClr val="dk1"/>
                </a:solidFill>
                <a:latin typeface="Quattrocento Sans"/>
                <a:ea typeface="Quattrocento Sans"/>
                <a:cs typeface="Quattrocento Sans"/>
                <a:sym typeface="Quattrocento Sans"/>
              </a:rPr>
              <a:t>Por</a:t>
            </a:r>
            <a:endParaRPr sz="1800" b="0" i="0" u="none" strike="noStrike" cap="none">
              <a:solidFill>
                <a:schemeClr val="dk1"/>
              </a:solidFill>
              <a:latin typeface="Quattrocento Sans"/>
              <a:ea typeface="Quattrocento Sans"/>
              <a:cs typeface="Quattrocento Sans"/>
              <a:sym typeface="Quattrocento Sans"/>
            </a:endParaRPr>
          </a:p>
          <a:p>
            <a:pPr marL="177800" marR="0" lvl="0" indent="-176213" algn="l" rtl="0">
              <a:lnSpc>
                <a:spcPct val="100000"/>
              </a:lnSpc>
              <a:spcBef>
                <a:spcPts val="0"/>
              </a:spcBef>
              <a:spcAft>
                <a:spcPts val="0"/>
              </a:spcAft>
              <a:buClr>
                <a:schemeClr val="accent1"/>
              </a:buClr>
              <a:buSzPts val="1800"/>
              <a:buFont typeface="Noto Sans Symbols"/>
              <a:buChar char="🠶"/>
            </a:pPr>
            <a:r>
              <a:rPr lang="en-US" sz="1800">
                <a:solidFill>
                  <a:schemeClr val="dk1"/>
                </a:solidFill>
                <a:latin typeface="Quattrocento Sans"/>
                <a:ea typeface="Quattrocento Sans"/>
                <a:cs typeface="Quattrocento Sans"/>
                <a:sym typeface="Quattrocento Sans"/>
              </a:rPr>
              <a:t>Incapacitat per confiar</a:t>
            </a:r>
            <a:endParaRPr sz="1800" b="0" i="0" u="none" strike="noStrike" cap="none">
              <a:solidFill>
                <a:schemeClr val="dk1"/>
              </a:solidFill>
              <a:latin typeface="Quattrocento Sans"/>
              <a:ea typeface="Quattrocento Sans"/>
              <a:cs typeface="Quattrocento Sans"/>
              <a:sym typeface="Quattrocento Sans"/>
            </a:endParaRPr>
          </a:p>
          <a:p>
            <a:pPr marL="0" marR="0" lvl="0" indent="1588" algn="l" rtl="0">
              <a:lnSpc>
                <a:spcPct val="100000"/>
              </a:lnSpc>
              <a:spcBef>
                <a:spcPts val="0"/>
              </a:spcBef>
              <a:spcAft>
                <a:spcPts val="0"/>
              </a:spcAft>
              <a:buNone/>
            </a:pPr>
            <a:r>
              <a:rPr lang="en-US" sz="1800" b="1" i="0" u="none" strike="noStrike" cap="none">
                <a:solidFill>
                  <a:schemeClr val="dk1"/>
                </a:solidFill>
                <a:latin typeface="Quattrocento Sans"/>
                <a:ea typeface="Quattrocento Sans"/>
                <a:cs typeface="Quattrocento Sans"/>
                <a:sym typeface="Quattrocento Sans"/>
              </a:rPr>
              <a:t>Efectes al llarg de la vida</a:t>
            </a:r>
            <a:endParaRPr sz="1800" b="1" i="0" u="none" strike="noStrike" cap="none">
              <a:solidFill>
                <a:schemeClr val="dk1"/>
              </a:solidFill>
              <a:latin typeface="Quattrocento Sans"/>
              <a:ea typeface="Quattrocento Sans"/>
              <a:cs typeface="Quattrocento Sans"/>
              <a:sym typeface="Quattrocento Sans"/>
            </a:endParaRPr>
          </a:p>
          <a:p>
            <a:pPr marL="177800" marR="0" lvl="0" indent="-176213" algn="l" rtl="0">
              <a:lnSpc>
                <a:spcPct val="100000"/>
              </a:lnSpc>
              <a:spcBef>
                <a:spcPts val="0"/>
              </a:spcBef>
              <a:spcAft>
                <a:spcPts val="0"/>
              </a:spcAft>
              <a:buClr>
                <a:schemeClr val="accent1"/>
              </a:buClr>
              <a:buSzPts val="1800"/>
              <a:buFont typeface="Noto Sans Symbols"/>
              <a:buChar char="🠶"/>
            </a:pPr>
            <a:r>
              <a:rPr lang="en-US" sz="1800" b="0" i="0" u="none" strike="noStrike" cap="none">
                <a:solidFill>
                  <a:schemeClr val="dk1"/>
                </a:solidFill>
                <a:latin typeface="Quattrocento Sans"/>
                <a:ea typeface="Quattrocento Sans"/>
                <a:cs typeface="Quattrocento Sans"/>
                <a:sym typeface="Quattrocento Sans"/>
              </a:rPr>
              <a:t>Baixa autoestima</a:t>
            </a:r>
            <a:endParaRPr sz="1800" b="0" i="0" u="none" strike="noStrike" cap="none">
              <a:solidFill>
                <a:schemeClr val="dk1"/>
              </a:solidFill>
              <a:latin typeface="Quattrocento Sans"/>
              <a:ea typeface="Quattrocento Sans"/>
              <a:cs typeface="Quattrocento Sans"/>
              <a:sym typeface="Quattrocento Sans"/>
            </a:endParaRPr>
          </a:p>
          <a:p>
            <a:pPr marL="177800" marR="0" lvl="0" indent="-176213" algn="l" rtl="0">
              <a:lnSpc>
                <a:spcPct val="100000"/>
              </a:lnSpc>
              <a:spcBef>
                <a:spcPts val="0"/>
              </a:spcBef>
              <a:spcAft>
                <a:spcPts val="0"/>
              </a:spcAft>
              <a:buClr>
                <a:schemeClr val="accent1"/>
              </a:buClr>
              <a:buSzPts val="1800"/>
              <a:buFont typeface="Noto Sans Symbols"/>
              <a:buChar char="🠶"/>
            </a:pPr>
            <a:r>
              <a:rPr lang="en-US" sz="1800" b="0" i="0" u="none" strike="noStrike" cap="none">
                <a:solidFill>
                  <a:schemeClr val="dk1"/>
                </a:solidFill>
                <a:latin typeface="Quattrocento Sans"/>
                <a:ea typeface="Quattrocento Sans"/>
                <a:cs typeface="Quattrocento Sans"/>
                <a:sym typeface="Quattrocento Sans"/>
              </a:rPr>
              <a:t>Depressió</a:t>
            </a:r>
            <a:endParaRPr sz="1800" b="0" i="0" u="none" strike="noStrike" cap="none">
              <a:solidFill>
                <a:schemeClr val="dk1"/>
              </a:solidFill>
              <a:latin typeface="Quattrocento Sans"/>
              <a:ea typeface="Quattrocento Sans"/>
              <a:cs typeface="Quattrocento Sans"/>
              <a:sym typeface="Quattrocento Sans"/>
            </a:endParaRPr>
          </a:p>
          <a:p>
            <a:pPr marL="177800" marR="0" lvl="0" indent="-176213" algn="l" rtl="0">
              <a:spcBef>
                <a:spcPts val="0"/>
              </a:spcBef>
              <a:spcAft>
                <a:spcPts val="0"/>
              </a:spcAft>
              <a:buClr>
                <a:schemeClr val="accent1"/>
              </a:buClr>
              <a:buSzPts val="1800"/>
              <a:buFont typeface="Noto Sans Symbols"/>
              <a:buChar char="🠶"/>
            </a:pPr>
            <a:r>
              <a:rPr lang="en-US" sz="1800">
                <a:solidFill>
                  <a:schemeClr val="dk1"/>
                </a:solidFill>
                <a:latin typeface="Quattrocento Sans"/>
                <a:ea typeface="Quattrocento Sans"/>
                <a:cs typeface="Quattrocento Sans"/>
                <a:sym typeface="Quattrocento Sans"/>
              </a:rPr>
              <a:t>Dificultats de relació</a:t>
            </a:r>
            <a:endParaRPr sz="1800">
              <a:solidFill>
                <a:schemeClr val="dk1"/>
              </a:solidFill>
              <a:latin typeface="Quattrocento Sans"/>
              <a:ea typeface="Quattrocento Sans"/>
              <a:cs typeface="Quattrocento Sans"/>
              <a:sym typeface="Quattrocento Sans"/>
            </a:endParaRPr>
          </a:p>
        </p:txBody>
      </p:sp>
      <p:sp>
        <p:nvSpPr>
          <p:cNvPr id="753" name="Google Shape;753;p78"/>
          <p:cNvSpPr txBox="1"/>
          <p:nvPr/>
        </p:nvSpPr>
        <p:spPr>
          <a:xfrm>
            <a:off x="5426910" y="1379765"/>
            <a:ext cx="2883970" cy="4575868"/>
          </a:xfrm>
          <a:prstGeom prst="rect">
            <a:avLst/>
          </a:prstGeom>
          <a:solidFill>
            <a:srgbClr val="D5DBE5"/>
          </a:solidFill>
          <a:ln>
            <a:noFill/>
          </a:ln>
        </p:spPr>
        <p:txBody>
          <a:bodyPr spcFirstLastPara="1" wrap="square" lIns="91425" tIns="45700" rIns="91425" bIns="45700" anchor="t" anchorCtr="0">
            <a:noAutofit/>
          </a:bodyPr>
          <a:lstStyle/>
          <a:p>
            <a:pPr marL="361942" marR="0" lvl="0" indent="-360000" algn="l" rtl="0">
              <a:lnSpc>
                <a:spcPct val="100000"/>
              </a:lnSpc>
              <a:spcBef>
                <a:spcPts val="0"/>
              </a:spcBef>
              <a:spcAft>
                <a:spcPts val="0"/>
              </a:spcAft>
              <a:buNone/>
            </a:pPr>
            <a:r>
              <a:rPr lang="en-US" sz="1800" b="1" i="0" u="none" strike="noStrike" cap="none">
                <a:solidFill>
                  <a:schemeClr val="dk1"/>
                </a:solidFill>
                <a:latin typeface="Quattrocento Sans"/>
                <a:ea typeface="Quattrocento Sans"/>
                <a:cs typeface="Quattrocento Sans"/>
                <a:sym typeface="Quattrocento Sans"/>
              </a:rPr>
              <a:t>EFECTES</a:t>
            </a:r>
            <a:endParaRPr/>
          </a:p>
          <a:p>
            <a:pPr marL="361942" marR="0" lvl="0" indent="-360000" algn="l" rtl="0">
              <a:lnSpc>
                <a:spcPct val="100000"/>
              </a:lnSpc>
              <a:spcBef>
                <a:spcPts val="0"/>
              </a:spcBef>
              <a:spcAft>
                <a:spcPts val="0"/>
              </a:spcAft>
              <a:buNone/>
            </a:pPr>
            <a:r>
              <a:rPr lang="en-US" sz="1800" b="1" i="0" u="none" strike="noStrike" cap="none">
                <a:solidFill>
                  <a:schemeClr val="dk1"/>
                </a:solidFill>
                <a:latin typeface="Quattrocento Sans"/>
                <a:ea typeface="Quattrocento Sans"/>
                <a:cs typeface="Quattrocento Sans"/>
                <a:sym typeface="Quattrocento Sans"/>
              </a:rPr>
              <a:t>CONDUCTUALS</a:t>
            </a:r>
            <a:endParaRPr/>
          </a:p>
          <a:p>
            <a:pPr marL="0" marR="0" lvl="0" indent="1588" algn="l" rtl="0">
              <a:spcBef>
                <a:spcPts val="0"/>
              </a:spcBef>
              <a:spcAft>
                <a:spcPts val="0"/>
              </a:spcAft>
              <a:buNone/>
            </a:pPr>
            <a:r>
              <a:rPr lang="en-US" sz="1800">
                <a:solidFill>
                  <a:schemeClr val="dk1"/>
                </a:solidFill>
                <a:latin typeface="Quattrocento Sans"/>
                <a:ea typeface="Quattrocento Sans"/>
                <a:cs typeface="Quattrocento Sans"/>
                <a:sym typeface="Quattrocento Sans"/>
              </a:rPr>
              <a:t>Els estudis han demostrat que les nenes i els nens que han rebut maltractament tenen al menys un 25% més de probabilitats de patir problemes a l'adolescència, inclosos:</a:t>
            </a:r>
            <a:endParaRPr/>
          </a:p>
          <a:p>
            <a:pPr marL="177800" marR="0" lvl="0" indent="-176213" algn="l" rtl="0">
              <a:spcBef>
                <a:spcPts val="0"/>
              </a:spcBef>
              <a:spcAft>
                <a:spcPts val="0"/>
              </a:spcAft>
              <a:buClr>
                <a:schemeClr val="accent1"/>
              </a:buClr>
              <a:buSzPts val="1800"/>
              <a:buFont typeface="Noto Sans Symbols"/>
              <a:buChar char="🠶"/>
            </a:pPr>
            <a:r>
              <a:rPr lang="en-US" sz="1800">
                <a:solidFill>
                  <a:schemeClr val="dk1"/>
                </a:solidFill>
                <a:latin typeface="Quattrocento Sans"/>
                <a:ea typeface="Quattrocento Sans"/>
                <a:cs typeface="Quattrocento Sans"/>
                <a:sym typeface="Quattrocento Sans"/>
              </a:rPr>
              <a:t>Delinqüència</a:t>
            </a:r>
            <a:endParaRPr sz="1800">
              <a:solidFill>
                <a:schemeClr val="dk1"/>
              </a:solidFill>
              <a:latin typeface="Quattrocento Sans"/>
              <a:ea typeface="Quattrocento Sans"/>
              <a:cs typeface="Quattrocento Sans"/>
              <a:sym typeface="Quattrocento Sans"/>
            </a:endParaRPr>
          </a:p>
          <a:p>
            <a:pPr marL="177800" marR="0" lvl="0" indent="-176213" algn="l" rtl="0">
              <a:lnSpc>
                <a:spcPct val="100000"/>
              </a:lnSpc>
              <a:spcBef>
                <a:spcPts val="0"/>
              </a:spcBef>
              <a:spcAft>
                <a:spcPts val="0"/>
              </a:spcAft>
              <a:buClr>
                <a:schemeClr val="accent1"/>
              </a:buClr>
              <a:buSzPts val="1800"/>
              <a:buFont typeface="Noto Sans Symbols"/>
              <a:buChar char="🠶"/>
            </a:pPr>
            <a:r>
              <a:rPr lang="en-US" sz="1800">
                <a:solidFill>
                  <a:schemeClr val="dk1"/>
                </a:solidFill>
                <a:latin typeface="Quattrocento Sans"/>
                <a:ea typeface="Quattrocento Sans"/>
                <a:cs typeface="Quattrocento Sans"/>
                <a:sym typeface="Quattrocento Sans"/>
              </a:rPr>
              <a:t>Embaràs precoç</a:t>
            </a:r>
            <a:endParaRPr sz="1800" b="0" i="0" u="none" strike="noStrike" cap="none">
              <a:solidFill>
                <a:schemeClr val="dk1"/>
              </a:solidFill>
              <a:latin typeface="Quattrocento Sans"/>
              <a:ea typeface="Quattrocento Sans"/>
              <a:cs typeface="Quattrocento Sans"/>
              <a:sym typeface="Quattrocento Sans"/>
            </a:endParaRPr>
          </a:p>
          <a:p>
            <a:pPr marL="177800" marR="0" lvl="0" indent="-176213" algn="l" rtl="0">
              <a:lnSpc>
                <a:spcPct val="100000"/>
              </a:lnSpc>
              <a:spcBef>
                <a:spcPts val="0"/>
              </a:spcBef>
              <a:spcAft>
                <a:spcPts val="0"/>
              </a:spcAft>
              <a:buClr>
                <a:schemeClr val="accent1"/>
              </a:buClr>
              <a:buSzPts val="1800"/>
              <a:buFont typeface="Noto Sans Symbols"/>
              <a:buChar char="🠶"/>
            </a:pPr>
            <a:r>
              <a:rPr lang="en-US" sz="1800" b="0" i="0" u="none" strike="noStrike" cap="none">
                <a:solidFill>
                  <a:schemeClr val="dk1"/>
                </a:solidFill>
                <a:latin typeface="Quattrocento Sans"/>
                <a:ea typeface="Quattrocento Sans"/>
                <a:cs typeface="Quattrocento Sans"/>
                <a:sym typeface="Quattrocento Sans"/>
              </a:rPr>
              <a:t>Baix rendiment acadèmic</a:t>
            </a:r>
            <a:endParaRPr sz="1800" b="0" i="0" u="none" strike="noStrike" cap="none">
              <a:solidFill>
                <a:schemeClr val="dk1"/>
              </a:solidFill>
              <a:latin typeface="Quattrocento Sans"/>
              <a:ea typeface="Quattrocento Sans"/>
              <a:cs typeface="Quattrocento Sans"/>
              <a:sym typeface="Quattrocento Sans"/>
            </a:endParaRPr>
          </a:p>
          <a:p>
            <a:pPr marL="177800" marR="0" lvl="0" indent="-176213" algn="l" rtl="0">
              <a:lnSpc>
                <a:spcPct val="100000"/>
              </a:lnSpc>
              <a:spcBef>
                <a:spcPts val="0"/>
              </a:spcBef>
              <a:spcAft>
                <a:spcPts val="0"/>
              </a:spcAft>
              <a:buClr>
                <a:schemeClr val="accent1"/>
              </a:buClr>
              <a:buSzPts val="1800"/>
              <a:buFont typeface="Noto Sans Symbols"/>
              <a:buChar char="🠶"/>
            </a:pPr>
            <a:r>
              <a:rPr lang="en-US" sz="1800">
                <a:solidFill>
                  <a:schemeClr val="dk1"/>
                </a:solidFill>
                <a:latin typeface="Quattrocento Sans"/>
                <a:ea typeface="Quattrocento Sans"/>
                <a:cs typeface="Quattrocento Sans"/>
                <a:sym typeface="Quattrocento Sans"/>
              </a:rPr>
              <a:t>Consum de drogues</a:t>
            </a:r>
            <a:endParaRPr sz="1800" b="0" i="0" u="none" strike="noStrike" cap="none">
              <a:solidFill>
                <a:schemeClr val="dk1"/>
              </a:solidFill>
              <a:latin typeface="Quattrocento Sans"/>
              <a:ea typeface="Quattrocento Sans"/>
              <a:cs typeface="Quattrocento Sans"/>
              <a:sym typeface="Quattrocento Sans"/>
            </a:endParaRPr>
          </a:p>
          <a:p>
            <a:pPr marL="177800" marR="0" lvl="0" indent="-176213" algn="l" rtl="0">
              <a:lnSpc>
                <a:spcPct val="100000"/>
              </a:lnSpc>
              <a:spcBef>
                <a:spcPts val="0"/>
              </a:spcBef>
              <a:spcAft>
                <a:spcPts val="0"/>
              </a:spcAft>
              <a:buClr>
                <a:schemeClr val="accent1"/>
              </a:buClr>
              <a:buSzPts val="1800"/>
              <a:buFont typeface="Noto Sans Symbols"/>
              <a:buChar char="🠶"/>
            </a:pPr>
            <a:r>
              <a:rPr lang="en-US" sz="1800" b="0" i="0" u="none" strike="noStrike" cap="none">
                <a:solidFill>
                  <a:schemeClr val="dk1"/>
                </a:solidFill>
                <a:latin typeface="Quattrocento Sans"/>
                <a:ea typeface="Quattrocento Sans"/>
                <a:cs typeface="Quattrocento Sans"/>
                <a:sym typeface="Quattrocento Sans"/>
              </a:rPr>
              <a:t>Problemes de salut mental </a:t>
            </a:r>
            <a:endParaRPr sz="1800" b="0" i="0" u="none" strike="noStrike" cap="none">
              <a:solidFill>
                <a:schemeClr val="dk1"/>
              </a:solidFill>
              <a:latin typeface="Quattrocento Sans"/>
              <a:ea typeface="Quattrocento Sans"/>
              <a:cs typeface="Quattrocento Sans"/>
              <a:sym typeface="Quattrocento San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50"/>
                                        </p:tgtEl>
                                        <p:attrNameLst>
                                          <p:attrName>style.visibility</p:attrName>
                                        </p:attrNameLst>
                                      </p:cBhvr>
                                      <p:to>
                                        <p:strVal val="visible"/>
                                      </p:to>
                                    </p:set>
                                    <p:anim calcmode="lin" valueType="num">
                                      <p:cBhvr additive="base">
                                        <p:cTn id="7" dur="500"/>
                                        <p:tgtEl>
                                          <p:spTgt spid="750"/>
                                        </p:tgtEl>
                                        <p:attrNameLst>
                                          <p:attrName>ppt_y</p:attrName>
                                        </p:attrNameLst>
                                      </p:cBhvr>
                                      <p:tavLst>
                                        <p:tav tm="0">
                                          <p:val>
                                            <p:strVal val="#ppt_y+1"/>
                                          </p:val>
                                        </p:tav>
                                        <p:tav tm="100000">
                                          <p:val>
                                            <p:strVal val="#ppt_y"/>
                                          </p:val>
                                        </p:tav>
                                      </p:tavLst>
                                    </p:anim>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752"/>
                                        </p:tgtEl>
                                        <p:attrNameLst>
                                          <p:attrName>style.visibility</p:attrName>
                                        </p:attrNameLst>
                                      </p:cBhvr>
                                      <p:to>
                                        <p:strVal val="visible"/>
                                      </p:to>
                                    </p:set>
                                    <p:anim calcmode="lin" valueType="num">
                                      <p:cBhvr additive="base">
                                        <p:cTn id="12" dur="500"/>
                                        <p:tgtEl>
                                          <p:spTgt spid="752"/>
                                        </p:tgtEl>
                                        <p:attrNameLst>
                                          <p:attrName>ppt_y</p:attrName>
                                        </p:attrNameLst>
                                      </p:cBhvr>
                                      <p:tavLst>
                                        <p:tav tm="0">
                                          <p:val>
                                            <p:strVal val="#ppt_y+1"/>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753"/>
                                        </p:tgtEl>
                                        <p:attrNameLst>
                                          <p:attrName>style.visibility</p:attrName>
                                        </p:attrNameLst>
                                      </p:cBhvr>
                                      <p:to>
                                        <p:strVal val="visible"/>
                                      </p:to>
                                    </p:set>
                                    <p:anim calcmode="lin" valueType="num">
                                      <p:cBhvr additive="base">
                                        <p:cTn id="17" dur="500"/>
                                        <p:tgtEl>
                                          <p:spTgt spid="753"/>
                                        </p:tgtEl>
                                        <p:attrNameLst>
                                          <p:attrName>ppt_y</p:attrName>
                                        </p:attrNameLst>
                                      </p:cBhvr>
                                      <p:tavLst>
                                        <p:tav tm="0">
                                          <p:val>
                                            <p:strVal val="#ppt_y+1"/>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nodeType="clickEffect">
                                  <p:stCondLst>
                                    <p:cond delay="0"/>
                                  </p:stCondLst>
                                  <p:childTnLst>
                                    <p:set>
                                      <p:cBhvr>
                                        <p:cTn id="21" dur="1" fill="hold">
                                          <p:stCondLst>
                                            <p:cond delay="0"/>
                                          </p:stCondLst>
                                        </p:cTn>
                                        <p:tgtEl>
                                          <p:spTgt spid="751"/>
                                        </p:tgtEl>
                                        <p:attrNameLst>
                                          <p:attrName>style.visibility</p:attrName>
                                        </p:attrNameLst>
                                      </p:cBhvr>
                                      <p:to>
                                        <p:strVal val="visible"/>
                                      </p:to>
                                    </p:set>
                                    <p:anim calcmode="lin" valueType="num">
                                      <p:cBhvr additive="base">
                                        <p:cTn id="22" dur="500"/>
                                        <p:tgtEl>
                                          <p:spTgt spid="75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Shape 107"/>
        <p:cNvGrpSpPr/>
        <p:nvPr/>
      </p:nvGrpSpPr>
      <p:grpSpPr>
        <a:xfrm>
          <a:off x="0" y="0"/>
          <a:ext cx="0" cy="0"/>
          <a:chOff x="0" y="0"/>
          <a:chExt cx="0" cy="0"/>
        </a:xfrm>
      </p:grpSpPr>
      <p:sp>
        <p:nvSpPr>
          <p:cNvPr id="108" name="Google Shape;108;p7"/>
          <p:cNvSpPr txBox="1">
            <a:spLocks noGrp="1"/>
          </p:cNvSpPr>
          <p:nvPr>
            <p:ph type="body" idx="1"/>
          </p:nvPr>
        </p:nvSpPr>
        <p:spPr>
          <a:xfrm>
            <a:off x="838199" y="1329359"/>
            <a:ext cx="3848101" cy="547184"/>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SzPts val="3000"/>
              <a:buNone/>
            </a:pPr>
            <a:r>
              <a:rPr lang="en-US" sz="3000">
                <a:latin typeface="Quattrocento Sans"/>
                <a:ea typeface="Quattrocento Sans"/>
                <a:cs typeface="Quattrocento Sans"/>
                <a:sym typeface="Quattrocento Sans"/>
              </a:rPr>
              <a:t>Les nenes i els nens inventen històries sobre maltractaments</a:t>
            </a:r>
            <a:endParaRPr sz="3000">
              <a:latin typeface="Quattrocento Sans"/>
              <a:ea typeface="Quattrocento Sans"/>
              <a:cs typeface="Quattrocento Sans"/>
              <a:sym typeface="Quattrocento Sans"/>
            </a:endParaRPr>
          </a:p>
          <a:p>
            <a:pPr marL="0" lvl="0" indent="0" algn="l" rtl="0">
              <a:lnSpc>
                <a:spcPct val="90000"/>
              </a:lnSpc>
              <a:spcBef>
                <a:spcPts val="1000"/>
              </a:spcBef>
              <a:spcAft>
                <a:spcPts val="0"/>
              </a:spcAft>
              <a:buSzPts val="3000"/>
              <a:buNone/>
            </a:pPr>
            <a:r>
              <a:rPr lang="en-US" sz="3000"/>
              <a:t>o </a:t>
            </a:r>
            <a:endParaRPr/>
          </a:p>
          <a:p>
            <a:pPr marL="0" lvl="0" indent="0" algn="l" rtl="0">
              <a:lnSpc>
                <a:spcPct val="90000"/>
              </a:lnSpc>
              <a:spcBef>
                <a:spcPts val="1000"/>
              </a:spcBef>
              <a:spcAft>
                <a:spcPts val="0"/>
              </a:spcAft>
              <a:buSzPts val="3000"/>
              <a:buNone/>
            </a:pPr>
            <a:r>
              <a:rPr lang="en-US" sz="3000">
                <a:latin typeface="Quattrocento Sans"/>
                <a:ea typeface="Quattrocento Sans"/>
                <a:cs typeface="Quattrocento Sans"/>
                <a:sym typeface="Quattrocento Sans"/>
              </a:rPr>
              <a:t>Les nenes i els nens només busquen cridar l’atenció</a:t>
            </a:r>
            <a:endParaRPr sz="3000">
              <a:latin typeface="Quattrocento Sans"/>
              <a:ea typeface="Quattrocento Sans"/>
              <a:cs typeface="Quattrocento Sans"/>
              <a:sym typeface="Quattrocento Sans"/>
            </a:endParaRPr>
          </a:p>
          <a:p>
            <a:pPr marL="0" lvl="0" indent="0" algn="l" rtl="0">
              <a:lnSpc>
                <a:spcPct val="90000"/>
              </a:lnSpc>
              <a:spcBef>
                <a:spcPts val="1000"/>
              </a:spcBef>
              <a:spcAft>
                <a:spcPts val="0"/>
              </a:spcAft>
              <a:buSzPts val="3000"/>
              <a:buNone/>
            </a:pPr>
            <a:endParaRPr sz="3000">
              <a:latin typeface="Quattrocento Sans"/>
              <a:ea typeface="Quattrocento Sans"/>
              <a:cs typeface="Quattrocento Sans"/>
              <a:sym typeface="Quattrocento Sans"/>
            </a:endParaRPr>
          </a:p>
          <a:p>
            <a:pPr marL="0" lvl="0" indent="0" algn="l" rtl="0">
              <a:lnSpc>
                <a:spcPct val="90000"/>
              </a:lnSpc>
              <a:spcBef>
                <a:spcPts val="1000"/>
              </a:spcBef>
              <a:spcAft>
                <a:spcPts val="0"/>
              </a:spcAft>
              <a:buSzPts val="3000"/>
              <a:buNone/>
            </a:pPr>
            <a:endParaRPr sz="3000">
              <a:latin typeface="Quattrocento Sans"/>
              <a:ea typeface="Quattrocento Sans"/>
              <a:cs typeface="Quattrocento Sans"/>
              <a:sym typeface="Quattrocento Sans"/>
            </a:endParaRPr>
          </a:p>
        </p:txBody>
      </p:sp>
      <p:sp>
        <p:nvSpPr>
          <p:cNvPr id="109" name="Google Shape;109;p7"/>
          <p:cNvSpPr txBox="1"/>
          <p:nvPr/>
        </p:nvSpPr>
        <p:spPr>
          <a:xfrm>
            <a:off x="4831107" y="2187074"/>
            <a:ext cx="7056093" cy="3225157"/>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chemeClr val="accent1"/>
              </a:buClr>
              <a:buSzPts val="4400"/>
              <a:buFont typeface="Noto Sans Symbols"/>
              <a:buNone/>
            </a:pPr>
            <a:r>
              <a:rPr lang="en-US" sz="4400" b="1">
                <a:solidFill>
                  <a:schemeClr val="accent1"/>
                </a:solidFill>
                <a:latin typeface="Open Sans"/>
                <a:ea typeface="Open Sans"/>
                <a:cs typeface="Open Sans"/>
                <a:sym typeface="Open Sans"/>
              </a:rPr>
              <a:t>realitat</a:t>
            </a:r>
            <a:endParaRPr sz="4400" b="1">
              <a:solidFill>
                <a:schemeClr val="accent1"/>
              </a:solidFill>
              <a:latin typeface="Open Sans"/>
              <a:ea typeface="Open Sans"/>
              <a:cs typeface="Open Sans"/>
              <a:sym typeface="Open Sans"/>
            </a:endParaRPr>
          </a:p>
          <a:p>
            <a:pPr marL="0" marR="0" lvl="0" indent="0" algn="l" rtl="0">
              <a:lnSpc>
                <a:spcPct val="90000"/>
              </a:lnSpc>
              <a:spcBef>
                <a:spcPts val="1000"/>
              </a:spcBef>
              <a:spcAft>
                <a:spcPts val="0"/>
              </a:spcAft>
              <a:buClr>
                <a:schemeClr val="accent1"/>
              </a:buClr>
              <a:buSzPts val="2400"/>
              <a:buFont typeface="Noto Sans Symbols"/>
              <a:buNone/>
            </a:pPr>
            <a:r>
              <a:rPr lang="en-US" sz="2400">
                <a:solidFill>
                  <a:schemeClr val="dk1"/>
                </a:solidFill>
                <a:latin typeface="Quattrocento Sans"/>
                <a:ea typeface="Quattrocento Sans"/>
                <a:cs typeface="Quattrocento Sans"/>
                <a:sym typeface="Quattrocento Sans"/>
              </a:rPr>
              <a:t>una nena o un nen poques vegades menteix sobre maltractaments. Pot canviar el que ha dit si se li ha pressionat o l’ha amenaçat per negar el que ha passat o si té por que se li aparti de la seva família després d’explicar el que li passa.</a:t>
            </a:r>
            <a:endParaRPr/>
          </a:p>
          <a:p>
            <a:pPr marL="0" marR="0" lvl="0" indent="0" algn="l" rtl="0">
              <a:lnSpc>
                <a:spcPct val="90000"/>
              </a:lnSpc>
              <a:spcBef>
                <a:spcPts val="1000"/>
              </a:spcBef>
              <a:spcAft>
                <a:spcPts val="0"/>
              </a:spcAft>
              <a:buClr>
                <a:schemeClr val="accent1"/>
              </a:buClr>
              <a:buSzPts val="2400"/>
              <a:buFont typeface="Noto Sans Symbols"/>
              <a:buNone/>
            </a:pPr>
            <a:r>
              <a:rPr lang="en-US" sz="2400">
                <a:solidFill>
                  <a:schemeClr val="dk1"/>
                </a:solidFill>
                <a:latin typeface="Quattrocento Sans"/>
                <a:ea typeface="Quattrocento Sans"/>
                <a:cs typeface="Quattrocento Sans"/>
                <a:sym typeface="Quattrocento Sans"/>
              </a:rPr>
              <a:t>A més, els canvis de comportament són un dels senyals clau que una nena o nen pot patir maltractament.</a:t>
            </a:r>
            <a:endParaRPr/>
          </a:p>
        </p:txBody>
      </p:sp>
      <p:sp>
        <p:nvSpPr>
          <p:cNvPr id="110" name="Google Shape;110;p7"/>
          <p:cNvSpPr/>
          <p:nvPr/>
        </p:nvSpPr>
        <p:spPr>
          <a:xfrm>
            <a:off x="4900164" y="1218230"/>
            <a:ext cx="1732190" cy="76944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4400" b="1">
                <a:solidFill>
                  <a:srgbClr val="C00000"/>
                </a:solidFill>
                <a:latin typeface="Open Sans"/>
                <a:ea typeface="Open Sans"/>
                <a:cs typeface="Open Sans"/>
                <a:sym typeface="Open Sans"/>
              </a:rPr>
              <a:t>mite</a:t>
            </a:r>
            <a:endParaRPr sz="4400">
              <a:solidFill>
                <a:srgbClr val="C00000"/>
              </a:solidFill>
              <a:latin typeface="Calibri"/>
              <a:ea typeface="Calibri"/>
              <a:cs typeface="Calibri"/>
              <a:sym typeface="Calibri"/>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110"/>
                                        </p:tgtEl>
                                        <p:attrNameLst>
                                          <p:attrName>style.visibility</p:attrName>
                                        </p:attrNameLst>
                                      </p:cBhvr>
                                      <p:to>
                                        <p:strVal val="visible"/>
                                      </p:to>
                                    </p:set>
                                    <p:anim calcmode="lin" valueType="num">
                                      <p:cBhvr additive="base">
                                        <p:cTn id="7" dur="500"/>
                                        <p:tgtEl>
                                          <p:spTgt spid="110"/>
                                        </p:tgtEl>
                                        <p:attrNameLst>
                                          <p:attrName>ppt_w</p:attrName>
                                        </p:attrNameLst>
                                      </p:cBhvr>
                                      <p:tavLst>
                                        <p:tav tm="0">
                                          <p:val>
                                            <p:strVal val="0"/>
                                          </p:val>
                                        </p:tav>
                                        <p:tav tm="100000">
                                          <p:val>
                                            <p:strVal val="#ppt_w"/>
                                          </p:val>
                                        </p:tav>
                                      </p:tavLst>
                                    </p:anim>
                                    <p:anim calcmode="lin" valueType="num">
                                      <p:cBhvr additive="base">
                                        <p:cTn id="8" dur="500"/>
                                        <p:tgtEl>
                                          <p:spTgt spid="110"/>
                                        </p:tgtEl>
                                        <p:attrNameLst>
                                          <p:attrName>ppt_h</p:attrName>
                                        </p:attrNameLst>
                                      </p:cBhvr>
                                      <p:tavLst>
                                        <p:tav tm="0">
                                          <p:val>
                                            <p:strVal val="0"/>
                                          </p:val>
                                        </p:tav>
                                        <p:tav tm="100000">
                                          <p:val>
                                            <p:strVal val="#ppt_h"/>
                                          </p:val>
                                        </p:tav>
                                      </p:tavLst>
                                    </p:anim>
                                  </p:childTnLst>
                                </p:cTn>
                              </p:par>
                              <p:par>
                                <p:cTn id="9" presetID="23" presetClass="entr" presetSubtype="16" fill="hold" nodeType="withEffect">
                                  <p:stCondLst>
                                    <p:cond delay="0"/>
                                  </p:stCondLst>
                                  <p:childTnLst>
                                    <p:set>
                                      <p:cBhvr>
                                        <p:cTn id="10" dur="1" fill="hold">
                                          <p:stCondLst>
                                            <p:cond delay="0"/>
                                          </p:stCondLst>
                                        </p:cTn>
                                        <p:tgtEl>
                                          <p:spTgt spid="109"/>
                                        </p:tgtEl>
                                        <p:attrNameLst>
                                          <p:attrName>style.visibility</p:attrName>
                                        </p:attrNameLst>
                                      </p:cBhvr>
                                      <p:to>
                                        <p:strVal val="visible"/>
                                      </p:to>
                                    </p:set>
                                    <p:anim calcmode="lin" valueType="num">
                                      <p:cBhvr additive="base">
                                        <p:cTn id="11" dur="500"/>
                                        <p:tgtEl>
                                          <p:spTgt spid="109"/>
                                        </p:tgtEl>
                                        <p:attrNameLst>
                                          <p:attrName>ppt_w</p:attrName>
                                        </p:attrNameLst>
                                      </p:cBhvr>
                                      <p:tavLst>
                                        <p:tav tm="0">
                                          <p:val>
                                            <p:strVal val="0"/>
                                          </p:val>
                                        </p:tav>
                                        <p:tav tm="100000">
                                          <p:val>
                                            <p:strVal val="#ppt_w"/>
                                          </p:val>
                                        </p:tav>
                                      </p:tavLst>
                                    </p:anim>
                                    <p:anim calcmode="lin" valueType="num">
                                      <p:cBhvr additive="base">
                                        <p:cTn id="12" dur="500"/>
                                        <p:tgtEl>
                                          <p:spTgt spid="109"/>
                                        </p:tgtEl>
                                        <p:attrNameLst>
                                          <p:attrName>ppt_h</p:attrName>
                                        </p:attrNameLst>
                                      </p:cBhvr>
                                      <p:tavLst>
                                        <p:tav tm="0">
                                          <p:val>
                                            <p:str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0.xml><?xml version="1.0" encoding="utf-8"?>
<p:sld xmlns:a="http://schemas.openxmlformats.org/drawingml/2006/main" xmlns:r="http://schemas.openxmlformats.org/officeDocument/2006/relationships" xmlns:p="http://schemas.openxmlformats.org/presentationml/2006/main" showMasterSp="0">
  <p:cSld>
    <p:spTree>
      <p:nvGrpSpPr>
        <p:cNvPr id="1" name="Shape 758"/>
        <p:cNvGrpSpPr/>
        <p:nvPr/>
      </p:nvGrpSpPr>
      <p:grpSpPr>
        <a:xfrm>
          <a:off x="0" y="0"/>
          <a:ext cx="0" cy="0"/>
          <a:chOff x="0" y="0"/>
          <a:chExt cx="0" cy="0"/>
        </a:xfrm>
      </p:grpSpPr>
      <p:sp>
        <p:nvSpPr>
          <p:cNvPr id="759" name="Google Shape;759;p79"/>
          <p:cNvSpPr txBox="1">
            <a:spLocks noGrp="1"/>
          </p:cNvSpPr>
          <p:nvPr>
            <p:ph type="title"/>
          </p:nvPr>
        </p:nvSpPr>
        <p:spPr>
          <a:xfrm>
            <a:off x="838200" y="365127"/>
            <a:ext cx="10515600" cy="1190627"/>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3200"/>
              <a:buFont typeface="Quattrocento Sans"/>
              <a:buNone/>
            </a:pPr>
            <a:r>
              <a:rPr lang="en-US" sz="3200"/>
              <a:t>Efectes del maltractament infantil a curt i llarg termini (increment del risc)</a:t>
            </a:r>
            <a:endParaRPr/>
          </a:p>
        </p:txBody>
      </p:sp>
      <p:sp>
        <p:nvSpPr>
          <p:cNvPr id="760" name="Google Shape;760;p79"/>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p>
            <a:pPr marL="361942" lvl="0" indent="-184142" algn="l" rtl="0">
              <a:lnSpc>
                <a:spcPct val="90000"/>
              </a:lnSpc>
              <a:spcBef>
                <a:spcPts val="0"/>
              </a:spcBef>
              <a:spcAft>
                <a:spcPts val="0"/>
              </a:spcAft>
              <a:buClr>
                <a:schemeClr val="accent1"/>
              </a:buClr>
              <a:buSzPts val="2800"/>
              <a:buFont typeface="Noto Sans Symbols"/>
              <a:buNone/>
            </a:pPr>
            <a:endParaRPr/>
          </a:p>
        </p:txBody>
      </p:sp>
      <p:pic>
        <p:nvPicPr>
          <p:cNvPr id="761" name="Google Shape;761;p79" descr="https://image.slidesharecdn.com/childabuseandneglect-151211041148/95/child-abuse-and-neglect-11-638.jpg?cb=1449807211"/>
          <p:cNvPicPr preferRelativeResize="0"/>
          <p:nvPr/>
        </p:nvPicPr>
        <p:blipFill rotWithShape="1">
          <a:blip r:embed="rId3">
            <a:alphaModFix/>
          </a:blip>
          <a:srcRect t="48396"/>
          <a:stretch/>
        </p:blipFill>
        <p:spPr>
          <a:xfrm>
            <a:off x="851541" y="1827201"/>
            <a:ext cx="10526373" cy="4078299"/>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Shape 115"/>
        <p:cNvGrpSpPr/>
        <p:nvPr/>
      </p:nvGrpSpPr>
      <p:grpSpPr>
        <a:xfrm>
          <a:off x="0" y="0"/>
          <a:ext cx="0" cy="0"/>
          <a:chOff x="0" y="0"/>
          <a:chExt cx="0" cy="0"/>
        </a:xfrm>
      </p:grpSpPr>
      <p:sp>
        <p:nvSpPr>
          <p:cNvPr id="116" name="Google Shape;116;p8"/>
          <p:cNvSpPr txBox="1">
            <a:spLocks noGrp="1"/>
          </p:cNvSpPr>
          <p:nvPr>
            <p:ph type="body" idx="1"/>
          </p:nvPr>
        </p:nvSpPr>
        <p:spPr>
          <a:xfrm>
            <a:off x="874293" y="1446251"/>
            <a:ext cx="5481577" cy="547184"/>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SzPts val="3000"/>
              <a:buNone/>
            </a:pPr>
            <a:r>
              <a:rPr lang="en-US" sz="3000">
                <a:latin typeface="Quattrocento Sans"/>
                <a:ea typeface="Quattrocento Sans"/>
                <a:cs typeface="Quattrocento Sans"/>
                <a:sym typeface="Quattrocento Sans"/>
              </a:rPr>
              <a:t>De vegades les nenes o els nenes tenen la culpa del maltractament</a:t>
            </a:r>
            <a:endParaRPr sz="3000">
              <a:latin typeface="Quattrocento Sans"/>
              <a:ea typeface="Quattrocento Sans"/>
              <a:cs typeface="Quattrocento Sans"/>
              <a:sym typeface="Quattrocento Sans"/>
            </a:endParaRPr>
          </a:p>
        </p:txBody>
      </p:sp>
      <p:sp>
        <p:nvSpPr>
          <p:cNvPr id="117" name="Google Shape;117;p8"/>
          <p:cNvSpPr txBox="1"/>
          <p:nvPr/>
        </p:nvSpPr>
        <p:spPr>
          <a:xfrm>
            <a:off x="6511727" y="2449319"/>
            <a:ext cx="4944322" cy="2941212"/>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chemeClr val="accent1"/>
              </a:buClr>
              <a:buSzPts val="4400"/>
              <a:buFont typeface="Noto Sans Symbols"/>
              <a:buNone/>
            </a:pPr>
            <a:r>
              <a:rPr lang="en-US" sz="4400" b="1">
                <a:solidFill>
                  <a:schemeClr val="accent1"/>
                </a:solidFill>
                <a:latin typeface="Open Sans"/>
                <a:ea typeface="Open Sans"/>
                <a:cs typeface="Open Sans"/>
                <a:sym typeface="Open Sans"/>
              </a:rPr>
              <a:t>realitat</a:t>
            </a:r>
            <a:endParaRPr sz="4400" b="1">
              <a:solidFill>
                <a:schemeClr val="accent1"/>
              </a:solidFill>
              <a:latin typeface="Open Sans"/>
              <a:ea typeface="Open Sans"/>
              <a:cs typeface="Open Sans"/>
              <a:sym typeface="Open Sans"/>
            </a:endParaRPr>
          </a:p>
          <a:p>
            <a:pPr marL="0" marR="0" lvl="0" indent="0" algn="l" rtl="0">
              <a:lnSpc>
                <a:spcPct val="90000"/>
              </a:lnSpc>
              <a:spcBef>
                <a:spcPts val="1000"/>
              </a:spcBef>
              <a:spcAft>
                <a:spcPts val="0"/>
              </a:spcAft>
              <a:buClr>
                <a:schemeClr val="accent1"/>
              </a:buClr>
              <a:buSzPts val="2400"/>
              <a:buFont typeface="Noto Sans Symbols"/>
              <a:buNone/>
            </a:pPr>
            <a:r>
              <a:rPr lang="en-US" sz="2400">
                <a:solidFill>
                  <a:schemeClr val="dk1"/>
                </a:solidFill>
                <a:latin typeface="Quattrocento Sans"/>
                <a:ea typeface="Quattrocento Sans"/>
                <a:cs typeface="Quattrocento Sans"/>
                <a:sym typeface="Quattrocento Sans"/>
              </a:rPr>
              <a:t>nenes i nens mai no tenen la culpa dels maltractaments. Les persones adultes són responsables del seu propi comportament i, independentment de com es comporti una nena o nen, les persones adultes no tenen dret a fer-los-hi mal.</a:t>
            </a:r>
            <a:endParaRPr/>
          </a:p>
          <a:p>
            <a:pPr marL="0" marR="0" lvl="0" indent="0" algn="l" rtl="0">
              <a:lnSpc>
                <a:spcPct val="90000"/>
              </a:lnSpc>
              <a:spcBef>
                <a:spcPts val="1000"/>
              </a:spcBef>
              <a:spcAft>
                <a:spcPts val="0"/>
              </a:spcAft>
              <a:buClr>
                <a:schemeClr val="accent1"/>
              </a:buClr>
              <a:buSzPts val="2400"/>
              <a:buFont typeface="Noto Sans Symbols"/>
              <a:buNone/>
            </a:pPr>
            <a:endParaRPr sz="2400">
              <a:solidFill>
                <a:schemeClr val="dk1"/>
              </a:solidFill>
              <a:latin typeface="Quattrocento Sans"/>
              <a:ea typeface="Quattrocento Sans"/>
              <a:cs typeface="Quattrocento Sans"/>
              <a:sym typeface="Quattrocento Sans"/>
            </a:endParaRPr>
          </a:p>
        </p:txBody>
      </p:sp>
      <p:sp>
        <p:nvSpPr>
          <p:cNvPr id="118" name="Google Shape;118;p8"/>
          <p:cNvSpPr/>
          <p:nvPr/>
        </p:nvSpPr>
        <p:spPr>
          <a:xfrm>
            <a:off x="6511727" y="1335122"/>
            <a:ext cx="1732190" cy="76944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4400" b="1">
                <a:solidFill>
                  <a:srgbClr val="C00000"/>
                </a:solidFill>
                <a:latin typeface="Open Sans"/>
                <a:ea typeface="Open Sans"/>
                <a:cs typeface="Open Sans"/>
                <a:sym typeface="Open Sans"/>
              </a:rPr>
              <a:t>mite</a:t>
            </a:r>
            <a:endParaRPr sz="4400">
              <a:solidFill>
                <a:srgbClr val="C00000"/>
              </a:solidFill>
              <a:latin typeface="Calibri"/>
              <a:ea typeface="Calibri"/>
              <a:cs typeface="Calibri"/>
              <a:sym typeface="Calibri"/>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118"/>
                                        </p:tgtEl>
                                        <p:attrNameLst>
                                          <p:attrName>style.visibility</p:attrName>
                                        </p:attrNameLst>
                                      </p:cBhvr>
                                      <p:to>
                                        <p:strVal val="visible"/>
                                      </p:to>
                                    </p:set>
                                    <p:anim calcmode="lin" valueType="num">
                                      <p:cBhvr additive="base">
                                        <p:cTn id="7" dur="500"/>
                                        <p:tgtEl>
                                          <p:spTgt spid="118"/>
                                        </p:tgtEl>
                                        <p:attrNameLst>
                                          <p:attrName>ppt_w</p:attrName>
                                        </p:attrNameLst>
                                      </p:cBhvr>
                                      <p:tavLst>
                                        <p:tav tm="0">
                                          <p:val>
                                            <p:strVal val="0"/>
                                          </p:val>
                                        </p:tav>
                                        <p:tav tm="100000">
                                          <p:val>
                                            <p:strVal val="#ppt_w"/>
                                          </p:val>
                                        </p:tav>
                                      </p:tavLst>
                                    </p:anim>
                                    <p:anim calcmode="lin" valueType="num">
                                      <p:cBhvr additive="base">
                                        <p:cTn id="8" dur="500"/>
                                        <p:tgtEl>
                                          <p:spTgt spid="118"/>
                                        </p:tgtEl>
                                        <p:attrNameLst>
                                          <p:attrName>ppt_h</p:attrName>
                                        </p:attrNameLst>
                                      </p:cBhvr>
                                      <p:tavLst>
                                        <p:tav tm="0">
                                          <p:val>
                                            <p:strVal val="0"/>
                                          </p:val>
                                        </p:tav>
                                        <p:tav tm="100000">
                                          <p:val>
                                            <p:strVal val="#ppt_h"/>
                                          </p:val>
                                        </p:tav>
                                      </p:tavLst>
                                    </p:anim>
                                  </p:childTnLst>
                                </p:cTn>
                              </p:par>
                              <p:par>
                                <p:cTn id="9" presetID="23" presetClass="entr" presetSubtype="16" fill="hold" nodeType="withEffect">
                                  <p:stCondLst>
                                    <p:cond delay="0"/>
                                  </p:stCondLst>
                                  <p:childTnLst>
                                    <p:set>
                                      <p:cBhvr>
                                        <p:cTn id="10" dur="1" fill="hold">
                                          <p:stCondLst>
                                            <p:cond delay="0"/>
                                          </p:stCondLst>
                                        </p:cTn>
                                        <p:tgtEl>
                                          <p:spTgt spid="117"/>
                                        </p:tgtEl>
                                        <p:attrNameLst>
                                          <p:attrName>style.visibility</p:attrName>
                                        </p:attrNameLst>
                                      </p:cBhvr>
                                      <p:to>
                                        <p:strVal val="visible"/>
                                      </p:to>
                                    </p:set>
                                    <p:anim calcmode="lin" valueType="num">
                                      <p:cBhvr additive="base">
                                        <p:cTn id="11" dur="500"/>
                                        <p:tgtEl>
                                          <p:spTgt spid="117"/>
                                        </p:tgtEl>
                                        <p:attrNameLst>
                                          <p:attrName>ppt_w</p:attrName>
                                        </p:attrNameLst>
                                      </p:cBhvr>
                                      <p:tavLst>
                                        <p:tav tm="0">
                                          <p:val>
                                            <p:strVal val="0"/>
                                          </p:val>
                                        </p:tav>
                                        <p:tav tm="100000">
                                          <p:val>
                                            <p:strVal val="#ppt_w"/>
                                          </p:val>
                                        </p:tav>
                                      </p:tavLst>
                                    </p:anim>
                                    <p:anim calcmode="lin" valueType="num">
                                      <p:cBhvr additive="base">
                                        <p:cTn id="12" dur="500"/>
                                        <p:tgtEl>
                                          <p:spTgt spid="117"/>
                                        </p:tgtEl>
                                        <p:attrNameLst>
                                          <p:attrName>ppt_h</p:attrName>
                                        </p:attrNameLst>
                                      </p:cBhvr>
                                      <p:tavLst>
                                        <p:tav tm="0">
                                          <p:val>
                                            <p:str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11226</Words>
  <Application>Microsoft Office PowerPoint</Application>
  <PresentationFormat>Custom</PresentationFormat>
  <Paragraphs>878</Paragraphs>
  <Slides>80</Slides>
  <Notes>79</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80</vt:i4>
      </vt:variant>
    </vt:vector>
  </HeadingPairs>
  <TitlesOfParts>
    <vt:vector size="88" baseType="lpstr">
      <vt:lpstr>Arial</vt:lpstr>
      <vt:lpstr>Quattrocento Sans</vt:lpstr>
      <vt:lpstr>Times New Roman</vt:lpstr>
      <vt:lpstr>Calibri</vt:lpstr>
      <vt:lpstr>Noto Sans Symbols</vt:lpstr>
      <vt:lpstr>Open Sans</vt:lpstr>
      <vt:lpstr>Teko</vt:lpstr>
      <vt:lpstr>Office Theme</vt:lpstr>
      <vt:lpstr>Abordant la infranotificació dels casos de maltractament infantil</vt:lpstr>
      <vt:lpstr>Slide 2</vt:lpstr>
      <vt:lpstr>Esquema </vt:lpstr>
      <vt:lpstr>Maltractament infantil</vt:lpstr>
      <vt:lpstr>Mites sobre el maltractament infantil</vt:lpstr>
      <vt:lpstr>Slide 6</vt:lpstr>
      <vt:lpstr>Slide 7</vt:lpstr>
      <vt:lpstr>Slide 8</vt:lpstr>
      <vt:lpstr>Slide 9</vt:lpstr>
      <vt:lpstr>Slide 10</vt:lpstr>
      <vt:lpstr>Slide 11</vt:lpstr>
      <vt:lpstr>Slide 12</vt:lpstr>
      <vt:lpstr>Slide 13</vt:lpstr>
      <vt:lpstr>Slide 14</vt:lpstr>
      <vt:lpstr>Slide 15</vt:lpstr>
      <vt:lpstr>Slide 16</vt:lpstr>
      <vt:lpstr>Definició de violència</vt:lpstr>
      <vt:lpstr>Anàlisi jurídica de l'article 19.1 de l'UNCRC "... totes les formes de violència..." Sense excepcions</vt:lpstr>
      <vt:lpstr>La necessitat de definicions basades en els drets de la infància</vt:lpstr>
      <vt:lpstr>Formes de Violència Comitè de Drets de la Infància de l’ONU (CRC), Observació general núm. 13 (2011): El dret de la infància a la llibertat de totes les formes de violència</vt:lpstr>
      <vt:lpstr>Omissions i negligència</vt:lpstr>
      <vt:lpstr>Continuum del Tracte Negligent</vt:lpstr>
      <vt:lpstr>Manifestacions de la negligència- exemples</vt:lpstr>
      <vt:lpstr>Violència psicològica sovint es descriu com a maltractament psicològic, maltractament mental, maltractament verbal i maltractament emocional</vt:lpstr>
      <vt:lpstr>Continuum del Maltractament Psicològic</vt:lpstr>
      <vt:lpstr>Mantractament psicològic infantil- exemples</vt:lpstr>
      <vt:lpstr>Violència física</vt:lpstr>
      <vt:lpstr>Continuum del Maltractament Físic</vt:lpstr>
      <vt:lpstr>Slide 29</vt:lpstr>
      <vt:lpstr>Distingint maltractament d’accident</vt:lpstr>
      <vt:lpstr>Càstig corporal</vt:lpstr>
      <vt:lpstr>Càstig corporal in Catalunya</vt:lpstr>
      <vt:lpstr>Abús i explotació sexual </vt:lpstr>
      <vt:lpstr>Continuum de l’abús sexual infantil</vt:lpstr>
      <vt:lpstr>Abús sexual infantil - exemples</vt:lpstr>
      <vt:lpstr>Tortura i càstigs o tractes inhumans o degradants</vt:lpstr>
      <vt:lpstr>Violència entre nenes i nens</vt:lpstr>
      <vt:lpstr>Autolesions</vt:lpstr>
      <vt:lpstr>Pràctiques danyoses</vt:lpstr>
      <vt:lpstr>Violència als mitjans de comunicació</vt:lpstr>
      <vt:lpstr>Violència a través de les tecnologies de la informació i les comunicacions - TIC</vt:lpstr>
      <vt:lpstr>Violència institucional i violació dels drets de la infància per part del sistema</vt:lpstr>
      <vt:lpstr>Exemples de cas- Debat</vt:lpstr>
      <vt:lpstr>Exemple de cas</vt:lpstr>
      <vt:lpstr>Exemple de cas</vt:lpstr>
      <vt:lpstr>Exemple de cas</vt:lpstr>
      <vt:lpstr>Exemple de cas</vt:lpstr>
      <vt:lpstr>Exemple de cas</vt:lpstr>
      <vt:lpstr>Més exemples de Incidents de maltractament infantil</vt:lpstr>
      <vt:lpstr>Reconeixent el maltractament infantil</vt:lpstr>
      <vt:lpstr>Reconeixent el maltractament infantil Els següents senyals poden indicar la presència de maltractament infantil</vt:lpstr>
      <vt:lpstr>Reconeixent el maltractament infantil</vt:lpstr>
      <vt:lpstr>Slide 53</vt:lpstr>
      <vt:lpstr>Senyals visibles al cos i l’aspecte de la nena, nen o adolescent</vt:lpstr>
      <vt:lpstr>Senyals de comportament</vt:lpstr>
      <vt:lpstr>Senyals d’alerta en el comportament de les persones cuidadores principals</vt:lpstr>
      <vt:lpstr>Slide 57</vt:lpstr>
      <vt:lpstr>Senyals al cos de la nena, nen o adolescent</vt:lpstr>
      <vt:lpstr>Indicadors i senyals de comportament</vt:lpstr>
      <vt:lpstr>Senyals emocionals</vt:lpstr>
      <vt:lpstr>Actitud de les persones cuidadores principals</vt:lpstr>
      <vt:lpstr>Senyals que no necessàriament apunten a un maltractament sexual</vt:lpstr>
      <vt:lpstr>Slide 63</vt:lpstr>
      <vt:lpstr>Indicadors i senyals de comportament</vt:lpstr>
      <vt:lpstr>Indicadors i senyals de comportament</vt:lpstr>
      <vt:lpstr>Actitud de les persones cuidadores principals</vt:lpstr>
      <vt:lpstr>Slide 67</vt:lpstr>
      <vt:lpstr>Aspecte general</vt:lpstr>
      <vt:lpstr> Indicadors i senyals que apareixen al cos</vt:lpstr>
      <vt:lpstr>Senyals emocionals</vt:lpstr>
      <vt:lpstr> Indicadors i senyals en l’activitat cognitiva</vt:lpstr>
      <vt:lpstr>Indicadors i senyals de comportament</vt:lpstr>
      <vt:lpstr>Actitud de les persones cuidadores principals</vt:lpstr>
      <vt:lpstr>Senyals del comportament de la persona cuidadora</vt:lpstr>
      <vt:lpstr>Determinants de risc de maltractament</vt:lpstr>
      <vt:lpstr>TINGUEU EN COMPTE!</vt:lpstr>
      <vt:lpstr>Resumint </vt:lpstr>
      <vt:lpstr>Un cop d’ull als EFECTES DEL MALTRACTAMENT infantil a curt i llarg termini</vt:lpstr>
      <vt:lpstr>EFECTES DEL MALTRACTAMENT INFANTIL a Curt i Llarg Termini</vt:lpstr>
      <vt:lpstr>Efectes del maltractament infantil a curt i llarg termini (increment del risc)</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Abordant la infranotificació dels casos de maltractament infantil</dc:title>
  <dc:creator>user</dc:creator>
  <cp:lastModifiedBy>iyplaptop1</cp:lastModifiedBy>
  <cp:revision>2</cp:revision>
  <dcterms:created xsi:type="dcterms:W3CDTF">2018-11-08T14:12:16Z</dcterms:created>
  <dcterms:modified xsi:type="dcterms:W3CDTF">2022-02-01T18:00:23Z</dcterms:modified>
</cp:coreProperties>
</file>