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7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embeddedFontLst>
    <p:embeddedFont>
      <p:font typeface="Quattrocento Sans" charset="0"/>
      <p:regular r:id="rId23"/>
      <p:bold r:id="rId24"/>
      <p:italic r:id="rId25"/>
      <p:boldItalic r:id="rId26"/>
    </p:embeddedFont>
    <p:embeddedFont>
      <p:font typeface="Calibri" pitchFamily="34" charset="0"/>
      <p:regular r:id="rId27"/>
      <p:bold r:id="rId28"/>
      <p:italic r:id="rId29"/>
      <p:boldItalic r:id="rId30"/>
    </p:embeddedFont>
    <p:embeddedFont>
      <p:font typeface="Raleway Thin"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6" roundtripDataSignature="AMtx7miBTmXsQ2MZAdXwAgy7dUydYotq8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CCBEC84B-C6BF-49B7-9830-E0B613E7E094}">
  <a:tblStyle styleId="{CCBEC84B-C6BF-49B7-9830-E0B613E7E094}"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p:scale>
          <a:sx n="66" d="100"/>
          <a:sy n="66" d="100"/>
        </p:scale>
        <p:origin x="-792" y="-6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 name="Google Shape;5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[Nota: El document més útil per a aquesta fase de pràctica és el Protocol de recollida de dades CAN-MDS]</a:t>
            </a:r>
            <a:endParaRPr sz="1200">
              <a:solidFill>
                <a:schemeClr val="dk1"/>
              </a:solidFill>
              <a:latin typeface="Calibri"/>
              <a:ea typeface="Calibri"/>
              <a:cs typeface="Calibri"/>
              <a:sym typeface="Calibri"/>
            </a:endParaRPr>
          </a:p>
        </p:txBody>
      </p:sp>
      <p:sp>
        <p:nvSpPr>
          <p:cNvPr id="57" name="Google Shape;5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 continuació es presentarà el procés d’introducció de dades; la descripció, però, d’aquest procés s’inclou al Protocol de recollida de dades amb tot detall. A la fase d’enregistrament, podeu consultar els termes i altra informació (per exemple, qüestions legals) al Manual de la persona operadora</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125" name="Google Shape;12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pregunteu a les i els participants si tot està clar - si hi ha preguntes o dubtes, assegureu-vos de respondre-les abans de continuar amb les parts següents.</a:t>
            </a:r>
            <a:endParaRPr/>
          </a:p>
        </p:txBody>
      </p:sp>
      <p:sp>
        <p:nvSpPr>
          <p:cNvPr id="132" name="Google Shape;13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demaneu a les persones participants que vagin a la página 8 de la versió nacional del Protocol de recollida de dades; utilitzeu aquesta diapositiva com a exemple de la informació que s’inclou en aquest document, és a dir, captures de pantalla i explicacions]</a:t>
            </a:r>
            <a:endParaRPr sz="1200">
              <a:solidFill>
                <a:schemeClr val="dk1"/>
              </a:solidFill>
              <a:latin typeface="Calibri"/>
              <a:ea typeface="Calibri"/>
              <a:cs typeface="Calibri"/>
              <a:sym typeface="Calibri"/>
            </a:endParaRPr>
          </a:p>
        </p:txBody>
      </p:sp>
      <p:sp>
        <p:nvSpPr>
          <p:cNvPr id="141" name="Google Shape;14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obriu l'aplicatiu CAN-MDS per mostrar la correspondència entre la interfaz de les persones operadores de CAN-MDS i la seva descripció al Protocol de recollida de dades. Utilitzeu el vostre propi nom d’usuària o usuari i contrasenya perquè l’aplicatiu s'obri en el vostre idioma nacional]</a:t>
            </a:r>
            <a:endParaRPr/>
          </a:p>
        </p:txBody>
      </p:sp>
      <p:sp>
        <p:nvSpPr>
          <p:cNvPr id="149" name="Google Shape;14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&lt;veure diapositiva&gt;</a:t>
            </a:r>
            <a:endParaRPr/>
          </a:p>
        </p:txBody>
      </p:sp>
      <p:sp>
        <p:nvSpPr>
          <p:cNvPr id="159" name="Google Shape;15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&lt;descriviu-lo seguint l'animació de la diapositiva&gt;</a:t>
            </a:r>
            <a:endParaRPr/>
          </a:p>
        </p:txBody>
      </p:sp>
      <p:sp>
        <p:nvSpPr>
          <p:cNvPr id="165" name="Google Shape;16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&lt;descriviu-lo seguint l'animació de la diapositiva&gt;</a:t>
            </a:r>
            <a:endParaRPr/>
          </a:p>
        </p:txBody>
      </p:sp>
      <p:sp>
        <p:nvSpPr>
          <p:cNvPr id="175" name="Google Shape;17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&lt;descriviu-lo seguint l'animació de la diapositiva&gt;</a:t>
            </a:r>
            <a:endParaRPr/>
          </a:p>
        </p:txBody>
      </p:sp>
      <p:sp>
        <p:nvSpPr>
          <p:cNvPr id="184" name="Google Shape;184;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demaneu a les persones participants que obrin el protocol de recollida de dades CAN-MDS i que facin una ullada a les pàgines indicades, no cal revisar-ho en profunditat en aquest moment]</a:t>
            </a:r>
            <a:endParaRPr/>
          </a:p>
        </p:txBody>
      </p:sp>
      <p:sp>
        <p:nvSpPr>
          <p:cNvPr id="198" name="Google Shape;19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demaneu a les persones participants que obrin el protocol de recollida de dades CAN-MDS i que facin una ullada a les pàgines indicades, no cal revisar-ho en profunditat en aquest moment]</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 continuació, procediu a la demostració de l’aplicatiu fent un registre]</a:t>
            </a:r>
            <a:endParaRPr/>
          </a:p>
        </p:txBody>
      </p:sp>
      <p:sp>
        <p:nvSpPr>
          <p:cNvPr id="205" name="Google Shape;205;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Durant aquesta sessió es farà la demostració de l’aplicatiu CAN-MDS. Primer es presentarà el protocol de recollida de dades; a continuació es durà a terme una demostració de l'ús de l’aplicatiu i, finalment, es realitzarà una simulació de registre d'incidents de matractament infantil amb algunes vinyetes d’exemple i la participació de totes les i els professionals de la formació.</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 primera part començarà amb una presentació del protocol de recollida de dades CAN-MDS, així com de les questions següents: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64" name="Google Shape;6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 name="Google Shape;7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Aquí teniu l’objectiu principal del protocol de recollida de dades: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71" name="Google Shape;7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Com a mínim per a la fase de pilotatge, i possiblement després, tingueu en compte que:</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80" name="Google Shape;8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Aquí teniu un recordatori sobre qui podria utilitzar l’aplicatiu CAN-MDS; se us ha convidat a aquesta formació perquè pertanyeu a almenys una de les categories anteriors (és a dir, sou una o un professional elegible per convertir-vos en operadores i operadors de CAN-MDS).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90" name="Google Shape;9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Cadascuna o cadascún de vosaltres pot identificar un incident de maltractament infantil mitjançant tres rutes diferents: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després que la nena, el nen o l’adolescent us revela que és víctima de maltractament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per una tercera persona ("font d'informació") que pot ser familiar, veïna o veí, amistat, una o un altre professional, ciutadana o ciutadà o fins i tot mitjançant una informació anònima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és possible que reconegueu un cas sospitós de maltractament infantil  a través dels senyals d’alerta durant el vostre treball quotidià amb infància, o com a resultat d’un procés de detecció rutinari (si s’aplica)</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97" name="Google Shape;9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La informació sobre un incident de maltractament infantil pot arribar a la persona operadora de CAN-MDS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cara a cara (revelació per part de la nena o el nen o informació per part d'una tercera persona)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mitjançant telèfon, línia d’ajuda, correu electrònic o qualsevol altre mitjà de comunicació electrònica (revelació per part de la nena o el nen o informació per part d'una tercera persona)</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com a testimoni directe dels senyals d’alerta per part de la persona operadora (la informació no la proporciona una altra persona) o com a resultat d’un procés de detecció rutinari (si s’aplica)</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104" name="Google Shape;10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en-US"/>
              <a:t>&lt;veure la diapositiva&gt;</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en-US"/>
              <a:t>Si no es disposa de la identitat de la nena, el nen o l’adolescent, l’incident no es pot registrar a CAN-MDS. Si, per exemple, una persona comunica a l’operadora o operador que fa cinc dies que veia una persona adulta donant cops i crits a un nena o nen en un autobús i que no té més informació sobre la identitat de les persones implicades, l’incident no es podrà registrar a l’aplicatiu. D’altra banda, si una tercera persona proporciona a l’operadora o operador informació sobre la identitat d’una nena o nen però no té absolutament cap informació sobre un acte de violència contra la nena o el nen, o una omissió de la cura de la persona al seu càrrec, l’incident tampoc no es podrà registrar a CAN-MDS. Si no teniu la certesa d’alguns actes violents i omissions a la cura de la nena, el nen o l’adolescent, podeu trobar informació rellevant al Manual de la persona operadora.</a:t>
            </a:r>
            <a:endParaRPr/>
          </a:p>
          <a:p>
            <a:pPr marL="0" lvl="0" indent="0" algn="l" rtl="0">
              <a:spcBef>
                <a:spcPts val="0"/>
              </a:spcBef>
              <a:spcAft>
                <a:spcPts val="0"/>
              </a:spcAft>
              <a:buNone/>
            </a:pPr>
            <a:endParaRPr/>
          </a:p>
        </p:txBody>
      </p:sp>
      <p:sp>
        <p:nvSpPr>
          <p:cNvPr id="111" name="Google Shape;11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Quan es pugui registrar un incident de maltractament infantil (sospitós o identificat) a l’aplicatiu CAN-MDS, la persona operadora conservarà la informació recollida. Cada persona operadora pot utilitzar la seva pràctica habitual per recollir la informació; no obstant això, per assegurar-vos que heu recollida tota la informació necessària per CAN-MDS, us recomanem que feu servir les llistes de verificació breus (annexes al Protocol de recollida de dades). Quan us comuniqueu amb la persona administradora nacional per adquirir l’identificador anonimitzat de la nena, el nen o l’adolescent (ja que no es registren dades identificadores a l’aplicatiu), aquesta informació serà necessària.</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&lt;veure la diapositiva&gt;</a:t>
            </a:r>
            <a:endParaRPr/>
          </a:p>
        </p:txBody>
      </p:sp>
      <p:sp>
        <p:nvSpPr>
          <p:cNvPr id="118" name="Google Shape;11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Quattrocento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48"/>
        <p:cNvGrpSpPr/>
        <p:nvPr/>
      </p:nvGrpSpPr>
      <p:grpSpPr>
        <a:xfrm>
          <a:off x="0" y="0"/>
          <a:ext cx="0" cy="0"/>
          <a:chOff x="0" y="0"/>
          <a:chExt cx="0" cy="0"/>
        </a:xfrm>
      </p:grpSpPr>
      <p:sp>
        <p:nvSpPr>
          <p:cNvPr id="49" name="Google Shape;49;p3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3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51"/>
        <p:cNvGrpSpPr/>
        <p:nvPr/>
      </p:nvGrpSpPr>
      <p:grpSpPr>
        <a:xfrm>
          <a:off x="0" y="0"/>
          <a:ext cx="0" cy="0"/>
          <a:chOff x="0" y="0"/>
          <a:chExt cx="0" cy="0"/>
        </a:xfrm>
      </p:grpSpPr>
      <p:sp>
        <p:nvSpPr>
          <p:cNvPr id="52" name="Google Shape;52;p31"/>
          <p:cNvSpPr txBox="1">
            <a:spLocks noGrp="1"/>
          </p:cNvSpPr>
          <p:nvPr>
            <p:ph type="title"/>
          </p:nvPr>
        </p:nvSpPr>
        <p:spPr>
          <a:xfrm rot="5400000">
            <a:off x="7133432"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31"/>
          <p:cNvSpPr txBox="1">
            <a:spLocks noGrp="1"/>
          </p:cNvSpPr>
          <p:nvPr>
            <p:ph type="body" idx="1"/>
          </p:nvPr>
        </p:nvSpPr>
        <p:spPr>
          <a:xfrm rot="5400000">
            <a:off x="1799432"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0"/>
        <p:cNvGrpSpPr/>
        <p:nvPr/>
      </p:nvGrpSpPr>
      <p:grpSpPr>
        <a:xfrm>
          <a:off x="0" y="0"/>
          <a:ext cx="0" cy="0"/>
          <a:chOff x="0" y="0"/>
          <a:chExt cx="0" cy="0"/>
        </a:xfrm>
      </p:grpSpPr>
      <p:sp>
        <p:nvSpPr>
          <p:cNvPr id="21" name="Google Shape;21;p22"/>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Font typeface="Noto Sans Symbols"/>
              <a:buChar char="🠶"/>
              <a:defRPr/>
            </a:lvl1pPr>
            <a:lvl2pPr marL="914400" lvl="1" indent="-381000" algn="l">
              <a:lnSpc>
                <a:spcPct val="90000"/>
              </a:lnSpc>
              <a:spcBef>
                <a:spcPts val="500"/>
              </a:spcBef>
              <a:spcAft>
                <a:spcPts val="0"/>
              </a:spcAft>
              <a:buClr>
                <a:srgbClr val="2E75B5"/>
              </a:buClr>
              <a:buSzPts val="2400"/>
              <a:buFont typeface="Noto Sans Symbols"/>
              <a:buChar char="🠶"/>
              <a:defRPr/>
            </a:lvl2pPr>
            <a:lvl3pPr marL="1371600" lvl="2" indent="-355600" algn="l">
              <a:lnSpc>
                <a:spcPct val="90000"/>
              </a:lnSpc>
              <a:spcBef>
                <a:spcPts val="500"/>
              </a:spcBef>
              <a:spcAft>
                <a:spcPts val="0"/>
              </a:spcAft>
              <a:buClr>
                <a:srgbClr val="1E4E79"/>
              </a:buClr>
              <a:buSzPts val="2000"/>
              <a:buFont typeface="Noto Sans Symbols"/>
              <a:buChar char="🠶"/>
              <a:defRPr/>
            </a:lvl3pPr>
            <a:lvl4pPr marL="1828800" lvl="3" indent="-342900" algn="l">
              <a:lnSpc>
                <a:spcPct val="90000"/>
              </a:lnSpc>
              <a:spcBef>
                <a:spcPts val="500"/>
              </a:spcBef>
              <a:spcAft>
                <a:spcPts val="0"/>
              </a:spcAft>
              <a:buClr>
                <a:srgbClr val="222A35"/>
              </a:buClr>
              <a:buSzPts val="1800"/>
              <a:buFont typeface="Noto Sans Symbols"/>
              <a:buChar char="🠶"/>
              <a:defRPr/>
            </a:lvl4pPr>
            <a:lvl5pPr marL="2286000" lvl="4" indent="-342900" algn="l">
              <a:lnSpc>
                <a:spcPct val="90000"/>
              </a:lnSpc>
              <a:spcBef>
                <a:spcPts val="500"/>
              </a:spcBef>
              <a:spcAft>
                <a:spcPts val="0"/>
              </a:spcAft>
              <a:buClr>
                <a:srgbClr val="323F4F"/>
              </a:buClr>
              <a:buSzPts val="1800"/>
              <a:buFont typeface="Noto Sans Symbol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3" name="Google Shape;23;p22"/>
          <p:cNvCxnSpPr/>
          <p:nvPr/>
        </p:nvCxnSpPr>
        <p:spPr>
          <a:xfrm>
            <a:off x="838200" y="1563363"/>
            <a:ext cx="10515600" cy="0"/>
          </a:xfrm>
          <a:prstGeom prst="straightConnector1">
            <a:avLst/>
          </a:prstGeom>
          <a:noFill/>
          <a:ln w="9525" cap="flat" cmpd="sng">
            <a:solidFill>
              <a:schemeClr val="accent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5"/>
        <p:cNvGrpSpPr/>
        <p:nvPr/>
      </p:nvGrpSpPr>
      <p:grpSpPr>
        <a:xfrm>
          <a:off x="0" y="0"/>
          <a:ext cx="0" cy="0"/>
          <a:chOff x="0" y="0"/>
          <a:chExt cx="0" cy="0"/>
        </a:xfrm>
      </p:grpSpPr>
      <p:sp>
        <p:nvSpPr>
          <p:cNvPr id="26" name="Google Shape;26;p24"/>
          <p:cNvSpPr txBox="1">
            <a:spLocks noGrp="1"/>
          </p:cNvSpPr>
          <p:nvPr>
            <p:ph type="title"/>
          </p:nvPr>
        </p:nvSpPr>
        <p:spPr>
          <a:xfrm>
            <a:off x="831851" y="1709740"/>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Quattrocento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4"/>
          <p:cNvSpPr txBox="1">
            <a:spLocks noGrp="1"/>
          </p:cNvSpPr>
          <p:nvPr>
            <p:ph type="body" idx="1"/>
          </p:nvPr>
        </p:nvSpPr>
        <p:spPr>
          <a:xfrm>
            <a:off x="831851" y="4589465"/>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28"/>
        <p:cNvGrpSpPr/>
        <p:nvPr/>
      </p:nvGrpSpPr>
      <p:grpSpPr>
        <a:xfrm>
          <a:off x="0" y="0"/>
          <a:ext cx="0" cy="0"/>
          <a:chOff x="0" y="0"/>
          <a:chExt cx="0" cy="0"/>
        </a:xfrm>
      </p:grpSpPr>
      <p:sp>
        <p:nvSpPr>
          <p:cNvPr id="29" name="Google Shape;29;p2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2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32"/>
        <p:cNvGrpSpPr/>
        <p:nvPr/>
      </p:nvGrpSpPr>
      <p:grpSpPr>
        <a:xfrm>
          <a:off x="0" y="0"/>
          <a:ext cx="0" cy="0"/>
          <a:chOff x="0" y="0"/>
          <a:chExt cx="0" cy="0"/>
        </a:xfrm>
      </p:grpSpPr>
      <p:sp>
        <p:nvSpPr>
          <p:cNvPr id="33" name="Google Shape;33;p26"/>
          <p:cNvSpPr txBox="1">
            <a:spLocks noGrp="1"/>
          </p:cNvSpPr>
          <p:nvPr>
            <p:ph type="title"/>
          </p:nvPr>
        </p:nvSpPr>
        <p:spPr>
          <a:xfrm>
            <a:off x="839788"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6"/>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5" name="Google Shape;35;p26"/>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6"/>
          <p:cNvSpPr txBox="1">
            <a:spLocks noGrp="1"/>
          </p:cNvSpPr>
          <p:nvPr>
            <p:ph type="body" idx="3"/>
          </p:nvPr>
        </p:nvSpPr>
        <p:spPr>
          <a:xfrm>
            <a:off x="6172201"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7" name="Google Shape;37;p26"/>
          <p:cNvSpPr txBox="1">
            <a:spLocks noGrp="1"/>
          </p:cNvSpPr>
          <p:nvPr>
            <p:ph type="body" idx="4"/>
          </p:nvPr>
        </p:nvSpPr>
        <p:spPr>
          <a:xfrm>
            <a:off x="6172201"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38"/>
        <p:cNvGrpSpPr/>
        <p:nvPr/>
      </p:nvGrpSpPr>
      <p:grpSpPr>
        <a:xfrm>
          <a:off x="0" y="0"/>
          <a:ext cx="0" cy="0"/>
          <a:chOff x="0" y="0"/>
          <a:chExt cx="0" cy="0"/>
        </a:xfrm>
      </p:grpSpPr>
      <p:sp>
        <p:nvSpPr>
          <p:cNvPr id="39" name="Google Shape;39;p2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40"/>
        <p:cNvGrpSpPr/>
        <p:nvPr/>
      </p:nvGrpSpPr>
      <p:grpSpPr>
        <a:xfrm>
          <a:off x="0" y="0"/>
          <a:ext cx="0" cy="0"/>
          <a:chOff x="0" y="0"/>
          <a:chExt cx="0" cy="0"/>
        </a:xfrm>
      </p:grpSpPr>
      <p:sp>
        <p:nvSpPr>
          <p:cNvPr id="41" name="Google Shape;41;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8"/>
          <p:cNvSpPr txBox="1">
            <a:spLocks noGrp="1"/>
          </p:cNvSpPr>
          <p:nvPr>
            <p:ph type="body" idx="1"/>
          </p:nvPr>
        </p:nvSpPr>
        <p:spPr>
          <a:xfrm>
            <a:off x="5183188" y="987427"/>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43" name="Google Shape;43;p2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4"/>
        <p:cNvGrpSpPr/>
        <p:nvPr/>
      </p:nvGrpSpPr>
      <p:grpSpPr>
        <a:xfrm>
          <a:off x="0" y="0"/>
          <a:ext cx="0" cy="0"/>
          <a:chOff x="0" y="0"/>
          <a:chExt cx="0" cy="0"/>
        </a:xfrm>
      </p:grpSpPr>
      <p:sp>
        <p:nvSpPr>
          <p:cNvPr id="45" name="Google Shape;45;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9"/>
          <p:cNvSpPr>
            <a:spLocks noGrp="1"/>
          </p:cNvSpPr>
          <p:nvPr>
            <p:ph type="pic" idx="2"/>
          </p:nvPr>
        </p:nvSpPr>
        <p:spPr>
          <a:xfrm>
            <a:off x="5183188" y="987427"/>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Quattrocento Sans"/>
                <a:ea typeface="Quattrocento Sans"/>
                <a:cs typeface="Quattrocento Sans"/>
                <a:sym typeface="Quattrocento Sans"/>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Quattrocento Sans"/>
                <a:ea typeface="Quattrocento Sans"/>
                <a:cs typeface="Quattrocento Sans"/>
                <a:sym typeface="Quattrocento Sans"/>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Quattrocento Sans"/>
                <a:ea typeface="Quattrocento Sans"/>
                <a:cs typeface="Quattrocento Sans"/>
                <a:sym typeface="Quattrocento Sans"/>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Quattrocento Sans"/>
                <a:ea typeface="Quattrocento Sans"/>
                <a:cs typeface="Quattrocento Sans"/>
                <a:sym typeface="Quattrocento Sans"/>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Quattrocento Sans"/>
                <a:ea typeface="Quattrocento Sans"/>
                <a:cs typeface="Quattrocento Sans"/>
                <a:sym typeface="Quattrocento Sans"/>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7" name="Google Shape;47;p2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lum/>
          </a:blip>
          <a:srcRect/>
          <a:stretch>
            <a:fillRect l="2000" t="87000"/>
          </a:stretch>
        </a:blip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600"/>
              <a:buFont typeface="Quattrocento Sans"/>
              <a:buNone/>
              <a:defRPr sz="3600" b="0" i="0" u="none" strike="noStrike" cap="none">
                <a:solidFill>
                  <a:schemeClr val="dk1"/>
                </a:solidFill>
                <a:latin typeface="Quattrocento Sans"/>
                <a:ea typeface="Quattrocento Sans"/>
                <a:cs typeface="Quattrocento Sans"/>
                <a:sym typeface="Quattrocen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Quattrocento Sans"/>
                <a:ea typeface="Quattrocento Sans"/>
                <a:cs typeface="Quattrocento Sans"/>
                <a:sym typeface="Quattrocento Sans"/>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Quattrocento Sans"/>
                <a:ea typeface="Quattrocento Sans"/>
                <a:cs typeface="Quattrocento Sans"/>
                <a:sym typeface="Quattrocento San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Quattrocento Sans"/>
                <a:ea typeface="Quattrocento Sans"/>
                <a:cs typeface="Quattrocento Sans"/>
                <a:sym typeface="Quattrocento Sans"/>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58"/>
        <p:cNvGrpSpPr/>
        <p:nvPr/>
      </p:nvGrpSpPr>
      <p:grpSpPr>
        <a:xfrm>
          <a:off x="0" y="0"/>
          <a:ext cx="0" cy="0"/>
          <a:chOff x="0" y="0"/>
          <a:chExt cx="0" cy="0"/>
        </a:xfrm>
      </p:grpSpPr>
      <p:sp>
        <p:nvSpPr>
          <p:cNvPr id="59" name="Google Shape;59;p1"/>
          <p:cNvSpPr txBox="1">
            <a:spLocks noGrp="1"/>
          </p:cNvSpPr>
          <p:nvPr>
            <p:ph type="ctrTitle"/>
          </p:nvPr>
        </p:nvSpPr>
        <p:spPr>
          <a:xfrm>
            <a:off x="1524000" y="782121"/>
            <a:ext cx="9144000" cy="23876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000"/>
              <a:buFont typeface="Quattrocento Sans"/>
              <a:buNone/>
            </a:pPr>
            <a:r>
              <a:rPr lang="en-US" sz="4000">
                <a:latin typeface="Quattrocento Sans"/>
                <a:ea typeface="Quattrocento Sans"/>
                <a:cs typeface="Quattrocento Sans"/>
                <a:sym typeface="Quattrocento Sans"/>
              </a:rPr>
              <a:t>Demostració aplicatiu CAN-MDS </a:t>
            </a:r>
            <a:endParaRPr sz="4000">
              <a:latin typeface="Quattrocento Sans"/>
              <a:ea typeface="Quattrocento Sans"/>
              <a:cs typeface="Quattrocento Sans"/>
              <a:sym typeface="Quattrocento Sans"/>
            </a:endParaRPr>
          </a:p>
        </p:txBody>
      </p:sp>
      <p:sp>
        <p:nvSpPr>
          <p:cNvPr id="60" name="Google Shape;60;p1"/>
          <p:cNvSpPr txBox="1">
            <a:spLocks noGrp="1"/>
          </p:cNvSpPr>
          <p:nvPr>
            <p:ph type="subTitle" idx="1"/>
          </p:nvPr>
        </p:nvSpPr>
        <p:spPr>
          <a:xfrm>
            <a:off x="937549" y="3527610"/>
            <a:ext cx="10316901"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2400"/>
              <a:buNone/>
            </a:pPr>
            <a:endParaRPr>
              <a:solidFill>
                <a:srgbClr val="7F7F7F"/>
              </a:solidFill>
              <a:latin typeface="Quattrocento Sans"/>
              <a:ea typeface="Quattrocento Sans"/>
              <a:cs typeface="Quattrocento Sans"/>
              <a:sym typeface="Quattrocento Sans"/>
            </a:endParaRPr>
          </a:p>
          <a:p>
            <a:pPr marL="0" lvl="0" indent="0" algn="ctr" rtl="0">
              <a:lnSpc>
                <a:spcPct val="90000"/>
              </a:lnSpc>
              <a:spcBef>
                <a:spcPts val="1000"/>
              </a:spcBef>
              <a:spcAft>
                <a:spcPts val="0"/>
              </a:spcAft>
              <a:buClr>
                <a:srgbClr val="7F7F7F"/>
              </a:buClr>
              <a:buSzPts val="2400"/>
              <a:buNone/>
            </a:pPr>
            <a:r>
              <a:rPr lang="en-US">
                <a:solidFill>
                  <a:srgbClr val="7F7F7F"/>
                </a:solidFill>
              </a:rPr>
              <a:t>Protocol de Recollida de Dades</a:t>
            </a:r>
            <a:endParaRPr>
              <a:solidFill>
                <a:srgbClr val="7F7F7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19"/>
        <p:cNvGrpSpPr/>
        <p:nvPr/>
      </p:nvGrpSpPr>
      <p:grpSpPr>
        <a:xfrm>
          <a:off x="0" y="0"/>
          <a:ext cx="0" cy="0"/>
          <a:chOff x="0" y="0"/>
          <a:chExt cx="0" cy="0"/>
        </a:xfrm>
      </p:grpSpPr>
      <p:sp>
        <p:nvSpPr>
          <p:cNvPr id="120" name="Google Shape;120;p9"/>
          <p:cNvSpPr txBox="1"/>
          <p:nvPr/>
        </p:nvSpPr>
        <p:spPr>
          <a:xfrm>
            <a:off x="2835294" y="268208"/>
            <a:ext cx="11320040" cy="385763"/>
          </a:xfrm>
          <a:prstGeom prst="rect">
            <a:avLst/>
          </a:prstGeom>
          <a:noFill/>
          <a:ln>
            <a:noFill/>
          </a:ln>
        </p:spPr>
        <p:txBody>
          <a:bodyPr spcFirstLastPara="1" wrap="square" lIns="178575" tIns="0" rIns="178575" bIns="0" anchor="t" anchorCtr="0">
            <a:noAutofit/>
          </a:bodyPr>
          <a:lstStyle/>
          <a:p>
            <a:pPr marL="0" marR="0" lvl="0" indent="0" algn="l" rtl="0">
              <a:spcBef>
                <a:spcPts val="0"/>
              </a:spcBef>
              <a:spcAft>
                <a:spcPts val="0"/>
              </a:spcAft>
              <a:buNone/>
            </a:pPr>
            <a:r>
              <a:rPr lang="en-US" sz="3200">
                <a:solidFill>
                  <a:schemeClr val="dk1"/>
                </a:solidFill>
                <a:latin typeface="Quattrocento Sans"/>
                <a:ea typeface="Quattrocento Sans"/>
                <a:cs typeface="Quattrocento Sans"/>
                <a:sym typeface="Quattrocento Sans"/>
              </a:rPr>
              <a:t>Quan hi ha sospita o s’identifica </a:t>
            </a:r>
            <a:endParaRPr/>
          </a:p>
          <a:p>
            <a:pPr marL="0" marR="0" lvl="0" indent="0" algn="l" rtl="0">
              <a:spcBef>
                <a:spcPts val="0"/>
              </a:spcBef>
              <a:spcAft>
                <a:spcPts val="0"/>
              </a:spcAft>
              <a:buNone/>
            </a:pPr>
            <a:r>
              <a:rPr lang="en-US" sz="3200">
                <a:solidFill>
                  <a:schemeClr val="dk1"/>
                </a:solidFill>
                <a:latin typeface="Quattrocento Sans"/>
                <a:ea typeface="Quattrocento Sans"/>
                <a:cs typeface="Quattrocento Sans"/>
                <a:sym typeface="Quattrocento Sans"/>
              </a:rPr>
              <a:t>un cas de maltractament infantil</a:t>
            </a:r>
            <a:endParaRPr sz="3200">
              <a:solidFill>
                <a:schemeClr val="dk1"/>
              </a:solidFill>
              <a:latin typeface="Quattrocento Sans"/>
              <a:ea typeface="Quattrocento Sans"/>
              <a:cs typeface="Quattrocento Sans"/>
              <a:sym typeface="Quattrocento Sans"/>
            </a:endParaRPr>
          </a:p>
        </p:txBody>
      </p:sp>
      <p:sp>
        <p:nvSpPr>
          <p:cNvPr id="121" name="Google Shape;121;p9"/>
          <p:cNvSpPr txBox="1"/>
          <p:nvPr/>
        </p:nvSpPr>
        <p:spPr>
          <a:xfrm>
            <a:off x="370390" y="1643604"/>
            <a:ext cx="11320040" cy="4560425"/>
          </a:xfrm>
          <a:prstGeom prst="rect">
            <a:avLst/>
          </a:prstGeom>
          <a:noFill/>
          <a:ln>
            <a:noFill/>
          </a:ln>
        </p:spPr>
        <p:txBody>
          <a:bodyPr spcFirstLastPara="1" wrap="square" lIns="91425" tIns="45700" rIns="91425" bIns="45700" anchor="t" anchorCtr="0">
            <a:normAutofit/>
          </a:bodyPr>
          <a:lstStyle/>
          <a:p>
            <a:pPr marL="450850" marR="0" lvl="0" indent="-450850" algn="l" rtl="0">
              <a:lnSpc>
                <a:spcPct val="9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persona operadora procedeix a mantenir informació sobre el cas (d’acord amb la seva pràctica habitual)</a:t>
            </a:r>
            <a:endParaRPr/>
          </a:p>
          <a:p>
            <a:pPr marL="450850" marR="0" lvl="0" indent="-311150" algn="l" rtl="0">
              <a:lnSpc>
                <a:spcPct val="9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450850" algn="l" rtl="0">
              <a:lnSpc>
                <a:spcPct val="90800"/>
              </a:lnSpc>
              <a:spcBef>
                <a:spcPts val="0"/>
              </a:spcBef>
              <a:spcAft>
                <a:spcPts val="0"/>
              </a:spcAft>
              <a:buClr>
                <a:schemeClr val="dk2"/>
              </a:buClr>
              <a:buSzPts val="2200"/>
              <a:buFont typeface="Noto Sans Symbols"/>
              <a:buChar char="🠶"/>
            </a:pPr>
            <a:r>
              <a:rPr lang="en-US" sz="2200" b="1">
                <a:solidFill>
                  <a:schemeClr val="accent1"/>
                </a:solidFill>
                <a:latin typeface="Quattrocento Sans"/>
                <a:ea typeface="Quattrocento Sans"/>
                <a:cs typeface="Quattrocento Sans"/>
                <a:sym typeface="Quattrocento Sans"/>
              </a:rPr>
              <a:t>Tingueu en compte que l’aplicació de la política de detecció rutinària s’ha de fer segons amb la normativa vigent dins del marc específic</a:t>
            </a:r>
            <a:endParaRPr sz="2200" b="1">
              <a:solidFill>
                <a:schemeClr val="accent1"/>
              </a:solidFill>
              <a:latin typeface="Quattrocento Sans"/>
              <a:ea typeface="Quattrocento Sans"/>
              <a:cs typeface="Quattrocento Sans"/>
              <a:sym typeface="Quattrocento Sans"/>
            </a:endParaRPr>
          </a:p>
          <a:p>
            <a:pPr marL="450850" marR="0" lvl="0" indent="-311150" algn="l" rtl="0">
              <a:lnSpc>
                <a:spcPct val="9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0" marR="0" lvl="0" indent="0" algn="l" rtl="0">
              <a:lnSpc>
                <a:spcPct val="90800"/>
              </a:lnSpc>
              <a:spcBef>
                <a:spcPts val="0"/>
              </a:spcBef>
              <a:spcAft>
                <a:spcPts val="0"/>
              </a:spcAft>
              <a:buNone/>
            </a:pPr>
            <a:r>
              <a:rPr lang="en-US" sz="3200">
                <a:solidFill>
                  <a:schemeClr val="dk1"/>
                </a:solidFill>
                <a:latin typeface="Quattrocento Sans"/>
                <a:ea typeface="Quattrocento Sans"/>
                <a:cs typeface="Quattrocento Sans"/>
                <a:sym typeface="Quattrocento Sans"/>
              </a:rPr>
              <a:t>Dues accions següents a recordar :</a:t>
            </a:r>
            <a:endParaRPr/>
          </a:p>
          <a:p>
            <a:pPr marL="450850" marR="0" lvl="0" indent="-311150" algn="l" rtl="0">
              <a:lnSpc>
                <a:spcPct val="9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450850" algn="l" rtl="0">
              <a:lnSpc>
                <a:spcPct val="9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llista de verificació de les variables CAN-MDS (annex I) ajuda a comprovar que la informació requerida és correcta quan es recull la mateixa.</a:t>
            </a:r>
            <a:endParaRPr/>
          </a:p>
          <a:p>
            <a:pPr marL="450850" marR="0" lvl="0" indent="-311150" algn="l" rtl="0">
              <a:lnSpc>
                <a:spcPct val="9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450850" algn="l" rtl="0">
              <a:lnSpc>
                <a:spcPct val="9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persona operadora es comunica amb l’administradora, que li facilita el pseudònim de la nena, el nen o l’adolescent.</a:t>
            </a:r>
            <a:endParaRPr/>
          </a:p>
          <a:p>
            <a:pPr marL="450850" marR="0" lvl="0" indent="-311150" algn="l" rtl="0">
              <a:lnSpc>
                <a:spcPct val="9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450850" marR="0" lvl="0" indent="-311150" algn="l" rtl="0">
              <a:lnSpc>
                <a:spcPct val="9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450850" marR="0" lvl="0" indent="-311150" algn="l" rtl="0">
              <a:lnSpc>
                <a:spcPct val="9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450850" marR="0" lvl="0" indent="-311150" algn="l" rtl="0">
              <a:lnSpc>
                <a:spcPct val="9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311150" algn="l" rtl="0">
              <a:lnSpc>
                <a:spcPct val="9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311150" algn="l" rtl="0">
              <a:lnSpc>
                <a:spcPct val="9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26"/>
        <p:cNvGrpSpPr/>
        <p:nvPr/>
      </p:nvGrpSpPr>
      <p:grpSpPr>
        <a:xfrm>
          <a:off x="0" y="0"/>
          <a:ext cx="0" cy="0"/>
          <a:chOff x="0" y="0"/>
          <a:chExt cx="0" cy="0"/>
        </a:xfrm>
      </p:grpSpPr>
      <p:sp>
        <p:nvSpPr>
          <p:cNvPr id="127" name="Google Shape;127;p10"/>
          <p:cNvSpPr txBox="1"/>
          <p:nvPr/>
        </p:nvSpPr>
        <p:spPr>
          <a:xfrm>
            <a:off x="370390" y="357187"/>
            <a:ext cx="11320040" cy="385763"/>
          </a:xfrm>
          <a:prstGeom prst="rect">
            <a:avLst/>
          </a:prstGeom>
          <a:noFill/>
          <a:ln>
            <a:noFill/>
          </a:ln>
        </p:spPr>
        <p:txBody>
          <a:bodyPr spcFirstLastPara="1" wrap="square" lIns="178575" tIns="0" rIns="178575" bIns="0" anchor="t" anchorCtr="0">
            <a:noAutofit/>
          </a:bodyPr>
          <a:lstStyle/>
          <a:p>
            <a:pPr marL="0" marR="0" lvl="0" indent="0" algn="l" rtl="0">
              <a:spcBef>
                <a:spcPts val="0"/>
              </a:spcBef>
              <a:spcAft>
                <a:spcPts val="0"/>
              </a:spcAft>
              <a:buNone/>
            </a:pPr>
            <a:r>
              <a:rPr lang="en-US" sz="3200">
                <a:solidFill>
                  <a:schemeClr val="dk1"/>
                </a:solidFill>
                <a:latin typeface="Quattrocento Sans"/>
                <a:ea typeface="Quattrocento Sans"/>
                <a:cs typeface="Quattrocento Sans"/>
                <a:sym typeface="Quattrocento Sans"/>
              </a:rPr>
              <a:t>Introduint dades a l’aplicatiu CAN-MDS</a:t>
            </a:r>
            <a:endParaRPr/>
          </a:p>
        </p:txBody>
      </p:sp>
      <p:sp>
        <p:nvSpPr>
          <p:cNvPr id="128" name="Google Shape;128;p10"/>
          <p:cNvSpPr txBox="1"/>
          <p:nvPr/>
        </p:nvSpPr>
        <p:spPr>
          <a:xfrm>
            <a:off x="370390" y="1285796"/>
            <a:ext cx="11320040" cy="4560425"/>
          </a:xfrm>
          <a:prstGeom prst="rect">
            <a:avLst/>
          </a:prstGeom>
          <a:noFill/>
          <a:ln>
            <a:noFill/>
          </a:ln>
        </p:spPr>
        <p:txBody>
          <a:bodyPr spcFirstLastPara="1" wrap="square" lIns="91425" tIns="45700" rIns="91425" bIns="45700" anchor="t" anchorCtr="0">
            <a:normAutofit/>
          </a:bodyPr>
          <a:lstStyle/>
          <a:p>
            <a:pPr marL="450850" marR="0" lvl="0" indent="-450850" algn="l" rtl="0">
              <a:lnSpc>
                <a:spcPct val="100800"/>
              </a:lnSpc>
              <a:spcBef>
                <a:spcPts val="0"/>
              </a:spcBef>
              <a:spcAft>
                <a:spcPts val="0"/>
              </a:spcAft>
              <a:buClr>
                <a:schemeClr val="dk2"/>
              </a:buClr>
              <a:buSzPts val="2200"/>
              <a:buFont typeface="Noto Sans Symbols"/>
              <a:buChar char="🠶"/>
            </a:pPr>
            <a:r>
              <a:rPr lang="en-US" sz="2200" b="1">
                <a:solidFill>
                  <a:schemeClr val="accent1"/>
                </a:solidFill>
                <a:latin typeface="Quattrocento Sans"/>
                <a:ea typeface="Quattrocento Sans"/>
                <a:cs typeface="Quattrocento Sans"/>
                <a:sym typeface="Quattrocento Sans"/>
              </a:rPr>
              <a:t>les instruccions es poden trobar al Manual per a la persona operadora, a les indicacions de l’aplicatiu i a la descripció pas a pas del protocol de recollida de dades, tal com es descriu a la resta de la presentació</a:t>
            </a:r>
            <a:endParaRPr sz="2200" b="1">
              <a:solidFill>
                <a:schemeClr val="accent1"/>
              </a:solidFill>
              <a:latin typeface="Quattrocento Sans"/>
              <a:ea typeface="Quattrocento Sans"/>
              <a:cs typeface="Quattrocento Sans"/>
              <a:sym typeface="Quattrocento Sans"/>
            </a:endParaRPr>
          </a:p>
          <a:p>
            <a:pPr marL="450850" marR="0" lvl="0" indent="-311150" algn="l" rtl="0">
              <a:lnSpc>
                <a:spcPct val="10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0" marR="0" lvl="0" indent="0" algn="l" rtl="0">
              <a:lnSpc>
                <a:spcPct val="100800"/>
              </a:lnSpc>
              <a:spcBef>
                <a:spcPts val="0"/>
              </a:spcBef>
              <a:spcAft>
                <a:spcPts val="0"/>
              </a:spcAft>
              <a:buNone/>
            </a:pPr>
            <a:r>
              <a:rPr lang="en-US" sz="3200">
                <a:solidFill>
                  <a:schemeClr val="dk1"/>
                </a:solidFill>
                <a:latin typeface="Quattrocento Sans"/>
                <a:ea typeface="Quattrocento Sans"/>
                <a:cs typeface="Quattrocento Sans"/>
                <a:sym typeface="Quattrocento Sans"/>
              </a:rPr>
              <a:t>Dues accions següents a recordar :</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llista de verificació de les variables CAN-MDS (annex I) ajuda a comprovar que la informació requerida és correcta durant la recollida de la mateixa.</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chemeClr val="dk1"/>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persona operadora es comunica amb l’administradora per demanar-li el pseudònim de la nena, el nen o l’adolescent.</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450850" marR="0" lvl="0" indent="-311150" algn="l" rtl="0">
              <a:lnSpc>
                <a:spcPct val="10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450850" marR="0" lvl="0" indent="-311150" algn="l" rtl="0">
              <a:lnSpc>
                <a:spcPct val="100800"/>
              </a:lnSpc>
              <a:spcBef>
                <a:spcPts val="0"/>
              </a:spcBef>
              <a:spcAft>
                <a:spcPts val="0"/>
              </a:spcAft>
              <a:buClr>
                <a:schemeClr val="dk2"/>
              </a:buClr>
              <a:buSzPts val="2200"/>
              <a:buFont typeface="Noto Sans Symbols"/>
              <a:buNone/>
            </a:pPr>
            <a:endParaRPr sz="2200" b="1">
              <a:solidFill>
                <a:srgbClr val="7F7F7F"/>
              </a:solidFill>
              <a:latin typeface="Quattrocento Sans"/>
              <a:ea typeface="Quattrocento Sans"/>
              <a:cs typeface="Quattrocento Sans"/>
              <a:sym typeface="Quattrocento Sans"/>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rgbClr val="7F7F7F"/>
              </a:solidFill>
              <a:latin typeface="Quattrocento Sans"/>
              <a:ea typeface="Quattrocento Sans"/>
              <a:cs typeface="Quattrocento Sans"/>
              <a:sym typeface="Quattrocento Sans"/>
            </a:endParaRP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33"/>
        <p:cNvGrpSpPr/>
        <p:nvPr/>
      </p:nvGrpSpPr>
      <p:grpSpPr>
        <a:xfrm>
          <a:off x="0" y="0"/>
          <a:ext cx="0" cy="0"/>
          <a:chOff x="0" y="0"/>
          <a:chExt cx="0" cy="0"/>
        </a:xfrm>
      </p:grpSpPr>
      <p:pic>
        <p:nvPicPr>
          <p:cNvPr id="134" name="Google Shape;134;p11"/>
          <p:cNvPicPr preferRelativeResize="0"/>
          <p:nvPr/>
        </p:nvPicPr>
        <p:blipFill rotWithShape="1">
          <a:blip r:embed="rId3">
            <a:alphaModFix/>
          </a:blip>
          <a:srcRect/>
          <a:stretch/>
        </p:blipFill>
        <p:spPr>
          <a:xfrm>
            <a:off x="761686" y="1790443"/>
            <a:ext cx="4572000" cy="2207147"/>
          </a:xfrm>
          <a:prstGeom prst="rect">
            <a:avLst/>
          </a:prstGeom>
          <a:noFill/>
          <a:ln>
            <a:noFill/>
          </a:ln>
        </p:spPr>
      </p:pic>
      <p:sp>
        <p:nvSpPr>
          <p:cNvPr id="135" name="Google Shape;135;p11"/>
          <p:cNvSpPr txBox="1"/>
          <p:nvPr/>
        </p:nvSpPr>
        <p:spPr>
          <a:xfrm>
            <a:off x="761686" y="1628397"/>
            <a:ext cx="4413813" cy="2369193"/>
          </a:xfrm>
          <a:prstGeom prst="rect">
            <a:avLst/>
          </a:prstGeom>
          <a:noFill/>
          <a:ln>
            <a:noFill/>
          </a:ln>
        </p:spPr>
        <p:txBody>
          <a:bodyPr spcFirstLastPara="1" wrap="square" lIns="178575" tIns="178575" rIns="178575" bIns="178575" anchor="ctr" anchorCtr="0">
            <a:normAutofit/>
          </a:bodyPr>
          <a:lstStyle/>
          <a:p>
            <a:pPr marL="0" marR="0" lvl="0" indent="0" algn="ctr" rtl="0">
              <a:spcBef>
                <a:spcPts val="0"/>
              </a:spcBef>
              <a:spcAft>
                <a:spcPts val="0"/>
              </a:spcAft>
              <a:buNone/>
            </a:pPr>
            <a:r>
              <a:rPr lang="en-US" sz="5062">
                <a:solidFill>
                  <a:srgbClr val="FFFFFF"/>
                </a:solidFill>
                <a:latin typeface="Raleway Thin"/>
                <a:ea typeface="Raleway Thin"/>
                <a:cs typeface="Raleway Thin"/>
                <a:sym typeface="Raleway Thin"/>
              </a:rPr>
              <a:t>Teniu algun dubte?</a:t>
            </a:r>
            <a:endParaRPr/>
          </a:p>
        </p:txBody>
      </p:sp>
      <p:sp>
        <p:nvSpPr>
          <p:cNvPr id="136" name="Google Shape;136;p11"/>
          <p:cNvSpPr txBox="1"/>
          <p:nvPr/>
        </p:nvSpPr>
        <p:spPr>
          <a:xfrm>
            <a:off x="1524000" y="6768703"/>
            <a:ext cx="9144000" cy="85725"/>
          </a:xfrm>
          <a:prstGeom prst="rect">
            <a:avLst/>
          </a:prstGeom>
          <a:noFill/>
          <a:ln>
            <a:noFill/>
          </a:ln>
        </p:spPr>
        <p:txBody>
          <a:bodyPr spcFirstLastPara="1" wrap="square" lIns="178575" tIns="0" rIns="178575" bIns="0" anchor="t" anchorCtr="0">
            <a:noAutofit/>
          </a:bodyPr>
          <a:lstStyle/>
          <a:p>
            <a:pPr marL="0" marR="0" lvl="0" indent="0" algn="l" rtl="0">
              <a:spcBef>
                <a:spcPts val="0"/>
              </a:spcBef>
              <a:spcAft>
                <a:spcPts val="0"/>
              </a:spcAft>
              <a:buNone/>
            </a:pPr>
            <a:r>
              <a:rPr lang="en-US" sz="562" b="1">
                <a:solidFill>
                  <a:srgbClr val="FFFFFF"/>
                </a:solidFill>
                <a:latin typeface="Calibri"/>
                <a:ea typeface="Calibri"/>
                <a:cs typeface="Calibri"/>
                <a:sym typeface="Calibri"/>
              </a:rPr>
              <a:t>cc: Eleaf - https://www.flickr.com/photos/12348847@N00</a:t>
            </a:r>
            <a:endParaRPr/>
          </a:p>
        </p:txBody>
      </p:sp>
      <p:sp>
        <p:nvSpPr>
          <p:cNvPr id="137" name="Google Shape;137;p11"/>
          <p:cNvSpPr txBox="1"/>
          <p:nvPr/>
        </p:nvSpPr>
        <p:spPr>
          <a:xfrm>
            <a:off x="6130725" y="289366"/>
            <a:ext cx="4572000" cy="5584785"/>
          </a:xfrm>
          <a:prstGeom prst="rect">
            <a:avLst/>
          </a:prstGeom>
          <a:noFill/>
          <a:ln>
            <a:noFill/>
          </a:ln>
        </p:spPr>
        <p:txBody>
          <a:bodyPr spcFirstLastPara="1" wrap="square" lIns="178575" tIns="178575" rIns="178575" bIns="178575" anchor="b" anchorCtr="0">
            <a:normAutofit/>
          </a:bodyPr>
          <a:lstStyle/>
          <a:p>
            <a:pPr marL="0" marR="0" lvl="0" indent="0" algn="ctr" rtl="0">
              <a:spcBef>
                <a:spcPts val="0"/>
              </a:spcBef>
              <a:spcAft>
                <a:spcPts val="0"/>
              </a:spcAft>
              <a:buNone/>
            </a:pPr>
            <a:endParaRPr sz="4800">
              <a:solidFill>
                <a:srgbClr val="7F7F7F"/>
              </a:solidFill>
              <a:latin typeface="Raleway Thin"/>
              <a:ea typeface="Raleway Thin"/>
              <a:cs typeface="Raleway Thin"/>
              <a:sym typeface="Raleway Thi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42"/>
        <p:cNvGrpSpPr/>
        <p:nvPr/>
      </p:nvGrpSpPr>
      <p:grpSpPr>
        <a:xfrm>
          <a:off x="0" y="0"/>
          <a:ext cx="0" cy="0"/>
          <a:chOff x="0" y="0"/>
          <a:chExt cx="0" cy="0"/>
        </a:xfrm>
      </p:grpSpPr>
      <p:sp>
        <p:nvSpPr>
          <p:cNvPr id="143" name="Google Shape;143;p12"/>
          <p:cNvSpPr txBox="1"/>
          <p:nvPr/>
        </p:nvSpPr>
        <p:spPr>
          <a:xfrm>
            <a:off x="1524000" y="6768703"/>
            <a:ext cx="9144000" cy="85725"/>
          </a:xfrm>
          <a:prstGeom prst="rect">
            <a:avLst/>
          </a:prstGeom>
          <a:noFill/>
          <a:ln>
            <a:noFill/>
          </a:ln>
        </p:spPr>
        <p:txBody>
          <a:bodyPr spcFirstLastPara="1" wrap="square" lIns="178575" tIns="0" rIns="178575" bIns="0" anchor="t" anchorCtr="0">
            <a:noAutofit/>
          </a:bodyPr>
          <a:lstStyle/>
          <a:p>
            <a:pPr marL="0" marR="0" lvl="0" indent="0" algn="l" rtl="0">
              <a:spcBef>
                <a:spcPts val="0"/>
              </a:spcBef>
              <a:spcAft>
                <a:spcPts val="0"/>
              </a:spcAft>
              <a:buNone/>
            </a:pPr>
            <a:r>
              <a:rPr lang="en-US" sz="562" b="1">
                <a:solidFill>
                  <a:srgbClr val="FFFFFF"/>
                </a:solidFill>
                <a:latin typeface="Calibri"/>
                <a:ea typeface="Calibri"/>
                <a:cs typeface="Calibri"/>
                <a:sym typeface="Calibri"/>
              </a:rPr>
              <a:t>cc: benben - https://www.flickr.com/photos/86956052@N00</a:t>
            </a:r>
            <a:endParaRPr/>
          </a:p>
        </p:txBody>
      </p:sp>
      <p:sp>
        <p:nvSpPr>
          <p:cNvPr id="144" name="Google Shape;144;p12"/>
          <p:cNvSpPr/>
          <p:nvPr/>
        </p:nvSpPr>
        <p:spPr>
          <a:xfrm>
            <a:off x="414784" y="1462784"/>
            <a:ext cx="2849411" cy="34163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a:solidFill>
                  <a:srgbClr val="7F7F7F"/>
                </a:solidFill>
                <a:latin typeface="Quattrocento Sans"/>
                <a:ea typeface="Quattrocento Sans"/>
                <a:cs typeface="Quattrocento Sans"/>
                <a:sym typeface="Quattrocento Sans"/>
              </a:rPr>
              <a:t>Si us plau, aneu a la pag. 8 del Protocol de Recollida de Dades :)</a:t>
            </a:r>
            <a:endParaRPr/>
          </a:p>
        </p:txBody>
      </p:sp>
      <p:pic>
        <p:nvPicPr>
          <p:cNvPr id="2050" name="Picture 2"/>
          <p:cNvPicPr>
            <a:picLocks noChangeAspect="1" noChangeArrowheads="1"/>
          </p:cNvPicPr>
          <p:nvPr/>
        </p:nvPicPr>
        <p:blipFill>
          <a:blip r:embed="rId3"/>
          <a:srcRect/>
          <a:stretch>
            <a:fillRect/>
          </a:stretch>
        </p:blipFill>
        <p:spPr bwMode="auto">
          <a:xfrm>
            <a:off x="3448536" y="796051"/>
            <a:ext cx="8450262" cy="489267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50"/>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4416638" y="1033283"/>
            <a:ext cx="7277100" cy="3306763"/>
          </a:xfrm>
          <a:prstGeom prst="rect">
            <a:avLst/>
          </a:prstGeom>
          <a:noFill/>
          <a:ln w="9525">
            <a:noFill/>
            <a:miter lim="800000"/>
            <a:headEnd/>
            <a:tailEnd/>
          </a:ln>
          <a:effectLst/>
        </p:spPr>
      </p:pic>
      <p:sp>
        <p:nvSpPr>
          <p:cNvPr id="152" name="Google Shape;152;p13"/>
          <p:cNvSpPr txBox="1"/>
          <p:nvPr/>
        </p:nvSpPr>
        <p:spPr>
          <a:xfrm>
            <a:off x="1524000" y="6768703"/>
            <a:ext cx="9144000" cy="85725"/>
          </a:xfrm>
          <a:prstGeom prst="rect">
            <a:avLst/>
          </a:prstGeom>
          <a:noFill/>
          <a:ln>
            <a:noFill/>
          </a:ln>
        </p:spPr>
        <p:txBody>
          <a:bodyPr spcFirstLastPara="1" wrap="square" lIns="178575" tIns="0" rIns="178575" bIns="0" anchor="t" anchorCtr="0">
            <a:noAutofit/>
          </a:bodyPr>
          <a:lstStyle/>
          <a:p>
            <a:pPr marL="0" marR="0" lvl="0" indent="0" algn="l" rtl="0">
              <a:spcBef>
                <a:spcPts val="0"/>
              </a:spcBef>
              <a:spcAft>
                <a:spcPts val="0"/>
              </a:spcAft>
              <a:buNone/>
            </a:pPr>
            <a:r>
              <a:rPr lang="en-US" sz="562" b="1">
                <a:solidFill>
                  <a:srgbClr val="FFFFFF"/>
                </a:solidFill>
                <a:latin typeface="Calibri"/>
                <a:ea typeface="Calibri"/>
                <a:cs typeface="Calibri"/>
                <a:sym typeface="Calibri"/>
              </a:rPr>
              <a:t>cc: benben - https://www.flickr.com/photos/86956052@N00</a:t>
            </a:r>
            <a:endParaRPr/>
          </a:p>
        </p:txBody>
      </p:sp>
      <p:sp>
        <p:nvSpPr>
          <p:cNvPr id="153" name="Google Shape;153;p13"/>
          <p:cNvSpPr/>
          <p:nvPr/>
        </p:nvSpPr>
        <p:spPr>
          <a:xfrm>
            <a:off x="414784" y="761035"/>
            <a:ext cx="3578482"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a:solidFill>
                  <a:srgbClr val="7F7F7F"/>
                </a:solidFill>
                <a:latin typeface="Quattrocento Sans"/>
                <a:ea typeface="Quattrocento Sans"/>
                <a:cs typeface="Quattrocento Sans"/>
                <a:sym typeface="Quattrocento Sans"/>
              </a:rPr>
              <a:t>i</a:t>
            </a:r>
            <a:endParaRPr sz="3600">
              <a:solidFill>
                <a:srgbClr val="7F7F7F"/>
              </a:solidFill>
              <a:latin typeface="Quattrocento Sans"/>
              <a:ea typeface="Quattrocento Sans"/>
              <a:cs typeface="Quattrocento Sans"/>
              <a:sym typeface="Quattrocento Sans"/>
            </a:endParaRPr>
          </a:p>
        </p:txBody>
      </p:sp>
      <p:sp>
        <p:nvSpPr>
          <p:cNvPr id="154" name="Google Shape;154;p13"/>
          <p:cNvSpPr/>
          <p:nvPr/>
        </p:nvSpPr>
        <p:spPr>
          <a:xfrm>
            <a:off x="503275" y="3429000"/>
            <a:ext cx="9144000" cy="2164465"/>
          </a:xfrm>
          <a:prstGeom prst="rect">
            <a:avLst/>
          </a:prstGeom>
          <a:solidFill>
            <a:srgbClr val="7F7F7F"/>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5" name="Google Shape;155;p13"/>
          <p:cNvSpPr txBox="1"/>
          <p:nvPr/>
        </p:nvSpPr>
        <p:spPr>
          <a:xfrm>
            <a:off x="503275" y="3804566"/>
            <a:ext cx="9144000" cy="144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6000" b="1">
                <a:solidFill>
                  <a:schemeClr val="lt1"/>
                </a:solidFill>
                <a:latin typeface="Calibri"/>
                <a:ea typeface="Calibri"/>
                <a:cs typeface="Calibri"/>
                <a:sym typeface="Calibri"/>
              </a:rPr>
              <a:t>obriu l’aplicatiu CAN MDS</a:t>
            </a:r>
            <a:endParaRPr/>
          </a:p>
          <a:p>
            <a:pPr marL="0" marR="0" lvl="0" indent="0" algn="ctr" rtl="0">
              <a:spcBef>
                <a:spcPts val="0"/>
              </a:spcBef>
              <a:spcAft>
                <a:spcPts val="0"/>
              </a:spcAft>
              <a:buNone/>
            </a:pPr>
            <a:r>
              <a:rPr lang="en-US" sz="2800">
                <a:solidFill>
                  <a:schemeClr val="lt1"/>
                </a:solidFill>
                <a:latin typeface="Calibri"/>
                <a:ea typeface="Calibri"/>
                <a:cs typeface="Calibri"/>
                <a:sym typeface="Calibri"/>
              </a:rPr>
              <a:t>utilitzeu el vostre nom d’usuària o usuari i la contrasenya</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60"/>
        <p:cNvGrpSpPr/>
        <p:nvPr/>
      </p:nvGrpSpPr>
      <p:grpSpPr>
        <a:xfrm>
          <a:off x="0" y="0"/>
          <a:ext cx="0" cy="0"/>
          <a:chOff x="0" y="0"/>
          <a:chExt cx="0" cy="0"/>
        </a:xfrm>
      </p:grpSpPr>
      <p:sp>
        <p:nvSpPr>
          <p:cNvPr id="161" name="Google Shape;161;p14"/>
          <p:cNvSpPr txBox="1"/>
          <p:nvPr/>
        </p:nvSpPr>
        <p:spPr>
          <a:xfrm>
            <a:off x="1570299" y="1987952"/>
            <a:ext cx="9144000" cy="2057400"/>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ctr" rtl="0">
              <a:spcBef>
                <a:spcPts val="0"/>
              </a:spcBef>
              <a:spcAft>
                <a:spcPts val="0"/>
              </a:spcAft>
              <a:buNone/>
            </a:pPr>
            <a:r>
              <a:rPr lang="en-US" sz="2341">
                <a:solidFill>
                  <a:srgbClr val="FFFFFF"/>
                </a:solidFill>
                <a:latin typeface="Raleway Thin"/>
                <a:ea typeface="Raleway Thin"/>
                <a:cs typeface="Raleway Thin"/>
                <a:sym typeface="Raleway Thin"/>
              </a:rPr>
              <a:t>Les següents parts de la demostració descriuen el procediment pas a pas d’introducció de dades a l'aplicatiu CAN-MDS.</a:t>
            </a:r>
            <a:endParaRPr/>
          </a:p>
          <a:p>
            <a:pPr marL="0" marR="0" lvl="0" indent="0" algn="ctr" rtl="0">
              <a:spcBef>
                <a:spcPts val="0"/>
              </a:spcBef>
              <a:spcAft>
                <a:spcPts val="0"/>
              </a:spcAft>
              <a:buNone/>
            </a:pPr>
            <a:r>
              <a:rPr lang="en-US" sz="2341">
                <a:solidFill>
                  <a:srgbClr val="FFFFFF"/>
                </a:solidFill>
                <a:latin typeface="Raleway Thin"/>
                <a:ea typeface="Raleway Thin"/>
                <a:cs typeface="Raleway Thin"/>
                <a:sym typeface="Raleway Thin"/>
              </a:rPr>
              <a:t>Si necessiteu aclarir fases anteriors, consulteu les explicacions prèvies tantes vegades com necessiteu.</a:t>
            </a:r>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66"/>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447027" y="1180776"/>
            <a:ext cx="8313738" cy="4830763"/>
          </a:xfrm>
          <a:prstGeom prst="rect">
            <a:avLst/>
          </a:prstGeom>
          <a:noFill/>
          <a:ln w="9525">
            <a:noFill/>
            <a:miter lim="800000"/>
            <a:headEnd/>
            <a:tailEnd/>
          </a:ln>
          <a:effectLst/>
        </p:spPr>
      </p:pic>
      <p:pic>
        <p:nvPicPr>
          <p:cNvPr id="167" name="Google Shape;167;p15"/>
          <p:cNvPicPr preferRelativeResize="0"/>
          <p:nvPr/>
        </p:nvPicPr>
        <p:blipFill rotWithShape="1">
          <a:blip r:embed="rId4">
            <a:alphaModFix/>
          </a:blip>
          <a:srcRect/>
          <a:stretch/>
        </p:blipFill>
        <p:spPr>
          <a:xfrm>
            <a:off x="-8930" y="-8930"/>
            <a:ext cx="0" cy="0"/>
          </a:xfrm>
          <a:prstGeom prst="rect">
            <a:avLst/>
          </a:prstGeom>
          <a:noFill/>
          <a:ln>
            <a:noFill/>
          </a:ln>
        </p:spPr>
      </p:pic>
      <p:sp>
        <p:nvSpPr>
          <p:cNvPr id="168" name="Google Shape;168;p15"/>
          <p:cNvSpPr txBox="1"/>
          <p:nvPr/>
        </p:nvSpPr>
        <p:spPr>
          <a:xfrm>
            <a:off x="8807507" y="1171935"/>
            <a:ext cx="3021635" cy="4644074"/>
          </a:xfrm>
          <a:prstGeom prst="rect">
            <a:avLst/>
          </a:prstGeom>
          <a:solidFill>
            <a:srgbClr val="026287"/>
          </a:solidFill>
          <a:ln>
            <a:noFill/>
          </a:ln>
        </p:spPr>
        <p:txBody>
          <a:bodyPr spcFirstLastPara="1" wrap="square" lIns="178575" tIns="178575" rIns="178575" bIns="178575" anchor="ctr" anchorCtr="0">
            <a:normAutofit lnSpcReduction="10000"/>
          </a:bodyPr>
          <a:lstStyle/>
          <a:p>
            <a:pPr marL="0" marR="0" lvl="0" indent="0" algn="ctr" rtl="0">
              <a:lnSpc>
                <a:spcPct val="80000"/>
              </a:lnSpc>
              <a:spcBef>
                <a:spcPts val="0"/>
              </a:spcBef>
              <a:spcAft>
                <a:spcPts val="0"/>
              </a:spcAft>
              <a:buNone/>
            </a:pPr>
            <a:r>
              <a:rPr lang="en-US" sz="3269">
                <a:solidFill>
                  <a:srgbClr val="FFFFFF"/>
                </a:solidFill>
                <a:latin typeface="Raleway Thin"/>
                <a:ea typeface="Raleway Thin"/>
                <a:cs typeface="Raleway Thin"/>
                <a:sym typeface="Raleway Thin"/>
              </a:rPr>
              <a:t>Preneu-vos un temps per familiaritzar-vos amb l’esquema de colors i els indicadors que es troben a la pantalla introductòria</a:t>
            </a:r>
            <a:endParaRPr sz="3269">
              <a:solidFill>
                <a:srgbClr val="FFFFFF"/>
              </a:solidFill>
              <a:latin typeface="Raleway Thin"/>
              <a:ea typeface="Raleway Thin"/>
              <a:cs typeface="Raleway Thin"/>
              <a:sym typeface="Raleway Thin"/>
            </a:endParaRPr>
          </a:p>
        </p:txBody>
      </p:sp>
      <p:graphicFrame>
        <p:nvGraphicFramePr>
          <p:cNvPr id="169" name="Google Shape;169;p15"/>
          <p:cNvGraphicFramePr/>
          <p:nvPr/>
        </p:nvGraphicFramePr>
        <p:xfrm>
          <a:off x="275771" y="459978"/>
          <a:ext cx="8204325" cy="456565"/>
        </p:xfrm>
        <a:graphic>
          <a:graphicData uri="http://schemas.openxmlformats.org/drawingml/2006/table">
            <a:tbl>
              <a:tblPr firstRow="1" firstCol="1" bandRow="1">
                <a:noFill/>
                <a:tableStyleId>{CCBEC84B-C6BF-49B7-9830-E0B613E7E094}</a:tableStyleId>
              </a:tblPr>
              <a:tblGrid>
                <a:gridCol w="8204325">
                  <a:extLst>
                    <a:ext uri="{9D8B030D-6E8A-4147-A177-3AD203B41FA5}">
                      <a16:colId xmlns:a16="http://schemas.microsoft.com/office/drawing/2014/main" xmlns="" val="20000"/>
                    </a:ext>
                  </a:extLst>
                </a:gridCol>
              </a:tblGrid>
              <a:tr h="355600">
                <a:tc>
                  <a:txBody>
                    <a:bodyPr/>
                    <a:lstStyle/>
                    <a:p>
                      <a:pPr marL="0" marR="0" lvl="0" indent="0" algn="l" rtl="0">
                        <a:lnSpc>
                          <a:spcPct val="107000"/>
                        </a:lnSpc>
                        <a:spcBef>
                          <a:spcPts val="0"/>
                        </a:spcBef>
                        <a:spcAft>
                          <a:spcPts val="0"/>
                        </a:spcAft>
                        <a:buNone/>
                      </a:pPr>
                      <a:r>
                        <a:rPr lang="en-US" sz="2800" u="none" strike="noStrike" cap="none"/>
                        <a:t>Aplicatiu CAN-MDS – pantalla introductòria</a:t>
                      </a:r>
                      <a:endParaRPr sz="18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xmlns="" val="10000"/>
                  </a:ext>
                </a:extLst>
              </a:tr>
            </a:tbl>
          </a:graphicData>
        </a:graphic>
      </p:graphicFrame>
      <p:graphicFrame>
        <p:nvGraphicFramePr>
          <p:cNvPr id="171" name="Google Shape;171;p15"/>
          <p:cNvGraphicFramePr/>
          <p:nvPr/>
        </p:nvGraphicFramePr>
        <p:xfrm>
          <a:off x="275771" y="1170277"/>
          <a:ext cx="6401475" cy="5286947"/>
        </p:xfrm>
        <a:graphic>
          <a:graphicData uri="http://schemas.openxmlformats.org/drawingml/2006/table">
            <a:tbl>
              <a:tblPr firstRow="1" firstCol="1" bandRow="1">
                <a:noFill/>
                <a:tableStyleId>{CCBEC84B-C6BF-49B7-9830-E0B613E7E094}</a:tableStyleId>
              </a:tblPr>
              <a:tblGrid>
                <a:gridCol w="6401475">
                  <a:extLst>
                    <a:ext uri="{9D8B030D-6E8A-4147-A177-3AD203B41FA5}">
                      <a16:colId xmlns:a16="http://schemas.microsoft.com/office/drawing/2014/main" xmlns="" val="20000"/>
                    </a:ext>
                  </a:extLst>
                </a:gridCol>
              </a:tblGrid>
              <a:tr h="388650">
                <a:tc>
                  <a:txBody>
                    <a:bodyPr/>
                    <a:lstStyle/>
                    <a:p>
                      <a:pPr marL="0" marR="0" lvl="0" indent="0" algn="just" rtl="0">
                        <a:lnSpc>
                          <a:spcPct val="107000"/>
                        </a:lnSpc>
                        <a:spcBef>
                          <a:spcPts val="0"/>
                        </a:spcBef>
                        <a:spcAft>
                          <a:spcPts val="0"/>
                        </a:spcAft>
                        <a:buNone/>
                      </a:pPr>
                      <a:r>
                        <a:rPr lang="en-US" sz="3200" u="none" strike="noStrike" cap="none"/>
                        <a:t>Notes</a:t>
                      </a:r>
                      <a:endParaRPr sz="1800" u="none" strike="noStrike" cap="none">
                        <a:latin typeface="Calibri"/>
                        <a:ea typeface="Calibri"/>
                        <a:cs typeface="Calibri"/>
                        <a:sym typeface="Calibri"/>
                      </a:endParaRPr>
                    </a:p>
                  </a:txBody>
                  <a:tcPr marL="61850" marR="61850" marT="0" marB="0"/>
                </a:tc>
                <a:extLst>
                  <a:ext uri="{0D108BD9-81ED-4DB2-BD59-A6C34878D82A}">
                    <a16:rowId xmlns:a16="http://schemas.microsoft.com/office/drawing/2014/main" xmlns="" val="10000"/>
                  </a:ext>
                </a:extLst>
              </a:tr>
              <a:tr h="4128800">
                <a:tc>
                  <a:txBody>
                    <a:bodyPr/>
                    <a:lstStyle/>
                    <a:p>
                      <a:pPr marL="0" marR="0" lvl="0" indent="0" algn="just" rtl="0">
                        <a:lnSpc>
                          <a:spcPct val="107000"/>
                        </a:lnSpc>
                        <a:spcBef>
                          <a:spcPts val="0"/>
                        </a:spcBef>
                        <a:spcAft>
                          <a:spcPts val="0"/>
                        </a:spcAft>
                        <a:buNone/>
                      </a:pPr>
                      <a:r>
                        <a:rPr lang="en-US" sz="1800" b="0" u="none" strike="noStrike" cap="none"/>
                        <a:t>A la part dreta de la pantalla, hi ha les eines operatives de l’aplicatiu (inclòs el menú desplegable de selecció d’idioma, el tauler de control de la persona operadora, el botó d’impressió i de tancament de sessió).</a:t>
                      </a:r>
                      <a:r>
                        <a:rPr lang="en-US" sz="1800" b="0" u="none" strike="noStrike" cap="none">
                          <a:latin typeface="Quattrocento Sans"/>
                          <a:ea typeface="Quattrocento Sans"/>
                          <a:cs typeface="Quattrocento Sans"/>
                          <a:sym typeface="Quattrocento Sans"/>
                        </a:rPr>
                        <a:t> </a:t>
                      </a:r>
                      <a:endParaRPr/>
                    </a:p>
                    <a:p>
                      <a:pPr marL="0" marR="0" lvl="0" indent="0" algn="just" rtl="0">
                        <a:lnSpc>
                          <a:spcPct val="107000"/>
                        </a:lnSpc>
                        <a:spcBef>
                          <a:spcPts val="0"/>
                        </a:spcBef>
                        <a:spcAft>
                          <a:spcPts val="0"/>
                        </a:spcAft>
                        <a:buNone/>
                      </a:pPr>
                      <a:endParaRPr sz="1600" b="0" u="none" strike="noStrike" cap="none">
                        <a:latin typeface="Quattrocento Sans"/>
                        <a:ea typeface="Quattrocento Sans"/>
                        <a:cs typeface="Quattrocento Sans"/>
                        <a:sym typeface="Quattrocento Sans"/>
                      </a:endParaRPr>
                    </a:p>
                    <a:p>
                      <a:pPr marL="291465" marR="0" lvl="0" indent="-291465" algn="l" rtl="0">
                        <a:lnSpc>
                          <a:spcPct val="107000"/>
                        </a:lnSpc>
                        <a:spcBef>
                          <a:spcPts val="0"/>
                        </a:spcBef>
                        <a:spcAft>
                          <a:spcPts val="0"/>
                        </a:spcAft>
                        <a:buNone/>
                      </a:pPr>
                      <a:r>
                        <a:rPr lang="en-US" sz="1800" b="0" u="none" strike="noStrike" cap="none">
                          <a:latin typeface="Quattrocento Sans"/>
                          <a:ea typeface="Quattrocento Sans"/>
                          <a:cs typeface="Quattrocento Sans"/>
                          <a:sym typeface="Quattrocento Sans"/>
                        </a:rPr>
                        <a:t>Consell: la columna de la dreta és una llista de les variables CAN MDS que té </a:t>
                      </a:r>
                      <a:r>
                        <a:rPr lang="en-US" sz="1800" b="1" u="none" strike="noStrike" cap="none">
                          <a:latin typeface="Quattrocento Sans"/>
                          <a:ea typeface="Quattrocento Sans"/>
                          <a:cs typeface="Quattrocento Sans"/>
                          <a:sym typeface="Quattrocento Sans"/>
                        </a:rPr>
                        <a:t>moltes utilitats</a:t>
                      </a:r>
                      <a:r>
                        <a:rPr lang="en-US" sz="1800" b="0" u="none" strike="noStrike" cap="none">
                          <a:latin typeface="Quattrocento Sans"/>
                          <a:ea typeface="Quattrocento Sans"/>
                          <a:cs typeface="Quattrocento Sans"/>
                          <a:sym typeface="Quattrocento Sans"/>
                        </a:rPr>
                        <a:t>:</a:t>
                      </a:r>
                      <a:endParaRPr sz="1800" u="none" strike="noStrike" cap="none">
                        <a:latin typeface="Quattrocento Sans"/>
                        <a:ea typeface="Quattrocento Sans"/>
                        <a:cs typeface="Quattrocento Sans"/>
                        <a:sym typeface="Quattrocento Sans"/>
                      </a:endParaRPr>
                    </a:p>
                    <a:p>
                      <a:pPr marL="342900" marR="0" lvl="0" indent="-342900" algn="l" rtl="0">
                        <a:spcBef>
                          <a:spcPts val="0"/>
                        </a:spcBef>
                        <a:spcAft>
                          <a:spcPts val="0"/>
                        </a:spcAft>
                        <a:buClr>
                          <a:schemeClr val="dk1"/>
                        </a:buClr>
                        <a:buSzPts val="2000"/>
                        <a:buFont typeface="Noto Sans Symbols"/>
                        <a:buChar char="•"/>
                      </a:pPr>
                      <a:r>
                        <a:rPr lang="en-US" sz="2000" b="0" u="none" strike="noStrike" cap="none">
                          <a:latin typeface="Quattrocento Sans"/>
                          <a:ea typeface="Quattrocento Sans"/>
                          <a:cs typeface="Quattrocento Sans"/>
                          <a:sym typeface="Quattrocento Sans"/>
                        </a:rPr>
                        <a:t>Indica la seqüència de variables a registrar </a:t>
                      </a:r>
                      <a:endParaRPr sz="2800" b="0" u="none" strike="noStrike" cap="none">
                        <a:latin typeface="Quattrocento Sans"/>
                        <a:ea typeface="Quattrocento Sans"/>
                        <a:cs typeface="Quattrocento Sans"/>
                        <a:sym typeface="Quattrocento Sans"/>
                      </a:endParaRPr>
                    </a:p>
                    <a:p>
                      <a:pPr marL="342900" marR="0" lvl="0" indent="-342900" algn="l" rtl="0">
                        <a:spcBef>
                          <a:spcPts val="0"/>
                        </a:spcBef>
                        <a:spcAft>
                          <a:spcPts val="0"/>
                        </a:spcAft>
                        <a:buClr>
                          <a:schemeClr val="dk1"/>
                        </a:buClr>
                        <a:buSzPts val="2000"/>
                        <a:buFont typeface="Noto Sans Symbols"/>
                        <a:buChar char="•"/>
                      </a:pPr>
                      <a:r>
                        <a:rPr lang="en-US" sz="2000" b="0" u="none" strike="noStrike" cap="none">
                          <a:latin typeface="Quattrocento Sans"/>
                          <a:ea typeface="Quattrocento Sans"/>
                          <a:cs typeface="Quattrocento Sans"/>
                          <a:sym typeface="Quattrocento Sans"/>
                        </a:rPr>
                        <a:t>Indica qui registra la informació necessària, és a dir, vosté (caselles verdes), o l’aplicatiu (caselles taronges) </a:t>
                      </a:r>
                      <a:endParaRPr sz="2800" b="0" u="none" strike="noStrike" cap="none">
                        <a:latin typeface="Quattrocento Sans"/>
                        <a:ea typeface="Quattrocento Sans"/>
                        <a:cs typeface="Quattrocento Sans"/>
                        <a:sym typeface="Quattrocento Sans"/>
                      </a:endParaRPr>
                    </a:p>
                    <a:p>
                      <a:pPr marL="342900" marR="0" lvl="0" indent="-342900" algn="l" rtl="0">
                        <a:spcBef>
                          <a:spcPts val="0"/>
                        </a:spcBef>
                        <a:spcAft>
                          <a:spcPts val="0"/>
                        </a:spcAft>
                        <a:buClr>
                          <a:schemeClr val="dk1"/>
                        </a:buClr>
                        <a:buSzPts val="2000"/>
                        <a:buFont typeface="Noto Sans Symbols"/>
                        <a:buChar char="•"/>
                      </a:pPr>
                      <a:r>
                        <a:rPr lang="en-US" sz="2000" b="0" u="none" strike="noStrike" cap="none">
                          <a:latin typeface="Quattrocento Sans"/>
                          <a:ea typeface="Quattrocento Sans"/>
                          <a:cs typeface="Quattrocento Sans"/>
                          <a:sym typeface="Quattrocento Sans"/>
                        </a:rPr>
                        <a:t>us proporciona una visió general de la informació ja enregistrada i les notificacions de possibles duplicitats</a:t>
                      </a:r>
                      <a:endParaRPr sz="2000" b="0" u="none" strike="noStrike" cap="none">
                        <a:latin typeface="Quattrocento Sans"/>
                        <a:ea typeface="Quattrocento Sans"/>
                        <a:cs typeface="Quattrocento Sans"/>
                        <a:sym typeface="Quattrocento Sans"/>
                      </a:endParaRPr>
                    </a:p>
                    <a:p>
                      <a:pPr marL="342900" marR="0" lvl="0" indent="-342900" algn="l" rtl="0">
                        <a:spcBef>
                          <a:spcPts val="0"/>
                        </a:spcBef>
                        <a:spcAft>
                          <a:spcPts val="0"/>
                        </a:spcAft>
                        <a:buClr>
                          <a:schemeClr val="dk1"/>
                        </a:buClr>
                        <a:buSzPts val="2000"/>
                        <a:buFont typeface="Noto Sans Symbols"/>
                        <a:buChar char="•"/>
                      </a:pPr>
                      <a:r>
                        <a:rPr lang="en-US" sz="2000" b="0" u="none" strike="noStrike" cap="none">
                          <a:latin typeface="Quattrocento Sans"/>
                          <a:ea typeface="Quattrocento Sans"/>
                          <a:cs typeface="Quattrocento Sans"/>
                          <a:sym typeface="Quattrocento Sans"/>
                        </a:rPr>
                        <a:t>funciona com a menú de navegació entre les diferents variables</a:t>
                      </a:r>
                      <a:endParaRPr sz="2800" b="0" u="none" strike="noStrike" cap="none">
                        <a:latin typeface="Quattrocento Sans"/>
                        <a:ea typeface="Quattrocento Sans"/>
                        <a:cs typeface="Quattrocento Sans"/>
                        <a:sym typeface="Quattrocento Sans"/>
                      </a:endParaRPr>
                    </a:p>
                  </a:txBody>
                  <a:tcPr marL="61850" marR="61850" marT="0" marB="0"/>
                </a:tc>
                <a:extLst>
                  <a:ext uri="{0D108BD9-81ED-4DB2-BD59-A6C34878D82A}">
                    <a16:rowId xmlns:a16="http://schemas.microsoft.com/office/drawing/2014/main" xmlns=""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 calcmode="lin" valueType="num">
                                      <p:cBhvr additive="base">
                                        <p:cTn id="7" dur="500"/>
                                        <p:tgtEl>
                                          <p:spTgt spid="1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76"/>
        <p:cNvGrpSpPr/>
        <p:nvPr/>
      </p:nvGrpSpPr>
      <p:grpSpPr>
        <a:xfrm>
          <a:off x="0" y="0"/>
          <a:ext cx="0" cy="0"/>
          <a:chOff x="0" y="0"/>
          <a:chExt cx="0" cy="0"/>
        </a:xfrm>
      </p:grpSpPr>
      <p:graphicFrame>
        <p:nvGraphicFramePr>
          <p:cNvPr id="177" name="Google Shape;177;p16"/>
          <p:cNvGraphicFramePr/>
          <p:nvPr/>
        </p:nvGraphicFramePr>
        <p:xfrm>
          <a:off x="665169" y="858388"/>
          <a:ext cx="10701025" cy="652273"/>
        </p:xfrm>
        <a:graphic>
          <a:graphicData uri="http://schemas.openxmlformats.org/drawingml/2006/table">
            <a:tbl>
              <a:tblPr firstRow="1" firstCol="1" bandRow="1">
                <a:noFill/>
                <a:tableStyleId>{CCBEC84B-C6BF-49B7-9830-E0B613E7E094}</a:tableStyleId>
              </a:tblPr>
              <a:tblGrid>
                <a:gridCol w="10701025">
                  <a:extLst>
                    <a:ext uri="{9D8B030D-6E8A-4147-A177-3AD203B41FA5}">
                      <a16:colId xmlns:a16="http://schemas.microsoft.com/office/drawing/2014/main" xmlns="" val="20000"/>
                    </a:ext>
                  </a:extLst>
                </a:gridCol>
              </a:tblGrid>
              <a:tr h="304800">
                <a:tc>
                  <a:txBody>
                    <a:bodyPr/>
                    <a:lstStyle/>
                    <a:p>
                      <a:pPr marL="0" marR="0" lvl="0" indent="0" algn="l" rtl="0">
                        <a:lnSpc>
                          <a:spcPct val="107000"/>
                        </a:lnSpc>
                        <a:spcBef>
                          <a:spcPts val="0"/>
                        </a:spcBef>
                        <a:spcAft>
                          <a:spcPts val="0"/>
                        </a:spcAft>
                        <a:buNone/>
                      </a:pPr>
                      <a:r>
                        <a:rPr lang="en-US" sz="2400" u="none" strike="noStrike" cap="none"/>
                        <a:t>Panel persona operadora 🡺 nou incident 🡺 ID agència i ID persona operadora</a:t>
                      </a:r>
                      <a:endParaRPr sz="16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xmlns="" val="10000"/>
                  </a:ext>
                </a:extLst>
              </a:tr>
              <a:tr h="0">
                <a:tc>
                  <a:txBody>
                    <a:bodyPr/>
                    <a:lstStyle/>
                    <a:p>
                      <a:pPr marL="0" marR="0" lvl="0" indent="0" algn="l" rtl="0">
                        <a:lnSpc>
                          <a:spcPct val="107000"/>
                        </a:lnSpc>
                        <a:spcBef>
                          <a:spcPts val="0"/>
                        </a:spcBef>
                        <a:spcAft>
                          <a:spcPts val="0"/>
                        </a:spcAft>
                        <a:buNone/>
                      </a:pPr>
                      <a:endParaRPr sz="1600" u="none" strike="noStrike" cap="none">
                        <a:latin typeface="Calibri"/>
                        <a:ea typeface="Calibri"/>
                        <a:cs typeface="Calibri"/>
                        <a:sym typeface="Calibri"/>
                      </a:endParaRPr>
                    </a:p>
                  </a:txBody>
                  <a:tcPr marL="68575" marR="68575" marT="0" marB="0">
                    <a:solidFill>
                      <a:schemeClr val="lt1"/>
                    </a:solidFill>
                  </a:tcPr>
                </a:tc>
                <a:extLst>
                  <a:ext uri="{0D108BD9-81ED-4DB2-BD59-A6C34878D82A}">
                    <a16:rowId xmlns:a16="http://schemas.microsoft.com/office/drawing/2014/main" xmlns="" val="10001"/>
                  </a:ext>
                </a:extLst>
              </a:tr>
            </a:tbl>
          </a:graphicData>
        </a:graphic>
      </p:graphicFrame>
      <p:sp>
        <p:nvSpPr>
          <p:cNvPr id="178" name="Google Shape;178;p16"/>
          <p:cNvSpPr txBox="1"/>
          <p:nvPr/>
        </p:nvSpPr>
        <p:spPr>
          <a:xfrm>
            <a:off x="2870146" y="3804132"/>
            <a:ext cx="8620390" cy="2057400"/>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ctr" rtl="0">
              <a:spcBef>
                <a:spcPts val="0"/>
              </a:spcBef>
              <a:spcAft>
                <a:spcPts val="0"/>
              </a:spcAft>
              <a:buNone/>
            </a:pPr>
            <a:r>
              <a:rPr lang="en-US" sz="2812">
                <a:solidFill>
                  <a:srgbClr val="FFFFFF"/>
                </a:solidFill>
                <a:latin typeface="Raleway Thin"/>
                <a:ea typeface="Raleway Thin"/>
                <a:cs typeface="Raleway Thin"/>
                <a:sym typeface="Raleway Thin"/>
              </a:rPr>
              <a:t>nota: l'aplicació (en taronja) ha completat automàticament l’ID de l'agència i l’ID de la o el professional (pàg. 10)</a:t>
            </a:r>
            <a:endParaRPr/>
          </a:p>
        </p:txBody>
      </p:sp>
      <p:pic>
        <p:nvPicPr>
          <p:cNvPr id="5122" name="Picture 2"/>
          <p:cNvPicPr>
            <a:picLocks noChangeAspect="1" noChangeArrowheads="1"/>
          </p:cNvPicPr>
          <p:nvPr/>
        </p:nvPicPr>
        <p:blipFill>
          <a:blip r:embed="rId3"/>
          <a:srcRect/>
          <a:stretch>
            <a:fillRect/>
          </a:stretch>
        </p:blipFill>
        <p:spPr bwMode="auto">
          <a:xfrm>
            <a:off x="649677" y="1979419"/>
            <a:ext cx="1714500" cy="3832225"/>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2791732" y="1973489"/>
            <a:ext cx="4389438" cy="1211263"/>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85"/>
        <p:cNvGrpSpPr/>
        <p:nvPr/>
      </p:nvGrpSpPr>
      <p:grpSpPr>
        <a:xfrm>
          <a:off x="0" y="0"/>
          <a:ext cx="0" cy="0"/>
          <a:chOff x="0" y="0"/>
          <a:chExt cx="0" cy="0"/>
        </a:xfrm>
      </p:grpSpPr>
      <p:pic>
        <p:nvPicPr>
          <p:cNvPr id="186" name="Google Shape;186;p17"/>
          <p:cNvPicPr preferRelativeResize="0"/>
          <p:nvPr/>
        </p:nvPicPr>
        <p:blipFill rotWithShape="1">
          <a:blip r:embed="rId3">
            <a:alphaModFix/>
          </a:blip>
          <a:srcRect/>
          <a:stretch/>
        </p:blipFill>
        <p:spPr>
          <a:xfrm>
            <a:off x="-8930" y="-8930"/>
            <a:ext cx="0" cy="0"/>
          </a:xfrm>
          <a:prstGeom prst="rect">
            <a:avLst/>
          </a:prstGeom>
          <a:noFill/>
          <a:ln>
            <a:noFill/>
          </a:ln>
        </p:spPr>
      </p:pic>
      <p:sp>
        <p:nvSpPr>
          <p:cNvPr id="187" name="Google Shape;187;p17"/>
          <p:cNvSpPr txBox="1"/>
          <p:nvPr/>
        </p:nvSpPr>
        <p:spPr>
          <a:xfrm>
            <a:off x="2873829" y="3900714"/>
            <a:ext cx="8534402" cy="2057400"/>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ctr" rtl="0">
              <a:lnSpc>
                <a:spcPct val="90000"/>
              </a:lnSpc>
              <a:spcBef>
                <a:spcPts val="0"/>
              </a:spcBef>
              <a:spcAft>
                <a:spcPts val="0"/>
              </a:spcAft>
              <a:buNone/>
            </a:pPr>
            <a:r>
              <a:rPr lang="en-US" sz="3902">
                <a:solidFill>
                  <a:srgbClr val="FFFFFF"/>
                </a:solidFill>
                <a:latin typeface="Raleway Thin"/>
                <a:ea typeface="Raleway Thin"/>
                <a:cs typeface="Raleway Thin"/>
                <a:sym typeface="Raleway Thin"/>
              </a:rPr>
              <a:t>practiqueu la localització del botó del tauler de la persona operadora i el desplegament del menú</a:t>
            </a:r>
            <a:endParaRPr sz="3902">
              <a:solidFill>
                <a:srgbClr val="FFFFFF"/>
              </a:solidFill>
              <a:latin typeface="Raleway Thin"/>
              <a:ea typeface="Raleway Thin"/>
              <a:cs typeface="Raleway Thin"/>
              <a:sym typeface="Raleway Thin"/>
            </a:endParaRPr>
          </a:p>
        </p:txBody>
      </p:sp>
      <p:sp>
        <p:nvSpPr>
          <p:cNvPr id="188" name="Google Shape;188;p17"/>
          <p:cNvSpPr/>
          <p:nvPr/>
        </p:nvSpPr>
        <p:spPr>
          <a:xfrm>
            <a:off x="5239660" y="2457194"/>
            <a:ext cx="6168571" cy="1129861"/>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en-US" sz="2400" b="1">
                <a:solidFill>
                  <a:schemeClr val="dk1"/>
                </a:solidFill>
                <a:latin typeface="Calibri"/>
                <a:ea typeface="Calibri"/>
                <a:cs typeface="Calibri"/>
                <a:sym typeface="Calibri"/>
              </a:rPr>
              <a:t>New incident: </a:t>
            </a:r>
            <a:r>
              <a:rPr lang="en-US" sz="2000">
                <a:solidFill>
                  <a:schemeClr val="dk1"/>
                </a:solidFill>
                <a:latin typeface="Calibri"/>
                <a:ea typeface="Calibri"/>
                <a:cs typeface="Calibri"/>
                <a:sym typeface="Calibri"/>
              </a:rPr>
              <a:t>By pressing the “new incident” button the Operator will exit the “Operator’s Panel” and s/he will be able to proceed with the recording of a new incident.</a:t>
            </a:r>
            <a:endParaRPr sz="3200">
              <a:solidFill>
                <a:schemeClr val="dk1"/>
              </a:solidFill>
              <a:latin typeface="Times New Roman"/>
              <a:ea typeface="Times New Roman"/>
              <a:cs typeface="Times New Roman"/>
              <a:sym typeface="Times New Roman"/>
            </a:endParaRPr>
          </a:p>
        </p:txBody>
      </p:sp>
      <p:sp>
        <p:nvSpPr>
          <p:cNvPr id="189" name="Google Shape;189;p17"/>
          <p:cNvSpPr txBox="1"/>
          <p:nvPr/>
        </p:nvSpPr>
        <p:spPr>
          <a:xfrm>
            <a:off x="5239659" y="842504"/>
            <a:ext cx="6168571" cy="2792399"/>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ctr" rtl="0">
              <a:spcBef>
                <a:spcPts val="0"/>
              </a:spcBef>
              <a:spcAft>
                <a:spcPts val="0"/>
              </a:spcAft>
              <a:buNone/>
            </a:pPr>
            <a:r>
              <a:rPr lang="en-US" sz="2812">
                <a:solidFill>
                  <a:srgbClr val="FFFFFF"/>
                </a:solidFill>
                <a:latin typeface="Raleway Thin"/>
                <a:ea typeface="Raleway Thin"/>
                <a:cs typeface="Raleway Thin"/>
                <a:sym typeface="Raleway Thin"/>
              </a:rPr>
              <a:t>a més del botó "Nou incident", trobareu la resta d'eines incloses a</a:t>
            </a:r>
            <a:endParaRPr/>
          </a:p>
          <a:p>
            <a:pPr marL="0" marR="0" lvl="0" indent="0" algn="ctr" rtl="0">
              <a:spcBef>
                <a:spcPts val="0"/>
              </a:spcBef>
              <a:spcAft>
                <a:spcPts val="0"/>
              </a:spcAft>
              <a:buNone/>
            </a:pPr>
            <a:r>
              <a:rPr lang="en-US" sz="2812">
                <a:solidFill>
                  <a:srgbClr val="FFFFFF"/>
                </a:solidFill>
                <a:latin typeface="Raleway Thin"/>
                <a:ea typeface="Raleway Thin"/>
                <a:cs typeface="Raleway Thin"/>
                <a:sym typeface="Raleway Thin"/>
              </a:rPr>
              <a:t>"Tauler de la persona operadora"</a:t>
            </a:r>
            <a:endParaRPr/>
          </a:p>
          <a:p>
            <a:pPr marL="0" marR="0" lvl="0" indent="0" algn="ctr" rtl="0">
              <a:spcBef>
                <a:spcPts val="0"/>
              </a:spcBef>
              <a:spcAft>
                <a:spcPts val="0"/>
              </a:spcAft>
              <a:buNone/>
            </a:pPr>
            <a:r>
              <a:rPr lang="en-US" sz="2812">
                <a:solidFill>
                  <a:srgbClr val="FFFFFF"/>
                </a:solidFill>
                <a:latin typeface="Raleway Thin"/>
                <a:ea typeface="Raleway Thin"/>
                <a:cs typeface="Raleway Thin"/>
                <a:sym typeface="Raleway Thin"/>
              </a:rPr>
              <a:t>(pàg.12)</a:t>
            </a:r>
            <a:endParaRPr/>
          </a:p>
        </p:txBody>
      </p:sp>
      <p:sp>
        <p:nvSpPr>
          <p:cNvPr id="190" name="Google Shape;190;p17"/>
          <p:cNvSpPr txBox="1"/>
          <p:nvPr/>
        </p:nvSpPr>
        <p:spPr>
          <a:xfrm>
            <a:off x="2873829" y="3921262"/>
            <a:ext cx="8534402" cy="2036852"/>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l" rtl="0">
              <a:lnSpc>
                <a:spcPct val="80000"/>
              </a:lnSpc>
              <a:spcBef>
                <a:spcPts val="0"/>
              </a:spcBef>
              <a:spcAft>
                <a:spcPts val="0"/>
              </a:spcAft>
              <a:buNone/>
            </a:pPr>
            <a:r>
              <a:rPr lang="en-US" sz="1546">
                <a:solidFill>
                  <a:srgbClr val="FFFFFF"/>
                </a:solidFill>
                <a:latin typeface="Raleway Thin"/>
                <a:ea typeface="Raleway Thin"/>
                <a:cs typeface="Raleway Thin"/>
                <a:sym typeface="Raleway Thin"/>
              </a:rPr>
              <a:t>Al tauler de la persona operadora s’inclouen diverses eines agrupades en tres categories relacionades respectivament amb:</a:t>
            </a:r>
            <a:endParaRPr/>
          </a:p>
          <a:p>
            <a:pPr marL="0" marR="0" lvl="0" indent="0" algn="l" rtl="0">
              <a:lnSpc>
                <a:spcPct val="80000"/>
              </a:lnSpc>
              <a:spcBef>
                <a:spcPts val="0"/>
              </a:spcBef>
              <a:spcAft>
                <a:spcPts val="0"/>
              </a:spcAft>
              <a:buNone/>
            </a:pPr>
            <a:endParaRPr sz="1546">
              <a:solidFill>
                <a:srgbClr val="FFFFFF"/>
              </a:solidFill>
              <a:latin typeface="Raleway Thin"/>
              <a:ea typeface="Raleway Thin"/>
              <a:cs typeface="Raleway Thin"/>
              <a:sym typeface="Raleway Thin"/>
            </a:endParaRPr>
          </a:p>
          <a:p>
            <a:pPr marL="174625" marR="0" lvl="0" indent="-174625" algn="l" rtl="0">
              <a:lnSpc>
                <a:spcPct val="80000"/>
              </a:lnSpc>
              <a:spcBef>
                <a:spcPts val="0"/>
              </a:spcBef>
              <a:spcAft>
                <a:spcPts val="0"/>
              </a:spcAft>
              <a:buNone/>
            </a:pPr>
            <a:r>
              <a:rPr lang="en-US" sz="1546" b="1">
                <a:solidFill>
                  <a:srgbClr val="FFFFFF"/>
                </a:solidFill>
                <a:latin typeface="Raleway Thin"/>
                <a:ea typeface="Raleway Thin"/>
                <a:cs typeface="Raleway Thin"/>
                <a:sym typeface="Raleway Thin"/>
              </a:rPr>
              <a:t>- compte (actualitzar i / o confirmar les dades de contacte, canvi de contrasenya)</a:t>
            </a:r>
            <a:endParaRPr/>
          </a:p>
          <a:p>
            <a:pPr marL="174625" marR="0" lvl="0" indent="-174625" algn="l" rtl="0">
              <a:lnSpc>
                <a:spcPct val="80000"/>
              </a:lnSpc>
              <a:spcBef>
                <a:spcPts val="0"/>
              </a:spcBef>
              <a:spcAft>
                <a:spcPts val="0"/>
              </a:spcAft>
              <a:buNone/>
            </a:pPr>
            <a:r>
              <a:rPr lang="en-US" sz="1546" b="1">
                <a:solidFill>
                  <a:srgbClr val="FFFFFF"/>
                </a:solidFill>
                <a:latin typeface="Raleway Thin"/>
                <a:ea typeface="Raleway Thin"/>
                <a:cs typeface="Raleway Thin"/>
                <a:sym typeface="Raleway Thin"/>
              </a:rPr>
              <a:t>- Incidents registrats prèviament (llista d'identificadors d'incidents i d'identificacions de nenes, nens i adolescents)</a:t>
            </a:r>
            <a:endParaRPr/>
          </a:p>
          <a:p>
            <a:pPr marL="174625" marR="0" lvl="0" indent="-174625" algn="l" rtl="0">
              <a:lnSpc>
                <a:spcPct val="80000"/>
              </a:lnSpc>
              <a:spcBef>
                <a:spcPts val="0"/>
              </a:spcBef>
              <a:spcAft>
                <a:spcPts val="0"/>
              </a:spcAft>
              <a:buNone/>
            </a:pPr>
            <a:r>
              <a:rPr lang="en-US" sz="1546" b="1">
                <a:solidFill>
                  <a:srgbClr val="FFFFFF"/>
                </a:solidFill>
                <a:latin typeface="Raleway Thin"/>
                <a:ea typeface="Raleway Thin"/>
                <a:cs typeface="Raleway Thin"/>
                <a:sym typeface="Raleway Thin"/>
              </a:rPr>
              <a:t>- Incidències amb què la persona operadora treballa actualment (llista d'identificacions temporals de nenes, nens i adolescent i notificacions)</a:t>
            </a:r>
            <a:endParaRPr sz="1546">
              <a:solidFill>
                <a:srgbClr val="FFFFFF"/>
              </a:solidFill>
              <a:latin typeface="Raleway Thin"/>
              <a:ea typeface="Raleway Thin"/>
              <a:cs typeface="Raleway Thin"/>
              <a:sym typeface="Raleway Thin"/>
            </a:endParaRPr>
          </a:p>
        </p:txBody>
      </p:sp>
      <p:sp>
        <p:nvSpPr>
          <p:cNvPr id="191" name="Google Shape;191;p17"/>
          <p:cNvSpPr txBox="1"/>
          <p:nvPr/>
        </p:nvSpPr>
        <p:spPr>
          <a:xfrm>
            <a:off x="4383652" y="7487769"/>
            <a:ext cx="8534402" cy="5122361"/>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l" rtl="0">
              <a:spcBef>
                <a:spcPts val="0"/>
              </a:spcBef>
              <a:spcAft>
                <a:spcPts val="0"/>
              </a:spcAft>
              <a:buNone/>
            </a:pPr>
            <a:r>
              <a:rPr lang="en-US" sz="2812">
                <a:solidFill>
                  <a:srgbClr val="FFFFFF"/>
                </a:solidFill>
                <a:latin typeface="Raleway Thin"/>
                <a:ea typeface="Raleway Thin"/>
                <a:cs typeface="Raleway Thin"/>
                <a:sym typeface="Raleway Thin"/>
              </a:rPr>
              <a:t>Els detalls sobre les eines disponibles al Tauler de la persona operadora estan disponibles a les pàgines 12-19</a:t>
            </a:r>
            <a:endParaRPr/>
          </a:p>
        </p:txBody>
      </p:sp>
      <p:graphicFrame>
        <p:nvGraphicFramePr>
          <p:cNvPr id="194" name="Google Shape;194;p17"/>
          <p:cNvGraphicFramePr/>
          <p:nvPr/>
        </p:nvGraphicFramePr>
        <p:xfrm>
          <a:off x="287806" y="221537"/>
          <a:ext cx="10017350" cy="652273"/>
        </p:xfrm>
        <a:graphic>
          <a:graphicData uri="http://schemas.openxmlformats.org/drawingml/2006/table">
            <a:tbl>
              <a:tblPr firstRow="1" firstCol="1" bandRow="1">
                <a:noFill/>
                <a:tableStyleId>{CCBEC84B-C6BF-49B7-9830-E0B613E7E094}</a:tableStyleId>
              </a:tblPr>
              <a:tblGrid>
                <a:gridCol w="10017350">
                  <a:extLst>
                    <a:ext uri="{9D8B030D-6E8A-4147-A177-3AD203B41FA5}">
                      <a16:colId xmlns:a16="http://schemas.microsoft.com/office/drawing/2014/main" xmlns="" val="20000"/>
                    </a:ext>
                  </a:extLst>
                </a:gridCol>
              </a:tblGrid>
              <a:tr h="304800">
                <a:tc>
                  <a:txBody>
                    <a:bodyPr/>
                    <a:lstStyle/>
                    <a:p>
                      <a:pPr marL="0" marR="0" lvl="0" indent="0" algn="l" rtl="0">
                        <a:lnSpc>
                          <a:spcPct val="107000"/>
                        </a:lnSpc>
                        <a:spcBef>
                          <a:spcPts val="0"/>
                        </a:spcBef>
                        <a:spcAft>
                          <a:spcPts val="0"/>
                        </a:spcAft>
                        <a:buNone/>
                      </a:pPr>
                      <a:r>
                        <a:rPr lang="en-US" sz="2400" u="none" strike="noStrike" cap="none"/>
                        <a:t>Panel persona operadora</a:t>
                      </a:r>
                      <a:endParaRPr sz="16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xmlns="" val="10000"/>
                  </a:ext>
                </a:extLst>
              </a:tr>
              <a:tr h="0">
                <a:tc>
                  <a:txBody>
                    <a:bodyPr/>
                    <a:lstStyle/>
                    <a:p>
                      <a:pPr marL="0" marR="0" lvl="0" indent="0" algn="l" rtl="0">
                        <a:lnSpc>
                          <a:spcPct val="107000"/>
                        </a:lnSpc>
                        <a:spcBef>
                          <a:spcPts val="0"/>
                        </a:spcBef>
                        <a:spcAft>
                          <a:spcPts val="0"/>
                        </a:spcAft>
                        <a:buNone/>
                      </a:pPr>
                      <a:endParaRPr sz="1600" u="none" strike="noStrike" cap="none">
                        <a:latin typeface="Calibri"/>
                        <a:ea typeface="Calibri"/>
                        <a:cs typeface="Calibri"/>
                        <a:sym typeface="Calibri"/>
                      </a:endParaRPr>
                    </a:p>
                  </a:txBody>
                  <a:tcPr marL="68575" marR="68575" marT="0" marB="0">
                    <a:solidFill>
                      <a:schemeClr val="lt1"/>
                    </a:solidFill>
                  </a:tcPr>
                </a:tc>
                <a:extLst>
                  <a:ext uri="{0D108BD9-81ED-4DB2-BD59-A6C34878D82A}">
                    <a16:rowId xmlns:a16="http://schemas.microsoft.com/office/drawing/2014/main" xmlns="" val="10001"/>
                  </a:ext>
                </a:extLst>
              </a:tr>
            </a:tbl>
          </a:graphicData>
        </a:graphic>
      </p:graphicFrame>
      <p:pic>
        <p:nvPicPr>
          <p:cNvPr id="6146" name="Picture 2"/>
          <p:cNvPicPr>
            <a:picLocks noChangeAspect="1" noChangeArrowheads="1"/>
          </p:cNvPicPr>
          <p:nvPr/>
        </p:nvPicPr>
        <p:blipFill>
          <a:blip r:embed="rId4"/>
          <a:srcRect/>
          <a:stretch>
            <a:fillRect/>
          </a:stretch>
        </p:blipFill>
        <p:spPr bwMode="auto">
          <a:xfrm>
            <a:off x="412750" y="850900"/>
            <a:ext cx="2316163" cy="5173663"/>
          </a:xfrm>
          <a:prstGeom prst="rect">
            <a:avLst/>
          </a:prstGeom>
          <a:noFill/>
          <a:ln w="9525">
            <a:noFill/>
            <a:miter lim="800000"/>
            <a:headEnd/>
            <a:tailEnd/>
          </a:ln>
          <a:effectLst/>
        </p:spPr>
      </p:pic>
      <p:pic>
        <p:nvPicPr>
          <p:cNvPr id="6147" name="Picture 3"/>
          <p:cNvPicPr>
            <a:picLocks noChangeAspect="1" noChangeArrowheads="1"/>
          </p:cNvPicPr>
          <p:nvPr/>
        </p:nvPicPr>
        <p:blipFill>
          <a:blip r:embed="rId5"/>
          <a:srcRect/>
          <a:stretch>
            <a:fillRect/>
          </a:stretch>
        </p:blipFill>
        <p:spPr bwMode="auto">
          <a:xfrm>
            <a:off x="2860675" y="887413"/>
            <a:ext cx="2316163" cy="20732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anim calcmode="lin" valueType="num">
                                      <p:cBhvr additive="base">
                                        <p:cTn id="7" dur="500"/>
                                        <p:tgtEl>
                                          <p:spTgt spid="189"/>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90"/>
                                        </p:tgtEl>
                                        <p:attrNameLst>
                                          <p:attrName>style.visibility</p:attrName>
                                        </p:attrNameLst>
                                      </p:cBhvr>
                                      <p:to>
                                        <p:strVal val="visible"/>
                                      </p:to>
                                    </p:set>
                                    <p:anim calcmode="lin" valueType="num">
                                      <p:cBhvr additive="base">
                                        <p:cTn id="12" dur="500"/>
                                        <p:tgtEl>
                                          <p:spTgt spid="190"/>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1"/>
                                        </p:tgtEl>
                                        <p:attrNameLst>
                                          <p:attrName>style.visibility</p:attrName>
                                        </p:attrNameLst>
                                      </p:cBhvr>
                                      <p:to>
                                        <p:strVal val="visible"/>
                                      </p:to>
                                    </p:set>
                                    <p:anim calcmode="lin" valueType="num">
                                      <p:cBhvr additive="base">
                                        <p:cTn id="17" dur="500"/>
                                        <p:tgtEl>
                                          <p:spTgt spid="1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199"/>
        <p:cNvGrpSpPr/>
        <p:nvPr/>
      </p:nvGrpSpPr>
      <p:grpSpPr>
        <a:xfrm>
          <a:off x="0" y="0"/>
          <a:ext cx="0" cy="0"/>
          <a:chOff x="0" y="0"/>
          <a:chExt cx="0" cy="0"/>
        </a:xfrm>
      </p:grpSpPr>
      <p:sp>
        <p:nvSpPr>
          <p:cNvPr id="200" name="Google Shape;200;p18"/>
          <p:cNvSpPr txBox="1">
            <a:spLocks noGrp="1"/>
          </p:cNvSpPr>
          <p:nvPr>
            <p:ph type="title"/>
          </p:nvPr>
        </p:nvSpPr>
        <p:spPr>
          <a:xfrm>
            <a:off x="261257" y="365127"/>
            <a:ext cx="11654971" cy="119062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3240"/>
              <a:buFont typeface="Quattrocento Sans"/>
              <a:buNone/>
            </a:pPr>
            <a:r>
              <a:rPr lang="en-US" sz="3240"/>
              <a:t>La persona operadora sospita o identifica un cas de maltractament infantil</a:t>
            </a:r>
            <a:br>
              <a:rPr lang="en-US" sz="3240"/>
            </a:br>
            <a:r>
              <a:rPr lang="en-US" sz="2790" i="1">
                <a:latin typeface="Quattrocento Sans"/>
                <a:ea typeface="Quattrocento Sans"/>
                <a:cs typeface="Quattrocento Sans"/>
                <a:sym typeface="Quattrocento Sans"/>
              </a:rPr>
              <a:t>(implementació de la política de detecció rutinària: en funció dels detalls de la configuració)</a:t>
            </a:r>
            <a:endParaRPr sz="2790" i="1">
              <a:latin typeface="Quattrocento Sans"/>
              <a:ea typeface="Quattrocento Sans"/>
              <a:cs typeface="Quattrocento Sans"/>
              <a:sym typeface="Quattrocento Sans"/>
            </a:endParaRPr>
          </a:p>
        </p:txBody>
      </p:sp>
      <p:sp>
        <p:nvSpPr>
          <p:cNvPr id="201" name="Google Shape;201;p18"/>
          <p:cNvSpPr txBox="1">
            <a:spLocks noGrp="1"/>
          </p:cNvSpPr>
          <p:nvPr>
            <p:ph type="body" idx="1"/>
          </p:nvPr>
        </p:nvSpPr>
        <p:spPr>
          <a:xfrm>
            <a:off x="838199" y="1825625"/>
            <a:ext cx="11078029" cy="4351338"/>
          </a:xfrm>
          <a:prstGeom prst="rect">
            <a:avLst/>
          </a:prstGeom>
          <a:noFill/>
          <a:ln>
            <a:noFill/>
          </a:ln>
        </p:spPr>
        <p:txBody>
          <a:bodyPr spcFirstLastPara="1" wrap="square" lIns="91425" tIns="45700" rIns="91425" bIns="45700" anchor="t" anchorCtr="0">
            <a:normAutofit/>
          </a:bodyPr>
          <a:lstStyle/>
          <a:p>
            <a:pPr marL="2147888" lvl="0" indent="-2147888" algn="l" rtl="0">
              <a:lnSpc>
                <a:spcPct val="130000"/>
              </a:lnSpc>
              <a:spcBef>
                <a:spcPts val="0"/>
              </a:spcBef>
              <a:spcAft>
                <a:spcPts val="0"/>
              </a:spcAft>
              <a:buSzPts val="2170"/>
              <a:buNone/>
            </a:pPr>
            <a:r>
              <a:rPr lang="en-US" sz="2170" b="1"/>
              <a:t>Pages 20-47: 	Procés de registre pas a pas</a:t>
            </a:r>
            <a:endParaRPr/>
          </a:p>
          <a:p>
            <a:pPr marL="2147888" lvl="0" indent="-2147888" algn="l" rtl="0">
              <a:lnSpc>
                <a:spcPct val="130000"/>
              </a:lnSpc>
              <a:spcBef>
                <a:spcPts val="1000"/>
              </a:spcBef>
              <a:spcAft>
                <a:spcPts val="0"/>
              </a:spcAft>
              <a:buSzPts val="2170"/>
              <a:buNone/>
            </a:pPr>
            <a:r>
              <a:rPr lang="en-US" sz="2170" b="1"/>
              <a:t>Page 20</a:t>
            </a:r>
            <a:r>
              <a:rPr lang="en-US" sz="2170"/>
              <a:t>: 	ús de l’ID de la nena, nen o adolescent (pseudònim) o ID temporal</a:t>
            </a:r>
            <a:endParaRPr sz="2170"/>
          </a:p>
          <a:p>
            <a:pPr marL="2147888" lvl="0" indent="-2147888" algn="l" rtl="0">
              <a:lnSpc>
                <a:spcPct val="130000"/>
              </a:lnSpc>
              <a:spcBef>
                <a:spcPts val="1000"/>
              </a:spcBef>
              <a:spcAft>
                <a:spcPts val="0"/>
              </a:spcAft>
              <a:buSzPts val="2170"/>
              <a:buNone/>
            </a:pPr>
            <a:r>
              <a:rPr lang="en-US" sz="2170" b="1"/>
              <a:t>Page 21</a:t>
            </a:r>
            <a:r>
              <a:rPr lang="en-US" sz="2170"/>
              <a:t>: 	registreu un nou incident d’una nena, nen o adolescent EXISTENT o NO a l’aplicatiu</a:t>
            </a:r>
            <a:endParaRPr sz="2170"/>
          </a:p>
          <a:p>
            <a:pPr marL="2147888" lvl="0" indent="-2147888" algn="l" rtl="0">
              <a:lnSpc>
                <a:spcPct val="130000"/>
              </a:lnSpc>
              <a:spcBef>
                <a:spcPts val="1000"/>
              </a:spcBef>
              <a:spcAft>
                <a:spcPts val="0"/>
              </a:spcAft>
              <a:buSzPts val="2170"/>
              <a:buNone/>
            </a:pPr>
            <a:r>
              <a:rPr lang="en-US" sz="2170" b="1"/>
              <a:t>Pages 22-39</a:t>
            </a:r>
            <a:r>
              <a:rPr lang="en-US" sz="2170"/>
              <a:t>: 	pas a pas del registre d’un nou incident d’una nena, nen o adolescent NO EXISTENT a l’aplicatiu</a:t>
            </a:r>
            <a:endParaRPr sz="2170"/>
          </a:p>
          <a:p>
            <a:pPr marL="2147888" lvl="0" indent="-2147888" algn="l" rtl="0">
              <a:lnSpc>
                <a:spcPct val="130000"/>
              </a:lnSpc>
              <a:spcBef>
                <a:spcPts val="1000"/>
              </a:spcBef>
              <a:spcAft>
                <a:spcPts val="0"/>
              </a:spcAft>
              <a:buSzPts val="2170"/>
              <a:buNone/>
            </a:pPr>
            <a:r>
              <a:rPr lang="en-US" sz="2170" b="1"/>
              <a:t>Pages 41-47</a:t>
            </a:r>
            <a:r>
              <a:rPr lang="en-US" sz="2170"/>
              <a:t>: 	pas a pas del registre d’un nou incident d’una nena, nen o adolescent EXISTENT a l’aplicatiu</a:t>
            </a:r>
            <a:endParaRPr sz="2170"/>
          </a:p>
          <a:p>
            <a:pPr marL="2147888" lvl="0" indent="-2147888" algn="l" rtl="0">
              <a:lnSpc>
                <a:spcPct val="130000"/>
              </a:lnSpc>
              <a:spcBef>
                <a:spcPts val="1000"/>
              </a:spcBef>
              <a:spcAft>
                <a:spcPts val="0"/>
              </a:spcAft>
              <a:buSzPts val="2170"/>
              <a:buNone/>
            </a:pPr>
            <a:endParaRPr sz="217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338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solidFill>
                <a:schemeClr val="tx1"/>
              </a:solidFill>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06"/>
        <p:cNvGrpSpPr/>
        <p:nvPr/>
      </p:nvGrpSpPr>
      <p:grpSpPr>
        <a:xfrm>
          <a:off x="0" y="0"/>
          <a:ext cx="0" cy="0"/>
          <a:chOff x="0" y="0"/>
          <a:chExt cx="0" cy="0"/>
        </a:xfrm>
      </p:grpSpPr>
      <p:sp>
        <p:nvSpPr>
          <p:cNvPr id="207" name="Google Shape;207;p19"/>
          <p:cNvSpPr txBox="1">
            <a:spLocks noGrp="1"/>
          </p:cNvSpPr>
          <p:nvPr>
            <p:ph type="title"/>
          </p:nvPr>
        </p:nvSpPr>
        <p:spPr>
          <a:xfrm>
            <a:off x="838200" y="365127"/>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Una font d’informació notifica a una agència un cas de maltractament infantil</a:t>
            </a:r>
            <a:endParaRPr/>
          </a:p>
        </p:txBody>
      </p:sp>
      <p:sp>
        <p:nvSpPr>
          <p:cNvPr id="208" name="Google Shape;208;p19"/>
          <p:cNvSpPr txBox="1">
            <a:spLocks noGrp="1"/>
          </p:cNvSpPr>
          <p:nvPr>
            <p:ph type="body" idx="1"/>
          </p:nvPr>
        </p:nvSpPr>
        <p:spPr>
          <a:xfrm>
            <a:off x="838199" y="1825625"/>
            <a:ext cx="11078029" cy="4351338"/>
          </a:xfrm>
          <a:prstGeom prst="rect">
            <a:avLst/>
          </a:prstGeom>
          <a:noFill/>
          <a:ln>
            <a:noFill/>
          </a:ln>
        </p:spPr>
        <p:txBody>
          <a:bodyPr spcFirstLastPara="1" wrap="square" lIns="91425" tIns="45700" rIns="91425" bIns="45700" anchor="t" anchorCtr="0">
            <a:normAutofit/>
          </a:bodyPr>
          <a:lstStyle/>
          <a:p>
            <a:pPr marL="2147888" lvl="0" indent="-2147888" algn="l" rtl="0">
              <a:lnSpc>
                <a:spcPct val="150000"/>
              </a:lnSpc>
              <a:spcBef>
                <a:spcPts val="0"/>
              </a:spcBef>
              <a:spcAft>
                <a:spcPts val="0"/>
              </a:spcAft>
              <a:buSzPts val="2800"/>
              <a:buNone/>
            </a:pPr>
            <a:r>
              <a:rPr lang="en-US" b="1"/>
              <a:t>Pag. 48</a:t>
            </a:r>
            <a:r>
              <a:rPr lang="en-US"/>
              <a:t>: 	què s’espera de la persona operadora</a:t>
            </a:r>
            <a:endParaRPr/>
          </a:p>
          <a:p>
            <a:pPr marL="2147888" lvl="0" indent="-2147888" algn="l" rtl="0">
              <a:lnSpc>
                <a:spcPct val="150000"/>
              </a:lnSpc>
              <a:spcBef>
                <a:spcPts val="1000"/>
              </a:spcBef>
              <a:spcAft>
                <a:spcPts val="0"/>
              </a:spcAft>
              <a:buSzPts val="2800"/>
              <a:buNone/>
            </a:pPr>
            <a:r>
              <a:rPr lang="en-US"/>
              <a:t>	</a:t>
            </a:r>
            <a:r>
              <a:rPr lang="en-US" i="1"/>
              <a:t>utilitzeu les llistes de comprovació dels annexos I i II per confirmar la correcció de la informació requerida</a:t>
            </a:r>
            <a:endParaRPr/>
          </a:p>
          <a:p>
            <a:pPr marL="2147888" lvl="0" indent="-2147888" algn="l" rtl="0">
              <a:lnSpc>
                <a:spcPct val="150000"/>
              </a:lnSpc>
              <a:spcBef>
                <a:spcPts val="1000"/>
              </a:spcBef>
              <a:spcAft>
                <a:spcPts val="0"/>
              </a:spcAft>
              <a:buSzPts val="2800"/>
              <a:buNone/>
            </a:pPr>
            <a:r>
              <a:rPr lang="en-US" b="1"/>
              <a:t>Page 49-50</a:t>
            </a:r>
            <a:r>
              <a:rPr lang="en-US"/>
              <a:t>: 	preguntes suggerides i indicacions per recollir la informació necessària per a CAN-MDS</a:t>
            </a:r>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65"/>
        <p:cNvGrpSpPr/>
        <p:nvPr/>
      </p:nvGrpSpPr>
      <p:grpSpPr>
        <a:xfrm>
          <a:off x="0" y="0"/>
          <a:ext cx="0" cy="0"/>
          <a:chOff x="0" y="0"/>
          <a:chExt cx="0" cy="0"/>
        </a:xfrm>
      </p:grpSpPr>
      <p:sp>
        <p:nvSpPr>
          <p:cNvPr id="66" name="Google Shape;66;p2"/>
          <p:cNvSpPr txBox="1">
            <a:spLocks noGrp="1"/>
          </p:cNvSpPr>
          <p:nvPr>
            <p:ph type="title"/>
          </p:nvPr>
        </p:nvSpPr>
        <p:spPr>
          <a:xfrm>
            <a:off x="838200" y="194580"/>
            <a:ext cx="10515600" cy="11906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Quattrocento Sans"/>
              <a:buNone/>
            </a:pPr>
            <a:r>
              <a:rPr lang="en-US"/>
              <a:t>esquema</a:t>
            </a:r>
            <a:endParaRPr/>
          </a:p>
        </p:txBody>
      </p:sp>
      <p:sp>
        <p:nvSpPr>
          <p:cNvPr id="67" name="Google Shape;67;p2"/>
          <p:cNvSpPr txBox="1">
            <a:spLocks noGrp="1"/>
          </p:cNvSpPr>
          <p:nvPr>
            <p:ph type="body" idx="1"/>
          </p:nvPr>
        </p:nvSpPr>
        <p:spPr>
          <a:xfrm>
            <a:off x="838200" y="1253331"/>
            <a:ext cx="10515600" cy="4351338"/>
          </a:xfrm>
          <a:prstGeom prst="rect">
            <a:avLst/>
          </a:prstGeom>
          <a:noFill/>
          <a:ln>
            <a:noFill/>
          </a:ln>
        </p:spPr>
        <p:txBody>
          <a:bodyPr spcFirstLastPara="1" wrap="square" lIns="91425" tIns="45700" rIns="91425" bIns="45700" anchor="t" anchorCtr="0">
            <a:normAutofit lnSpcReduction="10000"/>
          </a:bodyPr>
          <a:lstStyle/>
          <a:p>
            <a:pPr marL="361942" lvl="0" indent="-361942" algn="l" rtl="0">
              <a:lnSpc>
                <a:spcPct val="80000"/>
              </a:lnSpc>
              <a:spcBef>
                <a:spcPts val="0"/>
              </a:spcBef>
              <a:spcAft>
                <a:spcPts val="0"/>
              </a:spcAft>
              <a:buClr>
                <a:schemeClr val="accent1"/>
              </a:buClr>
              <a:buSzPts val="2800"/>
              <a:buFont typeface="Noto Sans Symbols"/>
              <a:buChar char="🠶"/>
            </a:pPr>
            <a:r>
              <a:rPr lang="en-US" i="1"/>
              <a:t>Protocol CAN MDS de Recollida de Dades </a:t>
            </a:r>
            <a:endParaRPr/>
          </a:p>
          <a:p>
            <a:pPr marL="361942" lvl="0" indent="-361942" algn="l" rtl="0">
              <a:lnSpc>
                <a:spcPct val="80000"/>
              </a:lnSpc>
              <a:spcBef>
                <a:spcPts val="1000"/>
              </a:spcBef>
              <a:spcAft>
                <a:spcPts val="0"/>
              </a:spcAft>
              <a:buClr>
                <a:schemeClr val="accent1"/>
              </a:buClr>
              <a:buSzPts val="2800"/>
              <a:buFont typeface="Noto Sans Symbols"/>
              <a:buChar char="🠶"/>
            </a:pPr>
            <a:r>
              <a:rPr lang="en-US"/>
              <a:t>qui pot utilitzar CAN MDS per informar de maltractament infantil?</a:t>
            </a:r>
            <a:endParaRPr/>
          </a:p>
          <a:p>
            <a:pPr marL="361942" lvl="0" indent="-361942" algn="l" rtl="0">
              <a:lnSpc>
                <a:spcPct val="80000"/>
              </a:lnSpc>
              <a:spcBef>
                <a:spcPts val="1000"/>
              </a:spcBef>
              <a:spcAft>
                <a:spcPts val="0"/>
              </a:spcAft>
              <a:buClr>
                <a:schemeClr val="accent1"/>
              </a:buClr>
              <a:buSzPts val="2800"/>
              <a:buFont typeface="Noto Sans Symbols"/>
              <a:buChar char="🠶"/>
            </a:pPr>
            <a:r>
              <a:rPr lang="en-US"/>
              <a:t>d’on prové la informació sobre el cas de maltractament infantil?</a:t>
            </a:r>
            <a:endParaRPr/>
          </a:p>
          <a:p>
            <a:pPr marL="361942" lvl="0" indent="-361942" algn="l" rtl="0">
              <a:lnSpc>
                <a:spcPct val="80000"/>
              </a:lnSpc>
              <a:spcBef>
                <a:spcPts val="1000"/>
              </a:spcBef>
              <a:spcAft>
                <a:spcPts val="0"/>
              </a:spcAft>
              <a:buClr>
                <a:schemeClr val="accent1"/>
              </a:buClr>
              <a:buSzPts val="2800"/>
              <a:buFont typeface="Noto Sans Symbols"/>
              <a:buChar char="🠶"/>
            </a:pPr>
            <a:r>
              <a:rPr lang="en-US"/>
              <a:t>víes de comunicació de la informació sobre un cas de maltractament infantil</a:t>
            </a:r>
            <a:endParaRPr/>
          </a:p>
          <a:p>
            <a:pPr marL="361942" lvl="0" indent="-361942" algn="l" rtl="0">
              <a:lnSpc>
                <a:spcPct val="80000"/>
              </a:lnSpc>
              <a:spcBef>
                <a:spcPts val="1000"/>
              </a:spcBef>
              <a:spcAft>
                <a:spcPts val="0"/>
              </a:spcAft>
              <a:buClr>
                <a:schemeClr val="accent1"/>
              </a:buClr>
              <a:buSzPts val="2800"/>
              <a:buFont typeface="Noto Sans Symbols"/>
              <a:buChar char="🠶"/>
            </a:pPr>
            <a:r>
              <a:rPr lang="en-US"/>
              <a:t>quan hi ha sospita o s’identifica un cas de maltractament infantil</a:t>
            </a:r>
            <a:endParaRPr/>
          </a:p>
          <a:p>
            <a:pPr marL="361942" lvl="0" indent="-361942" algn="l" rtl="0">
              <a:lnSpc>
                <a:spcPct val="80000"/>
              </a:lnSpc>
              <a:spcBef>
                <a:spcPts val="1000"/>
              </a:spcBef>
              <a:spcAft>
                <a:spcPts val="0"/>
              </a:spcAft>
              <a:buClr>
                <a:schemeClr val="accent1"/>
              </a:buClr>
              <a:buSzPts val="2800"/>
              <a:buFont typeface="Noto Sans Symbols"/>
              <a:buChar char="🠶"/>
            </a:pPr>
            <a:r>
              <a:rPr lang="en-US"/>
              <a:t>registre pas a pas d’un cas de maltractament infantil quan,</a:t>
            </a:r>
            <a:endParaRPr/>
          </a:p>
          <a:p>
            <a:pPr marL="809605" lvl="1" indent="-352417" algn="l" rtl="0">
              <a:lnSpc>
                <a:spcPct val="80000"/>
              </a:lnSpc>
              <a:spcBef>
                <a:spcPts val="500"/>
              </a:spcBef>
              <a:spcAft>
                <a:spcPts val="0"/>
              </a:spcAft>
              <a:buSzPts val="2400"/>
              <a:buChar char="🠶"/>
            </a:pPr>
            <a:r>
              <a:rPr lang="en-US"/>
              <a:t>s’identifica com sospitós per part d’una persona operadora o és revelat per la nena, nen o adolescent</a:t>
            </a:r>
            <a:endParaRPr/>
          </a:p>
          <a:p>
            <a:pPr marL="809605" lvl="1" indent="-352417" algn="l" rtl="0">
              <a:lnSpc>
                <a:spcPct val="80000"/>
              </a:lnSpc>
              <a:spcBef>
                <a:spcPts val="500"/>
              </a:spcBef>
              <a:spcAft>
                <a:spcPts val="0"/>
              </a:spcAft>
              <a:buSzPts val="2400"/>
              <a:buChar char="🠶"/>
            </a:pPr>
            <a:r>
              <a:rPr lang="en-US"/>
              <a:t>es reportat a una agència per part d’una font d’informació</a:t>
            </a:r>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2"/>
        <p:cNvGrpSpPr/>
        <p:nvPr/>
      </p:nvGrpSpPr>
      <p:grpSpPr>
        <a:xfrm>
          <a:off x="0" y="0"/>
          <a:ext cx="0" cy="0"/>
          <a:chOff x="0" y="0"/>
          <a:chExt cx="0" cy="0"/>
        </a:xfrm>
      </p:grpSpPr>
      <p:pic>
        <p:nvPicPr>
          <p:cNvPr id="73" name="Google Shape;73;p3"/>
          <p:cNvPicPr preferRelativeResize="0"/>
          <p:nvPr/>
        </p:nvPicPr>
        <p:blipFill rotWithShape="1">
          <a:blip r:embed="rId3">
            <a:alphaModFix/>
          </a:blip>
          <a:srcRect/>
          <a:stretch/>
        </p:blipFill>
        <p:spPr>
          <a:xfrm>
            <a:off x="-8930" y="-8930"/>
            <a:ext cx="0" cy="0"/>
          </a:xfrm>
          <a:prstGeom prst="rect">
            <a:avLst/>
          </a:prstGeom>
          <a:noFill/>
          <a:ln>
            <a:noFill/>
          </a:ln>
        </p:spPr>
      </p:pic>
      <p:sp>
        <p:nvSpPr>
          <p:cNvPr id="74" name="Google Shape;74;p3"/>
          <p:cNvSpPr txBox="1"/>
          <p:nvPr/>
        </p:nvSpPr>
        <p:spPr>
          <a:xfrm>
            <a:off x="470593" y="601884"/>
            <a:ext cx="3715474" cy="5116010"/>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ctr" rtl="0">
              <a:lnSpc>
                <a:spcPct val="90000"/>
              </a:lnSpc>
              <a:spcBef>
                <a:spcPts val="0"/>
              </a:spcBef>
              <a:spcAft>
                <a:spcPts val="0"/>
              </a:spcAft>
              <a:buNone/>
            </a:pPr>
            <a:r>
              <a:rPr lang="en-US" sz="2250" b="0" i="0" u="none" strike="noStrike" cap="none">
                <a:solidFill>
                  <a:srgbClr val="FFFFFF"/>
                </a:solidFill>
                <a:latin typeface="Quattrocento Sans"/>
                <a:ea typeface="Quattrocento Sans"/>
                <a:cs typeface="Quattrocento Sans"/>
                <a:sym typeface="Quattrocento Sans"/>
              </a:rPr>
              <a:t>Aquest protocol està dissenyat per ser utilitzat per grups nacionals d'operadores i operadors CAN-MDS. Ofereix orientació pas a pas a les persones operadores CAN-MDS (que participen en la notificació, investigació i / o administració de casos de protecció infantil) per registrar i administrar casos mitjançant el sistema CAN-MDS</a:t>
            </a:r>
            <a:endParaRPr/>
          </a:p>
        </p:txBody>
      </p:sp>
      <p:sp>
        <p:nvSpPr>
          <p:cNvPr id="75" name="Google Shape;75;p3"/>
          <p:cNvSpPr txBox="1"/>
          <p:nvPr/>
        </p:nvSpPr>
        <p:spPr>
          <a:xfrm>
            <a:off x="8735322" y="2789499"/>
            <a:ext cx="3055721" cy="2928395"/>
          </a:xfrm>
          <a:prstGeom prst="rect">
            <a:avLst/>
          </a:prstGeom>
          <a:solidFill>
            <a:srgbClr val="026287"/>
          </a:solidFill>
          <a:ln>
            <a:noFill/>
          </a:ln>
        </p:spPr>
        <p:txBody>
          <a:bodyPr spcFirstLastPara="1" wrap="square" lIns="178575" tIns="178575" rIns="178575" bIns="178575" anchor="ctr" anchorCtr="0">
            <a:normAutofit/>
          </a:bodyPr>
          <a:lstStyle/>
          <a:p>
            <a:pPr marL="0" marR="0" lvl="0" indent="0" algn="ctr" rtl="0">
              <a:lnSpc>
                <a:spcPct val="80000"/>
              </a:lnSpc>
              <a:spcBef>
                <a:spcPts val="0"/>
              </a:spcBef>
              <a:spcAft>
                <a:spcPts val="0"/>
              </a:spcAft>
              <a:buNone/>
            </a:pPr>
            <a:r>
              <a:rPr lang="en-US" sz="1961" b="0" i="0" u="none" strike="noStrike" cap="none">
                <a:solidFill>
                  <a:srgbClr val="FFFFFF"/>
                </a:solidFill>
                <a:latin typeface="Quattrocento Sans"/>
                <a:ea typeface="Quattrocento Sans"/>
                <a:cs typeface="Quattrocento Sans"/>
                <a:sym typeface="Quattrocento Sans"/>
              </a:rPr>
              <a:t>En cas que la persona operadora designada d'una agència no pugui procedir a registrar un cas, el personal que la substitueixi  (amb formació)  pot utilitzar aquest protocol per realitzar el registre dels casos a l’aplicatiu.</a:t>
            </a:r>
            <a:endParaRPr/>
          </a:p>
        </p:txBody>
      </p:sp>
      <p:pic>
        <p:nvPicPr>
          <p:cNvPr id="1026" name="Picture 2"/>
          <p:cNvPicPr>
            <a:picLocks noChangeAspect="1" noChangeArrowheads="1"/>
          </p:cNvPicPr>
          <p:nvPr/>
        </p:nvPicPr>
        <p:blipFill>
          <a:blip r:embed="rId4"/>
          <a:srcRect/>
          <a:stretch>
            <a:fillRect/>
          </a:stretch>
        </p:blipFill>
        <p:spPr bwMode="auto">
          <a:xfrm>
            <a:off x="4409038" y="584492"/>
            <a:ext cx="4084638" cy="520382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1"/>
        <p:cNvGrpSpPr/>
        <p:nvPr/>
      </p:nvGrpSpPr>
      <p:grpSpPr>
        <a:xfrm>
          <a:off x="0" y="0"/>
          <a:ext cx="0" cy="0"/>
          <a:chOff x="0" y="0"/>
          <a:chExt cx="0" cy="0"/>
        </a:xfrm>
      </p:grpSpPr>
      <p:pic>
        <p:nvPicPr>
          <p:cNvPr id="82" name="Google Shape;82;p4"/>
          <p:cNvPicPr preferRelativeResize="0"/>
          <p:nvPr/>
        </p:nvPicPr>
        <p:blipFill rotWithShape="1">
          <a:blip r:embed="rId3">
            <a:alphaModFix/>
          </a:blip>
          <a:srcRect/>
          <a:stretch/>
        </p:blipFill>
        <p:spPr>
          <a:xfrm>
            <a:off x="-8930" y="-8930"/>
            <a:ext cx="0" cy="0"/>
          </a:xfrm>
          <a:prstGeom prst="rect">
            <a:avLst/>
          </a:prstGeom>
          <a:noFill/>
          <a:ln>
            <a:noFill/>
          </a:ln>
        </p:spPr>
      </p:pic>
      <p:sp>
        <p:nvSpPr>
          <p:cNvPr id="83" name="Google Shape;83;p4"/>
          <p:cNvSpPr txBox="1"/>
          <p:nvPr/>
        </p:nvSpPr>
        <p:spPr>
          <a:xfrm>
            <a:off x="736921" y="1594414"/>
            <a:ext cx="11069255" cy="2057400"/>
          </a:xfrm>
          <a:prstGeom prst="rect">
            <a:avLst/>
          </a:prstGeom>
          <a:solidFill>
            <a:srgbClr val="026287"/>
          </a:solidFill>
          <a:ln>
            <a:noFill/>
          </a:ln>
        </p:spPr>
        <p:txBody>
          <a:bodyPr spcFirstLastPara="1" wrap="square" lIns="178575" tIns="178575" rIns="178575" bIns="178575" anchor="ctr" anchorCtr="0">
            <a:normAutofit/>
          </a:bodyPr>
          <a:lstStyle/>
          <a:p>
            <a:pPr marL="450850" marR="0" lvl="0" indent="-450850" algn="l" rtl="0">
              <a:spcBef>
                <a:spcPts val="0"/>
              </a:spcBef>
              <a:spcAft>
                <a:spcPts val="0"/>
              </a:spcAft>
              <a:buNone/>
            </a:pPr>
            <a:r>
              <a:rPr lang="en-US" sz="3200" b="0" i="0" u="none" strike="noStrike" cap="none">
                <a:solidFill>
                  <a:srgbClr val="FFFFFF"/>
                </a:solidFill>
                <a:latin typeface="Quattrocento Sans"/>
                <a:ea typeface="Quattrocento Sans"/>
                <a:cs typeface="Quattrocento Sans"/>
                <a:sym typeface="Quattrocento Sans"/>
              </a:rPr>
              <a:t>1. 	el Protocol no impedeix que les agències adoptin estratègies addicionals que puguin ser més efectives per al registre complet de dades en condicions específiques</a:t>
            </a:r>
            <a:endParaRPr sz="3200" b="0" i="0" u="none" strike="noStrike" cap="none">
              <a:solidFill>
                <a:srgbClr val="FFFFFF"/>
              </a:solidFill>
              <a:latin typeface="Quattrocento Sans"/>
              <a:ea typeface="Quattrocento Sans"/>
              <a:cs typeface="Quattrocento Sans"/>
              <a:sym typeface="Quattrocento Sans"/>
            </a:endParaRPr>
          </a:p>
        </p:txBody>
      </p:sp>
      <p:sp>
        <p:nvSpPr>
          <p:cNvPr id="84" name="Google Shape;84;p4"/>
          <p:cNvSpPr txBox="1"/>
          <p:nvPr/>
        </p:nvSpPr>
        <p:spPr>
          <a:xfrm>
            <a:off x="1524000" y="6768703"/>
            <a:ext cx="9144000" cy="85725"/>
          </a:xfrm>
          <a:prstGeom prst="rect">
            <a:avLst/>
          </a:prstGeom>
          <a:noFill/>
          <a:ln>
            <a:noFill/>
          </a:ln>
        </p:spPr>
        <p:txBody>
          <a:bodyPr spcFirstLastPara="1" wrap="square" lIns="178575" tIns="0" rIns="178575" bIns="0" anchor="t" anchorCtr="0">
            <a:noAutofit/>
          </a:bodyPr>
          <a:lstStyle/>
          <a:p>
            <a:pPr marL="0" marR="0" lvl="0" indent="0" algn="l" rtl="0">
              <a:spcBef>
                <a:spcPts val="0"/>
              </a:spcBef>
              <a:spcAft>
                <a:spcPts val="0"/>
              </a:spcAft>
              <a:buNone/>
            </a:pPr>
            <a:r>
              <a:rPr lang="en-US" sz="562" b="1" i="0" u="none" strike="noStrike" cap="none">
                <a:solidFill>
                  <a:srgbClr val="FFFFFF"/>
                </a:solidFill>
                <a:latin typeface="Calibri"/>
                <a:ea typeface="Calibri"/>
                <a:cs typeface="Calibri"/>
                <a:sym typeface="Calibri"/>
              </a:rPr>
              <a:t>cc: photonburst - https://www.flickr.com/photos/22038283@N02</a:t>
            </a:r>
            <a:endParaRPr/>
          </a:p>
        </p:txBody>
      </p:sp>
      <p:sp>
        <p:nvSpPr>
          <p:cNvPr id="85" name="Google Shape;85;p4"/>
          <p:cNvSpPr txBox="1"/>
          <p:nvPr/>
        </p:nvSpPr>
        <p:spPr>
          <a:xfrm>
            <a:off x="736921" y="3758878"/>
            <a:ext cx="11069255" cy="2057400"/>
          </a:xfrm>
          <a:prstGeom prst="rect">
            <a:avLst/>
          </a:prstGeom>
          <a:solidFill>
            <a:srgbClr val="026287"/>
          </a:solidFill>
          <a:ln>
            <a:noFill/>
          </a:ln>
        </p:spPr>
        <p:txBody>
          <a:bodyPr spcFirstLastPara="1" wrap="square" lIns="178575" tIns="178575" rIns="178575" bIns="178575" anchor="ctr" anchorCtr="0">
            <a:normAutofit/>
          </a:bodyPr>
          <a:lstStyle/>
          <a:p>
            <a:pPr marL="450850" marR="0" lvl="0" indent="-450850" algn="l" rtl="0">
              <a:lnSpc>
                <a:spcPct val="90000"/>
              </a:lnSpc>
              <a:spcBef>
                <a:spcPts val="0"/>
              </a:spcBef>
              <a:spcAft>
                <a:spcPts val="0"/>
              </a:spcAft>
              <a:buNone/>
            </a:pPr>
            <a:r>
              <a:rPr lang="en-US" sz="3094" b="0" i="0" u="none" strike="noStrike" cap="none">
                <a:solidFill>
                  <a:srgbClr val="FFFFFF"/>
                </a:solidFill>
                <a:latin typeface="Quattrocento Sans"/>
                <a:ea typeface="Quattrocento Sans"/>
                <a:cs typeface="Quattrocento Sans"/>
                <a:sym typeface="Quattrocento Sans"/>
              </a:rPr>
              <a:t>2. el Protocol de recollida de dades és un dels components del paquet d’eines CAN-MDS; el seu ús no hauria d’entrar en conflicte amb les pràctiques rutinàries de l’Agència / Organització</a:t>
            </a:r>
            <a:endParaRPr sz="3094" b="0" i="0" u="none" strike="noStrike" cap="none">
              <a:solidFill>
                <a:srgbClr val="FFFFFF"/>
              </a:solidFill>
              <a:latin typeface="Quattrocento Sans"/>
              <a:ea typeface="Quattrocento Sans"/>
              <a:cs typeface="Quattrocento Sans"/>
              <a:sym typeface="Quattrocento Sans"/>
            </a:endParaRPr>
          </a:p>
        </p:txBody>
      </p:sp>
      <p:sp>
        <p:nvSpPr>
          <p:cNvPr id="86" name="Google Shape;86;p4"/>
          <p:cNvSpPr/>
          <p:nvPr/>
        </p:nvSpPr>
        <p:spPr>
          <a:xfrm>
            <a:off x="694285" y="518107"/>
            <a:ext cx="4184159"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0" i="0" u="none" strike="noStrike" cap="none">
                <a:solidFill>
                  <a:schemeClr val="dk1"/>
                </a:solidFill>
                <a:latin typeface="Quattrocento Sans"/>
                <a:ea typeface="Quattrocento Sans"/>
                <a:cs typeface="Quattrocento Sans"/>
                <a:sym typeface="Quattrocento Sans"/>
              </a:rPr>
              <a:t>Notes importants</a:t>
            </a:r>
            <a:endParaRPr sz="3600">
              <a:solidFill>
                <a:schemeClr val="dk1"/>
              </a:solidFill>
              <a:latin typeface="Quattrocento Sans"/>
              <a:ea typeface="Quattrocento Sans"/>
              <a:cs typeface="Quattrocento Sans"/>
              <a:sym typeface="Quattrocento Sans"/>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91"/>
        <p:cNvGrpSpPr/>
        <p:nvPr/>
      </p:nvGrpSpPr>
      <p:grpSpPr>
        <a:xfrm>
          <a:off x="0" y="0"/>
          <a:ext cx="0" cy="0"/>
          <a:chOff x="0" y="0"/>
          <a:chExt cx="0" cy="0"/>
        </a:xfrm>
      </p:grpSpPr>
      <p:sp>
        <p:nvSpPr>
          <p:cNvPr id="92" name="Google Shape;92;p5"/>
          <p:cNvSpPr txBox="1"/>
          <p:nvPr/>
        </p:nvSpPr>
        <p:spPr>
          <a:xfrm>
            <a:off x="890152" y="227225"/>
            <a:ext cx="10388700" cy="889800"/>
          </a:xfrm>
          <a:prstGeom prst="rect">
            <a:avLst/>
          </a:prstGeom>
          <a:noFill/>
          <a:ln>
            <a:noFill/>
          </a:ln>
        </p:spPr>
        <p:txBody>
          <a:bodyPr spcFirstLastPara="1" wrap="square" lIns="178575" tIns="0" rIns="178575" bIns="0" anchor="t" anchorCtr="0">
            <a:noAutofit/>
          </a:bodyPr>
          <a:lstStyle/>
          <a:p>
            <a:pPr marL="0" marR="0" lvl="0" indent="0" algn="ctr" rtl="0">
              <a:spcBef>
                <a:spcPts val="0"/>
              </a:spcBef>
              <a:spcAft>
                <a:spcPts val="0"/>
              </a:spcAft>
              <a:buNone/>
            </a:pPr>
            <a:r>
              <a:rPr lang="en-US" sz="3600">
                <a:solidFill>
                  <a:schemeClr val="dk1"/>
                </a:solidFill>
                <a:latin typeface="Quattrocento Sans"/>
                <a:ea typeface="Quattrocento Sans"/>
                <a:cs typeface="Quattrocento Sans"/>
                <a:sym typeface="Quattrocento Sans"/>
              </a:rPr>
              <a:t>Qui pot utilitzar CAN MDS </a:t>
            </a:r>
            <a:endParaRPr/>
          </a:p>
          <a:p>
            <a:pPr marL="0" marR="0" lvl="0" indent="0" algn="ctr" rtl="0">
              <a:spcBef>
                <a:spcPts val="0"/>
              </a:spcBef>
              <a:spcAft>
                <a:spcPts val="0"/>
              </a:spcAft>
              <a:buNone/>
            </a:pPr>
            <a:r>
              <a:rPr lang="en-US" sz="3600">
                <a:solidFill>
                  <a:schemeClr val="dk1"/>
                </a:solidFill>
                <a:latin typeface="Quattrocento Sans"/>
                <a:ea typeface="Quattrocento Sans"/>
                <a:cs typeface="Quattrocento Sans"/>
                <a:sym typeface="Quattrocento Sans"/>
              </a:rPr>
              <a:t>per informar de maltractament infantil?</a:t>
            </a:r>
            <a:endParaRPr/>
          </a:p>
        </p:txBody>
      </p:sp>
      <p:sp>
        <p:nvSpPr>
          <p:cNvPr id="93" name="Google Shape;93;p5"/>
          <p:cNvSpPr txBox="1"/>
          <p:nvPr/>
        </p:nvSpPr>
        <p:spPr>
          <a:xfrm>
            <a:off x="370390" y="1643605"/>
            <a:ext cx="11320040" cy="4097438"/>
          </a:xfrm>
          <a:prstGeom prst="rect">
            <a:avLst/>
          </a:prstGeom>
          <a:noFill/>
          <a:ln>
            <a:noFill/>
          </a:ln>
        </p:spPr>
        <p:txBody>
          <a:bodyPr spcFirstLastPara="1" wrap="square" lIns="91425" tIns="45700" rIns="91425" bIns="45700" anchor="t" anchorCtr="0">
            <a:normAutofit/>
          </a:bodyPr>
          <a:lstStyle/>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Professionals amb formació d’agències/organitzacions a les que s’adrecen casos de maltractament infantil.</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chemeClr val="dk1"/>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Agències / organitzacions que treballin en els camps següents: educació, salut i salut mental, benestar social / protecció de la infància, aplicació de la llei i justícia. </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chemeClr val="dk1"/>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Les i els professionals, podrien ser: directores i directors de centres educatius, professorat, pediatres i altres especialitats mèdiques, infermeres i infermers, psiquiatres infantils, psicòlegues i psicòlegs infantils, psiquiatres, terapeutes amb acreditació, treballadores i treballadors socials, personal dels cossos de seguretat (departaments d’atenció a menors o en general), i fiscals (de menors o en general)</a:t>
            </a:r>
            <a:endParaRP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98"/>
        <p:cNvGrpSpPr/>
        <p:nvPr/>
      </p:nvGrpSpPr>
      <p:grpSpPr>
        <a:xfrm>
          <a:off x="0" y="0"/>
          <a:ext cx="0" cy="0"/>
          <a:chOff x="0" y="0"/>
          <a:chExt cx="0" cy="0"/>
        </a:xfrm>
      </p:grpSpPr>
      <p:sp>
        <p:nvSpPr>
          <p:cNvPr id="99" name="Google Shape;99;p6"/>
          <p:cNvSpPr txBox="1"/>
          <p:nvPr/>
        </p:nvSpPr>
        <p:spPr>
          <a:xfrm>
            <a:off x="823614" y="349236"/>
            <a:ext cx="10297610" cy="385763"/>
          </a:xfrm>
          <a:prstGeom prst="rect">
            <a:avLst/>
          </a:prstGeom>
          <a:noFill/>
          <a:ln>
            <a:noFill/>
          </a:ln>
        </p:spPr>
        <p:txBody>
          <a:bodyPr spcFirstLastPara="1" wrap="square" lIns="178575" tIns="0" rIns="178575" bIns="0" anchor="t" anchorCtr="0">
            <a:noAutofit/>
          </a:bodyPr>
          <a:lstStyle/>
          <a:p>
            <a:pPr marL="0" marR="0" lvl="0" indent="0" algn="ctr" rtl="0">
              <a:spcBef>
                <a:spcPts val="0"/>
              </a:spcBef>
              <a:spcAft>
                <a:spcPts val="0"/>
              </a:spcAft>
              <a:buNone/>
            </a:pPr>
            <a:r>
              <a:rPr lang="en-US" sz="3600">
                <a:solidFill>
                  <a:schemeClr val="dk1"/>
                </a:solidFill>
                <a:latin typeface="Quattrocento Sans"/>
                <a:ea typeface="Quattrocento Sans"/>
                <a:cs typeface="Quattrocento Sans"/>
                <a:sym typeface="Quattrocento Sans"/>
              </a:rPr>
              <a:t>D’on prové la informació </a:t>
            </a:r>
            <a:endParaRPr/>
          </a:p>
          <a:p>
            <a:pPr marL="0" marR="0" lvl="0" indent="0" algn="ctr" rtl="0">
              <a:spcBef>
                <a:spcPts val="0"/>
              </a:spcBef>
              <a:spcAft>
                <a:spcPts val="0"/>
              </a:spcAft>
              <a:buNone/>
            </a:pPr>
            <a:r>
              <a:rPr lang="en-US" sz="3600">
                <a:solidFill>
                  <a:schemeClr val="dk1"/>
                </a:solidFill>
                <a:latin typeface="Quattrocento Sans"/>
                <a:ea typeface="Quattrocento Sans"/>
                <a:cs typeface="Quattrocento Sans"/>
                <a:sym typeface="Quattrocento Sans"/>
              </a:rPr>
              <a:t>sobre el cas de maltractament infantil </a:t>
            </a:r>
            <a:endParaRPr sz="3600">
              <a:solidFill>
                <a:schemeClr val="dk1"/>
              </a:solidFill>
              <a:latin typeface="Quattrocento Sans"/>
              <a:ea typeface="Quattrocento Sans"/>
              <a:cs typeface="Quattrocento Sans"/>
              <a:sym typeface="Quattrocento Sans"/>
            </a:endParaRPr>
          </a:p>
        </p:txBody>
      </p:sp>
      <p:sp>
        <p:nvSpPr>
          <p:cNvPr id="100" name="Google Shape;100;p6"/>
          <p:cNvSpPr txBox="1"/>
          <p:nvPr/>
        </p:nvSpPr>
        <p:spPr>
          <a:xfrm>
            <a:off x="370390" y="1969609"/>
            <a:ext cx="11320040" cy="4097438"/>
          </a:xfrm>
          <a:prstGeom prst="rect">
            <a:avLst/>
          </a:prstGeom>
          <a:noFill/>
          <a:ln>
            <a:noFill/>
          </a:ln>
        </p:spPr>
        <p:txBody>
          <a:bodyPr spcFirstLastPara="1" wrap="square" lIns="91425" tIns="45700" rIns="91425" bIns="45700" anchor="t" anchorCtr="0">
            <a:normAutofit/>
          </a:bodyPr>
          <a:lstStyle/>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persona operadora podria identificar o sospitar d’un cas (per exemple, mitjançant un examen de rutina o durant el seu contacte amb la nena o el nen en altres entorns, com a l'escola o en un hospital); en aquests casos, no hi ha cap font d'informació externa.</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chemeClr val="dk1"/>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altres fonts d’informació podrien ser la pròpia nena o nen nen víctima (autoinformació), una persona de la família, una amistat, o una veïna o veí; també podrien ser professionals que tenen el deure d’informar dels casos de maltractament infantil (vegeu la legislació nacional) o qualsevol altra persona</a:t>
            </a:r>
            <a:endParaRP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05"/>
        <p:cNvGrpSpPr/>
        <p:nvPr/>
      </p:nvGrpSpPr>
      <p:grpSpPr>
        <a:xfrm>
          <a:off x="0" y="0"/>
          <a:ext cx="0" cy="0"/>
          <a:chOff x="0" y="0"/>
          <a:chExt cx="0" cy="0"/>
        </a:xfrm>
      </p:grpSpPr>
      <p:sp>
        <p:nvSpPr>
          <p:cNvPr id="106" name="Google Shape;106;p7"/>
          <p:cNvSpPr txBox="1"/>
          <p:nvPr/>
        </p:nvSpPr>
        <p:spPr>
          <a:xfrm>
            <a:off x="370390" y="357187"/>
            <a:ext cx="11320040" cy="385763"/>
          </a:xfrm>
          <a:prstGeom prst="rect">
            <a:avLst/>
          </a:prstGeom>
          <a:noFill/>
          <a:ln>
            <a:noFill/>
          </a:ln>
        </p:spPr>
        <p:txBody>
          <a:bodyPr spcFirstLastPara="1" wrap="square" lIns="178575" tIns="0" rIns="178575" bIns="0" anchor="t" anchorCtr="0">
            <a:noAutofit/>
          </a:bodyPr>
          <a:lstStyle/>
          <a:p>
            <a:pPr marL="0" marR="0" lvl="0" indent="0" algn="ctr" rtl="0">
              <a:spcBef>
                <a:spcPts val="0"/>
              </a:spcBef>
              <a:spcAft>
                <a:spcPts val="0"/>
              </a:spcAft>
              <a:buNone/>
            </a:pPr>
            <a:r>
              <a:rPr lang="en-US" sz="3600">
                <a:solidFill>
                  <a:schemeClr val="dk1"/>
                </a:solidFill>
                <a:latin typeface="Quattrocento Sans"/>
                <a:ea typeface="Quattrocento Sans"/>
                <a:cs typeface="Quattrocento Sans"/>
                <a:sym typeface="Quattrocento Sans"/>
              </a:rPr>
              <a:t>Vies de comunicació de la informació sobre </a:t>
            </a:r>
            <a:endParaRPr/>
          </a:p>
          <a:p>
            <a:pPr marL="0" marR="0" lvl="0" indent="0" algn="ctr" rtl="0">
              <a:spcBef>
                <a:spcPts val="0"/>
              </a:spcBef>
              <a:spcAft>
                <a:spcPts val="0"/>
              </a:spcAft>
              <a:buNone/>
            </a:pPr>
            <a:r>
              <a:rPr lang="en-US" sz="3600">
                <a:solidFill>
                  <a:schemeClr val="dk1"/>
                </a:solidFill>
                <a:latin typeface="Quattrocento Sans"/>
                <a:ea typeface="Quattrocento Sans"/>
                <a:cs typeface="Quattrocento Sans"/>
                <a:sym typeface="Quattrocento Sans"/>
              </a:rPr>
              <a:t>un cas de maltractament infantil </a:t>
            </a:r>
            <a:endParaRPr/>
          </a:p>
        </p:txBody>
      </p:sp>
      <p:sp>
        <p:nvSpPr>
          <p:cNvPr id="107" name="Google Shape;107;p7"/>
          <p:cNvSpPr txBox="1"/>
          <p:nvPr/>
        </p:nvSpPr>
        <p:spPr>
          <a:xfrm>
            <a:off x="370390" y="1643605"/>
            <a:ext cx="11320040" cy="4097438"/>
          </a:xfrm>
          <a:prstGeom prst="rect">
            <a:avLst/>
          </a:prstGeom>
          <a:noFill/>
          <a:ln>
            <a:noFill/>
          </a:ln>
        </p:spPr>
        <p:txBody>
          <a:bodyPr spcFirstLastPara="1" wrap="square" lIns="91425" tIns="45700" rIns="91425" bIns="45700" anchor="t" anchorCtr="0">
            <a:normAutofit/>
          </a:bodyPr>
          <a:lstStyle/>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informació inicial sobre el cas es pot compartir durant una comunicació cara a cara amb la o el professional / operadora o operador per telèfon o per escrit (per correu electrònic o altres mitjans).</a:t>
            </a:r>
            <a:endParaRPr/>
          </a:p>
          <a:p>
            <a:pPr marL="450850" marR="0" lvl="0" indent="-311150" algn="l" rtl="0">
              <a:lnSpc>
                <a:spcPct val="100800"/>
              </a:lnSpc>
              <a:spcBef>
                <a:spcPts val="0"/>
              </a:spcBef>
              <a:spcAft>
                <a:spcPts val="0"/>
              </a:spcAft>
              <a:buClr>
                <a:schemeClr val="dk2"/>
              </a:buClr>
              <a:buSzPts val="2200"/>
              <a:buFont typeface="Noto Sans Symbols"/>
              <a:buNone/>
            </a:pPr>
            <a:endParaRPr sz="2200">
              <a:solidFill>
                <a:schemeClr val="dk1"/>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200"/>
              <a:buFont typeface="Noto Sans Symbols"/>
              <a:buChar char="🠶"/>
            </a:pPr>
            <a:r>
              <a:rPr lang="en-US" sz="2200">
                <a:solidFill>
                  <a:schemeClr val="dk1"/>
                </a:solidFill>
                <a:latin typeface="Quattrocento Sans"/>
                <a:ea typeface="Quattrocento Sans"/>
                <a:cs typeface="Quattrocento Sans"/>
                <a:sym typeface="Quattrocento Sans"/>
              </a:rPr>
              <a:t>la interacció cara a cara inclou les situacions en què la o el professional / operadora o operador és testimoni del cas sospitós de maltractament infantil</a:t>
            </a:r>
            <a:endParaRPr sz="2200">
              <a:solidFill>
                <a:schemeClr val="dk1"/>
              </a:solidFill>
              <a:latin typeface="Quattrocento Sans"/>
              <a:ea typeface="Quattrocento Sans"/>
              <a:cs typeface="Quattrocento Sans"/>
              <a:sym typeface="Quattrocento Sans"/>
            </a:endParaRP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12"/>
        <p:cNvGrpSpPr/>
        <p:nvPr/>
      </p:nvGrpSpPr>
      <p:grpSpPr>
        <a:xfrm>
          <a:off x="0" y="0"/>
          <a:ext cx="0" cy="0"/>
          <a:chOff x="0" y="0"/>
          <a:chExt cx="0" cy="0"/>
        </a:xfrm>
      </p:grpSpPr>
      <p:sp>
        <p:nvSpPr>
          <p:cNvPr id="113" name="Google Shape;113;p8"/>
          <p:cNvSpPr txBox="1"/>
          <p:nvPr/>
        </p:nvSpPr>
        <p:spPr>
          <a:xfrm>
            <a:off x="370390" y="357187"/>
            <a:ext cx="11320040" cy="385763"/>
          </a:xfrm>
          <a:prstGeom prst="rect">
            <a:avLst/>
          </a:prstGeom>
          <a:noFill/>
          <a:ln>
            <a:noFill/>
          </a:ln>
        </p:spPr>
        <p:txBody>
          <a:bodyPr spcFirstLastPara="1" wrap="square" lIns="178575" tIns="0" rIns="178575" bIns="0" anchor="t" anchorCtr="0">
            <a:noAutofit/>
          </a:bodyPr>
          <a:lstStyle/>
          <a:p>
            <a:pPr marL="0" marR="0" lvl="0" indent="0" algn="ctr" rtl="0">
              <a:spcBef>
                <a:spcPts val="0"/>
              </a:spcBef>
              <a:spcAft>
                <a:spcPts val="0"/>
              </a:spcAft>
              <a:buNone/>
            </a:pPr>
            <a:r>
              <a:rPr lang="en-US" sz="3200">
                <a:solidFill>
                  <a:schemeClr val="dk1"/>
                </a:solidFill>
                <a:latin typeface="Quattrocento Sans"/>
                <a:ea typeface="Quattrocento Sans"/>
                <a:cs typeface="Quattrocento Sans"/>
                <a:sym typeface="Quattrocento Sans"/>
              </a:rPr>
              <a:t>Notes importants!</a:t>
            </a:r>
            <a:endParaRPr/>
          </a:p>
        </p:txBody>
      </p:sp>
      <p:sp>
        <p:nvSpPr>
          <p:cNvPr id="114" name="Google Shape;114;p8"/>
          <p:cNvSpPr txBox="1"/>
          <p:nvPr/>
        </p:nvSpPr>
        <p:spPr>
          <a:xfrm>
            <a:off x="370390" y="1643605"/>
            <a:ext cx="11320040" cy="4097438"/>
          </a:xfrm>
          <a:prstGeom prst="rect">
            <a:avLst/>
          </a:prstGeom>
          <a:noFill/>
          <a:ln>
            <a:noFill/>
          </a:ln>
        </p:spPr>
        <p:txBody>
          <a:bodyPr spcFirstLastPara="1" wrap="square" lIns="91425" tIns="45700" rIns="91425" bIns="45700" anchor="t" anchorCtr="0">
            <a:normAutofit/>
          </a:bodyPr>
          <a:lstStyle/>
          <a:p>
            <a:pPr marL="450850" marR="0" lvl="0" indent="-450850" algn="l" rtl="0">
              <a:lnSpc>
                <a:spcPct val="100800"/>
              </a:lnSpc>
              <a:spcBef>
                <a:spcPts val="0"/>
              </a:spcBef>
              <a:spcAft>
                <a:spcPts val="0"/>
              </a:spcAft>
              <a:buClr>
                <a:schemeClr val="dk2"/>
              </a:buClr>
              <a:buSzPts val="2800"/>
              <a:buFont typeface="Noto Sans Symbols"/>
              <a:buChar char="🠶"/>
            </a:pPr>
            <a:r>
              <a:rPr lang="en-US" sz="2800" b="1">
                <a:solidFill>
                  <a:srgbClr val="7F7F7F"/>
                </a:solidFill>
                <a:latin typeface="Quattrocento Sans"/>
                <a:ea typeface="Quattrocento Sans"/>
                <a:cs typeface="Quattrocento Sans"/>
                <a:sym typeface="Quattrocento Sans"/>
              </a:rPr>
              <a:t>Informació minima requerida pel registre a l’aplicatiu CAN MDS</a:t>
            </a:r>
            <a:endParaRPr/>
          </a:p>
          <a:p>
            <a:pPr marL="0" marR="0" lvl="0" indent="0" algn="l" rtl="0">
              <a:lnSpc>
                <a:spcPct val="100800"/>
              </a:lnSpc>
              <a:spcBef>
                <a:spcPts val="0"/>
              </a:spcBef>
              <a:spcAft>
                <a:spcPts val="0"/>
              </a:spcAft>
              <a:buNone/>
            </a:pPr>
            <a:r>
              <a:rPr lang="en-US" sz="2400">
                <a:solidFill>
                  <a:srgbClr val="7F7F7F"/>
                </a:solidFill>
                <a:latin typeface="Quattrocento Sans"/>
                <a:ea typeface="Quattrocento Sans"/>
                <a:cs typeface="Quattrocento Sans"/>
                <a:sym typeface="Quattrocento Sans"/>
              </a:rPr>
              <a:t>	i.  nom de la nena, el nen o l’adolescent</a:t>
            </a:r>
            <a:endParaRPr sz="2400">
              <a:solidFill>
                <a:srgbClr val="7F7F7F"/>
              </a:solidFill>
              <a:latin typeface="Quattrocento Sans"/>
              <a:ea typeface="Quattrocento Sans"/>
              <a:cs typeface="Quattrocento Sans"/>
              <a:sym typeface="Quattrocento Sans"/>
            </a:endParaRPr>
          </a:p>
          <a:p>
            <a:pPr marL="0" marR="0" lvl="0" indent="0" algn="l" rtl="0">
              <a:lnSpc>
                <a:spcPct val="100800"/>
              </a:lnSpc>
              <a:spcBef>
                <a:spcPts val="0"/>
              </a:spcBef>
              <a:spcAft>
                <a:spcPts val="0"/>
              </a:spcAft>
              <a:buNone/>
            </a:pPr>
            <a:r>
              <a:rPr lang="en-US" sz="2400">
                <a:solidFill>
                  <a:srgbClr val="7F7F7F"/>
                </a:solidFill>
                <a:latin typeface="Quattrocento Sans"/>
                <a:ea typeface="Quattrocento Sans"/>
                <a:cs typeface="Quattrocento Sans"/>
                <a:sym typeface="Quattrocento Sans"/>
              </a:rPr>
              <a:t>	ii. al menys un acte de maltractament o omissió de la cura de la nena, el nen o 	l’adolescent</a:t>
            </a:r>
            <a:endParaRPr sz="2400">
              <a:solidFill>
                <a:srgbClr val="7F7F7F"/>
              </a:solidFill>
              <a:latin typeface="Quattrocento Sans"/>
              <a:ea typeface="Quattrocento Sans"/>
              <a:cs typeface="Quattrocento Sans"/>
              <a:sym typeface="Quattrocento Sans"/>
            </a:endParaRPr>
          </a:p>
          <a:p>
            <a:pPr marL="450850" marR="0" lvl="0" indent="-273050" algn="l" rtl="0">
              <a:lnSpc>
                <a:spcPct val="100800"/>
              </a:lnSpc>
              <a:spcBef>
                <a:spcPts val="0"/>
              </a:spcBef>
              <a:spcAft>
                <a:spcPts val="0"/>
              </a:spcAft>
              <a:buClr>
                <a:schemeClr val="dk2"/>
              </a:buClr>
              <a:buSzPts val="2800"/>
              <a:buFont typeface="Noto Sans Symbols"/>
              <a:buNone/>
            </a:pPr>
            <a:endParaRPr sz="2800" b="1">
              <a:solidFill>
                <a:srgbClr val="7F7F7F"/>
              </a:solidFill>
              <a:latin typeface="Quattrocento Sans"/>
              <a:ea typeface="Quattrocento Sans"/>
              <a:cs typeface="Quattrocento Sans"/>
              <a:sym typeface="Quattrocento Sans"/>
            </a:endParaRPr>
          </a:p>
          <a:p>
            <a:pPr marL="450850" marR="0" lvl="0" indent="-273050" algn="l" rtl="0">
              <a:lnSpc>
                <a:spcPct val="100800"/>
              </a:lnSpc>
              <a:spcBef>
                <a:spcPts val="0"/>
              </a:spcBef>
              <a:spcAft>
                <a:spcPts val="0"/>
              </a:spcAft>
              <a:buClr>
                <a:schemeClr val="dk2"/>
              </a:buClr>
              <a:buSzPts val="2800"/>
              <a:buFont typeface="Noto Sans Symbols"/>
              <a:buNone/>
            </a:pPr>
            <a:endParaRPr sz="2800" b="1">
              <a:solidFill>
                <a:srgbClr val="7F7F7F"/>
              </a:solidFill>
              <a:latin typeface="Quattrocento Sans"/>
              <a:ea typeface="Quattrocento Sans"/>
              <a:cs typeface="Quattrocento Sans"/>
              <a:sym typeface="Quattrocento Sans"/>
            </a:endParaRPr>
          </a:p>
          <a:p>
            <a:pPr marL="450850" marR="0" lvl="0" indent="-450850" algn="l" rtl="0">
              <a:lnSpc>
                <a:spcPct val="100800"/>
              </a:lnSpc>
              <a:spcBef>
                <a:spcPts val="0"/>
              </a:spcBef>
              <a:spcAft>
                <a:spcPts val="0"/>
              </a:spcAft>
              <a:buClr>
                <a:schemeClr val="dk2"/>
              </a:buClr>
              <a:buSzPts val="2800"/>
              <a:buFont typeface="Noto Sans Symbols"/>
              <a:buChar char="🠶"/>
            </a:pPr>
            <a:r>
              <a:rPr lang="en-US" sz="2800" b="1">
                <a:solidFill>
                  <a:srgbClr val="7F7F7F"/>
                </a:solidFill>
                <a:latin typeface="Quattrocento Sans"/>
                <a:ea typeface="Quattrocento Sans"/>
                <a:cs typeface="Quattrocento Sans"/>
                <a:sym typeface="Quattrocento Sans"/>
              </a:rPr>
              <a:t>Criteris d’exclusió pel registre a l’aplicatiu CAN MDS</a:t>
            </a:r>
            <a:endParaRPr/>
          </a:p>
          <a:p>
            <a:pPr marL="0" marR="0" lvl="0" indent="0" algn="l" rtl="0">
              <a:lnSpc>
                <a:spcPct val="100800"/>
              </a:lnSpc>
              <a:spcBef>
                <a:spcPts val="0"/>
              </a:spcBef>
              <a:spcAft>
                <a:spcPts val="0"/>
              </a:spcAft>
              <a:buNone/>
            </a:pPr>
            <a:r>
              <a:rPr lang="en-US" sz="2400">
                <a:solidFill>
                  <a:srgbClr val="7F7F7F"/>
                </a:solidFill>
                <a:latin typeface="Quattrocento Sans"/>
                <a:ea typeface="Quattrocento Sans"/>
                <a:cs typeface="Quattrocento Sans"/>
                <a:sym typeface="Quattrocento Sans"/>
              </a:rPr>
              <a:t>	i. el nom de la nena, el nen o l’adolescent no està disponible</a:t>
            </a:r>
            <a:endParaRPr/>
          </a:p>
          <a:p>
            <a:pPr marL="0" marR="0" lvl="0" indent="0" algn="l" rtl="0">
              <a:lnSpc>
                <a:spcPct val="100800"/>
              </a:lnSpc>
              <a:spcBef>
                <a:spcPts val="0"/>
              </a:spcBef>
              <a:spcAft>
                <a:spcPts val="0"/>
              </a:spcAft>
              <a:buNone/>
            </a:pPr>
            <a:r>
              <a:rPr lang="en-US" sz="2400">
                <a:solidFill>
                  <a:srgbClr val="7F7F7F"/>
                </a:solidFill>
                <a:latin typeface="Quattrocento Sans"/>
                <a:ea typeface="Quattrocento Sans"/>
                <a:cs typeface="Quattrocento Sans"/>
                <a:sym typeface="Quattrocento Sans"/>
              </a:rPr>
              <a:t>	ii. no es comunica cap acte de maltractament ni omissió</a:t>
            </a:r>
            <a:endParaRPr sz="2200">
              <a:solidFill>
                <a:srgbClr val="7F7F7F"/>
              </a:solidFill>
              <a:latin typeface="Quattrocento Sans"/>
              <a:ea typeface="Quattrocento Sans"/>
              <a:cs typeface="Quattrocento Sans"/>
              <a:sym typeface="Quattrocento Sans"/>
            </a:endParaRPr>
          </a:p>
        </p:txBody>
      </p:sp>
    </p:spTree>
  </p:cSld>
  <p:clrMapOvr>
    <a:masterClrMapping/>
  </p:clrMapOvr>
  <p:transition>
    <p:fade thruBlk="1"/>
  </p:transition>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2270</Words>
  <Application>Microsoft Office PowerPoint</Application>
  <PresentationFormat>Custom</PresentationFormat>
  <Paragraphs>178</Paragraphs>
  <Slides>20</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Quattrocento Sans</vt:lpstr>
      <vt:lpstr>Times New Roman</vt:lpstr>
      <vt:lpstr>Calibri</vt:lpstr>
      <vt:lpstr>Noto Sans Symbols</vt:lpstr>
      <vt:lpstr>Raleway Thin</vt:lpstr>
      <vt:lpstr>Office Theme</vt:lpstr>
      <vt:lpstr>Demostració aplicatiu CAN-MDS </vt:lpstr>
      <vt:lpstr>Slide 2</vt:lpstr>
      <vt:lpstr>esquema</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La persona operadora sospita o identifica un cas de maltractament infantil (implementació de la política de detecció rutinària: en funció dels detalls de la configuració)</vt:lpstr>
      <vt:lpstr>Una font d’informació notifica a una agència un cas de maltractament infantil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Demostració aplicatiu CAN-MDS </dc:title>
  <dc:creator>user</dc:creator>
  <cp:lastModifiedBy>iyplaptop1</cp:lastModifiedBy>
  <cp:revision>5</cp:revision>
  <dcterms:created xsi:type="dcterms:W3CDTF">2018-11-08T14:12:16Z</dcterms:created>
  <dcterms:modified xsi:type="dcterms:W3CDTF">2022-02-01T18:00:05Z</dcterms:modified>
</cp:coreProperties>
</file>