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8"/>
  </p:notesMasterIdLst>
  <p:sldIdLst>
    <p:sldId id="256" r:id="rId2"/>
    <p:sldId id="291"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embeddedFontLst>
    <p:embeddedFont>
      <p:font typeface="Quattrocento Sans" charset="0"/>
      <p:regular r:id="rId39"/>
      <p:bold r:id="rId40"/>
      <p:italic r:id="rId41"/>
      <p:boldItalic r:id="rId42"/>
    </p:embeddedFont>
    <p:embeddedFont>
      <p:font typeface="Calibri" pitchFamily="34" charset="0"/>
      <p:regular r:id="rId43"/>
      <p:bold r:id="rId44"/>
      <p:italic r:id="rId45"/>
      <p:boldItalic r:id="rId46"/>
    </p:embeddedFont>
    <p:embeddedFont>
      <p:font typeface="Teko" charset="0"/>
      <p:regular r:id="rId47"/>
      <p:bold r:id="rId4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guide id="3" orient="horz" pos="1620">
          <p15:clr>
            <a:srgbClr val="A4A3A4"/>
          </p15:clr>
        </p15:guide>
        <p15:guide id="4" pos="288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9" roundtripDataSignature="AMtx7mjNIYlGphNQIKFwMxJQGWurA/1p4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Grid="0">
      <p:cViewPr varScale="1">
        <p:scale>
          <a:sx n="86" d="100"/>
          <a:sy n="86" d="100"/>
        </p:scale>
        <p:origin x="-822" y="-78"/>
      </p:cViewPr>
      <p:guideLst>
        <p:guide orient="horz" pos="2160"/>
        <p:guide orient="horz" pos="1620"/>
        <p:guide pos="384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4.fntdata"/><Relationship Id="rId47" Type="http://schemas.openxmlformats.org/officeDocument/2006/relationships/font" Target="fonts/font9.fntdata"/><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46"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font" Target="fonts/font2.fntdata"/><Relationship Id="rId45" Type="http://schemas.openxmlformats.org/officeDocument/2006/relationships/font" Target="fonts/font7.fntdata"/><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customschemas.google.com/relationships/presentationmetadata" Target="meta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6.fntdata"/><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5.fntdata"/><Relationship Id="rId48" Type="http://schemas.openxmlformats.org/officeDocument/2006/relationships/font" Target="fonts/font10.fntdata"/><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4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4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9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9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9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9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9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9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9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9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9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4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pPr marL="0" marR="0" lvl="0" indent="0" algn="r" rtl="0">
                <a:spcBef>
                  <a:spcPts val="0"/>
                </a:spcBef>
                <a:spcAft>
                  <a:spcPts val="0"/>
                </a:spcAft>
                <a:buNone/>
              </a:p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dss.virginia.gov/files/division/dfs/mandated_reporters/cps/resources_guidance/032-02-0280-03-eng-07-19.pdf" TargetMode="External"/><Relationship Id="rId2" Type="http://schemas.openxmlformats.org/officeDocument/2006/relationships/slide" Target="../slides/slide11.xml"/><Relationship Id="rId1" Type="http://schemas.openxmlformats.org/officeDocument/2006/relationships/notesMaster" Target="../notesMasters/notesMaster1.xml"/><Relationship Id="rId4" Type="http://schemas.openxmlformats.org/officeDocument/2006/relationships/hyperlink" Target="https://www.rdhmag.com/patient-care/article/14167560/recognizing-and-responding-to-child-abuse-and-neglect-a-guide-for-dental-professionals" TargetMode="Externa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dss.virginia.gov/files/division/dfs/mandated_reporters/cps/resources_guidance/032-02-0280-03-eng-07-19.pdf"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s://www.rdhmag.com/patient-care/article/14167560/recognizing-and-responding-to-child-abuse-and-neglect-a-guide-for-dental-professionals"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dss.virginia.gov/files/division/dfs/mandated_reporters/cps/resources_guidance/032-02-0280-03-eng-07-19.pdf"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dss.virginia.gov/files/division/dfs/mandated_reporters/cps/resources_guidance/032-02-0280-03-eng-07-19.pdf"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dss.virginia.gov/files/division/dfs/mandated_reporters/cps/resources_guidance/032-02-0280-03-eng-07-19.pdf"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129.98.180.24:8080/bitstream/handle/20.500.12202/4520/Pollack%20Kornblum%20Exchange%20When%20a%20child%20discloses%20abuse%20PDF.pdf?sequence=1&amp;isAllowed=y" TargetMode="External"/><Relationship Id="rId2" Type="http://schemas.openxmlformats.org/officeDocument/2006/relationships/slide" Target="../slides/slide9.xml"/><Relationship Id="rId1" Type="http://schemas.openxmlformats.org/officeDocument/2006/relationships/notesMaster" Target="../notesMasters/notesMaster1.xml"/><Relationship Id="rId5" Type="http://schemas.openxmlformats.org/officeDocument/2006/relationships/hyperlink" Target="https://www.rdhmag.com/patient-care/article/14167560/recognizing-and-responding-to-child-abuse-and-neglect-a-guide-for-dental-professionals" TargetMode="External"/><Relationship Id="rId4" Type="http://schemas.openxmlformats.org/officeDocument/2006/relationships/hyperlink" Target="https://www.dss.virginia.gov/files/division/dfs/mandated_reporters/cps/resources_guidance/032-02-0280-03-eng-07-19.pdf"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1" name="Google Shape;61;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2" name="Google Shape;62;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7" name="Google Shape;127;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900">
                <a:solidFill>
                  <a:schemeClr val="dk1"/>
                </a:solidFill>
                <a:latin typeface="Calibri"/>
                <a:ea typeface="Calibri"/>
                <a:cs typeface="Calibri"/>
                <a:sym typeface="Calibri"/>
              </a:rPr>
              <a:t>&lt;veure diapositiva&gt;</a:t>
            </a:r>
            <a:endParaRPr/>
          </a:p>
          <a:p>
            <a:pPr marL="0" lvl="0" indent="0" algn="l" rtl="0">
              <a:spcBef>
                <a:spcPts val="0"/>
              </a:spcBef>
              <a:spcAft>
                <a:spcPts val="0"/>
              </a:spcAft>
              <a:buNone/>
            </a:pPr>
            <a:r>
              <a:rPr lang="en-US" sz="900">
                <a:solidFill>
                  <a:schemeClr val="dk1"/>
                </a:solidFill>
                <a:latin typeface="Calibri"/>
                <a:ea typeface="Calibri"/>
                <a:cs typeface="Calibri"/>
                <a:sym typeface="Calibri"/>
              </a:rPr>
              <a:t> </a:t>
            </a:r>
            <a:endParaRPr/>
          </a:p>
          <a:p>
            <a:pPr marL="0" lvl="0" indent="0" algn="l" rtl="0">
              <a:spcBef>
                <a:spcPts val="0"/>
              </a:spcBef>
              <a:spcAft>
                <a:spcPts val="0"/>
              </a:spcAft>
              <a:buNone/>
            </a:pPr>
            <a:r>
              <a:rPr lang="en-US" sz="900">
                <a:solidFill>
                  <a:schemeClr val="dk1"/>
                </a:solidFill>
                <a:latin typeface="Calibri"/>
                <a:ea typeface="Calibri"/>
                <a:cs typeface="Calibri"/>
                <a:sym typeface="Calibri"/>
              </a:rPr>
              <a:t>Fonts: </a:t>
            </a:r>
            <a:endParaRPr/>
          </a:p>
          <a:p>
            <a:pPr marL="0" lvl="0" indent="0" algn="l" rtl="0">
              <a:spcBef>
                <a:spcPts val="0"/>
              </a:spcBef>
              <a:spcAft>
                <a:spcPts val="0"/>
              </a:spcAft>
              <a:buNone/>
            </a:pPr>
            <a:r>
              <a:rPr lang="en-US" sz="900">
                <a:solidFill>
                  <a:schemeClr val="dk1"/>
                </a:solidFill>
                <a:latin typeface="Calibri"/>
                <a:ea typeface="Calibri"/>
                <a:cs typeface="Calibri"/>
                <a:sym typeface="Calibri"/>
              </a:rPr>
              <a:t>A Guide For Mandated Reporters In Recognizing And Reporting Child Abuse And Neglect. Commonwealth of Virginia Department of Social Services Child Protective Services. Available at: </a:t>
            </a:r>
            <a:r>
              <a:rPr lang="en-US" sz="900" u="sng">
                <a:solidFill>
                  <a:schemeClr val="dk1"/>
                </a:solidFill>
                <a:latin typeface="Calibri"/>
                <a:ea typeface="Calibri"/>
                <a:cs typeface="Calibri"/>
                <a:sym typeface="Calibri"/>
                <a:hlinkClick r:id="rId3">
                  <a:extLst>
                    <a:ext uri="{A12FA001-AC4F-418D-AE19-62706E023703}">
                      <ahyp:hlinkClr xmlns:ahyp="http://schemas.microsoft.com/office/drawing/2018/hyperlinkcolor" xmlns="" val="tx"/>
                    </a:ext>
                  </a:extLst>
                </a:hlinkClick>
              </a:rPr>
              <a:t>Link</a:t>
            </a:r>
            <a:r>
              <a:rPr lang="en-US" sz="900">
                <a:solidFill>
                  <a:schemeClr val="dk1"/>
                </a:solidFill>
                <a:latin typeface="Calibri"/>
                <a:ea typeface="Calibri"/>
                <a:cs typeface="Calibri"/>
                <a:sym typeface="Calibri"/>
              </a:rPr>
              <a:t> </a:t>
            </a:r>
            <a:endParaRPr/>
          </a:p>
          <a:p>
            <a:pPr marL="0" lvl="0" indent="0" algn="l" rtl="0">
              <a:spcBef>
                <a:spcPts val="0"/>
              </a:spcBef>
              <a:spcAft>
                <a:spcPts val="0"/>
              </a:spcAft>
              <a:buNone/>
            </a:pPr>
            <a:r>
              <a:rPr lang="en-US" sz="900" u="sng">
                <a:solidFill>
                  <a:schemeClr val="dk1"/>
                </a:solidFill>
                <a:latin typeface="Calibri"/>
                <a:ea typeface="Calibri"/>
                <a:cs typeface="Calibri"/>
                <a:sym typeface="Calibri"/>
              </a:rPr>
              <a:t>Sakher AlQahtani, BDS, MClinDent, PhDAmber D. Riley, MS, RDH</a:t>
            </a:r>
            <a:r>
              <a:rPr lang="en-US" sz="900">
                <a:solidFill>
                  <a:schemeClr val="dk1"/>
                </a:solidFill>
                <a:latin typeface="Calibri"/>
                <a:ea typeface="Calibri"/>
                <a:cs typeface="Calibri"/>
                <a:sym typeface="Calibri"/>
              </a:rPr>
              <a:t> Identifying and responding to child abuse and neglect. Available at: </a:t>
            </a:r>
            <a:r>
              <a:rPr lang="en-US" sz="900" u="sng">
                <a:solidFill>
                  <a:schemeClr val="dk1"/>
                </a:solidFill>
                <a:latin typeface="Calibri"/>
                <a:ea typeface="Calibri"/>
                <a:cs typeface="Calibri"/>
                <a:sym typeface="Calibri"/>
                <a:hlinkClick r:id="rId4">
                  <a:extLst>
                    <a:ext uri="{A12FA001-AC4F-418D-AE19-62706E023703}">
                      <ahyp:hlinkClr xmlns:ahyp="http://schemas.microsoft.com/office/drawing/2018/hyperlinkcolor" xmlns="" val="tx"/>
                    </a:ext>
                  </a:extLst>
                </a:hlinkClick>
              </a:rPr>
              <a:t>Link</a:t>
            </a:r>
            <a:r>
              <a:rPr lang="en-US" sz="900">
                <a:solidFill>
                  <a:schemeClr val="dk1"/>
                </a:solidFill>
                <a:latin typeface="Calibri"/>
                <a:ea typeface="Calibri"/>
                <a:cs typeface="Calibri"/>
                <a:sym typeface="Calibri"/>
              </a:rPr>
              <a:t> </a:t>
            </a:r>
            <a:endParaRPr/>
          </a:p>
        </p:txBody>
      </p:sp>
      <p:sp>
        <p:nvSpPr>
          <p:cNvPr id="128" name="Google Shape;128;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11</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5" name="Google Shape;135;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900">
                <a:solidFill>
                  <a:schemeClr val="dk1"/>
                </a:solidFill>
                <a:latin typeface="Calibri"/>
                <a:ea typeface="Calibri"/>
                <a:cs typeface="Calibri"/>
                <a:sym typeface="Calibri"/>
              </a:rPr>
              <a:t>&lt;veure diapositiva&gt;</a:t>
            </a:r>
            <a:endParaRPr/>
          </a:p>
          <a:p>
            <a:pPr marL="0" lvl="0" indent="0" algn="l" rtl="0">
              <a:spcBef>
                <a:spcPts val="0"/>
              </a:spcBef>
              <a:spcAft>
                <a:spcPts val="0"/>
              </a:spcAft>
              <a:buNone/>
            </a:pPr>
            <a:r>
              <a:rPr lang="en-US" sz="900">
                <a:solidFill>
                  <a:schemeClr val="dk1"/>
                </a:solidFill>
                <a:latin typeface="Calibri"/>
                <a:ea typeface="Calibri"/>
                <a:cs typeface="Calibri"/>
                <a:sym typeface="Calibri"/>
              </a:rPr>
              <a:t> </a:t>
            </a:r>
            <a:endParaRPr/>
          </a:p>
          <a:p>
            <a:pPr marL="0" lvl="0" indent="0" algn="l" rtl="0">
              <a:spcBef>
                <a:spcPts val="0"/>
              </a:spcBef>
              <a:spcAft>
                <a:spcPts val="0"/>
              </a:spcAft>
              <a:buNone/>
            </a:pPr>
            <a:r>
              <a:rPr lang="en-US" sz="900">
                <a:solidFill>
                  <a:schemeClr val="dk1"/>
                </a:solidFill>
                <a:latin typeface="Calibri"/>
                <a:ea typeface="Calibri"/>
                <a:cs typeface="Calibri"/>
                <a:sym typeface="Calibri"/>
              </a:rPr>
              <a:t>Fonts:</a:t>
            </a:r>
            <a:endParaRPr/>
          </a:p>
          <a:p>
            <a:pPr marL="0" lvl="0" indent="0" algn="l" rtl="0">
              <a:spcBef>
                <a:spcPts val="0"/>
              </a:spcBef>
              <a:spcAft>
                <a:spcPts val="0"/>
              </a:spcAft>
              <a:buNone/>
            </a:pPr>
            <a:r>
              <a:rPr lang="en-US" sz="900">
                <a:solidFill>
                  <a:schemeClr val="dk1"/>
                </a:solidFill>
                <a:latin typeface="Calibri"/>
                <a:ea typeface="Calibri"/>
                <a:cs typeface="Calibri"/>
                <a:sym typeface="Calibri"/>
              </a:rPr>
              <a:t>A Guide For Mandated Reporters In Recognizing And Reporting Child Abuse And Neglect. Commonwealth of Virginia Department of Social Services Child Protective Services. Available at: </a:t>
            </a:r>
            <a:r>
              <a:rPr lang="en-US" sz="900" u="sng">
                <a:solidFill>
                  <a:schemeClr val="dk1"/>
                </a:solidFill>
                <a:latin typeface="Calibri"/>
                <a:ea typeface="Calibri"/>
                <a:cs typeface="Calibri"/>
                <a:sym typeface="Calibri"/>
                <a:hlinkClick r:id="rId3">
                  <a:extLst>
                    <a:ext uri="{A12FA001-AC4F-418D-AE19-62706E023703}">
                      <ahyp:hlinkClr xmlns:ahyp="http://schemas.microsoft.com/office/drawing/2018/hyperlinkcolor" xmlns="" val="tx"/>
                    </a:ext>
                  </a:extLst>
                </a:hlinkClick>
              </a:rPr>
              <a:t>Link</a:t>
            </a:r>
            <a:r>
              <a:rPr lang="en-US" sz="900">
                <a:solidFill>
                  <a:schemeClr val="dk1"/>
                </a:solidFill>
                <a:latin typeface="Calibri"/>
                <a:ea typeface="Calibri"/>
                <a:cs typeface="Calibri"/>
                <a:sym typeface="Calibri"/>
              </a:rPr>
              <a:t> </a:t>
            </a:r>
            <a:endParaRPr/>
          </a:p>
          <a:p>
            <a:pPr marL="0" lvl="0" indent="0" algn="l" rtl="0">
              <a:spcBef>
                <a:spcPts val="0"/>
              </a:spcBef>
              <a:spcAft>
                <a:spcPts val="0"/>
              </a:spcAft>
              <a:buNone/>
            </a:pPr>
            <a:r>
              <a:rPr lang="en-US" sz="900" u="sng">
                <a:solidFill>
                  <a:schemeClr val="dk1"/>
                </a:solidFill>
                <a:latin typeface="Calibri"/>
                <a:ea typeface="Calibri"/>
                <a:cs typeface="Calibri"/>
                <a:sym typeface="Calibri"/>
              </a:rPr>
              <a:t>Sakher AlQahtani, BDS, MClinDent, PhDAmber D. Riley, MS, RDH</a:t>
            </a:r>
            <a:r>
              <a:rPr lang="en-US" sz="900">
                <a:solidFill>
                  <a:schemeClr val="dk1"/>
                </a:solidFill>
                <a:latin typeface="Calibri"/>
                <a:ea typeface="Calibri"/>
                <a:cs typeface="Calibri"/>
                <a:sym typeface="Calibri"/>
              </a:rPr>
              <a:t> Identifying and responding to child abuse and neglect. Available at: </a:t>
            </a:r>
            <a:r>
              <a:rPr lang="en-US" sz="900" u="sng">
                <a:solidFill>
                  <a:schemeClr val="dk1"/>
                </a:solidFill>
                <a:latin typeface="Calibri"/>
                <a:ea typeface="Calibri"/>
                <a:cs typeface="Calibri"/>
                <a:sym typeface="Calibri"/>
                <a:hlinkClick r:id="rId4">
                  <a:extLst>
                    <a:ext uri="{A12FA001-AC4F-418D-AE19-62706E023703}">
                      <ahyp:hlinkClr xmlns:ahyp="http://schemas.microsoft.com/office/drawing/2018/hyperlinkcolor" xmlns="" val="tx"/>
                    </a:ext>
                  </a:extLst>
                </a:hlinkClick>
              </a:rPr>
              <a:t>Link</a:t>
            </a:r>
            <a:r>
              <a:rPr lang="en-US" sz="900">
                <a:solidFill>
                  <a:schemeClr val="dk1"/>
                </a:solidFill>
                <a:latin typeface="Calibri"/>
                <a:ea typeface="Calibri"/>
                <a:cs typeface="Calibri"/>
                <a:sym typeface="Calibri"/>
              </a:rPr>
              <a:t> </a:t>
            </a:r>
            <a:endParaRPr/>
          </a:p>
        </p:txBody>
      </p:sp>
      <p:sp>
        <p:nvSpPr>
          <p:cNvPr id="136" name="Google Shape;136;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12</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3" name="Google Shape;143;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900">
                <a:solidFill>
                  <a:schemeClr val="dk1"/>
                </a:solidFill>
                <a:latin typeface="Calibri"/>
                <a:ea typeface="Calibri"/>
                <a:cs typeface="Calibri"/>
                <a:sym typeface="Calibri"/>
              </a:rPr>
              <a:t>&lt;veure diapositiva&gt;</a:t>
            </a:r>
            <a:endParaRPr/>
          </a:p>
          <a:p>
            <a:pPr marL="0" lvl="0" indent="0" algn="l" rtl="0">
              <a:spcBef>
                <a:spcPts val="0"/>
              </a:spcBef>
              <a:spcAft>
                <a:spcPts val="0"/>
              </a:spcAft>
              <a:buNone/>
            </a:pPr>
            <a:endParaRPr/>
          </a:p>
          <a:p>
            <a:pPr marL="0" marR="0" lvl="0" indent="0" algn="l" rtl="0">
              <a:lnSpc>
                <a:spcPct val="100000"/>
              </a:lnSpc>
              <a:spcBef>
                <a:spcPts val="0"/>
              </a:spcBef>
              <a:spcAft>
                <a:spcPts val="0"/>
              </a:spcAft>
              <a:buClr>
                <a:schemeClr val="dk1"/>
              </a:buClr>
              <a:buSzPts val="900"/>
              <a:buFont typeface="Calibri"/>
              <a:buNone/>
            </a:pPr>
            <a:r>
              <a:rPr lang="en-US"/>
              <a:t>També:</a:t>
            </a:r>
            <a:endParaRPr/>
          </a:p>
          <a:p>
            <a:pPr marL="0" marR="0" lvl="0" indent="0" algn="l" rtl="0">
              <a:lnSpc>
                <a:spcPct val="100000"/>
              </a:lnSpc>
              <a:spcBef>
                <a:spcPts val="0"/>
              </a:spcBef>
              <a:spcAft>
                <a:spcPts val="0"/>
              </a:spcAft>
              <a:buClr>
                <a:schemeClr val="dk1"/>
              </a:buClr>
              <a:buSzPts val="900"/>
              <a:buFont typeface="Calibri"/>
              <a:buNone/>
            </a:pPr>
            <a:r>
              <a:rPr lang="en-US"/>
              <a:t>- escolteu la nena oel nen, deixant-li explicar el que va passar amb les seves pròpies paraules; intenteu que interrompi el relat fent alguna cosa diferent o buscant alguna persona</a:t>
            </a:r>
            <a:endParaRPr/>
          </a:p>
          <a:p>
            <a:pPr marL="0" marR="0" lvl="0" indent="0" algn="l" rtl="0">
              <a:lnSpc>
                <a:spcPct val="100000"/>
              </a:lnSpc>
              <a:spcBef>
                <a:spcPts val="0"/>
              </a:spcBef>
              <a:spcAft>
                <a:spcPts val="0"/>
              </a:spcAft>
              <a:buClr>
                <a:schemeClr val="dk1"/>
              </a:buClr>
              <a:buSzPts val="900"/>
              <a:buFont typeface="Calibri"/>
              <a:buNone/>
            </a:pPr>
            <a:r>
              <a:rPr lang="en-US"/>
              <a:t>- assegureu a la nena o al nen que no té cap culpa i que no ha fet res dolent</a:t>
            </a:r>
            <a:endParaRPr sz="900">
              <a:solidFill>
                <a:schemeClr val="accent1"/>
              </a:solidFill>
            </a:endParaRPr>
          </a:p>
          <a:p>
            <a:pPr marL="0" lvl="0" indent="0" algn="l" rtl="0">
              <a:spcBef>
                <a:spcPts val="0"/>
              </a:spcBef>
              <a:spcAft>
                <a:spcPts val="0"/>
              </a:spcAft>
              <a:buNone/>
            </a:pPr>
            <a:endParaRPr/>
          </a:p>
        </p:txBody>
      </p:sp>
      <p:sp>
        <p:nvSpPr>
          <p:cNvPr id="144" name="Google Shape;144;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13</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1" name="Google Shape;151;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Font: </a:t>
            </a:r>
            <a:r>
              <a:rPr lang="en-US" u="sng">
                <a:solidFill>
                  <a:schemeClr val="hlink"/>
                </a:solidFill>
                <a:hlinkClick r:id="rId3"/>
              </a:rPr>
              <a:t>https://www.helpguide.org/articles/abuse/child-abuse-and-neglect.htm</a:t>
            </a:r>
            <a:endParaRPr/>
          </a:p>
          <a:p>
            <a:pPr marL="0" lvl="0" indent="0" algn="l" rtl="0">
              <a:spcBef>
                <a:spcPts val="0"/>
              </a:spcBef>
              <a:spcAft>
                <a:spcPts val="0"/>
              </a:spcAft>
              <a:buNone/>
            </a:pPr>
            <a:endParaRPr/>
          </a:p>
          <a:p>
            <a:pPr marL="0" lvl="0" indent="0" algn="l" rtl="0">
              <a:spcBef>
                <a:spcPts val="0"/>
              </a:spcBef>
              <a:spcAft>
                <a:spcPts val="0"/>
              </a:spcAft>
              <a:buNone/>
            </a:pPr>
            <a:r>
              <a:rPr lang="en-US"/>
              <a:t>&lt;veure diapositiva&gt;</a:t>
            </a:r>
            <a:endParaRPr/>
          </a:p>
        </p:txBody>
      </p:sp>
      <p:sp>
        <p:nvSpPr>
          <p:cNvPr id="152" name="Google Shape;152;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14</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8" name="Google Shape;158;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9" name="Google Shape;159;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15</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5" name="Google Shape;165;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6" name="Google Shape;166;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16</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2" name="Google Shape;172;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900">
                <a:solidFill>
                  <a:schemeClr val="dk1"/>
                </a:solidFill>
                <a:latin typeface="Calibri"/>
                <a:ea typeface="Calibri"/>
                <a:cs typeface="Calibri"/>
                <a:sym typeface="Calibri"/>
              </a:rPr>
              <a:t>&lt;veure diapositiva&gt;</a:t>
            </a:r>
            <a:endParaRPr/>
          </a:p>
          <a:p>
            <a:pPr marL="0" lvl="0" indent="0" algn="l" rtl="0">
              <a:spcBef>
                <a:spcPts val="0"/>
              </a:spcBef>
              <a:spcAft>
                <a:spcPts val="0"/>
              </a:spcAft>
              <a:buNone/>
            </a:pPr>
            <a:r>
              <a:rPr lang="en-US" sz="900">
                <a:solidFill>
                  <a:schemeClr val="dk1"/>
                </a:solidFill>
                <a:latin typeface="Calibri"/>
                <a:ea typeface="Calibri"/>
                <a:cs typeface="Calibri"/>
                <a:sym typeface="Calibri"/>
              </a:rPr>
              <a:t> </a:t>
            </a:r>
            <a:endParaRPr/>
          </a:p>
          <a:p>
            <a:pPr marL="0" lvl="0" indent="0" algn="l" rtl="0">
              <a:spcBef>
                <a:spcPts val="0"/>
              </a:spcBef>
              <a:spcAft>
                <a:spcPts val="0"/>
              </a:spcAft>
              <a:buNone/>
            </a:pPr>
            <a:r>
              <a:rPr lang="en-US" sz="900">
                <a:solidFill>
                  <a:schemeClr val="dk1"/>
                </a:solidFill>
                <a:latin typeface="Calibri"/>
                <a:ea typeface="Calibri"/>
                <a:cs typeface="Calibri"/>
                <a:sym typeface="Calibri"/>
              </a:rPr>
              <a:t>Font: </a:t>
            </a:r>
            <a:endParaRPr/>
          </a:p>
          <a:p>
            <a:pPr marL="0" lvl="0" indent="0" algn="l" rtl="0">
              <a:spcBef>
                <a:spcPts val="0"/>
              </a:spcBef>
              <a:spcAft>
                <a:spcPts val="0"/>
              </a:spcAft>
              <a:buNone/>
            </a:pPr>
            <a:r>
              <a:rPr lang="en-US" sz="900">
                <a:solidFill>
                  <a:schemeClr val="dk1"/>
                </a:solidFill>
                <a:latin typeface="Calibri"/>
                <a:ea typeface="Calibri"/>
                <a:cs typeface="Calibri"/>
                <a:sym typeface="Calibri"/>
              </a:rPr>
              <a:t>A Guide For Mandated Reporters In Recognizing And Reporting Child Abuse And Neglect. Commonwealth of Virginia Department of Social Services Child Protective Services. Available at: </a:t>
            </a:r>
            <a:r>
              <a:rPr lang="en-US" sz="900" u="sng">
                <a:solidFill>
                  <a:schemeClr val="dk1"/>
                </a:solidFill>
                <a:latin typeface="Calibri"/>
                <a:ea typeface="Calibri"/>
                <a:cs typeface="Calibri"/>
                <a:sym typeface="Calibri"/>
                <a:hlinkClick r:id="rId3">
                  <a:extLst>
                    <a:ext uri="{A12FA001-AC4F-418D-AE19-62706E023703}">
                      <ahyp:hlinkClr xmlns:ahyp="http://schemas.microsoft.com/office/drawing/2018/hyperlinkcolor" xmlns="" val="tx"/>
                    </a:ext>
                  </a:extLst>
                </a:hlinkClick>
              </a:rPr>
              <a:t>Link</a:t>
            </a:r>
            <a:r>
              <a:rPr lang="en-US" sz="900">
                <a:solidFill>
                  <a:schemeClr val="dk1"/>
                </a:solidFill>
                <a:latin typeface="Calibri"/>
                <a:ea typeface="Calibri"/>
                <a:cs typeface="Calibri"/>
                <a:sym typeface="Calibri"/>
              </a:rPr>
              <a:t> </a:t>
            </a:r>
            <a:endParaRPr/>
          </a:p>
          <a:p>
            <a:pPr marL="0" lvl="0" indent="0" algn="l" rtl="0">
              <a:spcBef>
                <a:spcPts val="0"/>
              </a:spcBef>
              <a:spcAft>
                <a:spcPts val="0"/>
              </a:spcAft>
              <a:buNone/>
            </a:pPr>
            <a:r>
              <a:rPr lang="en-US" sz="900" b="1">
                <a:solidFill>
                  <a:schemeClr val="dk1"/>
                </a:solidFill>
                <a:latin typeface="Calibri"/>
                <a:ea typeface="Calibri"/>
                <a:cs typeface="Calibri"/>
                <a:sym typeface="Calibri"/>
              </a:rPr>
              <a:t/>
            </a:r>
            <a:br>
              <a:rPr lang="en-US" sz="900" b="1">
                <a:solidFill>
                  <a:schemeClr val="dk1"/>
                </a:solidFill>
                <a:latin typeface="Calibri"/>
                <a:ea typeface="Calibri"/>
                <a:cs typeface="Calibri"/>
                <a:sym typeface="Calibri"/>
              </a:rPr>
            </a:br>
            <a:r>
              <a:rPr lang="en-US" sz="900" b="1">
                <a:solidFill>
                  <a:schemeClr val="dk1"/>
                </a:solidFill>
                <a:latin typeface="Calibri"/>
                <a:ea typeface="Calibri"/>
                <a:cs typeface="Calibri"/>
                <a:sym typeface="Calibri"/>
              </a:rPr>
              <a:t> </a:t>
            </a:r>
            <a:endParaRPr sz="900">
              <a:solidFill>
                <a:schemeClr val="dk1"/>
              </a:solidFill>
              <a:latin typeface="Calibri"/>
              <a:ea typeface="Calibri"/>
              <a:cs typeface="Calibri"/>
              <a:sym typeface="Calibri"/>
            </a:endParaRPr>
          </a:p>
        </p:txBody>
      </p:sp>
      <p:sp>
        <p:nvSpPr>
          <p:cNvPr id="173" name="Google Shape;173;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17</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9" name="Google Shape;179;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900">
                <a:solidFill>
                  <a:schemeClr val="dk1"/>
                </a:solidFill>
                <a:latin typeface="Calibri"/>
                <a:ea typeface="Calibri"/>
                <a:cs typeface="Calibri"/>
                <a:sym typeface="Calibri"/>
              </a:rPr>
              <a:t>&lt;veure diapositiva&gt;</a:t>
            </a:r>
            <a:endParaRPr/>
          </a:p>
          <a:p>
            <a:pPr marL="0" lvl="0" indent="0" algn="l" rtl="0">
              <a:spcBef>
                <a:spcPts val="0"/>
              </a:spcBef>
              <a:spcAft>
                <a:spcPts val="0"/>
              </a:spcAft>
              <a:buNone/>
            </a:pPr>
            <a:r>
              <a:rPr lang="en-US" sz="900">
                <a:solidFill>
                  <a:schemeClr val="dk1"/>
                </a:solidFill>
                <a:latin typeface="Calibri"/>
                <a:ea typeface="Calibri"/>
                <a:cs typeface="Calibri"/>
                <a:sym typeface="Calibri"/>
              </a:rPr>
              <a:t> </a:t>
            </a:r>
            <a:endParaRPr/>
          </a:p>
          <a:p>
            <a:pPr marL="0" lvl="0" indent="0" algn="l" rtl="0">
              <a:spcBef>
                <a:spcPts val="0"/>
              </a:spcBef>
              <a:spcAft>
                <a:spcPts val="0"/>
              </a:spcAft>
              <a:buNone/>
            </a:pPr>
            <a:r>
              <a:rPr lang="en-US" sz="900">
                <a:solidFill>
                  <a:schemeClr val="dk1"/>
                </a:solidFill>
                <a:latin typeface="Calibri"/>
                <a:ea typeface="Calibri"/>
                <a:cs typeface="Calibri"/>
                <a:sym typeface="Calibri"/>
              </a:rPr>
              <a:t>Font: </a:t>
            </a:r>
            <a:endParaRPr/>
          </a:p>
          <a:p>
            <a:pPr marL="0" lvl="0" indent="0" algn="l" rtl="0">
              <a:spcBef>
                <a:spcPts val="0"/>
              </a:spcBef>
              <a:spcAft>
                <a:spcPts val="0"/>
              </a:spcAft>
              <a:buNone/>
            </a:pPr>
            <a:r>
              <a:rPr lang="en-US" sz="900">
                <a:solidFill>
                  <a:schemeClr val="dk1"/>
                </a:solidFill>
                <a:latin typeface="Calibri"/>
                <a:ea typeface="Calibri"/>
                <a:cs typeface="Calibri"/>
                <a:sym typeface="Calibri"/>
              </a:rPr>
              <a:t>A Guide For Mandated Reporters In Recognizing And Reporting Child Abuse And Neglect. Commonwealth of Virginia Department of Social Services Child Protective Services. Available at: </a:t>
            </a:r>
            <a:r>
              <a:rPr lang="en-US" sz="900" u="sng">
                <a:solidFill>
                  <a:schemeClr val="dk1"/>
                </a:solidFill>
                <a:latin typeface="Calibri"/>
                <a:ea typeface="Calibri"/>
                <a:cs typeface="Calibri"/>
                <a:sym typeface="Calibri"/>
                <a:hlinkClick r:id="rId3">
                  <a:extLst>
                    <a:ext uri="{A12FA001-AC4F-418D-AE19-62706E023703}">
                      <ahyp:hlinkClr xmlns:ahyp="http://schemas.microsoft.com/office/drawing/2018/hyperlinkcolor" xmlns="" val="tx"/>
                    </a:ext>
                  </a:extLst>
                </a:hlinkClick>
              </a:rPr>
              <a:t>Link</a:t>
            </a:r>
            <a:r>
              <a:rPr lang="en-US" sz="900">
                <a:solidFill>
                  <a:schemeClr val="dk1"/>
                </a:solidFill>
                <a:latin typeface="Calibri"/>
                <a:ea typeface="Calibri"/>
                <a:cs typeface="Calibri"/>
                <a:sym typeface="Calibri"/>
              </a:rPr>
              <a:t> </a:t>
            </a:r>
            <a:endParaRPr/>
          </a:p>
          <a:p>
            <a:pPr marL="0" lvl="0" indent="0" algn="l" rtl="0">
              <a:spcBef>
                <a:spcPts val="0"/>
              </a:spcBef>
              <a:spcAft>
                <a:spcPts val="0"/>
              </a:spcAft>
              <a:buNone/>
            </a:pPr>
            <a:r>
              <a:rPr lang="en-US" sz="900">
                <a:solidFill>
                  <a:schemeClr val="dk1"/>
                </a:solidFill>
                <a:latin typeface="Calibri"/>
                <a:ea typeface="Calibri"/>
                <a:cs typeface="Calibri"/>
                <a:sym typeface="Calibri"/>
              </a:rPr>
              <a:t> </a:t>
            </a:r>
            <a:endParaRPr sz="900">
              <a:solidFill>
                <a:schemeClr val="dk1"/>
              </a:solidFill>
              <a:latin typeface="Calibri"/>
              <a:ea typeface="Calibri"/>
              <a:cs typeface="Calibri"/>
              <a:sym typeface="Calibri"/>
            </a:endParaRPr>
          </a:p>
        </p:txBody>
      </p:sp>
      <p:sp>
        <p:nvSpPr>
          <p:cNvPr id="180" name="Google Shape;180;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18</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6" name="Google Shape;186;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87" name="Google Shape;187;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19</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3" name="Google Shape;193;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94" name="Google Shape;194;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20</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8" name="Google Shape;68;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900">
                <a:solidFill>
                  <a:schemeClr val="dk1"/>
                </a:solidFill>
                <a:latin typeface="Calibri"/>
                <a:ea typeface="Calibri"/>
                <a:cs typeface="Calibri"/>
                <a:sym typeface="Calibri"/>
              </a:rPr>
              <a:t>En aquesta sessió explorarem per què les nenes i els nens no revelen que ha rebut maltractament i per què sí ho revelen.</a:t>
            </a:r>
            <a:endParaRPr/>
          </a:p>
          <a:p>
            <a:pPr marL="0" lvl="0" indent="0" algn="l" rtl="0">
              <a:spcBef>
                <a:spcPts val="0"/>
              </a:spcBef>
              <a:spcAft>
                <a:spcPts val="0"/>
              </a:spcAft>
              <a:buNone/>
            </a:pPr>
            <a:r>
              <a:rPr lang="en-US" sz="900">
                <a:solidFill>
                  <a:schemeClr val="dk1"/>
                </a:solidFill>
                <a:latin typeface="Calibri"/>
                <a:ea typeface="Calibri"/>
                <a:cs typeface="Calibri"/>
                <a:sym typeface="Calibri"/>
              </a:rPr>
              <a:t>També discutirem sobre la resposta adequada a una nena o nen que revela que ha rebut maltractament i el procediment per notiticar (Qui ha de notificar, Per què notificar, Quan notificar, On notificar i Què notificar).</a:t>
            </a:r>
            <a:endParaRPr/>
          </a:p>
          <a:p>
            <a:pPr marL="0" lvl="0" indent="0" algn="l" rtl="0">
              <a:spcBef>
                <a:spcPts val="0"/>
              </a:spcBef>
              <a:spcAft>
                <a:spcPts val="0"/>
              </a:spcAft>
              <a:buNone/>
            </a:pPr>
            <a:r>
              <a:rPr lang="en-US" sz="900">
                <a:solidFill>
                  <a:schemeClr val="dk1"/>
                </a:solidFill>
                <a:latin typeface="Calibri"/>
                <a:ea typeface="Calibri"/>
                <a:cs typeface="Calibri"/>
                <a:sym typeface="Calibri"/>
              </a:rPr>
              <a:t>Al final es descriurà la connexió de la notificació a CAN-MDS i el registre</a:t>
            </a:r>
            <a:endParaRPr/>
          </a:p>
        </p:txBody>
      </p:sp>
      <p:sp>
        <p:nvSpPr>
          <p:cNvPr id="69" name="Google Shape;69;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3</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0" name="Google Shape;200;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01" name="Google Shape;201;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21</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7" name="Google Shape;207;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08" name="Google Shape;208;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22</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4" name="Google Shape;214;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15" name="Google Shape;215;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23</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1" name="Google Shape;221;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22" name="Google Shape;222;p2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24</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8" name="Google Shape;228;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29" name="Google Shape;229;p2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25</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5" name="Google Shape;235;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6" name="Google Shape;236;p2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26</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2" name="Google Shape;242;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900">
                <a:solidFill>
                  <a:schemeClr val="dk1"/>
                </a:solidFill>
                <a:latin typeface="Calibri"/>
                <a:ea typeface="Calibri"/>
                <a:cs typeface="Calibri"/>
                <a:sym typeface="Calibri"/>
              </a:rPr>
              <a:t>Notes per a la persona formadora:</a:t>
            </a:r>
            <a:endParaRPr/>
          </a:p>
          <a:p>
            <a:pPr marL="0" lvl="0" indent="0" algn="l" rtl="0">
              <a:spcBef>
                <a:spcPts val="0"/>
              </a:spcBef>
              <a:spcAft>
                <a:spcPts val="0"/>
              </a:spcAft>
              <a:buNone/>
            </a:pPr>
            <a:r>
              <a:rPr lang="en-US" sz="900">
                <a:solidFill>
                  <a:schemeClr val="dk1"/>
                </a:solidFill>
                <a:latin typeface="Calibri"/>
                <a:ea typeface="Calibri"/>
                <a:cs typeface="Calibri"/>
                <a:sym typeface="Calibri"/>
              </a:rPr>
              <a:t>És possible que el procés de notificació no sempre sigui fàcil. Es poden trobar dificultats que poden actuar com a barrera per fer-ho o poden desanimar la participació continuada en situacions de maltractament infantil.</a:t>
            </a:r>
            <a:endParaRPr/>
          </a:p>
          <a:p>
            <a:pPr marL="0" lvl="0" indent="0" algn="l" rtl="0">
              <a:spcBef>
                <a:spcPts val="0"/>
              </a:spcBef>
              <a:spcAft>
                <a:spcPts val="0"/>
              </a:spcAft>
              <a:buNone/>
            </a:pPr>
            <a:r>
              <a:rPr lang="en-US" sz="900">
                <a:solidFill>
                  <a:schemeClr val="dk1"/>
                </a:solidFill>
                <a:latin typeface="Calibri"/>
                <a:ea typeface="Calibri"/>
                <a:cs typeface="Calibri"/>
                <a:sym typeface="Calibri"/>
              </a:rPr>
              <a:t>-Les i els professionals que han tingut una experiència negativa en denunciar sospites de maltractament infantil poden tenir reticències a notificar-ho per segona vegada. Poden haver estat desanimades o desanimats o poden haver desenvolupat una desconfiança envers les autoritats, sentint que una notificació prèvia no es va gestionar de manera adequada.</a:t>
            </a:r>
            <a:endParaRPr/>
          </a:p>
          <a:p>
            <a:pPr marL="0" lvl="0" indent="0" algn="l" rtl="0">
              <a:spcBef>
                <a:spcPts val="0"/>
              </a:spcBef>
              <a:spcAft>
                <a:spcPts val="0"/>
              </a:spcAft>
              <a:buNone/>
            </a:pPr>
            <a:r>
              <a:rPr lang="en-US" sz="900">
                <a:solidFill>
                  <a:schemeClr val="dk1"/>
                </a:solidFill>
                <a:latin typeface="Calibri"/>
                <a:ea typeface="Calibri"/>
                <a:cs typeface="Calibri"/>
                <a:sym typeface="Calibri"/>
              </a:rPr>
              <a:t>-La creença que no es farà res: tot i que informar no garanteix que la situació millorarà, no informar garanteix que si hi ha maltractment, la nena o el nen continuarà en risc. De vegades les persones que poden notificar pensen que no es farà res si ho comuniquen, de manera que no ho fan. A part de les repercusions legals, aquest raonament és erroni. Si es notifica un incident de presumpte maltractament infantil, es produirà alguna acció. Com a mínim, notificar garanteix que les autoritats responsables siguin conscients de les vostres inquietuds i que compliu la vostra obligació legal. D’altra banda, si no es notifica l’incident, no passarà res. Nenes i nens que reben maltractament no es poden protegir tret que se’ls identifiqui per primera vegada. La clau de la identificació són les notificacions.</a:t>
            </a:r>
            <a:endParaRPr/>
          </a:p>
        </p:txBody>
      </p:sp>
      <p:sp>
        <p:nvSpPr>
          <p:cNvPr id="243" name="Google Shape;243;p2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27</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9" name="Google Shape;249;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0" name="Google Shape;250;p2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28</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5" name="Google Shape;255;p2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6" name="Google Shape;256;p2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29</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2" name="Google Shape;262;p2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3" name="Google Shape;263;p2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30</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5" name="Google Shape;75;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900">
                <a:solidFill>
                  <a:schemeClr val="dk1"/>
                </a:solidFill>
                <a:latin typeface="Calibri"/>
                <a:ea typeface="Calibri"/>
                <a:cs typeface="Calibri"/>
                <a:sym typeface="Calibri"/>
              </a:rPr>
              <a:t>Tot i que moltes persones poden parlar amb les nenes i els nens, és evident que moltes nenes i nens víctimes opten per mantenir amagades les seves experiències de maltractament. Aquesta realitat es pot donar per diversos motius, i no només perquè guardar secrets sigui cosa de nenes, nens o adolescents. Els motius per no parlar del maltractament poden ser:</a:t>
            </a:r>
            <a:endParaRPr/>
          </a:p>
          <a:p>
            <a:pPr marL="0" lvl="0" indent="0" algn="l" rtl="0">
              <a:spcBef>
                <a:spcPts val="0"/>
              </a:spcBef>
              <a:spcAft>
                <a:spcPts val="0"/>
              </a:spcAft>
              <a:buNone/>
            </a:pPr>
            <a:r>
              <a:rPr lang="en-US" sz="900">
                <a:solidFill>
                  <a:schemeClr val="dk1"/>
                </a:solidFill>
                <a:latin typeface="Calibri"/>
                <a:ea typeface="Calibri"/>
                <a:cs typeface="Calibri"/>
                <a:sym typeface="Calibri"/>
              </a:rPr>
              <a:t>&lt;veure la diapositiva&gt;</a:t>
            </a:r>
            <a:endParaRPr/>
          </a:p>
          <a:p>
            <a:pPr marL="0" lvl="0" indent="0" algn="l" rtl="0">
              <a:spcBef>
                <a:spcPts val="0"/>
              </a:spcBef>
              <a:spcAft>
                <a:spcPts val="0"/>
              </a:spcAft>
              <a:buNone/>
            </a:pPr>
            <a:r>
              <a:rPr lang="en-US" sz="900" u="sng">
                <a:solidFill>
                  <a:schemeClr val="dk1"/>
                </a:solidFill>
                <a:latin typeface="Calibri"/>
                <a:ea typeface="Calibri"/>
                <a:cs typeface="Calibri"/>
                <a:sym typeface="Calibri"/>
              </a:rPr>
              <a:t>Notes per a la persona formadora:</a:t>
            </a:r>
            <a:endParaRPr/>
          </a:p>
          <a:p>
            <a:pPr marL="0" lvl="0" indent="0" algn="l" rtl="0">
              <a:spcBef>
                <a:spcPts val="0"/>
              </a:spcBef>
              <a:spcAft>
                <a:spcPts val="0"/>
              </a:spcAft>
              <a:buNone/>
            </a:pPr>
            <a:r>
              <a:rPr lang="en-US" sz="900" b="1">
                <a:solidFill>
                  <a:schemeClr val="dk1"/>
                </a:solidFill>
                <a:latin typeface="Calibri"/>
                <a:ea typeface="Calibri"/>
                <a:cs typeface="Calibri"/>
                <a:sym typeface="Calibri"/>
              </a:rPr>
              <a:t>Poden tenir por de les conseqüències</a:t>
            </a:r>
            <a:endParaRPr sz="900" b="1">
              <a:solidFill>
                <a:schemeClr val="dk1"/>
              </a:solidFill>
              <a:latin typeface="Calibri"/>
              <a:ea typeface="Calibri"/>
              <a:cs typeface="Calibri"/>
              <a:sym typeface="Calibri"/>
            </a:endParaRPr>
          </a:p>
          <a:p>
            <a:pPr marL="0" lvl="0" indent="0" algn="l" rtl="0">
              <a:spcBef>
                <a:spcPts val="0"/>
              </a:spcBef>
              <a:spcAft>
                <a:spcPts val="0"/>
              </a:spcAft>
              <a:buNone/>
            </a:pPr>
            <a:r>
              <a:rPr lang="en-US" sz="900">
                <a:solidFill>
                  <a:schemeClr val="dk1"/>
                </a:solidFill>
                <a:latin typeface="Calibri"/>
                <a:ea typeface="Calibri"/>
                <a:cs typeface="Calibri"/>
                <a:sym typeface="Calibri"/>
              </a:rPr>
              <a:t>Sovint, nenes i nens es bloquegen a l’hora d’explicar el maltractament que pateixen perquè tenen por del que pugui passar després. És possible que es preocupin per possibles problemes amb la persona a qui expliquen la situació o amb l’agressora per compartir el que està passant. A la nena o el nen també li pot preocupar la reacció de la persona amb qui parla del tema: si s’enfadarà, espantarà o rebrà un impacte molt fort, que pugui anar a la policia o que l’interni en un centre.</a:t>
            </a:r>
            <a:endParaRPr/>
          </a:p>
          <a:p>
            <a:pPr marL="0" lvl="0" indent="0" algn="l" rtl="0">
              <a:spcBef>
                <a:spcPts val="0"/>
              </a:spcBef>
              <a:spcAft>
                <a:spcPts val="0"/>
              </a:spcAft>
              <a:buNone/>
            </a:pPr>
            <a:r>
              <a:rPr lang="en-US" sz="900" b="1">
                <a:solidFill>
                  <a:schemeClr val="dk1"/>
                </a:solidFill>
                <a:latin typeface="Calibri"/>
                <a:ea typeface="Calibri"/>
                <a:cs typeface="Calibri"/>
                <a:sym typeface="Calibri"/>
              </a:rPr>
              <a:t>Poden pensar que no els creuran </a:t>
            </a:r>
            <a:endParaRPr/>
          </a:p>
          <a:p>
            <a:pPr marL="0" lvl="0" indent="0" algn="l" rtl="0">
              <a:spcBef>
                <a:spcPts val="0"/>
              </a:spcBef>
              <a:spcAft>
                <a:spcPts val="0"/>
              </a:spcAft>
              <a:buNone/>
            </a:pPr>
            <a:r>
              <a:rPr lang="en-US" sz="900">
                <a:solidFill>
                  <a:schemeClr val="dk1"/>
                </a:solidFill>
                <a:latin typeface="Calibri"/>
                <a:ea typeface="Calibri"/>
                <a:cs typeface="Calibri"/>
                <a:sym typeface="Calibri"/>
              </a:rPr>
              <a:t>Requeix molta força què una nena o nen s’acosti a una persona adulta i reveli informació sobre maltractaments, de manera que és comprensible que opti per no dir res per si no creuen el que expliquen. La nena o el nen pot preferir callar-se abans que arriscar-se a rebre una humiliació, ignorància  o algun tipus d’aïllament o separació.</a:t>
            </a:r>
            <a:endParaRPr/>
          </a:p>
          <a:p>
            <a:pPr marL="0" lvl="0" indent="0" algn="l" rtl="0">
              <a:spcBef>
                <a:spcPts val="0"/>
              </a:spcBef>
              <a:spcAft>
                <a:spcPts val="0"/>
              </a:spcAft>
              <a:buNone/>
            </a:pPr>
            <a:r>
              <a:rPr lang="en-US" sz="900" b="1">
                <a:solidFill>
                  <a:schemeClr val="dk1"/>
                </a:solidFill>
                <a:latin typeface="Calibri"/>
                <a:ea typeface="Calibri"/>
                <a:cs typeface="Calibri"/>
                <a:sym typeface="Calibri"/>
              </a:rPr>
              <a:t>Poden sentir culpa</a:t>
            </a:r>
            <a:endParaRPr/>
          </a:p>
          <a:p>
            <a:pPr marL="0" lvl="0" indent="0" algn="l" rtl="0">
              <a:spcBef>
                <a:spcPts val="0"/>
              </a:spcBef>
              <a:spcAft>
                <a:spcPts val="0"/>
              </a:spcAft>
              <a:buNone/>
            </a:pPr>
            <a:r>
              <a:rPr lang="en-US" sz="900">
                <a:solidFill>
                  <a:schemeClr val="dk1"/>
                </a:solidFill>
                <a:latin typeface="Calibri"/>
                <a:ea typeface="Calibri"/>
                <a:cs typeface="Calibri"/>
                <a:sym typeface="Calibri"/>
              </a:rPr>
              <a:t>Nenes i nenes poden culpar-se del que passa o experimentar vergonya de dir-ho. Poden pensar que el maltractament és culpa seva perquè han fet alguna cosa per merèixer-ho. Com a resultat, els detalls del que està passant poden semblar massa vergonyosos perquè puguin parlar-ne, cosa que fa més possible que no diguin res. </a:t>
            </a:r>
            <a:endParaRPr/>
          </a:p>
          <a:p>
            <a:pPr marL="0" lvl="0" indent="0" algn="l" rtl="0">
              <a:spcBef>
                <a:spcPts val="0"/>
              </a:spcBef>
              <a:spcAft>
                <a:spcPts val="0"/>
              </a:spcAft>
              <a:buNone/>
            </a:pPr>
            <a:endParaRPr sz="900">
              <a:solidFill>
                <a:schemeClr val="dk1"/>
              </a:solidFill>
              <a:latin typeface="Calibri"/>
              <a:ea typeface="Calibri"/>
              <a:cs typeface="Calibri"/>
              <a:sym typeface="Calibri"/>
            </a:endParaRPr>
          </a:p>
          <a:p>
            <a:pPr marL="0" lvl="0" indent="0" algn="l" rtl="0">
              <a:spcBef>
                <a:spcPts val="0"/>
              </a:spcBef>
              <a:spcAft>
                <a:spcPts val="0"/>
              </a:spcAft>
              <a:buNone/>
            </a:pPr>
            <a:r>
              <a:rPr lang="en-US" sz="900">
                <a:solidFill>
                  <a:schemeClr val="dk1"/>
                </a:solidFill>
                <a:latin typeface="Calibri"/>
                <a:ea typeface="Calibri"/>
                <a:cs typeface="Calibri"/>
                <a:sym typeface="Calibri"/>
              </a:rPr>
              <a:t>Font: https://www.highspeedtraining.co.uk/hub/disclosure-child-abuse/</a:t>
            </a:r>
            <a:endParaRPr/>
          </a:p>
        </p:txBody>
      </p:sp>
      <p:sp>
        <p:nvSpPr>
          <p:cNvPr id="76" name="Google Shape;76;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4</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9" name="Google Shape;269;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0" name="Google Shape;270;p3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31</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6" name="Google Shape;2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rgbClr val="C55A11"/>
                </a:solidFill>
                <a:latin typeface="Quattrocento Sans"/>
                <a:ea typeface="Quattrocento Sans"/>
                <a:cs typeface="Quattrocento Sans"/>
                <a:sym typeface="Quattrocento Sans"/>
              </a:rPr>
              <a:t>[Suggerim presentar el significat de cada component de l’acrònim del projecte (CAN-MDS) com segueixen a continuació, ja que es relacionen directament amb els temes tractats en aquesta part de la formació. Podeu afegir comentaris que tinguin més coherencia amb la situació del vostre país o canviar l’èmfasi durant la presentació per reflectir amb més precisió les àrees d’interès del vostre grup en formació]</a:t>
            </a:r>
            <a:r>
              <a:rPr lang="en-US" sz="1200" b="1">
                <a:solidFill>
                  <a:srgbClr val="2E75B5"/>
                </a:solidFill>
              </a:rPr>
              <a:t/>
            </a:r>
            <a:br>
              <a:rPr lang="en-US" sz="1200" b="1">
                <a:solidFill>
                  <a:srgbClr val="2E75B5"/>
                </a:solidFill>
              </a:rPr>
            </a:br>
            <a:endParaRPr sz="1200">
              <a:solidFill>
                <a:schemeClr val="dk1"/>
              </a:solidFill>
              <a:latin typeface="Calibri"/>
              <a:ea typeface="Calibri"/>
              <a:cs typeface="Calibri"/>
              <a:sym typeface="Calibri"/>
            </a:endParaRPr>
          </a:p>
        </p:txBody>
      </p:sp>
      <p:sp>
        <p:nvSpPr>
          <p:cNvPr id="277" name="Google Shape;2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32</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2" name="Google Shape;282;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a:t>&lt;veure diapositiva&gt;</a:t>
            </a:r>
            <a:endParaRPr/>
          </a:p>
        </p:txBody>
      </p:sp>
      <p:sp>
        <p:nvSpPr>
          <p:cNvPr id="283" name="Google Shape;283;p3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33</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p3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a:t>&lt;veure diapositiva&gt;</a:t>
            </a:r>
            <a:endParaRPr/>
          </a:p>
        </p:txBody>
      </p:sp>
      <p:sp>
        <p:nvSpPr>
          <p:cNvPr id="305" name="Google Shape;305;p3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34</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p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7" name="Google Shape;327;p3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a:t>&lt;veure diapositiva&gt;</a:t>
            </a:r>
            <a:endParaRPr/>
          </a:p>
        </p:txBody>
      </p:sp>
      <p:sp>
        <p:nvSpPr>
          <p:cNvPr id="328" name="Google Shape;328;p3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35</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Google Shape;348;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9" name="Google Shape;349;p3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a:t>&lt;veure diapositiva&gt;</a:t>
            </a:r>
            <a:endParaRPr/>
          </a:p>
          <a:p>
            <a:pPr marL="0" lvl="0" indent="0" algn="l" rtl="0">
              <a:spcBef>
                <a:spcPts val="0"/>
              </a:spcBef>
              <a:spcAft>
                <a:spcPts val="0"/>
              </a:spcAft>
              <a:buNone/>
            </a:pPr>
            <a:endParaRPr/>
          </a:p>
        </p:txBody>
      </p:sp>
      <p:sp>
        <p:nvSpPr>
          <p:cNvPr id="350" name="Google Shape;350;p3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36</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2" name="Google Shape;82;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900">
                <a:solidFill>
                  <a:schemeClr val="dk1"/>
                </a:solidFill>
                <a:latin typeface="Calibri"/>
                <a:ea typeface="Calibri"/>
                <a:cs typeface="Calibri"/>
                <a:sym typeface="Calibri"/>
              </a:rPr>
              <a:t>Notes per a la persona formadora</a:t>
            </a:r>
            <a:endParaRPr sz="900">
              <a:solidFill>
                <a:schemeClr val="dk1"/>
              </a:solidFill>
              <a:latin typeface="Calibri"/>
              <a:ea typeface="Calibri"/>
              <a:cs typeface="Calibri"/>
              <a:sym typeface="Calibri"/>
            </a:endParaRPr>
          </a:p>
          <a:p>
            <a:pPr marL="0" lvl="0" indent="0" algn="l" rtl="0">
              <a:spcBef>
                <a:spcPts val="0"/>
              </a:spcBef>
              <a:spcAft>
                <a:spcPts val="0"/>
              </a:spcAft>
              <a:buNone/>
            </a:pPr>
            <a:r>
              <a:rPr lang="en-US" sz="900" b="1">
                <a:solidFill>
                  <a:schemeClr val="dk1"/>
                </a:solidFill>
                <a:latin typeface="Calibri"/>
                <a:ea typeface="Calibri"/>
                <a:cs typeface="Calibri"/>
                <a:sym typeface="Calibri"/>
              </a:rPr>
              <a:t>És possible que no tinguin la capacitat de parlar</a:t>
            </a:r>
            <a:endParaRPr sz="900" b="1">
              <a:solidFill>
                <a:schemeClr val="dk1"/>
              </a:solidFill>
              <a:latin typeface="Calibri"/>
              <a:ea typeface="Calibri"/>
              <a:cs typeface="Calibri"/>
              <a:sym typeface="Calibri"/>
            </a:endParaRPr>
          </a:p>
          <a:p>
            <a:pPr marL="0" lvl="0" indent="0" algn="l" rtl="0">
              <a:spcBef>
                <a:spcPts val="0"/>
              </a:spcBef>
              <a:spcAft>
                <a:spcPts val="0"/>
              </a:spcAft>
              <a:buNone/>
            </a:pPr>
            <a:r>
              <a:rPr lang="en-US" sz="900">
                <a:solidFill>
                  <a:schemeClr val="dk1"/>
                </a:solidFill>
                <a:latin typeface="Calibri"/>
                <a:ea typeface="Calibri"/>
                <a:cs typeface="Calibri"/>
                <a:sym typeface="Calibri"/>
              </a:rPr>
              <a:t>És possible que les nenes i els nens de curta edat o amb alguna discapacitat no tinguin les paraules per descriure el que els passa, i molt menys la capacitat d’entendre-ho. Nenes i nens són vulnerables a qualsevol edat, sobretot si no tenen les habilitats necessàries per reconèixer el maltractament. Això pot conduir fàcilment a no detectar casos de maltractament.</a:t>
            </a:r>
            <a:endParaRPr/>
          </a:p>
          <a:p>
            <a:pPr marL="0" lvl="0" indent="0" algn="l" rtl="0">
              <a:spcBef>
                <a:spcPts val="0"/>
              </a:spcBef>
              <a:spcAft>
                <a:spcPts val="0"/>
              </a:spcAft>
              <a:buNone/>
            </a:pPr>
            <a:r>
              <a:rPr lang="en-US" sz="900" b="1">
                <a:solidFill>
                  <a:schemeClr val="dk1"/>
                </a:solidFill>
                <a:latin typeface="Calibri"/>
                <a:ea typeface="Calibri"/>
                <a:cs typeface="Calibri"/>
                <a:sym typeface="Calibri"/>
              </a:rPr>
              <a:t>Pot ser que estimin la persona agressora i pensin que el maltractament és normal</a:t>
            </a:r>
            <a:endParaRPr/>
          </a:p>
          <a:p>
            <a:pPr marL="0" lvl="0" indent="0" algn="l" rtl="0">
              <a:spcBef>
                <a:spcPts val="0"/>
              </a:spcBef>
              <a:spcAft>
                <a:spcPts val="0"/>
              </a:spcAft>
              <a:buNone/>
            </a:pPr>
            <a:r>
              <a:rPr lang="en-US" sz="900">
                <a:solidFill>
                  <a:schemeClr val="dk1"/>
                </a:solidFill>
                <a:latin typeface="Calibri"/>
                <a:ea typeface="Calibri"/>
                <a:cs typeface="Calibri"/>
                <a:sym typeface="Calibri"/>
              </a:rPr>
              <a:t>Si alguna persona que coneix, confia i estima, és a dir, una amistat o un membre de la família, maltracta la nena o el nen, pot creure que això és normal i no reconèixer que hi ha res malament. És possible que creguin que controlen la situació perquè tenen una relació positiva amb la persona en qüestió.</a:t>
            </a:r>
            <a:endParaRPr/>
          </a:p>
          <a:p>
            <a:pPr marL="0" lvl="0" indent="0" algn="l" rtl="0">
              <a:spcBef>
                <a:spcPts val="0"/>
              </a:spcBef>
              <a:spcAft>
                <a:spcPts val="0"/>
              </a:spcAft>
              <a:buNone/>
            </a:pPr>
            <a:r>
              <a:rPr lang="en-US" sz="900" b="1">
                <a:solidFill>
                  <a:schemeClr val="dk1"/>
                </a:solidFill>
                <a:latin typeface="Calibri"/>
                <a:ea typeface="Calibri"/>
                <a:cs typeface="Calibri"/>
                <a:sym typeface="Calibri"/>
              </a:rPr>
              <a:t>Potser esperen que el maltractament s’aturi</a:t>
            </a:r>
            <a:endParaRPr sz="900" b="1">
              <a:solidFill>
                <a:schemeClr val="dk1"/>
              </a:solidFill>
              <a:latin typeface="Calibri"/>
              <a:ea typeface="Calibri"/>
              <a:cs typeface="Calibri"/>
              <a:sym typeface="Calibri"/>
            </a:endParaRPr>
          </a:p>
          <a:p>
            <a:pPr marL="0" lvl="0" indent="0" algn="l" rtl="0">
              <a:spcBef>
                <a:spcPts val="0"/>
              </a:spcBef>
              <a:spcAft>
                <a:spcPts val="0"/>
              </a:spcAft>
              <a:buNone/>
            </a:pPr>
            <a:r>
              <a:rPr lang="en-US" sz="900">
                <a:solidFill>
                  <a:schemeClr val="dk1"/>
                </a:solidFill>
                <a:latin typeface="Calibri"/>
                <a:ea typeface="Calibri"/>
                <a:cs typeface="Calibri"/>
                <a:sym typeface="Calibri"/>
              </a:rPr>
              <a:t>Una nena o un nen pot abstenir-se de parlar del maltractament que pateix perquè creu que la situació és només temporal i que aviat s’aturarà. Pot pensar que està rebent un càstig per alguna cosa o que el maltractament és només una part normal de la vida i pot estar esperant que passi aquest moment.</a:t>
            </a:r>
            <a:endParaRPr/>
          </a:p>
          <a:p>
            <a:pPr marL="0" lvl="0" indent="0" algn="l" rtl="0">
              <a:spcBef>
                <a:spcPts val="0"/>
              </a:spcBef>
              <a:spcAft>
                <a:spcPts val="0"/>
              </a:spcAft>
              <a:buNone/>
            </a:pPr>
            <a:r>
              <a:rPr lang="en-US" sz="900" b="1">
                <a:solidFill>
                  <a:schemeClr val="dk1"/>
                </a:solidFill>
                <a:latin typeface="Calibri"/>
                <a:ea typeface="Calibri"/>
                <a:cs typeface="Calibri"/>
                <a:sym typeface="Calibri"/>
              </a:rPr>
              <a:t>Mai se’ls ha preguntat</a:t>
            </a:r>
            <a:endParaRPr sz="900" b="1">
              <a:solidFill>
                <a:schemeClr val="dk1"/>
              </a:solidFill>
              <a:latin typeface="Calibri"/>
              <a:ea typeface="Calibri"/>
              <a:cs typeface="Calibri"/>
              <a:sym typeface="Calibri"/>
            </a:endParaRPr>
          </a:p>
          <a:p>
            <a:pPr marL="0" lvl="0" indent="0" algn="l" rtl="0">
              <a:spcBef>
                <a:spcPts val="0"/>
              </a:spcBef>
              <a:spcAft>
                <a:spcPts val="0"/>
              </a:spcAft>
              <a:buNone/>
            </a:pPr>
            <a:r>
              <a:rPr lang="en-US" sz="900">
                <a:solidFill>
                  <a:schemeClr val="dk1"/>
                </a:solidFill>
                <a:latin typeface="Calibri"/>
                <a:ea typeface="Calibri"/>
                <a:cs typeface="Calibri"/>
                <a:sym typeface="Calibri"/>
              </a:rPr>
              <a:t>En alguns casos, pot ser que la nena o el nen simplement estigui esperant que alguna persona noti que alguna cosa no està bé. És possible que no tingui la força ni l’oportunitat de parlar i potser espera que una persona adulta de confiança s’hi apropi i li pregunti què passa. Això fa imprescindible que les persones adultes estiguin alerta davant dels possibles senyals de maltractament i comentin els comportaments amb la nena o el nen quan sigui necessari.</a:t>
            </a:r>
            <a:endParaRPr/>
          </a:p>
          <a:p>
            <a:pPr marL="0" lvl="0" indent="0" algn="l" rtl="0">
              <a:spcBef>
                <a:spcPts val="0"/>
              </a:spcBef>
              <a:spcAft>
                <a:spcPts val="0"/>
              </a:spcAft>
              <a:buNone/>
            </a:pPr>
            <a:r>
              <a:rPr lang="en-US" sz="900">
                <a:solidFill>
                  <a:schemeClr val="dk1"/>
                </a:solidFill>
                <a:latin typeface="Calibri"/>
                <a:ea typeface="Calibri"/>
                <a:cs typeface="Calibri"/>
                <a:sym typeface="Calibri"/>
              </a:rPr>
              <a:t>Font: https://www.highspeedtraining.co.uk/hub/disclosure-child-abuse/</a:t>
            </a:r>
            <a:endParaRPr/>
          </a:p>
        </p:txBody>
      </p:sp>
      <p:sp>
        <p:nvSpPr>
          <p:cNvPr id="83" name="Google Shape;83;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5</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9" name="Google Shape;89;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chemeClr val="dk1"/>
              </a:buClr>
              <a:buSzPts val="900"/>
              <a:buFont typeface="Calibri"/>
              <a:buNone/>
            </a:pPr>
            <a:r>
              <a:rPr lang="en-US"/>
              <a:t>&lt;veure diapositiva&gt;</a:t>
            </a:r>
            <a:endParaRPr/>
          </a:p>
        </p:txBody>
      </p:sp>
      <p:sp>
        <p:nvSpPr>
          <p:cNvPr id="90" name="Google Shape;90;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6</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6" name="Google Shape;96;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chemeClr val="dk1"/>
              </a:buClr>
              <a:buSzPts val="900"/>
              <a:buFont typeface="Calibri"/>
              <a:buNone/>
            </a:pPr>
            <a:r>
              <a:rPr lang="en-US"/>
              <a:t>&lt;veure diapositiva&gt;</a:t>
            </a:r>
            <a:endParaRPr/>
          </a:p>
        </p:txBody>
      </p:sp>
      <p:sp>
        <p:nvSpPr>
          <p:cNvPr id="97" name="Google Shape;97;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7</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3" name="Google Shape;103;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900"/>
              <a:buFont typeface="Calibri"/>
              <a:buNone/>
            </a:pPr>
            <a:r>
              <a:rPr lang="en-US"/>
              <a:t>&lt;veure diapositiva&gt;</a:t>
            </a:r>
            <a:endParaRPr/>
          </a:p>
          <a:p>
            <a:pPr marL="0" lvl="0" indent="0" algn="l" rtl="0">
              <a:spcBef>
                <a:spcPts val="0"/>
              </a:spcBef>
              <a:spcAft>
                <a:spcPts val="0"/>
              </a:spcAft>
              <a:buNone/>
            </a:pPr>
            <a:r>
              <a:rPr lang="en-US" sz="900">
                <a:solidFill>
                  <a:schemeClr val="dk1"/>
                </a:solidFill>
                <a:latin typeface="Calibri"/>
                <a:ea typeface="Calibri"/>
                <a:cs typeface="Calibri"/>
                <a:sym typeface="Calibri"/>
              </a:rPr>
              <a:t> </a:t>
            </a:r>
            <a:endParaRPr/>
          </a:p>
          <a:p>
            <a:pPr marL="0" lvl="0" indent="0" algn="l" rtl="0">
              <a:spcBef>
                <a:spcPts val="0"/>
              </a:spcBef>
              <a:spcAft>
                <a:spcPts val="0"/>
              </a:spcAft>
              <a:buNone/>
            </a:pPr>
            <a:r>
              <a:rPr lang="en-US" sz="900">
                <a:solidFill>
                  <a:schemeClr val="dk1"/>
                </a:solidFill>
                <a:latin typeface="Calibri"/>
                <a:ea typeface="Calibri"/>
                <a:cs typeface="Calibri"/>
                <a:sym typeface="Calibri"/>
              </a:rPr>
              <a:t>Font: </a:t>
            </a:r>
            <a:endParaRPr/>
          </a:p>
          <a:p>
            <a:pPr marL="0" lvl="0" indent="0" algn="l" rtl="0">
              <a:spcBef>
                <a:spcPts val="0"/>
              </a:spcBef>
              <a:spcAft>
                <a:spcPts val="0"/>
              </a:spcAft>
              <a:buNone/>
            </a:pPr>
            <a:r>
              <a:rPr lang="en-US" sz="900">
                <a:solidFill>
                  <a:schemeClr val="dk1"/>
                </a:solidFill>
                <a:latin typeface="Calibri"/>
                <a:ea typeface="Calibri"/>
                <a:cs typeface="Calibri"/>
                <a:sym typeface="Calibri"/>
              </a:rPr>
              <a:t>A Guide For Mandated Reporters In Recognizing And Reporting Child Abuse And Neglect. Commonwealth of Virginia Department of Social Services Child Protective Services. Available at: </a:t>
            </a:r>
            <a:r>
              <a:rPr lang="en-US" sz="900" u="sng">
                <a:solidFill>
                  <a:schemeClr val="dk1"/>
                </a:solidFill>
                <a:latin typeface="Calibri"/>
                <a:ea typeface="Calibri"/>
                <a:cs typeface="Calibri"/>
                <a:sym typeface="Calibri"/>
                <a:hlinkClick r:id="rId3">
                  <a:extLst>
                    <a:ext uri="{A12FA001-AC4F-418D-AE19-62706E023703}">
                      <ahyp:hlinkClr xmlns:ahyp="http://schemas.microsoft.com/office/drawing/2018/hyperlinkcolor" xmlns="" val="tx"/>
                    </a:ext>
                  </a:extLst>
                </a:hlinkClick>
              </a:rPr>
              <a:t>Link</a:t>
            </a:r>
            <a:endParaRPr sz="900">
              <a:solidFill>
                <a:schemeClr val="dk1"/>
              </a:solidFill>
              <a:latin typeface="Calibri"/>
              <a:ea typeface="Calibri"/>
              <a:cs typeface="Calibri"/>
              <a:sym typeface="Calibri"/>
            </a:endParaRPr>
          </a:p>
        </p:txBody>
      </p:sp>
      <p:sp>
        <p:nvSpPr>
          <p:cNvPr id="104" name="Google Shape;104;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8</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1" name="Google Shape;111;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900"/>
              <a:buFont typeface="Calibri"/>
              <a:buNone/>
            </a:pPr>
            <a:r>
              <a:rPr lang="en-US"/>
              <a:t>&lt;veure diapositiva&gt;</a:t>
            </a:r>
            <a:endParaRPr/>
          </a:p>
          <a:p>
            <a:pPr marL="0" lvl="0" indent="0" algn="l" rtl="0">
              <a:spcBef>
                <a:spcPts val="0"/>
              </a:spcBef>
              <a:spcAft>
                <a:spcPts val="0"/>
              </a:spcAft>
              <a:buNone/>
            </a:pPr>
            <a:r>
              <a:rPr lang="en-US" sz="900">
                <a:solidFill>
                  <a:schemeClr val="dk1"/>
                </a:solidFill>
                <a:latin typeface="Calibri"/>
                <a:ea typeface="Calibri"/>
                <a:cs typeface="Calibri"/>
                <a:sym typeface="Calibri"/>
              </a:rPr>
              <a:t>Fonts: </a:t>
            </a:r>
            <a:endParaRPr/>
          </a:p>
          <a:p>
            <a:pPr marL="0" lvl="0" indent="-57150" algn="l" rtl="0">
              <a:spcBef>
                <a:spcPts val="0"/>
              </a:spcBef>
              <a:spcAft>
                <a:spcPts val="0"/>
              </a:spcAft>
              <a:buClr>
                <a:schemeClr val="dk1"/>
              </a:buClr>
              <a:buSzPts val="900"/>
              <a:buFont typeface="Arial"/>
              <a:buChar char="•"/>
            </a:pPr>
            <a:r>
              <a:rPr lang="en-US" sz="900">
                <a:solidFill>
                  <a:schemeClr val="dk1"/>
                </a:solidFill>
                <a:latin typeface="Calibri"/>
                <a:ea typeface="Calibri"/>
                <a:cs typeface="Calibri"/>
                <a:sym typeface="Calibri"/>
              </a:rPr>
              <a:t>Pollack, D., &amp; Kornblum, L. S. (2019). When a child discloses abuse. Available at: </a:t>
            </a:r>
            <a:r>
              <a:rPr lang="en-US" sz="900" u="sng">
                <a:solidFill>
                  <a:schemeClr val="dk1"/>
                </a:solidFill>
                <a:latin typeface="Calibri"/>
                <a:ea typeface="Calibri"/>
                <a:cs typeface="Calibri"/>
                <a:sym typeface="Calibri"/>
                <a:hlinkClick r:id="rId3">
                  <a:extLst>
                    <a:ext uri="{A12FA001-AC4F-418D-AE19-62706E023703}">
                      <ahyp:hlinkClr xmlns:ahyp="http://schemas.microsoft.com/office/drawing/2018/hyperlinkcolor" xmlns="" val="tx"/>
                    </a:ext>
                  </a:extLst>
                </a:hlinkClick>
              </a:rPr>
              <a:t>Link</a:t>
            </a:r>
            <a:r>
              <a:rPr lang="en-US" sz="900">
                <a:solidFill>
                  <a:schemeClr val="dk1"/>
                </a:solidFill>
                <a:latin typeface="Calibri"/>
                <a:ea typeface="Calibri"/>
                <a:cs typeface="Calibri"/>
                <a:sym typeface="Calibri"/>
              </a:rPr>
              <a:t> </a:t>
            </a:r>
            <a:endParaRPr/>
          </a:p>
          <a:p>
            <a:pPr marL="0" lvl="0" indent="-57150" algn="l" rtl="0">
              <a:spcBef>
                <a:spcPts val="0"/>
              </a:spcBef>
              <a:spcAft>
                <a:spcPts val="0"/>
              </a:spcAft>
              <a:buClr>
                <a:schemeClr val="dk1"/>
              </a:buClr>
              <a:buSzPts val="900"/>
              <a:buFont typeface="Arial"/>
              <a:buChar char="•"/>
            </a:pPr>
            <a:r>
              <a:rPr lang="en-US" sz="900">
                <a:solidFill>
                  <a:schemeClr val="dk1"/>
                </a:solidFill>
                <a:latin typeface="Calibri"/>
                <a:ea typeface="Calibri"/>
                <a:cs typeface="Calibri"/>
                <a:sym typeface="Calibri"/>
              </a:rPr>
              <a:t>A Guide For Mandated Reporters In Recognizing And Reporting Child Abuse And Neglect. Commonwealth of Virginia Department of Social Services Child Protective Services. Available at: </a:t>
            </a:r>
            <a:r>
              <a:rPr lang="en-US" sz="900" u="sng">
                <a:solidFill>
                  <a:schemeClr val="dk1"/>
                </a:solidFill>
                <a:latin typeface="Calibri"/>
                <a:ea typeface="Calibri"/>
                <a:cs typeface="Calibri"/>
                <a:sym typeface="Calibri"/>
                <a:hlinkClick r:id="rId4">
                  <a:extLst>
                    <a:ext uri="{A12FA001-AC4F-418D-AE19-62706E023703}">
                      <ahyp:hlinkClr xmlns:ahyp="http://schemas.microsoft.com/office/drawing/2018/hyperlinkcolor" xmlns="" val="tx"/>
                    </a:ext>
                  </a:extLst>
                </a:hlinkClick>
              </a:rPr>
              <a:t>Link</a:t>
            </a:r>
            <a:r>
              <a:rPr lang="en-US" sz="900">
                <a:solidFill>
                  <a:schemeClr val="dk1"/>
                </a:solidFill>
                <a:latin typeface="Calibri"/>
                <a:ea typeface="Calibri"/>
                <a:cs typeface="Calibri"/>
                <a:sym typeface="Calibri"/>
              </a:rPr>
              <a:t> </a:t>
            </a:r>
            <a:endParaRPr/>
          </a:p>
          <a:p>
            <a:pPr marL="0" lvl="0" indent="-57150" algn="l" rtl="0">
              <a:spcBef>
                <a:spcPts val="0"/>
              </a:spcBef>
              <a:spcAft>
                <a:spcPts val="0"/>
              </a:spcAft>
              <a:buClr>
                <a:schemeClr val="dk1"/>
              </a:buClr>
              <a:buSzPts val="900"/>
              <a:buFont typeface="Arial"/>
              <a:buChar char="•"/>
            </a:pPr>
            <a:r>
              <a:rPr lang="en-US" sz="900" u="sng">
                <a:solidFill>
                  <a:schemeClr val="dk1"/>
                </a:solidFill>
                <a:latin typeface="Calibri"/>
                <a:ea typeface="Calibri"/>
                <a:cs typeface="Calibri"/>
                <a:sym typeface="Calibri"/>
              </a:rPr>
              <a:t>Sakher AlQahtani, BDS, MClinDent, PhDAmber D. Riley, MS, RDH</a:t>
            </a:r>
            <a:r>
              <a:rPr lang="en-US" sz="900">
                <a:solidFill>
                  <a:schemeClr val="dk1"/>
                </a:solidFill>
                <a:latin typeface="Calibri"/>
                <a:ea typeface="Calibri"/>
                <a:cs typeface="Calibri"/>
                <a:sym typeface="Calibri"/>
              </a:rPr>
              <a:t> Identifying and responding to child abuse and neglect. Available at: </a:t>
            </a:r>
            <a:r>
              <a:rPr lang="en-US" sz="900" u="sng">
                <a:solidFill>
                  <a:schemeClr val="dk1"/>
                </a:solidFill>
                <a:latin typeface="Calibri"/>
                <a:ea typeface="Calibri"/>
                <a:cs typeface="Calibri"/>
                <a:sym typeface="Calibri"/>
                <a:hlinkClick r:id="rId5">
                  <a:extLst>
                    <a:ext uri="{A12FA001-AC4F-418D-AE19-62706E023703}">
                      <ahyp:hlinkClr xmlns:ahyp="http://schemas.microsoft.com/office/drawing/2018/hyperlinkcolor" xmlns="" val="tx"/>
                    </a:ext>
                  </a:extLst>
                </a:hlinkClick>
              </a:rPr>
              <a:t>Link</a:t>
            </a:r>
            <a:r>
              <a:rPr lang="en-US" sz="900">
                <a:solidFill>
                  <a:schemeClr val="dk1"/>
                </a:solidFill>
                <a:latin typeface="Calibri"/>
                <a:ea typeface="Calibri"/>
                <a:cs typeface="Calibri"/>
                <a:sym typeface="Calibri"/>
              </a:rPr>
              <a:t> </a:t>
            </a:r>
            <a:endParaRPr/>
          </a:p>
        </p:txBody>
      </p:sp>
      <p:sp>
        <p:nvSpPr>
          <p:cNvPr id="112" name="Google Shape;112;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9</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9" name="Google Shape;119;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900">
                <a:solidFill>
                  <a:schemeClr val="dk1"/>
                </a:solidFill>
                <a:latin typeface="Calibri"/>
                <a:ea typeface="Calibri"/>
                <a:cs typeface="Calibri"/>
                <a:sym typeface="Calibri"/>
              </a:rPr>
              <a:t>&lt;see slide&gt;</a:t>
            </a:r>
            <a:endParaRPr/>
          </a:p>
          <a:p>
            <a:pPr marL="0" lvl="0" indent="0" algn="l" rtl="0">
              <a:spcBef>
                <a:spcPts val="0"/>
              </a:spcBef>
              <a:spcAft>
                <a:spcPts val="0"/>
              </a:spcAft>
              <a:buNone/>
            </a:pPr>
            <a:r>
              <a:rPr lang="en-US" sz="900">
                <a:solidFill>
                  <a:schemeClr val="dk1"/>
                </a:solidFill>
                <a:latin typeface="Calibri"/>
                <a:ea typeface="Calibri"/>
                <a:cs typeface="Calibri"/>
                <a:sym typeface="Calibri"/>
              </a:rPr>
              <a:t>Also: </a:t>
            </a:r>
            <a:endParaRPr/>
          </a:p>
          <a:p>
            <a:pPr marL="0" lvl="0" indent="0" algn="l" rtl="0">
              <a:spcBef>
                <a:spcPts val="0"/>
              </a:spcBef>
              <a:spcAft>
                <a:spcPts val="0"/>
              </a:spcAft>
              <a:buNone/>
            </a:pPr>
            <a:r>
              <a:rPr lang="en-US" sz="900" b="1">
                <a:solidFill>
                  <a:schemeClr val="dk1"/>
                </a:solidFill>
                <a:latin typeface="Calibri"/>
                <a:ea typeface="Calibri"/>
                <a:cs typeface="Calibri"/>
                <a:sym typeface="Calibri"/>
              </a:rPr>
              <a:t>Escriu algunes notes sobre allò que t’han dit</a:t>
            </a:r>
            <a:endParaRPr sz="900" b="1">
              <a:solidFill>
                <a:schemeClr val="dk1"/>
              </a:solidFill>
              <a:latin typeface="Calibri"/>
              <a:ea typeface="Calibri"/>
              <a:cs typeface="Calibri"/>
              <a:sym typeface="Calibri"/>
            </a:endParaRPr>
          </a:p>
          <a:p>
            <a:pPr marL="171450" lvl="0" indent="-171450" algn="l" rtl="0">
              <a:spcBef>
                <a:spcPts val="0"/>
              </a:spcBef>
              <a:spcAft>
                <a:spcPts val="0"/>
              </a:spcAft>
              <a:buClr>
                <a:schemeClr val="dk1"/>
              </a:buClr>
              <a:buSzPts val="900"/>
              <a:buFont typeface="Arial"/>
              <a:buChar char="•"/>
            </a:pPr>
            <a:r>
              <a:rPr lang="en-US" sz="900" b="0">
                <a:solidFill>
                  <a:schemeClr val="dk1"/>
                </a:solidFill>
                <a:latin typeface="Calibri"/>
                <a:ea typeface="Calibri"/>
                <a:cs typeface="Calibri"/>
                <a:sym typeface="Calibri"/>
              </a:rPr>
              <a:t>Preneu notes molt breus en aquell moment i escriviu-les amb detall el més aviat possible.</a:t>
            </a:r>
            <a:endParaRPr/>
          </a:p>
          <a:p>
            <a:pPr marL="171450" lvl="0" indent="-171450" algn="l" rtl="0">
              <a:spcBef>
                <a:spcPts val="0"/>
              </a:spcBef>
              <a:spcAft>
                <a:spcPts val="0"/>
              </a:spcAft>
              <a:buClr>
                <a:schemeClr val="dk1"/>
              </a:buClr>
              <a:buSzPts val="900"/>
              <a:buFont typeface="Arial"/>
              <a:buChar char="•"/>
            </a:pPr>
            <a:r>
              <a:rPr lang="en-US" sz="900" b="0">
                <a:solidFill>
                  <a:schemeClr val="dk1"/>
                </a:solidFill>
                <a:latin typeface="Calibri"/>
                <a:ea typeface="Calibri"/>
                <a:cs typeface="Calibri"/>
                <a:sym typeface="Calibri"/>
              </a:rPr>
              <a:t>No destruïu les notes originals en cas que siguin requerides pel tribunal.</a:t>
            </a:r>
            <a:endParaRPr/>
          </a:p>
          <a:p>
            <a:pPr marL="171450" lvl="0" indent="-171450" algn="l" rtl="0">
              <a:spcBef>
                <a:spcPts val="0"/>
              </a:spcBef>
              <a:spcAft>
                <a:spcPts val="0"/>
              </a:spcAft>
              <a:buClr>
                <a:schemeClr val="dk1"/>
              </a:buClr>
              <a:buSzPts val="900"/>
              <a:buFont typeface="Arial"/>
              <a:buChar char="•"/>
            </a:pPr>
            <a:r>
              <a:rPr lang="en-US" sz="900" b="0">
                <a:solidFill>
                  <a:schemeClr val="dk1"/>
                </a:solidFill>
                <a:latin typeface="Calibri"/>
                <a:ea typeface="Calibri"/>
                <a:cs typeface="Calibri"/>
                <a:sym typeface="Calibri"/>
              </a:rPr>
              <a:t>Anoteu la data, l'hora, el lloc, les paraules que ha utilitzat la nena o el nen. Fer-ho de manera detallada.</a:t>
            </a:r>
            <a:endParaRPr/>
          </a:p>
          <a:p>
            <a:pPr marL="171450" lvl="0" indent="-171450" algn="l" rtl="0">
              <a:spcBef>
                <a:spcPts val="0"/>
              </a:spcBef>
              <a:spcAft>
                <a:spcPts val="0"/>
              </a:spcAft>
              <a:buClr>
                <a:schemeClr val="dk1"/>
              </a:buClr>
              <a:buSzPts val="900"/>
              <a:buFont typeface="Arial"/>
              <a:buChar char="•"/>
            </a:pPr>
            <a:r>
              <a:rPr lang="en-US" sz="900" b="0">
                <a:solidFill>
                  <a:schemeClr val="dk1"/>
                </a:solidFill>
                <a:latin typeface="Calibri"/>
                <a:ea typeface="Calibri"/>
                <a:cs typeface="Calibri"/>
                <a:sym typeface="Calibri"/>
              </a:rPr>
              <a:t>Anoteu les paraules reals utilitzades; incloent qualsevol paraulota o argot.</a:t>
            </a:r>
            <a:endParaRPr/>
          </a:p>
          <a:p>
            <a:pPr marL="171450" lvl="0" indent="-171450" algn="l" rtl="0">
              <a:spcBef>
                <a:spcPts val="0"/>
              </a:spcBef>
              <a:spcAft>
                <a:spcPts val="0"/>
              </a:spcAft>
              <a:buClr>
                <a:schemeClr val="dk1"/>
              </a:buClr>
              <a:buSzPts val="900"/>
              <a:buFont typeface="Arial"/>
              <a:buChar char="•"/>
            </a:pPr>
            <a:r>
              <a:rPr lang="en-US" sz="900" b="0">
                <a:solidFill>
                  <a:schemeClr val="dk1"/>
                </a:solidFill>
                <a:latin typeface="Calibri"/>
                <a:ea typeface="Calibri"/>
                <a:cs typeface="Calibri"/>
                <a:sym typeface="Calibri"/>
              </a:rPr>
              <a:t>Enregistreu afirmacions i coses observables, no les vostres interpretacions o suposicions, limiteu-vos als fets</a:t>
            </a:r>
            <a:endParaRPr sz="900" b="1">
              <a:solidFill>
                <a:schemeClr val="dk1"/>
              </a:solidFill>
              <a:latin typeface="Calibri"/>
              <a:ea typeface="Calibri"/>
              <a:cs typeface="Calibri"/>
              <a:sym typeface="Calibri"/>
            </a:endParaRPr>
          </a:p>
          <a:p>
            <a:pPr marL="0" lvl="0" indent="0" algn="l" rtl="0">
              <a:spcBef>
                <a:spcPts val="0"/>
              </a:spcBef>
              <a:spcAft>
                <a:spcPts val="0"/>
              </a:spcAft>
              <a:buNone/>
            </a:pPr>
            <a:endParaRPr sz="900" u="sng">
              <a:solidFill>
                <a:schemeClr val="dk1"/>
              </a:solidFill>
              <a:latin typeface="Calibri"/>
              <a:ea typeface="Calibri"/>
              <a:cs typeface="Calibri"/>
              <a:sym typeface="Calibri"/>
            </a:endParaRPr>
          </a:p>
          <a:p>
            <a:pPr marL="0" lvl="0" indent="0" algn="l" rtl="0">
              <a:spcBef>
                <a:spcPts val="0"/>
              </a:spcBef>
              <a:spcAft>
                <a:spcPts val="0"/>
              </a:spcAft>
              <a:buNone/>
            </a:pPr>
            <a:r>
              <a:rPr lang="en-US" sz="900" u="sng">
                <a:solidFill>
                  <a:schemeClr val="dk1"/>
                </a:solidFill>
                <a:latin typeface="Calibri"/>
                <a:ea typeface="Calibri"/>
                <a:cs typeface="Calibri"/>
                <a:sym typeface="Calibri"/>
              </a:rPr>
              <a:t>Font: https://www.britishcouncil.org/sites/default/files/handling_disclosure_from_a_child_0.pdf</a:t>
            </a:r>
            <a:endParaRPr sz="900">
              <a:solidFill>
                <a:schemeClr val="dk1"/>
              </a:solidFill>
              <a:latin typeface="Calibri"/>
              <a:ea typeface="Calibri"/>
              <a:cs typeface="Calibri"/>
              <a:sym typeface="Calibri"/>
            </a:endParaRPr>
          </a:p>
        </p:txBody>
      </p:sp>
      <p:sp>
        <p:nvSpPr>
          <p:cNvPr id="120" name="Google Shape;120;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10</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7"/>
        <p:cNvGrpSpPr/>
        <p:nvPr/>
      </p:nvGrpSpPr>
      <p:grpSpPr>
        <a:xfrm>
          <a:off x="0" y="0"/>
          <a:ext cx="0" cy="0"/>
          <a:chOff x="0" y="0"/>
          <a:chExt cx="0" cy="0"/>
        </a:xfrm>
      </p:grpSpPr>
      <p:sp>
        <p:nvSpPr>
          <p:cNvPr id="18" name="Google Shape;18;p37"/>
          <p:cNvSpPr txBox="1">
            <a:spLocks noGrp="1"/>
          </p:cNvSpPr>
          <p:nvPr>
            <p:ph type="ctrTitle"/>
          </p:nvPr>
        </p:nvSpPr>
        <p:spPr>
          <a:xfrm>
            <a:off x="1143000" y="841772"/>
            <a:ext cx="6858000" cy="1790700"/>
          </a:xfrm>
          <a:prstGeom prst="rect">
            <a:avLst/>
          </a:prstGeom>
          <a:noFill/>
          <a:ln>
            <a:noFill/>
          </a:ln>
        </p:spPr>
        <p:txBody>
          <a:bodyPr spcFirstLastPara="1" wrap="square" lIns="68575" tIns="34275" rIns="68575" bIns="34275" anchor="b" anchorCtr="0">
            <a:normAutofit/>
          </a:bodyPr>
          <a:lstStyle>
            <a:lvl1pPr lvl="0" algn="ctr">
              <a:lnSpc>
                <a:spcPct val="90000"/>
              </a:lnSpc>
              <a:spcBef>
                <a:spcPts val="0"/>
              </a:spcBef>
              <a:spcAft>
                <a:spcPts val="0"/>
              </a:spcAft>
              <a:buClr>
                <a:schemeClr val="dk1"/>
              </a:buClr>
              <a:buSzPts val="4500"/>
              <a:buFont typeface="Quattrocento Sans"/>
              <a:buNone/>
              <a:defRPr sz="4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37"/>
          <p:cNvSpPr txBox="1">
            <a:spLocks noGrp="1"/>
          </p:cNvSpPr>
          <p:nvPr>
            <p:ph type="subTitle" idx="1"/>
          </p:nvPr>
        </p:nvSpPr>
        <p:spPr>
          <a:xfrm>
            <a:off x="1143000" y="2701528"/>
            <a:ext cx="6858000" cy="1241822"/>
          </a:xfrm>
          <a:prstGeom prst="rect">
            <a:avLst/>
          </a:prstGeom>
          <a:noFill/>
          <a:ln>
            <a:noFill/>
          </a:ln>
        </p:spPr>
        <p:txBody>
          <a:bodyPr spcFirstLastPara="1" wrap="square" lIns="68575" tIns="34275" rIns="68575" bIns="34275" anchor="t" anchorCtr="0">
            <a:normAutofit/>
          </a:bodyPr>
          <a:lstStyle>
            <a:lvl1pPr lvl="0" algn="ctr">
              <a:lnSpc>
                <a:spcPct val="90000"/>
              </a:lnSpc>
              <a:spcBef>
                <a:spcPts val="750"/>
              </a:spcBef>
              <a:spcAft>
                <a:spcPts val="0"/>
              </a:spcAft>
              <a:buClr>
                <a:schemeClr val="dk1"/>
              </a:buClr>
              <a:buSzPts val="1800"/>
              <a:buNone/>
              <a:defRPr sz="1800"/>
            </a:lvl1pPr>
            <a:lvl2pPr lvl="1" algn="ctr">
              <a:lnSpc>
                <a:spcPct val="90000"/>
              </a:lnSpc>
              <a:spcBef>
                <a:spcPts val="375"/>
              </a:spcBef>
              <a:spcAft>
                <a:spcPts val="0"/>
              </a:spcAft>
              <a:buClr>
                <a:schemeClr val="dk1"/>
              </a:buClr>
              <a:buSzPts val="1500"/>
              <a:buNone/>
              <a:defRPr sz="1500"/>
            </a:lvl2pPr>
            <a:lvl3pPr lvl="2" algn="ctr">
              <a:lnSpc>
                <a:spcPct val="90000"/>
              </a:lnSpc>
              <a:spcBef>
                <a:spcPts val="375"/>
              </a:spcBef>
              <a:spcAft>
                <a:spcPts val="0"/>
              </a:spcAft>
              <a:buClr>
                <a:schemeClr val="dk1"/>
              </a:buClr>
              <a:buSzPts val="1400"/>
              <a:buNone/>
              <a:defRPr sz="1400"/>
            </a:lvl3pPr>
            <a:lvl4pPr lvl="3" algn="ctr">
              <a:lnSpc>
                <a:spcPct val="90000"/>
              </a:lnSpc>
              <a:spcBef>
                <a:spcPts val="375"/>
              </a:spcBef>
              <a:spcAft>
                <a:spcPts val="0"/>
              </a:spcAft>
              <a:buClr>
                <a:schemeClr val="dk1"/>
              </a:buClr>
              <a:buSzPts val="1200"/>
              <a:buNone/>
              <a:defRPr sz="1200"/>
            </a:lvl4pPr>
            <a:lvl5pPr lvl="4" algn="ctr">
              <a:lnSpc>
                <a:spcPct val="90000"/>
              </a:lnSpc>
              <a:spcBef>
                <a:spcPts val="375"/>
              </a:spcBef>
              <a:spcAft>
                <a:spcPts val="0"/>
              </a:spcAft>
              <a:buClr>
                <a:schemeClr val="dk1"/>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spTree>
      <p:nvGrpSpPr>
        <p:cNvPr id="1" name="Shape 49"/>
        <p:cNvGrpSpPr/>
        <p:nvPr/>
      </p:nvGrpSpPr>
      <p:grpSpPr>
        <a:xfrm>
          <a:off x="0" y="0"/>
          <a:ext cx="0" cy="0"/>
          <a:chOff x="0" y="0"/>
          <a:chExt cx="0" cy="0"/>
        </a:xfrm>
      </p:grpSpPr>
      <p:sp>
        <p:nvSpPr>
          <p:cNvPr id="50" name="Google Shape;50;p46"/>
          <p:cNvSpPr txBox="1">
            <a:spLocks noGrp="1"/>
          </p:cNvSpPr>
          <p:nvPr>
            <p:ph type="title"/>
          </p:nvPr>
        </p:nvSpPr>
        <p:spPr>
          <a:xfrm>
            <a:off x="629841" y="342900"/>
            <a:ext cx="2949178" cy="1200150"/>
          </a:xfrm>
          <a:prstGeom prst="rect">
            <a:avLst/>
          </a:prstGeom>
          <a:noFill/>
          <a:ln>
            <a:noFill/>
          </a:ln>
        </p:spPr>
        <p:txBody>
          <a:bodyPr spcFirstLastPara="1" wrap="square" lIns="68575" tIns="34275" rIns="68575" bIns="34275" anchor="b" anchorCtr="0">
            <a:normAutofit/>
          </a:bodyPr>
          <a:lstStyle>
            <a:lvl1pPr lvl="0" algn="l">
              <a:lnSpc>
                <a:spcPct val="90000"/>
              </a:lnSpc>
              <a:spcBef>
                <a:spcPts val="0"/>
              </a:spcBef>
              <a:spcAft>
                <a:spcPts val="0"/>
              </a:spcAft>
              <a:buClr>
                <a:schemeClr val="dk1"/>
              </a:buClr>
              <a:buSzPts val="2400"/>
              <a:buFont typeface="Quattrocento Sans"/>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46"/>
          <p:cNvSpPr>
            <a:spLocks noGrp="1"/>
          </p:cNvSpPr>
          <p:nvPr>
            <p:ph type="pic" idx="2"/>
          </p:nvPr>
        </p:nvSpPr>
        <p:spPr>
          <a:xfrm>
            <a:off x="3887391" y="740571"/>
            <a:ext cx="4629150" cy="3655219"/>
          </a:xfrm>
          <a:prstGeom prst="rect">
            <a:avLst/>
          </a:prstGeom>
          <a:noFill/>
          <a:ln>
            <a:noFill/>
          </a:ln>
        </p:spPr>
        <p:txBody>
          <a:bodyPr spcFirstLastPara="1" wrap="square" lIns="68575" tIns="34275" rIns="68575" bIns="34275" anchor="t" anchorCtr="0">
            <a:normAutofit/>
          </a:bodyPr>
          <a:lstStyle>
            <a:lvl1pPr marR="0" lvl="0" algn="l" rtl="0">
              <a:lnSpc>
                <a:spcPct val="90000"/>
              </a:lnSpc>
              <a:spcBef>
                <a:spcPts val="750"/>
              </a:spcBef>
              <a:spcAft>
                <a:spcPts val="0"/>
              </a:spcAft>
              <a:buClr>
                <a:schemeClr val="dk1"/>
              </a:buClr>
              <a:buSzPts val="2400"/>
              <a:buFont typeface="Arial"/>
              <a:buNone/>
              <a:defRPr sz="2400" b="0" i="0" u="none" strike="noStrike" cap="none">
                <a:solidFill>
                  <a:schemeClr val="dk1"/>
                </a:solidFill>
                <a:latin typeface="Quattrocento Sans"/>
                <a:ea typeface="Quattrocento Sans"/>
                <a:cs typeface="Quattrocento Sans"/>
                <a:sym typeface="Quattrocento Sans"/>
              </a:defRPr>
            </a:lvl1pPr>
            <a:lvl2pPr marR="0" lvl="1" algn="l" rtl="0">
              <a:lnSpc>
                <a:spcPct val="90000"/>
              </a:lnSpc>
              <a:spcBef>
                <a:spcPts val="375"/>
              </a:spcBef>
              <a:spcAft>
                <a:spcPts val="0"/>
              </a:spcAft>
              <a:buClr>
                <a:schemeClr val="dk1"/>
              </a:buClr>
              <a:buSzPts val="2100"/>
              <a:buFont typeface="Arial"/>
              <a:buNone/>
              <a:defRPr sz="2100" b="0" i="0" u="none" strike="noStrike" cap="none">
                <a:solidFill>
                  <a:schemeClr val="dk1"/>
                </a:solidFill>
                <a:latin typeface="Quattrocento Sans"/>
                <a:ea typeface="Quattrocento Sans"/>
                <a:cs typeface="Quattrocento Sans"/>
                <a:sym typeface="Quattrocento Sans"/>
              </a:defRPr>
            </a:lvl2pPr>
            <a:lvl3pPr marR="0" lvl="2" algn="l" rtl="0">
              <a:lnSpc>
                <a:spcPct val="90000"/>
              </a:lnSpc>
              <a:spcBef>
                <a:spcPts val="375"/>
              </a:spcBef>
              <a:spcAft>
                <a:spcPts val="0"/>
              </a:spcAft>
              <a:buClr>
                <a:schemeClr val="dk1"/>
              </a:buClr>
              <a:buSzPts val="1800"/>
              <a:buFont typeface="Arial"/>
              <a:buNone/>
              <a:defRPr sz="1800" b="0" i="0" u="none" strike="noStrike" cap="none">
                <a:solidFill>
                  <a:schemeClr val="dk1"/>
                </a:solidFill>
                <a:latin typeface="Quattrocento Sans"/>
                <a:ea typeface="Quattrocento Sans"/>
                <a:cs typeface="Quattrocento Sans"/>
                <a:sym typeface="Quattrocento Sans"/>
              </a:defRPr>
            </a:lvl3pPr>
            <a:lvl4pPr marR="0" lvl="3"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Quattrocento Sans"/>
                <a:ea typeface="Quattrocento Sans"/>
                <a:cs typeface="Quattrocento Sans"/>
                <a:sym typeface="Quattrocento Sans"/>
              </a:defRPr>
            </a:lvl4pPr>
            <a:lvl5pPr marR="0" lvl="4"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Quattrocento Sans"/>
                <a:ea typeface="Quattrocento Sans"/>
                <a:cs typeface="Quattrocento Sans"/>
                <a:sym typeface="Quattrocento Sans"/>
              </a:defRPr>
            </a:lvl5pPr>
            <a:lvl6pPr marR="0" lvl="5"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6pPr>
            <a:lvl7pPr marR="0" lvl="6"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7pPr>
            <a:lvl8pPr marR="0" lvl="7"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8pPr>
            <a:lvl9pPr marR="0" lvl="8"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9pPr>
          </a:lstStyle>
          <a:p>
            <a:endParaRPr/>
          </a:p>
        </p:txBody>
      </p:sp>
      <p:sp>
        <p:nvSpPr>
          <p:cNvPr id="52" name="Google Shape;52;p46"/>
          <p:cNvSpPr txBox="1">
            <a:spLocks noGrp="1"/>
          </p:cNvSpPr>
          <p:nvPr>
            <p:ph type="body" idx="1"/>
          </p:nvPr>
        </p:nvSpPr>
        <p:spPr>
          <a:xfrm>
            <a:off x="629841" y="1543050"/>
            <a:ext cx="2949178" cy="2858691"/>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750"/>
              </a:spcBef>
              <a:spcAft>
                <a:spcPts val="0"/>
              </a:spcAft>
              <a:buClr>
                <a:schemeClr val="dk1"/>
              </a:buClr>
              <a:buSzPts val="1200"/>
              <a:buNone/>
              <a:defRPr sz="1200"/>
            </a:lvl1pPr>
            <a:lvl2pPr marL="914400" lvl="1" indent="-228600" algn="l">
              <a:lnSpc>
                <a:spcPct val="90000"/>
              </a:lnSpc>
              <a:spcBef>
                <a:spcPts val="375"/>
              </a:spcBef>
              <a:spcAft>
                <a:spcPts val="0"/>
              </a:spcAft>
              <a:buClr>
                <a:schemeClr val="dk1"/>
              </a:buClr>
              <a:buSzPts val="1100"/>
              <a:buNone/>
              <a:defRPr sz="1100"/>
            </a:lvl2pPr>
            <a:lvl3pPr marL="1371600" lvl="2" indent="-228600" algn="l">
              <a:lnSpc>
                <a:spcPct val="90000"/>
              </a:lnSpc>
              <a:spcBef>
                <a:spcPts val="375"/>
              </a:spcBef>
              <a:spcAft>
                <a:spcPts val="0"/>
              </a:spcAft>
              <a:buClr>
                <a:schemeClr val="dk1"/>
              </a:buClr>
              <a:buSzPts val="900"/>
              <a:buNone/>
              <a:defRPr sz="900"/>
            </a:lvl3pPr>
            <a:lvl4pPr marL="1828800" lvl="3" indent="-228600" algn="l">
              <a:lnSpc>
                <a:spcPct val="90000"/>
              </a:lnSpc>
              <a:spcBef>
                <a:spcPts val="375"/>
              </a:spcBef>
              <a:spcAft>
                <a:spcPts val="0"/>
              </a:spcAft>
              <a:buClr>
                <a:schemeClr val="dk1"/>
              </a:buClr>
              <a:buSzPts val="800"/>
              <a:buNone/>
              <a:defRPr sz="800"/>
            </a:lvl4pPr>
            <a:lvl5pPr marL="2286000" lvl="4" indent="-228600" algn="l">
              <a:lnSpc>
                <a:spcPct val="90000"/>
              </a:lnSpc>
              <a:spcBef>
                <a:spcPts val="375"/>
              </a:spcBef>
              <a:spcAft>
                <a:spcPts val="0"/>
              </a:spcAft>
              <a:buClr>
                <a:schemeClr val="dk1"/>
              </a:buClr>
              <a:buSzPts val="800"/>
              <a:buNone/>
              <a:defRPr sz="800"/>
            </a:lvl5pPr>
            <a:lvl6pPr marL="2743200" lvl="5" indent="-228600" algn="l">
              <a:lnSpc>
                <a:spcPct val="90000"/>
              </a:lnSpc>
              <a:spcBef>
                <a:spcPts val="375"/>
              </a:spcBef>
              <a:spcAft>
                <a:spcPts val="0"/>
              </a:spcAft>
              <a:buClr>
                <a:schemeClr val="dk1"/>
              </a:buClr>
              <a:buSzPts val="800"/>
              <a:buNone/>
              <a:defRPr sz="800"/>
            </a:lvl6pPr>
            <a:lvl7pPr marL="3200400" lvl="6" indent="-228600" algn="l">
              <a:lnSpc>
                <a:spcPct val="90000"/>
              </a:lnSpc>
              <a:spcBef>
                <a:spcPts val="375"/>
              </a:spcBef>
              <a:spcAft>
                <a:spcPts val="0"/>
              </a:spcAft>
              <a:buClr>
                <a:schemeClr val="dk1"/>
              </a:buClr>
              <a:buSzPts val="800"/>
              <a:buNone/>
              <a:defRPr sz="800"/>
            </a:lvl7pPr>
            <a:lvl8pPr marL="3657600" lvl="7" indent="-228600" algn="l">
              <a:lnSpc>
                <a:spcPct val="90000"/>
              </a:lnSpc>
              <a:spcBef>
                <a:spcPts val="375"/>
              </a:spcBef>
              <a:spcAft>
                <a:spcPts val="0"/>
              </a:spcAft>
              <a:buClr>
                <a:schemeClr val="dk1"/>
              </a:buClr>
              <a:buSzPts val="800"/>
              <a:buNone/>
              <a:defRPr sz="800"/>
            </a:lvl8pPr>
            <a:lvl9pPr marL="4114800" lvl="8" indent="-228600" algn="l">
              <a:lnSpc>
                <a:spcPct val="90000"/>
              </a:lnSpc>
              <a:spcBef>
                <a:spcPts val="375"/>
              </a:spcBef>
              <a:spcAft>
                <a:spcPts val="0"/>
              </a:spcAft>
              <a:buClr>
                <a:schemeClr val="dk1"/>
              </a:buClr>
              <a:buSzPts val="800"/>
              <a:buNone/>
              <a:defRPr sz="800"/>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Title and Vertical Text" type="vertTx">
  <p:cSld name="VERTICAL_TEXT">
    <p:spTree>
      <p:nvGrpSpPr>
        <p:cNvPr id="1" name="Shape 53"/>
        <p:cNvGrpSpPr/>
        <p:nvPr/>
      </p:nvGrpSpPr>
      <p:grpSpPr>
        <a:xfrm>
          <a:off x="0" y="0"/>
          <a:ext cx="0" cy="0"/>
          <a:chOff x="0" y="0"/>
          <a:chExt cx="0" cy="0"/>
        </a:xfrm>
      </p:grpSpPr>
      <p:sp>
        <p:nvSpPr>
          <p:cNvPr id="54" name="Google Shape;54;p47"/>
          <p:cNvSpPr txBox="1">
            <a:spLocks noGrp="1"/>
          </p:cNvSpPr>
          <p:nvPr>
            <p:ph type="title"/>
          </p:nvPr>
        </p:nvSpPr>
        <p:spPr>
          <a:xfrm>
            <a:off x="628650" y="273846"/>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5" name="Google Shape;55;p47"/>
          <p:cNvSpPr txBox="1">
            <a:spLocks noGrp="1"/>
          </p:cNvSpPr>
          <p:nvPr>
            <p:ph type="body" idx="1"/>
          </p:nvPr>
        </p:nvSpPr>
        <p:spPr>
          <a:xfrm rot="5400000">
            <a:off x="2940248" y="-942379"/>
            <a:ext cx="3263504" cy="7886700"/>
          </a:xfrm>
          <a:prstGeom prst="rect">
            <a:avLst/>
          </a:prstGeom>
          <a:noFill/>
          <a:ln>
            <a:noFill/>
          </a:ln>
        </p:spPr>
        <p:txBody>
          <a:bodyPr spcFirstLastPara="1" wrap="square" lIns="68575" tIns="34275" rIns="68575" bIns="34275"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Vertical Title and Text" type="vertTitleAndTx">
  <p:cSld name="VERTICAL_TITLE_AND_VERTICAL_TEXT">
    <p:spTree>
      <p:nvGrpSpPr>
        <p:cNvPr id="1" name="Shape 56"/>
        <p:cNvGrpSpPr/>
        <p:nvPr/>
      </p:nvGrpSpPr>
      <p:grpSpPr>
        <a:xfrm>
          <a:off x="0" y="0"/>
          <a:ext cx="0" cy="0"/>
          <a:chOff x="0" y="0"/>
          <a:chExt cx="0" cy="0"/>
        </a:xfrm>
      </p:grpSpPr>
      <p:sp>
        <p:nvSpPr>
          <p:cNvPr id="57" name="Google Shape;57;p48"/>
          <p:cNvSpPr txBox="1">
            <a:spLocks noGrp="1"/>
          </p:cNvSpPr>
          <p:nvPr>
            <p:ph type="title"/>
          </p:nvPr>
        </p:nvSpPr>
        <p:spPr>
          <a:xfrm rot="5400000">
            <a:off x="5350074" y="1467446"/>
            <a:ext cx="4358879" cy="1971675"/>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48"/>
          <p:cNvSpPr txBox="1">
            <a:spLocks noGrp="1"/>
          </p:cNvSpPr>
          <p:nvPr>
            <p:ph type="body" idx="1"/>
          </p:nvPr>
        </p:nvSpPr>
        <p:spPr>
          <a:xfrm rot="5400000">
            <a:off x="1349574" y="-447079"/>
            <a:ext cx="4358879" cy="5800725"/>
          </a:xfrm>
          <a:prstGeom prst="rect">
            <a:avLst/>
          </a:prstGeom>
          <a:noFill/>
          <a:ln>
            <a:noFill/>
          </a:ln>
        </p:spPr>
        <p:txBody>
          <a:bodyPr spcFirstLastPara="1" wrap="square" lIns="68575" tIns="34275" rIns="68575" bIns="34275"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Title and Content" type="obj">
  <p:cSld name="OBJECT">
    <p:spTree>
      <p:nvGrpSpPr>
        <p:cNvPr id="1" name="Shape 20"/>
        <p:cNvGrpSpPr/>
        <p:nvPr/>
      </p:nvGrpSpPr>
      <p:grpSpPr>
        <a:xfrm>
          <a:off x="0" y="0"/>
          <a:ext cx="0" cy="0"/>
          <a:chOff x="0" y="0"/>
          <a:chExt cx="0" cy="0"/>
        </a:xfrm>
      </p:grpSpPr>
      <p:sp>
        <p:nvSpPr>
          <p:cNvPr id="21" name="Google Shape;21;p38"/>
          <p:cNvSpPr txBox="1">
            <a:spLocks noGrp="1"/>
          </p:cNvSpPr>
          <p:nvPr>
            <p:ph type="title"/>
          </p:nvPr>
        </p:nvSpPr>
        <p:spPr>
          <a:xfrm>
            <a:off x="628650" y="273846"/>
            <a:ext cx="7886700" cy="89297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8"/>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rmAutofit/>
          </a:bodyPr>
          <a:lstStyle>
            <a:lvl1pPr marL="457200" lvl="0" indent="-361950" algn="l">
              <a:lnSpc>
                <a:spcPct val="90000"/>
              </a:lnSpc>
              <a:spcBef>
                <a:spcPts val="750"/>
              </a:spcBef>
              <a:spcAft>
                <a:spcPts val="0"/>
              </a:spcAft>
              <a:buClr>
                <a:schemeClr val="accent1"/>
              </a:buClr>
              <a:buSzPts val="2100"/>
              <a:buFont typeface="Noto Sans Symbols"/>
              <a:buChar char="🠶"/>
              <a:defRPr/>
            </a:lvl1pPr>
            <a:lvl2pPr marL="914400" lvl="1" indent="-342900" algn="l">
              <a:lnSpc>
                <a:spcPct val="90000"/>
              </a:lnSpc>
              <a:spcBef>
                <a:spcPts val="375"/>
              </a:spcBef>
              <a:spcAft>
                <a:spcPts val="0"/>
              </a:spcAft>
              <a:buClr>
                <a:srgbClr val="2E75B5"/>
              </a:buClr>
              <a:buSzPts val="1800"/>
              <a:buFont typeface="Noto Sans Symbols"/>
              <a:buChar char="🠶"/>
              <a:defRPr/>
            </a:lvl2pPr>
            <a:lvl3pPr marL="1371600" lvl="2" indent="-323850" algn="l">
              <a:lnSpc>
                <a:spcPct val="90000"/>
              </a:lnSpc>
              <a:spcBef>
                <a:spcPts val="375"/>
              </a:spcBef>
              <a:spcAft>
                <a:spcPts val="0"/>
              </a:spcAft>
              <a:buClr>
                <a:srgbClr val="1E4E79"/>
              </a:buClr>
              <a:buSzPts val="1500"/>
              <a:buFont typeface="Noto Sans Symbols"/>
              <a:buChar char="🠶"/>
              <a:defRPr/>
            </a:lvl3pPr>
            <a:lvl4pPr marL="1828800" lvl="3" indent="-317500" algn="l">
              <a:lnSpc>
                <a:spcPct val="90000"/>
              </a:lnSpc>
              <a:spcBef>
                <a:spcPts val="375"/>
              </a:spcBef>
              <a:spcAft>
                <a:spcPts val="0"/>
              </a:spcAft>
              <a:buClr>
                <a:srgbClr val="222A35"/>
              </a:buClr>
              <a:buSzPts val="1400"/>
              <a:buFont typeface="Noto Sans Symbols"/>
              <a:buChar char="🠶"/>
              <a:defRPr/>
            </a:lvl4pPr>
            <a:lvl5pPr marL="2286000" lvl="4" indent="-317500" algn="l">
              <a:lnSpc>
                <a:spcPct val="90000"/>
              </a:lnSpc>
              <a:spcBef>
                <a:spcPts val="375"/>
              </a:spcBef>
              <a:spcAft>
                <a:spcPts val="0"/>
              </a:spcAft>
              <a:buClr>
                <a:srgbClr val="323F4F"/>
              </a:buClr>
              <a:buSzPts val="1400"/>
              <a:buFont typeface="Noto Sans Symbols"/>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cxnSp>
        <p:nvCxnSpPr>
          <p:cNvPr id="23" name="Google Shape;23;p38"/>
          <p:cNvCxnSpPr/>
          <p:nvPr/>
        </p:nvCxnSpPr>
        <p:spPr>
          <a:xfrm>
            <a:off x="628650" y="1172522"/>
            <a:ext cx="7886700" cy="0"/>
          </a:xfrm>
          <a:prstGeom prst="straightConnector1">
            <a:avLst/>
          </a:prstGeom>
          <a:noFill/>
          <a:ln w="9525" cap="flat" cmpd="sng">
            <a:solidFill>
              <a:schemeClr val="accent1"/>
            </a:solidFill>
            <a:prstDash val="solid"/>
            <a:miter lim="800000"/>
            <a:headEnd type="none" w="sm" len="sm"/>
            <a:tailEnd type="none" w="sm" len="sm"/>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Custom Layout">
  <p:cSld name="Custom Layout">
    <p:spTree>
      <p:nvGrpSpPr>
        <p:cNvPr id="1" name="Shape 24"/>
        <p:cNvGrpSpPr/>
        <p:nvPr/>
      </p:nvGrpSpPr>
      <p:grpSpPr>
        <a:xfrm>
          <a:off x="0" y="0"/>
          <a:ext cx="0" cy="0"/>
          <a:chOff x="0" y="0"/>
          <a:chExt cx="0" cy="0"/>
        </a:xfrm>
      </p:grpSpPr>
      <p:pic>
        <p:nvPicPr>
          <p:cNvPr id="25" name="Google Shape;25;p39"/>
          <p:cNvPicPr preferRelativeResize="0"/>
          <p:nvPr/>
        </p:nvPicPr>
        <p:blipFill rotWithShape="1">
          <a:blip r:embed="rId2">
            <a:alphaModFix/>
          </a:blip>
          <a:srcRect/>
          <a:stretch/>
        </p:blipFill>
        <p:spPr>
          <a:xfrm>
            <a:off x="6723683" y="4733927"/>
            <a:ext cx="2186955" cy="381304"/>
          </a:xfrm>
          <a:prstGeom prst="rect">
            <a:avLst/>
          </a:prstGeom>
          <a:noFill/>
          <a:ln>
            <a:noFill/>
          </a:ln>
        </p:spPr>
      </p:pic>
      <p:sp>
        <p:nvSpPr>
          <p:cNvPr id="26" name="Google Shape;26;p39"/>
          <p:cNvSpPr/>
          <p:nvPr/>
        </p:nvSpPr>
        <p:spPr>
          <a:xfrm>
            <a:off x="2248746" y="4728582"/>
            <a:ext cx="3078212" cy="438582"/>
          </a:xfrm>
          <a:prstGeom prst="rect">
            <a:avLst/>
          </a:prstGeom>
          <a:noFill/>
          <a:ln>
            <a:noFill/>
          </a:ln>
        </p:spPr>
        <p:txBody>
          <a:bodyPr spcFirstLastPara="1" wrap="square" lIns="68575" tIns="34275" rIns="68575" bIns="34275" anchor="ctr" anchorCtr="0">
            <a:spAutoFit/>
          </a:bodyPr>
          <a:lstStyle/>
          <a:p>
            <a:pPr marL="0" marR="0" lvl="0" indent="0" algn="r" rtl="0">
              <a:spcBef>
                <a:spcPts val="0"/>
              </a:spcBef>
              <a:spcAft>
                <a:spcPts val="0"/>
              </a:spcAft>
              <a:buNone/>
            </a:pPr>
            <a:r>
              <a:rPr lang="en-US" sz="800">
                <a:solidFill>
                  <a:srgbClr val="595959"/>
                </a:solidFill>
                <a:latin typeface="Teko"/>
                <a:ea typeface="Teko"/>
                <a:cs typeface="Teko"/>
                <a:sym typeface="Teko"/>
              </a:rPr>
              <a:t>“Coordinated Response to Child Abuse &amp; Neglect via Minimum Data Set: </a:t>
            </a:r>
            <a:r>
              <a:rPr lang="en-US" sz="800" i="1">
                <a:solidFill>
                  <a:srgbClr val="595959"/>
                </a:solidFill>
                <a:latin typeface="Teko"/>
                <a:ea typeface="Teko"/>
                <a:cs typeface="Teko"/>
                <a:sym typeface="Teko"/>
              </a:rPr>
              <a:t>from planning to practice</a:t>
            </a:r>
            <a:r>
              <a:rPr lang="en-US" sz="800">
                <a:solidFill>
                  <a:srgbClr val="595959"/>
                </a:solidFill>
                <a:latin typeface="Teko"/>
                <a:ea typeface="Teko"/>
                <a:cs typeface="Teko"/>
                <a:sym typeface="Teko"/>
              </a:rPr>
              <a:t>” [GA Nr: 810508 — CAN-MDS II — Funded by EU REC Programme 2014-2020]1</a:t>
            </a:r>
            <a:endParaRPr/>
          </a:p>
          <a:p>
            <a:pPr marL="0" marR="0" lvl="0" indent="0" algn="ctr" rtl="0">
              <a:spcBef>
                <a:spcPts val="0"/>
              </a:spcBef>
              <a:spcAft>
                <a:spcPts val="0"/>
              </a:spcAft>
              <a:buNone/>
            </a:pPr>
            <a:r>
              <a:rPr lang="en-US" sz="800" b="1">
                <a:solidFill>
                  <a:schemeClr val="accent1"/>
                </a:solidFill>
                <a:latin typeface="Teko"/>
                <a:ea typeface="Teko"/>
                <a:cs typeface="Teko"/>
                <a:sym typeface="Teko"/>
              </a:rPr>
              <a:t>CAN-MDS Operators’ Seminar</a:t>
            </a:r>
            <a:endParaRPr sz="800" b="1">
              <a:solidFill>
                <a:schemeClr val="accent1"/>
              </a:solidFill>
              <a:latin typeface="Teko"/>
              <a:ea typeface="Teko"/>
              <a:cs typeface="Teko"/>
              <a:sym typeface="Teko"/>
            </a:endParaRPr>
          </a:p>
        </p:txBody>
      </p:sp>
      <p:pic>
        <p:nvPicPr>
          <p:cNvPr id="27" name="Google Shape;27;p39"/>
          <p:cNvPicPr preferRelativeResize="0"/>
          <p:nvPr/>
        </p:nvPicPr>
        <p:blipFill rotWithShape="1">
          <a:blip r:embed="rId3">
            <a:alphaModFix/>
          </a:blip>
          <a:srcRect/>
          <a:stretch/>
        </p:blipFill>
        <p:spPr>
          <a:xfrm>
            <a:off x="1327066" y="4848692"/>
            <a:ext cx="353501" cy="234298"/>
          </a:xfrm>
          <a:prstGeom prst="rect">
            <a:avLst/>
          </a:prstGeom>
          <a:noFill/>
          <a:ln>
            <a:noFill/>
          </a:ln>
        </p:spPr>
      </p:pic>
      <p:sp>
        <p:nvSpPr>
          <p:cNvPr id="28" name="Google Shape;28;p39"/>
          <p:cNvSpPr/>
          <p:nvPr/>
        </p:nvSpPr>
        <p:spPr>
          <a:xfrm>
            <a:off x="124691" y="4772893"/>
            <a:ext cx="1114425" cy="349063"/>
          </a:xfrm>
          <a:prstGeom prst="rect">
            <a:avLst/>
          </a:prstGeom>
          <a:solidFill>
            <a:schemeClr val="lt1"/>
          </a:solidFill>
          <a:ln w="12700" cap="flat" cmpd="sng">
            <a:solidFill>
              <a:schemeClr val="accent2"/>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US" sz="1400">
                <a:solidFill>
                  <a:srgbClr val="FF0000"/>
                </a:solidFill>
                <a:latin typeface="Calibri"/>
                <a:ea typeface="Calibri"/>
                <a:cs typeface="Calibri"/>
                <a:sym typeface="Calibri"/>
              </a:rPr>
              <a:t>your logo</a:t>
            </a:r>
            <a:endParaRPr sz="1400">
              <a:solidFill>
                <a:srgbClr val="FF0000"/>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40"/>
          <p:cNvSpPr txBox="1">
            <a:spLocks noGrp="1"/>
          </p:cNvSpPr>
          <p:nvPr>
            <p:ph type="title"/>
          </p:nvPr>
        </p:nvSpPr>
        <p:spPr>
          <a:xfrm>
            <a:off x="623888" y="1282305"/>
            <a:ext cx="7886700" cy="2139553"/>
          </a:xfrm>
          <a:prstGeom prst="rect">
            <a:avLst/>
          </a:prstGeom>
          <a:noFill/>
          <a:ln>
            <a:noFill/>
          </a:ln>
        </p:spPr>
        <p:txBody>
          <a:bodyPr spcFirstLastPara="1" wrap="square" lIns="68575" tIns="34275" rIns="68575" bIns="34275" anchor="b" anchorCtr="0">
            <a:normAutofit/>
          </a:bodyPr>
          <a:lstStyle>
            <a:lvl1pPr lvl="0" algn="l">
              <a:lnSpc>
                <a:spcPct val="90000"/>
              </a:lnSpc>
              <a:spcBef>
                <a:spcPts val="0"/>
              </a:spcBef>
              <a:spcAft>
                <a:spcPts val="0"/>
              </a:spcAft>
              <a:buClr>
                <a:schemeClr val="dk1"/>
              </a:buClr>
              <a:buSzPts val="4500"/>
              <a:buFont typeface="Quattrocento Sans"/>
              <a:buNone/>
              <a:defRPr sz="4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40"/>
          <p:cNvSpPr txBox="1">
            <a:spLocks noGrp="1"/>
          </p:cNvSpPr>
          <p:nvPr>
            <p:ph type="body" idx="1"/>
          </p:nvPr>
        </p:nvSpPr>
        <p:spPr>
          <a:xfrm>
            <a:off x="623888" y="3442099"/>
            <a:ext cx="7886700" cy="1125140"/>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750"/>
              </a:spcBef>
              <a:spcAft>
                <a:spcPts val="0"/>
              </a:spcAft>
              <a:buClr>
                <a:srgbClr val="888888"/>
              </a:buClr>
              <a:buSzPts val="1800"/>
              <a:buNone/>
              <a:defRPr sz="1800">
                <a:solidFill>
                  <a:srgbClr val="888888"/>
                </a:solidFill>
              </a:defRPr>
            </a:lvl1pPr>
            <a:lvl2pPr marL="914400" lvl="1" indent="-228600" algn="l">
              <a:lnSpc>
                <a:spcPct val="90000"/>
              </a:lnSpc>
              <a:spcBef>
                <a:spcPts val="375"/>
              </a:spcBef>
              <a:spcAft>
                <a:spcPts val="0"/>
              </a:spcAft>
              <a:buClr>
                <a:srgbClr val="888888"/>
              </a:buClr>
              <a:buSzPts val="1500"/>
              <a:buNone/>
              <a:defRPr sz="1500">
                <a:solidFill>
                  <a:srgbClr val="888888"/>
                </a:solidFill>
              </a:defRPr>
            </a:lvl2pPr>
            <a:lvl3pPr marL="1371600" lvl="2" indent="-228600" algn="l">
              <a:lnSpc>
                <a:spcPct val="90000"/>
              </a:lnSpc>
              <a:spcBef>
                <a:spcPts val="375"/>
              </a:spcBef>
              <a:spcAft>
                <a:spcPts val="0"/>
              </a:spcAft>
              <a:buClr>
                <a:srgbClr val="888888"/>
              </a:buClr>
              <a:buSzPts val="1400"/>
              <a:buNone/>
              <a:defRPr sz="1400">
                <a:solidFill>
                  <a:srgbClr val="888888"/>
                </a:solidFill>
              </a:defRPr>
            </a:lvl3pPr>
            <a:lvl4pPr marL="1828800" lvl="3" indent="-228600" algn="l">
              <a:lnSpc>
                <a:spcPct val="90000"/>
              </a:lnSpc>
              <a:spcBef>
                <a:spcPts val="375"/>
              </a:spcBef>
              <a:spcAft>
                <a:spcPts val="0"/>
              </a:spcAft>
              <a:buClr>
                <a:srgbClr val="888888"/>
              </a:buClr>
              <a:buSzPts val="1200"/>
              <a:buNone/>
              <a:defRPr sz="1200">
                <a:solidFill>
                  <a:srgbClr val="888888"/>
                </a:solidFill>
              </a:defRPr>
            </a:lvl4pPr>
            <a:lvl5pPr marL="2286000" lvl="4" indent="-228600" algn="l">
              <a:lnSpc>
                <a:spcPct val="90000"/>
              </a:lnSpc>
              <a:spcBef>
                <a:spcPts val="375"/>
              </a:spcBef>
              <a:spcAft>
                <a:spcPts val="0"/>
              </a:spcAft>
              <a:buClr>
                <a:srgbClr val="888888"/>
              </a:buClr>
              <a:buSzPts val="1200"/>
              <a:buNone/>
              <a:defRPr sz="1200">
                <a:solidFill>
                  <a:srgbClr val="888888"/>
                </a:solidFill>
              </a:defRPr>
            </a:lvl5pPr>
            <a:lvl6pPr marL="2743200" lvl="5" indent="-228600" algn="l">
              <a:lnSpc>
                <a:spcPct val="90000"/>
              </a:lnSpc>
              <a:spcBef>
                <a:spcPts val="375"/>
              </a:spcBef>
              <a:spcAft>
                <a:spcPts val="0"/>
              </a:spcAft>
              <a:buClr>
                <a:srgbClr val="888888"/>
              </a:buClr>
              <a:buSzPts val="1200"/>
              <a:buNone/>
              <a:defRPr sz="1200">
                <a:solidFill>
                  <a:srgbClr val="888888"/>
                </a:solidFill>
              </a:defRPr>
            </a:lvl6pPr>
            <a:lvl7pPr marL="3200400" lvl="6" indent="-228600" algn="l">
              <a:lnSpc>
                <a:spcPct val="90000"/>
              </a:lnSpc>
              <a:spcBef>
                <a:spcPts val="375"/>
              </a:spcBef>
              <a:spcAft>
                <a:spcPts val="0"/>
              </a:spcAft>
              <a:buClr>
                <a:srgbClr val="888888"/>
              </a:buClr>
              <a:buSzPts val="1200"/>
              <a:buNone/>
              <a:defRPr sz="1200">
                <a:solidFill>
                  <a:srgbClr val="888888"/>
                </a:solidFill>
              </a:defRPr>
            </a:lvl7pPr>
            <a:lvl8pPr marL="3657600" lvl="7" indent="-228600" algn="l">
              <a:lnSpc>
                <a:spcPct val="90000"/>
              </a:lnSpc>
              <a:spcBef>
                <a:spcPts val="375"/>
              </a:spcBef>
              <a:spcAft>
                <a:spcPts val="0"/>
              </a:spcAft>
              <a:buClr>
                <a:srgbClr val="888888"/>
              </a:buClr>
              <a:buSzPts val="1200"/>
              <a:buNone/>
              <a:defRPr sz="1200">
                <a:solidFill>
                  <a:srgbClr val="888888"/>
                </a:solidFill>
              </a:defRPr>
            </a:lvl8pPr>
            <a:lvl9pPr marL="4114800" lvl="8" indent="-228600" algn="l">
              <a:lnSpc>
                <a:spcPct val="90000"/>
              </a:lnSpc>
              <a:spcBef>
                <a:spcPts val="375"/>
              </a:spcBef>
              <a:spcAft>
                <a:spcPts val="0"/>
              </a:spcAft>
              <a:buClr>
                <a:srgbClr val="888888"/>
              </a:buClr>
              <a:buSzPts val="1200"/>
              <a:buNone/>
              <a:defRPr sz="1200">
                <a:solidFill>
                  <a:srgbClr val="888888"/>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Two Content" type="twoObj">
  <p:cSld name="TWO_OBJECTS">
    <p:spTree>
      <p:nvGrpSpPr>
        <p:cNvPr id="1" name="Shape 32"/>
        <p:cNvGrpSpPr/>
        <p:nvPr/>
      </p:nvGrpSpPr>
      <p:grpSpPr>
        <a:xfrm>
          <a:off x="0" y="0"/>
          <a:ext cx="0" cy="0"/>
          <a:chOff x="0" y="0"/>
          <a:chExt cx="0" cy="0"/>
        </a:xfrm>
      </p:grpSpPr>
      <p:sp>
        <p:nvSpPr>
          <p:cNvPr id="33" name="Google Shape;33;p41"/>
          <p:cNvSpPr txBox="1">
            <a:spLocks noGrp="1"/>
          </p:cNvSpPr>
          <p:nvPr>
            <p:ph type="title"/>
          </p:nvPr>
        </p:nvSpPr>
        <p:spPr>
          <a:xfrm>
            <a:off x="628650" y="273846"/>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4" name="Google Shape;34;p41"/>
          <p:cNvSpPr txBox="1">
            <a:spLocks noGrp="1"/>
          </p:cNvSpPr>
          <p:nvPr>
            <p:ph type="body" idx="1"/>
          </p:nvPr>
        </p:nvSpPr>
        <p:spPr>
          <a:xfrm>
            <a:off x="628650" y="1369219"/>
            <a:ext cx="3886200" cy="3263504"/>
          </a:xfrm>
          <a:prstGeom prst="rect">
            <a:avLst/>
          </a:prstGeom>
          <a:noFill/>
          <a:ln>
            <a:noFill/>
          </a:ln>
        </p:spPr>
        <p:txBody>
          <a:bodyPr spcFirstLastPara="1" wrap="square" lIns="68575" tIns="34275" rIns="68575" bIns="34275"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35" name="Google Shape;35;p41"/>
          <p:cNvSpPr txBox="1">
            <a:spLocks noGrp="1"/>
          </p:cNvSpPr>
          <p:nvPr>
            <p:ph type="body" idx="2"/>
          </p:nvPr>
        </p:nvSpPr>
        <p:spPr>
          <a:xfrm>
            <a:off x="4629150" y="1369219"/>
            <a:ext cx="3886200" cy="3263504"/>
          </a:xfrm>
          <a:prstGeom prst="rect">
            <a:avLst/>
          </a:prstGeom>
          <a:noFill/>
          <a:ln>
            <a:noFill/>
          </a:ln>
        </p:spPr>
        <p:txBody>
          <a:bodyPr spcFirstLastPara="1" wrap="square" lIns="68575" tIns="34275" rIns="68575" bIns="34275"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Comparison" type="twoTxTwoObj">
  <p:cSld name="TWO_OBJECTS_WITH_TEXT">
    <p:spTree>
      <p:nvGrpSpPr>
        <p:cNvPr id="1" name="Shape 36"/>
        <p:cNvGrpSpPr/>
        <p:nvPr/>
      </p:nvGrpSpPr>
      <p:grpSpPr>
        <a:xfrm>
          <a:off x="0" y="0"/>
          <a:ext cx="0" cy="0"/>
          <a:chOff x="0" y="0"/>
          <a:chExt cx="0" cy="0"/>
        </a:xfrm>
      </p:grpSpPr>
      <p:sp>
        <p:nvSpPr>
          <p:cNvPr id="37" name="Google Shape;37;p42"/>
          <p:cNvSpPr txBox="1">
            <a:spLocks noGrp="1"/>
          </p:cNvSpPr>
          <p:nvPr>
            <p:ph type="title"/>
          </p:nvPr>
        </p:nvSpPr>
        <p:spPr>
          <a:xfrm>
            <a:off x="629841" y="273846"/>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42"/>
          <p:cNvSpPr txBox="1">
            <a:spLocks noGrp="1"/>
          </p:cNvSpPr>
          <p:nvPr>
            <p:ph type="body" idx="1"/>
          </p:nvPr>
        </p:nvSpPr>
        <p:spPr>
          <a:xfrm>
            <a:off x="629842" y="1260872"/>
            <a:ext cx="3868340" cy="617934"/>
          </a:xfrm>
          <a:prstGeom prst="rect">
            <a:avLst/>
          </a:prstGeom>
          <a:noFill/>
          <a:ln>
            <a:noFill/>
          </a:ln>
        </p:spPr>
        <p:txBody>
          <a:bodyPr spcFirstLastPara="1" wrap="square" lIns="68575" tIns="34275" rIns="68575" bIns="34275" anchor="b" anchorCtr="0">
            <a:normAutofit/>
          </a:bodyPr>
          <a:lstStyle>
            <a:lvl1pPr marL="457200" lvl="0" indent="-228600" algn="l">
              <a:lnSpc>
                <a:spcPct val="90000"/>
              </a:lnSpc>
              <a:spcBef>
                <a:spcPts val="750"/>
              </a:spcBef>
              <a:spcAft>
                <a:spcPts val="0"/>
              </a:spcAft>
              <a:buClr>
                <a:schemeClr val="dk1"/>
              </a:buClr>
              <a:buSzPts val="1800"/>
              <a:buNone/>
              <a:defRPr sz="1800" b="1"/>
            </a:lvl1pPr>
            <a:lvl2pPr marL="914400" lvl="1" indent="-228600" algn="l">
              <a:lnSpc>
                <a:spcPct val="90000"/>
              </a:lnSpc>
              <a:spcBef>
                <a:spcPts val="375"/>
              </a:spcBef>
              <a:spcAft>
                <a:spcPts val="0"/>
              </a:spcAft>
              <a:buClr>
                <a:schemeClr val="dk1"/>
              </a:buClr>
              <a:buSzPts val="1500"/>
              <a:buNone/>
              <a:defRPr sz="1500" b="1"/>
            </a:lvl2pPr>
            <a:lvl3pPr marL="1371600" lvl="2" indent="-228600" algn="l">
              <a:lnSpc>
                <a:spcPct val="90000"/>
              </a:lnSpc>
              <a:spcBef>
                <a:spcPts val="375"/>
              </a:spcBef>
              <a:spcAft>
                <a:spcPts val="0"/>
              </a:spcAft>
              <a:buClr>
                <a:schemeClr val="dk1"/>
              </a:buClr>
              <a:buSzPts val="1400"/>
              <a:buNone/>
              <a:defRPr sz="1400" b="1"/>
            </a:lvl3pPr>
            <a:lvl4pPr marL="1828800" lvl="3" indent="-228600" algn="l">
              <a:lnSpc>
                <a:spcPct val="90000"/>
              </a:lnSpc>
              <a:spcBef>
                <a:spcPts val="375"/>
              </a:spcBef>
              <a:spcAft>
                <a:spcPts val="0"/>
              </a:spcAft>
              <a:buClr>
                <a:schemeClr val="dk1"/>
              </a:buClr>
              <a:buSzPts val="1200"/>
              <a:buNone/>
              <a:defRPr sz="1200" b="1"/>
            </a:lvl4pPr>
            <a:lvl5pPr marL="2286000" lvl="4" indent="-228600" algn="l">
              <a:lnSpc>
                <a:spcPct val="90000"/>
              </a:lnSpc>
              <a:spcBef>
                <a:spcPts val="375"/>
              </a:spcBef>
              <a:spcAft>
                <a:spcPts val="0"/>
              </a:spcAft>
              <a:buClr>
                <a:schemeClr val="dk1"/>
              </a:buClr>
              <a:buSzPts val="1200"/>
              <a:buNone/>
              <a:defRPr sz="1200" b="1"/>
            </a:lvl5pPr>
            <a:lvl6pPr marL="2743200" lvl="5" indent="-228600" algn="l">
              <a:lnSpc>
                <a:spcPct val="90000"/>
              </a:lnSpc>
              <a:spcBef>
                <a:spcPts val="375"/>
              </a:spcBef>
              <a:spcAft>
                <a:spcPts val="0"/>
              </a:spcAft>
              <a:buClr>
                <a:schemeClr val="dk1"/>
              </a:buClr>
              <a:buSzPts val="1200"/>
              <a:buNone/>
              <a:defRPr sz="1200" b="1"/>
            </a:lvl6pPr>
            <a:lvl7pPr marL="3200400" lvl="6" indent="-228600" algn="l">
              <a:lnSpc>
                <a:spcPct val="90000"/>
              </a:lnSpc>
              <a:spcBef>
                <a:spcPts val="375"/>
              </a:spcBef>
              <a:spcAft>
                <a:spcPts val="0"/>
              </a:spcAft>
              <a:buClr>
                <a:schemeClr val="dk1"/>
              </a:buClr>
              <a:buSzPts val="1200"/>
              <a:buNone/>
              <a:defRPr sz="1200" b="1"/>
            </a:lvl7pPr>
            <a:lvl8pPr marL="3657600" lvl="7" indent="-228600" algn="l">
              <a:lnSpc>
                <a:spcPct val="90000"/>
              </a:lnSpc>
              <a:spcBef>
                <a:spcPts val="375"/>
              </a:spcBef>
              <a:spcAft>
                <a:spcPts val="0"/>
              </a:spcAft>
              <a:buClr>
                <a:schemeClr val="dk1"/>
              </a:buClr>
              <a:buSzPts val="1200"/>
              <a:buNone/>
              <a:defRPr sz="1200" b="1"/>
            </a:lvl8pPr>
            <a:lvl9pPr marL="4114800" lvl="8" indent="-228600" algn="l">
              <a:lnSpc>
                <a:spcPct val="90000"/>
              </a:lnSpc>
              <a:spcBef>
                <a:spcPts val="375"/>
              </a:spcBef>
              <a:spcAft>
                <a:spcPts val="0"/>
              </a:spcAft>
              <a:buClr>
                <a:schemeClr val="dk1"/>
              </a:buClr>
              <a:buSzPts val="1200"/>
              <a:buNone/>
              <a:defRPr sz="1200" b="1"/>
            </a:lvl9pPr>
          </a:lstStyle>
          <a:p>
            <a:endParaRPr/>
          </a:p>
        </p:txBody>
      </p:sp>
      <p:sp>
        <p:nvSpPr>
          <p:cNvPr id="39" name="Google Shape;39;p42"/>
          <p:cNvSpPr txBox="1">
            <a:spLocks noGrp="1"/>
          </p:cNvSpPr>
          <p:nvPr>
            <p:ph type="body" idx="2"/>
          </p:nvPr>
        </p:nvSpPr>
        <p:spPr>
          <a:xfrm>
            <a:off x="629842" y="1878806"/>
            <a:ext cx="3868340" cy="2763441"/>
          </a:xfrm>
          <a:prstGeom prst="rect">
            <a:avLst/>
          </a:prstGeom>
          <a:noFill/>
          <a:ln>
            <a:noFill/>
          </a:ln>
        </p:spPr>
        <p:txBody>
          <a:bodyPr spcFirstLastPara="1" wrap="square" lIns="68575" tIns="34275" rIns="68575" bIns="34275"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40" name="Google Shape;40;p42"/>
          <p:cNvSpPr txBox="1">
            <a:spLocks noGrp="1"/>
          </p:cNvSpPr>
          <p:nvPr>
            <p:ph type="body" idx="3"/>
          </p:nvPr>
        </p:nvSpPr>
        <p:spPr>
          <a:xfrm>
            <a:off x="4629151" y="1260872"/>
            <a:ext cx="3887391" cy="617934"/>
          </a:xfrm>
          <a:prstGeom prst="rect">
            <a:avLst/>
          </a:prstGeom>
          <a:noFill/>
          <a:ln>
            <a:noFill/>
          </a:ln>
        </p:spPr>
        <p:txBody>
          <a:bodyPr spcFirstLastPara="1" wrap="square" lIns="68575" tIns="34275" rIns="68575" bIns="34275" anchor="b" anchorCtr="0">
            <a:normAutofit/>
          </a:bodyPr>
          <a:lstStyle>
            <a:lvl1pPr marL="457200" lvl="0" indent="-228600" algn="l">
              <a:lnSpc>
                <a:spcPct val="90000"/>
              </a:lnSpc>
              <a:spcBef>
                <a:spcPts val="750"/>
              </a:spcBef>
              <a:spcAft>
                <a:spcPts val="0"/>
              </a:spcAft>
              <a:buClr>
                <a:schemeClr val="dk1"/>
              </a:buClr>
              <a:buSzPts val="1800"/>
              <a:buNone/>
              <a:defRPr sz="1800" b="1"/>
            </a:lvl1pPr>
            <a:lvl2pPr marL="914400" lvl="1" indent="-228600" algn="l">
              <a:lnSpc>
                <a:spcPct val="90000"/>
              </a:lnSpc>
              <a:spcBef>
                <a:spcPts val="375"/>
              </a:spcBef>
              <a:spcAft>
                <a:spcPts val="0"/>
              </a:spcAft>
              <a:buClr>
                <a:schemeClr val="dk1"/>
              </a:buClr>
              <a:buSzPts val="1500"/>
              <a:buNone/>
              <a:defRPr sz="1500" b="1"/>
            </a:lvl2pPr>
            <a:lvl3pPr marL="1371600" lvl="2" indent="-228600" algn="l">
              <a:lnSpc>
                <a:spcPct val="90000"/>
              </a:lnSpc>
              <a:spcBef>
                <a:spcPts val="375"/>
              </a:spcBef>
              <a:spcAft>
                <a:spcPts val="0"/>
              </a:spcAft>
              <a:buClr>
                <a:schemeClr val="dk1"/>
              </a:buClr>
              <a:buSzPts val="1400"/>
              <a:buNone/>
              <a:defRPr sz="1400" b="1"/>
            </a:lvl3pPr>
            <a:lvl4pPr marL="1828800" lvl="3" indent="-228600" algn="l">
              <a:lnSpc>
                <a:spcPct val="90000"/>
              </a:lnSpc>
              <a:spcBef>
                <a:spcPts val="375"/>
              </a:spcBef>
              <a:spcAft>
                <a:spcPts val="0"/>
              </a:spcAft>
              <a:buClr>
                <a:schemeClr val="dk1"/>
              </a:buClr>
              <a:buSzPts val="1200"/>
              <a:buNone/>
              <a:defRPr sz="1200" b="1"/>
            </a:lvl4pPr>
            <a:lvl5pPr marL="2286000" lvl="4" indent="-228600" algn="l">
              <a:lnSpc>
                <a:spcPct val="90000"/>
              </a:lnSpc>
              <a:spcBef>
                <a:spcPts val="375"/>
              </a:spcBef>
              <a:spcAft>
                <a:spcPts val="0"/>
              </a:spcAft>
              <a:buClr>
                <a:schemeClr val="dk1"/>
              </a:buClr>
              <a:buSzPts val="1200"/>
              <a:buNone/>
              <a:defRPr sz="1200" b="1"/>
            </a:lvl5pPr>
            <a:lvl6pPr marL="2743200" lvl="5" indent="-228600" algn="l">
              <a:lnSpc>
                <a:spcPct val="90000"/>
              </a:lnSpc>
              <a:spcBef>
                <a:spcPts val="375"/>
              </a:spcBef>
              <a:spcAft>
                <a:spcPts val="0"/>
              </a:spcAft>
              <a:buClr>
                <a:schemeClr val="dk1"/>
              </a:buClr>
              <a:buSzPts val="1200"/>
              <a:buNone/>
              <a:defRPr sz="1200" b="1"/>
            </a:lvl6pPr>
            <a:lvl7pPr marL="3200400" lvl="6" indent="-228600" algn="l">
              <a:lnSpc>
                <a:spcPct val="90000"/>
              </a:lnSpc>
              <a:spcBef>
                <a:spcPts val="375"/>
              </a:spcBef>
              <a:spcAft>
                <a:spcPts val="0"/>
              </a:spcAft>
              <a:buClr>
                <a:schemeClr val="dk1"/>
              </a:buClr>
              <a:buSzPts val="1200"/>
              <a:buNone/>
              <a:defRPr sz="1200" b="1"/>
            </a:lvl7pPr>
            <a:lvl8pPr marL="3657600" lvl="7" indent="-228600" algn="l">
              <a:lnSpc>
                <a:spcPct val="90000"/>
              </a:lnSpc>
              <a:spcBef>
                <a:spcPts val="375"/>
              </a:spcBef>
              <a:spcAft>
                <a:spcPts val="0"/>
              </a:spcAft>
              <a:buClr>
                <a:schemeClr val="dk1"/>
              </a:buClr>
              <a:buSzPts val="1200"/>
              <a:buNone/>
              <a:defRPr sz="1200" b="1"/>
            </a:lvl8pPr>
            <a:lvl9pPr marL="4114800" lvl="8" indent="-228600" algn="l">
              <a:lnSpc>
                <a:spcPct val="90000"/>
              </a:lnSpc>
              <a:spcBef>
                <a:spcPts val="375"/>
              </a:spcBef>
              <a:spcAft>
                <a:spcPts val="0"/>
              </a:spcAft>
              <a:buClr>
                <a:schemeClr val="dk1"/>
              </a:buClr>
              <a:buSzPts val="1200"/>
              <a:buNone/>
              <a:defRPr sz="1200" b="1"/>
            </a:lvl9pPr>
          </a:lstStyle>
          <a:p>
            <a:endParaRPr/>
          </a:p>
        </p:txBody>
      </p:sp>
      <p:sp>
        <p:nvSpPr>
          <p:cNvPr id="41" name="Google Shape;41;p42"/>
          <p:cNvSpPr txBox="1">
            <a:spLocks noGrp="1"/>
          </p:cNvSpPr>
          <p:nvPr>
            <p:ph type="body" idx="4"/>
          </p:nvPr>
        </p:nvSpPr>
        <p:spPr>
          <a:xfrm>
            <a:off x="4629151" y="1878806"/>
            <a:ext cx="3887391" cy="2763441"/>
          </a:xfrm>
          <a:prstGeom prst="rect">
            <a:avLst/>
          </a:prstGeom>
          <a:noFill/>
          <a:ln>
            <a:noFill/>
          </a:ln>
        </p:spPr>
        <p:txBody>
          <a:bodyPr spcFirstLastPara="1" wrap="square" lIns="68575" tIns="34275" rIns="68575" bIns="34275"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Title Only" type="titleOnly">
  <p:cSld name="TITLE_ONLY">
    <p:spTree>
      <p:nvGrpSpPr>
        <p:cNvPr id="1" name="Shape 42"/>
        <p:cNvGrpSpPr/>
        <p:nvPr/>
      </p:nvGrpSpPr>
      <p:grpSpPr>
        <a:xfrm>
          <a:off x="0" y="0"/>
          <a:ext cx="0" cy="0"/>
          <a:chOff x="0" y="0"/>
          <a:chExt cx="0" cy="0"/>
        </a:xfrm>
      </p:grpSpPr>
      <p:sp>
        <p:nvSpPr>
          <p:cNvPr id="43" name="Google Shape;43;p43"/>
          <p:cNvSpPr txBox="1">
            <a:spLocks noGrp="1"/>
          </p:cNvSpPr>
          <p:nvPr>
            <p:ph type="title"/>
          </p:nvPr>
        </p:nvSpPr>
        <p:spPr>
          <a:xfrm>
            <a:off x="628650" y="273846"/>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Blank" type="blank">
  <p:cSld name="BLANK">
    <p:spTree>
      <p:nvGrpSpPr>
        <p:cNvPr id="1" name="Shape 44"/>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Content with Caption" type="objTx">
  <p:cSld name="OBJECT_WITH_CAPTION_TEXT">
    <p:spTree>
      <p:nvGrpSpPr>
        <p:cNvPr id="1" name="Shape 45"/>
        <p:cNvGrpSpPr/>
        <p:nvPr/>
      </p:nvGrpSpPr>
      <p:grpSpPr>
        <a:xfrm>
          <a:off x="0" y="0"/>
          <a:ext cx="0" cy="0"/>
          <a:chOff x="0" y="0"/>
          <a:chExt cx="0" cy="0"/>
        </a:xfrm>
      </p:grpSpPr>
      <p:sp>
        <p:nvSpPr>
          <p:cNvPr id="46" name="Google Shape;46;p45"/>
          <p:cNvSpPr txBox="1">
            <a:spLocks noGrp="1"/>
          </p:cNvSpPr>
          <p:nvPr>
            <p:ph type="title"/>
          </p:nvPr>
        </p:nvSpPr>
        <p:spPr>
          <a:xfrm>
            <a:off x="629841" y="342900"/>
            <a:ext cx="2949178" cy="1200150"/>
          </a:xfrm>
          <a:prstGeom prst="rect">
            <a:avLst/>
          </a:prstGeom>
          <a:noFill/>
          <a:ln>
            <a:noFill/>
          </a:ln>
        </p:spPr>
        <p:txBody>
          <a:bodyPr spcFirstLastPara="1" wrap="square" lIns="68575" tIns="34275" rIns="68575" bIns="34275" anchor="b" anchorCtr="0">
            <a:normAutofit/>
          </a:bodyPr>
          <a:lstStyle>
            <a:lvl1pPr lvl="0" algn="l">
              <a:lnSpc>
                <a:spcPct val="90000"/>
              </a:lnSpc>
              <a:spcBef>
                <a:spcPts val="0"/>
              </a:spcBef>
              <a:spcAft>
                <a:spcPts val="0"/>
              </a:spcAft>
              <a:buClr>
                <a:schemeClr val="dk1"/>
              </a:buClr>
              <a:buSzPts val="2400"/>
              <a:buFont typeface="Quattrocento Sans"/>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45"/>
          <p:cNvSpPr txBox="1">
            <a:spLocks noGrp="1"/>
          </p:cNvSpPr>
          <p:nvPr>
            <p:ph type="body" idx="1"/>
          </p:nvPr>
        </p:nvSpPr>
        <p:spPr>
          <a:xfrm>
            <a:off x="3887391" y="740571"/>
            <a:ext cx="4629150" cy="3655219"/>
          </a:xfrm>
          <a:prstGeom prst="rect">
            <a:avLst/>
          </a:prstGeom>
          <a:noFill/>
          <a:ln>
            <a:noFill/>
          </a:ln>
        </p:spPr>
        <p:txBody>
          <a:bodyPr spcFirstLastPara="1" wrap="square" lIns="68575" tIns="34275" rIns="68575" bIns="34275" anchor="t" anchorCtr="0">
            <a:normAutofit/>
          </a:bodyPr>
          <a:lstStyle>
            <a:lvl1pPr marL="457200" lvl="0" indent="-381000" algn="l">
              <a:lnSpc>
                <a:spcPct val="90000"/>
              </a:lnSpc>
              <a:spcBef>
                <a:spcPts val="750"/>
              </a:spcBef>
              <a:spcAft>
                <a:spcPts val="0"/>
              </a:spcAft>
              <a:buClr>
                <a:schemeClr val="dk1"/>
              </a:buClr>
              <a:buSzPts val="2400"/>
              <a:buChar char="•"/>
              <a:defRPr sz="2400"/>
            </a:lvl1pPr>
            <a:lvl2pPr marL="914400" lvl="1" indent="-361950" algn="l">
              <a:lnSpc>
                <a:spcPct val="90000"/>
              </a:lnSpc>
              <a:spcBef>
                <a:spcPts val="375"/>
              </a:spcBef>
              <a:spcAft>
                <a:spcPts val="0"/>
              </a:spcAft>
              <a:buClr>
                <a:schemeClr val="dk1"/>
              </a:buClr>
              <a:buSzPts val="2100"/>
              <a:buChar char="•"/>
              <a:defRPr sz="2100"/>
            </a:lvl2pPr>
            <a:lvl3pPr marL="1371600" lvl="2" indent="-342900" algn="l">
              <a:lnSpc>
                <a:spcPct val="90000"/>
              </a:lnSpc>
              <a:spcBef>
                <a:spcPts val="375"/>
              </a:spcBef>
              <a:spcAft>
                <a:spcPts val="0"/>
              </a:spcAft>
              <a:buClr>
                <a:schemeClr val="dk1"/>
              </a:buClr>
              <a:buSzPts val="1800"/>
              <a:buChar char="•"/>
              <a:defRPr sz="1800"/>
            </a:lvl3pPr>
            <a:lvl4pPr marL="1828800" lvl="3" indent="-323850" algn="l">
              <a:lnSpc>
                <a:spcPct val="90000"/>
              </a:lnSpc>
              <a:spcBef>
                <a:spcPts val="375"/>
              </a:spcBef>
              <a:spcAft>
                <a:spcPts val="0"/>
              </a:spcAft>
              <a:buClr>
                <a:schemeClr val="dk1"/>
              </a:buClr>
              <a:buSzPts val="1500"/>
              <a:buChar char="•"/>
              <a:defRPr sz="1500"/>
            </a:lvl4pPr>
            <a:lvl5pPr marL="2286000" lvl="4" indent="-323850" algn="l">
              <a:lnSpc>
                <a:spcPct val="90000"/>
              </a:lnSpc>
              <a:spcBef>
                <a:spcPts val="375"/>
              </a:spcBef>
              <a:spcAft>
                <a:spcPts val="0"/>
              </a:spcAft>
              <a:buClr>
                <a:schemeClr val="dk1"/>
              </a:buClr>
              <a:buSzPts val="1500"/>
              <a:buChar char="•"/>
              <a:defRPr sz="1500"/>
            </a:lvl5pPr>
            <a:lvl6pPr marL="2743200" lvl="5" indent="-323850" algn="l">
              <a:lnSpc>
                <a:spcPct val="90000"/>
              </a:lnSpc>
              <a:spcBef>
                <a:spcPts val="375"/>
              </a:spcBef>
              <a:spcAft>
                <a:spcPts val="0"/>
              </a:spcAft>
              <a:buClr>
                <a:schemeClr val="dk1"/>
              </a:buClr>
              <a:buSzPts val="1500"/>
              <a:buChar char="•"/>
              <a:defRPr sz="1500"/>
            </a:lvl6pPr>
            <a:lvl7pPr marL="3200400" lvl="6" indent="-323850" algn="l">
              <a:lnSpc>
                <a:spcPct val="90000"/>
              </a:lnSpc>
              <a:spcBef>
                <a:spcPts val="375"/>
              </a:spcBef>
              <a:spcAft>
                <a:spcPts val="0"/>
              </a:spcAft>
              <a:buClr>
                <a:schemeClr val="dk1"/>
              </a:buClr>
              <a:buSzPts val="1500"/>
              <a:buChar char="•"/>
              <a:defRPr sz="1500"/>
            </a:lvl7pPr>
            <a:lvl8pPr marL="3657600" lvl="7" indent="-323850" algn="l">
              <a:lnSpc>
                <a:spcPct val="90000"/>
              </a:lnSpc>
              <a:spcBef>
                <a:spcPts val="375"/>
              </a:spcBef>
              <a:spcAft>
                <a:spcPts val="0"/>
              </a:spcAft>
              <a:buClr>
                <a:schemeClr val="dk1"/>
              </a:buClr>
              <a:buSzPts val="1500"/>
              <a:buChar char="•"/>
              <a:defRPr sz="1500"/>
            </a:lvl8pPr>
            <a:lvl9pPr marL="4114800" lvl="8" indent="-323850" algn="l">
              <a:lnSpc>
                <a:spcPct val="90000"/>
              </a:lnSpc>
              <a:spcBef>
                <a:spcPts val="375"/>
              </a:spcBef>
              <a:spcAft>
                <a:spcPts val="0"/>
              </a:spcAft>
              <a:buClr>
                <a:schemeClr val="dk1"/>
              </a:buClr>
              <a:buSzPts val="1500"/>
              <a:buChar char="•"/>
              <a:defRPr sz="1500"/>
            </a:lvl9pPr>
          </a:lstStyle>
          <a:p>
            <a:endParaRPr/>
          </a:p>
        </p:txBody>
      </p:sp>
      <p:sp>
        <p:nvSpPr>
          <p:cNvPr id="48" name="Google Shape;48;p45"/>
          <p:cNvSpPr txBox="1">
            <a:spLocks noGrp="1"/>
          </p:cNvSpPr>
          <p:nvPr>
            <p:ph type="body" idx="2"/>
          </p:nvPr>
        </p:nvSpPr>
        <p:spPr>
          <a:xfrm>
            <a:off x="629841" y="1543050"/>
            <a:ext cx="2949178" cy="2858691"/>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750"/>
              </a:spcBef>
              <a:spcAft>
                <a:spcPts val="0"/>
              </a:spcAft>
              <a:buClr>
                <a:schemeClr val="dk1"/>
              </a:buClr>
              <a:buSzPts val="1200"/>
              <a:buNone/>
              <a:defRPr sz="1200"/>
            </a:lvl1pPr>
            <a:lvl2pPr marL="914400" lvl="1" indent="-228600" algn="l">
              <a:lnSpc>
                <a:spcPct val="90000"/>
              </a:lnSpc>
              <a:spcBef>
                <a:spcPts val="375"/>
              </a:spcBef>
              <a:spcAft>
                <a:spcPts val="0"/>
              </a:spcAft>
              <a:buClr>
                <a:schemeClr val="dk1"/>
              </a:buClr>
              <a:buSzPts val="1100"/>
              <a:buNone/>
              <a:defRPr sz="1100"/>
            </a:lvl2pPr>
            <a:lvl3pPr marL="1371600" lvl="2" indent="-228600" algn="l">
              <a:lnSpc>
                <a:spcPct val="90000"/>
              </a:lnSpc>
              <a:spcBef>
                <a:spcPts val="375"/>
              </a:spcBef>
              <a:spcAft>
                <a:spcPts val="0"/>
              </a:spcAft>
              <a:buClr>
                <a:schemeClr val="dk1"/>
              </a:buClr>
              <a:buSzPts val="900"/>
              <a:buNone/>
              <a:defRPr sz="900"/>
            </a:lvl3pPr>
            <a:lvl4pPr marL="1828800" lvl="3" indent="-228600" algn="l">
              <a:lnSpc>
                <a:spcPct val="90000"/>
              </a:lnSpc>
              <a:spcBef>
                <a:spcPts val="375"/>
              </a:spcBef>
              <a:spcAft>
                <a:spcPts val="0"/>
              </a:spcAft>
              <a:buClr>
                <a:schemeClr val="dk1"/>
              </a:buClr>
              <a:buSzPts val="800"/>
              <a:buNone/>
              <a:defRPr sz="800"/>
            </a:lvl4pPr>
            <a:lvl5pPr marL="2286000" lvl="4" indent="-228600" algn="l">
              <a:lnSpc>
                <a:spcPct val="90000"/>
              </a:lnSpc>
              <a:spcBef>
                <a:spcPts val="375"/>
              </a:spcBef>
              <a:spcAft>
                <a:spcPts val="0"/>
              </a:spcAft>
              <a:buClr>
                <a:schemeClr val="dk1"/>
              </a:buClr>
              <a:buSzPts val="800"/>
              <a:buNone/>
              <a:defRPr sz="800"/>
            </a:lvl5pPr>
            <a:lvl6pPr marL="2743200" lvl="5" indent="-228600" algn="l">
              <a:lnSpc>
                <a:spcPct val="90000"/>
              </a:lnSpc>
              <a:spcBef>
                <a:spcPts val="375"/>
              </a:spcBef>
              <a:spcAft>
                <a:spcPts val="0"/>
              </a:spcAft>
              <a:buClr>
                <a:schemeClr val="dk1"/>
              </a:buClr>
              <a:buSzPts val="800"/>
              <a:buNone/>
              <a:defRPr sz="800"/>
            </a:lvl6pPr>
            <a:lvl7pPr marL="3200400" lvl="6" indent="-228600" algn="l">
              <a:lnSpc>
                <a:spcPct val="90000"/>
              </a:lnSpc>
              <a:spcBef>
                <a:spcPts val="375"/>
              </a:spcBef>
              <a:spcAft>
                <a:spcPts val="0"/>
              </a:spcAft>
              <a:buClr>
                <a:schemeClr val="dk1"/>
              </a:buClr>
              <a:buSzPts val="800"/>
              <a:buNone/>
              <a:defRPr sz="800"/>
            </a:lvl7pPr>
            <a:lvl8pPr marL="3657600" lvl="7" indent="-228600" algn="l">
              <a:lnSpc>
                <a:spcPct val="90000"/>
              </a:lnSpc>
              <a:spcBef>
                <a:spcPts val="375"/>
              </a:spcBef>
              <a:spcAft>
                <a:spcPts val="0"/>
              </a:spcAft>
              <a:buClr>
                <a:schemeClr val="dk1"/>
              </a:buClr>
              <a:buSzPts val="800"/>
              <a:buNone/>
              <a:defRPr sz="800"/>
            </a:lvl8pPr>
            <a:lvl9pPr marL="4114800" lvl="8" indent="-228600" algn="l">
              <a:lnSpc>
                <a:spcPct val="90000"/>
              </a:lnSpc>
              <a:spcBef>
                <a:spcPts val="375"/>
              </a:spcBef>
              <a:spcAft>
                <a:spcPts val="0"/>
              </a:spcAft>
              <a:buClr>
                <a:schemeClr val="dk1"/>
              </a:buClr>
              <a:buSzPts val="800"/>
              <a:buNone/>
              <a:defRPr sz="8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alphaModFix/>
            <a:lum/>
          </a:blip>
          <a:srcRect/>
          <a:stretch>
            <a:fillRect l="2000" t="87000"/>
          </a:stretch>
        </a:blipFill>
        <a:effectLst/>
      </p:bgPr>
    </p:bg>
    <p:spTree>
      <p:nvGrpSpPr>
        <p:cNvPr id="1" name="Shape 9"/>
        <p:cNvGrpSpPr/>
        <p:nvPr/>
      </p:nvGrpSpPr>
      <p:grpSpPr>
        <a:xfrm>
          <a:off x="0" y="0"/>
          <a:ext cx="0" cy="0"/>
          <a:chOff x="0" y="0"/>
          <a:chExt cx="0" cy="0"/>
        </a:xfrm>
      </p:grpSpPr>
      <p:sp>
        <p:nvSpPr>
          <p:cNvPr id="10" name="Google Shape;10;p36"/>
          <p:cNvSpPr txBox="1">
            <a:spLocks noGrp="1"/>
          </p:cNvSpPr>
          <p:nvPr>
            <p:ph type="title"/>
          </p:nvPr>
        </p:nvSpPr>
        <p:spPr>
          <a:xfrm>
            <a:off x="628650" y="273846"/>
            <a:ext cx="7886700" cy="994172"/>
          </a:xfrm>
          <a:prstGeom prst="rect">
            <a:avLst/>
          </a:prstGeom>
          <a:noFill/>
          <a:ln>
            <a:noFill/>
          </a:ln>
        </p:spPr>
        <p:txBody>
          <a:bodyPr spcFirstLastPara="1" wrap="square" lIns="68575" tIns="34275" rIns="68575" bIns="34275" anchor="ctr" anchorCtr="0">
            <a:normAutofit/>
          </a:bodyPr>
          <a:lstStyle>
            <a:lvl1pPr marR="0" lvl="0" algn="l" rtl="0">
              <a:lnSpc>
                <a:spcPct val="90000"/>
              </a:lnSpc>
              <a:spcBef>
                <a:spcPts val="0"/>
              </a:spcBef>
              <a:spcAft>
                <a:spcPts val="0"/>
              </a:spcAft>
              <a:buClr>
                <a:schemeClr val="dk1"/>
              </a:buClr>
              <a:buSzPts val="2700"/>
              <a:buFont typeface="Quattrocento Sans"/>
              <a:buNone/>
              <a:defRPr sz="2700" b="0" i="0" u="none" strike="noStrike" cap="none">
                <a:solidFill>
                  <a:schemeClr val="dk1"/>
                </a:solidFill>
                <a:latin typeface="Quattrocento Sans"/>
                <a:ea typeface="Quattrocento Sans"/>
                <a:cs typeface="Quattrocento Sans"/>
                <a:sym typeface="Quattrocento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6"/>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rmAutofit/>
          </a:bodyPr>
          <a:lstStyle>
            <a:lvl1pPr marL="457200" marR="0" lvl="0" indent="-36195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Quattrocento Sans"/>
                <a:ea typeface="Quattrocento Sans"/>
                <a:cs typeface="Quattrocento Sans"/>
                <a:sym typeface="Quattrocento Sans"/>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Quattrocento Sans"/>
                <a:ea typeface="Quattrocento Sans"/>
                <a:cs typeface="Quattrocento Sans"/>
                <a:sym typeface="Quattrocento Sans"/>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Quattrocento Sans"/>
                <a:ea typeface="Quattrocento Sans"/>
                <a:cs typeface="Quattrocento Sans"/>
                <a:sym typeface="Quattrocento Sans"/>
              </a:defRPr>
            </a:lvl3pPr>
            <a:lvl4pPr marL="1828800" marR="0" lvl="3" indent="-317500" algn="l" rtl="0">
              <a:lnSpc>
                <a:spcPct val="90000"/>
              </a:lnSpc>
              <a:spcBef>
                <a:spcPts val="375"/>
              </a:spcBef>
              <a:spcAft>
                <a:spcPts val="0"/>
              </a:spcAft>
              <a:buClr>
                <a:schemeClr val="dk1"/>
              </a:buClr>
              <a:buSzPts val="1400"/>
              <a:buFont typeface="Arial"/>
              <a:buChar char="•"/>
              <a:defRPr sz="1400" b="0" i="0" u="none" strike="noStrike" cap="none">
                <a:solidFill>
                  <a:schemeClr val="dk1"/>
                </a:solidFill>
                <a:latin typeface="Quattrocento Sans"/>
                <a:ea typeface="Quattrocento Sans"/>
                <a:cs typeface="Quattrocento Sans"/>
                <a:sym typeface="Quattrocento Sans"/>
              </a:defRPr>
            </a:lvl4pPr>
            <a:lvl5pPr marL="2286000" marR="0" lvl="4" indent="-317500" algn="l" rtl="0">
              <a:lnSpc>
                <a:spcPct val="90000"/>
              </a:lnSpc>
              <a:spcBef>
                <a:spcPts val="375"/>
              </a:spcBef>
              <a:spcAft>
                <a:spcPts val="0"/>
              </a:spcAft>
              <a:buClr>
                <a:schemeClr val="dk1"/>
              </a:buClr>
              <a:buSzPts val="1400"/>
              <a:buFont typeface="Arial"/>
              <a:buChar char="•"/>
              <a:defRPr sz="1400" b="0" i="0" u="none" strike="noStrike" cap="none">
                <a:solidFill>
                  <a:schemeClr val="dk1"/>
                </a:solidFill>
                <a:latin typeface="Quattrocento Sans"/>
                <a:ea typeface="Quattrocento Sans"/>
                <a:cs typeface="Quattrocento Sans"/>
                <a:sym typeface="Quattrocento Sans"/>
              </a:defRPr>
            </a:lvl5pPr>
            <a:lvl6pPr marL="2743200" marR="0" lvl="5" indent="-317500" algn="l" rtl="0">
              <a:lnSpc>
                <a:spcPct val="90000"/>
              </a:lnSpc>
              <a:spcBef>
                <a:spcPts val="375"/>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375"/>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375"/>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375"/>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pic>
        <p:nvPicPr>
          <p:cNvPr id="12" name="Google Shape;12;p36"/>
          <p:cNvPicPr preferRelativeResize="0"/>
          <p:nvPr/>
        </p:nvPicPr>
        <p:blipFill rotWithShape="1">
          <a:blip r:embed="rId15">
            <a:alphaModFix/>
          </a:blip>
          <a:srcRect/>
          <a:stretch/>
        </p:blipFill>
        <p:spPr>
          <a:xfrm>
            <a:off x="6723683" y="4733927"/>
            <a:ext cx="2186955" cy="381304"/>
          </a:xfrm>
          <a:prstGeom prst="rect">
            <a:avLst/>
          </a:prstGeom>
          <a:noFill/>
          <a:ln>
            <a:noFill/>
          </a:ln>
        </p:spPr>
      </p:pic>
      <p:cxnSp>
        <p:nvCxnSpPr>
          <p:cNvPr id="13" name="Google Shape;13;p36"/>
          <p:cNvCxnSpPr/>
          <p:nvPr/>
        </p:nvCxnSpPr>
        <p:spPr>
          <a:xfrm>
            <a:off x="-8681" y="4727625"/>
            <a:ext cx="9153000" cy="0"/>
          </a:xfrm>
          <a:prstGeom prst="straightConnector1">
            <a:avLst/>
          </a:prstGeom>
          <a:noFill/>
          <a:ln w="9525" cap="flat" cmpd="sng">
            <a:solidFill>
              <a:schemeClr val="accent1"/>
            </a:solidFill>
            <a:prstDash val="solid"/>
            <a:miter lim="800000"/>
            <a:headEnd type="none" w="sm" len="sm"/>
            <a:tailEnd type="none" w="sm" len="sm"/>
          </a:ln>
        </p:spPr>
      </p:cxnSp>
      <p:sp>
        <p:nvSpPr>
          <p:cNvPr id="14" name="Google Shape;14;p36"/>
          <p:cNvSpPr/>
          <p:nvPr/>
        </p:nvSpPr>
        <p:spPr>
          <a:xfrm>
            <a:off x="2248746" y="4728582"/>
            <a:ext cx="3078212" cy="438582"/>
          </a:xfrm>
          <a:prstGeom prst="rect">
            <a:avLst/>
          </a:prstGeom>
          <a:noFill/>
          <a:ln>
            <a:noFill/>
          </a:ln>
        </p:spPr>
        <p:txBody>
          <a:bodyPr spcFirstLastPara="1" wrap="square" lIns="68575" tIns="34275" rIns="68575" bIns="34275" anchor="ctr" anchorCtr="0">
            <a:spAutoFit/>
          </a:bodyPr>
          <a:lstStyle/>
          <a:p>
            <a:pPr marL="0" marR="0" lvl="0" indent="0" algn="r" rtl="0">
              <a:spcBef>
                <a:spcPts val="0"/>
              </a:spcBef>
              <a:spcAft>
                <a:spcPts val="0"/>
              </a:spcAft>
              <a:buNone/>
            </a:pPr>
            <a:r>
              <a:rPr lang="en-US" sz="800" b="0" i="0" u="none" strike="noStrike" cap="none">
                <a:solidFill>
                  <a:srgbClr val="595959"/>
                </a:solidFill>
                <a:latin typeface="Teko"/>
                <a:ea typeface="Teko"/>
                <a:cs typeface="Teko"/>
                <a:sym typeface="Teko"/>
              </a:rPr>
              <a:t>“Coordinated Response to Child Abuse &amp; Neglect via Minimum Data Set: </a:t>
            </a:r>
            <a:r>
              <a:rPr lang="en-US" sz="800" b="0" i="1" u="none" strike="noStrike" cap="none">
                <a:solidFill>
                  <a:srgbClr val="595959"/>
                </a:solidFill>
                <a:latin typeface="Teko"/>
                <a:ea typeface="Teko"/>
                <a:cs typeface="Teko"/>
                <a:sym typeface="Teko"/>
              </a:rPr>
              <a:t>from planning to practice</a:t>
            </a:r>
            <a:r>
              <a:rPr lang="en-US" sz="800" b="0" i="0" u="none" strike="noStrike" cap="none">
                <a:solidFill>
                  <a:srgbClr val="595959"/>
                </a:solidFill>
                <a:latin typeface="Teko"/>
                <a:ea typeface="Teko"/>
                <a:cs typeface="Teko"/>
                <a:sym typeface="Teko"/>
              </a:rPr>
              <a:t>” [GA Nr: 810508 — CAN-MDS II — Funded by EU REC Programme 2014-2020]1</a:t>
            </a:r>
            <a:endParaRPr/>
          </a:p>
          <a:p>
            <a:pPr marL="0" marR="0" lvl="0" indent="0" algn="ctr" rtl="0">
              <a:spcBef>
                <a:spcPts val="0"/>
              </a:spcBef>
              <a:spcAft>
                <a:spcPts val="0"/>
              </a:spcAft>
              <a:buNone/>
            </a:pPr>
            <a:r>
              <a:rPr lang="en-US" sz="800" b="1" i="0" u="none" strike="noStrike" cap="none">
                <a:solidFill>
                  <a:schemeClr val="accent1"/>
                </a:solidFill>
                <a:latin typeface="Teko"/>
                <a:ea typeface="Teko"/>
                <a:cs typeface="Teko"/>
                <a:sym typeface="Teko"/>
              </a:rPr>
              <a:t>CAN-MDS Operators’ Seminar</a:t>
            </a:r>
            <a:endParaRPr sz="800" b="1" i="0" u="none" strike="noStrike" cap="none">
              <a:solidFill>
                <a:schemeClr val="accent1"/>
              </a:solidFill>
              <a:latin typeface="Teko"/>
              <a:ea typeface="Teko"/>
              <a:cs typeface="Teko"/>
              <a:sym typeface="Teko"/>
            </a:endParaRPr>
          </a:p>
        </p:txBody>
      </p:sp>
      <p:pic>
        <p:nvPicPr>
          <p:cNvPr id="15" name="Google Shape;15;p36"/>
          <p:cNvPicPr preferRelativeResize="0"/>
          <p:nvPr/>
        </p:nvPicPr>
        <p:blipFill rotWithShape="1">
          <a:blip r:embed="rId16">
            <a:alphaModFix/>
          </a:blip>
          <a:srcRect/>
          <a:stretch/>
        </p:blipFill>
        <p:spPr>
          <a:xfrm>
            <a:off x="1327066" y="4848692"/>
            <a:ext cx="353501" cy="234298"/>
          </a:xfrm>
          <a:prstGeom prst="rect">
            <a:avLst/>
          </a:prstGeom>
          <a:noFill/>
          <a:ln>
            <a:noFill/>
          </a:ln>
        </p:spPr>
      </p:pic>
      <p:sp>
        <p:nvSpPr>
          <p:cNvPr id="16" name="Google Shape;16;p36"/>
          <p:cNvSpPr/>
          <p:nvPr/>
        </p:nvSpPr>
        <p:spPr>
          <a:xfrm>
            <a:off x="124691" y="4772893"/>
            <a:ext cx="1114425" cy="349063"/>
          </a:xfrm>
          <a:prstGeom prst="rect">
            <a:avLst/>
          </a:prstGeom>
          <a:solidFill>
            <a:schemeClr val="lt1"/>
          </a:solidFill>
          <a:ln w="12700" cap="flat" cmpd="sng">
            <a:solidFill>
              <a:schemeClr val="accent2"/>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US" sz="1400" b="0" i="0" u="none" strike="noStrike" cap="none">
                <a:solidFill>
                  <a:srgbClr val="FF0000"/>
                </a:solidFill>
                <a:latin typeface="Calibri"/>
                <a:ea typeface="Calibri"/>
                <a:cs typeface="Calibri"/>
                <a:sym typeface="Calibri"/>
              </a:rPr>
              <a:t>your logo</a:t>
            </a:r>
            <a:endParaRPr sz="1400" b="0" i="0" u="none" strike="noStrike" cap="none">
              <a:solidFill>
                <a:srgbClr val="FF0000"/>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treballiaferssocials.gencat.cat/ca/ambits_tematics/infancia_i_adolescencia/proteccio_a_la_infancia_i_ladolescencia/maltractaments_dinfants_i_adolescents/infancia_respon/telefon_infancia_respon_116_111/"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hyperlink" Target="https://treballiaferssocials.gencat.cat/ca/ambits_tematics/infancia_i_adolescencia/proteccio_a_la_infancia_i_ladolescencia/maltractaments_dinfants_i_adolescents/registre_unificat_de_maltractaments_infantils_rumi/" TargetMode="External"/><Relationship Id="rId4" Type="http://schemas.openxmlformats.org/officeDocument/2006/relationships/hyperlink" Target="https://treballiaferssocials.gencat.cat/ca/ambits_tematics/infancia_i_adolescencia/proteccio_a_la_infancia_i_ladolescencia/maltractaments_dinfants_i_adolescents/infancia_respon/web_infancia_respon/"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gencat.cat/mossos/"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hyperlink" Target="https://treballiaferssocials.gencat.cat/ca/el_departament/adreces_i_telefons/" TargetMode="External"/><Relationship Id="rId5" Type="http://schemas.openxmlformats.org/officeDocument/2006/relationships/hyperlink" Target="http://web.gencat.cat/ca/contacte/menu/telefons/" TargetMode="External"/><Relationship Id="rId4" Type="http://schemas.openxmlformats.org/officeDocument/2006/relationships/hyperlink" Target="http://www10.gencat.cat/sac/AppJava/organigrama.jsp?codi=13760&amp;jq=200047"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www.sindic.cat/ca/page.asp?id=113"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Shape 63"/>
        <p:cNvGrpSpPr/>
        <p:nvPr/>
      </p:nvGrpSpPr>
      <p:grpSpPr>
        <a:xfrm>
          <a:off x="0" y="0"/>
          <a:ext cx="0" cy="0"/>
          <a:chOff x="0" y="0"/>
          <a:chExt cx="0" cy="0"/>
        </a:xfrm>
      </p:grpSpPr>
      <p:sp>
        <p:nvSpPr>
          <p:cNvPr id="64" name="Google Shape;64;p1"/>
          <p:cNvSpPr txBox="1">
            <a:spLocks noGrp="1"/>
          </p:cNvSpPr>
          <p:nvPr>
            <p:ph type="ctrTitle"/>
          </p:nvPr>
        </p:nvSpPr>
        <p:spPr>
          <a:xfrm>
            <a:off x="1143000" y="1861457"/>
            <a:ext cx="6858000" cy="771015"/>
          </a:xfrm>
          <a:prstGeom prst="rect">
            <a:avLst/>
          </a:prstGeom>
          <a:noFill/>
          <a:ln>
            <a:noFill/>
          </a:ln>
        </p:spPr>
        <p:txBody>
          <a:bodyPr spcFirstLastPara="1" wrap="square" lIns="68575" tIns="34275" rIns="68575" bIns="34275" anchor="b" anchorCtr="0">
            <a:noAutofit/>
          </a:bodyPr>
          <a:lstStyle/>
          <a:p>
            <a:pPr marL="0" lvl="0" indent="0" algn="ctr" rtl="0">
              <a:lnSpc>
                <a:spcPct val="90000"/>
              </a:lnSpc>
              <a:spcBef>
                <a:spcPts val="0"/>
              </a:spcBef>
              <a:spcAft>
                <a:spcPts val="0"/>
              </a:spcAft>
              <a:buClr>
                <a:schemeClr val="dk1"/>
              </a:buClr>
              <a:buSzPts val="4000"/>
              <a:buFont typeface="Quattrocento Sans"/>
              <a:buNone/>
            </a:pPr>
            <a:r>
              <a:rPr lang="en-US" sz="4000">
                <a:latin typeface="Quattrocento Sans"/>
                <a:ea typeface="Quattrocento Sans"/>
                <a:cs typeface="Quattrocento Sans"/>
                <a:sym typeface="Quattrocento Sans"/>
              </a:rPr>
              <a:t>Abordant la infranotificació del maltractament infantil</a:t>
            </a:r>
            <a:endParaRPr sz="4000">
              <a:latin typeface="Quattrocento Sans"/>
              <a:ea typeface="Quattrocento Sans"/>
              <a:cs typeface="Quattrocento Sans"/>
              <a:sym typeface="Quattrocento Sans"/>
            </a:endParaRPr>
          </a:p>
        </p:txBody>
      </p:sp>
      <p:sp>
        <p:nvSpPr>
          <p:cNvPr id="65" name="Google Shape;65;p1"/>
          <p:cNvSpPr txBox="1">
            <a:spLocks noGrp="1"/>
          </p:cNvSpPr>
          <p:nvPr>
            <p:ph type="subTitle" idx="1"/>
          </p:nvPr>
        </p:nvSpPr>
        <p:spPr>
          <a:xfrm>
            <a:off x="708950" y="2701528"/>
            <a:ext cx="7737676" cy="1241822"/>
          </a:xfrm>
          <a:prstGeom prst="rect">
            <a:avLst/>
          </a:prstGeom>
          <a:noFill/>
          <a:ln>
            <a:noFill/>
          </a:ln>
        </p:spPr>
        <p:txBody>
          <a:bodyPr spcFirstLastPara="1" wrap="square" lIns="68575" tIns="34275" rIns="68575" bIns="34275" anchor="t" anchorCtr="0">
            <a:noAutofit/>
          </a:bodyPr>
          <a:lstStyle/>
          <a:p>
            <a:pPr marL="0" lvl="0" indent="0" algn="ctr" rtl="0">
              <a:lnSpc>
                <a:spcPct val="90000"/>
              </a:lnSpc>
              <a:spcBef>
                <a:spcPts val="0"/>
              </a:spcBef>
              <a:spcAft>
                <a:spcPts val="0"/>
              </a:spcAft>
              <a:buClr>
                <a:schemeClr val="dk1"/>
              </a:buClr>
              <a:buSzPts val="2400"/>
              <a:buNone/>
            </a:pPr>
            <a:endParaRPr sz="2400">
              <a:solidFill>
                <a:srgbClr val="7F7F7F"/>
              </a:solidFill>
            </a:endParaRPr>
          </a:p>
          <a:p>
            <a:pPr marL="0" lvl="0" indent="0" algn="ctr" rtl="0">
              <a:lnSpc>
                <a:spcPct val="90000"/>
              </a:lnSpc>
              <a:spcBef>
                <a:spcPts val="750"/>
              </a:spcBef>
              <a:spcAft>
                <a:spcPts val="0"/>
              </a:spcAft>
              <a:buClr>
                <a:srgbClr val="7F7F7F"/>
              </a:buClr>
              <a:buSzPts val="2400"/>
              <a:buNone/>
            </a:pPr>
            <a:r>
              <a:rPr lang="en-US" sz="2400">
                <a:solidFill>
                  <a:srgbClr val="7F7F7F"/>
                </a:solidFill>
              </a:rPr>
              <a:t>respondre a la visibilització i notificació del maltractament infantil, marc legal i obligacions nacionals de notificació</a:t>
            </a:r>
            <a:endParaRPr sz="2400">
              <a:solidFill>
                <a:srgbClr val="7F7F7F"/>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Shape 121"/>
        <p:cNvGrpSpPr/>
        <p:nvPr/>
      </p:nvGrpSpPr>
      <p:grpSpPr>
        <a:xfrm>
          <a:off x="0" y="0"/>
          <a:ext cx="0" cy="0"/>
          <a:chOff x="0" y="0"/>
          <a:chExt cx="0" cy="0"/>
        </a:xfrm>
      </p:grpSpPr>
      <p:sp>
        <p:nvSpPr>
          <p:cNvPr id="122" name="Google Shape;122;p9"/>
          <p:cNvSpPr txBox="1">
            <a:spLocks noGrp="1"/>
          </p:cNvSpPr>
          <p:nvPr>
            <p:ph type="title"/>
          </p:nvPr>
        </p:nvSpPr>
        <p:spPr>
          <a:xfrm>
            <a:off x="641839" y="63468"/>
            <a:ext cx="7886700" cy="89297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2700"/>
              <a:buFont typeface="Quattrocento Sans"/>
              <a:buNone/>
            </a:pPr>
            <a:r>
              <a:rPr lang="en-US"/>
              <a:t>Responent a la nena, el nen o l’adolescent</a:t>
            </a:r>
            <a:br>
              <a:rPr lang="en-US"/>
            </a:br>
            <a:r>
              <a:rPr lang="en-US" sz="2800">
                <a:latin typeface="Quattrocento Sans"/>
                <a:ea typeface="Quattrocento Sans"/>
                <a:cs typeface="Quattrocento Sans"/>
                <a:sym typeface="Quattrocento Sans"/>
              </a:rPr>
              <a:t>Què fer quan la víctima revela el maltractament</a:t>
            </a:r>
            <a:endParaRPr sz="2100">
              <a:latin typeface="Quattrocento Sans"/>
              <a:ea typeface="Quattrocento Sans"/>
              <a:cs typeface="Quattrocento Sans"/>
              <a:sym typeface="Quattrocento Sans"/>
            </a:endParaRPr>
          </a:p>
        </p:txBody>
      </p:sp>
      <p:sp>
        <p:nvSpPr>
          <p:cNvPr id="123" name="Google Shape;123;p9"/>
          <p:cNvSpPr txBox="1">
            <a:spLocks noGrp="1"/>
          </p:cNvSpPr>
          <p:nvPr>
            <p:ph type="body" idx="1"/>
          </p:nvPr>
        </p:nvSpPr>
        <p:spPr>
          <a:xfrm>
            <a:off x="301337" y="1213350"/>
            <a:ext cx="8227202" cy="3420197"/>
          </a:xfrm>
          <a:prstGeom prst="rect">
            <a:avLst/>
          </a:prstGeom>
          <a:noFill/>
          <a:ln>
            <a:noFill/>
          </a:ln>
        </p:spPr>
        <p:txBody>
          <a:bodyPr spcFirstLastPara="1" wrap="square" lIns="68575" tIns="34275" rIns="68575" bIns="34275" anchor="t" anchorCtr="0">
            <a:noAutofit/>
          </a:bodyPr>
          <a:lstStyle/>
          <a:p>
            <a:pPr marL="271457" lvl="0" indent="-271457" algn="l" rtl="0">
              <a:lnSpc>
                <a:spcPct val="90000"/>
              </a:lnSpc>
              <a:spcBef>
                <a:spcPts val="0"/>
              </a:spcBef>
              <a:spcAft>
                <a:spcPts val="0"/>
              </a:spcAft>
              <a:buSzPts val="2200"/>
              <a:buChar char="🠶"/>
            </a:pPr>
            <a:r>
              <a:rPr lang="en-US" sz="2200"/>
              <a:t>Deixeu que es prengui el seu temps</a:t>
            </a:r>
            <a:endParaRPr/>
          </a:p>
          <a:p>
            <a:pPr marL="271457" lvl="0" indent="-271457" algn="l" rtl="0">
              <a:lnSpc>
                <a:spcPct val="90000"/>
              </a:lnSpc>
              <a:spcBef>
                <a:spcPts val="750"/>
              </a:spcBef>
              <a:spcAft>
                <a:spcPts val="0"/>
              </a:spcAft>
              <a:buSzPts val="2200"/>
              <a:buChar char="🠶"/>
            </a:pPr>
            <a:r>
              <a:rPr lang="en-US" sz="2200"/>
              <a:t>Deixeu que faci servir les seves paraules; utilitzeu el seu vocabulari</a:t>
            </a:r>
            <a:endParaRPr sz="2200"/>
          </a:p>
          <a:p>
            <a:pPr marL="271457" lvl="0" indent="-271457" algn="l" rtl="0">
              <a:lnSpc>
                <a:spcPct val="90000"/>
              </a:lnSpc>
              <a:spcBef>
                <a:spcPts val="750"/>
              </a:spcBef>
              <a:spcAft>
                <a:spcPts val="0"/>
              </a:spcAft>
              <a:buSzPts val="2200"/>
              <a:buChar char="🠶"/>
            </a:pPr>
            <a:r>
              <a:rPr lang="en-US" sz="2200"/>
              <a:t>Expliqueu-li el que penseu fer després</a:t>
            </a:r>
            <a:endParaRPr sz="2200"/>
          </a:p>
          <a:p>
            <a:pPr marL="607204" lvl="1" indent="-264313" algn="l" rtl="0">
              <a:lnSpc>
                <a:spcPct val="90000"/>
              </a:lnSpc>
              <a:spcBef>
                <a:spcPts val="375"/>
              </a:spcBef>
              <a:spcAft>
                <a:spcPts val="0"/>
              </a:spcAft>
              <a:buSzPts val="2200"/>
              <a:buChar char="🠶"/>
            </a:pPr>
            <a:r>
              <a:rPr lang="en-US" sz="2200"/>
              <a:t>Feu-li saber: </a:t>
            </a:r>
            <a:r>
              <a:rPr lang="en-US" sz="2200" i="1"/>
              <a:t>“Hem d’explicar a (nom)… Sap o sabem com ajudar les nenes i nens i les seves families…”.</a:t>
            </a:r>
            <a:endParaRPr sz="2200"/>
          </a:p>
          <a:p>
            <a:pPr marL="271457" lvl="0" indent="-271457" algn="l" rtl="0">
              <a:lnSpc>
                <a:spcPct val="90000"/>
              </a:lnSpc>
              <a:spcBef>
                <a:spcPts val="750"/>
              </a:spcBef>
              <a:spcAft>
                <a:spcPts val="0"/>
              </a:spcAft>
              <a:buSzPts val="2200"/>
              <a:buChar char="🠶"/>
            </a:pPr>
            <a:r>
              <a:rPr lang="en-US" sz="2200"/>
              <a:t>Anoteu el que us expliqui la nena o el nen</a:t>
            </a:r>
            <a:endParaRPr sz="2200"/>
          </a:p>
          <a:p>
            <a:pPr marL="607204" lvl="1" indent="-264313" algn="l" rtl="0">
              <a:lnSpc>
                <a:spcPct val="90000"/>
              </a:lnSpc>
              <a:spcBef>
                <a:spcPts val="375"/>
              </a:spcBef>
              <a:spcAft>
                <a:spcPts val="0"/>
              </a:spcAft>
              <a:buSzPts val="2200"/>
              <a:buChar char="🠶"/>
            </a:pPr>
            <a:r>
              <a:rPr lang="en-US" sz="2200"/>
              <a:t>feu algunes notes molt breus en el moment i escriviu-les amb detall el més aviat possible després d’haver parlat amb la nena o el nen</a:t>
            </a:r>
            <a:endParaRPr sz="2200"/>
          </a:p>
        </p:txBody>
      </p:sp>
      <p:sp>
        <p:nvSpPr>
          <p:cNvPr id="124" name="Google Shape;124;p9"/>
          <p:cNvSpPr/>
          <p:nvPr/>
        </p:nvSpPr>
        <p:spPr>
          <a:xfrm>
            <a:off x="6524073" y="832476"/>
            <a:ext cx="2205054" cy="761747"/>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US" sz="4500" b="1">
                <a:solidFill>
                  <a:schemeClr val="accent1"/>
                </a:solidFill>
                <a:latin typeface="Arial"/>
                <a:ea typeface="Arial"/>
                <a:cs typeface="Arial"/>
                <a:sym typeface="Arial"/>
              </a:rPr>
              <a:t>Què fer</a:t>
            </a:r>
            <a:endParaRPr/>
          </a:p>
        </p:txBody>
      </p:sp>
    </p:spTree>
  </p:cSld>
  <p:clrMapOvr>
    <a:masterClrMapping/>
  </p:clrMapOvr>
  <p:transition>
    <p:wipe dir="d"/>
  </p:transition>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Shape 129"/>
        <p:cNvGrpSpPr/>
        <p:nvPr/>
      </p:nvGrpSpPr>
      <p:grpSpPr>
        <a:xfrm>
          <a:off x="0" y="0"/>
          <a:ext cx="0" cy="0"/>
          <a:chOff x="0" y="0"/>
          <a:chExt cx="0" cy="0"/>
        </a:xfrm>
      </p:grpSpPr>
      <p:sp>
        <p:nvSpPr>
          <p:cNvPr id="130" name="Google Shape;130;p10"/>
          <p:cNvSpPr txBox="1">
            <a:spLocks noGrp="1"/>
          </p:cNvSpPr>
          <p:nvPr>
            <p:ph type="title"/>
          </p:nvPr>
        </p:nvSpPr>
        <p:spPr>
          <a:xfrm>
            <a:off x="628650" y="69739"/>
            <a:ext cx="7886700" cy="89297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2700"/>
              <a:buFont typeface="Quattrocento Sans"/>
              <a:buNone/>
            </a:pPr>
            <a:r>
              <a:rPr lang="en-US"/>
              <a:t>Responent a la nena, el nen o l’adolescent</a:t>
            </a:r>
            <a:br>
              <a:rPr lang="en-US"/>
            </a:br>
            <a:r>
              <a:rPr lang="en-US" sz="2400">
                <a:latin typeface="Quattrocento Sans"/>
                <a:ea typeface="Quattrocento Sans"/>
                <a:cs typeface="Quattrocento Sans"/>
                <a:sym typeface="Quattrocento Sans"/>
              </a:rPr>
              <a:t>Què fer quan la víctima revela el maltractament</a:t>
            </a:r>
            <a:endParaRPr/>
          </a:p>
        </p:txBody>
      </p:sp>
      <p:sp>
        <p:nvSpPr>
          <p:cNvPr id="131" name="Google Shape;131;p10"/>
          <p:cNvSpPr txBox="1">
            <a:spLocks noGrp="1"/>
          </p:cNvSpPr>
          <p:nvPr>
            <p:ph type="body" idx="1"/>
          </p:nvPr>
        </p:nvSpPr>
        <p:spPr>
          <a:xfrm>
            <a:off x="384024" y="947550"/>
            <a:ext cx="7396200" cy="3427500"/>
          </a:xfrm>
          <a:prstGeom prst="rect">
            <a:avLst/>
          </a:prstGeom>
          <a:noFill/>
          <a:ln>
            <a:noFill/>
          </a:ln>
        </p:spPr>
        <p:txBody>
          <a:bodyPr spcFirstLastPara="1" wrap="square" lIns="68575" tIns="34275" rIns="68575" bIns="34275" anchor="t" anchorCtr="0">
            <a:noAutofit/>
          </a:bodyPr>
          <a:lstStyle/>
          <a:p>
            <a:pPr marL="270000" lvl="0" indent="-257300" algn="l" rtl="0">
              <a:lnSpc>
                <a:spcPct val="120000"/>
              </a:lnSpc>
              <a:spcBef>
                <a:spcPts val="0"/>
              </a:spcBef>
              <a:spcAft>
                <a:spcPts val="0"/>
              </a:spcAft>
              <a:buSzPts val="1600"/>
              <a:buChar char="🠶"/>
            </a:pPr>
            <a:r>
              <a:rPr lang="en-US" sz="1600"/>
              <a:t>No mostreu sorpresa, enuig o molèstia pel que la nena o nens diu o fa. Manteniu una actitud oberta per obtenir més informació</a:t>
            </a:r>
            <a:endParaRPr sz="1600"/>
          </a:p>
          <a:p>
            <a:pPr marL="270000" lvl="0" indent="-257300" algn="l" rtl="0">
              <a:lnSpc>
                <a:spcPct val="120000"/>
              </a:lnSpc>
              <a:spcBef>
                <a:spcPts val="450"/>
              </a:spcBef>
              <a:spcAft>
                <a:spcPts val="0"/>
              </a:spcAft>
              <a:buSzPts val="1600"/>
              <a:buChar char="🠶"/>
            </a:pPr>
            <a:r>
              <a:rPr lang="en-US" sz="1600"/>
              <a:t>No tingueu por de dir alguna cosa "incorrecta“</a:t>
            </a:r>
            <a:endParaRPr sz="1600"/>
          </a:p>
          <a:p>
            <a:pPr marL="270000" lvl="0" indent="-257300" algn="l" rtl="0">
              <a:lnSpc>
                <a:spcPct val="120000"/>
              </a:lnSpc>
              <a:spcBef>
                <a:spcPts val="450"/>
              </a:spcBef>
              <a:spcAft>
                <a:spcPts val="0"/>
              </a:spcAft>
              <a:buSzPts val="1600"/>
              <a:buChar char="🠶"/>
            </a:pPr>
            <a:r>
              <a:rPr lang="en-US" sz="1600"/>
              <a:t>No feu que la nena o el nen se senti diferent o assenyalada o assenyalat</a:t>
            </a:r>
            <a:endParaRPr sz="1600"/>
          </a:p>
          <a:p>
            <a:pPr marL="270000" lvl="0" indent="-257300" algn="l" rtl="0">
              <a:lnSpc>
                <a:spcPct val="120000"/>
              </a:lnSpc>
              <a:spcBef>
                <a:spcPts val="450"/>
              </a:spcBef>
              <a:spcAft>
                <a:spcPts val="0"/>
              </a:spcAft>
              <a:buSzPts val="1600"/>
              <a:buChar char="🠶"/>
            </a:pPr>
            <a:r>
              <a:rPr lang="en-US" sz="1600"/>
              <a:t>No pressioneu per obtenir detalls més enllà del que la nena o el nen vol i pot compartir. No cal provar el maltractament</a:t>
            </a:r>
            <a:endParaRPr sz="1600"/>
          </a:p>
          <a:p>
            <a:pPr marL="270000" lvl="0" indent="-257300" algn="l" rtl="0">
              <a:lnSpc>
                <a:spcPct val="120000"/>
              </a:lnSpc>
              <a:spcBef>
                <a:spcPts val="450"/>
              </a:spcBef>
              <a:spcAft>
                <a:spcPts val="0"/>
              </a:spcAft>
              <a:buSzPts val="1600"/>
              <a:buChar char="🠶"/>
            </a:pPr>
            <a:r>
              <a:rPr lang="en-US" sz="1600"/>
              <a:t>No feu preguntes del tipus "per què“, aquestes  preguntes obliguen la nena o el nen a explicar accions que potser no entenen</a:t>
            </a:r>
            <a:endParaRPr sz="1600"/>
          </a:p>
          <a:p>
            <a:pPr marL="270000" lvl="0" indent="-257300" algn="l" rtl="0">
              <a:lnSpc>
                <a:spcPct val="120000"/>
              </a:lnSpc>
              <a:spcBef>
                <a:spcPts val="450"/>
              </a:spcBef>
              <a:spcAft>
                <a:spcPts val="0"/>
              </a:spcAft>
              <a:buSzPts val="1600"/>
              <a:buChar char="🠶"/>
            </a:pPr>
            <a:r>
              <a:rPr lang="en-US" sz="1600"/>
              <a:t>No feu preguntes que suggereixin culpa com "Heu intentat aturar-les?" o "Has cridat o demanat ajuda?"</a:t>
            </a:r>
            <a:endParaRPr sz="1600"/>
          </a:p>
        </p:txBody>
      </p:sp>
      <p:sp>
        <p:nvSpPr>
          <p:cNvPr id="132" name="Google Shape;132;p10"/>
          <p:cNvSpPr/>
          <p:nvPr/>
        </p:nvSpPr>
        <p:spPr>
          <a:xfrm>
            <a:off x="7261066" y="768578"/>
            <a:ext cx="1711484" cy="1454244"/>
          </a:xfrm>
          <a:prstGeom prst="rect">
            <a:avLst/>
          </a:prstGeom>
          <a:noFill/>
          <a:ln>
            <a:noFill/>
          </a:ln>
        </p:spPr>
        <p:txBody>
          <a:bodyPr spcFirstLastPara="1" wrap="square" lIns="68575" tIns="34275" rIns="68575" bIns="34275" anchor="t" anchorCtr="0">
            <a:spAutoFit/>
          </a:bodyPr>
          <a:lstStyle/>
          <a:p>
            <a:pPr marL="0" marR="0" lvl="0" indent="0" algn="r" rtl="0">
              <a:spcBef>
                <a:spcPts val="0"/>
              </a:spcBef>
              <a:spcAft>
                <a:spcPts val="0"/>
              </a:spcAft>
              <a:buNone/>
            </a:pPr>
            <a:r>
              <a:rPr lang="en-US" sz="4500" b="1">
                <a:solidFill>
                  <a:schemeClr val="accent2"/>
                </a:solidFill>
                <a:latin typeface="Arial"/>
                <a:ea typeface="Arial"/>
                <a:cs typeface="Arial"/>
                <a:sym typeface="Arial"/>
              </a:rPr>
              <a:t>Què no fer</a:t>
            </a:r>
            <a:endParaRPr/>
          </a:p>
        </p:txBody>
      </p:sp>
    </p:spTree>
  </p:cSld>
  <p:clrMapOvr>
    <a:masterClrMapping/>
  </p:clrMapOvr>
  <p:transition>
    <p:wipe dir="d"/>
  </p:transition>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Shape 137"/>
        <p:cNvGrpSpPr/>
        <p:nvPr/>
      </p:nvGrpSpPr>
      <p:grpSpPr>
        <a:xfrm>
          <a:off x="0" y="0"/>
          <a:ext cx="0" cy="0"/>
          <a:chOff x="0" y="0"/>
          <a:chExt cx="0" cy="0"/>
        </a:xfrm>
      </p:grpSpPr>
      <p:sp>
        <p:nvSpPr>
          <p:cNvPr id="138" name="Google Shape;138;p11"/>
          <p:cNvSpPr txBox="1">
            <a:spLocks noGrp="1"/>
          </p:cNvSpPr>
          <p:nvPr>
            <p:ph type="title"/>
          </p:nvPr>
        </p:nvSpPr>
        <p:spPr>
          <a:xfrm>
            <a:off x="628650" y="273846"/>
            <a:ext cx="7886700" cy="89297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2700"/>
              <a:buFont typeface="Quattrocento Sans"/>
              <a:buNone/>
            </a:pPr>
            <a:r>
              <a:rPr lang="en-US"/>
              <a:t>Responent a la nena, el nen o l’adolescent</a:t>
            </a:r>
            <a:br>
              <a:rPr lang="en-US"/>
            </a:br>
            <a:r>
              <a:rPr lang="en-US" sz="2800">
                <a:latin typeface="Quattrocento Sans"/>
                <a:ea typeface="Quattrocento Sans"/>
                <a:cs typeface="Quattrocento Sans"/>
                <a:sym typeface="Quattrocento Sans"/>
              </a:rPr>
              <a:t>Què fer quan la víctima revela el maltractament</a:t>
            </a:r>
            <a:endParaRPr/>
          </a:p>
        </p:txBody>
      </p:sp>
      <p:sp>
        <p:nvSpPr>
          <p:cNvPr id="139" name="Google Shape;139;p11"/>
          <p:cNvSpPr txBox="1">
            <a:spLocks noGrp="1"/>
          </p:cNvSpPr>
          <p:nvPr>
            <p:ph type="body" idx="1"/>
          </p:nvPr>
        </p:nvSpPr>
        <p:spPr>
          <a:xfrm>
            <a:off x="371651" y="1335975"/>
            <a:ext cx="7348200" cy="3427500"/>
          </a:xfrm>
          <a:prstGeom prst="rect">
            <a:avLst/>
          </a:prstGeom>
          <a:noFill/>
          <a:ln>
            <a:noFill/>
          </a:ln>
        </p:spPr>
        <p:txBody>
          <a:bodyPr spcFirstLastPara="1" wrap="square" lIns="68575" tIns="34275" rIns="68575" bIns="34275" anchor="t" anchorCtr="0">
            <a:noAutofit/>
          </a:bodyPr>
          <a:lstStyle/>
          <a:p>
            <a:pPr marL="270000" lvl="0" indent="-257300" algn="l" rtl="0">
              <a:lnSpc>
                <a:spcPct val="120000"/>
              </a:lnSpc>
              <a:spcBef>
                <a:spcPts val="0"/>
              </a:spcBef>
              <a:spcAft>
                <a:spcPts val="0"/>
              </a:spcAft>
              <a:buSzPts val="1600"/>
              <a:buChar char="🠶"/>
            </a:pPr>
            <a:r>
              <a:rPr lang="en-US" sz="1600"/>
              <a:t>No feu promeses que no pugueu complir; no prometeu no informar a cap persona sobre la revelació que la nena o el nen fan del maltractament</a:t>
            </a:r>
            <a:endParaRPr sz="1600"/>
          </a:p>
          <a:p>
            <a:pPr marL="270000" lvl="0" indent="-257300" algn="l" rtl="0">
              <a:lnSpc>
                <a:spcPct val="120000"/>
              </a:lnSpc>
              <a:spcBef>
                <a:spcPts val="450"/>
              </a:spcBef>
              <a:spcAft>
                <a:spcPts val="0"/>
              </a:spcAft>
              <a:buSzPts val="1600"/>
              <a:buChar char="🠶"/>
            </a:pPr>
            <a:r>
              <a:rPr lang="en-US" sz="1600"/>
              <a:t>No feu comentaris agressius ni crítics sobre la presumpta persona maltractadora. Sovint són persones conegudes o estimades per la nena o el nen. Es poden fer comentaris com: “El que et van fer no està bé. Em sap greu que t’hagi passat això". o “Va ser injust que t’ho fessin. Lamento que hagi passat "</a:t>
            </a:r>
            <a:endParaRPr sz="1600"/>
          </a:p>
          <a:p>
            <a:pPr marL="270000" lvl="0" indent="-257300" algn="l" rtl="0">
              <a:lnSpc>
                <a:spcPct val="120000"/>
              </a:lnSpc>
              <a:spcBef>
                <a:spcPts val="450"/>
              </a:spcBef>
              <a:spcAft>
                <a:spcPts val="0"/>
              </a:spcAft>
              <a:buSzPts val="1600"/>
              <a:buChar char="🠶"/>
            </a:pPr>
            <a:r>
              <a:rPr lang="en-US" sz="1600"/>
              <a:t>No us enfronteu a la persona autora del maltractament</a:t>
            </a:r>
            <a:endParaRPr sz="1600"/>
          </a:p>
          <a:p>
            <a:pPr marL="270000" lvl="0" indent="-257300" algn="l" rtl="0">
              <a:lnSpc>
                <a:spcPct val="120000"/>
              </a:lnSpc>
              <a:spcBef>
                <a:spcPts val="450"/>
              </a:spcBef>
              <a:spcAft>
                <a:spcPts val="0"/>
              </a:spcAft>
              <a:buSzPts val="1600"/>
              <a:buChar char="🠶"/>
            </a:pPr>
            <a:r>
              <a:rPr lang="en-US" sz="1600"/>
              <a:t>No compartiu la informació de manera indiscriminada, recordeu el dret de les nenes i els nens a la privacitat </a:t>
            </a:r>
            <a:endParaRPr sz="1600"/>
          </a:p>
        </p:txBody>
      </p:sp>
      <p:sp>
        <p:nvSpPr>
          <p:cNvPr id="140" name="Google Shape;140;p11"/>
          <p:cNvSpPr/>
          <p:nvPr/>
        </p:nvSpPr>
        <p:spPr>
          <a:xfrm>
            <a:off x="7342164" y="1397356"/>
            <a:ext cx="1718100" cy="1454100"/>
          </a:xfrm>
          <a:prstGeom prst="rect">
            <a:avLst/>
          </a:prstGeom>
          <a:noFill/>
          <a:ln>
            <a:noFill/>
          </a:ln>
        </p:spPr>
        <p:txBody>
          <a:bodyPr spcFirstLastPara="1" wrap="square" lIns="68575" tIns="34275" rIns="68575" bIns="34275" anchor="t" anchorCtr="0">
            <a:spAutoFit/>
          </a:bodyPr>
          <a:lstStyle/>
          <a:p>
            <a:pPr marL="0" marR="0" lvl="0" indent="0" algn="r" rtl="0">
              <a:spcBef>
                <a:spcPts val="0"/>
              </a:spcBef>
              <a:spcAft>
                <a:spcPts val="0"/>
              </a:spcAft>
              <a:buNone/>
            </a:pPr>
            <a:r>
              <a:rPr lang="en-US" sz="4500" b="1">
                <a:solidFill>
                  <a:schemeClr val="accent2"/>
                </a:solidFill>
                <a:latin typeface="Arial"/>
                <a:ea typeface="Arial"/>
                <a:cs typeface="Arial"/>
                <a:sym typeface="Arial"/>
              </a:rPr>
              <a:t>Què no fer</a:t>
            </a:r>
            <a:endParaRPr/>
          </a:p>
        </p:txBody>
      </p:sp>
    </p:spTree>
  </p:cSld>
  <p:clrMapOvr>
    <a:masterClrMapping/>
  </p:clrMapOvr>
  <p:transition>
    <p:wipe dir="d"/>
  </p:transition>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Shape 145"/>
        <p:cNvGrpSpPr/>
        <p:nvPr/>
      </p:nvGrpSpPr>
      <p:grpSpPr>
        <a:xfrm>
          <a:off x="0" y="0"/>
          <a:ext cx="0" cy="0"/>
          <a:chOff x="0" y="0"/>
          <a:chExt cx="0" cy="0"/>
        </a:xfrm>
      </p:grpSpPr>
      <p:sp>
        <p:nvSpPr>
          <p:cNvPr id="146" name="Google Shape;146;p12"/>
          <p:cNvSpPr txBox="1">
            <a:spLocks noGrp="1"/>
          </p:cNvSpPr>
          <p:nvPr>
            <p:ph type="title"/>
          </p:nvPr>
        </p:nvSpPr>
        <p:spPr>
          <a:xfrm>
            <a:off x="628650" y="273846"/>
            <a:ext cx="7886700" cy="89297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2700"/>
              <a:buFont typeface="Quattrocento Sans"/>
              <a:buNone/>
            </a:pPr>
            <a:r>
              <a:rPr lang="en-US"/>
              <a:t>Preguntes suggerides</a:t>
            </a:r>
            <a:endParaRPr/>
          </a:p>
        </p:txBody>
      </p:sp>
      <p:sp>
        <p:nvSpPr>
          <p:cNvPr id="147" name="Google Shape;147;p12"/>
          <p:cNvSpPr txBox="1">
            <a:spLocks noGrp="1"/>
          </p:cNvSpPr>
          <p:nvPr>
            <p:ph type="body" idx="1"/>
          </p:nvPr>
        </p:nvSpPr>
        <p:spPr>
          <a:xfrm>
            <a:off x="494270" y="1166816"/>
            <a:ext cx="4208358" cy="3263504"/>
          </a:xfrm>
          <a:prstGeom prst="rect">
            <a:avLst/>
          </a:prstGeom>
          <a:noFill/>
          <a:ln>
            <a:noFill/>
          </a:ln>
        </p:spPr>
        <p:txBody>
          <a:bodyPr spcFirstLastPara="1" wrap="square" lIns="68575" tIns="34275" rIns="68575" bIns="34275" anchor="t" anchorCtr="0">
            <a:noAutofit/>
          </a:bodyPr>
          <a:lstStyle/>
          <a:p>
            <a:pPr marL="271457" lvl="0" indent="-271457" algn="l" rtl="0">
              <a:lnSpc>
                <a:spcPct val="90000"/>
              </a:lnSpc>
              <a:spcBef>
                <a:spcPts val="0"/>
              </a:spcBef>
              <a:spcAft>
                <a:spcPts val="0"/>
              </a:spcAft>
              <a:buClr>
                <a:schemeClr val="accent1"/>
              </a:buClr>
              <a:buSzPts val="2000"/>
              <a:buFont typeface="Noto Sans Symbols"/>
              <a:buChar char="🠶"/>
            </a:pPr>
            <a:r>
              <a:rPr lang="en-US" sz="2000" b="1">
                <a:solidFill>
                  <a:schemeClr val="accent1"/>
                </a:solidFill>
              </a:rPr>
              <a:t>Limiteu les preguntes </a:t>
            </a:r>
            <a:r>
              <a:rPr lang="en-US" sz="2000" b="1"/>
              <a:t>a les següents només </a:t>
            </a:r>
            <a:r>
              <a:rPr lang="en-US" sz="2000"/>
              <a:t>en cas que la nena o el nen no us comparteixi la següent informació</a:t>
            </a:r>
            <a:endParaRPr sz="2000"/>
          </a:p>
          <a:p>
            <a:pPr marL="607204" lvl="1" indent="-264313" algn="l" rtl="0">
              <a:lnSpc>
                <a:spcPct val="90000"/>
              </a:lnSpc>
              <a:spcBef>
                <a:spcPts val="375"/>
              </a:spcBef>
              <a:spcAft>
                <a:spcPts val="0"/>
              </a:spcAft>
              <a:buSzPts val="2000"/>
              <a:buChar char="🠶"/>
            </a:pPr>
            <a:r>
              <a:rPr lang="en-US" sz="2000" i="1"/>
              <a:t>Què va passar?</a:t>
            </a:r>
            <a:endParaRPr/>
          </a:p>
          <a:p>
            <a:pPr marL="607204" lvl="1" indent="-264313" algn="l" rtl="0">
              <a:lnSpc>
                <a:spcPct val="90000"/>
              </a:lnSpc>
              <a:spcBef>
                <a:spcPts val="375"/>
              </a:spcBef>
              <a:spcAft>
                <a:spcPts val="0"/>
              </a:spcAft>
              <a:buSzPts val="2000"/>
              <a:buChar char="🠶"/>
            </a:pPr>
            <a:r>
              <a:rPr lang="en-US" sz="2000" i="1"/>
              <a:t>Quan va passar?</a:t>
            </a:r>
            <a:endParaRPr/>
          </a:p>
          <a:p>
            <a:pPr marL="607204" lvl="1" indent="-264313" algn="l" rtl="0">
              <a:lnSpc>
                <a:spcPct val="90000"/>
              </a:lnSpc>
              <a:spcBef>
                <a:spcPts val="375"/>
              </a:spcBef>
              <a:spcAft>
                <a:spcPts val="0"/>
              </a:spcAft>
              <a:buSzPts val="2000"/>
              <a:buChar char="🠶"/>
            </a:pPr>
            <a:r>
              <a:rPr lang="en-US" sz="2000" i="1"/>
              <a:t>A on va passar?</a:t>
            </a:r>
            <a:endParaRPr/>
          </a:p>
          <a:p>
            <a:pPr marL="607204" lvl="1" indent="-264313" algn="l" rtl="0">
              <a:lnSpc>
                <a:spcPct val="90000"/>
              </a:lnSpc>
              <a:spcBef>
                <a:spcPts val="375"/>
              </a:spcBef>
              <a:spcAft>
                <a:spcPts val="0"/>
              </a:spcAft>
              <a:buSzPts val="2000"/>
              <a:buChar char="🠶"/>
            </a:pPr>
            <a:r>
              <a:rPr lang="en-US" sz="2000" i="1"/>
              <a:t>Qui ho va fer?</a:t>
            </a:r>
            <a:endParaRPr/>
          </a:p>
          <a:p>
            <a:pPr marL="607204" lvl="1" indent="-264313" algn="l" rtl="0">
              <a:lnSpc>
                <a:spcPct val="90000"/>
              </a:lnSpc>
              <a:spcBef>
                <a:spcPts val="375"/>
              </a:spcBef>
              <a:spcAft>
                <a:spcPts val="0"/>
              </a:spcAft>
              <a:buSzPts val="2000"/>
              <a:buChar char="🠶"/>
            </a:pPr>
            <a:r>
              <a:rPr lang="en-US" sz="2000" i="1"/>
              <a:t>Com coneixeu a aquesta persona? (si la relació amb la persona agressora no és clara)</a:t>
            </a:r>
            <a:endParaRPr/>
          </a:p>
        </p:txBody>
      </p:sp>
      <p:sp>
        <p:nvSpPr>
          <p:cNvPr id="148" name="Google Shape;148;p12"/>
          <p:cNvSpPr txBox="1"/>
          <p:nvPr/>
        </p:nvSpPr>
        <p:spPr>
          <a:xfrm>
            <a:off x="4782580" y="1166816"/>
            <a:ext cx="3867150" cy="3263504"/>
          </a:xfrm>
          <a:prstGeom prst="rect">
            <a:avLst/>
          </a:prstGeom>
          <a:noFill/>
          <a:ln>
            <a:noFill/>
          </a:ln>
        </p:spPr>
        <p:txBody>
          <a:bodyPr spcFirstLastPara="1" wrap="square" lIns="68575" tIns="34275" rIns="68575" bIns="34275" anchor="t" anchorCtr="0">
            <a:normAutofit/>
          </a:bodyPr>
          <a:lstStyle/>
          <a:p>
            <a:pPr marL="271457" marR="0" lvl="0" indent="-271457" algn="l" rtl="0">
              <a:lnSpc>
                <a:spcPct val="80000"/>
              </a:lnSpc>
              <a:spcBef>
                <a:spcPts val="0"/>
              </a:spcBef>
              <a:spcAft>
                <a:spcPts val="0"/>
              </a:spcAft>
              <a:buClr>
                <a:schemeClr val="accent1"/>
              </a:buClr>
              <a:buSzPts val="2000"/>
              <a:buFont typeface="Noto Sans Symbols"/>
              <a:buChar char="🠶"/>
            </a:pPr>
            <a:r>
              <a:rPr lang="en-US" sz="2000" b="1">
                <a:solidFill>
                  <a:schemeClr val="accent2"/>
                </a:solidFill>
                <a:latin typeface="Quattrocento Sans"/>
                <a:ea typeface="Quattrocento Sans"/>
                <a:cs typeface="Quattrocento Sans"/>
                <a:sym typeface="Quattrocento Sans"/>
              </a:rPr>
              <a:t>No feu preguntes </a:t>
            </a:r>
            <a:r>
              <a:rPr lang="en-US" sz="2000" b="1">
                <a:solidFill>
                  <a:schemeClr val="dk1"/>
                </a:solidFill>
                <a:latin typeface="Quattrocento Sans"/>
                <a:ea typeface="Quattrocento Sans"/>
                <a:cs typeface="Quattrocento Sans"/>
                <a:sym typeface="Quattrocento Sans"/>
              </a:rPr>
              <a:t>que suggereixin culpa de la nena o el nen  </a:t>
            </a:r>
            <a:endParaRPr sz="2000">
              <a:solidFill>
                <a:schemeClr val="dk1"/>
              </a:solidFill>
              <a:latin typeface="Quattrocento Sans"/>
              <a:ea typeface="Quattrocento Sans"/>
              <a:cs typeface="Quattrocento Sans"/>
              <a:sym typeface="Quattrocento Sans"/>
            </a:endParaRPr>
          </a:p>
          <a:p>
            <a:pPr marL="614357" marR="0" lvl="1" indent="-271456" algn="l" rtl="0">
              <a:lnSpc>
                <a:spcPct val="80000"/>
              </a:lnSpc>
              <a:spcBef>
                <a:spcPts val="750"/>
              </a:spcBef>
              <a:spcAft>
                <a:spcPts val="0"/>
              </a:spcAft>
              <a:buClr>
                <a:schemeClr val="accent1"/>
              </a:buClr>
              <a:buSzPts val="2000"/>
              <a:buFont typeface="Noto Sans Symbols"/>
              <a:buChar char="🠶"/>
            </a:pPr>
            <a:r>
              <a:rPr lang="en-US" sz="2000" b="0" i="1" u="none" strike="noStrike" cap="none">
                <a:solidFill>
                  <a:schemeClr val="dk1"/>
                </a:solidFill>
                <a:latin typeface="Quattrocento Sans"/>
                <a:ea typeface="Quattrocento Sans"/>
                <a:cs typeface="Quattrocento Sans"/>
                <a:sym typeface="Quattrocento Sans"/>
              </a:rPr>
              <a:t>Per què no m’ho vas dir abans?</a:t>
            </a:r>
            <a:endParaRPr/>
          </a:p>
          <a:p>
            <a:pPr marL="614357" marR="0" lvl="1" indent="-271456" algn="l" rtl="0">
              <a:lnSpc>
                <a:spcPct val="80000"/>
              </a:lnSpc>
              <a:spcBef>
                <a:spcPts val="750"/>
              </a:spcBef>
              <a:spcAft>
                <a:spcPts val="0"/>
              </a:spcAft>
              <a:buClr>
                <a:schemeClr val="accent1"/>
              </a:buClr>
              <a:buSzPts val="2000"/>
              <a:buFont typeface="Noto Sans Symbols"/>
              <a:buChar char="🠶"/>
            </a:pPr>
            <a:r>
              <a:rPr lang="en-US" sz="2000" b="0" i="1" u="none" strike="noStrike" cap="none">
                <a:solidFill>
                  <a:schemeClr val="dk1"/>
                </a:solidFill>
                <a:latin typeface="Quattrocento Sans"/>
                <a:ea typeface="Quattrocento Sans"/>
                <a:cs typeface="Quattrocento Sans"/>
                <a:sym typeface="Quattrocento Sans"/>
              </a:rPr>
              <a:t>Què feies enllà?</a:t>
            </a:r>
            <a:endParaRPr/>
          </a:p>
          <a:p>
            <a:pPr marL="614357" marR="0" lvl="1" indent="-271456" algn="l" rtl="0">
              <a:lnSpc>
                <a:spcPct val="80000"/>
              </a:lnSpc>
              <a:spcBef>
                <a:spcPts val="750"/>
              </a:spcBef>
              <a:spcAft>
                <a:spcPts val="0"/>
              </a:spcAft>
              <a:buClr>
                <a:schemeClr val="accent1"/>
              </a:buClr>
              <a:buSzPts val="2000"/>
              <a:buFont typeface="Noto Sans Symbols"/>
              <a:buChar char="🠶"/>
            </a:pPr>
            <a:r>
              <a:rPr lang="en-US" sz="2000" b="0" i="1" u="none" strike="noStrike" cap="none">
                <a:solidFill>
                  <a:schemeClr val="dk1"/>
                </a:solidFill>
                <a:latin typeface="Quattrocento Sans"/>
                <a:ea typeface="Quattrocento Sans"/>
                <a:cs typeface="Quattrocento Sans"/>
                <a:sym typeface="Quattrocento Sans"/>
              </a:rPr>
              <a:t>Per què no ho vas aturar?</a:t>
            </a:r>
            <a:endParaRPr/>
          </a:p>
          <a:p>
            <a:pPr marL="614357" marR="0" lvl="1" indent="-271456" algn="l" rtl="0">
              <a:lnSpc>
                <a:spcPct val="80000"/>
              </a:lnSpc>
              <a:spcBef>
                <a:spcPts val="750"/>
              </a:spcBef>
              <a:spcAft>
                <a:spcPts val="0"/>
              </a:spcAft>
              <a:buClr>
                <a:schemeClr val="accent1"/>
              </a:buClr>
              <a:buSzPts val="2000"/>
              <a:buFont typeface="Noto Sans Symbols"/>
              <a:buChar char="🠶"/>
            </a:pPr>
            <a:r>
              <a:rPr lang="en-US" sz="2000" b="0" i="1" u="none" strike="noStrike" cap="none">
                <a:solidFill>
                  <a:schemeClr val="dk1"/>
                </a:solidFill>
                <a:latin typeface="Quattrocento Sans"/>
                <a:ea typeface="Quattrocento Sans"/>
                <a:cs typeface="Quattrocento Sans"/>
                <a:sym typeface="Quattrocento Sans"/>
              </a:rPr>
              <a:t>Què vas fer perquè passés això?</a:t>
            </a:r>
            <a:endParaRPr/>
          </a:p>
          <a:p>
            <a:pPr marL="614357" marR="0" lvl="1" indent="-271456" algn="l" rtl="0">
              <a:lnSpc>
                <a:spcPct val="80000"/>
              </a:lnSpc>
              <a:spcBef>
                <a:spcPts val="750"/>
              </a:spcBef>
              <a:spcAft>
                <a:spcPts val="0"/>
              </a:spcAft>
              <a:buClr>
                <a:schemeClr val="accent1"/>
              </a:buClr>
              <a:buSzPts val="2000"/>
              <a:buFont typeface="Noto Sans Symbols"/>
              <a:buChar char="🠶"/>
            </a:pPr>
            <a:r>
              <a:rPr lang="en-US" sz="2000" b="0" i="1" u="none" strike="noStrike" cap="none">
                <a:solidFill>
                  <a:schemeClr val="dk1"/>
                </a:solidFill>
                <a:latin typeface="Quattrocento Sans"/>
                <a:ea typeface="Quattrocento Sans"/>
                <a:cs typeface="Quattrocento Sans"/>
                <a:sym typeface="Quattrocento Sans"/>
              </a:rPr>
              <a:t>M’estàs dient la veritat?</a:t>
            </a:r>
            <a:endParaRPr/>
          </a:p>
          <a:p>
            <a:pPr marL="271457" marR="0" lvl="0" indent="-119057" algn="l" rtl="0">
              <a:lnSpc>
                <a:spcPct val="90000"/>
              </a:lnSpc>
              <a:spcBef>
                <a:spcPts val="750"/>
              </a:spcBef>
              <a:spcAft>
                <a:spcPts val="0"/>
              </a:spcAft>
              <a:buClr>
                <a:schemeClr val="accent1"/>
              </a:buClr>
              <a:buSzPts val="2400"/>
              <a:buFont typeface="Noto Sans Symbols"/>
              <a:buNone/>
            </a:pPr>
            <a:endParaRPr sz="2400">
              <a:solidFill>
                <a:schemeClr val="dk1"/>
              </a:solidFill>
              <a:latin typeface="Quattrocento Sans"/>
              <a:ea typeface="Quattrocento Sans"/>
              <a:cs typeface="Quattrocento Sans"/>
              <a:sym typeface="Quattrocento Sans"/>
            </a:endParaRPr>
          </a:p>
        </p:txBody>
      </p:sp>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Shape 153"/>
        <p:cNvGrpSpPr/>
        <p:nvPr/>
      </p:nvGrpSpPr>
      <p:grpSpPr>
        <a:xfrm>
          <a:off x="0" y="0"/>
          <a:ext cx="0" cy="0"/>
          <a:chOff x="0" y="0"/>
          <a:chExt cx="0" cy="0"/>
        </a:xfrm>
      </p:grpSpPr>
      <p:sp>
        <p:nvSpPr>
          <p:cNvPr id="154" name="Google Shape;154;p13"/>
          <p:cNvSpPr txBox="1">
            <a:spLocks noGrp="1"/>
          </p:cNvSpPr>
          <p:nvPr>
            <p:ph type="title"/>
          </p:nvPr>
        </p:nvSpPr>
        <p:spPr>
          <a:xfrm>
            <a:off x="628650" y="273846"/>
            <a:ext cx="7886700" cy="89297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2700"/>
              <a:buFont typeface="Quattrocento Sans"/>
              <a:buNone/>
            </a:pPr>
            <a:r>
              <a:rPr lang="en-US"/>
              <a:t>Notificant el maltractament infantil</a:t>
            </a:r>
            <a:endParaRPr/>
          </a:p>
        </p:txBody>
      </p:sp>
      <p:sp>
        <p:nvSpPr>
          <p:cNvPr id="155" name="Google Shape;155;p13"/>
          <p:cNvSpPr txBox="1">
            <a:spLocks noGrp="1"/>
          </p:cNvSpPr>
          <p:nvPr>
            <p:ph type="body" idx="1"/>
          </p:nvPr>
        </p:nvSpPr>
        <p:spPr>
          <a:xfrm>
            <a:off x="628650" y="1166816"/>
            <a:ext cx="8250656" cy="3263504"/>
          </a:xfrm>
          <a:prstGeom prst="rect">
            <a:avLst/>
          </a:prstGeom>
          <a:noFill/>
          <a:ln>
            <a:noFill/>
          </a:ln>
        </p:spPr>
        <p:txBody>
          <a:bodyPr spcFirstLastPara="1" wrap="square" lIns="68575" tIns="34275" rIns="68575" bIns="34275" anchor="t" anchorCtr="0">
            <a:noAutofit/>
          </a:bodyPr>
          <a:lstStyle/>
          <a:p>
            <a:pPr marL="271457" lvl="0" indent="-271457" algn="l" rtl="0">
              <a:lnSpc>
                <a:spcPct val="90000"/>
              </a:lnSpc>
              <a:spcBef>
                <a:spcPts val="0"/>
              </a:spcBef>
              <a:spcAft>
                <a:spcPts val="0"/>
              </a:spcAft>
              <a:buClr>
                <a:schemeClr val="accent1"/>
              </a:buClr>
              <a:buSzPts val="1700"/>
              <a:buFont typeface="Noto Sans Symbols"/>
              <a:buChar char="🠶"/>
            </a:pPr>
            <a:r>
              <a:rPr lang="en-US" sz="1700"/>
              <a:t>Si es sospita que una nena o un nen pateix maltractament, és fonamental que es notifiquin totes les vegades que es produeixi un incident de manera independent</a:t>
            </a:r>
            <a:endParaRPr/>
          </a:p>
          <a:p>
            <a:pPr marL="271457" lvl="0" indent="-271457" algn="l" rtl="0">
              <a:lnSpc>
                <a:spcPct val="90000"/>
              </a:lnSpc>
              <a:spcBef>
                <a:spcPts val="750"/>
              </a:spcBef>
              <a:spcAft>
                <a:spcPts val="0"/>
              </a:spcAft>
              <a:buClr>
                <a:schemeClr val="accent1"/>
              </a:buClr>
              <a:buSzPts val="1700"/>
              <a:buFont typeface="Noto Sans Symbols"/>
              <a:buChar char="🠶"/>
            </a:pPr>
            <a:r>
              <a:rPr lang="en-US" sz="1700"/>
              <a:t>Cada notificació és una instantània del que passa a la família. Com més informació, més possibilitats hi haurà que la nena o el nen obtingui l’ajuda que necessita</a:t>
            </a:r>
            <a:endParaRPr sz="1700"/>
          </a:p>
          <a:p>
            <a:pPr marL="271457" lvl="0" indent="-271457" algn="l" rtl="0">
              <a:lnSpc>
                <a:spcPct val="90000"/>
              </a:lnSpc>
              <a:spcBef>
                <a:spcPts val="750"/>
              </a:spcBef>
              <a:spcAft>
                <a:spcPts val="0"/>
              </a:spcAft>
              <a:buClr>
                <a:schemeClr val="accent1"/>
              </a:buClr>
              <a:buSzPts val="1700"/>
              <a:buFont typeface="Noto Sans Symbols"/>
              <a:buChar char="🠶"/>
            </a:pPr>
            <a:r>
              <a:rPr lang="en-US" sz="1700"/>
              <a:t>És normal que les persones, incloses les professionals, tinguin reserves o preocupacions en relació a la notificació del maltractament infantil; tingueu present que</a:t>
            </a:r>
            <a:endParaRPr/>
          </a:p>
          <a:p>
            <a:pPr marL="607204" lvl="1" indent="-264313" algn="l" rtl="0">
              <a:lnSpc>
                <a:spcPct val="90000"/>
              </a:lnSpc>
              <a:spcBef>
                <a:spcPts val="375"/>
              </a:spcBef>
              <a:spcAft>
                <a:spcPts val="0"/>
              </a:spcAft>
              <a:buSzPts val="1700"/>
              <a:buChar char="🠶"/>
            </a:pPr>
            <a:r>
              <a:rPr lang="en-US" sz="1700"/>
              <a:t>el maltractament infantil NO ​​només és un assumpte familiar, les conseqüències de no notificar poden ser devastadores per a la nena o el nen</a:t>
            </a:r>
            <a:endParaRPr sz="1700"/>
          </a:p>
          <a:p>
            <a:pPr marL="607204" lvl="1" indent="-264313" algn="l" rtl="0">
              <a:lnSpc>
                <a:spcPct val="90000"/>
              </a:lnSpc>
              <a:spcBef>
                <a:spcPts val="375"/>
              </a:spcBef>
              <a:spcAft>
                <a:spcPts val="0"/>
              </a:spcAft>
              <a:buSzPts val="1700"/>
              <a:buChar char="🠶"/>
            </a:pPr>
            <a:r>
              <a:rPr lang="en-US" sz="1700"/>
              <a:t>una notificació de maltractament infantil no implica necessàriament que es separi la nena o el nen del nucli familiar, a no ser que estigui en perill</a:t>
            </a:r>
            <a:endParaRPr sz="1700"/>
          </a:p>
          <a:p>
            <a:pPr marL="607204" lvl="1" indent="-264313" algn="l" rtl="0">
              <a:lnSpc>
                <a:spcPct val="90000"/>
              </a:lnSpc>
              <a:spcBef>
                <a:spcPts val="375"/>
              </a:spcBef>
              <a:spcAft>
                <a:spcPts val="0"/>
              </a:spcAft>
              <a:buSzPts val="1700"/>
              <a:buChar char="🠶"/>
            </a:pPr>
            <a:r>
              <a:rPr lang="en-US" sz="1700"/>
              <a:t>una notificació de sospita de maltractament es pot fer també de forma anònima o demanar la confidencialitat de la identitat.</a:t>
            </a:r>
            <a:endParaRPr sz="1700">
              <a:solidFill>
                <a:srgbClr val="FF0000"/>
              </a:solidFill>
              <a:highlight>
                <a:srgbClr val="FFFF00"/>
              </a:highlight>
            </a:endParaRPr>
          </a:p>
        </p:txBody>
      </p:sp>
    </p:spTree>
  </p:cSld>
  <p:clrMapOvr>
    <a:masterClrMapping/>
  </p:clrMapOvr>
  <p:transition>
    <p:wipe dir="d"/>
  </p:transition>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Shape 160"/>
        <p:cNvGrpSpPr/>
        <p:nvPr/>
      </p:nvGrpSpPr>
      <p:grpSpPr>
        <a:xfrm>
          <a:off x="0" y="0"/>
          <a:ext cx="0" cy="0"/>
          <a:chOff x="0" y="0"/>
          <a:chExt cx="0" cy="0"/>
        </a:xfrm>
      </p:grpSpPr>
      <p:sp>
        <p:nvSpPr>
          <p:cNvPr id="161" name="Google Shape;161;p14"/>
          <p:cNvSpPr txBox="1">
            <a:spLocks noGrp="1"/>
          </p:cNvSpPr>
          <p:nvPr>
            <p:ph type="title"/>
          </p:nvPr>
        </p:nvSpPr>
        <p:spPr>
          <a:xfrm>
            <a:off x="628650" y="273846"/>
            <a:ext cx="7886700" cy="89297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2700"/>
              <a:buFont typeface="Quattrocento Sans"/>
              <a:buNone/>
            </a:pPr>
            <a:r>
              <a:rPr lang="en-US"/>
              <a:t>Qui ha de notificar? </a:t>
            </a:r>
            <a:endParaRPr>
              <a:solidFill>
                <a:srgbClr val="FF0000"/>
              </a:solidFill>
              <a:highlight>
                <a:srgbClr val="FFFF00"/>
              </a:highlight>
            </a:endParaRPr>
          </a:p>
        </p:txBody>
      </p:sp>
      <p:sp>
        <p:nvSpPr>
          <p:cNvPr id="162" name="Google Shape;162;p14"/>
          <p:cNvSpPr txBox="1">
            <a:spLocks noGrp="1"/>
          </p:cNvSpPr>
          <p:nvPr>
            <p:ph type="body" idx="1"/>
          </p:nvPr>
        </p:nvSpPr>
        <p:spPr>
          <a:xfrm>
            <a:off x="628650" y="1377383"/>
            <a:ext cx="7886700" cy="3263504"/>
          </a:xfrm>
          <a:prstGeom prst="rect">
            <a:avLst/>
          </a:prstGeom>
          <a:noFill/>
          <a:ln>
            <a:noFill/>
          </a:ln>
        </p:spPr>
        <p:txBody>
          <a:bodyPr spcFirstLastPara="1" wrap="square" lIns="68575" tIns="34275" rIns="68575" bIns="34275" anchor="t" anchorCtr="0">
            <a:normAutofit/>
          </a:bodyPr>
          <a:lstStyle/>
          <a:p>
            <a:pPr marL="271457" lvl="0" indent="-271457" algn="l" rtl="0">
              <a:lnSpc>
                <a:spcPct val="90000"/>
              </a:lnSpc>
              <a:spcBef>
                <a:spcPts val="0"/>
              </a:spcBef>
              <a:spcAft>
                <a:spcPts val="0"/>
              </a:spcAft>
              <a:buClr>
                <a:schemeClr val="accent1"/>
              </a:buClr>
              <a:buSzPts val="1700"/>
              <a:buFont typeface="Noto Sans Symbols"/>
              <a:buChar char="🠶"/>
            </a:pPr>
            <a:r>
              <a:rPr lang="en-US" sz="1700"/>
              <a:t>Tothom s’hauria d’implicar davant les sospites de maltractament infantil i notificar-les </a:t>
            </a:r>
            <a:endParaRPr/>
          </a:p>
          <a:p>
            <a:pPr marL="271457" lvl="0" indent="-271457" algn="l" rtl="0">
              <a:lnSpc>
                <a:spcPct val="90000"/>
              </a:lnSpc>
              <a:spcBef>
                <a:spcPts val="750"/>
              </a:spcBef>
              <a:spcAft>
                <a:spcPts val="0"/>
              </a:spcAft>
              <a:buClr>
                <a:schemeClr val="accent1"/>
              </a:buClr>
              <a:buSzPts val="1700"/>
              <a:buFont typeface="Noto Sans Symbols"/>
              <a:buChar char="🠶"/>
            </a:pPr>
            <a:r>
              <a:rPr lang="en-US" sz="1700"/>
              <a:t>A més, certs grups professionals i altres persones tenen l’obligació legal de notificar les sospites de maltractament infantil</a:t>
            </a:r>
            <a:endParaRPr sz="1700"/>
          </a:p>
          <a:p>
            <a:pPr marL="0" lvl="0" indent="0" algn="l" rtl="0">
              <a:lnSpc>
                <a:spcPct val="90000"/>
              </a:lnSpc>
              <a:spcBef>
                <a:spcPts val="750"/>
              </a:spcBef>
              <a:spcAft>
                <a:spcPts val="0"/>
              </a:spcAft>
              <a:buSzPts val="1700"/>
              <a:buNone/>
            </a:pPr>
            <a:endParaRPr sz="1700"/>
          </a:p>
          <a:p>
            <a:pPr marL="607204" lvl="1" indent="-264313" algn="l" rtl="0">
              <a:lnSpc>
                <a:spcPct val="90000"/>
              </a:lnSpc>
              <a:spcBef>
                <a:spcPts val="375"/>
              </a:spcBef>
              <a:spcAft>
                <a:spcPts val="0"/>
              </a:spcAft>
              <a:buSzPts val="1700"/>
              <a:buChar char="🠶"/>
            </a:pPr>
            <a:r>
              <a:rPr lang="en-US" sz="1700"/>
              <a:t>si a la legislació catalana se us identifica com a persona informadora amb obligació de notificar un presumpte maltractament infantil, haureu d’informar immediatament de les vostres sospites a les autoritats / línies d’atenció telefònica.</a:t>
            </a:r>
            <a:endParaRPr/>
          </a:p>
          <a:p>
            <a:pPr marL="607204" lvl="1" indent="-264313" algn="l" rtl="0">
              <a:lnSpc>
                <a:spcPct val="90000"/>
              </a:lnSpc>
              <a:spcBef>
                <a:spcPts val="375"/>
              </a:spcBef>
              <a:spcAft>
                <a:spcPts val="0"/>
              </a:spcAft>
              <a:buSzPts val="1700"/>
              <a:buChar char="🠶"/>
            </a:pPr>
            <a:r>
              <a:rPr lang="en-US" sz="1700"/>
              <a:t>Segons la legislació catalana, els grups professionals que d’informar són:</a:t>
            </a:r>
            <a:endParaRPr/>
          </a:p>
        </p:txBody>
      </p:sp>
    </p:spTree>
  </p:cSld>
  <p:clrMapOvr>
    <a:masterClrMapping/>
  </p:clrMapOvr>
  <p:transition>
    <p:wipe dir="d"/>
  </p:transition>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Shape 167"/>
        <p:cNvGrpSpPr/>
        <p:nvPr/>
      </p:nvGrpSpPr>
      <p:grpSpPr>
        <a:xfrm>
          <a:off x="0" y="0"/>
          <a:ext cx="0" cy="0"/>
          <a:chOff x="0" y="0"/>
          <a:chExt cx="0" cy="0"/>
        </a:xfrm>
      </p:grpSpPr>
      <p:sp>
        <p:nvSpPr>
          <p:cNvPr id="168" name="Google Shape;168;p15"/>
          <p:cNvSpPr txBox="1">
            <a:spLocks noGrp="1"/>
          </p:cNvSpPr>
          <p:nvPr>
            <p:ph type="title"/>
          </p:nvPr>
        </p:nvSpPr>
        <p:spPr>
          <a:xfrm>
            <a:off x="324465" y="0"/>
            <a:ext cx="8190885" cy="89297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2700"/>
              <a:buFont typeface="Quattrocento Sans"/>
              <a:buNone/>
            </a:pPr>
            <a:r>
              <a:rPr lang="en-US"/>
              <a:t>Qui ha de notificar i conseqüències de no fer-ho</a:t>
            </a:r>
            <a:endParaRPr/>
          </a:p>
        </p:txBody>
      </p:sp>
      <p:sp>
        <p:nvSpPr>
          <p:cNvPr id="169" name="Google Shape;169;p15"/>
          <p:cNvSpPr txBox="1">
            <a:spLocks noGrp="1"/>
          </p:cNvSpPr>
          <p:nvPr>
            <p:ph type="body" idx="1"/>
          </p:nvPr>
        </p:nvSpPr>
        <p:spPr>
          <a:xfrm>
            <a:off x="176981" y="806245"/>
            <a:ext cx="8338369" cy="3782083"/>
          </a:xfrm>
          <a:prstGeom prst="rect">
            <a:avLst/>
          </a:prstGeom>
          <a:noFill/>
          <a:ln>
            <a:noFill/>
          </a:ln>
        </p:spPr>
        <p:txBody>
          <a:bodyPr spcFirstLastPara="1" wrap="square" lIns="68575" tIns="34275" rIns="68575" bIns="34275" anchor="t" anchorCtr="0">
            <a:normAutofit lnSpcReduction="10000"/>
          </a:bodyPr>
          <a:lstStyle/>
          <a:p>
            <a:pPr marL="271457" lvl="0" indent="-271457" algn="l" rtl="0">
              <a:lnSpc>
                <a:spcPct val="80000"/>
              </a:lnSpc>
              <a:spcBef>
                <a:spcPts val="0"/>
              </a:spcBef>
              <a:spcAft>
                <a:spcPts val="0"/>
              </a:spcAft>
              <a:buClr>
                <a:schemeClr val="accent1"/>
              </a:buClr>
              <a:buSzPts val="1480"/>
              <a:buFont typeface="Noto Sans Symbols"/>
              <a:buChar char="🠶"/>
            </a:pPr>
            <a:r>
              <a:rPr lang="en-US" sz="1480"/>
              <a:t>Les i els </a:t>
            </a:r>
            <a:r>
              <a:rPr lang="en-US" sz="1480" b="1" u="sng"/>
              <a:t>professionals</a:t>
            </a:r>
            <a:r>
              <a:rPr lang="en-US" sz="1480"/>
              <a:t> han de conèixer la seva obligació legal de denunciar i/o comunicar tot cas de maltractament infantil que coneguin. Als preceptes generals de la ciutadania  ja esmentats cal afegir els següents: </a:t>
            </a:r>
            <a:endParaRPr/>
          </a:p>
          <a:p>
            <a:pPr marL="0" lvl="0" indent="0" algn="l" rtl="0">
              <a:lnSpc>
                <a:spcPct val="80000"/>
              </a:lnSpc>
              <a:spcBef>
                <a:spcPts val="750"/>
              </a:spcBef>
              <a:spcAft>
                <a:spcPts val="0"/>
              </a:spcAft>
              <a:buSzPts val="1480"/>
              <a:buNone/>
            </a:pPr>
            <a:r>
              <a:rPr lang="en-US" sz="1480"/>
              <a:t>	L’article 262 de la Llei d’enjudiciament criminal que estableix el següent: </a:t>
            </a:r>
            <a:endParaRPr/>
          </a:p>
          <a:p>
            <a:pPr marL="271457" lvl="0" indent="-271457" algn="l" rtl="0">
              <a:lnSpc>
                <a:spcPct val="80000"/>
              </a:lnSpc>
              <a:spcBef>
                <a:spcPts val="750"/>
              </a:spcBef>
              <a:spcAft>
                <a:spcPts val="0"/>
              </a:spcAft>
              <a:buSzPts val="1480"/>
              <a:buFont typeface="Arial"/>
              <a:buChar char="•"/>
            </a:pPr>
            <a:r>
              <a:rPr lang="en-US" sz="1480"/>
              <a:t>&lt;qui, per raó del seu càrrec, professió o ofici tingui notícia d’algun delicte públic tenen l’obligació de denunciar-lo immediatament al Ministeri Fiscal, al tribunal competent, a la jutgessa o al jutge d’instrucció i, si no n’hi ha, al municipal o a la funcionària o funcionari de policia més pròxima al lloc, si es tracta d’un delicte flagrant.&gt; </a:t>
            </a:r>
            <a:endParaRPr/>
          </a:p>
          <a:p>
            <a:pPr marL="0" lvl="0" indent="0" algn="l" rtl="0">
              <a:lnSpc>
                <a:spcPct val="80000"/>
              </a:lnSpc>
              <a:spcBef>
                <a:spcPts val="750"/>
              </a:spcBef>
              <a:spcAft>
                <a:spcPts val="0"/>
              </a:spcAft>
              <a:buSzPts val="1480"/>
              <a:buNone/>
            </a:pPr>
            <a:r>
              <a:rPr lang="en-US" sz="1480"/>
              <a:t>	L’article 100.3 de la Llei 14/2010, de 27 de maig, que estableix el següent: </a:t>
            </a:r>
            <a:endParaRPr/>
          </a:p>
          <a:p>
            <a:pPr marL="271457" lvl="0" indent="-271457" algn="l" rtl="0">
              <a:lnSpc>
                <a:spcPct val="80000"/>
              </a:lnSpc>
              <a:spcBef>
                <a:spcPts val="750"/>
              </a:spcBef>
              <a:spcAft>
                <a:spcPts val="0"/>
              </a:spcAft>
              <a:buSzPts val="1480"/>
              <a:buFont typeface="Arial"/>
              <a:buChar char="•"/>
            </a:pPr>
            <a:r>
              <a:rPr lang="en-US" sz="1480"/>
              <a:t>&lt;totes les i els professionals, especialment les i els professionals de la salut, els serveis socials i de l’educació, han d’intervenir obligatòriament quan tinguin coneixement de la situació de risc o de desemparament en que es troba una nena, nen o adolescent, d’acord amb els protocols específics i en col·laboració i coordinació amb l’òrgan de la Generalitat competent en matèria de protecció de la infància i l’adolescència. Aquesta obligació inclou la de facilitar la informació i la documentació que calgui per a valorar la situació de la nena, nen o l’adolescent.&gt; </a:t>
            </a:r>
            <a:endParaRPr/>
          </a:p>
          <a:p>
            <a:pPr marL="0" lvl="0" indent="0" algn="l" rtl="0">
              <a:lnSpc>
                <a:spcPct val="80000"/>
              </a:lnSpc>
              <a:spcBef>
                <a:spcPts val="750"/>
              </a:spcBef>
              <a:spcAft>
                <a:spcPts val="0"/>
              </a:spcAft>
              <a:buSzPts val="1480"/>
              <a:buNone/>
            </a:pPr>
            <a:r>
              <a:rPr lang="en-US" sz="1480"/>
              <a:t>Els articles 158.f), 159.b) de la Llei 14/2010 tipifiquen com infracció greu o molt greu l’incompliment de l’obligació prevista en l’article 100.3 quan aquest incompliment perllonga la situació de desprotecció.</a:t>
            </a:r>
            <a:endParaRPr/>
          </a:p>
        </p:txBody>
      </p:sp>
    </p:spTree>
  </p:cSld>
  <p:clrMapOvr>
    <a:masterClrMapping/>
  </p:clrMapOvr>
  <p:transition>
    <p:wipe dir="d"/>
  </p:transition>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Shape 174"/>
        <p:cNvGrpSpPr/>
        <p:nvPr/>
      </p:nvGrpSpPr>
      <p:grpSpPr>
        <a:xfrm>
          <a:off x="0" y="0"/>
          <a:ext cx="0" cy="0"/>
          <a:chOff x="0" y="0"/>
          <a:chExt cx="0" cy="0"/>
        </a:xfrm>
      </p:grpSpPr>
      <p:sp>
        <p:nvSpPr>
          <p:cNvPr id="175" name="Google Shape;175;p16"/>
          <p:cNvSpPr txBox="1">
            <a:spLocks noGrp="1"/>
          </p:cNvSpPr>
          <p:nvPr>
            <p:ph type="title"/>
          </p:nvPr>
        </p:nvSpPr>
        <p:spPr>
          <a:xfrm>
            <a:off x="628650" y="273846"/>
            <a:ext cx="7886700" cy="89297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2700"/>
              <a:buFont typeface="Quattrocento Sans"/>
              <a:buNone/>
            </a:pPr>
            <a:r>
              <a:rPr lang="en-US"/>
              <a:t>Notificant el maltractament infantil</a:t>
            </a:r>
            <a:endParaRPr/>
          </a:p>
        </p:txBody>
      </p:sp>
      <p:sp>
        <p:nvSpPr>
          <p:cNvPr id="176" name="Google Shape;176;p16"/>
          <p:cNvSpPr txBox="1">
            <a:spLocks noGrp="1"/>
          </p:cNvSpPr>
          <p:nvPr>
            <p:ph type="body" idx="1"/>
          </p:nvPr>
        </p:nvSpPr>
        <p:spPr>
          <a:xfrm>
            <a:off x="628650" y="1166816"/>
            <a:ext cx="7886700" cy="3263504"/>
          </a:xfrm>
          <a:prstGeom prst="rect">
            <a:avLst/>
          </a:prstGeom>
          <a:noFill/>
          <a:ln>
            <a:noFill/>
          </a:ln>
        </p:spPr>
        <p:txBody>
          <a:bodyPr spcFirstLastPara="1" wrap="square" lIns="68575" tIns="34275" rIns="68575" bIns="34275" anchor="t" anchorCtr="0">
            <a:normAutofit/>
          </a:bodyPr>
          <a:lstStyle/>
          <a:p>
            <a:pPr marL="0" lvl="0" indent="0" algn="l" rtl="0">
              <a:lnSpc>
                <a:spcPct val="80000"/>
              </a:lnSpc>
              <a:spcBef>
                <a:spcPts val="0"/>
              </a:spcBef>
              <a:spcAft>
                <a:spcPts val="0"/>
              </a:spcAft>
              <a:buSzPts val="1572"/>
              <a:buNone/>
            </a:pPr>
            <a:r>
              <a:rPr lang="en-US" sz="1572" b="1"/>
              <a:t>Per què hauria de notificar-ho?</a:t>
            </a:r>
            <a:endParaRPr/>
          </a:p>
          <a:p>
            <a:pPr marL="271457" lvl="0" indent="-171635" algn="l" rtl="0">
              <a:lnSpc>
                <a:spcPct val="80000"/>
              </a:lnSpc>
              <a:spcBef>
                <a:spcPts val="750"/>
              </a:spcBef>
              <a:spcAft>
                <a:spcPts val="0"/>
              </a:spcAft>
              <a:buClr>
                <a:schemeClr val="accent1"/>
              </a:buClr>
              <a:buSzPts val="1572"/>
              <a:buFont typeface="Noto Sans Symbols"/>
              <a:buNone/>
            </a:pPr>
            <a:endParaRPr sz="1572"/>
          </a:p>
          <a:p>
            <a:pPr marL="271457" lvl="0" indent="-271457" algn="l" rtl="0">
              <a:lnSpc>
                <a:spcPct val="80000"/>
              </a:lnSpc>
              <a:spcBef>
                <a:spcPts val="750"/>
              </a:spcBef>
              <a:spcAft>
                <a:spcPts val="0"/>
              </a:spcAft>
              <a:buClr>
                <a:schemeClr val="accent1"/>
              </a:buClr>
              <a:buSzPts val="1572"/>
              <a:buFont typeface="Noto Sans Symbols"/>
              <a:buChar char="🠶"/>
            </a:pPr>
            <a:r>
              <a:rPr lang="en-US" sz="1572"/>
              <a:t>el propòsit de notificar obligatòriament és identificar les persones sospitoses de maltractament infantil tan aviat com sigui possible per protegir les nenes i els nens dels danys</a:t>
            </a:r>
            <a:endParaRPr sz="1572"/>
          </a:p>
          <a:p>
            <a:pPr marL="271457" lvl="0" indent="-271457" algn="l" rtl="0">
              <a:lnSpc>
                <a:spcPct val="80000"/>
              </a:lnSpc>
              <a:spcBef>
                <a:spcPts val="750"/>
              </a:spcBef>
              <a:spcAft>
                <a:spcPts val="0"/>
              </a:spcAft>
              <a:buClr>
                <a:schemeClr val="accent1"/>
              </a:buClr>
              <a:buSzPts val="1572"/>
              <a:buFont typeface="Noto Sans Symbols"/>
              <a:buChar char="🠶"/>
            </a:pPr>
            <a:r>
              <a:rPr lang="en-US" sz="1572" b="1"/>
              <a:t>les autoritats responsables no poden actuar fins que es faci la notificació</a:t>
            </a:r>
            <a:r>
              <a:rPr lang="en-US" sz="1572"/>
              <a:t>. Les persones amb el deure de notificar tenen un paper clau en la prevenció de possibles danys futurs a les nenes i els nens</a:t>
            </a:r>
            <a:endParaRPr sz="1572"/>
          </a:p>
          <a:p>
            <a:pPr marL="607204" lvl="1" indent="-264313" algn="l" rtl="0">
              <a:lnSpc>
                <a:spcPct val="80000"/>
              </a:lnSpc>
              <a:spcBef>
                <a:spcPts val="375"/>
              </a:spcBef>
              <a:spcAft>
                <a:spcPts val="0"/>
              </a:spcAft>
              <a:buSzPts val="1572"/>
              <a:buChar char="🠶"/>
            </a:pPr>
            <a:r>
              <a:rPr lang="en-US" sz="1572"/>
              <a:t>sense deteccció, notificació i intervenció, les nenes i els nens poden romandre victimes del maltractament tota la seva vida </a:t>
            </a:r>
            <a:endParaRPr/>
          </a:p>
          <a:p>
            <a:pPr marL="271457" lvl="0" indent="-271457" algn="l" rtl="0">
              <a:lnSpc>
                <a:spcPct val="80000"/>
              </a:lnSpc>
              <a:spcBef>
                <a:spcPts val="750"/>
              </a:spcBef>
              <a:spcAft>
                <a:spcPts val="0"/>
              </a:spcAft>
              <a:buClr>
                <a:schemeClr val="accent1"/>
              </a:buClr>
              <a:buSzPts val="1572"/>
              <a:buFont typeface="Noto Sans Symbols"/>
              <a:buChar char="🠶"/>
            </a:pPr>
            <a:r>
              <a:rPr lang="en-US" sz="1572" b="1"/>
              <a:t>les nenes i els nens que reben maltractament no creixen i simplement obliden la seva infantesa</a:t>
            </a:r>
            <a:endParaRPr sz="1572"/>
          </a:p>
          <a:p>
            <a:pPr marL="607204" lvl="1" indent="-264313" algn="l" rtl="0">
              <a:lnSpc>
                <a:spcPct val="80000"/>
              </a:lnSpc>
              <a:spcBef>
                <a:spcPts val="375"/>
              </a:spcBef>
              <a:spcAft>
                <a:spcPts val="0"/>
              </a:spcAft>
              <a:buSzPts val="1572"/>
              <a:buChar char="🠶"/>
            </a:pPr>
            <a:r>
              <a:rPr lang="en-US" sz="1572"/>
              <a:t>poden tenir seqüeles físiques i emocionals al llarg de la seva vida</a:t>
            </a:r>
            <a:endParaRPr sz="1572"/>
          </a:p>
        </p:txBody>
      </p:sp>
    </p:spTree>
  </p:cSld>
  <p:clrMapOvr>
    <a:masterClrMapping/>
  </p:clrMapOvr>
  <p:transition>
    <p:wipe dir="d"/>
  </p:transition>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Shape 181"/>
        <p:cNvGrpSpPr/>
        <p:nvPr/>
      </p:nvGrpSpPr>
      <p:grpSpPr>
        <a:xfrm>
          <a:off x="0" y="0"/>
          <a:ext cx="0" cy="0"/>
          <a:chOff x="0" y="0"/>
          <a:chExt cx="0" cy="0"/>
        </a:xfrm>
      </p:grpSpPr>
      <p:sp>
        <p:nvSpPr>
          <p:cNvPr id="182" name="Google Shape;182;p17"/>
          <p:cNvSpPr txBox="1">
            <a:spLocks noGrp="1"/>
          </p:cNvSpPr>
          <p:nvPr>
            <p:ph type="title"/>
          </p:nvPr>
        </p:nvSpPr>
        <p:spPr>
          <a:xfrm>
            <a:off x="628650" y="273846"/>
            <a:ext cx="7886700" cy="89297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2700"/>
              <a:buFont typeface="Quattrocento Sans"/>
              <a:buNone/>
            </a:pPr>
            <a:r>
              <a:rPr lang="en-US"/>
              <a:t>Què passa si no estic segura o segur?</a:t>
            </a:r>
            <a:endParaRPr/>
          </a:p>
        </p:txBody>
      </p:sp>
      <p:sp>
        <p:nvSpPr>
          <p:cNvPr id="183" name="Google Shape;183;p17"/>
          <p:cNvSpPr txBox="1">
            <a:spLocks noGrp="1"/>
          </p:cNvSpPr>
          <p:nvPr>
            <p:ph type="body" idx="1"/>
          </p:nvPr>
        </p:nvSpPr>
        <p:spPr>
          <a:xfrm>
            <a:off x="628650" y="1175657"/>
            <a:ext cx="7886700" cy="3457065"/>
          </a:xfrm>
          <a:prstGeom prst="rect">
            <a:avLst/>
          </a:prstGeom>
          <a:noFill/>
          <a:ln>
            <a:noFill/>
          </a:ln>
        </p:spPr>
        <p:txBody>
          <a:bodyPr spcFirstLastPara="1" wrap="square" lIns="68575" tIns="34275" rIns="68575" bIns="34275" anchor="t" anchorCtr="0">
            <a:noAutofit/>
          </a:bodyPr>
          <a:lstStyle/>
          <a:p>
            <a:pPr marL="271457" lvl="0" indent="-271457" algn="l" rtl="0">
              <a:lnSpc>
                <a:spcPct val="90000"/>
              </a:lnSpc>
              <a:spcBef>
                <a:spcPts val="0"/>
              </a:spcBef>
              <a:spcAft>
                <a:spcPts val="0"/>
              </a:spcAft>
              <a:buSzPts val="1700"/>
              <a:buChar char="🠶"/>
            </a:pPr>
            <a:r>
              <a:rPr lang="en-US" sz="1700"/>
              <a:t>Si una nena o nen us ha revelat que pateix o ha patit maltractament, és suficient per notificar-ho</a:t>
            </a:r>
            <a:endParaRPr/>
          </a:p>
          <a:p>
            <a:pPr marL="607204" lvl="1" indent="-264313" algn="l" rtl="0">
              <a:lnSpc>
                <a:spcPct val="90000"/>
              </a:lnSpc>
              <a:spcBef>
                <a:spcPts val="375"/>
              </a:spcBef>
              <a:spcAft>
                <a:spcPts val="0"/>
              </a:spcAft>
              <a:buSzPts val="1700"/>
              <a:buChar char="🠶"/>
            </a:pPr>
            <a:r>
              <a:rPr lang="en-US" sz="1700"/>
              <a:t>És preferible comunicar les sospites que guardar silenci i mantenir així la nena o el nen en situació de desprotecció</a:t>
            </a:r>
            <a:endParaRPr sz="1700"/>
          </a:p>
          <a:p>
            <a:pPr marL="271457" lvl="0" indent="-271457" algn="l" rtl="0">
              <a:lnSpc>
                <a:spcPct val="90000"/>
              </a:lnSpc>
              <a:spcBef>
                <a:spcPts val="750"/>
              </a:spcBef>
              <a:spcAft>
                <a:spcPts val="0"/>
              </a:spcAft>
              <a:buClr>
                <a:schemeClr val="accent1"/>
              </a:buClr>
              <a:buSzPts val="1700"/>
              <a:buFont typeface="Noto Sans Symbols"/>
              <a:buChar char="🠶"/>
            </a:pPr>
            <a:r>
              <a:rPr lang="en-US" sz="1700"/>
              <a:t>La notificació de sospites de maltractament s’ha de fer de manera immediata, tan aviat es tingui preocupació respecte la seguretat de la nena o el nen</a:t>
            </a:r>
            <a:endParaRPr sz="1700"/>
          </a:p>
          <a:p>
            <a:pPr marL="607204" lvl="1" indent="-264313" algn="l" rtl="0">
              <a:lnSpc>
                <a:spcPct val="90000"/>
              </a:lnSpc>
              <a:spcBef>
                <a:spcPts val="375"/>
              </a:spcBef>
              <a:spcAft>
                <a:spcPts val="0"/>
              </a:spcAft>
              <a:buSzPts val="1700"/>
              <a:buChar char="🠶"/>
            </a:pPr>
            <a:r>
              <a:rPr lang="en-US" sz="1700"/>
              <a:t>Si volguèssiu recollir informació adicional abans de notificar, tingueu en compte que aquesta espera de proves podria posar la nena o el nen en perill</a:t>
            </a:r>
            <a:endParaRPr sz="1700"/>
          </a:p>
          <a:p>
            <a:pPr marL="607204" lvl="1" indent="-156363" algn="l" rtl="0">
              <a:lnSpc>
                <a:spcPct val="90000"/>
              </a:lnSpc>
              <a:spcBef>
                <a:spcPts val="375"/>
              </a:spcBef>
              <a:spcAft>
                <a:spcPts val="0"/>
              </a:spcAft>
              <a:buSzPts val="1700"/>
              <a:buNone/>
            </a:pPr>
            <a:endParaRPr sz="1700"/>
          </a:p>
          <a:p>
            <a:pPr marL="0" lvl="1" indent="0" algn="ctr" rtl="0">
              <a:lnSpc>
                <a:spcPct val="90000"/>
              </a:lnSpc>
              <a:spcBef>
                <a:spcPts val="375"/>
              </a:spcBef>
              <a:spcAft>
                <a:spcPts val="0"/>
              </a:spcAft>
              <a:buSzPts val="1700"/>
              <a:buNone/>
            </a:pPr>
            <a:r>
              <a:rPr lang="en-US" sz="1700" b="1">
                <a:solidFill>
                  <a:schemeClr val="accent1"/>
                </a:solidFill>
              </a:rPr>
              <a:t>Una notificació de maltractament infantil no és una acusació. Es tracta d'una sol·licitud per iniciar un procés d'ajuda i es pot descriure com "derivació per sol·licitar ajuda i atenció dels serveis per a la nena, el nen, l’adolescent i la seva família"</a:t>
            </a:r>
            <a:endParaRPr sz="1700"/>
          </a:p>
          <a:p>
            <a:pPr marL="271457" lvl="0" indent="-163507" algn="l" rtl="0">
              <a:lnSpc>
                <a:spcPct val="90000"/>
              </a:lnSpc>
              <a:spcBef>
                <a:spcPts val="750"/>
              </a:spcBef>
              <a:spcAft>
                <a:spcPts val="0"/>
              </a:spcAft>
              <a:buClr>
                <a:schemeClr val="accent1"/>
              </a:buClr>
              <a:buSzPts val="1700"/>
              <a:buFont typeface="Noto Sans Symbols"/>
              <a:buNone/>
            </a:pPr>
            <a:endParaRPr sz="1700"/>
          </a:p>
        </p:txBody>
      </p:sp>
    </p:spTree>
  </p:cSld>
  <p:clrMapOvr>
    <a:masterClrMapping/>
  </p:clrMapOvr>
  <p:transition spd="slow">
    <p:wipe dir="d"/>
  </p:transition>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Shape 188"/>
        <p:cNvGrpSpPr/>
        <p:nvPr/>
      </p:nvGrpSpPr>
      <p:grpSpPr>
        <a:xfrm>
          <a:off x="0" y="0"/>
          <a:ext cx="0" cy="0"/>
          <a:chOff x="0" y="0"/>
          <a:chExt cx="0" cy="0"/>
        </a:xfrm>
      </p:grpSpPr>
      <p:sp>
        <p:nvSpPr>
          <p:cNvPr id="189" name="Google Shape;189;p18"/>
          <p:cNvSpPr txBox="1">
            <a:spLocks noGrp="1"/>
          </p:cNvSpPr>
          <p:nvPr>
            <p:ph type="title"/>
          </p:nvPr>
        </p:nvSpPr>
        <p:spPr>
          <a:xfrm>
            <a:off x="628650" y="273846"/>
            <a:ext cx="7886700" cy="89297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2700"/>
              <a:buFont typeface="Quattrocento Sans"/>
              <a:buNone/>
            </a:pPr>
            <a:r>
              <a:rPr lang="en-US"/>
              <a:t>Quan he de notificar?</a:t>
            </a:r>
            <a:endParaRPr/>
          </a:p>
        </p:txBody>
      </p:sp>
      <p:sp>
        <p:nvSpPr>
          <p:cNvPr id="190" name="Google Shape;190;p18"/>
          <p:cNvSpPr txBox="1">
            <a:spLocks noGrp="1"/>
          </p:cNvSpPr>
          <p:nvPr>
            <p:ph type="body" idx="1"/>
          </p:nvPr>
        </p:nvSpPr>
        <p:spPr>
          <a:xfrm>
            <a:off x="628650" y="1106950"/>
            <a:ext cx="7886700" cy="3263504"/>
          </a:xfrm>
          <a:prstGeom prst="rect">
            <a:avLst/>
          </a:prstGeom>
          <a:noFill/>
          <a:ln>
            <a:noFill/>
          </a:ln>
        </p:spPr>
        <p:txBody>
          <a:bodyPr spcFirstLastPara="1" wrap="square" lIns="68575" tIns="34275" rIns="68575" bIns="34275" anchor="t" anchorCtr="0">
            <a:normAutofit/>
          </a:bodyPr>
          <a:lstStyle/>
          <a:p>
            <a:pPr marL="0" lvl="0" indent="0" algn="l" rtl="0">
              <a:lnSpc>
                <a:spcPct val="90000"/>
              </a:lnSpc>
              <a:spcBef>
                <a:spcPts val="0"/>
              </a:spcBef>
              <a:spcAft>
                <a:spcPts val="0"/>
              </a:spcAft>
              <a:buSzPts val="2100"/>
              <a:buNone/>
            </a:pPr>
            <a:endParaRPr/>
          </a:p>
          <a:p>
            <a:pPr marL="0" lvl="0" indent="0" algn="l" rtl="0">
              <a:lnSpc>
                <a:spcPct val="90000"/>
              </a:lnSpc>
              <a:spcBef>
                <a:spcPts val="750"/>
              </a:spcBef>
              <a:spcAft>
                <a:spcPts val="0"/>
              </a:spcAft>
              <a:buSzPts val="2100"/>
              <a:buNone/>
            </a:pPr>
            <a:endParaRPr/>
          </a:p>
          <a:p>
            <a:pPr marL="0" lvl="0" indent="0" algn="l" rtl="0">
              <a:lnSpc>
                <a:spcPct val="90000"/>
              </a:lnSpc>
              <a:spcBef>
                <a:spcPts val="750"/>
              </a:spcBef>
              <a:spcAft>
                <a:spcPts val="0"/>
              </a:spcAft>
              <a:buSzPts val="2100"/>
              <a:buNone/>
            </a:pPr>
            <a:r>
              <a:rPr lang="en-US"/>
              <a:t>A part dels casos en què les nenes i els nens revelen que reben maltractament,</a:t>
            </a:r>
            <a:endParaRPr/>
          </a:p>
          <a:p>
            <a:pPr marL="0" lvl="0" indent="0" algn="l" rtl="0">
              <a:lnSpc>
                <a:spcPct val="90000"/>
              </a:lnSpc>
              <a:spcBef>
                <a:spcPts val="750"/>
              </a:spcBef>
              <a:spcAft>
                <a:spcPts val="0"/>
              </a:spcAft>
              <a:buSzPts val="2100"/>
              <a:buNone/>
            </a:pPr>
            <a:endParaRPr/>
          </a:p>
          <a:p>
            <a:pPr marL="271457" lvl="0" indent="-271457" algn="l" rtl="0">
              <a:lnSpc>
                <a:spcPct val="90000"/>
              </a:lnSpc>
              <a:spcBef>
                <a:spcPts val="750"/>
              </a:spcBef>
              <a:spcAft>
                <a:spcPts val="0"/>
              </a:spcAft>
              <a:buClr>
                <a:schemeClr val="accent1"/>
              </a:buClr>
              <a:buSzPts val="2100"/>
              <a:buFont typeface="Noto Sans Symbols"/>
              <a:buChar char="🠶"/>
            </a:pPr>
            <a:r>
              <a:rPr lang="en-US"/>
              <a:t>quan sospiteu que es maltracta o no s’atén una nena o un nen, haureu de notificar les vostres preocupacions immediatament</a:t>
            </a:r>
            <a:endParaRPr>
              <a:solidFill>
                <a:srgbClr val="FF0000"/>
              </a:solidFill>
            </a:endParaRPr>
          </a:p>
        </p:txBody>
      </p:sp>
    </p:spTree>
  </p:cSld>
  <p:clrMapOvr>
    <a:masterClrMapping/>
  </p:clrMapOvr>
  <p:transition>
    <p:wipe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2049" name="Image 7"/>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403648" y="2111499"/>
            <a:ext cx="1028700" cy="676275"/>
          </a:xfrm>
          <a:prstGeom prst="rect">
            <a:avLst/>
          </a:prstGeom>
          <a:noFill/>
          <a:extLst>
            <a:ext uri="{909E8E84-426E-40DD-AFC4-6F175D3DCCD1}">
              <a14:hiddenFill xmlns="" xmlns:a14="http://schemas.microsoft.com/office/drawing/2010/main">
                <a:solidFill>
                  <a:srgbClr val="FFFFFF"/>
                </a:solidFill>
              </a14:hiddenFill>
            </a:ext>
          </a:extLst>
        </p:spPr>
      </p:pic>
      <p:sp>
        <p:nvSpPr>
          <p:cNvPr id="6" name="Rectangle 3"/>
          <p:cNvSpPr>
            <a:spLocks noChangeArrowheads="1"/>
          </p:cNvSpPr>
          <p:nvPr/>
        </p:nvSpPr>
        <p:spPr bwMode="auto">
          <a:xfrm>
            <a:off x="2536796" y="2083282"/>
            <a:ext cx="5131548" cy="7694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just" eaLnBrk="0" fontAlgn="base" hangingPunct="0">
              <a:spcBef>
                <a:spcPct val="0"/>
              </a:spcBef>
              <a:spcAft>
                <a:spcPct val="0"/>
              </a:spcAft>
            </a:pPr>
            <a:r>
              <a:rPr lang="en-GB" altLang="el-GR" sz="1100" i="1" dirty="0" smtClean="0">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lang="en-GB" altLang="el-GR" sz="1100" i="1" dirty="0" smtClean="0">
                <a:latin typeface="Calibri" panose="020F0502020204030204" pitchFamily="34" charset="0"/>
                <a:ea typeface="Calibri" panose="020F0502020204030204" pitchFamily="34" charset="0"/>
                <a:cs typeface="Times New Roman" panose="02020603050405020304" pitchFamily="18" charset="0"/>
              </a:rPr>
              <a:t>’</a:t>
            </a:r>
            <a:r>
              <a:rPr lang="en-GB" altLang="el-GR" sz="1100" i="1" dirty="0" smtClean="0">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publication represents only the views of the authors and is their sole responsibility. </a:t>
            </a:r>
            <a:r>
              <a:rPr lang="en-GB" altLang="el-GR" sz="1100" i="1" smtClean="0">
                <a:latin typeface="Times New Roman" panose="02020603050405020304" pitchFamily="18" charset="0"/>
                <a:ea typeface="Calibri" panose="020F0502020204030204" pitchFamily="34" charset="0"/>
                <a:cs typeface="Times New Roman" panose="02020603050405020304" pitchFamily="18" charset="0"/>
              </a:rPr>
              <a:t>The European Commission does not accept any responsibility for use that may be made of the information it contains.</a:t>
            </a:r>
            <a:endParaRPr kumimoji="0" lang="en-GB" altLang="el-GR"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 xmlns:p14="http://schemas.microsoft.com/office/powerpoint/2010/main" val="5383704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Shape 195"/>
        <p:cNvGrpSpPr/>
        <p:nvPr/>
      </p:nvGrpSpPr>
      <p:grpSpPr>
        <a:xfrm>
          <a:off x="0" y="0"/>
          <a:ext cx="0" cy="0"/>
          <a:chOff x="0" y="0"/>
          <a:chExt cx="0" cy="0"/>
        </a:xfrm>
      </p:grpSpPr>
      <p:sp>
        <p:nvSpPr>
          <p:cNvPr id="196" name="Google Shape;196;p19"/>
          <p:cNvSpPr txBox="1">
            <a:spLocks noGrp="1"/>
          </p:cNvSpPr>
          <p:nvPr>
            <p:ph type="title"/>
          </p:nvPr>
        </p:nvSpPr>
        <p:spPr>
          <a:xfrm>
            <a:off x="628650" y="216696"/>
            <a:ext cx="7886700" cy="89297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2700"/>
              <a:buFont typeface="Quattrocento Sans"/>
              <a:buNone/>
            </a:pPr>
            <a:r>
              <a:rPr lang="en-US"/>
              <a:t>On notificar?</a:t>
            </a:r>
            <a:endParaRPr/>
          </a:p>
        </p:txBody>
      </p:sp>
      <p:sp>
        <p:nvSpPr>
          <p:cNvPr id="197" name="Google Shape;197;p19"/>
          <p:cNvSpPr txBox="1">
            <a:spLocks noGrp="1"/>
          </p:cNvSpPr>
          <p:nvPr>
            <p:ph type="body" idx="1"/>
          </p:nvPr>
        </p:nvSpPr>
        <p:spPr>
          <a:xfrm>
            <a:off x="628650" y="1034483"/>
            <a:ext cx="7886700" cy="3263504"/>
          </a:xfrm>
          <a:prstGeom prst="rect">
            <a:avLst/>
          </a:prstGeom>
          <a:noFill/>
          <a:ln>
            <a:noFill/>
          </a:ln>
        </p:spPr>
        <p:txBody>
          <a:bodyPr spcFirstLastPara="1" wrap="square" lIns="68575" tIns="34275" rIns="68575" bIns="34275" anchor="t" anchorCtr="0">
            <a:normAutofit/>
          </a:bodyPr>
          <a:lstStyle/>
          <a:p>
            <a:pPr marL="342900" lvl="0" indent="-342900" algn="l" rtl="0">
              <a:lnSpc>
                <a:spcPct val="97000"/>
              </a:lnSpc>
              <a:spcBef>
                <a:spcPts val="0"/>
              </a:spcBef>
              <a:spcAft>
                <a:spcPts val="0"/>
              </a:spcAft>
              <a:buSzPts val="1000"/>
              <a:buFont typeface="Noto Sans Symbols"/>
              <a:buChar char="∙"/>
            </a:pPr>
            <a:r>
              <a:rPr lang="en-US" sz="1665" b="1" u="sng" strike="noStrike">
                <a:solidFill>
                  <a:srgbClr val="0563C1"/>
                </a:solidFill>
                <a:latin typeface="Quattrocento Sans"/>
                <a:ea typeface="Quattrocento Sans"/>
                <a:cs typeface="Quattrocento Sans"/>
                <a:sym typeface="Quattrocento Sans"/>
                <a:hlinkClick r:id="rId3">
                  <a:extLst>
                    <a:ext uri="{A12FA001-AC4F-418D-AE19-62706E023703}">
                      <ahyp:hlinkClr xmlns:ahyp="http://schemas.microsoft.com/office/drawing/2018/hyperlinkcolor" xmlns="" val="tx"/>
                    </a:ext>
                  </a:extLst>
                </a:hlinkClick>
              </a:rPr>
              <a:t>Telèfon Infància Respon 116 111.</a:t>
            </a:r>
            <a:r>
              <a:rPr lang="en-US" sz="1665">
                <a:latin typeface="Quattrocento Sans"/>
                <a:ea typeface="Quattrocento Sans"/>
                <a:cs typeface="Quattrocento Sans"/>
                <a:sym typeface="Quattrocento Sans"/>
              </a:rPr>
              <a:t> Atenció telefònica gratuïta i permanent per a la prevenció i la detecció dels maltractaments de nenes, nens i adolescents. Funciona vint-i-quatre hores al dia els 365 dies de l'any.</a:t>
            </a:r>
            <a:endParaRPr sz="1665">
              <a:latin typeface="Calibri"/>
              <a:ea typeface="Calibri"/>
              <a:cs typeface="Calibri"/>
              <a:sym typeface="Calibri"/>
            </a:endParaRPr>
          </a:p>
          <a:p>
            <a:pPr marL="342900" lvl="0" indent="-342900" algn="l" rtl="0">
              <a:lnSpc>
                <a:spcPct val="97000"/>
              </a:lnSpc>
              <a:spcBef>
                <a:spcPts val="1550"/>
              </a:spcBef>
              <a:spcAft>
                <a:spcPts val="0"/>
              </a:spcAft>
              <a:buSzPts val="1000"/>
              <a:buFont typeface="Noto Sans Symbols"/>
              <a:buChar char="∙"/>
            </a:pPr>
            <a:r>
              <a:rPr lang="en-US" sz="1665" b="1" u="sng" strike="noStrike">
                <a:solidFill>
                  <a:srgbClr val="0563C1"/>
                </a:solidFill>
                <a:latin typeface="Quattrocento Sans"/>
                <a:ea typeface="Quattrocento Sans"/>
                <a:cs typeface="Quattrocento Sans"/>
                <a:sym typeface="Quattrocento Sans"/>
                <a:hlinkClick r:id="rId4">
                  <a:extLst>
                    <a:ext uri="{A12FA001-AC4F-418D-AE19-62706E023703}">
                      <ahyp:hlinkClr xmlns:ahyp="http://schemas.microsoft.com/office/drawing/2018/hyperlinkcolor" xmlns="" val="tx"/>
                    </a:ext>
                  </a:extLst>
                </a:hlinkClick>
              </a:rPr>
              <a:t>Web Infància Respon.</a:t>
            </a:r>
            <a:r>
              <a:rPr lang="en-US" sz="1665">
                <a:latin typeface="Quattrocento Sans"/>
                <a:ea typeface="Quattrocento Sans"/>
                <a:cs typeface="Quattrocento Sans"/>
                <a:sym typeface="Quattrocento Sans"/>
              </a:rPr>
              <a:t> Aquest web també serà un espai des d'on es podrà comunicar a la DGAIA la detecció de situacions de maltractament infantil, entre altres funcions.</a:t>
            </a:r>
            <a:endParaRPr sz="1665">
              <a:latin typeface="Calibri"/>
              <a:ea typeface="Calibri"/>
              <a:cs typeface="Calibri"/>
              <a:sym typeface="Calibri"/>
            </a:endParaRPr>
          </a:p>
          <a:p>
            <a:pPr marL="342900" lvl="0" indent="-342900" algn="l" rtl="0">
              <a:lnSpc>
                <a:spcPct val="97000"/>
              </a:lnSpc>
              <a:spcBef>
                <a:spcPts val="1550"/>
              </a:spcBef>
              <a:spcAft>
                <a:spcPts val="0"/>
              </a:spcAft>
              <a:buSzPts val="1000"/>
              <a:buFont typeface="Noto Sans Symbols"/>
              <a:buChar char="∙"/>
            </a:pPr>
            <a:r>
              <a:rPr lang="en-US" sz="1665" b="1" u="sng" strike="noStrike">
                <a:solidFill>
                  <a:srgbClr val="0563C1"/>
                </a:solidFill>
                <a:latin typeface="Quattrocento Sans"/>
                <a:ea typeface="Quattrocento Sans"/>
                <a:cs typeface="Quattrocento Sans"/>
                <a:sym typeface="Quattrocento Sans"/>
                <a:hlinkClick r:id="rId5">
                  <a:extLst>
                    <a:ext uri="{A12FA001-AC4F-418D-AE19-62706E023703}">
                      <ahyp:hlinkClr xmlns:ahyp="http://schemas.microsoft.com/office/drawing/2018/hyperlinkcolor" xmlns="" val="tx"/>
                    </a:ext>
                  </a:extLst>
                </a:hlinkClick>
              </a:rPr>
              <a:t>Registre unificat de maltractaments infantils (RUMI).</a:t>
            </a:r>
            <a:r>
              <a:rPr lang="en-US" sz="1665">
                <a:latin typeface="Quattrocento Sans"/>
                <a:ea typeface="Quattrocento Sans"/>
                <a:cs typeface="Quattrocento Sans"/>
                <a:sym typeface="Quattrocento Sans"/>
              </a:rPr>
              <a:t> Aquest registre d'abast nacional, creat el 2007, incorpora informació sobre les i els futurs nadons i les persones que tenen entre zero i divuit anys que han estat o poden ser víctimes de maltractament, amb l'objectiu de millorar els mecanismes professionals de detecció i prevenció dels maltractaments a nenes, nens i adolescents.</a:t>
            </a:r>
            <a:endParaRPr sz="1665">
              <a:latin typeface="Calibri"/>
              <a:ea typeface="Calibri"/>
              <a:cs typeface="Calibri"/>
              <a:sym typeface="Calibri"/>
            </a:endParaRPr>
          </a:p>
        </p:txBody>
      </p:sp>
    </p:spTree>
  </p:cSld>
  <p:clrMapOvr>
    <a:masterClrMapping/>
  </p:clrMapOvr>
  <p:transition>
    <p:wipe dir="d"/>
  </p:transition>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Shape 202"/>
        <p:cNvGrpSpPr/>
        <p:nvPr/>
      </p:nvGrpSpPr>
      <p:grpSpPr>
        <a:xfrm>
          <a:off x="0" y="0"/>
          <a:ext cx="0" cy="0"/>
          <a:chOff x="0" y="0"/>
          <a:chExt cx="0" cy="0"/>
        </a:xfrm>
      </p:grpSpPr>
      <p:sp>
        <p:nvSpPr>
          <p:cNvPr id="203" name="Google Shape;203;p20"/>
          <p:cNvSpPr txBox="1">
            <a:spLocks noGrp="1"/>
          </p:cNvSpPr>
          <p:nvPr>
            <p:ph type="title"/>
          </p:nvPr>
        </p:nvSpPr>
        <p:spPr>
          <a:xfrm>
            <a:off x="628650" y="216696"/>
            <a:ext cx="7886700" cy="89297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2700"/>
              <a:buFont typeface="Quattrocento Sans"/>
              <a:buNone/>
            </a:pPr>
            <a:r>
              <a:rPr lang="en-US"/>
              <a:t>On notificar?</a:t>
            </a:r>
            <a:endParaRPr/>
          </a:p>
        </p:txBody>
      </p:sp>
      <p:sp>
        <p:nvSpPr>
          <p:cNvPr id="204" name="Google Shape;204;p20"/>
          <p:cNvSpPr txBox="1">
            <a:spLocks noGrp="1"/>
          </p:cNvSpPr>
          <p:nvPr>
            <p:ph type="body" idx="1"/>
          </p:nvPr>
        </p:nvSpPr>
        <p:spPr>
          <a:xfrm>
            <a:off x="628650" y="1034483"/>
            <a:ext cx="7886700" cy="3263504"/>
          </a:xfrm>
          <a:prstGeom prst="rect">
            <a:avLst/>
          </a:prstGeom>
          <a:noFill/>
          <a:ln>
            <a:noFill/>
          </a:ln>
        </p:spPr>
        <p:txBody>
          <a:bodyPr spcFirstLastPara="1" wrap="square" lIns="68575" tIns="34275" rIns="68575" bIns="34275" anchor="t" anchorCtr="0">
            <a:normAutofit/>
          </a:bodyPr>
          <a:lstStyle/>
          <a:p>
            <a:pPr marL="271457" lvl="0" indent="-271457" algn="l" rtl="0">
              <a:lnSpc>
                <a:spcPct val="107000"/>
              </a:lnSpc>
              <a:spcBef>
                <a:spcPts val="0"/>
              </a:spcBef>
              <a:spcAft>
                <a:spcPts val="0"/>
              </a:spcAft>
              <a:buSzPts val="1800"/>
              <a:buChar char="🠶"/>
            </a:pPr>
            <a:r>
              <a:rPr lang="en-US" sz="1800" b="1">
                <a:latin typeface="Quattrocento Sans"/>
                <a:ea typeface="Quattrocento Sans"/>
                <a:cs typeface="Quattrocento Sans"/>
                <a:sym typeface="Quattrocento Sans"/>
              </a:rPr>
              <a:t>Serveis socials d'atenció primària</a:t>
            </a:r>
            <a:endParaRPr sz="1800">
              <a:latin typeface="Calibri"/>
              <a:ea typeface="Calibri"/>
              <a:cs typeface="Calibri"/>
              <a:sym typeface="Calibri"/>
            </a:endParaRPr>
          </a:p>
          <a:p>
            <a:pPr marL="271457" lvl="0" indent="-271457" algn="l" rtl="0">
              <a:lnSpc>
                <a:spcPct val="107000"/>
              </a:lnSpc>
              <a:spcBef>
                <a:spcPts val="1550"/>
              </a:spcBef>
              <a:spcAft>
                <a:spcPts val="0"/>
              </a:spcAft>
              <a:buSzPts val="1800"/>
              <a:buChar char="🠶"/>
            </a:pPr>
            <a:r>
              <a:rPr lang="en-US" sz="1800">
                <a:latin typeface="Quattrocento Sans"/>
                <a:ea typeface="Quattrocento Sans"/>
                <a:cs typeface="Quattrocento Sans"/>
                <a:sym typeface="Quattrocento Sans"/>
              </a:rPr>
              <a:t>Els serveis socials bàsics ofereixen informació, orientació i assessorament, i tenen la funció de detectar i prevenir les situacions de risc de tots els grups de població, incloses </a:t>
            </a:r>
            <a:r>
              <a:rPr lang="en-US" sz="1800"/>
              <a:t>nenes, nens </a:t>
            </a:r>
            <a:r>
              <a:rPr lang="en-US" sz="1800">
                <a:latin typeface="Quattrocento Sans"/>
                <a:ea typeface="Quattrocento Sans"/>
                <a:cs typeface="Quattrocento Sans"/>
                <a:sym typeface="Quattrocento Sans"/>
              </a:rPr>
              <a:t>i adolescents, especialment si es troben en situació de risc social o d'exclusió. Són, per tant, una de les vies per poder adreçar una denúncia o sospita de maltractament.</a:t>
            </a:r>
            <a:endParaRPr sz="1800">
              <a:latin typeface="Calibri"/>
              <a:ea typeface="Calibri"/>
              <a:cs typeface="Calibri"/>
              <a:sym typeface="Calibri"/>
            </a:endParaRPr>
          </a:p>
          <a:p>
            <a:pPr marL="271457" lvl="0" indent="-271457" algn="l" rtl="0">
              <a:lnSpc>
                <a:spcPct val="107000"/>
              </a:lnSpc>
              <a:spcBef>
                <a:spcPts val="1550"/>
              </a:spcBef>
              <a:spcAft>
                <a:spcPts val="0"/>
              </a:spcAft>
              <a:buSzPts val="1800"/>
              <a:buChar char="🠶"/>
            </a:pPr>
            <a:r>
              <a:rPr lang="en-US" sz="1800">
                <a:latin typeface="Quattrocento Sans"/>
                <a:ea typeface="Quattrocento Sans"/>
                <a:cs typeface="Quattrocento Sans"/>
                <a:sym typeface="Quattrocento Sans"/>
              </a:rPr>
              <a:t>Són presents a tot el territori de Catalunya i atenen les situacions de risc social. Quan es tracta de situacions o risc de desemparament, el lideratge de la intervenció l'assumeix l'equip especialitzat EAIA.</a:t>
            </a:r>
            <a:endParaRPr sz="1800">
              <a:latin typeface="Calibri"/>
              <a:ea typeface="Calibri"/>
              <a:cs typeface="Calibri"/>
              <a:sym typeface="Calibri"/>
            </a:endParaRPr>
          </a:p>
        </p:txBody>
      </p:sp>
    </p:spTree>
  </p:cSld>
  <p:clrMapOvr>
    <a:masterClrMapping/>
  </p:clrMapOvr>
  <p:transition>
    <p:wipe dir="d"/>
  </p:transition>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Shape 209"/>
        <p:cNvGrpSpPr/>
        <p:nvPr/>
      </p:nvGrpSpPr>
      <p:grpSpPr>
        <a:xfrm>
          <a:off x="0" y="0"/>
          <a:ext cx="0" cy="0"/>
          <a:chOff x="0" y="0"/>
          <a:chExt cx="0" cy="0"/>
        </a:xfrm>
      </p:grpSpPr>
      <p:sp>
        <p:nvSpPr>
          <p:cNvPr id="210" name="Google Shape;210;p21"/>
          <p:cNvSpPr txBox="1">
            <a:spLocks noGrp="1"/>
          </p:cNvSpPr>
          <p:nvPr>
            <p:ph type="title"/>
          </p:nvPr>
        </p:nvSpPr>
        <p:spPr>
          <a:xfrm>
            <a:off x="628650" y="216696"/>
            <a:ext cx="7886700" cy="89297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2700"/>
              <a:buFont typeface="Quattrocento Sans"/>
              <a:buNone/>
            </a:pPr>
            <a:r>
              <a:rPr lang="en-US"/>
              <a:t>On notificar?</a:t>
            </a:r>
            <a:endParaRPr/>
          </a:p>
        </p:txBody>
      </p:sp>
      <p:sp>
        <p:nvSpPr>
          <p:cNvPr id="211" name="Google Shape;211;p21"/>
          <p:cNvSpPr txBox="1">
            <a:spLocks noGrp="1"/>
          </p:cNvSpPr>
          <p:nvPr>
            <p:ph type="body" idx="1"/>
          </p:nvPr>
        </p:nvSpPr>
        <p:spPr>
          <a:xfrm>
            <a:off x="628650" y="1034483"/>
            <a:ext cx="7886700" cy="3263504"/>
          </a:xfrm>
          <a:prstGeom prst="rect">
            <a:avLst/>
          </a:prstGeom>
          <a:noFill/>
          <a:ln>
            <a:noFill/>
          </a:ln>
        </p:spPr>
        <p:txBody>
          <a:bodyPr spcFirstLastPara="1" wrap="square" lIns="68575" tIns="34275" rIns="68575" bIns="34275" anchor="t" anchorCtr="0">
            <a:normAutofit/>
          </a:bodyPr>
          <a:lstStyle/>
          <a:p>
            <a:pPr marL="271457" lvl="0" indent="-271457" algn="l" rtl="0">
              <a:lnSpc>
                <a:spcPct val="87000"/>
              </a:lnSpc>
              <a:spcBef>
                <a:spcPts val="0"/>
              </a:spcBef>
              <a:spcAft>
                <a:spcPts val="0"/>
              </a:spcAft>
              <a:buSzPts val="1665"/>
              <a:buChar char="🠶"/>
            </a:pPr>
            <a:r>
              <a:rPr lang="en-US" sz="1665" b="1">
                <a:latin typeface="Quattrocento Sans"/>
                <a:ea typeface="Quattrocento Sans"/>
                <a:cs typeface="Quattrocento Sans"/>
                <a:sym typeface="Quattrocento Sans"/>
              </a:rPr>
              <a:t>Mossos d'Esquadra</a:t>
            </a:r>
            <a:endParaRPr sz="1665">
              <a:latin typeface="Calibri"/>
              <a:ea typeface="Calibri"/>
              <a:cs typeface="Calibri"/>
              <a:sym typeface="Calibri"/>
            </a:endParaRPr>
          </a:p>
          <a:p>
            <a:pPr marL="271457" lvl="0" indent="-271457" algn="l" rtl="0">
              <a:lnSpc>
                <a:spcPct val="87000"/>
              </a:lnSpc>
              <a:spcBef>
                <a:spcPts val="1550"/>
              </a:spcBef>
              <a:spcAft>
                <a:spcPts val="0"/>
              </a:spcAft>
              <a:buSzPts val="1665"/>
              <a:buChar char="🠶"/>
            </a:pPr>
            <a:r>
              <a:rPr lang="en-US" sz="1665">
                <a:latin typeface="Quattrocento Sans"/>
                <a:ea typeface="Quattrocento Sans"/>
                <a:cs typeface="Quattrocento Sans"/>
                <a:sym typeface="Quattrocento Sans"/>
              </a:rPr>
              <a:t>També es poden denunciar les situacions de maltractament de nenes, nens i adolescents davant els Mossos d'Esquadra, a qualsevol comissaria.</a:t>
            </a:r>
            <a:endParaRPr sz="1665">
              <a:latin typeface="Calibri"/>
              <a:ea typeface="Calibri"/>
              <a:cs typeface="Calibri"/>
              <a:sym typeface="Calibri"/>
            </a:endParaRPr>
          </a:p>
          <a:p>
            <a:pPr marL="271457" lvl="0" indent="-271457" algn="l" rtl="0">
              <a:lnSpc>
                <a:spcPct val="87000"/>
              </a:lnSpc>
              <a:spcBef>
                <a:spcPts val="1550"/>
              </a:spcBef>
              <a:spcAft>
                <a:spcPts val="0"/>
              </a:spcAft>
              <a:buSzPts val="1665"/>
              <a:buChar char="🠶"/>
            </a:pPr>
            <a:r>
              <a:rPr lang="en-US" sz="1665">
                <a:latin typeface="Quattrocento Sans"/>
                <a:ea typeface="Quattrocento Sans"/>
                <a:cs typeface="Quattrocento Sans"/>
                <a:sym typeface="Quattrocento Sans"/>
              </a:rPr>
              <a:t>La policia catalana, a més de rebre les denúncies sobre nenes, nens i adolescents en situació de risc, en l'àmbit de la protecció de la infància té les funcions següents:</a:t>
            </a:r>
            <a:endParaRPr sz="1665">
              <a:latin typeface="Calibri"/>
              <a:ea typeface="Calibri"/>
              <a:cs typeface="Calibri"/>
              <a:sym typeface="Calibri"/>
            </a:endParaRPr>
          </a:p>
          <a:p>
            <a:pPr marL="342900" lvl="0" indent="-342900" algn="l" rtl="0">
              <a:lnSpc>
                <a:spcPct val="87000"/>
              </a:lnSpc>
              <a:spcBef>
                <a:spcPts val="1550"/>
              </a:spcBef>
              <a:spcAft>
                <a:spcPts val="0"/>
              </a:spcAft>
              <a:buSzPts val="1000"/>
              <a:buFont typeface="Noto Sans Symbols"/>
              <a:buChar char="∙"/>
            </a:pPr>
            <a:r>
              <a:rPr lang="en-US" sz="1665">
                <a:latin typeface="Quattrocento Sans"/>
                <a:ea typeface="Quattrocento Sans"/>
                <a:cs typeface="Quattrocento Sans"/>
                <a:sym typeface="Quattrocento Sans"/>
              </a:rPr>
              <a:t>Detecció de nenes, nens i adolescents en situació de risc i presumpte desemparament perquè rebin protecció immediata.</a:t>
            </a:r>
            <a:endParaRPr sz="1665">
              <a:latin typeface="Calibri"/>
              <a:ea typeface="Calibri"/>
              <a:cs typeface="Calibri"/>
              <a:sym typeface="Calibri"/>
            </a:endParaRPr>
          </a:p>
          <a:p>
            <a:pPr marL="342900" lvl="0" indent="-342900" algn="l" rtl="0">
              <a:lnSpc>
                <a:spcPct val="87000"/>
              </a:lnSpc>
              <a:spcBef>
                <a:spcPts val="1550"/>
              </a:spcBef>
              <a:spcAft>
                <a:spcPts val="0"/>
              </a:spcAft>
              <a:buSzPts val="1000"/>
              <a:buFont typeface="Noto Sans Symbols"/>
              <a:buChar char="∙"/>
            </a:pPr>
            <a:r>
              <a:rPr lang="en-US" sz="1665">
                <a:latin typeface="Quattrocento Sans"/>
                <a:ea typeface="Quattrocento Sans"/>
                <a:cs typeface="Quattrocento Sans"/>
                <a:sym typeface="Quattrocento Sans"/>
              </a:rPr>
              <a:t>Trasllat de les nenes, els nens i adolescents a les dependències policials i intent de localització de mare, pare o persones tutores legals.</a:t>
            </a:r>
            <a:endParaRPr sz="1665">
              <a:latin typeface="Calibri"/>
              <a:ea typeface="Calibri"/>
              <a:cs typeface="Calibri"/>
              <a:sym typeface="Calibri"/>
            </a:endParaRPr>
          </a:p>
          <a:p>
            <a:pPr marL="271457" lvl="0" indent="-165729" algn="l" rtl="0">
              <a:lnSpc>
                <a:spcPct val="87000"/>
              </a:lnSpc>
              <a:spcBef>
                <a:spcPts val="1550"/>
              </a:spcBef>
              <a:spcAft>
                <a:spcPts val="0"/>
              </a:spcAft>
              <a:buSzPts val="1665"/>
              <a:buNone/>
            </a:pPr>
            <a:endParaRPr sz="1665">
              <a:latin typeface="Calibri"/>
              <a:ea typeface="Calibri"/>
              <a:cs typeface="Calibri"/>
              <a:sym typeface="Calibri"/>
            </a:endParaRPr>
          </a:p>
        </p:txBody>
      </p:sp>
    </p:spTree>
  </p:cSld>
  <p:clrMapOvr>
    <a:masterClrMapping/>
  </p:clrMapOvr>
  <p:transition>
    <p:wipe dir="d"/>
  </p:transition>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Shape 216"/>
        <p:cNvGrpSpPr/>
        <p:nvPr/>
      </p:nvGrpSpPr>
      <p:grpSpPr>
        <a:xfrm>
          <a:off x="0" y="0"/>
          <a:ext cx="0" cy="0"/>
          <a:chOff x="0" y="0"/>
          <a:chExt cx="0" cy="0"/>
        </a:xfrm>
      </p:grpSpPr>
      <p:sp>
        <p:nvSpPr>
          <p:cNvPr id="217" name="Google Shape;217;p22"/>
          <p:cNvSpPr txBox="1">
            <a:spLocks noGrp="1"/>
          </p:cNvSpPr>
          <p:nvPr>
            <p:ph type="title"/>
          </p:nvPr>
        </p:nvSpPr>
        <p:spPr>
          <a:xfrm>
            <a:off x="628650" y="216696"/>
            <a:ext cx="7886700" cy="89297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2700"/>
              <a:buFont typeface="Quattrocento Sans"/>
              <a:buNone/>
            </a:pPr>
            <a:r>
              <a:rPr lang="en-US"/>
              <a:t>On notificar?</a:t>
            </a:r>
            <a:endParaRPr/>
          </a:p>
        </p:txBody>
      </p:sp>
      <p:sp>
        <p:nvSpPr>
          <p:cNvPr id="218" name="Google Shape;218;p22"/>
          <p:cNvSpPr txBox="1">
            <a:spLocks noGrp="1"/>
          </p:cNvSpPr>
          <p:nvPr>
            <p:ph type="body" idx="1"/>
          </p:nvPr>
        </p:nvSpPr>
        <p:spPr>
          <a:xfrm>
            <a:off x="628650" y="1034483"/>
            <a:ext cx="7886700" cy="3263504"/>
          </a:xfrm>
          <a:prstGeom prst="rect">
            <a:avLst/>
          </a:prstGeom>
          <a:noFill/>
          <a:ln>
            <a:noFill/>
          </a:ln>
        </p:spPr>
        <p:txBody>
          <a:bodyPr spcFirstLastPara="1" wrap="square" lIns="68575" tIns="34275" rIns="68575" bIns="34275" anchor="t" anchorCtr="0">
            <a:normAutofit/>
          </a:bodyPr>
          <a:lstStyle/>
          <a:p>
            <a:pPr marL="342900" lvl="0" indent="-342900" algn="l" rtl="0">
              <a:lnSpc>
                <a:spcPct val="97000"/>
              </a:lnSpc>
              <a:spcBef>
                <a:spcPts val="0"/>
              </a:spcBef>
              <a:spcAft>
                <a:spcPts val="0"/>
              </a:spcAft>
              <a:buSzPts val="1000"/>
              <a:buFont typeface="Noto Sans Symbols"/>
              <a:buChar char="∙"/>
            </a:pPr>
            <a:r>
              <a:rPr lang="en-US" sz="1530">
                <a:latin typeface="Quattrocento Sans"/>
                <a:ea typeface="Quattrocento Sans"/>
                <a:cs typeface="Quattrocento Sans"/>
                <a:sym typeface="Quattrocento Sans"/>
              </a:rPr>
              <a:t>Posada a disposició de nenes, nens i adolescents a mare, pare o persones tutores quan són localitzades i justifiquen la situació detectada.</a:t>
            </a:r>
            <a:endParaRPr sz="1530">
              <a:latin typeface="Calibri"/>
              <a:ea typeface="Calibri"/>
              <a:cs typeface="Calibri"/>
              <a:sym typeface="Calibri"/>
            </a:endParaRPr>
          </a:p>
          <a:p>
            <a:pPr marL="342900" lvl="0" indent="-342900" algn="l" rtl="0">
              <a:lnSpc>
                <a:spcPct val="97000"/>
              </a:lnSpc>
              <a:spcBef>
                <a:spcPts val="1550"/>
              </a:spcBef>
              <a:spcAft>
                <a:spcPts val="0"/>
              </a:spcAft>
              <a:buSzPts val="1000"/>
              <a:buFont typeface="Noto Sans Symbols"/>
              <a:buChar char="∙"/>
            </a:pPr>
            <a:r>
              <a:rPr lang="en-US" sz="1530">
                <a:latin typeface="Quattrocento Sans"/>
                <a:ea typeface="Quattrocento Sans"/>
                <a:cs typeface="Quattrocento Sans"/>
                <a:sym typeface="Quattrocento Sans"/>
              </a:rPr>
              <a:t>En cas de no localitzar aquestes persones, comunicació i trasllat de les nenes, nens i adolescents a la Direcció General d'Atenció a la Infància</a:t>
            </a:r>
            <a:endParaRPr sz="1530">
              <a:latin typeface="Calibri"/>
              <a:ea typeface="Calibri"/>
              <a:cs typeface="Calibri"/>
              <a:sym typeface="Calibri"/>
            </a:endParaRPr>
          </a:p>
          <a:p>
            <a:pPr marL="342900" lvl="0" indent="-342900" algn="l" rtl="0">
              <a:lnSpc>
                <a:spcPct val="97000"/>
              </a:lnSpc>
              <a:spcBef>
                <a:spcPts val="1550"/>
              </a:spcBef>
              <a:spcAft>
                <a:spcPts val="0"/>
              </a:spcAft>
              <a:buSzPts val="1000"/>
              <a:buFont typeface="Noto Sans Symbols"/>
              <a:buChar char="∙"/>
            </a:pPr>
            <a:r>
              <a:rPr lang="en-US" sz="1530">
                <a:latin typeface="Quattrocento Sans"/>
                <a:ea typeface="Quattrocento Sans"/>
                <a:cs typeface="Quattrocento Sans"/>
                <a:sym typeface="Quattrocento Sans"/>
              </a:rPr>
              <a:t>Col·laboració en recollides </a:t>
            </a:r>
            <a:r>
              <a:rPr lang="en-US" sz="1530"/>
              <a:t>de nenes, nens</a:t>
            </a:r>
            <a:r>
              <a:rPr lang="en-US" sz="1530">
                <a:latin typeface="Quattrocento Sans"/>
                <a:ea typeface="Quattrocento Sans"/>
                <a:cs typeface="Quattrocento Sans"/>
                <a:sym typeface="Quattrocento Sans"/>
              </a:rPr>
              <a:t> i adolescents en situació de desamparament decretades per la Direcció General d'Atenció a la Infància i l'Adolescència.</a:t>
            </a:r>
            <a:endParaRPr sz="1530">
              <a:latin typeface="Calibri"/>
              <a:ea typeface="Calibri"/>
              <a:cs typeface="Calibri"/>
              <a:sym typeface="Calibri"/>
            </a:endParaRPr>
          </a:p>
          <a:p>
            <a:pPr marL="342900" lvl="0" indent="-342900" algn="l" rtl="0">
              <a:lnSpc>
                <a:spcPct val="97000"/>
              </a:lnSpc>
              <a:spcBef>
                <a:spcPts val="1550"/>
              </a:spcBef>
              <a:spcAft>
                <a:spcPts val="0"/>
              </a:spcAft>
              <a:buSzPts val="1000"/>
              <a:buFont typeface="Noto Sans Symbols"/>
              <a:buChar char="∙"/>
            </a:pPr>
            <a:r>
              <a:rPr lang="en-US" sz="1530">
                <a:latin typeface="Quattrocento Sans"/>
                <a:ea typeface="Quattrocento Sans"/>
                <a:cs typeface="Quattrocento Sans"/>
                <a:sym typeface="Quattrocento Sans"/>
              </a:rPr>
              <a:t>Detecció i trasllat a les dependències policials de nenes, nens i adolescents que s’escapen de centres de la Direcció General d'Atenció a la Infància i l'Adolescència i comunicació subsegüent del fet a aquest organisme.</a:t>
            </a:r>
            <a:endParaRPr sz="1530">
              <a:latin typeface="Calibri"/>
              <a:ea typeface="Calibri"/>
              <a:cs typeface="Calibri"/>
              <a:sym typeface="Calibri"/>
            </a:endParaRPr>
          </a:p>
          <a:p>
            <a:pPr marL="342900" lvl="0" indent="-342900" algn="l" rtl="0">
              <a:lnSpc>
                <a:spcPct val="97000"/>
              </a:lnSpc>
              <a:spcBef>
                <a:spcPts val="1550"/>
              </a:spcBef>
              <a:spcAft>
                <a:spcPts val="0"/>
              </a:spcAft>
              <a:buSzPts val="1000"/>
              <a:buFont typeface="Noto Sans Symbols"/>
              <a:buChar char="∙"/>
            </a:pPr>
            <a:r>
              <a:rPr lang="en-US" sz="1530">
                <a:latin typeface="Quattrocento Sans"/>
                <a:ea typeface="Quattrocento Sans"/>
                <a:cs typeface="Quattrocento Sans"/>
                <a:sym typeface="Quattrocento Sans"/>
              </a:rPr>
              <a:t>Investigació de les situacions de presumpte risc per a nenes, nens i adolescents.</a:t>
            </a:r>
            <a:endParaRPr sz="1530">
              <a:latin typeface="Calibri"/>
              <a:ea typeface="Calibri"/>
              <a:cs typeface="Calibri"/>
              <a:sym typeface="Calibri"/>
            </a:endParaRPr>
          </a:p>
          <a:p>
            <a:pPr marL="271457" lvl="0" indent="-174302" algn="l" rtl="0">
              <a:lnSpc>
                <a:spcPct val="97000"/>
              </a:lnSpc>
              <a:spcBef>
                <a:spcPts val="1550"/>
              </a:spcBef>
              <a:spcAft>
                <a:spcPts val="0"/>
              </a:spcAft>
              <a:buSzPts val="1530"/>
              <a:buNone/>
            </a:pPr>
            <a:endParaRPr sz="1530">
              <a:latin typeface="Calibri"/>
              <a:ea typeface="Calibri"/>
              <a:cs typeface="Calibri"/>
              <a:sym typeface="Calibri"/>
            </a:endParaRPr>
          </a:p>
        </p:txBody>
      </p:sp>
    </p:spTree>
  </p:cSld>
  <p:clrMapOvr>
    <a:masterClrMapping/>
  </p:clrMapOvr>
  <p:transition>
    <p:wipe dir="d"/>
  </p:transition>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Shape 223"/>
        <p:cNvGrpSpPr/>
        <p:nvPr/>
      </p:nvGrpSpPr>
      <p:grpSpPr>
        <a:xfrm>
          <a:off x="0" y="0"/>
          <a:ext cx="0" cy="0"/>
          <a:chOff x="0" y="0"/>
          <a:chExt cx="0" cy="0"/>
        </a:xfrm>
      </p:grpSpPr>
      <p:sp>
        <p:nvSpPr>
          <p:cNvPr id="224" name="Google Shape;224;p23"/>
          <p:cNvSpPr txBox="1">
            <a:spLocks noGrp="1"/>
          </p:cNvSpPr>
          <p:nvPr>
            <p:ph type="title"/>
          </p:nvPr>
        </p:nvSpPr>
        <p:spPr>
          <a:xfrm>
            <a:off x="628650" y="216696"/>
            <a:ext cx="7886700" cy="89297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2700"/>
              <a:buFont typeface="Quattrocento Sans"/>
              <a:buNone/>
            </a:pPr>
            <a:r>
              <a:rPr lang="en-US"/>
              <a:t>On notificar?</a:t>
            </a:r>
            <a:endParaRPr/>
          </a:p>
        </p:txBody>
      </p:sp>
      <p:sp>
        <p:nvSpPr>
          <p:cNvPr id="225" name="Google Shape;225;p23"/>
          <p:cNvSpPr txBox="1">
            <a:spLocks noGrp="1"/>
          </p:cNvSpPr>
          <p:nvPr>
            <p:ph type="body" idx="1"/>
          </p:nvPr>
        </p:nvSpPr>
        <p:spPr>
          <a:xfrm>
            <a:off x="628650" y="1034483"/>
            <a:ext cx="7886700" cy="3398724"/>
          </a:xfrm>
          <a:prstGeom prst="rect">
            <a:avLst/>
          </a:prstGeom>
          <a:noFill/>
          <a:ln>
            <a:noFill/>
          </a:ln>
        </p:spPr>
        <p:txBody>
          <a:bodyPr spcFirstLastPara="1" wrap="square" lIns="68575" tIns="34275" rIns="68575" bIns="34275" anchor="t" anchorCtr="0">
            <a:normAutofit/>
          </a:bodyPr>
          <a:lstStyle/>
          <a:p>
            <a:pPr marL="271457" lvl="0" indent="-271457" algn="l" rtl="0">
              <a:lnSpc>
                <a:spcPct val="87000"/>
              </a:lnSpc>
              <a:spcBef>
                <a:spcPts val="0"/>
              </a:spcBef>
              <a:spcAft>
                <a:spcPts val="0"/>
              </a:spcAft>
              <a:buSzPts val="1530"/>
              <a:buChar char="🠶"/>
            </a:pPr>
            <a:r>
              <a:rPr lang="en-US" sz="1530" b="1">
                <a:latin typeface="Quattrocento Sans"/>
                <a:ea typeface="Quattrocento Sans"/>
                <a:cs typeface="Quattrocento Sans"/>
                <a:sym typeface="Quattrocento Sans"/>
              </a:rPr>
              <a:t>Informació relacionada</a:t>
            </a:r>
            <a:endParaRPr sz="1530">
              <a:latin typeface="Calibri"/>
              <a:ea typeface="Calibri"/>
              <a:cs typeface="Calibri"/>
              <a:sym typeface="Calibri"/>
            </a:endParaRPr>
          </a:p>
          <a:p>
            <a:pPr marL="342900" lvl="0" indent="-342900" algn="l" rtl="0">
              <a:lnSpc>
                <a:spcPct val="87000"/>
              </a:lnSpc>
              <a:spcBef>
                <a:spcPts val="1550"/>
              </a:spcBef>
              <a:spcAft>
                <a:spcPts val="0"/>
              </a:spcAft>
              <a:buSzPts val="1000"/>
              <a:buFont typeface="Noto Sans Symbols"/>
              <a:buChar char="∙"/>
            </a:pPr>
            <a:r>
              <a:rPr lang="en-US" sz="1530" u="sng" strike="noStrike">
                <a:solidFill>
                  <a:srgbClr val="0563C1"/>
                </a:solidFill>
                <a:latin typeface="Quattrocento Sans"/>
                <a:ea typeface="Quattrocento Sans"/>
                <a:cs typeface="Quattrocento Sans"/>
                <a:sym typeface="Quattrocento Sans"/>
                <a:hlinkClick r:id="rId3">
                  <a:extLst>
                    <a:ext uri="{A12FA001-AC4F-418D-AE19-62706E023703}">
                      <ahyp:hlinkClr xmlns:ahyp="http://schemas.microsoft.com/office/drawing/2018/hyperlinkcolor" xmlns="" val="tx"/>
                    </a:ext>
                  </a:extLst>
                </a:hlinkClick>
              </a:rPr>
              <a:t>Web dels Mossos d'Esquadra</a:t>
            </a:r>
            <a:endParaRPr sz="1530">
              <a:latin typeface="Calibri"/>
              <a:ea typeface="Calibri"/>
              <a:cs typeface="Calibri"/>
              <a:sym typeface="Calibri"/>
            </a:endParaRPr>
          </a:p>
          <a:p>
            <a:pPr marL="342900" lvl="0" indent="-342900" algn="l" rtl="0">
              <a:lnSpc>
                <a:spcPct val="87000"/>
              </a:lnSpc>
              <a:spcBef>
                <a:spcPts val="1550"/>
              </a:spcBef>
              <a:spcAft>
                <a:spcPts val="0"/>
              </a:spcAft>
              <a:buSzPts val="1000"/>
              <a:buFont typeface="Noto Sans Symbols"/>
              <a:buChar char="∙"/>
            </a:pPr>
            <a:r>
              <a:rPr lang="en-US" sz="1530" u="sng" strike="noStrike">
                <a:solidFill>
                  <a:srgbClr val="0563C1"/>
                </a:solidFill>
                <a:latin typeface="Quattrocento Sans"/>
                <a:ea typeface="Quattrocento Sans"/>
                <a:cs typeface="Quattrocento Sans"/>
                <a:sym typeface="Quattrocento Sans"/>
                <a:hlinkClick r:id="rId4">
                  <a:extLst>
                    <a:ext uri="{A12FA001-AC4F-418D-AE19-62706E023703}">
                      <ahyp:hlinkClr xmlns:ahyp="http://schemas.microsoft.com/office/drawing/2018/hyperlinkcolor" xmlns="" val="tx"/>
                    </a:ext>
                  </a:extLst>
                </a:hlinkClick>
              </a:rPr>
              <a:t>Comissaries dels Mossos d'Esquadra</a:t>
            </a:r>
            <a:endParaRPr sz="1530">
              <a:latin typeface="Calibri"/>
              <a:ea typeface="Calibri"/>
              <a:cs typeface="Calibri"/>
              <a:sym typeface="Calibri"/>
            </a:endParaRPr>
          </a:p>
          <a:p>
            <a:pPr marL="271457" lvl="0" indent="-271457" algn="l" rtl="0">
              <a:lnSpc>
                <a:spcPct val="87000"/>
              </a:lnSpc>
              <a:spcBef>
                <a:spcPts val="1550"/>
              </a:spcBef>
              <a:spcAft>
                <a:spcPts val="0"/>
              </a:spcAft>
              <a:buSzPts val="1530"/>
              <a:buChar char="🠶"/>
            </a:pPr>
            <a:r>
              <a:rPr lang="en-US" sz="1530" b="1">
                <a:latin typeface="Quattrocento Sans"/>
                <a:ea typeface="Quattrocento Sans"/>
                <a:cs typeface="Quattrocento Sans"/>
                <a:sym typeface="Quattrocento Sans"/>
              </a:rPr>
              <a:t>Generalitat de Catalunya</a:t>
            </a:r>
            <a:endParaRPr sz="1530">
              <a:latin typeface="Calibri"/>
              <a:ea typeface="Calibri"/>
              <a:cs typeface="Calibri"/>
              <a:sym typeface="Calibri"/>
            </a:endParaRPr>
          </a:p>
          <a:p>
            <a:pPr marL="271457" lvl="0" indent="-271457" algn="l" rtl="0">
              <a:lnSpc>
                <a:spcPct val="87000"/>
              </a:lnSpc>
              <a:spcBef>
                <a:spcPts val="1550"/>
              </a:spcBef>
              <a:spcAft>
                <a:spcPts val="0"/>
              </a:spcAft>
              <a:buSzPts val="1530"/>
              <a:buChar char="🠶"/>
            </a:pPr>
            <a:r>
              <a:rPr lang="en-US" sz="1530">
                <a:latin typeface="Quattrocento Sans"/>
                <a:ea typeface="Quattrocento Sans"/>
                <a:cs typeface="Quattrocento Sans"/>
                <a:sym typeface="Quattrocento Sans"/>
              </a:rPr>
              <a:t>Les denúncies de maltractaments a infància i adolescència es poden adreçar també a la Generalitat a través del telèfon 012 o a les seus del Departament.</a:t>
            </a:r>
            <a:endParaRPr sz="1530">
              <a:latin typeface="Calibri"/>
              <a:ea typeface="Calibri"/>
              <a:cs typeface="Calibri"/>
              <a:sym typeface="Calibri"/>
            </a:endParaRPr>
          </a:p>
          <a:p>
            <a:pPr marL="271457" lvl="0" indent="-271457" algn="l" rtl="0">
              <a:lnSpc>
                <a:spcPct val="87000"/>
              </a:lnSpc>
              <a:spcBef>
                <a:spcPts val="1550"/>
              </a:spcBef>
              <a:spcAft>
                <a:spcPts val="0"/>
              </a:spcAft>
              <a:buSzPts val="1530"/>
              <a:buChar char="🠶"/>
            </a:pPr>
            <a:r>
              <a:rPr lang="en-US" sz="1530" b="1">
                <a:latin typeface="Quattrocento Sans"/>
                <a:ea typeface="Quattrocento Sans"/>
                <a:cs typeface="Quattrocento Sans"/>
                <a:sym typeface="Quattrocento Sans"/>
              </a:rPr>
              <a:t>Informació relacionada</a:t>
            </a:r>
            <a:endParaRPr sz="1530">
              <a:latin typeface="Calibri"/>
              <a:ea typeface="Calibri"/>
              <a:cs typeface="Calibri"/>
              <a:sym typeface="Calibri"/>
            </a:endParaRPr>
          </a:p>
          <a:p>
            <a:pPr marL="342900" lvl="0" indent="-342900" algn="l" rtl="0">
              <a:lnSpc>
                <a:spcPct val="87000"/>
              </a:lnSpc>
              <a:spcBef>
                <a:spcPts val="1550"/>
              </a:spcBef>
              <a:spcAft>
                <a:spcPts val="0"/>
              </a:spcAft>
              <a:buSzPts val="1000"/>
              <a:buFont typeface="Noto Sans Symbols"/>
              <a:buChar char="∙"/>
            </a:pPr>
            <a:r>
              <a:rPr lang="en-US" sz="1530" u="sng" strike="noStrike">
                <a:solidFill>
                  <a:srgbClr val="0563C1"/>
                </a:solidFill>
                <a:latin typeface="Quattrocento Sans"/>
                <a:ea typeface="Quattrocento Sans"/>
                <a:cs typeface="Quattrocento Sans"/>
                <a:sym typeface="Quattrocento Sans"/>
                <a:hlinkClick r:id="rId5">
                  <a:extLst>
                    <a:ext uri="{A12FA001-AC4F-418D-AE19-62706E023703}">
                      <ahyp:hlinkClr xmlns:ahyp="http://schemas.microsoft.com/office/drawing/2018/hyperlinkcolor" xmlns="" val="tx"/>
                    </a:ext>
                  </a:extLst>
                </a:hlinkClick>
              </a:rPr>
              <a:t>Més informació sobre el telèfon 012</a:t>
            </a:r>
            <a:endParaRPr sz="1530">
              <a:latin typeface="Calibri"/>
              <a:ea typeface="Calibri"/>
              <a:cs typeface="Calibri"/>
              <a:sym typeface="Calibri"/>
            </a:endParaRPr>
          </a:p>
          <a:p>
            <a:pPr marL="342900" lvl="0" indent="-342900" algn="l" rtl="0">
              <a:lnSpc>
                <a:spcPct val="87000"/>
              </a:lnSpc>
              <a:spcBef>
                <a:spcPts val="1550"/>
              </a:spcBef>
              <a:spcAft>
                <a:spcPts val="0"/>
              </a:spcAft>
              <a:buSzPts val="1000"/>
              <a:buFont typeface="Noto Sans Symbols"/>
              <a:buChar char="∙"/>
            </a:pPr>
            <a:r>
              <a:rPr lang="en-US" sz="1530" u="sng" strike="noStrike">
                <a:solidFill>
                  <a:srgbClr val="0563C1"/>
                </a:solidFill>
                <a:latin typeface="Quattrocento Sans"/>
                <a:ea typeface="Quattrocento Sans"/>
                <a:cs typeface="Quattrocento Sans"/>
                <a:sym typeface="Quattrocento Sans"/>
                <a:hlinkClick r:id="rId6">
                  <a:extLst>
                    <a:ext uri="{A12FA001-AC4F-418D-AE19-62706E023703}">
                      <ahyp:hlinkClr xmlns:ahyp="http://schemas.microsoft.com/office/drawing/2018/hyperlinkcolor" xmlns="" val="tx"/>
                    </a:ext>
                  </a:extLst>
                </a:hlinkClick>
              </a:rPr>
              <a:t>Adreces i telèfons del Departament</a:t>
            </a:r>
            <a:endParaRPr sz="1530" u="none" strike="noStrike">
              <a:solidFill>
                <a:srgbClr val="0563C1"/>
              </a:solidFill>
              <a:latin typeface="Quattrocento Sans"/>
              <a:ea typeface="Quattrocento Sans"/>
              <a:cs typeface="Quattrocento Sans"/>
              <a:sym typeface="Quattrocento Sans"/>
            </a:endParaRPr>
          </a:p>
          <a:p>
            <a:pPr marL="342900" lvl="0" indent="-279400" algn="l" rtl="0">
              <a:lnSpc>
                <a:spcPct val="87000"/>
              </a:lnSpc>
              <a:spcBef>
                <a:spcPts val="1550"/>
              </a:spcBef>
              <a:spcAft>
                <a:spcPts val="0"/>
              </a:spcAft>
              <a:buSzPts val="1000"/>
              <a:buFont typeface="Noto Sans Symbols"/>
              <a:buNone/>
            </a:pPr>
            <a:endParaRPr sz="1530">
              <a:latin typeface="Calibri"/>
              <a:ea typeface="Calibri"/>
              <a:cs typeface="Calibri"/>
              <a:sym typeface="Calibri"/>
            </a:endParaRPr>
          </a:p>
          <a:p>
            <a:pPr marL="271457" lvl="0" indent="-174302" algn="l" rtl="0">
              <a:lnSpc>
                <a:spcPct val="87000"/>
              </a:lnSpc>
              <a:spcBef>
                <a:spcPts val="1550"/>
              </a:spcBef>
              <a:spcAft>
                <a:spcPts val="0"/>
              </a:spcAft>
              <a:buSzPts val="1530"/>
              <a:buNone/>
            </a:pPr>
            <a:endParaRPr sz="1530">
              <a:latin typeface="Calibri"/>
              <a:ea typeface="Calibri"/>
              <a:cs typeface="Calibri"/>
              <a:sym typeface="Calibri"/>
            </a:endParaRPr>
          </a:p>
        </p:txBody>
      </p:sp>
    </p:spTree>
  </p:cSld>
  <p:clrMapOvr>
    <a:masterClrMapping/>
  </p:clrMapOvr>
  <p:transition>
    <p:wipe dir="d"/>
  </p:transition>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Shape 230"/>
        <p:cNvGrpSpPr/>
        <p:nvPr/>
      </p:nvGrpSpPr>
      <p:grpSpPr>
        <a:xfrm>
          <a:off x="0" y="0"/>
          <a:ext cx="0" cy="0"/>
          <a:chOff x="0" y="0"/>
          <a:chExt cx="0" cy="0"/>
        </a:xfrm>
      </p:grpSpPr>
      <p:sp>
        <p:nvSpPr>
          <p:cNvPr id="231" name="Google Shape;231;p24"/>
          <p:cNvSpPr txBox="1">
            <a:spLocks noGrp="1"/>
          </p:cNvSpPr>
          <p:nvPr>
            <p:ph type="title"/>
          </p:nvPr>
        </p:nvSpPr>
        <p:spPr>
          <a:xfrm>
            <a:off x="628650" y="216696"/>
            <a:ext cx="7886700" cy="89297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2700"/>
              <a:buFont typeface="Quattrocento Sans"/>
              <a:buNone/>
            </a:pPr>
            <a:r>
              <a:rPr lang="en-US"/>
              <a:t>On notificar?</a:t>
            </a:r>
            <a:endParaRPr/>
          </a:p>
        </p:txBody>
      </p:sp>
      <p:sp>
        <p:nvSpPr>
          <p:cNvPr id="232" name="Google Shape;232;p24"/>
          <p:cNvSpPr txBox="1">
            <a:spLocks noGrp="1"/>
          </p:cNvSpPr>
          <p:nvPr>
            <p:ph type="body" idx="1"/>
          </p:nvPr>
        </p:nvSpPr>
        <p:spPr>
          <a:xfrm>
            <a:off x="628650" y="1034483"/>
            <a:ext cx="7886700" cy="3398724"/>
          </a:xfrm>
          <a:prstGeom prst="rect">
            <a:avLst/>
          </a:prstGeom>
          <a:noFill/>
          <a:ln>
            <a:noFill/>
          </a:ln>
        </p:spPr>
        <p:txBody>
          <a:bodyPr spcFirstLastPara="1" wrap="square" lIns="68575" tIns="34275" rIns="68575" bIns="34275" anchor="t" anchorCtr="0">
            <a:normAutofit/>
          </a:bodyPr>
          <a:lstStyle/>
          <a:p>
            <a:pPr marL="271457" lvl="0" indent="-271457" algn="l" rtl="0">
              <a:lnSpc>
                <a:spcPct val="87000"/>
              </a:lnSpc>
              <a:spcBef>
                <a:spcPts val="0"/>
              </a:spcBef>
              <a:spcAft>
                <a:spcPts val="0"/>
              </a:spcAft>
              <a:buSzPts val="1530"/>
              <a:buChar char="🠶"/>
            </a:pPr>
            <a:r>
              <a:rPr lang="en-US" sz="1530" b="1">
                <a:latin typeface="Quattrocento Sans"/>
                <a:ea typeface="Quattrocento Sans"/>
                <a:cs typeface="Quattrocento Sans"/>
                <a:sym typeface="Quattrocento Sans"/>
              </a:rPr>
              <a:t>Defensor dels infants i joves</a:t>
            </a:r>
            <a:endParaRPr sz="1530">
              <a:latin typeface="Calibri"/>
              <a:ea typeface="Calibri"/>
              <a:cs typeface="Calibri"/>
              <a:sym typeface="Calibri"/>
            </a:endParaRPr>
          </a:p>
          <a:p>
            <a:pPr marL="271457" lvl="0" indent="-271457" algn="l" rtl="0">
              <a:lnSpc>
                <a:spcPct val="87000"/>
              </a:lnSpc>
              <a:spcBef>
                <a:spcPts val="1550"/>
              </a:spcBef>
              <a:spcAft>
                <a:spcPts val="0"/>
              </a:spcAft>
              <a:buSzPts val="1530"/>
              <a:buChar char="🠶"/>
            </a:pPr>
            <a:r>
              <a:rPr lang="en-US" sz="1530">
                <a:latin typeface="Quattrocento Sans"/>
                <a:ea typeface="Quattrocento Sans"/>
                <a:cs typeface="Quattrocento Sans"/>
                <a:sym typeface="Quattrocento Sans"/>
              </a:rPr>
              <a:t>En els casos en què es vulgui denunciar un cas de maltractament institucional es pot recórrer la o al defensor de la infància i joves, adjunta o adjunt a Sindicatura de Greuges.</a:t>
            </a:r>
            <a:endParaRPr sz="1530">
              <a:latin typeface="Calibri"/>
              <a:ea typeface="Calibri"/>
              <a:cs typeface="Calibri"/>
              <a:sym typeface="Calibri"/>
            </a:endParaRPr>
          </a:p>
          <a:p>
            <a:pPr marL="271457" lvl="0" indent="-271457" algn="l" rtl="0">
              <a:lnSpc>
                <a:spcPct val="87000"/>
              </a:lnSpc>
              <a:spcBef>
                <a:spcPts val="1550"/>
              </a:spcBef>
              <a:spcAft>
                <a:spcPts val="0"/>
              </a:spcAft>
              <a:buSzPts val="1530"/>
              <a:buChar char="🠶"/>
            </a:pPr>
            <a:r>
              <a:rPr lang="en-US" sz="1530" b="1">
                <a:latin typeface="Quattrocento Sans"/>
                <a:ea typeface="Quattrocento Sans"/>
                <a:cs typeface="Quattrocento Sans"/>
                <a:sym typeface="Quattrocento Sans"/>
              </a:rPr>
              <a:t>Informació relacionada</a:t>
            </a:r>
            <a:endParaRPr sz="1530">
              <a:latin typeface="Calibri"/>
              <a:ea typeface="Calibri"/>
              <a:cs typeface="Calibri"/>
              <a:sym typeface="Calibri"/>
            </a:endParaRPr>
          </a:p>
          <a:p>
            <a:pPr marL="342900" lvl="0" indent="-342900" algn="l" rtl="0">
              <a:lnSpc>
                <a:spcPct val="87000"/>
              </a:lnSpc>
              <a:spcBef>
                <a:spcPts val="1550"/>
              </a:spcBef>
              <a:spcAft>
                <a:spcPts val="0"/>
              </a:spcAft>
              <a:buSzPts val="1000"/>
              <a:buFont typeface="Noto Sans Symbols"/>
              <a:buChar char="∙"/>
            </a:pPr>
            <a:r>
              <a:rPr lang="en-US" sz="1530" u="sng" strike="noStrike">
                <a:solidFill>
                  <a:srgbClr val="0563C1"/>
                </a:solidFill>
                <a:latin typeface="Quattrocento Sans"/>
                <a:ea typeface="Quattrocento Sans"/>
                <a:cs typeface="Quattrocento Sans"/>
                <a:sym typeface="Quattrocento Sans"/>
                <a:hlinkClick r:id="rId3">
                  <a:extLst>
                    <a:ext uri="{A12FA001-AC4F-418D-AE19-62706E023703}">
                      <ahyp:hlinkClr xmlns:ahyp="http://schemas.microsoft.com/office/drawing/2018/hyperlinkcolor" xmlns="" val="tx"/>
                    </a:ext>
                  </a:extLst>
                </a:hlinkClick>
              </a:rPr>
              <a:t>Web del defensor d'infants i joves</a:t>
            </a:r>
            <a:endParaRPr sz="1530" u="none" strike="noStrike">
              <a:solidFill>
                <a:srgbClr val="0563C1"/>
              </a:solidFill>
              <a:latin typeface="Quattrocento Sans"/>
              <a:ea typeface="Quattrocento Sans"/>
              <a:cs typeface="Quattrocento Sans"/>
              <a:sym typeface="Quattrocento Sans"/>
            </a:endParaRPr>
          </a:p>
          <a:p>
            <a:pPr marL="0" lvl="0" indent="0" algn="l" rtl="0">
              <a:lnSpc>
                <a:spcPct val="87000"/>
              </a:lnSpc>
              <a:spcBef>
                <a:spcPts val="1550"/>
              </a:spcBef>
              <a:spcAft>
                <a:spcPts val="0"/>
              </a:spcAft>
              <a:buSzPts val="1000"/>
              <a:buNone/>
            </a:pPr>
            <a:endParaRPr sz="1530">
              <a:solidFill>
                <a:srgbClr val="0563C1"/>
              </a:solidFill>
              <a:latin typeface="Calibri"/>
              <a:ea typeface="Calibri"/>
              <a:cs typeface="Calibri"/>
              <a:sym typeface="Calibri"/>
            </a:endParaRPr>
          </a:p>
          <a:p>
            <a:pPr marL="0" lvl="0" indent="0" algn="ctr" rtl="0">
              <a:lnSpc>
                <a:spcPct val="87000"/>
              </a:lnSpc>
              <a:spcBef>
                <a:spcPts val="1550"/>
              </a:spcBef>
              <a:spcAft>
                <a:spcPts val="0"/>
              </a:spcAft>
              <a:buSzPts val="1000"/>
              <a:buNone/>
            </a:pPr>
            <a:r>
              <a:rPr lang="en-US" sz="1785">
                <a:solidFill>
                  <a:srgbClr val="0563C1"/>
                </a:solidFill>
                <a:latin typeface="Calibri"/>
                <a:ea typeface="Calibri"/>
                <a:cs typeface="Calibri"/>
                <a:sym typeface="Calibri"/>
              </a:rPr>
              <a:t>Cada àmbit/sector d’atenció a la infància i l’adolescència disposa dels seus propis protocols de notificació de les situacions de maltractament infantil i adolescent amb atenció al risc o desemparament de les mateixes (educació, salut, cossos de seguretat lleure...).</a:t>
            </a:r>
            <a:endParaRPr sz="1785">
              <a:latin typeface="Calibri"/>
              <a:ea typeface="Calibri"/>
              <a:cs typeface="Calibri"/>
              <a:sym typeface="Calibri"/>
            </a:endParaRPr>
          </a:p>
          <a:p>
            <a:pPr marL="0" lvl="0" indent="0" algn="l" rtl="0">
              <a:lnSpc>
                <a:spcPct val="87000"/>
              </a:lnSpc>
              <a:spcBef>
                <a:spcPts val="1550"/>
              </a:spcBef>
              <a:spcAft>
                <a:spcPts val="0"/>
              </a:spcAft>
              <a:buSzPts val="1530"/>
              <a:buNone/>
            </a:pPr>
            <a:endParaRPr sz="1530">
              <a:latin typeface="Calibri"/>
              <a:ea typeface="Calibri"/>
              <a:cs typeface="Calibri"/>
              <a:sym typeface="Calibri"/>
            </a:endParaRPr>
          </a:p>
          <a:p>
            <a:pPr marL="342900" lvl="0" indent="-279400" algn="l" rtl="0">
              <a:lnSpc>
                <a:spcPct val="87000"/>
              </a:lnSpc>
              <a:spcBef>
                <a:spcPts val="1550"/>
              </a:spcBef>
              <a:spcAft>
                <a:spcPts val="0"/>
              </a:spcAft>
              <a:buSzPts val="1000"/>
              <a:buFont typeface="Noto Sans Symbols"/>
              <a:buNone/>
            </a:pPr>
            <a:endParaRPr sz="1530">
              <a:latin typeface="Calibri"/>
              <a:ea typeface="Calibri"/>
              <a:cs typeface="Calibri"/>
              <a:sym typeface="Calibri"/>
            </a:endParaRPr>
          </a:p>
          <a:p>
            <a:pPr marL="271457" lvl="0" indent="-174302" algn="l" rtl="0">
              <a:lnSpc>
                <a:spcPct val="87000"/>
              </a:lnSpc>
              <a:spcBef>
                <a:spcPts val="1550"/>
              </a:spcBef>
              <a:spcAft>
                <a:spcPts val="0"/>
              </a:spcAft>
              <a:buSzPts val="1530"/>
              <a:buNone/>
            </a:pPr>
            <a:endParaRPr sz="1530">
              <a:latin typeface="Calibri"/>
              <a:ea typeface="Calibri"/>
              <a:cs typeface="Calibri"/>
              <a:sym typeface="Calibri"/>
            </a:endParaRPr>
          </a:p>
        </p:txBody>
      </p:sp>
    </p:spTree>
  </p:cSld>
  <p:clrMapOvr>
    <a:masterClrMapping/>
  </p:clrMapOvr>
  <p:transition>
    <p:wipe dir="d"/>
  </p:transition>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Shape 237"/>
        <p:cNvGrpSpPr/>
        <p:nvPr/>
      </p:nvGrpSpPr>
      <p:grpSpPr>
        <a:xfrm>
          <a:off x="0" y="0"/>
          <a:ext cx="0" cy="0"/>
          <a:chOff x="0" y="0"/>
          <a:chExt cx="0" cy="0"/>
        </a:xfrm>
      </p:grpSpPr>
      <p:sp>
        <p:nvSpPr>
          <p:cNvPr id="238" name="Google Shape;238;p25"/>
          <p:cNvSpPr txBox="1">
            <a:spLocks noGrp="1"/>
          </p:cNvSpPr>
          <p:nvPr>
            <p:ph type="title"/>
          </p:nvPr>
        </p:nvSpPr>
        <p:spPr>
          <a:xfrm>
            <a:off x="628650" y="273846"/>
            <a:ext cx="7886700" cy="89297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2700"/>
              <a:buFont typeface="Quattrocento Sans"/>
              <a:buNone/>
            </a:pPr>
            <a:r>
              <a:rPr lang="en-US"/>
              <a:t>Quina informació he de notificar?</a:t>
            </a:r>
            <a:endParaRPr/>
          </a:p>
        </p:txBody>
      </p:sp>
      <p:sp>
        <p:nvSpPr>
          <p:cNvPr id="239" name="Google Shape;239;p25"/>
          <p:cNvSpPr txBox="1">
            <a:spLocks noGrp="1"/>
          </p:cNvSpPr>
          <p:nvPr>
            <p:ph type="body" idx="1"/>
          </p:nvPr>
        </p:nvSpPr>
        <p:spPr>
          <a:xfrm>
            <a:off x="628650" y="1227452"/>
            <a:ext cx="7886700" cy="3263504"/>
          </a:xfrm>
          <a:prstGeom prst="rect">
            <a:avLst/>
          </a:prstGeom>
          <a:noFill/>
          <a:ln>
            <a:noFill/>
          </a:ln>
        </p:spPr>
        <p:txBody>
          <a:bodyPr spcFirstLastPara="1" wrap="square" lIns="68575" tIns="34275" rIns="68575" bIns="34275" anchor="t" anchorCtr="0">
            <a:normAutofit/>
          </a:bodyPr>
          <a:lstStyle/>
          <a:p>
            <a:pPr marL="271457" lvl="0" indent="-271457" algn="l" rtl="0">
              <a:lnSpc>
                <a:spcPct val="70000"/>
              </a:lnSpc>
              <a:spcBef>
                <a:spcPts val="0"/>
              </a:spcBef>
              <a:spcAft>
                <a:spcPts val="0"/>
              </a:spcAft>
              <a:buClr>
                <a:schemeClr val="accent1"/>
              </a:buClr>
              <a:buSzPts val="1942"/>
              <a:buFont typeface="Noto Sans Symbols"/>
              <a:buChar char="🠶"/>
            </a:pPr>
            <a:r>
              <a:rPr lang="en-US" sz="1942"/>
              <a:t>Quan feu una notificació, convé proporcionar tota la informació posssible. Depenent del canal de notificació que trieu, se us demanarà informació més o menys concreta, però en tot cas relativa a:</a:t>
            </a:r>
            <a:endParaRPr sz="1942">
              <a:solidFill>
                <a:srgbClr val="FF0000"/>
              </a:solidFill>
            </a:endParaRPr>
          </a:p>
          <a:p>
            <a:pPr marL="607204" lvl="1" indent="-264313" algn="l" rtl="0">
              <a:lnSpc>
                <a:spcPct val="70000"/>
              </a:lnSpc>
              <a:spcBef>
                <a:spcPts val="375"/>
              </a:spcBef>
              <a:spcAft>
                <a:spcPts val="0"/>
              </a:spcAft>
              <a:buSzPts val="1665"/>
              <a:buChar char="🠶"/>
            </a:pPr>
            <a:r>
              <a:rPr lang="en-US" sz="1665"/>
              <a:t>Nom i adreça de la nena, nen o adolescent i identificació de les persones responsables de la seva cura.</a:t>
            </a:r>
            <a:endParaRPr/>
          </a:p>
          <a:p>
            <a:pPr marL="607204" lvl="1" indent="-264313" algn="l" rtl="0">
              <a:lnSpc>
                <a:spcPct val="70000"/>
              </a:lnSpc>
              <a:spcBef>
                <a:spcPts val="375"/>
              </a:spcBef>
              <a:spcAft>
                <a:spcPts val="0"/>
              </a:spcAft>
              <a:buSzPts val="1665"/>
              <a:buChar char="🠶"/>
            </a:pPr>
            <a:r>
              <a:rPr lang="en-US" sz="1665"/>
              <a:t>Data de naixement o edat, i sexe.</a:t>
            </a:r>
            <a:endParaRPr/>
          </a:p>
          <a:p>
            <a:pPr marL="607204" lvl="1" indent="-264313" algn="l" rtl="0">
              <a:lnSpc>
                <a:spcPct val="70000"/>
              </a:lnSpc>
              <a:spcBef>
                <a:spcPts val="375"/>
              </a:spcBef>
              <a:spcAft>
                <a:spcPts val="0"/>
              </a:spcAft>
              <a:buSzPts val="1665"/>
              <a:buChar char="🠶"/>
            </a:pPr>
            <a:r>
              <a:rPr lang="en-US" sz="1665"/>
              <a:t>Informació sobre altres nenes o nens o altres persones que conviuen amb la nena o el nen i la seva relació </a:t>
            </a:r>
            <a:endParaRPr/>
          </a:p>
          <a:p>
            <a:pPr marL="607204" lvl="1" indent="-264313" algn="l" rtl="0">
              <a:lnSpc>
                <a:spcPct val="70000"/>
              </a:lnSpc>
              <a:spcBef>
                <a:spcPts val="375"/>
              </a:spcBef>
              <a:spcAft>
                <a:spcPts val="0"/>
              </a:spcAft>
              <a:buSzPts val="1665"/>
              <a:buChar char="🠶"/>
            </a:pPr>
            <a:r>
              <a:rPr lang="en-US" sz="1665"/>
              <a:t>Naturalesa i extensió del maltractament, inclòs qualsevol coneixement del maltractament previ a la nena, nen o adolescent i germanes i germans</a:t>
            </a:r>
            <a:endParaRPr sz="1665"/>
          </a:p>
          <a:p>
            <a:pPr marL="607204" lvl="1" indent="-264313" algn="l" rtl="0">
              <a:lnSpc>
                <a:spcPct val="70000"/>
              </a:lnSpc>
              <a:spcBef>
                <a:spcPts val="375"/>
              </a:spcBef>
              <a:spcAft>
                <a:spcPts val="0"/>
              </a:spcAft>
              <a:buSzPts val="1665"/>
              <a:buChar char="🠶"/>
            </a:pPr>
            <a:r>
              <a:rPr lang="en-US" sz="1665"/>
              <a:t>Qualsevol altra informació pertinent</a:t>
            </a:r>
            <a:endParaRPr/>
          </a:p>
          <a:p>
            <a:pPr marL="271457" lvl="0" indent="-271457" algn="l" rtl="0">
              <a:lnSpc>
                <a:spcPct val="70000"/>
              </a:lnSpc>
              <a:spcBef>
                <a:spcPts val="750"/>
              </a:spcBef>
              <a:spcAft>
                <a:spcPts val="0"/>
              </a:spcAft>
              <a:buClr>
                <a:schemeClr val="accent1"/>
              </a:buClr>
              <a:buSzPts val="1942"/>
              <a:buFont typeface="Noto Sans Symbols"/>
              <a:buChar char="🠶"/>
            </a:pPr>
            <a:r>
              <a:rPr lang="en-US" sz="1942">
                <a:solidFill>
                  <a:srgbClr val="FF0000"/>
                </a:solidFill>
              </a:rPr>
              <a:t>Podeu notificar de manera anònima / podeu proporcionar les vostres dades de contacte i demanar a les autoritats que les mantinguin confidencials (nom, adreça i telèfon) </a:t>
            </a:r>
            <a:endParaRPr/>
          </a:p>
        </p:txBody>
      </p:sp>
    </p:spTree>
  </p:cSld>
  <p:clrMapOvr>
    <a:masterClrMapping/>
  </p:clrMapOvr>
  <p:transition spd="slow">
    <p:wipe dir="d"/>
  </p:transition>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Shape 244"/>
        <p:cNvGrpSpPr/>
        <p:nvPr/>
      </p:nvGrpSpPr>
      <p:grpSpPr>
        <a:xfrm>
          <a:off x="0" y="0"/>
          <a:ext cx="0" cy="0"/>
          <a:chOff x="0" y="0"/>
          <a:chExt cx="0" cy="0"/>
        </a:xfrm>
      </p:grpSpPr>
      <p:sp>
        <p:nvSpPr>
          <p:cNvPr id="245" name="Google Shape;245;p26"/>
          <p:cNvSpPr txBox="1">
            <a:spLocks noGrp="1"/>
          </p:cNvSpPr>
          <p:nvPr>
            <p:ph type="title"/>
          </p:nvPr>
        </p:nvSpPr>
        <p:spPr>
          <a:xfrm>
            <a:off x="628650" y="273846"/>
            <a:ext cx="7886700" cy="89297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2700"/>
              <a:buFont typeface="Quattrocento Sans"/>
              <a:buNone/>
            </a:pPr>
            <a:r>
              <a:rPr lang="en-US"/>
              <a:t>Sense notificació</a:t>
            </a:r>
            <a:endParaRPr/>
          </a:p>
        </p:txBody>
      </p:sp>
      <p:sp>
        <p:nvSpPr>
          <p:cNvPr id="246" name="Google Shape;246;p26"/>
          <p:cNvSpPr txBox="1">
            <a:spLocks noGrp="1"/>
          </p:cNvSpPr>
          <p:nvPr>
            <p:ph type="body" idx="1"/>
          </p:nvPr>
        </p:nvSpPr>
        <p:spPr>
          <a:xfrm>
            <a:off x="628650" y="1166816"/>
            <a:ext cx="7886700" cy="3263504"/>
          </a:xfrm>
          <a:prstGeom prst="rect">
            <a:avLst/>
          </a:prstGeom>
          <a:noFill/>
          <a:ln>
            <a:noFill/>
          </a:ln>
        </p:spPr>
        <p:txBody>
          <a:bodyPr spcFirstLastPara="1" wrap="square" lIns="68575" tIns="34275" rIns="68575" bIns="34275" anchor="t" anchorCtr="0">
            <a:normAutofit/>
          </a:bodyPr>
          <a:lstStyle/>
          <a:p>
            <a:pPr marL="271457" lvl="0" indent="-138107" algn="ctr" rtl="0">
              <a:lnSpc>
                <a:spcPct val="90000"/>
              </a:lnSpc>
              <a:spcBef>
                <a:spcPts val="0"/>
              </a:spcBef>
              <a:spcAft>
                <a:spcPts val="0"/>
              </a:spcAft>
              <a:buSzPts val="2100"/>
              <a:buNone/>
            </a:pPr>
            <a:endParaRPr/>
          </a:p>
          <a:p>
            <a:pPr marL="271457" lvl="0" indent="-138107" algn="ctr" rtl="0">
              <a:lnSpc>
                <a:spcPct val="90000"/>
              </a:lnSpc>
              <a:spcBef>
                <a:spcPts val="750"/>
              </a:spcBef>
              <a:spcAft>
                <a:spcPts val="0"/>
              </a:spcAft>
              <a:buSzPts val="2100"/>
              <a:buNone/>
            </a:pPr>
            <a:endParaRPr/>
          </a:p>
          <a:p>
            <a:pPr marL="271457" lvl="0" indent="-138107" algn="ctr" rtl="0">
              <a:lnSpc>
                <a:spcPct val="90000"/>
              </a:lnSpc>
              <a:spcBef>
                <a:spcPts val="750"/>
              </a:spcBef>
              <a:spcAft>
                <a:spcPts val="0"/>
              </a:spcAft>
              <a:buSzPts val="2100"/>
              <a:buNone/>
            </a:pPr>
            <a:endParaRPr/>
          </a:p>
          <a:p>
            <a:pPr marL="271457" lvl="0" indent="-271457" algn="ctr" rtl="0">
              <a:lnSpc>
                <a:spcPct val="90000"/>
              </a:lnSpc>
              <a:spcBef>
                <a:spcPts val="750"/>
              </a:spcBef>
              <a:spcAft>
                <a:spcPts val="0"/>
              </a:spcAft>
              <a:buSzPts val="2100"/>
              <a:buChar char="🠶"/>
            </a:pPr>
            <a:r>
              <a:rPr lang="en-US"/>
              <a:t>mentre que la notificació no garanteix que la situació millori, no notificar garanteix que, si hi ha maltractament, la nena o el nen continuarà en risc</a:t>
            </a:r>
            <a:endParaRPr/>
          </a:p>
        </p:txBody>
      </p:sp>
    </p:spTree>
  </p:cSld>
  <p:clrMapOvr>
    <a:masterClrMapping/>
  </p:clrMapOvr>
  <p:transition spd="slow">
    <p:fade thruBlk="1"/>
  </p:transition>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Shape 251"/>
        <p:cNvGrpSpPr/>
        <p:nvPr/>
      </p:nvGrpSpPr>
      <p:grpSpPr>
        <a:xfrm>
          <a:off x="0" y="0"/>
          <a:ext cx="0" cy="0"/>
          <a:chOff x="0" y="0"/>
          <a:chExt cx="0" cy="0"/>
        </a:xfrm>
      </p:grpSpPr>
      <p:sp>
        <p:nvSpPr>
          <p:cNvPr id="252" name="Google Shape;252;p27"/>
          <p:cNvSpPr txBox="1"/>
          <p:nvPr/>
        </p:nvSpPr>
        <p:spPr>
          <a:xfrm>
            <a:off x="1452049" y="948376"/>
            <a:ext cx="6239901" cy="1134126"/>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Clr>
                <a:schemeClr val="dk2"/>
              </a:buClr>
              <a:buSzPts val="4400"/>
              <a:buFont typeface="Calibri"/>
              <a:buNone/>
            </a:pPr>
            <a:r>
              <a:rPr lang="en-US" sz="4400">
                <a:solidFill>
                  <a:schemeClr val="dk2"/>
                </a:solidFill>
                <a:latin typeface="Calibri"/>
                <a:ea typeface="Calibri"/>
                <a:cs typeface="Calibri"/>
                <a:sym typeface="Calibri"/>
              </a:rPr>
              <a:t>Context legislatiu i obligació de notificar el maltractament infantil a Catalunya</a:t>
            </a:r>
            <a:endParaRPr sz="4400">
              <a:solidFill>
                <a:srgbClr val="FF0000"/>
              </a:solidFill>
              <a:latin typeface="Calibri"/>
              <a:ea typeface="Calibri"/>
              <a:cs typeface="Calibri"/>
              <a:sym typeface="Calibri"/>
            </a:endParaRPr>
          </a:p>
        </p:txBody>
      </p:sp>
    </p:spTree>
  </p:cSld>
  <p:clrMapOvr>
    <a:masterClrMapping/>
  </p:clrMapOvr>
  <p:transition>
    <p:fade thruBlk="1"/>
  </p:transition>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Shape 257"/>
        <p:cNvGrpSpPr/>
        <p:nvPr/>
      </p:nvGrpSpPr>
      <p:grpSpPr>
        <a:xfrm>
          <a:off x="0" y="0"/>
          <a:ext cx="0" cy="0"/>
          <a:chOff x="0" y="0"/>
          <a:chExt cx="0" cy="0"/>
        </a:xfrm>
      </p:grpSpPr>
      <p:sp>
        <p:nvSpPr>
          <p:cNvPr id="258" name="Google Shape;258;p28"/>
          <p:cNvSpPr txBox="1">
            <a:spLocks noGrp="1"/>
          </p:cNvSpPr>
          <p:nvPr>
            <p:ph type="title"/>
          </p:nvPr>
        </p:nvSpPr>
        <p:spPr>
          <a:xfrm>
            <a:off x="628649" y="224861"/>
            <a:ext cx="7886700" cy="89297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2700"/>
              <a:buFont typeface="Quattrocento Sans"/>
              <a:buNone/>
            </a:pPr>
            <a:r>
              <a:rPr lang="en-US"/>
              <a:t>Marc legal i obligació de notificar</a:t>
            </a:r>
            <a:endParaRPr/>
          </a:p>
        </p:txBody>
      </p:sp>
      <p:sp>
        <p:nvSpPr>
          <p:cNvPr id="259" name="Google Shape;259;p28"/>
          <p:cNvSpPr txBox="1"/>
          <p:nvPr/>
        </p:nvSpPr>
        <p:spPr>
          <a:xfrm>
            <a:off x="469899" y="1370076"/>
            <a:ext cx="8204201" cy="4351338"/>
          </a:xfrm>
          <a:prstGeom prst="rect">
            <a:avLst/>
          </a:prstGeom>
          <a:noFill/>
          <a:ln>
            <a:noFill/>
          </a:ln>
        </p:spPr>
        <p:txBody>
          <a:bodyPr spcFirstLastPara="1" wrap="square" lIns="68575" tIns="34275" rIns="68575" bIns="34275" anchor="t" anchorCtr="0">
            <a:noAutofit/>
          </a:bodyPr>
          <a:lstStyle/>
          <a:p>
            <a:pPr marL="271457" marR="0" lvl="0" indent="-271457" algn="l" rtl="0">
              <a:lnSpc>
                <a:spcPct val="90000"/>
              </a:lnSpc>
              <a:spcBef>
                <a:spcPts val="0"/>
              </a:spcBef>
              <a:spcAft>
                <a:spcPts val="0"/>
              </a:spcAft>
              <a:buClr>
                <a:schemeClr val="accent1"/>
              </a:buClr>
              <a:buSzPts val="2400"/>
              <a:buFont typeface="Noto Sans Symbols"/>
              <a:buChar char="🠶"/>
            </a:pPr>
            <a:r>
              <a:rPr lang="en-US" sz="2400">
                <a:solidFill>
                  <a:schemeClr val="dk1"/>
                </a:solidFill>
                <a:latin typeface="Quattrocento Sans"/>
                <a:ea typeface="Quattrocento Sans"/>
                <a:cs typeface="Quattrocento Sans"/>
                <a:sym typeface="Quattrocento Sans"/>
              </a:rPr>
              <a:t>La </a:t>
            </a:r>
            <a:r>
              <a:rPr lang="en-US" sz="2400" b="1" u="sng">
                <a:solidFill>
                  <a:schemeClr val="dk1"/>
                </a:solidFill>
                <a:latin typeface="Quattrocento Sans"/>
                <a:ea typeface="Quattrocento Sans"/>
                <a:cs typeface="Quattrocento Sans"/>
                <a:sym typeface="Quattrocento Sans"/>
              </a:rPr>
              <a:t>ciutadania</a:t>
            </a:r>
            <a:r>
              <a:rPr lang="en-US" sz="2400">
                <a:solidFill>
                  <a:schemeClr val="dk1"/>
                </a:solidFill>
                <a:latin typeface="Quattrocento Sans"/>
                <a:ea typeface="Quattrocento Sans"/>
                <a:cs typeface="Quattrocento Sans"/>
                <a:sym typeface="Quattrocento Sans"/>
              </a:rPr>
              <a:t> ha de conèixer la seva obligació legal de denunciar i/o comunicar tot cas de maltractament a infància  i adolescència que coneguin. Les normes que estableixen aquesta obligació són les que recull L’article 259 de la Llei d’enjudiciament criminal, l’article 450 del Codi  Penal, l’article 13.4 de la Llei orgànica 1/1996, de 15 de gener, i l’article 100 de la Llei 14/2010, de 27 de maig. </a:t>
            </a:r>
            <a:endParaRPr/>
          </a:p>
        </p:txBody>
      </p:sp>
    </p:spTree>
  </p:cSld>
  <p:clrMapOvr>
    <a:masterClrMapping/>
  </p:clrMapOvr>
  <p:transition>
    <p:wipe dir="d"/>
  </p:transition>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Shape 70"/>
        <p:cNvGrpSpPr/>
        <p:nvPr/>
      </p:nvGrpSpPr>
      <p:grpSpPr>
        <a:xfrm>
          <a:off x="0" y="0"/>
          <a:ext cx="0" cy="0"/>
          <a:chOff x="0" y="0"/>
          <a:chExt cx="0" cy="0"/>
        </a:xfrm>
      </p:grpSpPr>
      <p:sp>
        <p:nvSpPr>
          <p:cNvPr id="71" name="Google Shape;71;p2"/>
          <p:cNvSpPr txBox="1">
            <a:spLocks noGrp="1"/>
          </p:cNvSpPr>
          <p:nvPr>
            <p:ph type="title"/>
          </p:nvPr>
        </p:nvSpPr>
        <p:spPr>
          <a:xfrm>
            <a:off x="628650" y="273846"/>
            <a:ext cx="7886700" cy="89297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2700"/>
              <a:buFont typeface="Quattrocento Sans"/>
              <a:buNone/>
            </a:pPr>
            <a:r>
              <a:rPr lang="en-US"/>
              <a:t>Esquema</a:t>
            </a:r>
            <a:endParaRPr/>
          </a:p>
        </p:txBody>
      </p:sp>
      <p:sp>
        <p:nvSpPr>
          <p:cNvPr id="72" name="Google Shape;72;p2"/>
          <p:cNvSpPr txBox="1">
            <a:spLocks noGrp="1"/>
          </p:cNvSpPr>
          <p:nvPr>
            <p:ph type="body" idx="1"/>
          </p:nvPr>
        </p:nvSpPr>
        <p:spPr>
          <a:xfrm>
            <a:off x="270123" y="1044328"/>
            <a:ext cx="8773293" cy="3263504"/>
          </a:xfrm>
          <a:prstGeom prst="rect">
            <a:avLst/>
          </a:prstGeom>
          <a:noFill/>
          <a:ln>
            <a:noFill/>
          </a:ln>
        </p:spPr>
        <p:txBody>
          <a:bodyPr spcFirstLastPara="1" wrap="square" lIns="68575" tIns="34275" rIns="68575" bIns="34275" anchor="t" anchorCtr="0">
            <a:noAutofit/>
          </a:bodyPr>
          <a:lstStyle/>
          <a:p>
            <a:pPr marL="607204" lvl="1" indent="-264313" algn="l" rtl="0">
              <a:lnSpc>
                <a:spcPct val="90000"/>
              </a:lnSpc>
              <a:spcBef>
                <a:spcPts val="0"/>
              </a:spcBef>
              <a:spcAft>
                <a:spcPts val="0"/>
              </a:spcAft>
              <a:buSzPts val="1600"/>
              <a:buChar char="🠶"/>
            </a:pPr>
            <a:r>
              <a:rPr lang="en-US" sz="1600"/>
              <a:t>Per què nenes i nens no expliquen que han rebut maltractament i / o omissió de la cura i per què finalment ho revelen</a:t>
            </a:r>
            <a:endParaRPr sz="1600"/>
          </a:p>
          <a:p>
            <a:pPr marL="607204" lvl="1" indent="-264313" algn="l" rtl="0">
              <a:lnSpc>
                <a:spcPct val="90000"/>
              </a:lnSpc>
              <a:spcBef>
                <a:spcPts val="375"/>
              </a:spcBef>
              <a:spcAft>
                <a:spcPts val="0"/>
              </a:spcAft>
              <a:buSzPts val="1600"/>
              <a:buChar char="🠶"/>
            </a:pPr>
            <a:r>
              <a:rPr lang="en-US" sz="1600"/>
              <a:t>Responent a les nenes i nens quan expliquen que han rebut maltractament</a:t>
            </a:r>
            <a:endParaRPr sz="1600"/>
          </a:p>
          <a:p>
            <a:pPr marL="942952" lvl="2" indent="-257168" algn="l" rtl="0">
              <a:lnSpc>
                <a:spcPct val="90000"/>
              </a:lnSpc>
              <a:spcBef>
                <a:spcPts val="375"/>
              </a:spcBef>
              <a:spcAft>
                <a:spcPts val="0"/>
              </a:spcAft>
              <a:buSzPts val="1600"/>
              <a:buChar char="🠶"/>
            </a:pPr>
            <a:r>
              <a:rPr lang="en-US" sz="1600"/>
              <a:t>Què fer i què no fer</a:t>
            </a:r>
            <a:endParaRPr/>
          </a:p>
          <a:p>
            <a:pPr marL="607204" lvl="1" indent="-264313" algn="l" rtl="0">
              <a:lnSpc>
                <a:spcPct val="90000"/>
              </a:lnSpc>
              <a:spcBef>
                <a:spcPts val="375"/>
              </a:spcBef>
              <a:spcAft>
                <a:spcPts val="0"/>
              </a:spcAft>
              <a:buSzPts val="1600"/>
              <a:buChar char="🠶"/>
            </a:pPr>
            <a:r>
              <a:rPr lang="en-US" sz="1600"/>
              <a:t>Procediment per notificar un cas de maltractament infantil</a:t>
            </a:r>
            <a:endParaRPr sz="1600"/>
          </a:p>
          <a:p>
            <a:pPr marL="942952" lvl="2" indent="-257168" algn="l" rtl="0">
              <a:lnSpc>
                <a:spcPct val="90000"/>
              </a:lnSpc>
              <a:spcBef>
                <a:spcPts val="375"/>
              </a:spcBef>
              <a:spcAft>
                <a:spcPts val="0"/>
              </a:spcAft>
              <a:buSzPts val="1400"/>
              <a:buChar char="🠶"/>
            </a:pPr>
            <a:r>
              <a:rPr lang="en-US" sz="1400"/>
              <a:t>Qui ha de notificar</a:t>
            </a:r>
            <a:endParaRPr sz="1400"/>
          </a:p>
          <a:p>
            <a:pPr marL="1278699" lvl="3" indent="-250024" algn="l" rtl="0">
              <a:lnSpc>
                <a:spcPct val="90000"/>
              </a:lnSpc>
              <a:spcBef>
                <a:spcPts val="375"/>
              </a:spcBef>
              <a:spcAft>
                <a:spcPts val="0"/>
              </a:spcAft>
              <a:buSzPts val="1600"/>
              <a:buChar char="🠶"/>
            </a:pPr>
            <a:r>
              <a:rPr lang="en-US" sz="1600"/>
              <a:t>Context legal i obligació de notificar a Catalunya</a:t>
            </a:r>
            <a:endParaRPr/>
          </a:p>
          <a:p>
            <a:pPr marL="942952" lvl="2" indent="-257168" algn="l" rtl="0">
              <a:lnSpc>
                <a:spcPct val="90000"/>
              </a:lnSpc>
              <a:spcBef>
                <a:spcPts val="375"/>
              </a:spcBef>
              <a:spcAft>
                <a:spcPts val="0"/>
              </a:spcAft>
              <a:buSzPts val="1400"/>
              <a:buChar char="🠶"/>
            </a:pPr>
            <a:r>
              <a:rPr lang="en-US" sz="1400"/>
              <a:t>Per què notificar?</a:t>
            </a:r>
            <a:endParaRPr/>
          </a:p>
          <a:p>
            <a:pPr marL="942952" lvl="2" indent="-257168" algn="l" rtl="0">
              <a:lnSpc>
                <a:spcPct val="90000"/>
              </a:lnSpc>
              <a:spcBef>
                <a:spcPts val="375"/>
              </a:spcBef>
              <a:spcAft>
                <a:spcPts val="0"/>
              </a:spcAft>
              <a:buSzPts val="1400"/>
              <a:buChar char="🠶"/>
            </a:pPr>
            <a:r>
              <a:rPr lang="en-US" sz="1400"/>
              <a:t>Quan s’ha de notificar?</a:t>
            </a:r>
            <a:endParaRPr/>
          </a:p>
          <a:p>
            <a:pPr marL="942952" lvl="2" indent="-257168" algn="l" rtl="0">
              <a:lnSpc>
                <a:spcPct val="90000"/>
              </a:lnSpc>
              <a:spcBef>
                <a:spcPts val="375"/>
              </a:spcBef>
              <a:spcAft>
                <a:spcPts val="0"/>
              </a:spcAft>
              <a:buSzPts val="1400"/>
              <a:buChar char="🠶"/>
            </a:pPr>
            <a:r>
              <a:rPr lang="en-US" sz="1400"/>
              <a:t>A on notificar?</a:t>
            </a:r>
            <a:endParaRPr/>
          </a:p>
          <a:p>
            <a:pPr marL="942952" lvl="2" indent="-257168" algn="l" rtl="0">
              <a:lnSpc>
                <a:spcPct val="90000"/>
              </a:lnSpc>
              <a:spcBef>
                <a:spcPts val="375"/>
              </a:spcBef>
              <a:spcAft>
                <a:spcPts val="0"/>
              </a:spcAft>
              <a:buSzPts val="1400"/>
              <a:buChar char="🠶"/>
            </a:pPr>
            <a:r>
              <a:rPr lang="en-US" sz="1400"/>
              <a:t>Què s’ha de notificar?</a:t>
            </a:r>
            <a:endParaRPr/>
          </a:p>
          <a:p>
            <a:pPr marL="607204" lvl="1" indent="-264313" algn="l" rtl="0">
              <a:lnSpc>
                <a:spcPct val="90000"/>
              </a:lnSpc>
              <a:spcBef>
                <a:spcPts val="375"/>
              </a:spcBef>
              <a:spcAft>
                <a:spcPts val="0"/>
              </a:spcAft>
              <a:buSzPts val="1600"/>
              <a:buChar char="🠶"/>
            </a:pPr>
            <a:r>
              <a:rPr lang="en-US" sz="1600"/>
              <a:t>Sense notificació</a:t>
            </a:r>
            <a:endParaRPr sz="1600"/>
          </a:p>
          <a:p>
            <a:pPr marL="607204" lvl="1" indent="-264313" algn="l" rtl="0">
              <a:lnSpc>
                <a:spcPct val="90000"/>
              </a:lnSpc>
              <a:spcBef>
                <a:spcPts val="375"/>
              </a:spcBef>
              <a:spcAft>
                <a:spcPts val="0"/>
              </a:spcAft>
              <a:buSzPts val="1600"/>
              <a:buChar char="🠶"/>
            </a:pPr>
            <a:r>
              <a:rPr lang="en-US" sz="1600"/>
              <a:t>Connexió de la notificació i el registre a CAN MDS. </a:t>
            </a:r>
            <a:endParaRPr/>
          </a:p>
        </p:txBody>
      </p:sp>
    </p:spTree>
  </p:cSld>
  <p:clrMapOvr>
    <a:masterClrMapping/>
  </p:clrMapOvr>
  <p:transition>
    <p:wipe dir="d"/>
  </p:transition>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Shape 264"/>
        <p:cNvGrpSpPr/>
        <p:nvPr/>
      </p:nvGrpSpPr>
      <p:grpSpPr>
        <a:xfrm>
          <a:off x="0" y="0"/>
          <a:ext cx="0" cy="0"/>
          <a:chOff x="0" y="0"/>
          <a:chExt cx="0" cy="0"/>
        </a:xfrm>
      </p:grpSpPr>
      <p:sp>
        <p:nvSpPr>
          <p:cNvPr id="265" name="Google Shape;265;p29"/>
          <p:cNvSpPr txBox="1">
            <a:spLocks noGrp="1"/>
          </p:cNvSpPr>
          <p:nvPr>
            <p:ph type="title"/>
          </p:nvPr>
        </p:nvSpPr>
        <p:spPr>
          <a:xfrm>
            <a:off x="628650" y="293914"/>
            <a:ext cx="7886700" cy="89297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2700"/>
              <a:buFont typeface="Quattrocento Sans"/>
              <a:buNone/>
            </a:pPr>
            <a:r>
              <a:rPr lang="en-US"/>
              <a:t>Marc legal i obligació de notificar</a:t>
            </a:r>
            <a:endParaRPr/>
          </a:p>
        </p:txBody>
      </p:sp>
      <p:sp>
        <p:nvSpPr>
          <p:cNvPr id="266" name="Google Shape;266;p29"/>
          <p:cNvSpPr txBox="1">
            <a:spLocks noGrp="1"/>
          </p:cNvSpPr>
          <p:nvPr>
            <p:ph type="body" idx="1"/>
          </p:nvPr>
        </p:nvSpPr>
        <p:spPr>
          <a:xfrm>
            <a:off x="535518" y="1322279"/>
            <a:ext cx="8241090" cy="3816120"/>
          </a:xfrm>
          <a:prstGeom prst="rect">
            <a:avLst/>
          </a:prstGeom>
          <a:noFill/>
          <a:ln>
            <a:noFill/>
          </a:ln>
        </p:spPr>
        <p:txBody>
          <a:bodyPr spcFirstLastPara="1" wrap="square" lIns="68575" tIns="34275" rIns="68575" bIns="34275" anchor="t" anchorCtr="0">
            <a:noAutofit/>
          </a:bodyPr>
          <a:lstStyle/>
          <a:p>
            <a:pPr marL="271457" lvl="0" indent="-271457" algn="l" rtl="0">
              <a:lnSpc>
                <a:spcPct val="90000"/>
              </a:lnSpc>
              <a:spcBef>
                <a:spcPts val="0"/>
              </a:spcBef>
              <a:spcAft>
                <a:spcPts val="0"/>
              </a:spcAft>
              <a:buClr>
                <a:schemeClr val="accent1"/>
              </a:buClr>
              <a:buSzPts val="2000"/>
              <a:buFont typeface="Noto Sans Symbols"/>
              <a:buChar char="🠶"/>
            </a:pPr>
            <a:r>
              <a:rPr lang="en-US" sz="2000"/>
              <a:t>Les i els </a:t>
            </a:r>
            <a:r>
              <a:rPr lang="en-US" sz="2000" b="1" u="sng"/>
              <a:t>professionals</a:t>
            </a:r>
            <a:r>
              <a:rPr lang="en-US" sz="2000"/>
              <a:t> han de conèixer la seva obligació legal de denunciar i/o comunicar tot cas de maltractament infantil que coneguin. Als preceptes generals de la ciutadania  ja esmentats cal afegir els següents: </a:t>
            </a:r>
            <a:endParaRPr/>
          </a:p>
          <a:p>
            <a:pPr marL="0" lvl="0" indent="0" algn="l" rtl="0">
              <a:lnSpc>
                <a:spcPct val="90000"/>
              </a:lnSpc>
              <a:spcBef>
                <a:spcPts val="750"/>
              </a:spcBef>
              <a:spcAft>
                <a:spcPts val="0"/>
              </a:spcAft>
              <a:buSzPts val="2000"/>
              <a:buNone/>
            </a:pPr>
            <a:r>
              <a:rPr lang="en-US" sz="2000"/>
              <a:t>	L’article 262 de la Llei d’enjudiciament criminal que estableix el següent: </a:t>
            </a:r>
            <a:endParaRPr/>
          </a:p>
          <a:p>
            <a:pPr marL="271457" lvl="0" indent="-271457" algn="l" rtl="0">
              <a:lnSpc>
                <a:spcPct val="90000"/>
              </a:lnSpc>
              <a:spcBef>
                <a:spcPts val="750"/>
              </a:spcBef>
              <a:spcAft>
                <a:spcPts val="0"/>
              </a:spcAft>
              <a:buSzPts val="2000"/>
              <a:buFont typeface="Arial"/>
              <a:buChar char="•"/>
            </a:pPr>
            <a:r>
              <a:rPr lang="en-US" sz="2000"/>
              <a:t>&lt;qui, per raó del seu càrrec, professió o ofici tingui notícia d’algun delicte públic tenen l’obligació de denunciar-lo immediatament al Ministeri Fiscal, al tribunal competent, a la jutgessa o al jutge d’instrucció i, si no n’hi ha, al municipal o a la funcionària o funcionari de policia més pròxima al lloc, si es tracta d’un delicte flagrant.&gt; </a:t>
            </a:r>
            <a:endParaRPr/>
          </a:p>
          <a:p>
            <a:pPr marL="0" lvl="0" indent="0" algn="l" rtl="0">
              <a:lnSpc>
                <a:spcPct val="90000"/>
              </a:lnSpc>
              <a:spcBef>
                <a:spcPts val="750"/>
              </a:spcBef>
              <a:spcAft>
                <a:spcPts val="0"/>
              </a:spcAft>
              <a:buSzPts val="1800"/>
              <a:buNone/>
            </a:pPr>
            <a:r>
              <a:rPr lang="en-US" sz="1800"/>
              <a:t>	</a:t>
            </a:r>
            <a:endParaRPr sz="1800"/>
          </a:p>
        </p:txBody>
      </p:sp>
    </p:spTree>
  </p:cSld>
  <p:clrMapOvr>
    <a:masterClrMapping/>
  </p:clrMapOvr>
  <p:transition>
    <p:wipe dir="d"/>
  </p:transition>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Shape 271"/>
        <p:cNvGrpSpPr/>
        <p:nvPr/>
      </p:nvGrpSpPr>
      <p:grpSpPr>
        <a:xfrm>
          <a:off x="0" y="0"/>
          <a:ext cx="0" cy="0"/>
          <a:chOff x="0" y="0"/>
          <a:chExt cx="0" cy="0"/>
        </a:xfrm>
      </p:grpSpPr>
      <p:sp>
        <p:nvSpPr>
          <p:cNvPr id="272" name="Google Shape;272;p30"/>
          <p:cNvSpPr txBox="1">
            <a:spLocks noGrp="1"/>
          </p:cNvSpPr>
          <p:nvPr>
            <p:ph type="title"/>
          </p:nvPr>
        </p:nvSpPr>
        <p:spPr>
          <a:xfrm>
            <a:off x="535517" y="0"/>
            <a:ext cx="7886700" cy="89297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2700"/>
              <a:buFont typeface="Quattrocento Sans"/>
              <a:buNone/>
            </a:pPr>
            <a:r>
              <a:rPr lang="en-US"/>
              <a:t>Marc legal i obligació de notificar</a:t>
            </a:r>
            <a:endParaRPr/>
          </a:p>
        </p:txBody>
      </p:sp>
      <p:sp>
        <p:nvSpPr>
          <p:cNvPr id="273" name="Google Shape;273;p30"/>
          <p:cNvSpPr txBox="1">
            <a:spLocks noGrp="1"/>
          </p:cNvSpPr>
          <p:nvPr>
            <p:ph type="body" idx="1"/>
          </p:nvPr>
        </p:nvSpPr>
        <p:spPr>
          <a:xfrm>
            <a:off x="535518" y="892971"/>
            <a:ext cx="8072965" cy="3344294"/>
          </a:xfrm>
          <a:prstGeom prst="rect">
            <a:avLst/>
          </a:prstGeom>
          <a:noFill/>
          <a:ln>
            <a:noFill/>
          </a:ln>
        </p:spPr>
        <p:txBody>
          <a:bodyPr spcFirstLastPara="1" wrap="square" lIns="68575" tIns="34275" rIns="68575" bIns="34275" anchor="t" anchorCtr="0">
            <a:noAutofit/>
          </a:bodyPr>
          <a:lstStyle/>
          <a:p>
            <a:pPr marL="0" lvl="0" indent="0" algn="l" rtl="0">
              <a:lnSpc>
                <a:spcPct val="90000"/>
              </a:lnSpc>
              <a:spcBef>
                <a:spcPts val="0"/>
              </a:spcBef>
              <a:spcAft>
                <a:spcPts val="0"/>
              </a:spcAft>
              <a:buSzPts val="2000"/>
              <a:buNone/>
            </a:pPr>
            <a:r>
              <a:rPr lang="en-US" sz="2000"/>
              <a:t>L’article 100.3 de la Llei 14/2010, de 27 de maig, que estableix el següent: </a:t>
            </a:r>
            <a:endParaRPr/>
          </a:p>
          <a:p>
            <a:pPr marL="271457" lvl="0" indent="-271457" algn="l" rtl="0">
              <a:lnSpc>
                <a:spcPct val="90000"/>
              </a:lnSpc>
              <a:spcBef>
                <a:spcPts val="750"/>
              </a:spcBef>
              <a:spcAft>
                <a:spcPts val="0"/>
              </a:spcAft>
              <a:buSzPts val="2000"/>
              <a:buFont typeface="Arial"/>
              <a:buChar char="•"/>
            </a:pPr>
            <a:r>
              <a:rPr lang="en-US" sz="2000"/>
              <a:t>&lt;totes les i els professionals, especialment les i els professionals de la salut, els serveis socials i de l’educació, han d’intervenir obligatòriament quan tinguin coneixement de la situació de risc o de desemparament en que es troba una nena, nen o adolescent, d’acord amb els protocols específics i en col·laboració i coordinació amb l’òrgan de la Generalitat competent en matèria de protecció de la infància i l’adolescència. Aquesta obligació inclou la de facilitar la informació i la documentació que calgui per a valorar la situació de la nena, nen o l’adolescent.&gt; </a:t>
            </a:r>
            <a:endParaRPr/>
          </a:p>
          <a:p>
            <a:pPr marL="0" lvl="0" indent="0" algn="l" rtl="0">
              <a:lnSpc>
                <a:spcPct val="90000"/>
              </a:lnSpc>
              <a:spcBef>
                <a:spcPts val="750"/>
              </a:spcBef>
              <a:spcAft>
                <a:spcPts val="0"/>
              </a:spcAft>
              <a:buSzPts val="2000"/>
              <a:buNone/>
            </a:pPr>
            <a:r>
              <a:rPr lang="en-US" sz="2000"/>
              <a:t>	Els articles 158.f), 159.b) de la Llei 14/2010 tipifiquen com infracció greu o molt greu l’incompliment de l’obligació prevista en l’article 100.3 quan aquest incompliment perllonga la situació de desprotecció. </a:t>
            </a:r>
            <a:endParaRPr sz="2000"/>
          </a:p>
          <a:p>
            <a:pPr marL="0" lvl="0" indent="0" algn="l" rtl="0">
              <a:lnSpc>
                <a:spcPct val="90000"/>
              </a:lnSpc>
              <a:spcBef>
                <a:spcPts val="750"/>
              </a:spcBef>
              <a:spcAft>
                <a:spcPts val="0"/>
              </a:spcAft>
              <a:buSzPts val="1800"/>
              <a:buNone/>
            </a:pPr>
            <a:r>
              <a:rPr lang="en-US" sz="1800"/>
              <a:t>	</a:t>
            </a:r>
            <a:endParaRPr sz="1800"/>
          </a:p>
        </p:txBody>
      </p:sp>
    </p:spTree>
  </p:cSld>
  <p:clrMapOvr>
    <a:masterClrMapping/>
  </p:clrMapOvr>
  <p:transition>
    <p:wipe dir="d"/>
  </p:transition>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Shape 278"/>
        <p:cNvGrpSpPr/>
        <p:nvPr/>
      </p:nvGrpSpPr>
      <p:grpSpPr>
        <a:xfrm>
          <a:off x="0" y="0"/>
          <a:ext cx="0" cy="0"/>
          <a:chOff x="0" y="0"/>
          <a:chExt cx="0" cy="0"/>
        </a:xfrm>
      </p:grpSpPr>
      <p:sp>
        <p:nvSpPr>
          <p:cNvPr id="279" name="Google Shape;279;p31"/>
          <p:cNvSpPr txBox="1">
            <a:spLocks noGrp="1"/>
          </p:cNvSpPr>
          <p:nvPr>
            <p:ph type="title" idx="4294967295"/>
          </p:nvPr>
        </p:nvSpPr>
        <p:spPr>
          <a:xfrm>
            <a:off x="257175" y="266700"/>
            <a:ext cx="8591550" cy="3277158"/>
          </a:xfrm>
          <a:prstGeom prst="rect">
            <a:avLst/>
          </a:prstGeom>
          <a:noFill/>
          <a:ln>
            <a:noFill/>
          </a:ln>
        </p:spPr>
        <p:txBody>
          <a:bodyPr spcFirstLastPara="1" wrap="square" lIns="68575" tIns="34275" rIns="68575" bIns="34275" anchor="ctr" anchorCtr="0">
            <a:normAutofit/>
          </a:bodyPr>
          <a:lstStyle/>
          <a:p>
            <a:pPr marL="0" lvl="0" indent="0" algn="ctr" rtl="0">
              <a:lnSpc>
                <a:spcPct val="90000"/>
              </a:lnSpc>
              <a:spcBef>
                <a:spcPts val="0"/>
              </a:spcBef>
              <a:spcAft>
                <a:spcPts val="0"/>
              </a:spcAft>
              <a:buClr>
                <a:srgbClr val="2E75B5"/>
              </a:buClr>
              <a:buSzPts val="2400"/>
              <a:buFont typeface="Quattrocento Sans"/>
              <a:buNone/>
            </a:pPr>
            <a:r>
              <a:rPr lang="en-US" sz="2400">
                <a:solidFill>
                  <a:srgbClr val="2E75B5"/>
                </a:solidFill>
                <a:latin typeface="Quattrocento Sans"/>
                <a:ea typeface="Quattrocento Sans"/>
                <a:cs typeface="Quattrocento Sans"/>
                <a:sym typeface="Quattrocento Sans"/>
              </a:rPr>
              <a:t/>
            </a:r>
            <a:br>
              <a:rPr lang="en-US" sz="2400">
                <a:solidFill>
                  <a:srgbClr val="2E75B5"/>
                </a:solidFill>
                <a:latin typeface="Quattrocento Sans"/>
                <a:ea typeface="Quattrocento Sans"/>
                <a:cs typeface="Quattrocento Sans"/>
                <a:sym typeface="Quattrocento Sans"/>
              </a:rPr>
            </a:br>
            <a:r>
              <a:rPr lang="en-US" sz="2400">
                <a:solidFill>
                  <a:srgbClr val="2E75B5"/>
                </a:solidFill>
                <a:latin typeface="Quattrocento Sans"/>
                <a:ea typeface="Quattrocento Sans"/>
                <a:cs typeface="Quattrocento Sans"/>
                <a:sym typeface="Quattrocento Sans"/>
              </a:rPr>
              <a:t/>
            </a:r>
            <a:br>
              <a:rPr lang="en-US" sz="2400">
                <a:solidFill>
                  <a:srgbClr val="2E75B5"/>
                </a:solidFill>
                <a:latin typeface="Quattrocento Sans"/>
                <a:ea typeface="Quattrocento Sans"/>
                <a:cs typeface="Quattrocento Sans"/>
                <a:sym typeface="Quattrocento Sans"/>
              </a:rPr>
            </a:br>
            <a:r>
              <a:rPr lang="en-US" sz="2400">
                <a:solidFill>
                  <a:srgbClr val="2E75B5"/>
                </a:solidFill>
                <a:latin typeface="Quattrocento Sans"/>
                <a:ea typeface="Quattrocento Sans"/>
                <a:cs typeface="Quattrocento Sans"/>
                <a:sym typeface="Quattrocento Sans"/>
              </a:rPr>
              <a:t/>
            </a:r>
            <a:br>
              <a:rPr lang="en-US" sz="2400">
                <a:solidFill>
                  <a:srgbClr val="2E75B5"/>
                </a:solidFill>
                <a:latin typeface="Quattrocento Sans"/>
                <a:ea typeface="Quattrocento Sans"/>
                <a:cs typeface="Quattrocento Sans"/>
                <a:sym typeface="Quattrocento Sans"/>
              </a:rPr>
            </a:br>
            <a:r>
              <a:rPr lang="en-US" sz="2400">
                <a:solidFill>
                  <a:srgbClr val="2E75B5"/>
                </a:solidFill>
                <a:latin typeface="Quattrocento Sans"/>
                <a:ea typeface="Quattrocento Sans"/>
                <a:cs typeface="Quattrocento Sans"/>
                <a:sym typeface="Quattrocento Sans"/>
              </a:rPr>
              <a:t/>
            </a:r>
            <a:br>
              <a:rPr lang="en-US" sz="2400">
                <a:solidFill>
                  <a:srgbClr val="2E75B5"/>
                </a:solidFill>
                <a:latin typeface="Quattrocento Sans"/>
                <a:ea typeface="Quattrocento Sans"/>
                <a:cs typeface="Quattrocento Sans"/>
                <a:sym typeface="Quattrocento Sans"/>
              </a:rPr>
            </a:br>
            <a:r>
              <a:rPr lang="en-US" sz="2400">
                <a:solidFill>
                  <a:srgbClr val="2E75B5"/>
                </a:solidFill>
                <a:latin typeface="Quattrocento Sans"/>
                <a:ea typeface="Quattrocento Sans"/>
                <a:cs typeface="Quattrocento Sans"/>
                <a:sym typeface="Quattrocento Sans"/>
              </a:rPr>
              <a:t>Contribució de CAN-MDS a l’abordatge dels problemes de la infranotificació, l’infraregistre, la infraresposta, i la infraanàlisi de dades</a:t>
            </a:r>
            <a:endParaRPr sz="1800" b="1">
              <a:solidFill>
                <a:srgbClr val="2E75B5"/>
              </a:solidFill>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279"/>
                                        </p:tgtEl>
                                        <p:attrNameLst>
                                          <p:attrName>style.visibility</p:attrName>
                                        </p:attrNameLst>
                                      </p:cBhvr>
                                      <p:to>
                                        <p:strVal val="visible"/>
                                      </p:to>
                                    </p:set>
                                    <p:anim calcmode="lin" valueType="num">
                                      <p:cBhvr additive="base">
                                        <p:cTn id="7" dur="500"/>
                                        <p:tgtEl>
                                          <p:spTgt spid="279"/>
                                        </p:tgtEl>
                                        <p:attrNameLst>
                                          <p:attrName>ppt_w</p:attrName>
                                        </p:attrNameLst>
                                      </p:cBhvr>
                                      <p:tavLst>
                                        <p:tav tm="0">
                                          <p:val>
                                            <p:strVal val="0"/>
                                          </p:val>
                                        </p:tav>
                                        <p:tav tm="100000">
                                          <p:val>
                                            <p:strVal val="#ppt_w"/>
                                          </p:val>
                                        </p:tav>
                                      </p:tavLst>
                                    </p:anim>
                                    <p:anim calcmode="lin" valueType="num">
                                      <p:cBhvr additive="base">
                                        <p:cTn id="8" dur="500"/>
                                        <p:tgtEl>
                                          <p:spTgt spid="279"/>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Shape 284"/>
        <p:cNvGrpSpPr/>
        <p:nvPr/>
      </p:nvGrpSpPr>
      <p:grpSpPr>
        <a:xfrm>
          <a:off x="0" y="0"/>
          <a:ext cx="0" cy="0"/>
          <a:chOff x="0" y="0"/>
          <a:chExt cx="0" cy="0"/>
        </a:xfrm>
      </p:grpSpPr>
      <p:sp>
        <p:nvSpPr>
          <p:cNvPr id="285" name="Google Shape;285;p32"/>
          <p:cNvSpPr/>
          <p:nvPr/>
        </p:nvSpPr>
        <p:spPr>
          <a:xfrm rot="5400000">
            <a:off x="3141217" y="-1448000"/>
            <a:ext cx="3115431" cy="8580009"/>
          </a:xfrm>
          <a:prstGeom prst="round2SameRect">
            <a:avLst>
              <a:gd name="adj1" fmla="val 16667"/>
              <a:gd name="adj2" fmla="val 0"/>
            </a:avLst>
          </a:prstGeom>
          <a:noFill/>
          <a:ln w="12700" cap="flat" cmpd="sng">
            <a:solidFill>
              <a:srgbClr val="CFDEEF">
                <a:alpha val="89803"/>
              </a:srgb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86" name="Google Shape;286;p32"/>
          <p:cNvGrpSpPr/>
          <p:nvPr/>
        </p:nvGrpSpPr>
        <p:grpSpPr>
          <a:xfrm>
            <a:off x="96457" y="1284287"/>
            <a:ext cx="348284" cy="3147058"/>
            <a:chOff x="0" y="87926"/>
            <a:chExt cx="348284" cy="1691933"/>
          </a:xfrm>
        </p:grpSpPr>
        <p:sp>
          <p:nvSpPr>
            <p:cNvPr id="287" name="Google Shape;287;p32"/>
            <p:cNvSpPr/>
            <p:nvPr/>
          </p:nvSpPr>
          <p:spPr>
            <a:xfrm>
              <a:off x="0" y="87926"/>
              <a:ext cx="348284" cy="1691933"/>
            </a:xfrm>
            <a:prstGeom prst="roundRect">
              <a:avLst>
                <a:gd name="adj" fmla="val 16667"/>
              </a:avLst>
            </a:prstGeom>
            <a:solidFill>
              <a:srgbClr val="5B9BD5"/>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32"/>
            <p:cNvSpPr/>
            <p:nvPr/>
          </p:nvSpPr>
          <p:spPr>
            <a:xfrm rot="-5400000">
              <a:off x="-654823" y="776753"/>
              <a:ext cx="1657929" cy="314280"/>
            </a:xfrm>
            <a:prstGeom prst="rect">
              <a:avLst/>
            </a:prstGeom>
            <a:solidFill>
              <a:srgbClr val="5B9BD5"/>
            </a:solidFill>
            <a:ln>
              <a:noFill/>
            </a:ln>
          </p:spPr>
          <p:txBody>
            <a:bodyPr spcFirstLastPara="1" wrap="square" lIns="101600" tIns="50800" rIns="101600" bIns="50800" anchor="ctr" anchorCtr="0">
              <a:noAutofit/>
            </a:bodyPr>
            <a:lstStyle/>
            <a:p>
              <a:pPr marL="0" marR="0" lvl="0" indent="0" algn="ctr" rtl="0">
                <a:lnSpc>
                  <a:spcPct val="90000"/>
                </a:lnSpc>
                <a:spcBef>
                  <a:spcPts val="0"/>
                </a:spcBef>
                <a:spcAft>
                  <a:spcPts val="0"/>
                </a:spcAft>
                <a:buNone/>
              </a:pPr>
              <a:r>
                <a:rPr lang="en-US" sz="2400" b="1">
                  <a:solidFill>
                    <a:srgbClr val="FFFFFF"/>
                  </a:solidFill>
                  <a:latin typeface="Quattrocento Sans"/>
                  <a:ea typeface="Quattrocento Sans"/>
                  <a:cs typeface="Quattrocento Sans"/>
                  <a:sym typeface="Quattrocento Sans"/>
                </a:rPr>
                <a:t>Resposta</a:t>
              </a:r>
              <a:endParaRPr sz="2400">
                <a:solidFill>
                  <a:srgbClr val="FFFFFF"/>
                </a:solidFill>
                <a:latin typeface="Quattrocento Sans"/>
                <a:ea typeface="Quattrocento Sans"/>
                <a:cs typeface="Quattrocento Sans"/>
                <a:sym typeface="Quattrocento Sans"/>
              </a:endParaRPr>
            </a:p>
          </p:txBody>
        </p:sp>
      </p:grpSp>
      <p:grpSp>
        <p:nvGrpSpPr>
          <p:cNvPr id="289" name="Google Shape;289;p32"/>
          <p:cNvGrpSpPr/>
          <p:nvPr/>
        </p:nvGrpSpPr>
        <p:grpSpPr>
          <a:xfrm rot="5400000">
            <a:off x="2259354" y="-242650"/>
            <a:ext cx="817262" cy="1750629"/>
            <a:chOff x="0" y="1841572"/>
            <a:chExt cx="348284" cy="1827387"/>
          </a:xfrm>
        </p:grpSpPr>
        <p:sp>
          <p:nvSpPr>
            <p:cNvPr id="290" name="Google Shape;290;p32"/>
            <p:cNvSpPr/>
            <p:nvPr/>
          </p:nvSpPr>
          <p:spPr>
            <a:xfrm>
              <a:off x="0" y="1841572"/>
              <a:ext cx="348284" cy="1827387"/>
            </a:xfrm>
            <a:prstGeom prst="roundRect">
              <a:avLst>
                <a:gd name="adj" fmla="val 16667"/>
              </a:avLst>
            </a:prstGeom>
            <a:solidFill>
              <a:srgbClr val="BFBFBF"/>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32"/>
            <p:cNvSpPr/>
            <p:nvPr/>
          </p:nvSpPr>
          <p:spPr>
            <a:xfrm rot="-5400000">
              <a:off x="-696518" y="2668194"/>
              <a:ext cx="1725840" cy="241692"/>
            </a:xfrm>
            <a:prstGeom prst="rect">
              <a:avLst/>
            </a:prstGeom>
            <a:solidFill>
              <a:srgbClr val="BFBFBF"/>
            </a:solidFill>
            <a:ln>
              <a:noFill/>
            </a:ln>
          </p:spPr>
          <p:txBody>
            <a:bodyPr spcFirstLastPara="1" wrap="square" lIns="101600" tIns="50800" rIns="101600" bIns="50800" anchor="ctr" anchorCtr="0">
              <a:noAutofit/>
            </a:bodyPr>
            <a:lstStyle/>
            <a:p>
              <a:pPr marL="0" marR="0" lvl="0" indent="0" algn="ctr" rtl="0">
                <a:lnSpc>
                  <a:spcPct val="90000"/>
                </a:lnSpc>
                <a:spcBef>
                  <a:spcPts val="0"/>
                </a:spcBef>
                <a:spcAft>
                  <a:spcPts val="0"/>
                </a:spcAft>
                <a:buNone/>
              </a:pPr>
              <a:r>
                <a:rPr lang="en-US" sz="2000" b="1">
                  <a:solidFill>
                    <a:srgbClr val="FFFFFF"/>
                  </a:solidFill>
                  <a:latin typeface="Quattrocento Sans"/>
                  <a:ea typeface="Quattrocento Sans"/>
                  <a:cs typeface="Quattrocento Sans"/>
                  <a:sym typeface="Quattrocento Sans"/>
                </a:rPr>
                <a:t>Coordinada</a:t>
              </a:r>
              <a:endParaRPr sz="2000" b="1">
                <a:solidFill>
                  <a:srgbClr val="FFFFFF"/>
                </a:solidFill>
                <a:latin typeface="Quattrocento Sans"/>
                <a:ea typeface="Quattrocento Sans"/>
                <a:cs typeface="Quattrocento Sans"/>
                <a:sym typeface="Quattrocento Sans"/>
              </a:endParaRPr>
            </a:p>
          </p:txBody>
        </p:sp>
      </p:grpSp>
      <p:grpSp>
        <p:nvGrpSpPr>
          <p:cNvPr id="292" name="Google Shape;292;p32"/>
          <p:cNvGrpSpPr/>
          <p:nvPr/>
        </p:nvGrpSpPr>
        <p:grpSpPr>
          <a:xfrm rot="5400000">
            <a:off x="4409095" y="-563839"/>
            <a:ext cx="817264" cy="2420414"/>
            <a:chOff x="-62481" y="2347546"/>
            <a:chExt cx="1077257" cy="2032371"/>
          </a:xfrm>
        </p:grpSpPr>
        <p:sp>
          <p:nvSpPr>
            <p:cNvPr id="293" name="Google Shape;293;p32"/>
            <p:cNvSpPr/>
            <p:nvPr/>
          </p:nvSpPr>
          <p:spPr>
            <a:xfrm>
              <a:off x="-62481" y="2347546"/>
              <a:ext cx="1077257" cy="2032371"/>
            </a:xfrm>
            <a:prstGeom prst="roundRect">
              <a:avLst>
                <a:gd name="adj" fmla="val 16667"/>
              </a:avLst>
            </a:prstGeom>
            <a:solidFill>
              <a:srgbClr val="BFBFBF"/>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32"/>
            <p:cNvSpPr/>
            <p:nvPr/>
          </p:nvSpPr>
          <p:spPr>
            <a:xfrm rot="-5400000">
              <a:off x="-415738" y="2840794"/>
              <a:ext cx="1788504" cy="1045879"/>
            </a:xfrm>
            <a:prstGeom prst="rect">
              <a:avLst/>
            </a:prstGeom>
            <a:solidFill>
              <a:srgbClr val="BFBFBF"/>
            </a:solidFill>
            <a:ln>
              <a:noFill/>
            </a:ln>
          </p:spPr>
          <p:txBody>
            <a:bodyPr spcFirstLastPara="1" wrap="square" lIns="101600" tIns="50800" rIns="101600" bIns="50800" anchor="ctr" anchorCtr="0">
              <a:noAutofit/>
            </a:bodyPr>
            <a:lstStyle/>
            <a:p>
              <a:pPr marL="0" marR="0" lvl="0" indent="0" algn="ctr" rtl="0">
                <a:lnSpc>
                  <a:spcPct val="90000"/>
                </a:lnSpc>
                <a:spcBef>
                  <a:spcPts val="0"/>
                </a:spcBef>
                <a:spcAft>
                  <a:spcPts val="0"/>
                </a:spcAft>
                <a:buNone/>
              </a:pPr>
              <a:r>
                <a:rPr lang="en-US" sz="2000" b="1">
                  <a:solidFill>
                    <a:srgbClr val="FFFFFF"/>
                  </a:solidFill>
                  <a:latin typeface="Quattrocento Sans"/>
                  <a:ea typeface="Quattrocento Sans"/>
                  <a:cs typeface="Quattrocento Sans"/>
                  <a:sym typeface="Quattrocento Sans"/>
                </a:rPr>
                <a:t>al Maltractament Infantil</a:t>
              </a:r>
              <a:endParaRPr sz="2000" b="1">
                <a:solidFill>
                  <a:srgbClr val="FFFFFF"/>
                </a:solidFill>
                <a:latin typeface="Quattrocento Sans"/>
                <a:ea typeface="Quattrocento Sans"/>
                <a:cs typeface="Quattrocento Sans"/>
                <a:sym typeface="Quattrocento Sans"/>
              </a:endParaRPr>
            </a:p>
          </p:txBody>
        </p:sp>
      </p:grpSp>
      <p:grpSp>
        <p:nvGrpSpPr>
          <p:cNvPr id="295" name="Google Shape;295;p32"/>
          <p:cNvGrpSpPr/>
          <p:nvPr/>
        </p:nvGrpSpPr>
        <p:grpSpPr>
          <a:xfrm rot="5400000">
            <a:off x="7175390" y="-779160"/>
            <a:ext cx="817264" cy="2823646"/>
            <a:chOff x="-163498" y="4427348"/>
            <a:chExt cx="817264" cy="2017488"/>
          </a:xfrm>
        </p:grpSpPr>
        <p:sp>
          <p:nvSpPr>
            <p:cNvPr id="296" name="Google Shape;296;p32"/>
            <p:cNvSpPr/>
            <p:nvPr/>
          </p:nvSpPr>
          <p:spPr>
            <a:xfrm>
              <a:off x="-163498" y="4427348"/>
              <a:ext cx="817264" cy="2017488"/>
            </a:xfrm>
            <a:prstGeom prst="roundRect">
              <a:avLst>
                <a:gd name="adj" fmla="val 16667"/>
              </a:avLst>
            </a:prstGeom>
            <a:solidFill>
              <a:srgbClr val="BFBFBF"/>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32"/>
            <p:cNvSpPr/>
            <p:nvPr/>
          </p:nvSpPr>
          <p:spPr>
            <a:xfrm rot="-5400000">
              <a:off x="-543749" y="5120656"/>
              <a:ext cx="1605175" cy="630873"/>
            </a:xfrm>
            <a:prstGeom prst="rect">
              <a:avLst/>
            </a:prstGeom>
            <a:solidFill>
              <a:srgbClr val="BFBFBF"/>
            </a:solidFill>
            <a:ln>
              <a:noFill/>
            </a:ln>
          </p:spPr>
          <p:txBody>
            <a:bodyPr spcFirstLastPara="1" wrap="square" lIns="101600" tIns="50800" rIns="101600" bIns="50800" anchor="ctr" anchorCtr="0">
              <a:noAutofit/>
            </a:bodyPr>
            <a:lstStyle/>
            <a:p>
              <a:pPr marL="0" marR="0" lvl="0" indent="0" algn="ctr" rtl="0">
                <a:lnSpc>
                  <a:spcPct val="90000"/>
                </a:lnSpc>
                <a:spcBef>
                  <a:spcPts val="0"/>
                </a:spcBef>
                <a:spcAft>
                  <a:spcPts val="0"/>
                </a:spcAft>
                <a:buNone/>
              </a:pPr>
              <a:r>
                <a:rPr lang="en-US" sz="2000" b="1">
                  <a:solidFill>
                    <a:srgbClr val="FFFFFF"/>
                  </a:solidFill>
                  <a:latin typeface="Quattrocento Sans"/>
                  <a:ea typeface="Quattrocento Sans"/>
                  <a:cs typeface="Quattrocento Sans"/>
                  <a:sym typeface="Quattrocento Sans"/>
                </a:rPr>
                <a:t>mitjançant un Conjunt Mínim de Dades</a:t>
              </a:r>
              <a:endParaRPr sz="2000" b="1">
                <a:solidFill>
                  <a:srgbClr val="FFFFFF"/>
                </a:solidFill>
                <a:latin typeface="Quattrocento Sans"/>
                <a:ea typeface="Quattrocento Sans"/>
                <a:cs typeface="Quattrocento Sans"/>
                <a:sym typeface="Quattrocento Sans"/>
              </a:endParaRPr>
            </a:p>
          </p:txBody>
        </p:sp>
      </p:grpSp>
      <p:grpSp>
        <p:nvGrpSpPr>
          <p:cNvPr id="298" name="Google Shape;298;p32"/>
          <p:cNvGrpSpPr/>
          <p:nvPr/>
        </p:nvGrpSpPr>
        <p:grpSpPr>
          <a:xfrm rot="5400000">
            <a:off x="501269" y="-163774"/>
            <a:ext cx="817263" cy="1592880"/>
            <a:chOff x="-62481" y="2347546"/>
            <a:chExt cx="1077257" cy="2032371"/>
          </a:xfrm>
        </p:grpSpPr>
        <p:sp>
          <p:nvSpPr>
            <p:cNvPr id="299" name="Google Shape;299;p32"/>
            <p:cNvSpPr/>
            <p:nvPr/>
          </p:nvSpPr>
          <p:spPr>
            <a:xfrm>
              <a:off x="-62481" y="2347546"/>
              <a:ext cx="1077257" cy="2032371"/>
            </a:xfrm>
            <a:prstGeom prst="roundRect">
              <a:avLst>
                <a:gd name="adj" fmla="val 16667"/>
              </a:avLst>
            </a:prstGeom>
            <a:solidFill>
              <a:schemeClr val="accent1"/>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32"/>
            <p:cNvSpPr/>
            <p:nvPr/>
          </p:nvSpPr>
          <p:spPr>
            <a:xfrm rot="-5400000">
              <a:off x="-354112" y="2935731"/>
              <a:ext cx="1591850" cy="936358"/>
            </a:xfrm>
            <a:prstGeom prst="rect">
              <a:avLst/>
            </a:prstGeom>
            <a:solidFill>
              <a:schemeClr val="accent1"/>
            </a:solidFill>
            <a:ln>
              <a:noFill/>
            </a:ln>
          </p:spPr>
          <p:txBody>
            <a:bodyPr spcFirstLastPara="1" wrap="square" lIns="101600" tIns="50800" rIns="101600" bIns="50800" anchor="ctr" anchorCtr="0">
              <a:noAutofit/>
            </a:bodyPr>
            <a:lstStyle/>
            <a:p>
              <a:pPr marL="0" marR="0" lvl="0" indent="0" algn="ctr" rtl="0">
                <a:lnSpc>
                  <a:spcPct val="90000"/>
                </a:lnSpc>
                <a:spcBef>
                  <a:spcPts val="0"/>
                </a:spcBef>
                <a:spcAft>
                  <a:spcPts val="0"/>
                </a:spcAft>
                <a:buNone/>
              </a:pPr>
              <a:r>
                <a:rPr lang="en-US" sz="2000" b="1">
                  <a:solidFill>
                    <a:srgbClr val="FFFFFF"/>
                  </a:solidFill>
                  <a:latin typeface="Quattrocento Sans"/>
                  <a:ea typeface="Quattrocento Sans"/>
                  <a:cs typeface="Quattrocento Sans"/>
                  <a:sym typeface="Quattrocento Sans"/>
                </a:rPr>
                <a:t>Resposta</a:t>
              </a:r>
              <a:endParaRPr sz="2000" b="1">
                <a:solidFill>
                  <a:srgbClr val="FFFFFF"/>
                </a:solidFill>
                <a:latin typeface="Quattrocento Sans"/>
                <a:ea typeface="Quattrocento Sans"/>
                <a:cs typeface="Quattrocento Sans"/>
                <a:sym typeface="Quattrocento Sans"/>
              </a:endParaRPr>
            </a:p>
          </p:txBody>
        </p:sp>
      </p:grpSp>
      <p:sp>
        <p:nvSpPr>
          <p:cNvPr id="301" name="Google Shape;301;p32"/>
          <p:cNvSpPr/>
          <p:nvPr/>
        </p:nvSpPr>
        <p:spPr>
          <a:xfrm>
            <a:off x="492425" y="1492241"/>
            <a:ext cx="8489916" cy="2731147"/>
          </a:xfrm>
          <a:prstGeom prst="rect">
            <a:avLst/>
          </a:prstGeom>
          <a:noFill/>
          <a:ln>
            <a:noFill/>
          </a:ln>
        </p:spPr>
        <p:txBody>
          <a:bodyPr spcFirstLastPara="1" wrap="square" lIns="330200" tIns="165100" rIns="330200" bIns="165100" anchor="ctr" anchorCtr="0">
            <a:noAutofit/>
          </a:bodyPr>
          <a:lstStyle/>
          <a:p>
            <a:pPr marL="114297" marR="0" lvl="1" indent="-139700" algn="l" rtl="0">
              <a:lnSpc>
                <a:spcPct val="90000"/>
              </a:lnSpc>
              <a:spcBef>
                <a:spcPts val="0"/>
              </a:spcBef>
              <a:spcAft>
                <a:spcPts val="0"/>
              </a:spcAft>
              <a:buClr>
                <a:srgbClr val="323F4F"/>
              </a:buClr>
              <a:buSzPts val="2200"/>
              <a:buFont typeface="Quattrocento Sans"/>
              <a:buChar char="•"/>
            </a:pPr>
            <a:r>
              <a:rPr lang="en-US" sz="2200" b="1" i="0" u="none" strike="noStrike" cap="none">
                <a:solidFill>
                  <a:srgbClr val="323F4F"/>
                </a:solidFill>
                <a:latin typeface="Quattrocento Sans"/>
                <a:ea typeface="Quattrocento Sans"/>
                <a:cs typeface="Quattrocento Sans"/>
                <a:sym typeface="Quattrocento Sans"/>
              </a:rPr>
              <a:t>a nivell poblacional: vigilància de la salut pública</a:t>
            </a:r>
            <a:endParaRPr/>
          </a:p>
          <a:p>
            <a:pPr marL="114297" marR="0" lvl="1" indent="-139700" algn="l" rtl="0">
              <a:lnSpc>
                <a:spcPct val="90000"/>
              </a:lnSpc>
              <a:spcBef>
                <a:spcPts val="330"/>
              </a:spcBef>
              <a:spcAft>
                <a:spcPts val="0"/>
              </a:spcAft>
              <a:buClr>
                <a:srgbClr val="323F4F"/>
              </a:buClr>
              <a:buSzPts val="2200"/>
              <a:buFont typeface="Quattrocento Sans"/>
              <a:buChar char="•"/>
            </a:pPr>
            <a:r>
              <a:rPr lang="en-US" sz="2200" b="0" i="0" u="none" strike="noStrike" cap="none">
                <a:solidFill>
                  <a:srgbClr val="323F4F"/>
                </a:solidFill>
                <a:latin typeface="Quattrocento Sans"/>
                <a:ea typeface="Quattrocento Sans"/>
                <a:cs typeface="Quattrocento Sans"/>
                <a:sym typeface="Quattrocento Sans"/>
              </a:rPr>
              <a:t>permetet comparacions dins i entre països</a:t>
            </a:r>
            <a:endParaRPr sz="2200" b="0" i="0" u="none" strike="noStrike" cap="none">
              <a:solidFill>
                <a:srgbClr val="323F4F"/>
              </a:solidFill>
              <a:latin typeface="Quattrocento Sans"/>
              <a:ea typeface="Quattrocento Sans"/>
              <a:cs typeface="Quattrocento Sans"/>
              <a:sym typeface="Quattrocento Sans"/>
            </a:endParaRPr>
          </a:p>
          <a:p>
            <a:pPr marL="457197" marR="0" lvl="2" indent="-139700" algn="l" rtl="0">
              <a:lnSpc>
                <a:spcPct val="90000"/>
              </a:lnSpc>
              <a:spcBef>
                <a:spcPts val="330"/>
              </a:spcBef>
              <a:spcAft>
                <a:spcPts val="0"/>
              </a:spcAft>
              <a:buClr>
                <a:srgbClr val="323F4F"/>
              </a:buClr>
              <a:buSzPts val="2200"/>
              <a:buFont typeface="Quattrocento Sans"/>
              <a:buChar char="•"/>
            </a:pPr>
            <a:r>
              <a:rPr lang="en-US" sz="2200" b="0" i="0" u="none" strike="noStrike" cap="none">
                <a:solidFill>
                  <a:srgbClr val="323F4F"/>
                </a:solidFill>
                <a:latin typeface="Quattrocento Sans"/>
                <a:ea typeface="Quattrocento Sans"/>
                <a:cs typeface="Quattrocento Sans"/>
                <a:sym typeface="Quattrocento Sans"/>
              </a:rPr>
              <a:t>proporciona informació actualitzada de manera constant com a base per avaluar les pràctiques i polítiques existents</a:t>
            </a:r>
            <a:endParaRPr/>
          </a:p>
          <a:p>
            <a:pPr marL="114297" marR="0" lvl="1" indent="-139700" algn="l" rtl="0">
              <a:lnSpc>
                <a:spcPct val="90000"/>
              </a:lnSpc>
              <a:spcBef>
                <a:spcPts val="330"/>
              </a:spcBef>
              <a:spcAft>
                <a:spcPts val="0"/>
              </a:spcAft>
              <a:buClr>
                <a:srgbClr val="323F4F"/>
              </a:buClr>
              <a:buSzPts val="2200"/>
              <a:buFont typeface="Quattrocento Sans"/>
              <a:buChar char="•"/>
            </a:pPr>
            <a:r>
              <a:rPr lang="en-US" sz="2200" b="1" i="0" u="none" strike="noStrike" cap="none">
                <a:solidFill>
                  <a:srgbClr val="323F4F"/>
                </a:solidFill>
                <a:latin typeface="Quattrocento Sans"/>
                <a:ea typeface="Quattrocento Sans"/>
                <a:cs typeface="Quattrocento Sans"/>
                <a:sym typeface="Quattrocento Sans"/>
              </a:rPr>
              <a:t>a nivell de cas: permet fer el seguiment de casos individuals</a:t>
            </a:r>
            <a:endParaRPr/>
          </a:p>
          <a:p>
            <a:pPr marL="457197" marR="0" lvl="2" indent="-139700" algn="l" rtl="0">
              <a:lnSpc>
                <a:spcPct val="90000"/>
              </a:lnSpc>
              <a:spcBef>
                <a:spcPts val="330"/>
              </a:spcBef>
              <a:spcAft>
                <a:spcPts val="0"/>
              </a:spcAft>
              <a:buClr>
                <a:srgbClr val="323F4F"/>
              </a:buClr>
              <a:buSzPts val="2200"/>
              <a:buFont typeface="Quattrocento Sans"/>
              <a:buChar char="•"/>
            </a:pPr>
            <a:r>
              <a:rPr lang="en-US" sz="2200" b="0" i="0" u="none" strike="noStrike" cap="none">
                <a:solidFill>
                  <a:srgbClr val="323F4F"/>
                </a:solidFill>
                <a:latin typeface="Quattrocento Sans"/>
                <a:ea typeface="Quattrocento Sans"/>
                <a:cs typeface="Quattrocento Sans"/>
                <a:sym typeface="Quattrocento Sans"/>
              </a:rPr>
              <a:t>facilita la investigació dels casos i la gestió posterior</a:t>
            </a:r>
            <a:endParaRPr/>
          </a:p>
          <a:p>
            <a:pPr marL="114297" marR="0" lvl="1" indent="-139700" algn="l" rtl="0">
              <a:lnSpc>
                <a:spcPct val="90000"/>
              </a:lnSpc>
              <a:spcBef>
                <a:spcPts val="330"/>
              </a:spcBef>
              <a:spcAft>
                <a:spcPts val="0"/>
              </a:spcAft>
              <a:buClr>
                <a:srgbClr val="323F4F"/>
              </a:buClr>
              <a:buSzPts val="2200"/>
              <a:buFont typeface="Quattrocento Sans"/>
              <a:buChar char="•"/>
            </a:pPr>
            <a:r>
              <a:rPr lang="en-US" sz="2200" b="0" i="0" u="none" strike="noStrike" cap="none">
                <a:solidFill>
                  <a:srgbClr val="323F4F"/>
                </a:solidFill>
                <a:latin typeface="Quattrocento Sans"/>
                <a:ea typeface="Quattrocento Sans"/>
                <a:cs typeface="Quattrocento Sans"/>
                <a:sym typeface="Quattrocento Sans"/>
              </a:rPr>
              <a:t>proporciona feedback a professionals / serveis autoritzats a nivell de cas</a:t>
            </a:r>
            <a:endParaRPr sz="2200" b="0" i="0" u="none" strike="noStrike" cap="none">
              <a:solidFill>
                <a:srgbClr val="323F4F"/>
              </a:solidFill>
              <a:latin typeface="Quattrocento Sans"/>
              <a:ea typeface="Quattrocento Sans"/>
              <a:cs typeface="Quattrocento Sans"/>
              <a:sym typeface="Quattrocento Sans"/>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86"/>
                                        </p:tgtEl>
                                        <p:attrNameLst>
                                          <p:attrName>style.visibility</p:attrName>
                                        </p:attrNameLst>
                                      </p:cBhvr>
                                      <p:to>
                                        <p:strVal val="visible"/>
                                      </p:to>
                                    </p:set>
                                    <p:anim calcmode="lin" valueType="num">
                                      <p:cBhvr additive="base">
                                        <p:cTn id="7" dur="500"/>
                                        <p:tgtEl>
                                          <p:spTgt spid="28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Shape 306"/>
        <p:cNvGrpSpPr/>
        <p:nvPr/>
      </p:nvGrpSpPr>
      <p:grpSpPr>
        <a:xfrm>
          <a:off x="0" y="0"/>
          <a:ext cx="0" cy="0"/>
          <a:chOff x="0" y="0"/>
          <a:chExt cx="0" cy="0"/>
        </a:xfrm>
      </p:grpSpPr>
      <p:grpSp>
        <p:nvGrpSpPr>
          <p:cNvPr id="307" name="Google Shape;307;p33"/>
          <p:cNvGrpSpPr/>
          <p:nvPr/>
        </p:nvGrpSpPr>
        <p:grpSpPr>
          <a:xfrm>
            <a:off x="408928" y="1284286"/>
            <a:ext cx="8580009" cy="3147059"/>
            <a:chOff x="312470" y="-805802"/>
            <a:chExt cx="8178581" cy="4275637"/>
          </a:xfrm>
        </p:grpSpPr>
        <p:sp>
          <p:nvSpPr>
            <p:cNvPr id="308" name="Google Shape;308;p33"/>
            <p:cNvSpPr/>
            <p:nvPr/>
          </p:nvSpPr>
          <p:spPr>
            <a:xfrm rot="5400000">
              <a:off x="2285427" y="-2778755"/>
              <a:ext cx="4232667" cy="8178581"/>
            </a:xfrm>
            <a:prstGeom prst="round2SameRect">
              <a:avLst>
                <a:gd name="adj1" fmla="val 16667"/>
                <a:gd name="adj2" fmla="val 0"/>
              </a:avLst>
            </a:prstGeom>
            <a:noFill/>
            <a:ln w="12700" cap="flat" cmpd="sng">
              <a:solidFill>
                <a:srgbClr val="CFDEEF">
                  <a:alpha val="89803"/>
                </a:srgb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33"/>
            <p:cNvSpPr/>
            <p:nvPr/>
          </p:nvSpPr>
          <p:spPr>
            <a:xfrm>
              <a:off x="312471" y="-805802"/>
              <a:ext cx="8099411" cy="4275637"/>
            </a:xfrm>
            <a:prstGeom prst="rect">
              <a:avLst/>
            </a:prstGeom>
            <a:noFill/>
            <a:ln>
              <a:noFill/>
            </a:ln>
          </p:spPr>
          <p:txBody>
            <a:bodyPr spcFirstLastPara="1" wrap="square" lIns="330200" tIns="165100" rIns="330200" bIns="165100" anchor="ctr" anchorCtr="0">
              <a:noAutofit/>
            </a:bodyPr>
            <a:lstStyle/>
            <a:p>
              <a:pPr marL="114297" marR="0" lvl="1" indent="-139700" algn="l" rtl="0">
                <a:lnSpc>
                  <a:spcPct val="90000"/>
                </a:lnSpc>
                <a:spcBef>
                  <a:spcPts val="0"/>
                </a:spcBef>
                <a:spcAft>
                  <a:spcPts val="0"/>
                </a:spcAft>
                <a:buClr>
                  <a:srgbClr val="323F4F"/>
                </a:buClr>
                <a:buSzPts val="2200"/>
                <a:buFont typeface="Quattrocento Sans"/>
                <a:buChar char="•"/>
              </a:pPr>
              <a:r>
                <a:rPr lang="en-US" sz="2200" b="1" i="0" u="none" strike="noStrike" cap="none">
                  <a:solidFill>
                    <a:srgbClr val="323F4F"/>
                  </a:solidFill>
                  <a:latin typeface="Quattrocento Sans"/>
                  <a:ea typeface="Quattrocento Sans"/>
                  <a:cs typeface="Quattrocento Sans"/>
                  <a:sym typeface="Quattrocento Sans"/>
                </a:rPr>
                <a:t>promou la recollida de dades unificada de tots els sectors implicats en l’atenció de casos de maltractament infantil</a:t>
              </a:r>
              <a:endParaRPr sz="2200" b="1" i="0" u="none" strike="noStrike" cap="none">
                <a:solidFill>
                  <a:srgbClr val="323F4F"/>
                </a:solidFill>
                <a:latin typeface="Quattrocento Sans"/>
                <a:ea typeface="Quattrocento Sans"/>
                <a:cs typeface="Quattrocento Sans"/>
                <a:sym typeface="Quattrocento Sans"/>
              </a:endParaRPr>
            </a:p>
            <a:p>
              <a:pPr marL="114297" marR="0" lvl="1" indent="-139700" algn="l" rtl="0">
                <a:lnSpc>
                  <a:spcPct val="90000"/>
                </a:lnSpc>
                <a:spcBef>
                  <a:spcPts val="330"/>
                </a:spcBef>
                <a:spcAft>
                  <a:spcPts val="0"/>
                </a:spcAft>
                <a:buClr>
                  <a:srgbClr val="323F4F"/>
                </a:buClr>
                <a:buSzPts val="2200"/>
                <a:buFont typeface="Quattrocento Sans"/>
                <a:buChar char="•"/>
              </a:pPr>
              <a:r>
                <a:rPr lang="en-US" sz="2200" b="0" i="0" u="none" strike="noStrike" cap="none">
                  <a:solidFill>
                    <a:srgbClr val="323F4F"/>
                  </a:solidFill>
                  <a:latin typeface="Quattrocento Sans"/>
                  <a:ea typeface="Quattrocento Sans"/>
                  <a:cs typeface="Quattrocento Sans"/>
                  <a:sym typeface="Quattrocento Sans"/>
                </a:rPr>
                <a:t>utilitza una eina de registre comuna i fàcil</a:t>
              </a:r>
              <a:endParaRPr sz="2200" b="0" i="0" u="none" strike="noStrike" cap="none">
                <a:solidFill>
                  <a:srgbClr val="323F4F"/>
                </a:solidFill>
                <a:latin typeface="Quattrocento Sans"/>
                <a:ea typeface="Quattrocento Sans"/>
                <a:cs typeface="Quattrocento Sans"/>
                <a:sym typeface="Quattrocento Sans"/>
              </a:endParaRPr>
            </a:p>
            <a:p>
              <a:pPr marL="114297" marR="0" lvl="1" indent="-139700" algn="l" rtl="0">
                <a:lnSpc>
                  <a:spcPct val="90000"/>
                </a:lnSpc>
                <a:spcBef>
                  <a:spcPts val="330"/>
                </a:spcBef>
                <a:spcAft>
                  <a:spcPts val="0"/>
                </a:spcAft>
                <a:buClr>
                  <a:srgbClr val="323F4F"/>
                </a:buClr>
                <a:buSzPts val="2200"/>
                <a:buFont typeface="Quattrocento Sans"/>
                <a:buChar char="•"/>
              </a:pPr>
              <a:r>
                <a:rPr lang="en-US" sz="2200" b="1" i="0" u="none" strike="noStrike" cap="none">
                  <a:solidFill>
                    <a:srgbClr val="323F4F"/>
                  </a:solidFill>
                  <a:latin typeface="Quattrocento Sans"/>
                  <a:ea typeface="Quattrocento Sans"/>
                  <a:cs typeface="Quattrocento Sans"/>
                  <a:sym typeface="Quattrocento Sans"/>
                </a:rPr>
                <a:t>crea un canal de comunicació entre els sectors implicats</a:t>
              </a:r>
              <a:endParaRPr sz="2200" b="1" i="0" u="none" strike="noStrike" cap="none">
                <a:solidFill>
                  <a:srgbClr val="323F4F"/>
                </a:solidFill>
                <a:latin typeface="Quattrocento Sans"/>
                <a:ea typeface="Quattrocento Sans"/>
                <a:cs typeface="Quattrocento Sans"/>
                <a:sym typeface="Quattrocento Sans"/>
              </a:endParaRPr>
            </a:p>
            <a:p>
              <a:pPr marL="114297" marR="0" lvl="1" indent="-139700" algn="l" rtl="0">
                <a:lnSpc>
                  <a:spcPct val="90000"/>
                </a:lnSpc>
                <a:spcBef>
                  <a:spcPts val="330"/>
                </a:spcBef>
                <a:spcAft>
                  <a:spcPts val="0"/>
                </a:spcAft>
                <a:buClr>
                  <a:srgbClr val="323F4F"/>
                </a:buClr>
                <a:buSzPts val="2200"/>
                <a:buFont typeface="Quattrocento Sans"/>
                <a:buChar char="•"/>
              </a:pPr>
              <a:r>
                <a:rPr lang="en-US" sz="2200" b="0" i="0" u="none" strike="noStrike" cap="none">
                  <a:solidFill>
                    <a:srgbClr val="323F4F"/>
                  </a:solidFill>
                  <a:latin typeface="Quattrocento Sans"/>
                  <a:ea typeface="Quattrocento Sans"/>
                  <a:cs typeface="Quattrocento Sans"/>
                  <a:sym typeface="Quattrocento Sans"/>
                </a:rPr>
                <a:t>implica les i els professionals elegibles (seguint criteris predefinits) que treballen en els sectors relacionats</a:t>
              </a:r>
              <a:endParaRPr sz="2200" b="0" i="0" u="none" strike="noStrike" cap="none">
                <a:solidFill>
                  <a:srgbClr val="323F4F"/>
                </a:solidFill>
                <a:latin typeface="Quattrocento Sans"/>
                <a:ea typeface="Quattrocento Sans"/>
                <a:cs typeface="Quattrocento Sans"/>
                <a:sym typeface="Quattrocento Sans"/>
              </a:endParaRPr>
            </a:p>
            <a:p>
              <a:pPr marL="114297" marR="0" lvl="1" indent="-139700" algn="l" rtl="0">
                <a:lnSpc>
                  <a:spcPct val="90000"/>
                </a:lnSpc>
                <a:spcBef>
                  <a:spcPts val="330"/>
                </a:spcBef>
                <a:spcAft>
                  <a:spcPts val="0"/>
                </a:spcAft>
                <a:buClr>
                  <a:srgbClr val="323F4F"/>
                </a:buClr>
                <a:buSzPts val="2200"/>
                <a:buFont typeface="Quattrocento Sans"/>
                <a:buChar char="•"/>
              </a:pPr>
              <a:r>
                <a:rPr lang="en-US" sz="2200" b="0" i="0" u="none" strike="noStrike" cap="none">
                  <a:solidFill>
                    <a:srgbClr val="323F4F"/>
                  </a:solidFill>
                  <a:latin typeface="Quattrocento Sans"/>
                  <a:ea typeface="Quattrocento Sans"/>
                  <a:cs typeface="Quattrocento Sans"/>
                  <a:sym typeface="Quattrocento Sans"/>
                </a:rPr>
                <a:t>capacita les i els professionals mitjançant una breu formació i el material necessari</a:t>
              </a:r>
              <a:endParaRPr sz="2200" b="0" i="0" u="none" strike="noStrike" cap="none">
                <a:solidFill>
                  <a:srgbClr val="323F4F"/>
                </a:solidFill>
                <a:latin typeface="Quattrocento Sans"/>
                <a:ea typeface="Quattrocento Sans"/>
                <a:cs typeface="Quattrocento Sans"/>
                <a:sym typeface="Quattrocento Sans"/>
              </a:endParaRPr>
            </a:p>
          </p:txBody>
        </p:sp>
      </p:grpSp>
      <p:grpSp>
        <p:nvGrpSpPr>
          <p:cNvPr id="310" name="Google Shape;310;p33"/>
          <p:cNvGrpSpPr/>
          <p:nvPr/>
        </p:nvGrpSpPr>
        <p:grpSpPr>
          <a:xfrm>
            <a:off x="96457" y="1284287"/>
            <a:ext cx="348284" cy="3147058"/>
            <a:chOff x="0" y="87926"/>
            <a:chExt cx="348284" cy="1691933"/>
          </a:xfrm>
        </p:grpSpPr>
        <p:sp>
          <p:nvSpPr>
            <p:cNvPr id="311" name="Google Shape;311;p33"/>
            <p:cNvSpPr/>
            <p:nvPr/>
          </p:nvSpPr>
          <p:spPr>
            <a:xfrm>
              <a:off x="0" y="87926"/>
              <a:ext cx="348284" cy="1691933"/>
            </a:xfrm>
            <a:prstGeom prst="roundRect">
              <a:avLst>
                <a:gd name="adj" fmla="val 16667"/>
              </a:avLst>
            </a:prstGeom>
            <a:solidFill>
              <a:srgbClr val="5B9BD5"/>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33"/>
            <p:cNvSpPr/>
            <p:nvPr/>
          </p:nvSpPr>
          <p:spPr>
            <a:xfrm rot="-5400000">
              <a:off x="-654823" y="776753"/>
              <a:ext cx="1657929" cy="314280"/>
            </a:xfrm>
            <a:prstGeom prst="rect">
              <a:avLst/>
            </a:prstGeom>
            <a:solidFill>
              <a:srgbClr val="5B9BD5"/>
            </a:solidFill>
            <a:ln>
              <a:noFill/>
            </a:ln>
          </p:spPr>
          <p:txBody>
            <a:bodyPr spcFirstLastPara="1" wrap="square" lIns="101600" tIns="50800" rIns="101600" bIns="50800" anchor="ctr" anchorCtr="0">
              <a:noAutofit/>
            </a:bodyPr>
            <a:lstStyle/>
            <a:p>
              <a:pPr marL="0" marR="0" lvl="0" indent="0" algn="ctr" rtl="0">
                <a:lnSpc>
                  <a:spcPct val="90000"/>
                </a:lnSpc>
                <a:spcBef>
                  <a:spcPts val="0"/>
                </a:spcBef>
                <a:spcAft>
                  <a:spcPts val="0"/>
                </a:spcAft>
                <a:buNone/>
              </a:pPr>
              <a:r>
                <a:rPr lang="en-US" sz="2400" b="1">
                  <a:solidFill>
                    <a:srgbClr val="FFFFFF"/>
                  </a:solidFill>
                  <a:latin typeface="Quattrocento Sans"/>
                  <a:ea typeface="Quattrocento Sans"/>
                  <a:cs typeface="Quattrocento Sans"/>
                  <a:sym typeface="Quattrocento Sans"/>
                </a:rPr>
                <a:t>Coordinada</a:t>
              </a:r>
              <a:endParaRPr sz="2400">
                <a:solidFill>
                  <a:srgbClr val="FFFFFF"/>
                </a:solidFill>
                <a:latin typeface="Quattrocento Sans"/>
                <a:ea typeface="Quattrocento Sans"/>
                <a:cs typeface="Quattrocento Sans"/>
                <a:sym typeface="Quattrocento Sans"/>
              </a:endParaRPr>
            </a:p>
          </p:txBody>
        </p:sp>
      </p:grpSp>
      <p:grpSp>
        <p:nvGrpSpPr>
          <p:cNvPr id="313" name="Google Shape;313;p33"/>
          <p:cNvGrpSpPr/>
          <p:nvPr/>
        </p:nvGrpSpPr>
        <p:grpSpPr>
          <a:xfrm rot="5400000">
            <a:off x="2259354" y="-242650"/>
            <a:ext cx="817262" cy="1750629"/>
            <a:chOff x="0" y="1841572"/>
            <a:chExt cx="348284" cy="1827387"/>
          </a:xfrm>
        </p:grpSpPr>
        <p:sp>
          <p:nvSpPr>
            <p:cNvPr id="314" name="Google Shape;314;p33"/>
            <p:cNvSpPr/>
            <p:nvPr/>
          </p:nvSpPr>
          <p:spPr>
            <a:xfrm>
              <a:off x="0" y="1841572"/>
              <a:ext cx="348284" cy="1827387"/>
            </a:xfrm>
            <a:prstGeom prst="roundRect">
              <a:avLst>
                <a:gd name="adj" fmla="val 16667"/>
              </a:avLst>
            </a:prstGeom>
            <a:solidFill>
              <a:schemeClr val="accent1"/>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33"/>
            <p:cNvSpPr/>
            <p:nvPr/>
          </p:nvSpPr>
          <p:spPr>
            <a:xfrm rot="-5400000">
              <a:off x="-696518" y="2668194"/>
              <a:ext cx="1725840" cy="241692"/>
            </a:xfrm>
            <a:prstGeom prst="rect">
              <a:avLst/>
            </a:prstGeom>
            <a:solidFill>
              <a:schemeClr val="accent1"/>
            </a:solidFill>
            <a:ln>
              <a:noFill/>
            </a:ln>
          </p:spPr>
          <p:txBody>
            <a:bodyPr spcFirstLastPara="1" wrap="square" lIns="101600" tIns="50800" rIns="101600" bIns="50800" anchor="ctr" anchorCtr="0">
              <a:noAutofit/>
            </a:bodyPr>
            <a:lstStyle/>
            <a:p>
              <a:pPr marL="0" marR="0" lvl="0" indent="0" algn="ctr" rtl="0">
                <a:lnSpc>
                  <a:spcPct val="90000"/>
                </a:lnSpc>
                <a:spcBef>
                  <a:spcPts val="0"/>
                </a:spcBef>
                <a:spcAft>
                  <a:spcPts val="0"/>
                </a:spcAft>
                <a:buNone/>
              </a:pPr>
              <a:r>
                <a:rPr lang="en-US" sz="2000" b="1">
                  <a:solidFill>
                    <a:srgbClr val="FFFFFF"/>
                  </a:solidFill>
                  <a:latin typeface="Quattrocento Sans"/>
                  <a:ea typeface="Quattrocento Sans"/>
                  <a:cs typeface="Quattrocento Sans"/>
                  <a:sym typeface="Quattrocento Sans"/>
                </a:rPr>
                <a:t>Coordinada</a:t>
              </a:r>
              <a:endParaRPr sz="2000" b="1">
                <a:solidFill>
                  <a:srgbClr val="FFFFFF"/>
                </a:solidFill>
                <a:latin typeface="Quattrocento Sans"/>
                <a:ea typeface="Quattrocento Sans"/>
                <a:cs typeface="Quattrocento Sans"/>
                <a:sym typeface="Quattrocento Sans"/>
              </a:endParaRPr>
            </a:p>
          </p:txBody>
        </p:sp>
      </p:grpSp>
      <p:grpSp>
        <p:nvGrpSpPr>
          <p:cNvPr id="316" name="Google Shape;316;p33"/>
          <p:cNvGrpSpPr/>
          <p:nvPr/>
        </p:nvGrpSpPr>
        <p:grpSpPr>
          <a:xfrm rot="5400000">
            <a:off x="4409095" y="-563839"/>
            <a:ext cx="817264" cy="2420414"/>
            <a:chOff x="-62481" y="2347546"/>
            <a:chExt cx="1077257" cy="2032371"/>
          </a:xfrm>
        </p:grpSpPr>
        <p:sp>
          <p:nvSpPr>
            <p:cNvPr id="317" name="Google Shape;317;p33"/>
            <p:cNvSpPr/>
            <p:nvPr/>
          </p:nvSpPr>
          <p:spPr>
            <a:xfrm>
              <a:off x="-62481" y="2347546"/>
              <a:ext cx="1077257" cy="2032371"/>
            </a:xfrm>
            <a:prstGeom prst="roundRect">
              <a:avLst>
                <a:gd name="adj" fmla="val 16667"/>
              </a:avLst>
            </a:prstGeom>
            <a:solidFill>
              <a:srgbClr val="BFBFBF"/>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33"/>
            <p:cNvSpPr/>
            <p:nvPr/>
          </p:nvSpPr>
          <p:spPr>
            <a:xfrm rot="-5400000">
              <a:off x="-415738" y="2840794"/>
              <a:ext cx="1788504" cy="1045879"/>
            </a:xfrm>
            <a:prstGeom prst="rect">
              <a:avLst/>
            </a:prstGeom>
            <a:solidFill>
              <a:srgbClr val="BFBFBF"/>
            </a:solidFill>
            <a:ln>
              <a:noFill/>
            </a:ln>
          </p:spPr>
          <p:txBody>
            <a:bodyPr spcFirstLastPara="1" wrap="square" lIns="101600" tIns="50800" rIns="101600" bIns="50800" anchor="ctr" anchorCtr="0">
              <a:noAutofit/>
            </a:bodyPr>
            <a:lstStyle/>
            <a:p>
              <a:pPr marL="0" marR="0" lvl="0" indent="0" algn="ctr" rtl="0">
                <a:lnSpc>
                  <a:spcPct val="90000"/>
                </a:lnSpc>
                <a:spcBef>
                  <a:spcPts val="0"/>
                </a:spcBef>
                <a:spcAft>
                  <a:spcPts val="0"/>
                </a:spcAft>
                <a:buNone/>
              </a:pPr>
              <a:r>
                <a:rPr lang="en-US" sz="2000" b="1">
                  <a:solidFill>
                    <a:srgbClr val="FFFFFF"/>
                  </a:solidFill>
                  <a:latin typeface="Quattrocento Sans"/>
                  <a:ea typeface="Quattrocento Sans"/>
                  <a:cs typeface="Quattrocento Sans"/>
                  <a:sym typeface="Quattrocento Sans"/>
                </a:rPr>
                <a:t>al Maltractament Infantil</a:t>
              </a:r>
              <a:endParaRPr sz="2000" b="1">
                <a:solidFill>
                  <a:srgbClr val="FFFFFF"/>
                </a:solidFill>
                <a:latin typeface="Quattrocento Sans"/>
                <a:ea typeface="Quattrocento Sans"/>
                <a:cs typeface="Quattrocento Sans"/>
                <a:sym typeface="Quattrocento Sans"/>
              </a:endParaRPr>
            </a:p>
          </p:txBody>
        </p:sp>
      </p:grpSp>
      <p:grpSp>
        <p:nvGrpSpPr>
          <p:cNvPr id="319" name="Google Shape;319;p33"/>
          <p:cNvGrpSpPr/>
          <p:nvPr/>
        </p:nvGrpSpPr>
        <p:grpSpPr>
          <a:xfrm rot="5400000">
            <a:off x="7175390" y="-779160"/>
            <a:ext cx="817264" cy="2823646"/>
            <a:chOff x="-163498" y="4427348"/>
            <a:chExt cx="817264" cy="2017488"/>
          </a:xfrm>
        </p:grpSpPr>
        <p:sp>
          <p:nvSpPr>
            <p:cNvPr id="320" name="Google Shape;320;p33"/>
            <p:cNvSpPr/>
            <p:nvPr/>
          </p:nvSpPr>
          <p:spPr>
            <a:xfrm>
              <a:off x="-163498" y="4427348"/>
              <a:ext cx="817264" cy="2017488"/>
            </a:xfrm>
            <a:prstGeom prst="roundRect">
              <a:avLst>
                <a:gd name="adj" fmla="val 16667"/>
              </a:avLst>
            </a:prstGeom>
            <a:solidFill>
              <a:srgbClr val="BFBFBF"/>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33"/>
            <p:cNvSpPr/>
            <p:nvPr/>
          </p:nvSpPr>
          <p:spPr>
            <a:xfrm rot="-5400000">
              <a:off x="-543749" y="5120656"/>
              <a:ext cx="1605175" cy="630873"/>
            </a:xfrm>
            <a:prstGeom prst="rect">
              <a:avLst/>
            </a:prstGeom>
            <a:solidFill>
              <a:srgbClr val="BFBFBF"/>
            </a:solidFill>
            <a:ln>
              <a:noFill/>
            </a:ln>
          </p:spPr>
          <p:txBody>
            <a:bodyPr spcFirstLastPara="1" wrap="square" lIns="101600" tIns="50800" rIns="101600" bIns="50800" anchor="ctr" anchorCtr="0">
              <a:noAutofit/>
            </a:bodyPr>
            <a:lstStyle/>
            <a:p>
              <a:pPr marL="0" marR="0" lvl="0" indent="0" algn="ctr" rtl="0">
                <a:lnSpc>
                  <a:spcPct val="90000"/>
                </a:lnSpc>
                <a:spcBef>
                  <a:spcPts val="0"/>
                </a:spcBef>
                <a:spcAft>
                  <a:spcPts val="0"/>
                </a:spcAft>
                <a:buNone/>
              </a:pPr>
              <a:r>
                <a:rPr lang="en-US" sz="2000" b="1">
                  <a:solidFill>
                    <a:srgbClr val="FFFFFF"/>
                  </a:solidFill>
                  <a:latin typeface="Quattrocento Sans"/>
                  <a:ea typeface="Quattrocento Sans"/>
                  <a:cs typeface="Quattrocento Sans"/>
                  <a:sym typeface="Quattrocento Sans"/>
                </a:rPr>
                <a:t>mitjançant un Conjunt Mínim de Dades</a:t>
              </a:r>
              <a:endParaRPr sz="2000" b="1">
                <a:solidFill>
                  <a:srgbClr val="FFFFFF"/>
                </a:solidFill>
                <a:latin typeface="Quattrocento Sans"/>
                <a:ea typeface="Quattrocento Sans"/>
                <a:cs typeface="Quattrocento Sans"/>
                <a:sym typeface="Quattrocento Sans"/>
              </a:endParaRPr>
            </a:p>
          </p:txBody>
        </p:sp>
      </p:grpSp>
      <p:grpSp>
        <p:nvGrpSpPr>
          <p:cNvPr id="322" name="Google Shape;322;p33"/>
          <p:cNvGrpSpPr/>
          <p:nvPr/>
        </p:nvGrpSpPr>
        <p:grpSpPr>
          <a:xfrm rot="5400000">
            <a:off x="501269" y="-163774"/>
            <a:ext cx="817263" cy="1592880"/>
            <a:chOff x="-62481" y="2347546"/>
            <a:chExt cx="1077257" cy="2032371"/>
          </a:xfrm>
        </p:grpSpPr>
        <p:sp>
          <p:nvSpPr>
            <p:cNvPr id="323" name="Google Shape;323;p33"/>
            <p:cNvSpPr/>
            <p:nvPr/>
          </p:nvSpPr>
          <p:spPr>
            <a:xfrm>
              <a:off x="-62481" y="2347546"/>
              <a:ext cx="1077257" cy="2032371"/>
            </a:xfrm>
            <a:prstGeom prst="roundRect">
              <a:avLst>
                <a:gd name="adj" fmla="val 16667"/>
              </a:avLst>
            </a:prstGeom>
            <a:solidFill>
              <a:srgbClr val="BFBFBF"/>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33"/>
            <p:cNvSpPr/>
            <p:nvPr/>
          </p:nvSpPr>
          <p:spPr>
            <a:xfrm rot="-5400000">
              <a:off x="-354112" y="2935731"/>
              <a:ext cx="1591850" cy="936358"/>
            </a:xfrm>
            <a:prstGeom prst="rect">
              <a:avLst/>
            </a:prstGeom>
            <a:solidFill>
              <a:srgbClr val="BFBFBF"/>
            </a:solidFill>
            <a:ln>
              <a:noFill/>
            </a:ln>
          </p:spPr>
          <p:txBody>
            <a:bodyPr spcFirstLastPara="1" wrap="square" lIns="101600" tIns="50800" rIns="101600" bIns="50800" anchor="ctr" anchorCtr="0">
              <a:noAutofit/>
            </a:bodyPr>
            <a:lstStyle/>
            <a:p>
              <a:pPr marL="0" marR="0" lvl="0" indent="0" algn="ctr" rtl="0">
                <a:lnSpc>
                  <a:spcPct val="90000"/>
                </a:lnSpc>
                <a:spcBef>
                  <a:spcPts val="0"/>
                </a:spcBef>
                <a:spcAft>
                  <a:spcPts val="0"/>
                </a:spcAft>
                <a:buNone/>
              </a:pPr>
              <a:r>
                <a:rPr lang="en-US" sz="2000" b="1">
                  <a:solidFill>
                    <a:srgbClr val="FFFFFF"/>
                  </a:solidFill>
                  <a:latin typeface="Quattrocento Sans"/>
                  <a:ea typeface="Quattrocento Sans"/>
                  <a:cs typeface="Quattrocento Sans"/>
                  <a:sym typeface="Quattrocento Sans"/>
                </a:rPr>
                <a:t>Resposta</a:t>
              </a:r>
              <a:endParaRPr sz="2000" b="1">
                <a:solidFill>
                  <a:srgbClr val="FFFFFF"/>
                </a:solidFill>
                <a:latin typeface="Quattrocento Sans"/>
                <a:ea typeface="Quattrocento Sans"/>
                <a:cs typeface="Quattrocento Sans"/>
                <a:sym typeface="Quattrocento Sans"/>
              </a:endParaRPr>
            </a:p>
          </p:txBody>
        </p:sp>
      </p:gr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10"/>
                                        </p:tgtEl>
                                        <p:attrNameLst>
                                          <p:attrName>style.visibility</p:attrName>
                                        </p:attrNameLst>
                                      </p:cBhvr>
                                      <p:to>
                                        <p:strVal val="visible"/>
                                      </p:to>
                                    </p:set>
                                    <p:anim calcmode="lin" valueType="num">
                                      <p:cBhvr additive="base">
                                        <p:cTn id="7" dur="500"/>
                                        <p:tgtEl>
                                          <p:spTgt spid="310"/>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7"/>
                                        </p:tgtEl>
                                        <p:attrNameLst>
                                          <p:attrName>style.visibility</p:attrName>
                                        </p:attrNameLst>
                                      </p:cBhvr>
                                      <p:to>
                                        <p:strVal val="visible"/>
                                      </p:to>
                                    </p:set>
                                    <p:animEffect transition="in" filter="fade">
                                      <p:cBhvr>
                                        <p:cTn id="12" dur="500"/>
                                        <p:tgtEl>
                                          <p:spTgt spid="3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Shape 329"/>
        <p:cNvGrpSpPr/>
        <p:nvPr/>
      </p:nvGrpSpPr>
      <p:grpSpPr>
        <a:xfrm>
          <a:off x="0" y="0"/>
          <a:ext cx="0" cy="0"/>
          <a:chOff x="0" y="0"/>
          <a:chExt cx="0" cy="0"/>
        </a:xfrm>
      </p:grpSpPr>
      <p:sp>
        <p:nvSpPr>
          <p:cNvPr id="330" name="Google Shape;330;p34"/>
          <p:cNvSpPr/>
          <p:nvPr/>
        </p:nvSpPr>
        <p:spPr>
          <a:xfrm rot="5400000">
            <a:off x="3141217" y="-1448000"/>
            <a:ext cx="3115431" cy="8580009"/>
          </a:xfrm>
          <a:prstGeom prst="round2SameRect">
            <a:avLst>
              <a:gd name="adj1" fmla="val 16667"/>
              <a:gd name="adj2" fmla="val 0"/>
            </a:avLst>
          </a:prstGeom>
          <a:noFill/>
          <a:ln w="12700" cap="flat" cmpd="sng">
            <a:solidFill>
              <a:srgbClr val="CFDEEF">
                <a:alpha val="89803"/>
              </a:srgb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31" name="Google Shape;331;p34"/>
          <p:cNvGrpSpPr/>
          <p:nvPr/>
        </p:nvGrpSpPr>
        <p:grpSpPr>
          <a:xfrm>
            <a:off x="96456" y="1284287"/>
            <a:ext cx="744791" cy="3147058"/>
            <a:chOff x="0" y="87926"/>
            <a:chExt cx="348284" cy="1691933"/>
          </a:xfrm>
        </p:grpSpPr>
        <p:sp>
          <p:nvSpPr>
            <p:cNvPr id="332" name="Google Shape;332;p34"/>
            <p:cNvSpPr/>
            <p:nvPr/>
          </p:nvSpPr>
          <p:spPr>
            <a:xfrm>
              <a:off x="0" y="87926"/>
              <a:ext cx="348284" cy="1691933"/>
            </a:xfrm>
            <a:prstGeom prst="roundRect">
              <a:avLst>
                <a:gd name="adj" fmla="val 16667"/>
              </a:avLst>
            </a:prstGeom>
            <a:solidFill>
              <a:srgbClr val="5B9BD5"/>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34"/>
            <p:cNvSpPr/>
            <p:nvPr/>
          </p:nvSpPr>
          <p:spPr>
            <a:xfrm rot="-5400000">
              <a:off x="-654823" y="776753"/>
              <a:ext cx="1657929" cy="314280"/>
            </a:xfrm>
            <a:prstGeom prst="rect">
              <a:avLst/>
            </a:prstGeom>
            <a:solidFill>
              <a:srgbClr val="5B9BD5"/>
            </a:solidFill>
            <a:ln>
              <a:noFill/>
            </a:ln>
          </p:spPr>
          <p:txBody>
            <a:bodyPr spcFirstLastPara="1" wrap="square" lIns="101600" tIns="50800" rIns="101600" bIns="50800" anchor="ctr" anchorCtr="0">
              <a:noAutofit/>
            </a:bodyPr>
            <a:lstStyle/>
            <a:p>
              <a:pPr marL="0" marR="0" lvl="0" indent="0" algn="ctr" rtl="0">
                <a:lnSpc>
                  <a:spcPct val="90000"/>
                </a:lnSpc>
                <a:spcBef>
                  <a:spcPts val="0"/>
                </a:spcBef>
                <a:spcAft>
                  <a:spcPts val="0"/>
                </a:spcAft>
                <a:buNone/>
              </a:pPr>
              <a:r>
                <a:rPr lang="en-US" sz="2400" b="1">
                  <a:solidFill>
                    <a:srgbClr val="FFFFFF"/>
                  </a:solidFill>
                  <a:latin typeface="Quattrocento Sans"/>
                  <a:ea typeface="Quattrocento Sans"/>
                  <a:cs typeface="Quattrocento Sans"/>
                  <a:sym typeface="Quattrocento Sans"/>
                </a:rPr>
                <a:t>al Maltractament Infantil</a:t>
              </a:r>
              <a:endParaRPr sz="2400">
                <a:solidFill>
                  <a:srgbClr val="FFFFFF"/>
                </a:solidFill>
                <a:latin typeface="Quattrocento Sans"/>
                <a:ea typeface="Quattrocento Sans"/>
                <a:cs typeface="Quattrocento Sans"/>
                <a:sym typeface="Quattrocento Sans"/>
              </a:endParaRPr>
            </a:p>
          </p:txBody>
        </p:sp>
      </p:grpSp>
      <p:grpSp>
        <p:nvGrpSpPr>
          <p:cNvPr id="334" name="Google Shape;334;p34"/>
          <p:cNvGrpSpPr/>
          <p:nvPr/>
        </p:nvGrpSpPr>
        <p:grpSpPr>
          <a:xfrm rot="5400000">
            <a:off x="2259354" y="-242650"/>
            <a:ext cx="817262" cy="1750629"/>
            <a:chOff x="0" y="1841572"/>
            <a:chExt cx="348284" cy="1827387"/>
          </a:xfrm>
        </p:grpSpPr>
        <p:sp>
          <p:nvSpPr>
            <p:cNvPr id="335" name="Google Shape;335;p34"/>
            <p:cNvSpPr/>
            <p:nvPr/>
          </p:nvSpPr>
          <p:spPr>
            <a:xfrm>
              <a:off x="0" y="1841572"/>
              <a:ext cx="348284" cy="1827387"/>
            </a:xfrm>
            <a:prstGeom prst="roundRect">
              <a:avLst>
                <a:gd name="adj" fmla="val 16667"/>
              </a:avLst>
            </a:prstGeom>
            <a:solidFill>
              <a:schemeClr val="accent1"/>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34"/>
            <p:cNvSpPr/>
            <p:nvPr/>
          </p:nvSpPr>
          <p:spPr>
            <a:xfrm rot="-5400000">
              <a:off x="-696518" y="2668194"/>
              <a:ext cx="1725840" cy="241692"/>
            </a:xfrm>
            <a:prstGeom prst="rect">
              <a:avLst/>
            </a:prstGeom>
            <a:solidFill>
              <a:schemeClr val="accent1"/>
            </a:solidFill>
            <a:ln>
              <a:noFill/>
            </a:ln>
          </p:spPr>
          <p:txBody>
            <a:bodyPr spcFirstLastPara="1" wrap="square" lIns="101600" tIns="50800" rIns="101600" bIns="50800" anchor="ctr" anchorCtr="0">
              <a:noAutofit/>
            </a:bodyPr>
            <a:lstStyle/>
            <a:p>
              <a:pPr marL="0" marR="0" lvl="0" indent="0" algn="ctr" rtl="0">
                <a:lnSpc>
                  <a:spcPct val="90000"/>
                </a:lnSpc>
                <a:spcBef>
                  <a:spcPts val="0"/>
                </a:spcBef>
                <a:spcAft>
                  <a:spcPts val="0"/>
                </a:spcAft>
                <a:buNone/>
              </a:pPr>
              <a:r>
                <a:rPr lang="en-US" sz="2000" b="1">
                  <a:solidFill>
                    <a:srgbClr val="FFFFFF"/>
                  </a:solidFill>
                  <a:latin typeface="Quattrocento Sans"/>
                  <a:ea typeface="Quattrocento Sans"/>
                  <a:cs typeface="Quattrocento Sans"/>
                  <a:sym typeface="Quattrocento Sans"/>
                </a:rPr>
                <a:t>Coordinada</a:t>
              </a:r>
              <a:endParaRPr sz="2000" b="1">
                <a:solidFill>
                  <a:srgbClr val="FFFFFF"/>
                </a:solidFill>
                <a:latin typeface="Quattrocento Sans"/>
                <a:ea typeface="Quattrocento Sans"/>
                <a:cs typeface="Quattrocento Sans"/>
                <a:sym typeface="Quattrocento Sans"/>
              </a:endParaRPr>
            </a:p>
          </p:txBody>
        </p:sp>
      </p:grpSp>
      <p:grpSp>
        <p:nvGrpSpPr>
          <p:cNvPr id="337" name="Google Shape;337;p34"/>
          <p:cNvGrpSpPr/>
          <p:nvPr/>
        </p:nvGrpSpPr>
        <p:grpSpPr>
          <a:xfrm rot="5400000">
            <a:off x="4409095" y="-563839"/>
            <a:ext cx="817264" cy="2420414"/>
            <a:chOff x="-62481" y="2347546"/>
            <a:chExt cx="1077257" cy="2032371"/>
          </a:xfrm>
        </p:grpSpPr>
        <p:sp>
          <p:nvSpPr>
            <p:cNvPr id="338" name="Google Shape;338;p34"/>
            <p:cNvSpPr/>
            <p:nvPr/>
          </p:nvSpPr>
          <p:spPr>
            <a:xfrm>
              <a:off x="-62481" y="2347546"/>
              <a:ext cx="1077257" cy="2032371"/>
            </a:xfrm>
            <a:prstGeom prst="roundRect">
              <a:avLst>
                <a:gd name="adj" fmla="val 16667"/>
              </a:avLst>
            </a:prstGeom>
            <a:solidFill>
              <a:schemeClr val="accent1"/>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34"/>
            <p:cNvSpPr/>
            <p:nvPr/>
          </p:nvSpPr>
          <p:spPr>
            <a:xfrm rot="-5400000">
              <a:off x="-415738" y="2840794"/>
              <a:ext cx="1788504" cy="1045879"/>
            </a:xfrm>
            <a:prstGeom prst="rect">
              <a:avLst/>
            </a:prstGeom>
            <a:solidFill>
              <a:schemeClr val="accent1"/>
            </a:solidFill>
            <a:ln>
              <a:noFill/>
            </a:ln>
          </p:spPr>
          <p:txBody>
            <a:bodyPr spcFirstLastPara="1" wrap="square" lIns="101600" tIns="50800" rIns="101600" bIns="50800" anchor="ctr" anchorCtr="0">
              <a:noAutofit/>
            </a:bodyPr>
            <a:lstStyle/>
            <a:p>
              <a:pPr marL="0" marR="0" lvl="0" indent="0" algn="ctr" rtl="0">
                <a:lnSpc>
                  <a:spcPct val="90000"/>
                </a:lnSpc>
                <a:spcBef>
                  <a:spcPts val="0"/>
                </a:spcBef>
                <a:spcAft>
                  <a:spcPts val="0"/>
                </a:spcAft>
                <a:buNone/>
              </a:pPr>
              <a:r>
                <a:rPr lang="en-US" sz="2000" b="1">
                  <a:solidFill>
                    <a:srgbClr val="FFFFFF"/>
                  </a:solidFill>
                  <a:latin typeface="Quattrocento Sans"/>
                  <a:ea typeface="Quattrocento Sans"/>
                  <a:cs typeface="Quattrocento Sans"/>
                  <a:sym typeface="Quattrocento Sans"/>
                </a:rPr>
                <a:t>al Maltractament Infantil</a:t>
              </a:r>
              <a:endParaRPr sz="2000" b="1">
                <a:solidFill>
                  <a:srgbClr val="FFFFFF"/>
                </a:solidFill>
                <a:latin typeface="Quattrocento Sans"/>
                <a:ea typeface="Quattrocento Sans"/>
                <a:cs typeface="Quattrocento Sans"/>
                <a:sym typeface="Quattrocento Sans"/>
              </a:endParaRPr>
            </a:p>
          </p:txBody>
        </p:sp>
      </p:grpSp>
      <p:grpSp>
        <p:nvGrpSpPr>
          <p:cNvPr id="340" name="Google Shape;340;p34"/>
          <p:cNvGrpSpPr/>
          <p:nvPr/>
        </p:nvGrpSpPr>
        <p:grpSpPr>
          <a:xfrm rot="5400000">
            <a:off x="7175390" y="-779160"/>
            <a:ext cx="817264" cy="2823646"/>
            <a:chOff x="-163498" y="4427348"/>
            <a:chExt cx="817264" cy="2017488"/>
          </a:xfrm>
        </p:grpSpPr>
        <p:sp>
          <p:nvSpPr>
            <p:cNvPr id="341" name="Google Shape;341;p34"/>
            <p:cNvSpPr/>
            <p:nvPr/>
          </p:nvSpPr>
          <p:spPr>
            <a:xfrm>
              <a:off x="-163498" y="4427348"/>
              <a:ext cx="817264" cy="2017488"/>
            </a:xfrm>
            <a:prstGeom prst="roundRect">
              <a:avLst>
                <a:gd name="adj" fmla="val 16667"/>
              </a:avLst>
            </a:prstGeom>
            <a:solidFill>
              <a:srgbClr val="BFBFBF"/>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34"/>
            <p:cNvSpPr/>
            <p:nvPr/>
          </p:nvSpPr>
          <p:spPr>
            <a:xfrm rot="-5400000">
              <a:off x="-543749" y="5120656"/>
              <a:ext cx="1605175" cy="630873"/>
            </a:xfrm>
            <a:prstGeom prst="rect">
              <a:avLst/>
            </a:prstGeom>
            <a:solidFill>
              <a:srgbClr val="BFBFBF"/>
            </a:solidFill>
            <a:ln>
              <a:noFill/>
            </a:ln>
          </p:spPr>
          <p:txBody>
            <a:bodyPr spcFirstLastPara="1" wrap="square" lIns="101600" tIns="50800" rIns="101600" bIns="50800" anchor="ctr" anchorCtr="0">
              <a:noAutofit/>
            </a:bodyPr>
            <a:lstStyle/>
            <a:p>
              <a:pPr marL="0" marR="0" lvl="0" indent="0" algn="ctr" rtl="0">
                <a:lnSpc>
                  <a:spcPct val="90000"/>
                </a:lnSpc>
                <a:spcBef>
                  <a:spcPts val="0"/>
                </a:spcBef>
                <a:spcAft>
                  <a:spcPts val="0"/>
                </a:spcAft>
                <a:buNone/>
              </a:pPr>
              <a:r>
                <a:rPr lang="en-US" sz="2000" b="1">
                  <a:solidFill>
                    <a:srgbClr val="FFFFFF"/>
                  </a:solidFill>
                  <a:latin typeface="Quattrocento Sans"/>
                  <a:ea typeface="Quattrocento Sans"/>
                  <a:cs typeface="Quattrocento Sans"/>
                  <a:sym typeface="Quattrocento Sans"/>
                </a:rPr>
                <a:t>mitjançant un Conjunt Mínim de Dades</a:t>
              </a:r>
              <a:endParaRPr sz="2000" b="1">
                <a:solidFill>
                  <a:srgbClr val="FFFFFF"/>
                </a:solidFill>
                <a:latin typeface="Quattrocento Sans"/>
                <a:ea typeface="Quattrocento Sans"/>
                <a:cs typeface="Quattrocento Sans"/>
                <a:sym typeface="Quattrocento Sans"/>
              </a:endParaRPr>
            </a:p>
          </p:txBody>
        </p:sp>
      </p:grpSp>
      <p:grpSp>
        <p:nvGrpSpPr>
          <p:cNvPr id="343" name="Google Shape;343;p34"/>
          <p:cNvGrpSpPr/>
          <p:nvPr/>
        </p:nvGrpSpPr>
        <p:grpSpPr>
          <a:xfrm rot="5400000">
            <a:off x="501269" y="-163774"/>
            <a:ext cx="817263" cy="1592880"/>
            <a:chOff x="-62481" y="2347546"/>
            <a:chExt cx="1077257" cy="2032371"/>
          </a:xfrm>
        </p:grpSpPr>
        <p:sp>
          <p:nvSpPr>
            <p:cNvPr id="344" name="Google Shape;344;p34"/>
            <p:cNvSpPr/>
            <p:nvPr/>
          </p:nvSpPr>
          <p:spPr>
            <a:xfrm>
              <a:off x="-62481" y="2347546"/>
              <a:ext cx="1077257" cy="2032371"/>
            </a:xfrm>
            <a:prstGeom prst="roundRect">
              <a:avLst>
                <a:gd name="adj" fmla="val 16667"/>
              </a:avLst>
            </a:prstGeom>
            <a:solidFill>
              <a:schemeClr val="accent1"/>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34"/>
            <p:cNvSpPr/>
            <p:nvPr/>
          </p:nvSpPr>
          <p:spPr>
            <a:xfrm rot="-5400000">
              <a:off x="-354112" y="2935731"/>
              <a:ext cx="1591850" cy="936358"/>
            </a:xfrm>
            <a:prstGeom prst="rect">
              <a:avLst/>
            </a:prstGeom>
            <a:solidFill>
              <a:schemeClr val="accent1"/>
            </a:solidFill>
            <a:ln>
              <a:noFill/>
            </a:ln>
          </p:spPr>
          <p:txBody>
            <a:bodyPr spcFirstLastPara="1" wrap="square" lIns="101600" tIns="50800" rIns="101600" bIns="50800" anchor="ctr" anchorCtr="0">
              <a:noAutofit/>
            </a:bodyPr>
            <a:lstStyle/>
            <a:p>
              <a:pPr marL="0" marR="0" lvl="0" indent="0" algn="ctr" rtl="0">
                <a:lnSpc>
                  <a:spcPct val="90000"/>
                </a:lnSpc>
                <a:spcBef>
                  <a:spcPts val="0"/>
                </a:spcBef>
                <a:spcAft>
                  <a:spcPts val="0"/>
                </a:spcAft>
                <a:buNone/>
              </a:pPr>
              <a:r>
                <a:rPr lang="en-US" sz="2000" b="1">
                  <a:solidFill>
                    <a:srgbClr val="FFFFFF"/>
                  </a:solidFill>
                  <a:latin typeface="Quattrocento Sans"/>
                  <a:ea typeface="Quattrocento Sans"/>
                  <a:cs typeface="Quattrocento Sans"/>
                  <a:sym typeface="Quattrocento Sans"/>
                </a:rPr>
                <a:t>Resposta</a:t>
              </a:r>
              <a:endParaRPr sz="2000" b="1">
                <a:solidFill>
                  <a:srgbClr val="FFFFFF"/>
                </a:solidFill>
                <a:latin typeface="Quattrocento Sans"/>
                <a:ea typeface="Quattrocento Sans"/>
                <a:cs typeface="Quattrocento Sans"/>
                <a:sym typeface="Quattrocento Sans"/>
              </a:endParaRPr>
            </a:p>
          </p:txBody>
        </p:sp>
      </p:grpSp>
      <p:sp>
        <p:nvSpPr>
          <p:cNvPr id="346" name="Google Shape;346;p34"/>
          <p:cNvSpPr/>
          <p:nvPr/>
        </p:nvSpPr>
        <p:spPr>
          <a:xfrm>
            <a:off x="540986" y="1729343"/>
            <a:ext cx="8470200" cy="2256943"/>
          </a:xfrm>
          <a:prstGeom prst="rect">
            <a:avLst/>
          </a:prstGeom>
          <a:noFill/>
          <a:ln>
            <a:noFill/>
          </a:ln>
        </p:spPr>
        <p:txBody>
          <a:bodyPr spcFirstLastPara="1" wrap="square" lIns="330200" tIns="165100" rIns="330200" bIns="165100" anchor="ctr" anchorCtr="0">
            <a:noAutofit/>
          </a:bodyPr>
          <a:lstStyle/>
          <a:p>
            <a:pPr marL="114297" marR="0" lvl="1" indent="-139700" algn="l" rtl="0">
              <a:lnSpc>
                <a:spcPct val="90000"/>
              </a:lnSpc>
              <a:spcBef>
                <a:spcPts val="0"/>
              </a:spcBef>
              <a:spcAft>
                <a:spcPts val="0"/>
              </a:spcAft>
              <a:buClr>
                <a:srgbClr val="323F4F"/>
              </a:buClr>
              <a:buSzPts val="2200"/>
              <a:buFont typeface="Quattrocento Sans"/>
              <a:buChar char="•"/>
            </a:pPr>
            <a:r>
              <a:rPr lang="en-US" sz="2200" b="1" i="0" u="none" strike="noStrike" cap="none">
                <a:solidFill>
                  <a:srgbClr val="323F4F"/>
                </a:solidFill>
                <a:latin typeface="Quattrocento Sans"/>
                <a:ea typeface="Quattrocento Sans"/>
                <a:cs typeface="Quattrocento Sans"/>
                <a:sym typeface="Quattrocento Sans"/>
              </a:rPr>
              <a:t>definit sobre la base de l'ONU CRC / C / GC / 13 (2011)</a:t>
            </a:r>
            <a:endParaRPr/>
          </a:p>
          <a:p>
            <a:pPr marL="114297" marR="0" lvl="1" indent="-139700" algn="l" rtl="0">
              <a:lnSpc>
                <a:spcPct val="90000"/>
              </a:lnSpc>
              <a:spcBef>
                <a:spcPts val="330"/>
              </a:spcBef>
              <a:spcAft>
                <a:spcPts val="0"/>
              </a:spcAft>
              <a:buClr>
                <a:srgbClr val="323F4F"/>
              </a:buClr>
              <a:buSzPts val="2200"/>
              <a:buFont typeface="Quattrocento Sans"/>
              <a:buChar char="•"/>
            </a:pPr>
            <a:r>
              <a:rPr lang="en-US" sz="2200" b="0" i="0" u="none" strike="noStrike" cap="none">
                <a:solidFill>
                  <a:srgbClr val="323F4F"/>
                </a:solidFill>
                <a:latin typeface="Quattrocento Sans"/>
                <a:ea typeface="Quattrocento Sans"/>
                <a:cs typeface="Quattrocento Sans"/>
                <a:sym typeface="Quattrocento Sans"/>
              </a:rPr>
              <a:t>operacionalitzat de manera que garanteixi una comprensió comuna entre les parts implicades (no homogènies)</a:t>
            </a:r>
            <a:endParaRPr/>
          </a:p>
          <a:p>
            <a:pPr marL="114297" marR="0" lvl="1" indent="-139700" algn="l" rtl="0">
              <a:lnSpc>
                <a:spcPct val="90000"/>
              </a:lnSpc>
              <a:spcBef>
                <a:spcPts val="330"/>
              </a:spcBef>
              <a:spcAft>
                <a:spcPts val="0"/>
              </a:spcAft>
              <a:buClr>
                <a:srgbClr val="323F4F"/>
              </a:buClr>
              <a:buSzPts val="2200"/>
              <a:buFont typeface="Quattrocento Sans"/>
              <a:buChar char="•"/>
            </a:pPr>
            <a:r>
              <a:rPr lang="en-US" sz="2200" b="1" i="0" u="none" strike="noStrike" cap="none">
                <a:solidFill>
                  <a:srgbClr val="323F4F"/>
                </a:solidFill>
                <a:latin typeface="Quattrocento Sans"/>
                <a:ea typeface="Quattrocento Sans"/>
                <a:cs typeface="Quattrocento Sans"/>
                <a:sym typeface="Quattrocento Sans"/>
              </a:rPr>
              <a:t>enfocat a recollir tots els casos identificats pels serveis</a:t>
            </a:r>
            <a:endParaRPr sz="2200" b="1" i="0" u="none" strike="noStrike" cap="none">
              <a:solidFill>
                <a:srgbClr val="323F4F"/>
              </a:solidFill>
              <a:latin typeface="Quattrocento Sans"/>
              <a:ea typeface="Quattrocento Sans"/>
              <a:cs typeface="Quattrocento Sans"/>
              <a:sym typeface="Quattrocento Sans"/>
            </a:endParaRPr>
          </a:p>
          <a:p>
            <a:pPr marL="114297" marR="0" lvl="1" indent="-139700" algn="l" rtl="0">
              <a:lnSpc>
                <a:spcPct val="90000"/>
              </a:lnSpc>
              <a:spcBef>
                <a:spcPts val="330"/>
              </a:spcBef>
              <a:spcAft>
                <a:spcPts val="0"/>
              </a:spcAft>
              <a:buClr>
                <a:srgbClr val="323F4F"/>
              </a:buClr>
              <a:buSzPts val="2200"/>
              <a:buFont typeface="Quattrocento Sans"/>
              <a:buChar char="•"/>
            </a:pPr>
            <a:r>
              <a:rPr lang="en-US" sz="2200" b="0" i="0" u="none" strike="noStrike" cap="none">
                <a:solidFill>
                  <a:srgbClr val="323F4F"/>
                </a:solidFill>
                <a:latin typeface="Quattrocento Sans"/>
                <a:ea typeface="Quattrocento Sans"/>
                <a:cs typeface="Quattrocento Sans"/>
                <a:sym typeface="Quattrocento Sans"/>
              </a:rPr>
              <a:t>al marge de la investigació o comprobacions sobre el cas</a:t>
            </a:r>
            <a:endParaRPr sz="2200" b="0" i="0" u="none" strike="noStrike" cap="none">
              <a:solidFill>
                <a:srgbClr val="323F4F"/>
              </a:solidFill>
              <a:latin typeface="Quattrocento Sans"/>
              <a:ea typeface="Quattrocento Sans"/>
              <a:cs typeface="Quattrocento Sans"/>
              <a:sym typeface="Quattrocento Sans"/>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31"/>
                                        </p:tgtEl>
                                        <p:attrNameLst>
                                          <p:attrName>style.visibility</p:attrName>
                                        </p:attrNameLst>
                                      </p:cBhvr>
                                      <p:to>
                                        <p:strVal val="visible"/>
                                      </p:to>
                                    </p:set>
                                    <p:anim calcmode="lin" valueType="num">
                                      <p:cBhvr additive="base">
                                        <p:cTn id="7" dur="500"/>
                                        <p:tgtEl>
                                          <p:spTgt spid="3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Shape 351"/>
        <p:cNvGrpSpPr/>
        <p:nvPr/>
      </p:nvGrpSpPr>
      <p:grpSpPr>
        <a:xfrm>
          <a:off x="0" y="0"/>
          <a:ext cx="0" cy="0"/>
          <a:chOff x="0" y="0"/>
          <a:chExt cx="0" cy="0"/>
        </a:xfrm>
      </p:grpSpPr>
      <p:sp>
        <p:nvSpPr>
          <p:cNvPr id="352" name="Google Shape;352;p35"/>
          <p:cNvSpPr/>
          <p:nvPr/>
        </p:nvSpPr>
        <p:spPr>
          <a:xfrm>
            <a:off x="491823" y="1400472"/>
            <a:ext cx="8652177" cy="2258520"/>
          </a:xfrm>
          <a:prstGeom prst="rect">
            <a:avLst/>
          </a:prstGeom>
          <a:noFill/>
          <a:ln>
            <a:noFill/>
          </a:ln>
        </p:spPr>
        <p:txBody>
          <a:bodyPr spcFirstLastPara="1" wrap="square" lIns="330200" tIns="165100" rIns="330200" bIns="165100" anchor="ctr" anchorCtr="0">
            <a:noAutofit/>
          </a:bodyPr>
          <a:lstStyle/>
          <a:p>
            <a:pPr marL="114297" marR="0" lvl="1" indent="-139700" algn="l" rtl="0">
              <a:lnSpc>
                <a:spcPct val="90000"/>
              </a:lnSpc>
              <a:spcBef>
                <a:spcPts val="0"/>
              </a:spcBef>
              <a:spcAft>
                <a:spcPts val="0"/>
              </a:spcAft>
              <a:buClr>
                <a:srgbClr val="323F4F"/>
              </a:buClr>
              <a:buSzPts val="2200"/>
              <a:buFont typeface="Quattrocento Sans"/>
              <a:buChar char="•"/>
            </a:pPr>
            <a:r>
              <a:rPr lang="en-US" sz="2200" b="1" i="0" u="none" strike="noStrike" cap="none">
                <a:solidFill>
                  <a:srgbClr val="323F4F"/>
                </a:solidFill>
                <a:latin typeface="Quattrocento Sans"/>
                <a:ea typeface="Quattrocento Sans"/>
                <a:cs typeface="Quattrocento Sans"/>
                <a:sym typeface="Quattrocento Sans"/>
              </a:rPr>
              <a:t>mitjançant un conjunt de variables estandaritzades (consensuades entre totes les parts interessades)</a:t>
            </a:r>
            <a:endParaRPr/>
          </a:p>
          <a:p>
            <a:pPr marL="265113" marR="0" lvl="2" indent="-173038" algn="l" rtl="0">
              <a:lnSpc>
                <a:spcPct val="90000"/>
              </a:lnSpc>
              <a:spcBef>
                <a:spcPts val="330"/>
              </a:spcBef>
              <a:spcAft>
                <a:spcPts val="0"/>
              </a:spcAft>
              <a:buClr>
                <a:srgbClr val="323F4F"/>
              </a:buClr>
              <a:buSzPts val="2200"/>
              <a:buFont typeface="Quattrocento Sans"/>
              <a:buChar char="•"/>
            </a:pPr>
            <a:r>
              <a:rPr lang="en-US" sz="2200" b="0" i="0" u="none" strike="noStrike" cap="none">
                <a:solidFill>
                  <a:srgbClr val="323F4F"/>
                </a:solidFill>
                <a:latin typeface="Quattrocento Sans"/>
                <a:ea typeface="Quattrocento Sans"/>
                <a:cs typeface="Quattrocento Sans"/>
                <a:sym typeface="Quattrocento Sans"/>
              </a:rPr>
              <a:t>avaluades en termes d'ètica, qualitat (rellevància, utilitat, comprensió, accessibilitat) i viabilitat (disponibilitat de dades, fiabilitat, validesa, actualitat, confidencialitat i cost associat)</a:t>
            </a:r>
            <a:endParaRPr/>
          </a:p>
          <a:p>
            <a:pPr marL="265113" marR="0" lvl="2" indent="-173038" algn="l" rtl="0">
              <a:lnSpc>
                <a:spcPct val="90000"/>
              </a:lnSpc>
              <a:spcBef>
                <a:spcPts val="330"/>
              </a:spcBef>
              <a:spcAft>
                <a:spcPts val="0"/>
              </a:spcAft>
              <a:buClr>
                <a:srgbClr val="323F4F"/>
              </a:buClr>
              <a:buSzPts val="2200"/>
              <a:buFont typeface="Quattrocento Sans"/>
              <a:buChar char="•"/>
            </a:pPr>
            <a:r>
              <a:rPr lang="en-US" sz="2200" b="0" i="0" u="none" strike="noStrike" cap="none">
                <a:solidFill>
                  <a:srgbClr val="323F4F"/>
                </a:solidFill>
                <a:latin typeface="Quattrocento Sans"/>
                <a:ea typeface="Quattrocento Sans"/>
                <a:cs typeface="Quattrocento Sans"/>
                <a:sym typeface="Quattrocento Sans"/>
              </a:rPr>
              <a:t>operacionalitzades mitjançant o seguint normes internacionals (quan sigui factible) i coincidint amb sistemes de codificació disponibles</a:t>
            </a:r>
            <a:endParaRPr sz="2200" b="0" i="0" u="none" strike="noStrike" cap="none">
              <a:solidFill>
                <a:srgbClr val="323F4F"/>
              </a:solidFill>
              <a:latin typeface="Quattrocento Sans"/>
              <a:ea typeface="Quattrocento Sans"/>
              <a:cs typeface="Quattrocento Sans"/>
              <a:sym typeface="Quattrocento Sans"/>
            </a:endParaRPr>
          </a:p>
        </p:txBody>
      </p:sp>
      <p:grpSp>
        <p:nvGrpSpPr>
          <p:cNvPr id="353" name="Google Shape;353;p35"/>
          <p:cNvGrpSpPr/>
          <p:nvPr/>
        </p:nvGrpSpPr>
        <p:grpSpPr>
          <a:xfrm>
            <a:off x="179512" y="1389499"/>
            <a:ext cx="348284" cy="2209782"/>
            <a:chOff x="0" y="4970708"/>
            <a:chExt cx="348284" cy="1293987"/>
          </a:xfrm>
        </p:grpSpPr>
        <p:sp>
          <p:nvSpPr>
            <p:cNvPr id="354" name="Google Shape;354;p35"/>
            <p:cNvSpPr/>
            <p:nvPr/>
          </p:nvSpPr>
          <p:spPr>
            <a:xfrm>
              <a:off x="0" y="4970708"/>
              <a:ext cx="348284" cy="1293987"/>
            </a:xfrm>
            <a:prstGeom prst="roundRect">
              <a:avLst>
                <a:gd name="adj" fmla="val 16667"/>
              </a:avLst>
            </a:prstGeom>
            <a:solidFill>
              <a:srgbClr val="5B9BD5"/>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35"/>
            <p:cNvSpPr/>
            <p:nvPr/>
          </p:nvSpPr>
          <p:spPr>
            <a:xfrm rot="-5400000">
              <a:off x="-455849" y="5460561"/>
              <a:ext cx="1259983" cy="314280"/>
            </a:xfrm>
            <a:prstGeom prst="rect">
              <a:avLst/>
            </a:prstGeom>
            <a:solidFill>
              <a:srgbClr val="5B9BD5"/>
            </a:solidFill>
            <a:ln>
              <a:noFill/>
            </a:ln>
          </p:spPr>
          <p:txBody>
            <a:bodyPr spcFirstLastPara="1" wrap="square" lIns="101600" tIns="50800" rIns="101600" bIns="50800" anchor="ctr" anchorCtr="0">
              <a:noAutofit/>
            </a:bodyPr>
            <a:lstStyle/>
            <a:p>
              <a:pPr marL="0" marR="0" lvl="0" indent="0" algn="ctr" rtl="0">
                <a:lnSpc>
                  <a:spcPct val="90000"/>
                </a:lnSpc>
                <a:spcBef>
                  <a:spcPts val="0"/>
                </a:spcBef>
                <a:spcAft>
                  <a:spcPts val="0"/>
                </a:spcAft>
                <a:buNone/>
              </a:pPr>
              <a:r>
                <a:rPr lang="en-US" sz="2400" b="1">
                  <a:solidFill>
                    <a:srgbClr val="FFFFFF"/>
                  </a:solidFill>
                  <a:latin typeface="Quattrocento Sans"/>
                  <a:ea typeface="Quattrocento Sans"/>
                  <a:cs typeface="Quattrocento Sans"/>
                  <a:sym typeface="Quattrocento Sans"/>
                </a:rPr>
                <a:t>via MDS</a:t>
              </a:r>
              <a:endParaRPr sz="2400" b="1">
                <a:solidFill>
                  <a:srgbClr val="FFFFFF"/>
                </a:solidFill>
                <a:latin typeface="Quattrocento Sans"/>
                <a:ea typeface="Quattrocento Sans"/>
                <a:cs typeface="Quattrocento Sans"/>
                <a:sym typeface="Quattrocento Sans"/>
              </a:endParaRPr>
            </a:p>
          </p:txBody>
        </p:sp>
      </p:grpSp>
      <p:grpSp>
        <p:nvGrpSpPr>
          <p:cNvPr id="356" name="Google Shape;356;p35"/>
          <p:cNvGrpSpPr/>
          <p:nvPr/>
        </p:nvGrpSpPr>
        <p:grpSpPr>
          <a:xfrm rot="5400000">
            <a:off x="2790084" y="-145412"/>
            <a:ext cx="348284" cy="1539147"/>
            <a:chOff x="0" y="1841572"/>
            <a:chExt cx="348284" cy="1921838"/>
          </a:xfrm>
        </p:grpSpPr>
        <p:sp>
          <p:nvSpPr>
            <p:cNvPr id="357" name="Google Shape;357;p35"/>
            <p:cNvSpPr/>
            <p:nvPr/>
          </p:nvSpPr>
          <p:spPr>
            <a:xfrm>
              <a:off x="0" y="1841572"/>
              <a:ext cx="348284" cy="1827387"/>
            </a:xfrm>
            <a:prstGeom prst="roundRect">
              <a:avLst>
                <a:gd name="adj" fmla="val 16667"/>
              </a:avLst>
            </a:prstGeom>
            <a:solidFill>
              <a:srgbClr val="5B9BD5"/>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35"/>
            <p:cNvSpPr/>
            <p:nvPr/>
          </p:nvSpPr>
          <p:spPr>
            <a:xfrm rot="-5400000">
              <a:off x="-778145" y="2653860"/>
              <a:ext cx="1904700" cy="314400"/>
            </a:xfrm>
            <a:prstGeom prst="rect">
              <a:avLst/>
            </a:prstGeom>
            <a:solidFill>
              <a:srgbClr val="5B9BD5"/>
            </a:solidFill>
            <a:ln>
              <a:noFill/>
            </a:ln>
          </p:spPr>
          <p:txBody>
            <a:bodyPr spcFirstLastPara="1" wrap="square" lIns="101600" tIns="50800" rIns="101600" bIns="50800" anchor="ctr" anchorCtr="0">
              <a:noAutofit/>
            </a:bodyPr>
            <a:lstStyle/>
            <a:p>
              <a:pPr marL="0" marR="0" lvl="0" indent="0" algn="ctr" rtl="0">
                <a:lnSpc>
                  <a:spcPct val="90000"/>
                </a:lnSpc>
                <a:spcBef>
                  <a:spcPts val="0"/>
                </a:spcBef>
                <a:spcAft>
                  <a:spcPts val="0"/>
                </a:spcAft>
                <a:buNone/>
              </a:pPr>
              <a:r>
                <a:rPr lang="en-US" sz="2400" b="1">
                  <a:solidFill>
                    <a:srgbClr val="FFFFFF"/>
                  </a:solidFill>
                  <a:latin typeface="Quattrocento Sans"/>
                  <a:ea typeface="Quattrocento Sans"/>
                  <a:cs typeface="Quattrocento Sans"/>
                  <a:sym typeface="Quattrocento Sans"/>
                </a:rPr>
                <a:t>Response</a:t>
              </a:r>
              <a:endParaRPr sz="2400" b="1">
                <a:solidFill>
                  <a:srgbClr val="FFFFFF"/>
                </a:solidFill>
                <a:latin typeface="Quattrocento Sans"/>
                <a:ea typeface="Quattrocento Sans"/>
                <a:cs typeface="Quattrocento Sans"/>
                <a:sym typeface="Quattrocento Sans"/>
              </a:endParaRPr>
            </a:p>
          </p:txBody>
        </p:sp>
      </p:grpSp>
      <p:grpSp>
        <p:nvGrpSpPr>
          <p:cNvPr id="359" name="Google Shape;359;p35"/>
          <p:cNvGrpSpPr/>
          <p:nvPr/>
        </p:nvGrpSpPr>
        <p:grpSpPr>
          <a:xfrm rot="5400000">
            <a:off x="1021395" y="-374861"/>
            <a:ext cx="348284" cy="1998046"/>
            <a:chOff x="0" y="87926"/>
            <a:chExt cx="348284" cy="1691933"/>
          </a:xfrm>
        </p:grpSpPr>
        <p:sp>
          <p:nvSpPr>
            <p:cNvPr id="360" name="Google Shape;360;p35"/>
            <p:cNvSpPr/>
            <p:nvPr/>
          </p:nvSpPr>
          <p:spPr>
            <a:xfrm>
              <a:off x="0" y="87926"/>
              <a:ext cx="348284" cy="1691933"/>
            </a:xfrm>
            <a:prstGeom prst="roundRect">
              <a:avLst>
                <a:gd name="adj" fmla="val 16667"/>
              </a:avLst>
            </a:prstGeom>
            <a:solidFill>
              <a:srgbClr val="5B9BD5"/>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35"/>
            <p:cNvSpPr/>
            <p:nvPr/>
          </p:nvSpPr>
          <p:spPr>
            <a:xfrm rot="-5400000">
              <a:off x="-654823" y="776753"/>
              <a:ext cx="1657929" cy="314280"/>
            </a:xfrm>
            <a:prstGeom prst="rect">
              <a:avLst/>
            </a:prstGeom>
            <a:solidFill>
              <a:srgbClr val="5B9BD5"/>
            </a:solidFill>
            <a:ln>
              <a:noFill/>
            </a:ln>
          </p:spPr>
          <p:txBody>
            <a:bodyPr spcFirstLastPara="1" wrap="square" lIns="101600" tIns="50800" rIns="101600" bIns="50800" anchor="ctr" anchorCtr="0">
              <a:noAutofit/>
            </a:bodyPr>
            <a:lstStyle/>
            <a:p>
              <a:pPr marL="0" marR="0" lvl="0" indent="0" algn="ctr" rtl="0">
                <a:lnSpc>
                  <a:spcPct val="90000"/>
                </a:lnSpc>
                <a:spcBef>
                  <a:spcPts val="0"/>
                </a:spcBef>
                <a:spcAft>
                  <a:spcPts val="0"/>
                </a:spcAft>
                <a:buNone/>
              </a:pPr>
              <a:r>
                <a:rPr lang="en-US" sz="2400" b="1">
                  <a:solidFill>
                    <a:srgbClr val="FFFFFF"/>
                  </a:solidFill>
                  <a:latin typeface="Quattrocento Sans"/>
                  <a:ea typeface="Quattrocento Sans"/>
                  <a:cs typeface="Quattrocento Sans"/>
                  <a:sym typeface="Quattrocento Sans"/>
                </a:rPr>
                <a:t>Coordinated</a:t>
              </a:r>
              <a:endParaRPr sz="2400">
                <a:solidFill>
                  <a:srgbClr val="FFFFFF"/>
                </a:solidFill>
                <a:latin typeface="Quattrocento Sans"/>
                <a:ea typeface="Quattrocento Sans"/>
                <a:cs typeface="Quattrocento Sans"/>
                <a:sym typeface="Quattrocento Sans"/>
              </a:endParaRPr>
            </a:p>
          </p:txBody>
        </p:sp>
      </p:grpSp>
      <p:grpSp>
        <p:nvGrpSpPr>
          <p:cNvPr id="362" name="Google Shape;362;p35"/>
          <p:cNvGrpSpPr/>
          <p:nvPr/>
        </p:nvGrpSpPr>
        <p:grpSpPr>
          <a:xfrm rot="5400000">
            <a:off x="4734865" y="-409569"/>
            <a:ext cx="348300" cy="2067432"/>
            <a:chOff x="0" y="3538384"/>
            <a:chExt cx="348300" cy="1327490"/>
          </a:xfrm>
        </p:grpSpPr>
        <p:sp>
          <p:nvSpPr>
            <p:cNvPr id="363" name="Google Shape;363;p35"/>
            <p:cNvSpPr/>
            <p:nvPr/>
          </p:nvSpPr>
          <p:spPr>
            <a:xfrm>
              <a:off x="0" y="3538384"/>
              <a:ext cx="348300" cy="1193400"/>
            </a:xfrm>
            <a:prstGeom prst="roundRect">
              <a:avLst>
                <a:gd name="adj" fmla="val 16667"/>
              </a:avLst>
            </a:prstGeom>
            <a:solidFill>
              <a:srgbClr val="5B9BD5"/>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35"/>
            <p:cNvSpPr/>
            <p:nvPr/>
          </p:nvSpPr>
          <p:spPr>
            <a:xfrm rot="-5400000">
              <a:off x="-386695" y="4147894"/>
              <a:ext cx="1121679" cy="314280"/>
            </a:xfrm>
            <a:prstGeom prst="rect">
              <a:avLst/>
            </a:prstGeom>
            <a:solidFill>
              <a:srgbClr val="5B9BD5"/>
            </a:solidFill>
            <a:ln>
              <a:noFill/>
            </a:ln>
          </p:spPr>
          <p:txBody>
            <a:bodyPr spcFirstLastPara="1" wrap="square" lIns="101600" tIns="50800" rIns="101600" bIns="50800" anchor="ctr" anchorCtr="0">
              <a:noAutofit/>
            </a:bodyPr>
            <a:lstStyle/>
            <a:p>
              <a:pPr marL="0" marR="0" lvl="0" indent="0" algn="ctr" rtl="0">
                <a:lnSpc>
                  <a:spcPct val="90000"/>
                </a:lnSpc>
                <a:spcBef>
                  <a:spcPts val="0"/>
                </a:spcBef>
                <a:spcAft>
                  <a:spcPts val="0"/>
                </a:spcAft>
                <a:buNone/>
              </a:pPr>
              <a:r>
                <a:rPr lang="en-US" sz="2400" b="1">
                  <a:solidFill>
                    <a:srgbClr val="FFFFFF"/>
                  </a:solidFill>
                  <a:latin typeface="Quattrocento Sans"/>
                  <a:ea typeface="Quattrocento Sans"/>
                  <a:cs typeface="Quattrocento Sans"/>
                  <a:sym typeface="Quattrocento Sans"/>
                </a:rPr>
                <a:t>to CAN</a:t>
              </a:r>
              <a:endParaRPr sz="2400" b="1">
                <a:solidFill>
                  <a:srgbClr val="FFFFFF"/>
                </a:solidFill>
                <a:latin typeface="Quattrocento Sans"/>
                <a:ea typeface="Quattrocento Sans"/>
                <a:cs typeface="Quattrocento Sans"/>
                <a:sym typeface="Quattrocento Sans"/>
              </a:endParaRPr>
            </a:p>
          </p:txBody>
        </p:sp>
      </p:grpSp>
      <p:grpSp>
        <p:nvGrpSpPr>
          <p:cNvPr id="365" name="Google Shape;365;p35"/>
          <p:cNvGrpSpPr/>
          <p:nvPr/>
        </p:nvGrpSpPr>
        <p:grpSpPr>
          <a:xfrm rot="5400000">
            <a:off x="7087391" y="-591058"/>
            <a:ext cx="348284" cy="2430510"/>
            <a:chOff x="0" y="4426046"/>
            <a:chExt cx="348284" cy="1838649"/>
          </a:xfrm>
        </p:grpSpPr>
        <p:sp>
          <p:nvSpPr>
            <p:cNvPr id="366" name="Google Shape;366;p35"/>
            <p:cNvSpPr/>
            <p:nvPr/>
          </p:nvSpPr>
          <p:spPr>
            <a:xfrm>
              <a:off x="0" y="4970708"/>
              <a:ext cx="348284" cy="1293987"/>
            </a:xfrm>
            <a:prstGeom prst="roundRect">
              <a:avLst>
                <a:gd name="adj" fmla="val 16667"/>
              </a:avLst>
            </a:prstGeom>
            <a:solidFill>
              <a:srgbClr val="5B9BD5"/>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35"/>
            <p:cNvSpPr/>
            <p:nvPr/>
          </p:nvSpPr>
          <p:spPr>
            <a:xfrm rot="-5400000">
              <a:off x="-455798" y="4898846"/>
              <a:ext cx="1260000" cy="314400"/>
            </a:xfrm>
            <a:prstGeom prst="rect">
              <a:avLst/>
            </a:prstGeom>
            <a:solidFill>
              <a:srgbClr val="5B9BD5"/>
            </a:solidFill>
            <a:ln>
              <a:noFill/>
            </a:ln>
          </p:spPr>
          <p:txBody>
            <a:bodyPr spcFirstLastPara="1" wrap="square" lIns="101600" tIns="50800" rIns="101600" bIns="50800" anchor="ctr" anchorCtr="0">
              <a:noAutofit/>
            </a:bodyPr>
            <a:lstStyle/>
            <a:p>
              <a:pPr marL="0" marR="0" lvl="0" indent="0" algn="ctr" rtl="0">
                <a:lnSpc>
                  <a:spcPct val="90000"/>
                </a:lnSpc>
                <a:spcBef>
                  <a:spcPts val="0"/>
                </a:spcBef>
                <a:spcAft>
                  <a:spcPts val="0"/>
                </a:spcAft>
                <a:buNone/>
              </a:pPr>
              <a:r>
                <a:rPr lang="en-US" sz="2400" b="1">
                  <a:solidFill>
                    <a:srgbClr val="FFFFFF"/>
                  </a:solidFill>
                  <a:latin typeface="Quattrocento Sans"/>
                  <a:ea typeface="Quattrocento Sans"/>
                  <a:cs typeface="Quattrocento Sans"/>
                  <a:sym typeface="Quattrocento Sans"/>
                </a:rPr>
                <a:t>via a MDS</a:t>
              </a:r>
              <a:endParaRPr sz="2400" b="1">
                <a:solidFill>
                  <a:srgbClr val="FFFFFF"/>
                </a:solidFill>
                <a:latin typeface="Quattrocento Sans"/>
                <a:ea typeface="Quattrocento Sans"/>
                <a:cs typeface="Quattrocento Sans"/>
                <a:sym typeface="Quattrocento Sans"/>
              </a:endParaRPr>
            </a:p>
          </p:txBody>
        </p:sp>
      </p:gr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53"/>
                                        </p:tgtEl>
                                        <p:attrNameLst>
                                          <p:attrName>style.visibility</p:attrName>
                                        </p:attrNameLst>
                                      </p:cBhvr>
                                      <p:to>
                                        <p:strVal val="visible"/>
                                      </p:to>
                                    </p:set>
                                    <p:anim calcmode="lin" valueType="num">
                                      <p:cBhvr additive="base">
                                        <p:cTn id="7" dur="500"/>
                                        <p:tgtEl>
                                          <p:spTgt spid="3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Shape 77"/>
        <p:cNvGrpSpPr/>
        <p:nvPr/>
      </p:nvGrpSpPr>
      <p:grpSpPr>
        <a:xfrm>
          <a:off x="0" y="0"/>
          <a:ext cx="0" cy="0"/>
          <a:chOff x="0" y="0"/>
          <a:chExt cx="0" cy="0"/>
        </a:xfrm>
      </p:grpSpPr>
      <p:sp>
        <p:nvSpPr>
          <p:cNvPr id="78" name="Google Shape;78;p3"/>
          <p:cNvSpPr txBox="1">
            <a:spLocks noGrp="1"/>
          </p:cNvSpPr>
          <p:nvPr>
            <p:ph type="title"/>
          </p:nvPr>
        </p:nvSpPr>
        <p:spPr>
          <a:xfrm>
            <a:off x="628650" y="273846"/>
            <a:ext cx="7886700" cy="89297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2700"/>
              <a:buFont typeface="Quattrocento Sans"/>
              <a:buNone/>
            </a:pPr>
            <a:r>
              <a:rPr lang="en-US"/>
              <a:t>Per què les nenes i els nens no expliquen que han estat victimes de maltractament?</a:t>
            </a:r>
            <a:endParaRPr/>
          </a:p>
        </p:txBody>
      </p:sp>
      <p:sp>
        <p:nvSpPr>
          <p:cNvPr id="79" name="Google Shape;79;p3"/>
          <p:cNvSpPr txBox="1">
            <a:spLocks noGrp="1"/>
          </p:cNvSpPr>
          <p:nvPr>
            <p:ph type="body" idx="1"/>
          </p:nvPr>
        </p:nvSpPr>
        <p:spPr>
          <a:xfrm>
            <a:off x="550631" y="1365244"/>
            <a:ext cx="8506882" cy="3425645"/>
          </a:xfrm>
          <a:prstGeom prst="rect">
            <a:avLst/>
          </a:prstGeom>
          <a:noFill/>
          <a:ln>
            <a:noFill/>
          </a:ln>
        </p:spPr>
        <p:txBody>
          <a:bodyPr spcFirstLastPara="1" wrap="square" lIns="68575" tIns="34275" rIns="68575" bIns="34275" anchor="t" anchorCtr="0">
            <a:noAutofit/>
          </a:bodyPr>
          <a:lstStyle/>
          <a:p>
            <a:pPr marL="200025" lvl="0" indent="-130175" algn="l" rtl="0">
              <a:lnSpc>
                <a:spcPct val="90000"/>
              </a:lnSpc>
              <a:spcBef>
                <a:spcPts val="0"/>
              </a:spcBef>
              <a:spcAft>
                <a:spcPts val="0"/>
              </a:spcAft>
              <a:buSzPts val="1100"/>
              <a:buNone/>
            </a:pPr>
            <a:endParaRPr sz="1100" b="1"/>
          </a:p>
          <a:p>
            <a:pPr marL="200025" lvl="0" indent="-200025" algn="l" rtl="0">
              <a:lnSpc>
                <a:spcPct val="90000"/>
              </a:lnSpc>
              <a:spcBef>
                <a:spcPts val="750"/>
              </a:spcBef>
              <a:spcAft>
                <a:spcPts val="0"/>
              </a:spcAft>
              <a:buSzPts val="1800"/>
              <a:buChar char="🠶"/>
            </a:pPr>
            <a:r>
              <a:rPr lang="en-US" sz="1800" b="1"/>
              <a:t>Potser tenen por de les conseqüències</a:t>
            </a:r>
            <a:endParaRPr sz="1800" b="1"/>
          </a:p>
          <a:p>
            <a:pPr marL="535772" lvl="1" indent="-200025" algn="l" rtl="0">
              <a:lnSpc>
                <a:spcPct val="90000"/>
              </a:lnSpc>
              <a:spcBef>
                <a:spcPts val="375"/>
              </a:spcBef>
              <a:spcAft>
                <a:spcPts val="0"/>
              </a:spcAft>
              <a:buSzPts val="1800"/>
              <a:buChar char="🠶"/>
            </a:pPr>
            <a:r>
              <a:rPr lang="en-US"/>
              <a:t>tenen por de parlar a causa del desequilibri de poder existent</a:t>
            </a:r>
            <a:endParaRPr/>
          </a:p>
          <a:p>
            <a:pPr marL="535772" lvl="1" indent="-200025" algn="l" rtl="0">
              <a:lnSpc>
                <a:spcPct val="90000"/>
              </a:lnSpc>
              <a:spcBef>
                <a:spcPts val="375"/>
              </a:spcBef>
              <a:spcAft>
                <a:spcPts val="0"/>
              </a:spcAft>
              <a:buSzPts val="1800"/>
              <a:buChar char="🠶"/>
            </a:pPr>
            <a:r>
              <a:rPr lang="en-US"/>
              <a:t>és possible que la persona agressora hagi coaccionat la nena o el nen o l’hagi fet amenaçes amb que passarà alguna cosa terrible si ho explica</a:t>
            </a:r>
            <a:endParaRPr/>
          </a:p>
          <a:p>
            <a:pPr marL="535772" lvl="1" indent="-200025" algn="l" rtl="0">
              <a:lnSpc>
                <a:spcPct val="90000"/>
              </a:lnSpc>
              <a:spcBef>
                <a:spcPts val="375"/>
              </a:spcBef>
              <a:spcAft>
                <a:spcPts val="0"/>
              </a:spcAft>
              <a:buSzPts val="1800"/>
              <a:buChar char="🠶"/>
            </a:pPr>
            <a:r>
              <a:rPr lang="en-US"/>
              <a:t>poden tenir por que la persona que els maltracta sigui massa important o poderosa</a:t>
            </a:r>
            <a:endParaRPr/>
          </a:p>
          <a:p>
            <a:pPr marL="535772" lvl="1" indent="-200025" algn="l" rtl="0">
              <a:lnSpc>
                <a:spcPct val="90000"/>
              </a:lnSpc>
              <a:spcBef>
                <a:spcPts val="375"/>
              </a:spcBef>
              <a:spcAft>
                <a:spcPts val="0"/>
              </a:spcAft>
              <a:buSzPts val="1800"/>
              <a:buChar char="🠶"/>
            </a:pPr>
            <a:r>
              <a:rPr lang="en-US"/>
              <a:t>pensen que no els creuran</a:t>
            </a:r>
            <a:endParaRPr/>
          </a:p>
          <a:p>
            <a:pPr marL="535772" lvl="1" indent="-200025" algn="l" rtl="0">
              <a:lnSpc>
                <a:spcPct val="110000"/>
              </a:lnSpc>
              <a:spcBef>
                <a:spcPts val="375"/>
              </a:spcBef>
              <a:spcAft>
                <a:spcPts val="0"/>
              </a:spcAft>
              <a:buSzPts val="1800"/>
              <a:buChar char="🠶"/>
            </a:pPr>
            <a:r>
              <a:rPr lang="en-US"/>
              <a:t>per vergonya o preocupació de tenir la culpa del maltractament</a:t>
            </a:r>
            <a:endParaRPr/>
          </a:p>
          <a:p>
            <a:pPr marL="542925" lvl="1" indent="-200025" algn="l" rtl="0">
              <a:lnSpc>
                <a:spcPct val="110000"/>
              </a:lnSpc>
              <a:spcBef>
                <a:spcPts val="750"/>
              </a:spcBef>
              <a:spcAft>
                <a:spcPts val="0"/>
              </a:spcAft>
              <a:buClr>
                <a:schemeClr val="accent1"/>
              </a:buClr>
              <a:buSzPts val="1800"/>
              <a:buChar char="🠶"/>
            </a:pPr>
            <a:r>
              <a:rPr lang="en-US"/>
              <a:t>potser no volen admetre que les seves famílies són “diferents”</a:t>
            </a:r>
            <a:endParaRPr/>
          </a:p>
        </p:txBody>
      </p:sp>
    </p:spTree>
  </p:cSld>
  <p:clrMapOvr>
    <a:masterClrMapping/>
  </p:clrMapOvr>
  <p:transition>
    <p:wipe dir="d"/>
  </p:transition>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Shape 84"/>
        <p:cNvGrpSpPr/>
        <p:nvPr/>
      </p:nvGrpSpPr>
      <p:grpSpPr>
        <a:xfrm>
          <a:off x="0" y="0"/>
          <a:ext cx="0" cy="0"/>
          <a:chOff x="0" y="0"/>
          <a:chExt cx="0" cy="0"/>
        </a:xfrm>
      </p:grpSpPr>
      <p:sp>
        <p:nvSpPr>
          <p:cNvPr id="85" name="Google Shape;85;p4"/>
          <p:cNvSpPr txBox="1">
            <a:spLocks noGrp="1"/>
          </p:cNvSpPr>
          <p:nvPr>
            <p:ph type="title"/>
          </p:nvPr>
        </p:nvSpPr>
        <p:spPr>
          <a:xfrm>
            <a:off x="550631" y="89006"/>
            <a:ext cx="7886700" cy="89297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2700"/>
              <a:buFont typeface="Quattrocento Sans"/>
              <a:buNone/>
            </a:pPr>
            <a:r>
              <a:rPr lang="en-US"/>
              <a:t>Per què les nenes i els nens no expliquen que han estat víctimes de maltractament?</a:t>
            </a:r>
            <a:endParaRPr/>
          </a:p>
        </p:txBody>
      </p:sp>
      <p:sp>
        <p:nvSpPr>
          <p:cNvPr id="86" name="Google Shape;86;p4"/>
          <p:cNvSpPr txBox="1">
            <a:spLocks noGrp="1"/>
          </p:cNvSpPr>
          <p:nvPr>
            <p:ph type="body" idx="1"/>
          </p:nvPr>
        </p:nvSpPr>
        <p:spPr>
          <a:xfrm>
            <a:off x="550631" y="981976"/>
            <a:ext cx="8519239" cy="3425645"/>
          </a:xfrm>
          <a:prstGeom prst="rect">
            <a:avLst/>
          </a:prstGeom>
          <a:noFill/>
          <a:ln>
            <a:noFill/>
          </a:ln>
        </p:spPr>
        <p:txBody>
          <a:bodyPr spcFirstLastPara="1" wrap="square" lIns="68575" tIns="34275" rIns="68575" bIns="34275" anchor="t" anchorCtr="0">
            <a:noAutofit/>
          </a:bodyPr>
          <a:lstStyle/>
          <a:p>
            <a:pPr marL="214313" lvl="0" indent="-200025" algn="l" rtl="0">
              <a:lnSpc>
                <a:spcPct val="110000"/>
              </a:lnSpc>
              <a:spcBef>
                <a:spcPts val="0"/>
              </a:spcBef>
              <a:spcAft>
                <a:spcPts val="0"/>
              </a:spcAft>
              <a:buSzPts val="1800"/>
              <a:buNone/>
            </a:pPr>
            <a:r>
              <a:rPr lang="en-US" sz="1800" b="1"/>
              <a:t>Altres possibilitats</a:t>
            </a:r>
            <a:endParaRPr sz="1800" b="1"/>
          </a:p>
          <a:p>
            <a:pPr marL="214313" lvl="0" indent="-200025" algn="l" rtl="0">
              <a:lnSpc>
                <a:spcPct val="110000"/>
              </a:lnSpc>
              <a:spcBef>
                <a:spcPts val="750"/>
              </a:spcBef>
              <a:spcAft>
                <a:spcPts val="0"/>
              </a:spcAft>
              <a:buSzPts val="1700"/>
              <a:buNone/>
            </a:pPr>
            <a:r>
              <a:rPr lang="en-US" sz="1700"/>
              <a:t>potser no tenen la capacitat de parlar</a:t>
            </a:r>
            <a:endParaRPr/>
          </a:p>
          <a:p>
            <a:pPr marL="747713" lvl="2" indent="-200025" algn="l" rtl="0">
              <a:lnSpc>
                <a:spcPct val="90000"/>
              </a:lnSpc>
              <a:spcBef>
                <a:spcPts val="375"/>
              </a:spcBef>
              <a:spcAft>
                <a:spcPts val="0"/>
              </a:spcAft>
              <a:buClr>
                <a:srgbClr val="2E75B5"/>
              </a:buClr>
              <a:buSzPts val="1200"/>
              <a:buChar char="🠶"/>
            </a:pPr>
            <a:r>
              <a:rPr lang="en-US" sz="1200"/>
              <a:t>són massa joves per posar en paraules al que ha passat </a:t>
            </a:r>
            <a:endParaRPr/>
          </a:p>
          <a:p>
            <a:pPr marL="747713" lvl="2" indent="-200025" algn="l" rtl="0">
              <a:lnSpc>
                <a:spcPct val="90000"/>
              </a:lnSpc>
              <a:spcBef>
                <a:spcPts val="375"/>
              </a:spcBef>
              <a:spcAft>
                <a:spcPts val="0"/>
              </a:spcAft>
              <a:buClr>
                <a:srgbClr val="2E75B5"/>
              </a:buClr>
              <a:buSzPts val="1200"/>
              <a:buChar char="🠶"/>
            </a:pPr>
            <a:r>
              <a:rPr lang="en-US" sz="1200"/>
              <a:t>no parlen l’idioma de la persona interlocutora</a:t>
            </a:r>
            <a:endParaRPr sz="1200"/>
          </a:p>
          <a:p>
            <a:pPr marL="404813" lvl="1" indent="-200025" algn="l" rtl="0">
              <a:lnSpc>
                <a:spcPct val="90000"/>
              </a:lnSpc>
              <a:spcBef>
                <a:spcPts val="375"/>
              </a:spcBef>
              <a:spcAft>
                <a:spcPts val="0"/>
              </a:spcAft>
              <a:buSzPts val="1400"/>
              <a:buChar char="🠶"/>
            </a:pPr>
            <a:r>
              <a:rPr lang="en-US" sz="1400"/>
              <a:t>potser no saben que són victimes de maltractament; poden pensar que això passa a totes les famílies o que el maltractament és un càstig per ser "dolentes o dolents"”</a:t>
            </a:r>
            <a:endParaRPr/>
          </a:p>
          <a:p>
            <a:pPr marL="61913" lvl="0" indent="-61913" algn="l" rtl="0">
              <a:lnSpc>
                <a:spcPct val="90000"/>
              </a:lnSpc>
              <a:spcBef>
                <a:spcPts val="375"/>
              </a:spcBef>
              <a:spcAft>
                <a:spcPts val="0"/>
              </a:spcAft>
              <a:buClr>
                <a:srgbClr val="2E75B5"/>
              </a:buClr>
              <a:buSzPts val="1800"/>
              <a:buChar char="🠶"/>
            </a:pPr>
            <a:r>
              <a:rPr lang="en-US" sz="1800"/>
              <a:t>Moltes vegades, la persona maltractadora és una persona propera i de confiança</a:t>
            </a:r>
            <a:endParaRPr sz="1800"/>
          </a:p>
          <a:p>
            <a:pPr marL="404813" lvl="1" indent="-200025" algn="l" rtl="0">
              <a:lnSpc>
                <a:spcPct val="90000"/>
              </a:lnSpc>
              <a:spcBef>
                <a:spcPts val="375"/>
              </a:spcBef>
              <a:spcAft>
                <a:spcPts val="0"/>
              </a:spcAft>
              <a:buSzPts val="1400"/>
              <a:buChar char="🠶"/>
            </a:pPr>
            <a:r>
              <a:rPr lang="en-US" sz="1400"/>
              <a:t>Poden estimar a la persona maltractadora i creure que el maltractament és normal</a:t>
            </a:r>
            <a:endParaRPr/>
          </a:p>
          <a:p>
            <a:pPr marL="404813" lvl="1" indent="-200025" algn="l" rtl="0">
              <a:lnSpc>
                <a:spcPct val="90000"/>
              </a:lnSpc>
              <a:spcBef>
                <a:spcPts val="375"/>
              </a:spcBef>
              <a:spcAft>
                <a:spcPts val="0"/>
              </a:spcAft>
              <a:buSzPts val="1400"/>
              <a:buChar char="🠶"/>
            </a:pPr>
            <a:r>
              <a:rPr lang="en-US" sz="1400"/>
              <a:t>El maltractament existeix en l’actualitat</a:t>
            </a:r>
            <a:endParaRPr sz="1400"/>
          </a:p>
          <a:p>
            <a:pPr marL="747713" lvl="2" indent="-200025" algn="l" rtl="0">
              <a:lnSpc>
                <a:spcPct val="90000"/>
              </a:lnSpc>
              <a:spcBef>
                <a:spcPts val="375"/>
              </a:spcBef>
              <a:spcAft>
                <a:spcPts val="0"/>
              </a:spcAft>
              <a:buClr>
                <a:srgbClr val="2E75B5"/>
              </a:buClr>
              <a:buSzPts val="1200"/>
              <a:buChar char="🠶"/>
            </a:pPr>
            <a:r>
              <a:rPr lang="en-US" sz="1200"/>
              <a:t>potser esperen que el maltractament s’aturi</a:t>
            </a:r>
            <a:endParaRPr sz="1200"/>
          </a:p>
          <a:p>
            <a:pPr marL="61913" lvl="0" indent="-61913" algn="l" rtl="0">
              <a:lnSpc>
                <a:spcPct val="90000"/>
              </a:lnSpc>
              <a:spcBef>
                <a:spcPts val="375"/>
              </a:spcBef>
              <a:spcAft>
                <a:spcPts val="0"/>
              </a:spcAft>
              <a:buClr>
                <a:srgbClr val="2E75B5"/>
              </a:buClr>
              <a:buSzPts val="1800"/>
              <a:buChar char="🠶"/>
            </a:pPr>
            <a:r>
              <a:rPr lang="en-US" sz="1800"/>
              <a:t>La gent que els envolta pot dificultar que ho expliquin</a:t>
            </a:r>
            <a:endParaRPr sz="1800"/>
          </a:p>
          <a:p>
            <a:pPr marL="61913" lvl="0" indent="-61913" algn="l" rtl="0">
              <a:lnSpc>
                <a:spcPct val="90000"/>
              </a:lnSpc>
              <a:spcBef>
                <a:spcPts val="375"/>
              </a:spcBef>
              <a:spcAft>
                <a:spcPts val="0"/>
              </a:spcAft>
              <a:buClr>
                <a:srgbClr val="2E75B5"/>
              </a:buClr>
              <a:buSzPts val="1400"/>
              <a:buChar char="🠶"/>
            </a:pPr>
            <a:r>
              <a:rPr lang="en-US" sz="1400"/>
              <a:t>potser ho han explicat d’altres maneres</a:t>
            </a:r>
            <a:endParaRPr sz="1400"/>
          </a:p>
          <a:p>
            <a:pPr marL="61913" lvl="0" indent="-61913" algn="l" rtl="0">
              <a:lnSpc>
                <a:spcPct val="90000"/>
              </a:lnSpc>
              <a:spcBef>
                <a:spcPts val="375"/>
              </a:spcBef>
              <a:spcAft>
                <a:spcPts val="0"/>
              </a:spcAft>
              <a:buClr>
                <a:srgbClr val="2E75B5"/>
              </a:buClr>
              <a:buSzPts val="1400"/>
              <a:buChar char="🠶"/>
            </a:pPr>
            <a:r>
              <a:rPr lang="en-US" sz="1400"/>
              <a:t>és possible que creguin que les persones adultes que els envolten ja ho saben</a:t>
            </a:r>
            <a:endParaRPr sz="1400"/>
          </a:p>
          <a:p>
            <a:pPr marL="404813" lvl="1" indent="-200025" algn="l" rtl="0">
              <a:lnSpc>
                <a:spcPct val="90000"/>
              </a:lnSpc>
              <a:spcBef>
                <a:spcPts val="375"/>
              </a:spcBef>
              <a:spcAft>
                <a:spcPts val="0"/>
              </a:spcAft>
              <a:buSzPts val="1400"/>
              <a:buChar char="🠶"/>
            </a:pPr>
            <a:r>
              <a:rPr lang="en-US" sz="1400"/>
              <a:t>mai se'ls ha preguntat</a:t>
            </a:r>
            <a:endParaRPr sz="1400"/>
          </a:p>
          <a:p>
            <a:pPr marL="404813" lvl="1" indent="-111125" algn="l" rtl="0">
              <a:lnSpc>
                <a:spcPct val="90000"/>
              </a:lnSpc>
              <a:spcBef>
                <a:spcPts val="375"/>
              </a:spcBef>
              <a:spcAft>
                <a:spcPts val="0"/>
              </a:spcAft>
              <a:buSzPts val="1400"/>
              <a:buNone/>
            </a:pPr>
            <a:endParaRPr sz="140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86">
                                            <p:txEl>
                                              <p:pRg st="0" end="0"/>
                                            </p:txEl>
                                          </p:spTgt>
                                        </p:tgtEl>
                                        <p:attrNameLst>
                                          <p:attrName>style.visibility</p:attrName>
                                        </p:attrNameLst>
                                      </p:cBhvr>
                                      <p:to>
                                        <p:strVal val="visible"/>
                                      </p:to>
                                    </p:set>
                                    <p:anim calcmode="lin" valueType="num">
                                      <p:cBhvr additive="base">
                                        <p:cTn id="7" dur="500"/>
                                        <p:tgtEl>
                                          <p:spTgt spid="86">
                                            <p:txEl>
                                              <p:pRg st="0" end="0"/>
                                            </p:txEl>
                                          </p:spTgt>
                                        </p:tgtEl>
                                        <p:attrNameLst>
                                          <p:attrName>ppt_w</p:attrName>
                                        </p:attrNameLst>
                                      </p:cBhvr>
                                      <p:tavLst>
                                        <p:tav tm="0">
                                          <p:val>
                                            <p:strVal val="0"/>
                                          </p:val>
                                        </p:tav>
                                        <p:tav tm="100000">
                                          <p:val>
                                            <p:strVal val="#ppt_w"/>
                                          </p:val>
                                        </p:tav>
                                      </p:tavLst>
                                    </p:anim>
                                    <p:anim calcmode="lin" valueType="num">
                                      <p:cBhvr additive="base">
                                        <p:cTn id="8" dur="500"/>
                                        <p:tgtEl>
                                          <p:spTgt spid="86">
                                            <p:txEl>
                                              <p:pRg st="0" end="0"/>
                                            </p:txEl>
                                          </p:spTgt>
                                        </p:tgtEl>
                                        <p:attrNameLst>
                                          <p:attrName>ppt_h</p:attrName>
                                        </p:attrNameLst>
                                      </p:cBhvr>
                                      <p:tavLst>
                                        <p:tav tm="0">
                                          <p:val>
                                            <p:str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86">
                                            <p:txEl>
                                              <p:pRg st="1" end="1"/>
                                            </p:txEl>
                                          </p:spTgt>
                                        </p:tgtEl>
                                        <p:attrNameLst>
                                          <p:attrName>style.visibility</p:attrName>
                                        </p:attrNameLst>
                                      </p:cBhvr>
                                      <p:to>
                                        <p:strVal val="visible"/>
                                      </p:to>
                                    </p:set>
                                    <p:anim calcmode="lin" valueType="num">
                                      <p:cBhvr additive="base">
                                        <p:cTn id="13" dur="500"/>
                                        <p:tgtEl>
                                          <p:spTgt spid="86">
                                            <p:txEl>
                                              <p:pRg st="1" end="1"/>
                                            </p:txEl>
                                          </p:spTgt>
                                        </p:tgtEl>
                                        <p:attrNameLst>
                                          <p:attrName>ppt_w</p:attrName>
                                        </p:attrNameLst>
                                      </p:cBhvr>
                                      <p:tavLst>
                                        <p:tav tm="0">
                                          <p:val>
                                            <p:strVal val="0"/>
                                          </p:val>
                                        </p:tav>
                                        <p:tav tm="100000">
                                          <p:val>
                                            <p:strVal val="#ppt_w"/>
                                          </p:val>
                                        </p:tav>
                                      </p:tavLst>
                                    </p:anim>
                                    <p:anim calcmode="lin" valueType="num">
                                      <p:cBhvr additive="base">
                                        <p:cTn id="14" dur="500"/>
                                        <p:tgtEl>
                                          <p:spTgt spid="86">
                                            <p:txEl>
                                              <p:pRg st="1" end="1"/>
                                            </p:txEl>
                                          </p:spTgt>
                                        </p:tgtEl>
                                        <p:attrNameLst>
                                          <p:attrName>ppt_h</p:attrName>
                                        </p:attrNameLst>
                                      </p:cBhvr>
                                      <p:tavLst>
                                        <p:tav tm="0">
                                          <p:val>
                                            <p:str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86">
                                            <p:txEl>
                                              <p:pRg st="2" end="2"/>
                                            </p:txEl>
                                          </p:spTgt>
                                        </p:tgtEl>
                                        <p:attrNameLst>
                                          <p:attrName>style.visibility</p:attrName>
                                        </p:attrNameLst>
                                      </p:cBhvr>
                                      <p:to>
                                        <p:strVal val="visible"/>
                                      </p:to>
                                    </p:set>
                                    <p:anim calcmode="lin" valueType="num">
                                      <p:cBhvr additive="base">
                                        <p:cTn id="19" dur="500"/>
                                        <p:tgtEl>
                                          <p:spTgt spid="86">
                                            <p:txEl>
                                              <p:pRg st="2" end="2"/>
                                            </p:txEl>
                                          </p:spTgt>
                                        </p:tgtEl>
                                        <p:attrNameLst>
                                          <p:attrName>ppt_w</p:attrName>
                                        </p:attrNameLst>
                                      </p:cBhvr>
                                      <p:tavLst>
                                        <p:tav tm="0">
                                          <p:val>
                                            <p:strVal val="0"/>
                                          </p:val>
                                        </p:tav>
                                        <p:tav tm="100000">
                                          <p:val>
                                            <p:strVal val="#ppt_w"/>
                                          </p:val>
                                        </p:tav>
                                      </p:tavLst>
                                    </p:anim>
                                    <p:anim calcmode="lin" valueType="num">
                                      <p:cBhvr additive="base">
                                        <p:cTn id="20" dur="500"/>
                                        <p:tgtEl>
                                          <p:spTgt spid="86">
                                            <p:txEl>
                                              <p:pRg st="2" end="2"/>
                                            </p:txEl>
                                          </p:spTgt>
                                        </p:tgtEl>
                                        <p:attrNameLst>
                                          <p:attrName>ppt_h</p:attrName>
                                        </p:attrNameLst>
                                      </p:cBhvr>
                                      <p:tavLst>
                                        <p:tav tm="0">
                                          <p:val>
                                            <p:str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nodeType="clickEffect">
                                  <p:stCondLst>
                                    <p:cond delay="0"/>
                                  </p:stCondLst>
                                  <p:childTnLst>
                                    <p:set>
                                      <p:cBhvr>
                                        <p:cTn id="24" dur="1" fill="hold">
                                          <p:stCondLst>
                                            <p:cond delay="0"/>
                                          </p:stCondLst>
                                        </p:cTn>
                                        <p:tgtEl>
                                          <p:spTgt spid="86">
                                            <p:txEl>
                                              <p:pRg st="3" end="3"/>
                                            </p:txEl>
                                          </p:spTgt>
                                        </p:tgtEl>
                                        <p:attrNameLst>
                                          <p:attrName>style.visibility</p:attrName>
                                        </p:attrNameLst>
                                      </p:cBhvr>
                                      <p:to>
                                        <p:strVal val="visible"/>
                                      </p:to>
                                    </p:set>
                                    <p:anim calcmode="lin" valueType="num">
                                      <p:cBhvr additive="base">
                                        <p:cTn id="25" dur="500"/>
                                        <p:tgtEl>
                                          <p:spTgt spid="86">
                                            <p:txEl>
                                              <p:pRg st="3" end="3"/>
                                            </p:txEl>
                                          </p:spTgt>
                                        </p:tgtEl>
                                        <p:attrNameLst>
                                          <p:attrName>ppt_w</p:attrName>
                                        </p:attrNameLst>
                                      </p:cBhvr>
                                      <p:tavLst>
                                        <p:tav tm="0">
                                          <p:val>
                                            <p:strVal val="0"/>
                                          </p:val>
                                        </p:tav>
                                        <p:tav tm="100000">
                                          <p:val>
                                            <p:strVal val="#ppt_w"/>
                                          </p:val>
                                        </p:tav>
                                      </p:tavLst>
                                    </p:anim>
                                    <p:anim calcmode="lin" valueType="num">
                                      <p:cBhvr additive="base">
                                        <p:cTn id="26" dur="500"/>
                                        <p:tgtEl>
                                          <p:spTgt spid="86">
                                            <p:txEl>
                                              <p:pRg st="3" end="3"/>
                                            </p:txEl>
                                          </p:spTgt>
                                        </p:tgtEl>
                                        <p:attrNameLst>
                                          <p:attrName>ppt_h</p:attrName>
                                        </p:attrNameLst>
                                      </p:cBhvr>
                                      <p:tavLst>
                                        <p:tav tm="0">
                                          <p:val>
                                            <p:str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nodeType="clickEffect">
                                  <p:stCondLst>
                                    <p:cond delay="0"/>
                                  </p:stCondLst>
                                  <p:childTnLst>
                                    <p:set>
                                      <p:cBhvr>
                                        <p:cTn id="30" dur="1" fill="hold">
                                          <p:stCondLst>
                                            <p:cond delay="0"/>
                                          </p:stCondLst>
                                        </p:cTn>
                                        <p:tgtEl>
                                          <p:spTgt spid="86">
                                            <p:txEl>
                                              <p:pRg st="4" end="4"/>
                                            </p:txEl>
                                          </p:spTgt>
                                        </p:tgtEl>
                                        <p:attrNameLst>
                                          <p:attrName>style.visibility</p:attrName>
                                        </p:attrNameLst>
                                      </p:cBhvr>
                                      <p:to>
                                        <p:strVal val="visible"/>
                                      </p:to>
                                    </p:set>
                                    <p:anim calcmode="lin" valueType="num">
                                      <p:cBhvr additive="base">
                                        <p:cTn id="31" dur="500"/>
                                        <p:tgtEl>
                                          <p:spTgt spid="86">
                                            <p:txEl>
                                              <p:pRg st="4" end="4"/>
                                            </p:txEl>
                                          </p:spTgt>
                                        </p:tgtEl>
                                        <p:attrNameLst>
                                          <p:attrName>ppt_w</p:attrName>
                                        </p:attrNameLst>
                                      </p:cBhvr>
                                      <p:tavLst>
                                        <p:tav tm="0">
                                          <p:val>
                                            <p:strVal val="0"/>
                                          </p:val>
                                        </p:tav>
                                        <p:tav tm="100000">
                                          <p:val>
                                            <p:strVal val="#ppt_w"/>
                                          </p:val>
                                        </p:tav>
                                      </p:tavLst>
                                    </p:anim>
                                    <p:anim calcmode="lin" valueType="num">
                                      <p:cBhvr additive="base">
                                        <p:cTn id="32" dur="500"/>
                                        <p:tgtEl>
                                          <p:spTgt spid="86">
                                            <p:txEl>
                                              <p:pRg st="4" end="4"/>
                                            </p:txEl>
                                          </p:spTgt>
                                        </p:tgtEl>
                                        <p:attrNameLst>
                                          <p:attrName>ppt_h</p:attrName>
                                        </p:attrNameLst>
                                      </p:cBhvr>
                                      <p:tavLst>
                                        <p:tav tm="0">
                                          <p:val>
                                            <p:str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nodeType="clickEffect">
                                  <p:stCondLst>
                                    <p:cond delay="0"/>
                                  </p:stCondLst>
                                  <p:childTnLst>
                                    <p:set>
                                      <p:cBhvr>
                                        <p:cTn id="36" dur="1" fill="hold">
                                          <p:stCondLst>
                                            <p:cond delay="0"/>
                                          </p:stCondLst>
                                        </p:cTn>
                                        <p:tgtEl>
                                          <p:spTgt spid="86">
                                            <p:txEl>
                                              <p:pRg st="5" end="5"/>
                                            </p:txEl>
                                          </p:spTgt>
                                        </p:tgtEl>
                                        <p:attrNameLst>
                                          <p:attrName>style.visibility</p:attrName>
                                        </p:attrNameLst>
                                      </p:cBhvr>
                                      <p:to>
                                        <p:strVal val="visible"/>
                                      </p:to>
                                    </p:set>
                                    <p:anim calcmode="lin" valueType="num">
                                      <p:cBhvr additive="base">
                                        <p:cTn id="37" dur="500"/>
                                        <p:tgtEl>
                                          <p:spTgt spid="86">
                                            <p:txEl>
                                              <p:pRg st="5" end="5"/>
                                            </p:txEl>
                                          </p:spTgt>
                                        </p:tgtEl>
                                        <p:attrNameLst>
                                          <p:attrName>ppt_w</p:attrName>
                                        </p:attrNameLst>
                                      </p:cBhvr>
                                      <p:tavLst>
                                        <p:tav tm="0">
                                          <p:val>
                                            <p:strVal val="0"/>
                                          </p:val>
                                        </p:tav>
                                        <p:tav tm="100000">
                                          <p:val>
                                            <p:strVal val="#ppt_w"/>
                                          </p:val>
                                        </p:tav>
                                      </p:tavLst>
                                    </p:anim>
                                    <p:anim calcmode="lin" valueType="num">
                                      <p:cBhvr additive="base">
                                        <p:cTn id="38" dur="500"/>
                                        <p:tgtEl>
                                          <p:spTgt spid="86">
                                            <p:txEl>
                                              <p:pRg st="5" end="5"/>
                                            </p:txEl>
                                          </p:spTgt>
                                        </p:tgtEl>
                                        <p:attrNameLst>
                                          <p:attrName>ppt_h</p:attrName>
                                        </p:attrNameLst>
                                      </p:cBhvr>
                                      <p:tavLst>
                                        <p:tav tm="0">
                                          <p:val>
                                            <p:strVal val="0"/>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23" presetClass="entr" presetSubtype="16" fill="hold" nodeType="clickEffect">
                                  <p:stCondLst>
                                    <p:cond delay="0"/>
                                  </p:stCondLst>
                                  <p:childTnLst>
                                    <p:set>
                                      <p:cBhvr>
                                        <p:cTn id="42" dur="1" fill="hold">
                                          <p:stCondLst>
                                            <p:cond delay="0"/>
                                          </p:stCondLst>
                                        </p:cTn>
                                        <p:tgtEl>
                                          <p:spTgt spid="86">
                                            <p:txEl>
                                              <p:pRg st="6" end="6"/>
                                            </p:txEl>
                                          </p:spTgt>
                                        </p:tgtEl>
                                        <p:attrNameLst>
                                          <p:attrName>style.visibility</p:attrName>
                                        </p:attrNameLst>
                                      </p:cBhvr>
                                      <p:to>
                                        <p:strVal val="visible"/>
                                      </p:to>
                                    </p:set>
                                    <p:anim calcmode="lin" valueType="num">
                                      <p:cBhvr additive="base">
                                        <p:cTn id="43" dur="500"/>
                                        <p:tgtEl>
                                          <p:spTgt spid="86">
                                            <p:txEl>
                                              <p:pRg st="6" end="6"/>
                                            </p:txEl>
                                          </p:spTgt>
                                        </p:tgtEl>
                                        <p:attrNameLst>
                                          <p:attrName>ppt_w</p:attrName>
                                        </p:attrNameLst>
                                      </p:cBhvr>
                                      <p:tavLst>
                                        <p:tav tm="0">
                                          <p:val>
                                            <p:strVal val="0"/>
                                          </p:val>
                                        </p:tav>
                                        <p:tav tm="100000">
                                          <p:val>
                                            <p:strVal val="#ppt_w"/>
                                          </p:val>
                                        </p:tav>
                                      </p:tavLst>
                                    </p:anim>
                                    <p:anim calcmode="lin" valueType="num">
                                      <p:cBhvr additive="base">
                                        <p:cTn id="44" dur="500"/>
                                        <p:tgtEl>
                                          <p:spTgt spid="86">
                                            <p:txEl>
                                              <p:pRg st="6" end="6"/>
                                            </p:txEl>
                                          </p:spTgt>
                                        </p:tgtEl>
                                        <p:attrNameLst>
                                          <p:attrName>ppt_h</p:attrName>
                                        </p:attrNameLst>
                                      </p:cBhvr>
                                      <p:tavLst>
                                        <p:tav tm="0">
                                          <p:val>
                                            <p:strVal val="0"/>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23" presetClass="entr" presetSubtype="16" fill="hold" nodeType="clickEffect">
                                  <p:stCondLst>
                                    <p:cond delay="0"/>
                                  </p:stCondLst>
                                  <p:childTnLst>
                                    <p:set>
                                      <p:cBhvr>
                                        <p:cTn id="48" dur="1" fill="hold">
                                          <p:stCondLst>
                                            <p:cond delay="0"/>
                                          </p:stCondLst>
                                        </p:cTn>
                                        <p:tgtEl>
                                          <p:spTgt spid="86">
                                            <p:txEl>
                                              <p:pRg st="7" end="7"/>
                                            </p:txEl>
                                          </p:spTgt>
                                        </p:tgtEl>
                                        <p:attrNameLst>
                                          <p:attrName>style.visibility</p:attrName>
                                        </p:attrNameLst>
                                      </p:cBhvr>
                                      <p:to>
                                        <p:strVal val="visible"/>
                                      </p:to>
                                    </p:set>
                                    <p:anim calcmode="lin" valueType="num">
                                      <p:cBhvr additive="base">
                                        <p:cTn id="49" dur="500"/>
                                        <p:tgtEl>
                                          <p:spTgt spid="86">
                                            <p:txEl>
                                              <p:pRg st="7" end="7"/>
                                            </p:txEl>
                                          </p:spTgt>
                                        </p:tgtEl>
                                        <p:attrNameLst>
                                          <p:attrName>ppt_w</p:attrName>
                                        </p:attrNameLst>
                                      </p:cBhvr>
                                      <p:tavLst>
                                        <p:tav tm="0">
                                          <p:val>
                                            <p:strVal val="0"/>
                                          </p:val>
                                        </p:tav>
                                        <p:tav tm="100000">
                                          <p:val>
                                            <p:strVal val="#ppt_w"/>
                                          </p:val>
                                        </p:tav>
                                      </p:tavLst>
                                    </p:anim>
                                    <p:anim calcmode="lin" valueType="num">
                                      <p:cBhvr additive="base">
                                        <p:cTn id="50" dur="500"/>
                                        <p:tgtEl>
                                          <p:spTgt spid="86">
                                            <p:txEl>
                                              <p:pRg st="7" end="7"/>
                                            </p:txEl>
                                          </p:spTgt>
                                        </p:tgtEl>
                                        <p:attrNameLst>
                                          <p:attrName>ppt_h</p:attrName>
                                        </p:attrNameLst>
                                      </p:cBhvr>
                                      <p:tavLst>
                                        <p:tav tm="0">
                                          <p:val>
                                            <p:strVal val="0"/>
                                          </p:val>
                                        </p:tav>
                                        <p:tav tm="100000">
                                          <p:val>
                                            <p:strVal val="#ppt_h"/>
                                          </p:val>
                                        </p:tav>
                                      </p:tavLst>
                                    </p:anim>
                                  </p:childTnLst>
                                </p:cTn>
                              </p:par>
                            </p:childTnLst>
                          </p:cTn>
                        </p:par>
                      </p:childTnLst>
                    </p:cTn>
                  </p:par>
                  <p:par>
                    <p:cTn id="51" fill="hold">
                      <p:stCondLst>
                        <p:cond delay="indefinite"/>
                      </p:stCondLst>
                      <p:childTnLst>
                        <p:par>
                          <p:cTn id="52" fill="hold">
                            <p:stCondLst>
                              <p:cond delay="0"/>
                            </p:stCondLst>
                            <p:childTnLst>
                              <p:par>
                                <p:cTn id="53" presetID="23" presetClass="entr" presetSubtype="16" fill="hold" nodeType="clickEffect">
                                  <p:stCondLst>
                                    <p:cond delay="0"/>
                                  </p:stCondLst>
                                  <p:childTnLst>
                                    <p:set>
                                      <p:cBhvr>
                                        <p:cTn id="54" dur="1" fill="hold">
                                          <p:stCondLst>
                                            <p:cond delay="0"/>
                                          </p:stCondLst>
                                        </p:cTn>
                                        <p:tgtEl>
                                          <p:spTgt spid="86">
                                            <p:txEl>
                                              <p:pRg st="8" end="8"/>
                                            </p:txEl>
                                          </p:spTgt>
                                        </p:tgtEl>
                                        <p:attrNameLst>
                                          <p:attrName>style.visibility</p:attrName>
                                        </p:attrNameLst>
                                      </p:cBhvr>
                                      <p:to>
                                        <p:strVal val="visible"/>
                                      </p:to>
                                    </p:set>
                                    <p:anim calcmode="lin" valueType="num">
                                      <p:cBhvr additive="base">
                                        <p:cTn id="55" dur="500"/>
                                        <p:tgtEl>
                                          <p:spTgt spid="86">
                                            <p:txEl>
                                              <p:pRg st="8" end="8"/>
                                            </p:txEl>
                                          </p:spTgt>
                                        </p:tgtEl>
                                        <p:attrNameLst>
                                          <p:attrName>ppt_w</p:attrName>
                                        </p:attrNameLst>
                                      </p:cBhvr>
                                      <p:tavLst>
                                        <p:tav tm="0">
                                          <p:val>
                                            <p:strVal val="0"/>
                                          </p:val>
                                        </p:tav>
                                        <p:tav tm="100000">
                                          <p:val>
                                            <p:strVal val="#ppt_w"/>
                                          </p:val>
                                        </p:tav>
                                      </p:tavLst>
                                    </p:anim>
                                    <p:anim calcmode="lin" valueType="num">
                                      <p:cBhvr additive="base">
                                        <p:cTn id="56" dur="500"/>
                                        <p:tgtEl>
                                          <p:spTgt spid="86">
                                            <p:txEl>
                                              <p:pRg st="8" end="8"/>
                                            </p:txEl>
                                          </p:spTgt>
                                        </p:tgtEl>
                                        <p:attrNameLst>
                                          <p:attrName>ppt_h</p:attrName>
                                        </p:attrNameLst>
                                      </p:cBhvr>
                                      <p:tavLst>
                                        <p:tav tm="0">
                                          <p:val>
                                            <p:strVal val="0"/>
                                          </p:val>
                                        </p:tav>
                                        <p:tav tm="100000">
                                          <p:val>
                                            <p:strVal val="#ppt_h"/>
                                          </p:val>
                                        </p:tav>
                                      </p:tavLst>
                                    </p:anim>
                                  </p:childTnLst>
                                </p:cTn>
                              </p:par>
                            </p:childTnLst>
                          </p:cTn>
                        </p:par>
                      </p:childTnLst>
                    </p:cTn>
                  </p:par>
                  <p:par>
                    <p:cTn id="57" fill="hold">
                      <p:stCondLst>
                        <p:cond delay="indefinite"/>
                      </p:stCondLst>
                      <p:childTnLst>
                        <p:par>
                          <p:cTn id="58" fill="hold">
                            <p:stCondLst>
                              <p:cond delay="0"/>
                            </p:stCondLst>
                            <p:childTnLst>
                              <p:par>
                                <p:cTn id="59" presetID="23" presetClass="entr" presetSubtype="16" fill="hold" nodeType="clickEffect">
                                  <p:stCondLst>
                                    <p:cond delay="0"/>
                                  </p:stCondLst>
                                  <p:childTnLst>
                                    <p:set>
                                      <p:cBhvr>
                                        <p:cTn id="60" dur="1" fill="hold">
                                          <p:stCondLst>
                                            <p:cond delay="0"/>
                                          </p:stCondLst>
                                        </p:cTn>
                                        <p:tgtEl>
                                          <p:spTgt spid="86">
                                            <p:txEl>
                                              <p:pRg st="9" end="9"/>
                                            </p:txEl>
                                          </p:spTgt>
                                        </p:tgtEl>
                                        <p:attrNameLst>
                                          <p:attrName>style.visibility</p:attrName>
                                        </p:attrNameLst>
                                      </p:cBhvr>
                                      <p:to>
                                        <p:strVal val="visible"/>
                                      </p:to>
                                    </p:set>
                                    <p:anim calcmode="lin" valueType="num">
                                      <p:cBhvr additive="base">
                                        <p:cTn id="61" dur="500"/>
                                        <p:tgtEl>
                                          <p:spTgt spid="86">
                                            <p:txEl>
                                              <p:pRg st="9" end="9"/>
                                            </p:txEl>
                                          </p:spTgt>
                                        </p:tgtEl>
                                        <p:attrNameLst>
                                          <p:attrName>ppt_w</p:attrName>
                                        </p:attrNameLst>
                                      </p:cBhvr>
                                      <p:tavLst>
                                        <p:tav tm="0">
                                          <p:val>
                                            <p:strVal val="0"/>
                                          </p:val>
                                        </p:tav>
                                        <p:tav tm="100000">
                                          <p:val>
                                            <p:strVal val="#ppt_w"/>
                                          </p:val>
                                        </p:tav>
                                      </p:tavLst>
                                    </p:anim>
                                    <p:anim calcmode="lin" valueType="num">
                                      <p:cBhvr additive="base">
                                        <p:cTn id="62" dur="500"/>
                                        <p:tgtEl>
                                          <p:spTgt spid="86">
                                            <p:txEl>
                                              <p:pRg st="9" end="9"/>
                                            </p:txEl>
                                          </p:spTgt>
                                        </p:tgtEl>
                                        <p:attrNameLst>
                                          <p:attrName>ppt_h</p:attrName>
                                        </p:attrNameLst>
                                      </p:cBhvr>
                                      <p:tavLst>
                                        <p:tav tm="0">
                                          <p:val>
                                            <p:strVal val="0"/>
                                          </p:val>
                                        </p:tav>
                                        <p:tav tm="100000">
                                          <p:val>
                                            <p:strVal val="#ppt_h"/>
                                          </p:val>
                                        </p:tav>
                                      </p:tavLst>
                                    </p:anim>
                                  </p:childTnLst>
                                </p:cTn>
                              </p:par>
                            </p:childTnLst>
                          </p:cTn>
                        </p:par>
                      </p:childTnLst>
                    </p:cTn>
                  </p:par>
                  <p:par>
                    <p:cTn id="63" fill="hold">
                      <p:stCondLst>
                        <p:cond delay="indefinite"/>
                      </p:stCondLst>
                      <p:childTnLst>
                        <p:par>
                          <p:cTn id="64" fill="hold">
                            <p:stCondLst>
                              <p:cond delay="0"/>
                            </p:stCondLst>
                            <p:childTnLst>
                              <p:par>
                                <p:cTn id="65" presetID="23" presetClass="entr" presetSubtype="16" fill="hold" nodeType="clickEffect">
                                  <p:stCondLst>
                                    <p:cond delay="0"/>
                                  </p:stCondLst>
                                  <p:childTnLst>
                                    <p:set>
                                      <p:cBhvr>
                                        <p:cTn id="66" dur="1" fill="hold">
                                          <p:stCondLst>
                                            <p:cond delay="0"/>
                                          </p:stCondLst>
                                        </p:cTn>
                                        <p:tgtEl>
                                          <p:spTgt spid="86">
                                            <p:txEl>
                                              <p:pRg st="10" end="10"/>
                                            </p:txEl>
                                          </p:spTgt>
                                        </p:tgtEl>
                                        <p:attrNameLst>
                                          <p:attrName>style.visibility</p:attrName>
                                        </p:attrNameLst>
                                      </p:cBhvr>
                                      <p:to>
                                        <p:strVal val="visible"/>
                                      </p:to>
                                    </p:set>
                                    <p:anim calcmode="lin" valueType="num">
                                      <p:cBhvr additive="base">
                                        <p:cTn id="67" dur="500"/>
                                        <p:tgtEl>
                                          <p:spTgt spid="86">
                                            <p:txEl>
                                              <p:pRg st="10" end="10"/>
                                            </p:txEl>
                                          </p:spTgt>
                                        </p:tgtEl>
                                        <p:attrNameLst>
                                          <p:attrName>ppt_w</p:attrName>
                                        </p:attrNameLst>
                                      </p:cBhvr>
                                      <p:tavLst>
                                        <p:tav tm="0">
                                          <p:val>
                                            <p:strVal val="0"/>
                                          </p:val>
                                        </p:tav>
                                        <p:tav tm="100000">
                                          <p:val>
                                            <p:strVal val="#ppt_w"/>
                                          </p:val>
                                        </p:tav>
                                      </p:tavLst>
                                    </p:anim>
                                    <p:anim calcmode="lin" valueType="num">
                                      <p:cBhvr additive="base">
                                        <p:cTn id="68" dur="500"/>
                                        <p:tgtEl>
                                          <p:spTgt spid="86">
                                            <p:txEl>
                                              <p:pRg st="10" end="10"/>
                                            </p:txEl>
                                          </p:spTgt>
                                        </p:tgtEl>
                                        <p:attrNameLst>
                                          <p:attrName>ppt_h</p:attrName>
                                        </p:attrNameLst>
                                      </p:cBhvr>
                                      <p:tavLst>
                                        <p:tav tm="0">
                                          <p:val>
                                            <p:strVal val="0"/>
                                          </p:val>
                                        </p:tav>
                                        <p:tav tm="100000">
                                          <p:val>
                                            <p:strVal val="#ppt_h"/>
                                          </p:val>
                                        </p:tav>
                                      </p:tavLst>
                                    </p:anim>
                                  </p:childTnLst>
                                </p:cTn>
                              </p:par>
                            </p:childTnLst>
                          </p:cTn>
                        </p:par>
                      </p:childTnLst>
                    </p:cTn>
                  </p:par>
                  <p:par>
                    <p:cTn id="69" fill="hold">
                      <p:stCondLst>
                        <p:cond delay="indefinite"/>
                      </p:stCondLst>
                      <p:childTnLst>
                        <p:par>
                          <p:cTn id="70" fill="hold">
                            <p:stCondLst>
                              <p:cond delay="0"/>
                            </p:stCondLst>
                            <p:childTnLst>
                              <p:par>
                                <p:cTn id="71" presetID="23" presetClass="entr" presetSubtype="16" fill="hold" nodeType="clickEffect">
                                  <p:stCondLst>
                                    <p:cond delay="0"/>
                                  </p:stCondLst>
                                  <p:childTnLst>
                                    <p:set>
                                      <p:cBhvr>
                                        <p:cTn id="72" dur="1" fill="hold">
                                          <p:stCondLst>
                                            <p:cond delay="0"/>
                                          </p:stCondLst>
                                        </p:cTn>
                                        <p:tgtEl>
                                          <p:spTgt spid="86">
                                            <p:txEl>
                                              <p:pRg st="11" end="11"/>
                                            </p:txEl>
                                          </p:spTgt>
                                        </p:tgtEl>
                                        <p:attrNameLst>
                                          <p:attrName>style.visibility</p:attrName>
                                        </p:attrNameLst>
                                      </p:cBhvr>
                                      <p:to>
                                        <p:strVal val="visible"/>
                                      </p:to>
                                    </p:set>
                                    <p:anim calcmode="lin" valueType="num">
                                      <p:cBhvr additive="base">
                                        <p:cTn id="73" dur="500"/>
                                        <p:tgtEl>
                                          <p:spTgt spid="86">
                                            <p:txEl>
                                              <p:pRg st="11" end="11"/>
                                            </p:txEl>
                                          </p:spTgt>
                                        </p:tgtEl>
                                        <p:attrNameLst>
                                          <p:attrName>ppt_w</p:attrName>
                                        </p:attrNameLst>
                                      </p:cBhvr>
                                      <p:tavLst>
                                        <p:tav tm="0">
                                          <p:val>
                                            <p:strVal val="0"/>
                                          </p:val>
                                        </p:tav>
                                        <p:tav tm="100000">
                                          <p:val>
                                            <p:strVal val="#ppt_w"/>
                                          </p:val>
                                        </p:tav>
                                      </p:tavLst>
                                    </p:anim>
                                    <p:anim calcmode="lin" valueType="num">
                                      <p:cBhvr additive="base">
                                        <p:cTn id="74" dur="500"/>
                                        <p:tgtEl>
                                          <p:spTgt spid="86">
                                            <p:txEl>
                                              <p:pRg st="11" end="11"/>
                                            </p:txEl>
                                          </p:spTgt>
                                        </p:tgtEl>
                                        <p:attrNameLst>
                                          <p:attrName>ppt_h</p:attrName>
                                        </p:attrNameLst>
                                      </p:cBhvr>
                                      <p:tavLst>
                                        <p:tav tm="0">
                                          <p:val>
                                            <p:strVal val="0"/>
                                          </p:val>
                                        </p:tav>
                                        <p:tav tm="100000">
                                          <p:val>
                                            <p:strVal val="#ppt_h"/>
                                          </p:val>
                                        </p:tav>
                                      </p:tavLst>
                                    </p:anim>
                                  </p:childTnLst>
                                </p:cTn>
                              </p:par>
                            </p:childTnLst>
                          </p:cTn>
                        </p:par>
                      </p:childTnLst>
                    </p:cTn>
                  </p:par>
                  <p:par>
                    <p:cTn id="75" fill="hold">
                      <p:stCondLst>
                        <p:cond delay="indefinite"/>
                      </p:stCondLst>
                      <p:childTnLst>
                        <p:par>
                          <p:cTn id="76" fill="hold">
                            <p:stCondLst>
                              <p:cond delay="0"/>
                            </p:stCondLst>
                            <p:childTnLst>
                              <p:par>
                                <p:cTn id="77" presetID="23" presetClass="entr" presetSubtype="16" fill="hold" nodeType="clickEffect">
                                  <p:stCondLst>
                                    <p:cond delay="0"/>
                                  </p:stCondLst>
                                  <p:childTnLst>
                                    <p:set>
                                      <p:cBhvr>
                                        <p:cTn id="78" dur="1" fill="hold">
                                          <p:stCondLst>
                                            <p:cond delay="0"/>
                                          </p:stCondLst>
                                        </p:cTn>
                                        <p:tgtEl>
                                          <p:spTgt spid="86">
                                            <p:txEl>
                                              <p:pRg st="12" end="12"/>
                                            </p:txEl>
                                          </p:spTgt>
                                        </p:tgtEl>
                                        <p:attrNameLst>
                                          <p:attrName>style.visibility</p:attrName>
                                        </p:attrNameLst>
                                      </p:cBhvr>
                                      <p:to>
                                        <p:strVal val="visible"/>
                                      </p:to>
                                    </p:set>
                                    <p:anim calcmode="lin" valueType="num">
                                      <p:cBhvr additive="base">
                                        <p:cTn id="79" dur="500"/>
                                        <p:tgtEl>
                                          <p:spTgt spid="86">
                                            <p:txEl>
                                              <p:pRg st="12" end="12"/>
                                            </p:txEl>
                                          </p:spTgt>
                                        </p:tgtEl>
                                        <p:attrNameLst>
                                          <p:attrName>ppt_w</p:attrName>
                                        </p:attrNameLst>
                                      </p:cBhvr>
                                      <p:tavLst>
                                        <p:tav tm="0">
                                          <p:val>
                                            <p:strVal val="0"/>
                                          </p:val>
                                        </p:tav>
                                        <p:tav tm="100000">
                                          <p:val>
                                            <p:strVal val="#ppt_w"/>
                                          </p:val>
                                        </p:tav>
                                      </p:tavLst>
                                    </p:anim>
                                    <p:anim calcmode="lin" valueType="num">
                                      <p:cBhvr additive="base">
                                        <p:cTn id="80" dur="500"/>
                                        <p:tgtEl>
                                          <p:spTgt spid="86">
                                            <p:txEl>
                                              <p:pRg st="12" end="12"/>
                                            </p:txEl>
                                          </p:spTgt>
                                        </p:tgtEl>
                                        <p:attrNameLst>
                                          <p:attrName>ppt_h</p:attrName>
                                        </p:attrNameLst>
                                      </p:cBhvr>
                                      <p:tavLst>
                                        <p:tav tm="0">
                                          <p:val>
                                            <p:strVal val="0"/>
                                          </p:val>
                                        </p:tav>
                                        <p:tav tm="100000">
                                          <p:val>
                                            <p:strVal val="#ppt_h"/>
                                          </p:val>
                                        </p:tav>
                                      </p:tavLst>
                                    </p:anim>
                                  </p:childTnLst>
                                </p:cTn>
                              </p:par>
                            </p:childTnLst>
                          </p:cTn>
                        </p:par>
                      </p:childTnLst>
                    </p:cTn>
                  </p:par>
                  <p:par>
                    <p:cTn id="81" fill="hold">
                      <p:stCondLst>
                        <p:cond delay="indefinite"/>
                      </p:stCondLst>
                      <p:childTnLst>
                        <p:par>
                          <p:cTn id="82" fill="hold">
                            <p:stCondLst>
                              <p:cond delay="0"/>
                            </p:stCondLst>
                            <p:childTnLst>
                              <p:par>
                                <p:cTn id="83" presetID="23" presetClass="entr" presetSubtype="16" fill="hold" nodeType="clickEffect">
                                  <p:stCondLst>
                                    <p:cond delay="0"/>
                                  </p:stCondLst>
                                  <p:childTnLst>
                                    <p:set>
                                      <p:cBhvr>
                                        <p:cTn id="84" dur="1" fill="hold">
                                          <p:stCondLst>
                                            <p:cond delay="0"/>
                                          </p:stCondLst>
                                        </p:cTn>
                                        <p:tgtEl>
                                          <p:spTgt spid="86">
                                            <p:txEl>
                                              <p:pRg st="13" end="13"/>
                                            </p:txEl>
                                          </p:spTgt>
                                        </p:tgtEl>
                                        <p:attrNameLst>
                                          <p:attrName>style.visibility</p:attrName>
                                        </p:attrNameLst>
                                      </p:cBhvr>
                                      <p:to>
                                        <p:strVal val="visible"/>
                                      </p:to>
                                    </p:set>
                                    <p:anim calcmode="lin" valueType="num">
                                      <p:cBhvr additive="base">
                                        <p:cTn id="85" dur="500"/>
                                        <p:tgtEl>
                                          <p:spTgt spid="86">
                                            <p:txEl>
                                              <p:pRg st="13" end="13"/>
                                            </p:txEl>
                                          </p:spTgt>
                                        </p:tgtEl>
                                        <p:attrNameLst>
                                          <p:attrName>ppt_w</p:attrName>
                                        </p:attrNameLst>
                                      </p:cBhvr>
                                      <p:tavLst>
                                        <p:tav tm="0">
                                          <p:val>
                                            <p:strVal val="0"/>
                                          </p:val>
                                        </p:tav>
                                        <p:tav tm="100000">
                                          <p:val>
                                            <p:strVal val="#ppt_w"/>
                                          </p:val>
                                        </p:tav>
                                      </p:tavLst>
                                    </p:anim>
                                    <p:anim calcmode="lin" valueType="num">
                                      <p:cBhvr additive="base">
                                        <p:cTn id="86" dur="500"/>
                                        <p:tgtEl>
                                          <p:spTgt spid="86">
                                            <p:txEl>
                                              <p:pRg st="13" end="13"/>
                                            </p:txEl>
                                          </p:spTgt>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Shape 91"/>
        <p:cNvGrpSpPr/>
        <p:nvPr/>
      </p:nvGrpSpPr>
      <p:grpSpPr>
        <a:xfrm>
          <a:off x="0" y="0"/>
          <a:ext cx="0" cy="0"/>
          <a:chOff x="0" y="0"/>
          <a:chExt cx="0" cy="0"/>
        </a:xfrm>
      </p:grpSpPr>
      <p:sp>
        <p:nvSpPr>
          <p:cNvPr id="92" name="Google Shape;92;p5"/>
          <p:cNvSpPr txBox="1">
            <a:spLocks noGrp="1"/>
          </p:cNvSpPr>
          <p:nvPr>
            <p:ph type="title"/>
          </p:nvPr>
        </p:nvSpPr>
        <p:spPr>
          <a:xfrm>
            <a:off x="407773" y="0"/>
            <a:ext cx="8657963" cy="89297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2700"/>
              <a:buFont typeface="Quattrocento Sans"/>
              <a:buNone/>
            </a:pPr>
            <a:r>
              <a:rPr lang="en-US"/>
              <a:t>Per què una nena o nen revela els abusos sexuals?</a:t>
            </a:r>
            <a:endParaRPr/>
          </a:p>
        </p:txBody>
      </p:sp>
      <p:sp>
        <p:nvSpPr>
          <p:cNvPr id="93" name="Google Shape;93;p5"/>
          <p:cNvSpPr txBox="1">
            <a:spLocks noGrp="1"/>
          </p:cNvSpPr>
          <p:nvPr>
            <p:ph type="body" idx="1"/>
          </p:nvPr>
        </p:nvSpPr>
        <p:spPr>
          <a:xfrm>
            <a:off x="407773" y="814383"/>
            <a:ext cx="8736227" cy="3263504"/>
          </a:xfrm>
          <a:prstGeom prst="rect">
            <a:avLst/>
          </a:prstGeom>
          <a:noFill/>
          <a:ln>
            <a:noFill/>
          </a:ln>
        </p:spPr>
        <p:txBody>
          <a:bodyPr spcFirstLastPara="1" wrap="square" lIns="68575" tIns="34275" rIns="68575" bIns="34275" anchor="t" anchorCtr="0">
            <a:noAutofit/>
          </a:bodyPr>
          <a:lstStyle/>
          <a:p>
            <a:pPr marL="271457" lvl="0" indent="-271457" algn="l" rtl="0">
              <a:lnSpc>
                <a:spcPct val="90000"/>
              </a:lnSpc>
              <a:spcBef>
                <a:spcPts val="0"/>
              </a:spcBef>
              <a:spcAft>
                <a:spcPts val="0"/>
              </a:spcAft>
              <a:buSzPts val="1600"/>
              <a:buNone/>
            </a:pPr>
            <a:r>
              <a:rPr lang="en-US" sz="1600"/>
              <a:t>Perquè s’adonen que l’abús està malament</a:t>
            </a:r>
            <a:endParaRPr sz="1600"/>
          </a:p>
          <a:p>
            <a:pPr marL="271457" lvl="0" indent="-271457" algn="l" rtl="0">
              <a:lnSpc>
                <a:spcPct val="90000"/>
              </a:lnSpc>
              <a:spcBef>
                <a:spcPts val="750"/>
              </a:spcBef>
              <a:spcAft>
                <a:spcPts val="0"/>
              </a:spcAft>
              <a:buClr>
                <a:schemeClr val="accent1"/>
              </a:buClr>
              <a:buSzPts val="1600"/>
              <a:buFont typeface="Noto Sans Symbols"/>
              <a:buChar char="🠶"/>
            </a:pPr>
            <a:r>
              <a:rPr lang="en-US" sz="1600"/>
              <a:t>consciència i comprensió dels abusos</a:t>
            </a:r>
            <a:endParaRPr sz="1600"/>
          </a:p>
          <a:p>
            <a:pPr marL="607204" lvl="1" indent="-264313" algn="l" rtl="0">
              <a:lnSpc>
                <a:spcPct val="90000"/>
              </a:lnSpc>
              <a:spcBef>
                <a:spcPts val="375"/>
              </a:spcBef>
              <a:spcAft>
                <a:spcPts val="0"/>
              </a:spcAft>
              <a:buSzPts val="1300"/>
              <a:buChar char="🠶"/>
            </a:pPr>
            <a:r>
              <a:rPr lang="en-US" sz="1300"/>
              <a:t>les nenes i els nens tenen coneixement sobre què constitueix un abús, tenen llenguatge per explicar-ho i saben com accedir a l’ajuda</a:t>
            </a:r>
            <a:endParaRPr sz="1300"/>
          </a:p>
          <a:p>
            <a:pPr marL="271457" lvl="0" indent="-271457" algn="l" rtl="0">
              <a:lnSpc>
                <a:spcPct val="90000"/>
              </a:lnSpc>
              <a:spcBef>
                <a:spcPts val="750"/>
              </a:spcBef>
              <a:spcAft>
                <a:spcPts val="0"/>
              </a:spcAft>
              <a:buClr>
                <a:schemeClr val="accent1"/>
              </a:buClr>
              <a:buSzPts val="1600"/>
              <a:buFont typeface="Noto Sans Symbols"/>
              <a:buChar char="🠶"/>
            </a:pPr>
            <a:r>
              <a:rPr lang="en-US" sz="1600"/>
              <a:t>creuen que ja no poden sobreviure als abusos</a:t>
            </a:r>
            <a:endParaRPr sz="1600"/>
          </a:p>
          <a:p>
            <a:pPr marL="271457" lvl="0" indent="-271457" algn="l" rtl="0">
              <a:lnSpc>
                <a:spcPct val="90000"/>
              </a:lnSpc>
              <a:spcBef>
                <a:spcPts val="750"/>
              </a:spcBef>
              <a:spcAft>
                <a:spcPts val="0"/>
              </a:spcAft>
              <a:buClr>
                <a:schemeClr val="accent1"/>
              </a:buClr>
              <a:buSzPts val="1600"/>
              <a:buFont typeface="Noto Sans Symbols"/>
              <a:buChar char="🠶"/>
            </a:pPr>
            <a:r>
              <a:rPr lang="en-US" sz="1600"/>
              <a:t>«no puc fer-ho més»; quan l'abús empitjora</a:t>
            </a:r>
            <a:endParaRPr/>
          </a:p>
          <a:p>
            <a:pPr marL="271457" lvl="0" indent="-271457" algn="l" rtl="0">
              <a:lnSpc>
                <a:spcPct val="90000"/>
              </a:lnSpc>
              <a:spcBef>
                <a:spcPts val="750"/>
              </a:spcBef>
              <a:spcAft>
                <a:spcPts val="0"/>
              </a:spcAft>
              <a:buSzPts val="1600"/>
              <a:buNone/>
            </a:pPr>
            <a:r>
              <a:rPr lang="en-US" sz="1600"/>
              <a:t>la continuació de l’abús es fa insuportable i la por pel que passarà és fa més gran que la por per explicar-ho.</a:t>
            </a:r>
            <a:endParaRPr/>
          </a:p>
          <a:p>
            <a:pPr marL="271457" lvl="0" indent="-271457" algn="l" rtl="0">
              <a:lnSpc>
                <a:spcPct val="90000"/>
              </a:lnSpc>
              <a:spcBef>
                <a:spcPts val="750"/>
              </a:spcBef>
              <a:spcAft>
                <a:spcPts val="0"/>
              </a:spcAft>
              <a:buClr>
                <a:schemeClr val="accent1"/>
              </a:buClr>
              <a:buSzPts val="1600"/>
              <a:buFont typeface="Noto Sans Symbols"/>
              <a:buChar char="🠶"/>
            </a:pPr>
            <a:r>
              <a:rPr lang="en-US" sz="1600"/>
              <a:t>quan el seu cos ha estat danyat</a:t>
            </a:r>
            <a:endParaRPr sz="1600"/>
          </a:p>
          <a:p>
            <a:pPr marL="607204" lvl="1" indent="-264313" algn="l" rtl="0">
              <a:lnSpc>
                <a:spcPct val="90000"/>
              </a:lnSpc>
              <a:spcBef>
                <a:spcPts val="375"/>
              </a:spcBef>
              <a:spcAft>
                <a:spcPts val="0"/>
              </a:spcAft>
              <a:buSzPts val="1600"/>
              <a:buChar char="🠶"/>
            </a:pPr>
            <a:r>
              <a:rPr lang="en-US" sz="1600"/>
              <a:t>embaràs o amenaces de lesions físiques</a:t>
            </a:r>
            <a:endParaRPr sz="1600"/>
          </a:p>
          <a:p>
            <a:pPr marL="607204" lvl="1" indent="-264313" algn="l" rtl="0">
              <a:lnSpc>
                <a:spcPct val="90000"/>
              </a:lnSpc>
              <a:spcBef>
                <a:spcPts val="375"/>
              </a:spcBef>
              <a:spcAft>
                <a:spcPts val="0"/>
              </a:spcAft>
              <a:buSzPts val="1600"/>
              <a:buChar char="🠶"/>
            </a:pPr>
            <a:r>
              <a:rPr lang="en-US" sz="1600"/>
              <a:t>es produeix una lesió física que necessita atenció mèdica</a:t>
            </a:r>
            <a:endParaRPr sz="1600"/>
          </a:p>
          <a:p>
            <a:pPr marL="271457" lvl="0" indent="-271457" algn="l" rtl="0">
              <a:lnSpc>
                <a:spcPct val="90000"/>
              </a:lnSpc>
              <a:spcBef>
                <a:spcPts val="750"/>
              </a:spcBef>
              <a:spcAft>
                <a:spcPts val="0"/>
              </a:spcAft>
              <a:buClr>
                <a:schemeClr val="accent1"/>
              </a:buClr>
              <a:buSzPts val="1600"/>
              <a:buFont typeface="Noto Sans Symbols"/>
              <a:buChar char="🠶"/>
            </a:pPr>
            <a:r>
              <a:rPr lang="en-US" sz="1600"/>
              <a:t>desig de prevenir que s’abusi d’altres nenes i nens </a:t>
            </a:r>
            <a:endParaRPr/>
          </a:p>
          <a:p>
            <a:pPr marL="271457" lvl="0" indent="-271457" algn="l" rtl="0">
              <a:lnSpc>
                <a:spcPct val="90000"/>
              </a:lnSpc>
              <a:spcBef>
                <a:spcPts val="750"/>
              </a:spcBef>
              <a:spcAft>
                <a:spcPts val="0"/>
              </a:spcAft>
              <a:buClr>
                <a:schemeClr val="accent1"/>
              </a:buClr>
              <a:buSzPts val="1600"/>
              <a:buFont typeface="Noto Sans Symbols"/>
              <a:buChar char="🠶"/>
            </a:pPr>
            <a:r>
              <a:rPr lang="en-US" sz="1600"/>
              <a:t>germanes o germans estan en risc o reben maltractament</a:t>
            </a:r>
            <a:endParaRPr sz="16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Shape 98"/>
        <p:cNvGrpSpPr/>
        <p:nvPr/>
      </p:nvGrpSpPr>
      <p:grpSpPr>
        <a:xfrm>
          <a:off x="0" y="0"/>
          <a:ext cx="0" cy="0"/>
          <a:chOff x="0" y="0"/>
          <a:chExt cx="0" cy="0"/>
        </a:xfrm>
      </p:grpSpPr>
      <p:sp>
        <p:nvSpPr>
          <p:cNvPr id="99" name="Google Shape;99;p6"/>
          <p:cNvSpPr txBox="1">
            <a:spLocks noGrp="1"/>
          </p:cNvSpPr>
          <p:nvPr>
            <p:ph type="title"/>
          </p:nvPr>
        </p:nvSpPr>
        <p:spPr>
          <a:xfrm>
            <a:off x="354229" y="114455"/>
            <a:ext cx="8657963" cy="89297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2700"/>
              <a:buFont typeface="Quattrocento Sans"/>
              <a:buNone/>
            </a:pPr>
            <a:r>
              <a:rPr lang="en-US"/>
              <a:t>Per què una nena o nen revela els abusos sexuals?</a:t>
            </a:r>
            <a:endParaRPr/>
          </a:p>
        </p:txBody>
      </p:sp>
      <p:sp>
        <p:nvSpPr>
          <p:cNvPr id="100" name="Google Shape;100;p6"/>
          <p:cNvSpPr txBox="1">
            <a:spLocks noGrp="1"/>
          </p:cNvSpPr>
          <p:nvPr>
            <p:ph type="body" idx="1"/>
          </p:nvPr>
        </p:nvSpPr>
        <p:spPr>
          <a:xfrm>
            <a:off x="356120" y="1007425"/>
            <a:ext cx="8921578" cy="3263504"/>
          </a:xfrm>
          <a:prstGeom prst="rect">
            <a:avLst/>
          </a:prstGeom>
          <a:noFill/>
          <a:ln>
            <a:noFill/>
          </a:ln>
        </p:spPr>
        <p:txBody>
          <a:bodyPr spcFirstLastPara="1" wrap="square" lIns="68575" tIns="34275" rIns="68575" bIns="34275" anchor="t" anchorCtr="0">
            <a:noAutofit/>
          </a:bodyPr>
          <a:lstStyle/>
          <a:p>
            <a:pPr marL="271457" lvl="0" indent="-271457" algn="l" rtl="0">
              <a:lnSpc>
                <a:spcPct val="90000"/>
              </a:lnSpc>
              <a:spcBef>
                <a:spcPts val="0"/>
              </a:spcBef>
              <a:spcAft>
                <a:spcPts val="0"/>
              </a:spcAft>
              <a:buSzPts val="1600"/>
              <a:buNone/>
            </a:pPr>
            <a:r>
              <a:rPr lang="en-US" sz="1600"/>
              <a:t>es produeix un canvi a la xarxa de suport de la nena o el nen</a:t>
            </a:r>
            <a:endParaRPr sz="1600"/>
          </a:p>
          <a:p>
            <a:pPr marL="271457" lvl="0" indent="-271457" algn="l" rtl="0">
              <a:lnSpc>
                <a:spcPct val="90000"/>
              </a:lnSpc>
              <a:spcBef>
                <a:spcPts val="750"/>
              </a:spcBef>
              <a:spcAft>
                <a:spcPts val="0"/>
              </a:spcAft>
              <a:buSzPts val="1600"/>
              <a:buChar char="🠶"/>
            </a:pPr>
            <a:r>
              <a:rPr lang="en-US" sz="1600"/>
              <a:t>accedeixen a alguna persona que els escolta, els creu i respon adequadament i no és crítica, ni jutja ni amenaça</a:t>
            </a:r>
            <a:endParaRPr sz="1600"/>
          </a:p>
          <a:p>
            <a:pPr marL="271457" lvl="0" indent="-271457" algn="l" rtl="0">
              <a:lnSpc>
                <a:spcPct val="90000"/>
              </a:lnSpc>
              <a:spcBef>
                <a:spcPts val="750"/>
              </a:spcBef>
              <a:spcAft>
                <a:spcPts val="0"/>
              </a:spcAft>
              <a:buSzPts val="1600"/>
              <a:buChar char="🠶"/>
            </a:pPr>
            <a:r>
              <a:rPr lang="en-US" sz="1600"/>
              <a:t>la nena o el nen troba alguna persona forta i segura, que creu que pot superar l’aggressora</a:t>
            </a:r>
            <a:endParaRPr sz="1600"/>
          </a:p>
          <a:p>
            <a:pPr marL="271457" lvl="0" indent="-271457" algn="l" rtl="0">
              <a:lnSpc>
                <a:spcPct val="90000"/>
              </a:lnSpc>
              <a:spcBef>
                <a:spcPts val="750"/>
              </a:spcBef>
              <a:spcAft>
                <a:spcPts val="0"/>
              </a:spcAft>
              <a:buSzPts val="1600"/>
              <a:buChar char="🠶"/>
            </a:pPr>
            <a:r>
              <a:rPr lang="en-US" sz="1600"/>
              <a:t>reben respostes efectives per part de persones adultes tant en contextos informals com formals</a:t>
            </a:r>
            <a:endParaRPr sz="1600"/>
          </a:p>
          <a:p>
            <a:pPr marL="607204" lvl="1" indent="-264313" algn="l" rtl="0">
              <a:lnSpc>
                <a:spcPct val="90000"/>
              </a:lnSpc>
              <a:spcBef>
                <a:spcPts val="375"/>
              </a:spcBef>
              <a:spcAft>
                <a:spcPts val="0"/>
              </a:spcAft>
              <a:buSzPts val="1300"/>
              <a:buChar char="🠶"/>
            </a:pPr>
            <a:r>
              <a:rPr lang="en-US" sz="1300"/>
              <a:t>tenen la sensació que alguna persona ja ho sap i no s’horroritzarà pel que li expliqui</a:t>
            </a:r>
            <a:endParaRPr sz="1300"/>
          </a:p>
          <a:p>
            <a:pPr marL="271457" lvl="0" indent="-271457" algn="l" rtl="0">
              <a:lnSpc>
                <a:spcPct val="90000"/>
              </a:lnSpc>
              <a:spcBef>
                <a:spcPts val="750"/>
              </a:spcBef>
              <a:spcAft>
                <a:spcPts val="0"/>
              </a:spcAft>
              <a:buSzPts val="1600"/>
              <a:buChar char="🠶"/>
            </a:pPr>
            <a:r>
              <a:rPr lang="en-US" sz="1600"/>
              <a:t>els hi pregunten directament sobre experiències d’abús</a:t>
            </a:r>
            <a:endParaRPr sz="1600"/>
          </a:p>
          <a:p>
            <a:pPr marL="271457" lvl="0" indent="-271457" algn="l" rtl="0">
              <a:lnSpc>
                <a:spcPct val="90000"/>
              </a:lnSpc>
              <a:spcBef>
                <a:spcPts val="750"/>
              </a:spcBef>
              <a:spcAft>
                <a:spcPts val="0"/>
              </a:spcAft>
              <a:buClr>
                <a:schemeClr val="accent1"/>
              </a:buClr>
              <a:buSzPts val="1600"/>
              <a:buFont typeface="Noto Sans Symbols"/>
              <a:buChar char="🠶"/>
            </a:pPr>
            <a:r>
              <a:rPr lang="en-US" sz="1600"/>
              <a:t>tenen sensació de control durant el procés de revelació dels fets quant a:</a:t>
            </a:r>
            <a:endParaRPr/>
          </a:p>
          <a:p>
            <a:pPr marL="607204" lvl="1" indent="-264313" algn="l" rtl="0">
              <a:lnSpc>
                <a:spcPct val="90000"/>
              </a:lnSpc>
              <a:spcBef>
                <a:spcPts val="375"/>
              </a:spcBef>
              <a:spcAft>
                <a:spcPts val="0"/>
              </a:spcAft>
              <a:buSzPts val="1600"/>
              <a:buChar char="🠶"/>
            </a:pPr>
            <a:r>
              <a:rPr lang="en-US" sz="1600"/>
              <a:t>l'anonimat (no ser identificades o identificats fins que estiguin preparades o preparats) i</a:t>
            </a:r>
            <a:endParaRPr sz="1600"/>
          </a:p>
          <a:p>
            <a:pPr marL="607204" lvl="1" indent="-264313" algn="l" rtl="0">
              <a:lnSpc>
                <a:spcPct val="90000"/>
              </a:lnSpc>
              <a:spcBef>
                <a:spcPts val="375"/>
              </a:spcBef>
              <a:spcAft>
                <a:spcPts val="0"/>
              </a:spcAft>
              <a:buSzPts val="1600"/>
              <a:buChar char="🠶"/>
            </a:pPr>
            <a:r>
              <a:rPr lang="en-US" sz="1600"/>
              <a:t>la confidencialitat (dret a controlar qui ho sap)</a:t>
            </a:r>
            <a:endParaRPr/>
          </a:p>
          <a:p>
            <a:pPr marL="271457" lvl="0" indent="-271457" algn="l" rtl="0">
              <a:lnSpc>
                <a:spcPct val="90000"/>
              </a:lnSpc>
              <a:spcBef>
                <a:spcPts val="750"/>
              </a:spcBef>
              <a:spcAft>
                <a:spcPts val="0"/>
              </a:spcAft>
              <a:buClr>
                <a:schemeClr val="accent1"/>
              </a:buClr>
              <a:buSzPts val="1600"/>
              <a:buFont typeface="Noto Sans Symbols"/>
              <a:buChar char="🠶"/>
            </a:pPr>
            <a:r>
              <a:rPr lang="en-US" sz="1600"/>
              <a:t>desitgen que la persona abusadora sigui castigada</a:t>
            </a:r>
            <a:endParaRPr sz="1600"/>
          </a:p>
          <a:p>
            <a:pPr marL="271457" lvl="0" indent="-119057" algn="l" rtl="0">
              <a:lnSpc>
                <a:spcPct val="90000"/>
              </a:lnSpc>
              <a:spcBef>
                <a:spcPts val="750"/>
              </a:spcBef>
              <a:spcAft>
                <a:spcPts val="0"/>
              </a:spcAft>
              <a:buClr>
                <a:schemeClr val="accent1"/>
              </a:buClr>
              <a:buSzPts val="2400"/>
              <a:buFont typeface="Noto Sans Symbols"/>
              <a:buNone/>
            </a:pPr>
            <a:endParaRPr sz="2400"/>
          </a:p>
        </p:txBody>
      </p:sp>
    </p:spTree>
  </p:cSld>
  <p:clrMapOvr>
    <a:masterClrMapping/>
  </p:clrMapOvr>
  <p:transition>
    <p:wipe dir="d"/>
  </p:transition>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Shape 105"/>
        <p:cNvGrpSpPr/>
        <p:nvPr/>
      </p:nvGrpSpPr>
      <p:grpSpPr>
        <a:xfrm>
          <a:off x="0" y="0"/>
          <a:ext cx="0" cy="0"/>
          <a:chOff x="0" y="0"/>
          <a:chExt cx="0" cy="0"/>
        </a:xfrm>
      </p:grpSpPr>
      <p:sp>
        <p:nvSpPr>
          <p:cNvPr id="106" name="Google Shape;106;p7"/>
          <p:cNvSpPr txBox="1">
            <a:spLocks noGrp="1"/>
          </p:cNvSpPr>
          <p:nvPr>
            <p:ph type="title"/>
          </p:nvPr>
        </p:nvSpPr>
        <p:spPr>
          <a:xfrm>
            <a:off x="628650" y="273846"/>
            <a:ext cx="7886700" cy="89297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2700"/>
              <a:buFont typeface="Quattrocento Sans"/>
              <a:buNone/>
            </a:pPr>
            <a:r>
              <a:rPr lang="en-US"/>
              <a:t>Responent a la nena, el nen o l’adolescent</a:t>
            </a:r>
            <a:endParaRPr/>
          </a:p>
        </p:txBody>
      </p:sp>
      <p:sp>
        <p:nvSpPr>
          <p:cNvPr id="107" name="Google Shape;107;p7"/>
          <p:cNvSpPr txBox="1">
            <a:spLocks noGrp="1"/>
          </p:cNvSpPr>
          <p:nvPr>
            <p:ph type="body" idx="1"/>
          </p:nvPr>
        </p:nvSpPr>
        <p:spPr>
          <a:xfrm>
            <a:off x="692443" y="1172587"/>
            <a:ext cx="7886700" cy="1737668"/>
          </a:xfrm>
          <a:prstGeom prst="rect">
            <a:avLst/>
          </a:prstGeom>
          <a:noFill/>
          <a:ln>
            <a:noFill/>
          </a:ln>
        </p:spPr>
        <p:txBody>
          <a:bodyPr spcFirstLastPara="1" wrap="square" lIns="68575" tIns="34275" rIns="68575" bIns="34275" anchor="t" anchorCtr="0">
            <a:noAutofit/>
          </a:bodyPr>
          <a:lstStyle/>
          <a:p>
            <a:pPr marL="271457" lvl="0" indent="-163507" algn="l" rtl="0">
              <a:lnSpc>
                <a:spcPct val="90000"/>
              </a:lnSpc>
              <a:spcBef>
                <a:spcPts val="0"/>
              </a:spcBef>
              <a:spcAft>
                <a:spcPts val="0"/>
              </a:spcAft>
              <a:buClr>
                <a:schemeClr val="accent1"/>
              </a:buClr>
              <a:buSzPts val="1700"/>
              <a:buFont typeface="Noto Sans Symbols"/>
              <a:buNone/>
            </a:pPr>
            <a:endParaRPr sz="1700" b="1">
              <a:solidFill>
                <a:schemeClr val="accent1"/>
              </a:solidFill>
            </a:endParaRPr>
          </a:p>
          <a:p>
            <a:pPr marL="271457" lvl="0" indent="-163507" algn="l" rtl="0">
              <a:lnSpc>
                <a:spcPct val="90000"/>
              </a:lnSpc>
              <a:spcBef>
                <a:spcPts val="750"/>
              </a:spcBef>
              <a:spcAft>
                <a:spcPts val="0"/>
              </a:spcAft>
              <a:buClr>
                <a:schemeClr val="accent1"/>
              </a:buClr>
              <a:buSzPts val="1700"/>
              <a:buFont typeface="Noto Sans Symbols"/>
              <a:buNone/>
            </a:pPr>
            <a:endParaRPr sz="1700" b="1">
              <a:solidFill>
                <a:schemeClr val="accent1"/>
              </a:solidFill>
            </a:endParaRPr>
          </a:p>
          <a:p>
            <a:pPr marL="271457" lvl="0" indent="-163507" algn="l" rtl="0">
              <a:lnSpc>
                <a:spcPct val="90000"/>
              </a:lnSpc>
              <a:spcBef>
                <a:spcPts val="750"/>
              </a:spcBef>
              <a:spcAft>
                <a:spcPts val="0"/>
              </a:spcAft>
              <a:buClr>
                <a:schemeClr val="accent1"/>
              </a:buClr>
              <a:buSzPts val="1700"/>
              <a:buFont typeface="Noto Sans Symbols"/>
              <a:buNone/>
            </a:pPr>
            <a:endParaRPr sz="1700" b="1">
              <a:solidFill>
                <a:schemeClr val="accent1"/>
              </a:solidFill>
            </a:endParaRPr>
          </a:p>
          <a:p>
            <a:pPr marL="271457" lvl="0" indent="-271457" algn="l" rtl="0">
              <a:lnSpc>
                <a:spcPct val="90000"/>
              </a:lnSpc>
              <a:spcBef>
                <a:spcPts val="750"/>
              </a:spcBef>
              <a:spcAft>
                <a:spcPts val="0"/>
              </a:spcAft>
              <a:buClr>
                <a:schemeClr val="accent1"/>
              </a:buClr>
              <a:buSzPts val="1700"/>
              <a:buFont typeface="Noto Sans Symbols"/>
              <a:buChar char="🠶"/>
            </a:pPr>
            <a:r>
              <a:rPr lang="en-US" sz="1700" b="1">
                <a:solidFill>
                  <a:schemeClr val="accent1"/>
                </a:solidFill>
              </a:rPr>
              <a:t>Com hauria de respondre a una nena o un nen que informa que ha estat maltractada o maltractat?</a:t>
            </a:r>
            <a:endParaRPr/>
          </a:p>
          <a:p>
            <a:pPr marL="271457" lvl="0" indent="-271457" algn="l" rtl="0">
              <a:lnSpc>
                <a:spcPct val="90000"/>
              </a:lnSpc>
              <a:spcBef>
                <a:spcPts val="750"/>
              </a:spcBef>
              <a:spcAft>
                <a:spcPts val="0"/>
              </a:spcAft>
              <a:buClr>
                <a:schemeClr val="accent1"/>
              </a:buClr>
              <a:buSzPts val="1700"/>
              <a:buFont typeface="Noto Sans Symbols"/>
              <a:buChar char="🠶"/>
            </a:pPr>
            <a:r>
              <a:rPr lang="en-US" sz="1700"/>
              <a:t>Quan parlem amb una nena o un nen que revela una situació de maltractament, és important tenir molt present que cal tractar la comunicació amb sensibilitat.</a:t>
            </a:r>
            <a:endParaRPr/>
          </a:p>
          <a:p>
            <a:pPr marL="607204" lvl="1" indent="-264313" algn="l" rtl="0">
              <a:lnSpc>
                <a:spcPct val="90000"/>
              </a:lnSpc>
              <a:spcBef>
                <a:spcPts val="375"/>
              </a:spcBef>
              <a:spcAft>
                <a:spcPts val="0"/>
              </a:spcAft>
              <a:buSzPts val="1400"/>
              <a:buChar char="🠶"/>
            </a:pPr>
            <a:r>
              <a:rPr lang="en-US" sz="1400" i="1"/>
              <a:t>la resposta pot calmar o molestar la nena o el nen</a:t>
            </a:r>
            <a:endParaRPr sz="1200" i="1"/>
          </a:p>
        </p:txBody>
      </p:sp>
      <p:sp>
        <p:nvSpPr>
          <p:cNvPr id="108" name="Google Shape;108;p7"/>
          <p:cNvSpPr txBox="1"/>
          <p:nvPr/>
        </p:nvSpPr>
        <p:spPr>
          <a:xfrm>
            <a:off x="584689" y="3312187"/>
            <a:ext cx="7886700" cy="1268603"/>
          </a:xfrm>
          <a:prstGeom prst="rect">
            <a:avLst/>
          </a:prstGeom>
          <a:noFill/>
          <a:ln>
            <a:noFill/>
          </a:ln>
        </p:spPr>
        <p:txBody>
          <a:bodyPr spcFirstLastPara="1" wrap="square" lIns="68575" tIns="34275" rIns="68575" bIns="34275" anchor="t" anchorCtr="0">
            <a:noAutofit/>
          </a:bodyPr>
          <a:lstStyle/>
          <a:p>
            <a:pPr marL="271457" marR="0" lvl="0" indent="-163507" algn="l" rtl="0">
              <a:lnSpc>
                <a:spcPct val="90000"/>
              </a:lnSpc>
              <a:spcBef>
                <a:spcPts val="0"/>
              </a:spcBef>
              <a:spcAft>
                <a:spcPts val="0"/>
              </a:spcAft>
              <a:buClr>
                <a:schemeClr val="accent1"/>
              </a:buClr>
              <a:buSzPts val="1700"/>
              <a:buFont typeface="Noto Sans Symbols"/>
              <a:buNone/>
            </a:pPr>
            <a:endParaRPr sz="1700" b="0" i="0" u="none" strike="noStrike" cap="none">
              <a:solidFill>
                <a:schemeClr val="dk1"/>
              </a:solidFill>
              <a:latin typeface="Quattrocento Sans"/>
              <a:ea typeface="Quattrocento Sans"/>
              <a:cs typeface="Quattrocento Sans"/>
              <a:sym typeface="Quattrocento Sans"/>
            </a:endParaRPr>
          </a:p>
        </p:txBody>
      </p:sp>
    </p:spTree>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Shape 113"/>
        <p:cNvGrpSpPr/>
        <p:nvPr/>
      </p:nvGrpSpPr>
      <p:grpSpPr>
        <a:xfrm>
          <a:off x="0" y="0"/>
          <a:ext cx="0" cy="0"/>
          <a:chOff x="0" y="0"/>
          <a:chExt cx="0" cy="0"/>
        </a:xfrm>
      </p:grpSpPr>
      <p:sp>
        <p:nvSpPr>
          <p:cNvPr id="114" name="Google Shape;114;p8"/>
          <p:cNvSpPr txBox="1">
            <a:spLocks noGrp="1"/>
          </p:cNvSpPr>
          <p:nvPr>
            <p:ph type="title"/>
          </p:nvPr>
        </p:nvSpPr>
        <p:spPr>
          <a:xfrm>
            <a:off x="573190" y="-3078"/>
            <a:ext cx="7886700" cy="89297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2700"/>
              <a:buFont typeface="Quattrocento Sans"/>
              <a:buNone/>
            </a:pPr>
            <a:r>
              <a:rPr lang="en-US"/>
              <a:t>Responent a la nena, el nen o l’adolescent</a:t>
            </a:r>
            <a:br>
              <a:rPr lang="en-US"/>
            </a:br>
            <a:r>
              <a:rPr lang="en-US" sz="2100">
                <a:latin typeface="Quattrocento Sans"/>
                <a:ea typeface="Quattrocento Sans"/>
                <a:cs typeface="Quattrocento Sans"/>
                <a:sym typeface="Quattrocento Sans"/>
              </a:rPr>
              <a:t>Què fer quan la víctima revela el maltractament</a:t>
            </a:r>
            <a:endParaRPr sz="2100">
              <a:latin typeface="Quattrocento Sans"/>
              <a:ea typeface="Quattrocento Sans"/>
              <a:cs typeface="Quattrocento Sans"/>
              <a:sym typeface="Quattrocento Sans"/>
            </a:endParaRPr>
          </a:p>
        </p:txBody>
      </p:sp>
      <p:sp>
        <p:nvSpPr>
          <p:cNvPr id="115" name="Google Shape;115;p8"/>
          <p:cNvSpPr txBox="1">
            <a:spLocks noGrp="1"/>
          </p:cNvSpPr>
          <p:nvPr>
            <p:ph type="body" idx="1"/>
          </p:nvPr>
        </p:nvSpPr>
        <p:spPr>
          <a:xfrm>
            <a:off x="573190" y="932587"/>
            <a:ext cx="8428197" cy="3263504"/>
          </a:xfrm>
          <a:prstGeom prst="rect">
            <a:avLst/>
          </a:prstGeom>
          <a:noFill/>
          <a:ln>
            <a:noFill/>
          </a:ln>
        </p:spPr>
        <p:txBody>
          <a:bodyPr spcFirstLastPara="1" wrap="square" lIns="68575" tIns="34275" rIns="68575" bIns="34275" anchor="t" anchorCtr="0">
            <a:noAutofit/>
          </a:bodyPr>
          <a:lstStyle/>
          <a:p>
            <a:pPr marL="271457" lvl="0" indent="-271457" algn="l" rtl="0">
              <a:lnSpc>
                <a:spcPct val="90000"/>
              </a:lnSpc>
              <a:spcBef>
                <a:spcPts val="0"/>
              </a:spcBef>
              <a:spcAft>
                <a:spcPts val="0"/>
              </a:spcAft>
              <a:buClr>
                <a:schemeClr val="accent1"/>
              </a:buClr>
              <a:buSzPts val="1800"/>
              <a:buFont typeface="Noto Sans Symbols"/>
              <a:buChar char="🠶"/>
            </a:pPr>
            <a:r>
              <a:rPr lang="en-US" sz="1800"/>
              <a:t>Presteu tota l’atenció a la nena o el nen</a:t>
            </a:r>
            <a:endParaRPr/>
          </a:p>
          <a:p>
            <a:pPr marL="271457" lvl="0" indent="-271457" algn="l" rtl="0">
              <a:lnSpc>
                <a:spcPct val="90000"/>
              </a:lnSpc>
              <a:spcBef>
                <a:spcPts val="750"/>
              </a:spcBef>
              <a:spcAft>
                <a:spcPts val="0"/>
              </a:spcAft>
              <a:buClr>
                <a:schemeClr val="accent1"/>
              </a:buClr>
              <a:buSzPts val="1800"/>
              <a:buFont typeface="Noto Sans Symbols"/>
              <a:buChar char="🠶"/>
            </a:pPr>
            <a:r>
              <a:rPr lang="en-US" sz="1800"/>
              <a:t>Busqueu un lloc tranquil per parlar-ne sense interrupcions</a:t>
            </a:r>
            <a:endParaRPr sz="1800"/>
          </a:p>
          <a:p>
            <a:pPr marL="607204" lvl="1" indent="-264313" algn="l" rtl="0">
              <a:lnSpc>
                <a:spcPct val="90000"/>
              </a:lnSpc>
              <a:spcBef>
                <a:spcPts val="375"/>
              </a:spcBef>
              <a:spcAft>
                <a:spcPts val="0"/>
              </a:spcAft>
              <a:buSzPts val="1800"/>
              <a:buChar char="🠶"/>
            </a:pPr>
            <a:r>
              <a:rPr lang="en-US"/>
              <a:t>Segeu a prop de la nena o el nen, sense taules pel mig creant distància i formalitat</a:t>
            </a:r>
            <a:endParaRPr/>
          </a:p>
          <a:p>
            <a:pPr marL="271457" lvl="0" indent="-271457" algn="l" rtl="0">
              <a:lnSpc>
                <a:spcPct val="90000"/>
              </a:lnSpc>
              <a:spcBef>
                <a:spcPts val="750"/>
              </a:spcBef>
              <a:spcAft>
                <a:spcPts val="0"/>
              </a:spcAft>
              <a:buClr>
                <a:schemeClr val="accent1"/>
              </a:buClr>
              <a:buSzPts val="1800"/>
              <a:buFont typeface="Noto Sans Symbols"/>
              <a:buChar char="🠶"/>
            </a:pPr>
            <a:r>
              <a:rPr lang="en-US" sz="1800"/>
              <a:t>Assegureu a la nena o el nen que està bé explicar-ho i que no li portarà problemes</a:t>
            </a:r>
            <a:endParaRPr sz="1800"/>
          </a:p>
          <a:p>
            <a:pPr marL="271457" lvl="0" indent="-271457" algn="l" rtl="0">
              <a:lnSpc>
                <a:spcPct val="90000"/>
              </a:lnSpc>
              <a:spcBef>
                <a:spcPts val="750"/>
              </a:spcBef>
              <a:spcAft>
                <a:spcPts val="0"/>
              </a:spcAft>
              <a:buSzPts val="1800"/>
              <a:buChar char="🠶"/>
            </a:pPr>
            <a:r>
              <a:rPr lang="en-US" sz="1800"/>
              <a:t>Recolzeu la nena o el nen: “Sento molt que hagis viscut això” </a:t>
            </a:r>
            <a:endParaRPr/>
          </a:p>
          <a:p>
            <a:pPr marL="271457" lvl="0" indent="-271457" algn="l" rtl="0">
              <a:lnSpc>
                <a:spcPct val="90000"/>
              </a:lnSpc>
              <a:spcBef>
                <a:spcPts val="750"/>
              </a:spcBef>
              <a:spcAft>
                <a:spcPts val="0"/>
              </a:spcAft>
              <a:buClr>
                <a:schemeClr val="accent1"/>
              </a:buClr>
              <a:buSzPts val="1800"/>
              <a:buFont typeface="Noto Sans Symbols"/>
              <a:buChar char="🠶"/>
            </a:pPr>
            <a:r>
              <a:rPr lang="en-US" sz="1800"/>
              <a:t>Transmeteu calma; mantingueu sota control les vostres emocions</a:t>
            </a:r>
            <a:endParaRPr sz="1800"/>
          </a:p>
          <a:p>
            <a:pPr marL="271457" lvl="0" indent="-271457" algn="l" rtl="0">
              <a:lnSpc>
                <a:spcPct val="90000"/>
              </a:lnSpc>
              <a:spcBef>
                <a:spcPts val="750"/>
              </a:spcBef>
              <a:spcAft>
                <a:spcPts val="0"/>
              </a:spcAft>
              <a:buClr>
                <a:schemeClr val="accent1"/>
              </a:buClr>
              <a:buSzPts val="1800"/>
              <a:buFont typeface="Noto Sans Symbols"/>
              <a:buChar char="🠶"/>
            </a:pPr>
            <a:r>
              <a:rPr lang="en-US" sz="1800"/>
              <a:t>Utilitzeu preguntes obertes com ara : </a:t>
            </a:r>
            <a:endParaRPr/>
          </a:p>
          <a:p>
            <a:pPr marL="607204" lvl="1" indent="-264313" algn="l" rtl="0">
              <a:lnSpc>
                <a:spcPct val="90000"/>
              </a:lnSpc>
              <a:spcBef>
                <a:spcPts val="375"/>
              </a:spcBef>
              <a:spcAft>
                <a:spcPts val="0"/>
              </a:spcAft>
              <a:buSzPts val="1800"/>
              <a:buChar char="🠶"/>
            </a:pPr>
            <a:r>
              <a:rPr lang="en-US" i="1"/>
              <a:t>“Pots explicar-me el que ha passat?” </a:t>
            </a:r>
            <a:endParaRPr/>
          </a:p>
          <a:p>
            <a:pPr marL="271457" lvl="0" indent="-271457" algn="l" rtl="0">
              <a:lnSpc>
                <a:spcPct val="90000"/>
              </a:lnSpc>
              <a:spcBef>
                <a:spcPts val="750"/>
              </a:spcBef>
              <a:spcAft>
                <a:spcPts val="0"/>
              </a:spcAft>
              <a:buClr>
                <a:schemeClr val="accent1"/>
              </a:buClr>
              <a:buSzPts val="1800"/>
              <a:buFont typeface="Noto Sans Symbols"/>
              <a:buChar char="🠶"/>
            </a:pPr>
            <a:r>
              <a:rPr lang="en-US" sz="1800"/>
              <a:t>La nena o el nen explicarà només allò amb que senti comoditat, reconeixeu la valentia i la força per parlar d’una cosa tan difícil</a:t>
            </a:r>
            <a:endParaRPr i="1"/>
          </a:p>
        </p:txBody>
      </p:sp>
      <p:sp>
        <p:nvSpPr>
          <p:cNvPr id="116" name="Google Shape;116;p8"/>
          <p:cNvSpPr/>
          <p:nvPr/>
        </p:nvSpPr>
        <p:spPr>
          <a:xfrm>
            <a:off x="6876411" y="551714"/>
            <a:ext cx="2205054" cy="761747"/>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US" sz="4500" b="1" i="0" u="none" strike="noStrike" cap="none">
                <a:solidFill>
                  <a:schemeClr val="accent1"/>
                </a:solidFill>
                <a:latin typeface="Arial"/>
                <a:ea typeface="Arial"/>
                <a:cs typeface="Arial"/>
                <a:sym typeface="Arial"/>
              </a:rPr>
              <a:t>Què fer</a:t>
            </a:r>
            <a:endParaRPr/>
          </a:p>
        </p:txBody>
      </p:sp>
    </p:spTree>
  </p:cSld>
  <p:clrMapOvr>
    <a:masterClrMapping/>
  </p:clrMapOvr>
  <p:transition>
    <p:wipe dir="d"/>
  </p:transition>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4264</Words>
  <Application>Microsoft Office PowerPoint</Application>
  <PresentationFormat>On-screen Show (16:9)</PresentationFormat>
  <Paragraphs>376</Paragraphs>
  <Slides>36</Slides>
  <Notes>35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36</vt:i4>
      </vt:variant>
    </vt:vector>
  </HeadingPairs>
  <TitlesOfParts>
    <vt:vector size="43" baseType="lpstr">
      <vt:lpstr>Arial</vt:lpstr>
      <vt:lpstr>Quattrocento Sans</vt:lpstr>
      <vt:lpstr>Times New Roman</vt:lpstr>
      <vt:lpstr>Calibri</vt:lpstr>
      <vt:lpstr>Noto Sans Symbols</vt:lpstr>
      <vt:lpstr>Teko</vt:lpstr>
      <vt:lpstr>Office Theme</vt:lpstr>
      <vt:lpstr>Abordant la infranotificació del maltractament infantil</vt:lpstr>
      <vt:lpstr>Slide 2</vt:lpstr>
      <vt:lpstr>Esquema</vt:lpstr>
      <vt:lpstr>Per què les nenes i els nens no expliquen que han estat victimes de maltractament?</vt:lpstr>
      <vt:lpstr>Per què les nenes i els nens no expliquen que han estat víctimes de maltractament?</vt:lpstr>
      <vt:lpstr>Per què una nena o nen revela els abusos sexuals?</vt:lpstr>
      <vt:lpstr>Per què una nena o nen revela els abusos sexuals?</vt:lpstr>
      <vt:lpstr>Responent a la nena, el nen o l’adolescent</vt:lpstr>
      <vt:lpstr>Responent a la nena, el nen o l’adolescent Què fer quan la víctima revela el maltractament</vt:lpstr>
      <vt:lpstr>Responent a la nena, el nen o l’adolescent Què fer quan la víctima revela el maltractament</vt:lpstr>
      <vt:lpstr>Responent a la nena, el nen o l’adolescent Què fer quan la víctima revela el maltractament</vt:lpstr>
      <vt:lpstr>Responent a la nena, el nen o l’adolescent Què fer quan la víctima revela el maltractament</vt:lpstr>
      <vt:lpstr>Preguntes suggerides</vt:lpstr>
      <vt:lpstr>Notificant el maltractament infantil</vt:lpstr>
      <vt:lpstr>Qui ha de notificar? </vt:lpstr>
      <vt:lpstr>Qui ha de notificar i conseqüències de no fer-ho</vt:lpstr>
      <vt:lpstr>Notificant el maltractament infantil</vt:lpstr>
      <vt:lpstr>Què passa si no estic segura o segur?</vt:lpstr>
      <vt:lpstr>Quan he de notificar?</vt:lpstr>
      <vt:lpstr>On notificar?</vt:lpstr>
      <vt:lpstr>On notificar?</vt:lpstr>
      <vt:lpstr>On notificar?</vt:lpstr>
      <vt:lpstr>On notificar?</vt:lpstr>
      <vt:lpstr>On notificar?</vt:lpstr>
      <vt:lpstr>On notificar?</vt:lpstr>
      <vt:lpstr>Quina informació he de notificar?</vt:lpstr>
      <vt:lpstr>Sense notificació</vt:lpstr>
      <vt:lpstr>Slide 28</vt:lpstr>
      <vt:lpstr>Marc legal i obligació de notificar</vt:lpstr>
      <vt:lpstr>Marc legal i obligació de notificar</vt:lpstr>
      <vt:lpstr>Marc legal i obligació de notificar</vt:lpstr>
      <vt:lpstr>    Contribució de CAN-MDS a l’abordatge dels problemes de la infranotificació, l’infraregistre, la infraresposta, i la infraanàlisi de dades</vt:lpstr>
      <vt:lpstr>Slide 33</vt:lpstr>
      <vt:lpstr>Slide 34</vt:lpstr>
      <vt:lpstr>Slide 35</vt:lpstr>
      <vt:lpstr>Slide 36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Abordant la infranotificació del maltractament infantil</dc:title>
  <dc:creator>user</dc:creator>
  <cp:lastModifiedBy>iyplaptop1</cp:lastModifiedBy>
  <cp:revision>2</cp:revision>
  <dcterms:created xsi:type="dcterms:W3CDTF">2018-11-08T14:12:16Z</dcterms:created>
  <dcterms:modified xsi:type="dcterms:W3CDTF">2022-02-01T18:00:13Z</dcterms:modified>
</cp:coreProperties>
</file>