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9"/>
  </p:notesMasterIdLst>
  <p:sldIdLst>
    <p:sldId id="256" r:id="rId2"/>
    <p:sldId id="392" r:id="rId3"/>
    <p:sldId id="387" r:id="rId4"/>
    <p:sldId id="388" r:id="rId5"/>
    <p:sldId id="386" r:id="rId6"/>
    <p:sldId id="389" r:id="rId7"/>
    <p:sldId id="391" r:id="rId8"/>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15" autoAdjust="0"/>
    <p:restoredTop sz="88889" autoAdjust="0"/>
  </p:normalViewPr>
  <p:slideViewPr>
    <p:cSldViewPr snapToGrid="0">
      <p:cViewPr varScale="1">
        <p:scale>
          <a:sx n="61" d="100"/>
          <a:sy n="61" d="100"/>
        </p:scale>
        <p:origin x="-1170"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this last part we are going to sum up the objectives of the CAN-MDS System. Moreover to make clear what is expected by the professionals who trained as Operators to contribute in the system during the pilot phase and, hopefully, afterwards as well as what CAN-MDS can provide to professionals-operators.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&lt;present the objectives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&lt;present the objectives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After the end of this presentation please proceed with the completion of the post-questionnaire; take care to remind trainees to fill-in the code in the right up corner of the document.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9" name="Picture 2" descr="https://www.uncrcpc.org/wp-content/uploads/2019/01/logo.png"/>
          <p:cNvPicPr>
            <a:picLocks noChangeAspect="1" noChangeArrowheads="1"/>
          </p:cNvPicPr>
          <p:nvPr userDrawn="1"/>
        </p:nvPicPr>
        <p:blipFill>
          <a:blip r:embed="rId15" cstate="print"/>
          <a:srcRect/>
          <a:stretch>
            <a:fillRect/>
          </a:stretch>
        </p:blipFill>
        <p:spPr bwMode="auto">
          <a:xfrm>
            <a:off x="701039" y="6413485"/>
            <a:ext cx="453983" cy="374942"/>
          </a:xfrm>
          <a:prstGeom prst="rect">
            <a:avLst/>
          </a:prstGeom>
          <a:noFill/>
        </p:spPr>
      </p:pic>
      <p:pic>
        <p:nvPicPr>
          <p:cNvPr id="11" name="Picture 10"/>
          <p:cNvPicPr>
            <a:picLocks noChangeAspect="1" noChangeArrowheads="1"/>
          </p:cNvPicPr>
          <p:nvPr userDrawn="1"/>
        </p:nvPicPr>
        <p:blipFill>
          <a:blip r:embed="rId16" cstate="print"/>
          <a:srcRect l="9226" r="9710" b="17014"/>
          <a:stretch>
            <a:fillRect/>
          </a:stretch>
        </p:blipFill>
        <p:spPr bwMode="auto">
          <a:xfrm>
            <a:off x="1279256" y="6462845"/>
            <a:ext cx="331472" cy="285658"/>
          </a:xfrm>
          <a:prstGeom prst="rect">
            <a:avLst/>
          </a:prstGeom>
          <a:noFill/>
          <a:ln w="9525">
            <a:noFill/>
            <a:miter lim="800000"/>
            <a:headEnd/>
            <a:tailEnd/>
          </a:ln>
          <a:effec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CAN-MDS </a:t>
            </a:r>
            <a:r>
              <a:rPr lang="el-GR" sz="4000" dirty="0" smtClean="0">
                <a:latin typeface="Segoe UI Light" pitchFamily="34" charset="0"/>
                <a:cs typeface="Segoe UI Light" pitchFamily="34" charset="0"/>
              </a:rPr>
              <a:t>πιλοτική φάση</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l-GR" dirty="0" smtClean="0">
                <a:solidFill>
                  <a:schemeClr val="tx1">
                    <a:lumMod val="50000"/>
                    <a:lumOff val="50000"/>
                  </a:schemeClr>
                </a:solidFill>
              </a:rPr>
              <a:t>Τι αναμένεται από τους Χειριστές </a:t>
            </a:r>
            <a:r>
              <a:rPr lang="en-US" dirty="0" smtClean="0">
                <a:solidFill>
                  <a:schemeClr val="tx1">
                    <a:lumMod val="50000"/>
                    <a:lumOff val="50000"/>
                  </a:schemeClr>
                </a:solidFill>
              </a:rPr>
              <a:t>CAN-MDS</a:t>
            </a:r>
          </a:p>
          <a:p>
            <a:r>
              <a:rPr lang="el-GR" dirty="0" smtClean="0">
                <a:solidFill>
                  <a:schemeClr val="tx1">
                    <a:lumMod val="50000"/>
                    <a:lumOff val="50000"/>
                  </a:schemeClr>
                </a:solidFill>
              </a:rPr>
              <a:t>Τι να αναμένουν οι Χειριστές από το </a:t>
            </a:r>
            <a:r>
              <a:rPr lang="en-US" dirty="0" smtClean="0">
                <a:solidFill>
                  <a:schemeClr val="tx1">
                    <a:lumMod val="50000"/>
                    <a:lumOff val="50000"/>
                  </a:schemeClr>
                </a:solidFill>
              </a:rPr>
              <a:t>CAN-MDS</a:t>
            </a:r>
            <a:endParaRPr lang="en-US" dirty="0">
              <a:solidFill>
                <a:schemeClr val="tx1">
                  <a:lumMod val="50000"/>
                  <a:lumOff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Διάταξη </a:t>
            </a:r>
            <a:endParaRPr lang="en-US" dirty="0"/>
          </a:p>
        </p:txBody>
      </p:sp>
      <p:sp>
        <p:nvSpPr>
          <p:cNvPr id="3" name="Content Placeholder 2"/>
          <p:cNvSpPr>
            <a:spLocks noGrp="1"/>
          </p:cNvSpPr>
          <p:nvPr>
            <p:ph idx="1"/>
          </p:nvPr>
        </p:nvSpPr>
        <p:spPr/>
        <p:txBody>
          <a:bodyPr/>
          <a:lstStyle/>
          <a:p>
            <a:r>
              <a:rPr lang="el-GR" i="1" dirty="0" smtClean="0">
                <a:ea typeface="Times New Roman" pitchFamily="18" charset="0"/>
              </a:rPr>
              <a:t>Συνοψίζοντας τους στόχους του συστήματος </a:t>
            </a:r>
            <a:r>
              <a:rPr lang="en-US" i="1" dirty="0" smtClean="0">
                <a:ea typeface="Times New Roman" pitchFamily="18" charset="0"/>
              </a:rPr>
              <a:t>CAN-MDS  </a:t>
            </a:r>
            <a:endParaRPr lang="el-GR" i="1" dirty="0" smtClean="0">
              <a:ea typeface="Times New Roman" pitchFamily="18" charset="0"/>
            </a:endParaRPr>
          </a:p>
          <a:p>
            <a:r>
              <a:rPr lang="el-GR" i="1" dirty="0" smtClean="0">
                <a:ea typeface="Times New Roman" pitchFamily="18" charset="0"/>
              </a:rPr>
              <a:t>Τι είδους συνεισφορά αναμένεται από τον Χειριστή </a:t>
            </a:r>
            <a:r>
              <a:rPr lang="en-US" i="1" dirty="0" smtClean="0">
                <a:ea typeface="Times New Roman" pitchFamily="18" charset="0"/>
              </a:rPr>
              <a:t>CAN-MDS</a:t>
            </a:r>
          </a:p>
          <a:p>
            <a:pPr lvl="0"/>
            <a:r>
              <a:rPr lang="el-GR" i="1" dirty="0" smtClean="0">
                <a:ea typeface="Times New Roman" pitchFamily="18" charset="0"/>
              </a:rPr>
              <a:t>Τι μπορεί να προσφέρει το </a:t>
            </a:r>
            <a:r>
              <a:rPr lang="en-US" i="1" dirty="0" smtClean="0">
                <a:ea typeface="Times New Roman" pitchFamily="18" charset="0"/>
              </a:rPr>
              <a:t>CAN-MDS </a:t>
            </a:r>
            <a:r>
              <a:rPr lang="el-GR" i="1" dirty="0" smtClean="0">
                <a:ea typeface="Times New Roman" pitchFamily="18" charset="0"/>
              </a:rPr>
              <a:t>σε Επαγγελματίες – Χειριστές </a:t>
            </a:r>
            <a:endParaRPr lang="en-US" i="1" dirty="0" smtClean="0">
              <a:ea typeface="Times New Roman" pitchFamily="18" charset="0"/>
            </a:endParaRPr>
          </a:p>
          <a:p>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47438" y="1634584"/>
            <a:ext cx="3020312" cy="3970318"/>
          </a:xfrm>
          <a:prstGeom prst="rect">
            <a:avLst/>
          </a:prstGeom>
          <a:solidFill>
            <a:schemeClr val="tx2">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Να αξιολογεί περιοδικά τη συχνότητα </a:t>
            </a:r>
            <a:r>
              <a:rPr lang="el-GR" b="1" dirty="0" err="1"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ΚαΠα</a:t>
            </a: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-Π και των συγκεκριμένων του μορφών βάσει δεδομένων που προκύπτουν από τις Υπηρεσίες/Οργανισμούς </a:t>
            </a:r>
            <a:endParaRPr kumimoji="0" lang="en-US"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lvl="0" indent="-261938" eaLnBrk="0" fontAlgn="base" hangingPunct="0">
              <a:spcBef>
                <a:spcPct val="0"/>
              </a:spcBef>
              <a:spcAft>
                <a:spcPct val="0"/>
              </a:spcAft>
              <a:buClr>
                <a:schemeClr val="accent1"/>
              </a:buClr>
              <a:buFont typeface="Wingdings 3" panose="05040102010807070707" pitchFamily="18" charset="2"/>
              <a:buChar char="´"/>
            </a:pPr>
            <a:r>
              <a:rPr kumimoji="0" lang="el-GR"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Ανά συγκεκριμένη</a:t>
            </a:r>
            <a:r>
              <a:rPr kumimoji="0" lang="el-GR"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μορφή κακοποίησης και παραμέλησης, χαρακτηριστικά του παιδιού, του φροντιστή και της </a:t>
            </a:r>
            <a:r>
              <a:rPr lang="el-GR" i="1" dirty="0" smtClean="0">
                <a:latin typeface="Segoe UI Light" panose="020B0502040204020203" pitchFamily="34" charset="0"/>
                <a:ea typeface="Times New Roman" pitchFamily="18" charset="0"/>
                <a:cs typeface="Segoe UI Light" panose="020B0502040204020203" pitchFamily="34" charset="0"/>
              </a:rPr>
              <a:t>στοιχεία </a:t>
            </a:r>
            <a:r>
              <a:rPr lang="el-GR" i="1" dirty="0">
                <a:latin typeface="Segoe UI Light" panose="020B0502040204020203" pitchFamily="34" charset="0"/>
                <a:ea typeface="Times New Roman" pitchFamily="18" charset="0"/>
                <a:cs typeface="Segoe UI Light" panose="020B0502040204020203" pitchFamily="34" charset="0"/>
              </a:rPr>
              <a:t>οικογένειας/Εμπλεκόμενες Υπηρεσίες/γενικά </a:t>
            </a:r>
            <a:endParaRPr kumimoji="0" lang="en-US"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
        <p:nvSpPr>
          <p:cNvPr id="5" name="Rectangle 4"/>
          <p:cNvSpPr/>
          <p:nvPr/>
        </p:nvSpPr>
        <p:spPr>
          <a:xfrm>
            <a:off x="375567" y="174558"/>
            <a:ext cx="11576954" cy="492443"/>
          </a:xfrm>
          <a:prstGeom prst="rect">
            <a:avLst/>
          </a:prstGeom>
        </p:spPr>
        <p:txBody>
          <a:bodyPr wrap="square">
            <a:spAutoFit/>
          </a:bodyPr>
          <a:lstStyle/>
          <a:p>
            <a:r>
              <a:rPr lang="el-GR" sz="2600" b="1" i="1" dirty="0">
                <a:solidFill>
                  <a:schemeClr val="accent1">
                    <a:lumMod val="75000"/>
                  </a:schemeClr>
                </a:solidFill>
                <a:ea typeface="Times New Roman" pitchFamily="18" charset="0"/>
              </a:rPr>
              <a:t>Συνοψίζοντας τους στόχους του συστήματος </a:t>
            </a:r>
            <a:r>
              <a:rPr lang="en-US" sz="2600" b="1" i="1" dirty="0">
                <a:solidFill>
                  <a:schemeClr val="accent1">
                    <a:lumMod val="75000"/>
                  </a:schemeClr>
                </a:solidFill>
                <a:ea typeface="Times New Roman" pitchFamily="18" charset="0"/>
              </a:rPr>
              <a:t>CAN-MDS  </a:t>
            </a:r>
            <a:endParaRPr lang="el-GR" sz="2600" b="1" i="1" dirty="0">
              <a:solidFill>
                <a:schemeClr val="accent1">
                  <a:lumMod val="75000"/>
                </a:schemeClr>
              </a:solidFill>
              <a:ea typeface="Times New Roman" pitchFamily="18" charset="0"/>
            </a:endParaRPr>
          </a:p>
        </p:txBody>
      </p:sp>
      <p:sp>
        <p:nvSpPr>
          <p:cNvPr id="4" name="Rectangle 3"/>
          <p:cNvSpPr/>
          <p:nvPr/>
        </p:nvSpPr>
        <p:spPr>
          <a:xfrm>
            <a:off x="408230" y="653498"/>
            <a:ext cx="6776341" cy="707886"/>
          </a:xfrm>
          <a:prstGeom prst="rect">
            <a:avLst/>
          </a:prstGeom>
        </p:spPr>
        <p:txBody>
          <a:bodyPr wrap="square">
            <a:spAutoFit/>
          </a:bodyPr>
          <a:lstStyle/>
          <a:p>
            <a:pPr lvl="0" eaLnBrk="0" fontAlgn="base" hangingPunct="0">
              <a:spcBef>
                <a:spcPct val="0"/>
              </a:spcBef>
              <a:spcAft>
                <a:spcPct val="0"/>
              </a:spcAft>
            </a:pPr>
            <a:r>
              <a:rPr lang="el-GR" sz="2000" dirty="0" smtClean="0">
                <a:latin typeface="Segoe UI Light" panose="020B0502040204020203" pitchFamily="34" charset="0"/>
                <a:ea typeface="Times New Roman" pitchFamily="18" charset="0"/>
                <a:cs typeface="Segoe UI Light" panose="020B0502040204020203" pitchFamily="34" charset="0"/>
              </a:rPr>
              <a:t>Μέσω του συστήματος </a:t>
            </a:r>
            <a:r>
              <a:rPr lang="en-US" sz="2000" dirty="0" smtClean="0">
                <a:latin typeface="Segoe UI Light" panose="020B0502040204020203" pitchFamily="34" charset="0"/>
                <a:ea typeface="Times New Roman" pitchFamily="18" charset="0"/>
                <a:cs typeface="Segoe UI Light" panose="020B0502040204020203" pitchFamily="34" charset="0"/>
              </a:rPr>
              <a:t>CAN-MDS</a:t>
            </a:r>
            <a:r>
              <a:rPr lang="el-GR" sz="2000" dirty="0">
                <a:latin typeface="Segoe UI Light" panose="020B0502040204020203" pitchFamily="34" charset="0"/>
                <a:ea typeface="Times New Roman" pitchFamily="18" charset="0"/>
                <a:cs typeface="Segoe UI Light" panose="020B0502040204020203" pitchFamily="34" charset="0"/>
              </a:rPr>
              <a:t> </a:t>
            </a:r>
            <a:r>
              <a:rPr lang="el-GR" sz="2000" dirty="0" smtClean="0">
                <a:latin typeface="Segoe UI Light" panose="020B0502040204020203" pitchFamily="34" charset="0"/>
                <a:ea typeface="Times New Roman" pitchFamily="18" charset="0"/>
                <a:cs typeface="Segoe UI Light" panose="020B0502040204020203" pitchFamily="34" charset="0"/>
              </a:rPr>
              <a:t>συλλέγονται δεδομένα για την παρακολούθηση και αξιοποίηση των εξής: </a:t>
            </a:r>
            <a:endParaRPr lang="en-US" sz="2000" dirty="0" smtClean="0">
              <a:latin typeface="Segoe UI Light" panose="020B0502040204020203" pitchFamily="34" charset="0"/>
              <a:ea typeface="Times New Roman" pitchFamily="18" charset="0"/>
              <a:cs typeface="Segoe UI Light" panose="020B0502040204020203" pitchFamily="34" charset="0"/>
            </a:endParaRPr>
          </a:p>
        </p:txBody>
      </p:sp>
      <p:sp>
        <p:nvSpPr>
          <p:cNvPr id="6" name="Rectangle 1"/>
          <p:cNvSpPr>
            <a:spLocks noChangeArrowheads="1"/>
          </p:cNvSpPr>
          <p:nvPr/>
        </p:nvSpPr>
        <p:spPr bwMode="auto">
          <a:xfrm>
            <a:off x="3327560" y="1563081"/>
            <a:ext cx="2518688" cy="4524315"/>
          </a:xfrm>
          <a:prstGeom prst="rect">
            <a:avLst/>
          </a:prstGeom>
          <a:solidFill>
            <a:schemeClr val="accent1">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Παρακολούθηση των τάσεων στην κακοποίηση και παραμέληση παιδιών (συγκριτική αξιολόγηση - </a:t>
            </a:r>
            <a:r>
              <a:rPr lang="en-GB"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benchmarking</a:t>
            </a: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 </a:t>
            </a:r>
            <a:endParaRPr kumimoji="0" lang="en-US"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492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el-GR" i="1" dirty="0" smtClean="0">
                <a:latin typeface="Segoe UI Light" panose="020B0502040204020203" pitchFamily="34" charset="0"/>
                <a:ea typeface="Times New Roman" pitchFamily="18" charset="0"/>
                <a:cs typeface="Segoe UI Light" panose="020B0502040204020203" pitchFamily="34" charset="0"/>
              </a:rPr>
              <a:t>Ανά συγκεκριμένη μορφή κακοποίησης και παραμέλησης, χαρακτηριστικά του παιδιού, του φροντιστή/οικογένειας, σε διεθνές, εθνικό και τοπικό επίπεδο </a:t>
            </a:r>
            <a:endParaRPr kumimoji="0" lang="en-US"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
        <p:nvSpPr>
          <p:cNvPr id="7" name="Rectangle 1"/>
          <p:cNvSpPr>
            <a:spLocks noChangeArrowheads="1"/>
          </p:cNvSpPr>
          <p:nvPr/>
        </p:nvSpPr>
        <p:spPr bwMode="auto">
          <a:xfrm>
            <a:off x="5982396" y="1803861"/>
            <a:ext cx="2024742" cy="3539430"/>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Για την παροχή στοιχειών ως προς τον προσδιορισμό</a:t>
            </a:r>
          </a:p>
          <a:p>
            <a:pPr marR="0" lvl="0" algn="l" defTabSz="914400" rtl="0" eaLnBrk="0" fontAlgn="base" latinLnBrk="0" hangingPunct="0">
              <a:lnSpc>
                <a:spcPct val="100000"/>
              </a:lnSpc>
              <a:spcBef>
                <a:spcPct val="0"/>
              </a:spcBef>
              <a:spcAft>
                <a:spcPct val="0"/>
              </a:spcAft>
              <a:buClr>
                <a:schemeClr val="accent1"/>
              </a:buClr>
              <a:buSzTx/>
              <a:tabLst/>
            </a:pPr>
            <a:r>
              <a:rPr lang="el-GR" i="1" dirty="0" smtClean="0">
                <a:latin typeface="Segoe UI Light" panose="020B0502040204020203" pitchFamily="34" charset="0"/>
                <a:ea typeface="Times New Roman" pitchFamily="18" charset="0"/>
                <a:cs typeface="Segoe UI Light" panose="020B0502040204020203" pitchFamily="34" charset="0"/>
              </a:rPr>
              <a:t>νέων </a:t>
            </a:r>
            <a:r>
              <a:rPr lang="el-GR" i="1" dirty="0">
                <a:latin typeface="Segoe UI Light" panose="020B0502040204020203" pitchFamily="34" charset="0"/>
                <a:ea typeface="Times New Roman" pitchFamily="18" charset="0"/>
                <a:cs typeface="Segoe UI Light" panose="020B0502040204020203" pitchFamily="34" charset="0"/>
              </a:rPr>
              <a:t>ή </a:t>
            </a:r>
            <a:r>
              <a:rPr lang="el-GR" i="1" dirty="0" smtClean="0">
                <a:latin typeface="Segoe UI Light" panose="020B0502040204020203" pitchFamily="34" charset="0"/>
                <a:ea typeface="Times New Roman" pitchFamily="18" charset="0"/>
                <a:cs typeface="Segoe UI Light" panose="020B0502040204020203" pitchFamily="34" charset="0"/>
              </a:rPr>
              <a:t>αναδυόμενων τάσεων </a:t>
            </a:r>
            <a:r>
              <a:rPr lang="el-GR" i="1" dirty="0">
                <a:latin typeface="Segoe UI Light" panose="020B0502040204020203" pitchFamily="34" charset="0"/>
                <a:ea typeface="Times New Roman" pitchFamily="18" charset="0"/>
                <a:cs typeface="Segoe UI Light" panose="020B0502040204020203" pitchFamily="34" charset="0"/>
              </a:rPr>
              <a:t>της παιδικής κακοποίησης καθώς και πληθυσμούς υψηλού κινδύνου </a:t>
            </a:r>
          </a:p>
        </p:txBody>
      </p:sp>
      <p:sp>
        <p:nvSpPr>
          <p:cNvPr id="8" name="Rectangle 1"/>
          <p:cNvSpPr>
            <a:spLocks noChangeArrowheads="1"/>
          </p:cNvSpPr>
          <p:nvPr/>
        </p:nvSpPr>
        <p:spPr bwMode="auto">
          <a:xfrm>
            <a:off x="8350687" y="455085"/>
            <a:ext cx="3491398" cy="5632311"/>
          </a:xfrm>
          <a:prstGeom prst="rect">
            <a:avLst/>
          </a:prstGeom>
          <a:solidFill>
            <a:schemeClr val="accent3">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
                <a:schemeClr val="accent1"/>
              </a:buClr>
              <a:buSzTx/>
              <a:tabLst/>
            </a:pP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Να χρησιμοποιηθεί ως βάση για την αξιολόγηση των εξής: </a:t>
            </a:r>
            <a:r>
              <a:rPr kumimoji="0" lang="en-US" b="1" i="0" u="none" strike="noStrike" cap="none" normalizeH="0" baseline="0" dirty="0" smtClean="0">
                <a:ln>
                  <a:noFill/>
                </a:ln>
                <a:solidFill>
                  <a:schemeClr val="accent1">
                    <a:lumMod val="75000"/>
                  </a:schemeClr>
                </a:solidFill>
                <a:effectLst/>
                <a:latin typeface="Segoe UI Light" panose="020B0502040204020203" pitchFamily="34" charset="0"/>
                <a:ea typeface="Times New Roman" pitchFamily="18" charset="0"/>
                <a:cs typeface="Segoe UI Light" panose="020B0502040204020203" pitchFamily="34" charset="0"/>
              </a:rPr>
              <a:t> </a:t>
            </a:r>
            <a:endParaRPr kumimoji="0" lang="en-US" b="1" i="0" u="none" strike="noStrike" cap="none" normalizeH="0" baseline="0" dirty="0" smtClean="0">
              <a:ln>
                <a:noFill/>
              </a:ln>
              <a:solidFill>
                <a:schemeClr val="accent1">
                  <a:lumMod val="75000"/>
                </a:schemeClr>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Ανάγκες</a:t>
            </a:r>
            <a:r>
              <a:rPr kumimoji="0" lang="el-GR"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των Υπηρεσιών (ανάγκες που σχετίζονται με τη διαχείριση υποθέσεων </a:t>
            </a:r>
            <a:r>
              <a:rPr kumimoji="0" lang="el-GR" b="0" i="1" u="none" strike="noStrike" cap="none" normalizeH="0" dirty="0" err="1"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ΚαΠ</a:t>
            </a:r>
            <a:r>
              <a:rPr lang="el-GR" i="1" dirty="0" err="1" smtClean="0">
                <a:latin typeface="Segoe UI Light" panose="020B0502040204020203" pitchFamily="34" charset="0"/>
                <a:ea typeface="Times New Roman" pitchFamily="18" charset="0"/>
                <a:cs typeface="Segoe UI Light" panose="020B0502040204020203" pitchFamily="34" charset="0"/>
              </a:rPr>
              <a:t>α</a:t>
            </a:r>
            <a:r>
              <a:rPr lang="el-GR" i="1" dirty="0" smtClean="0">
                <a:latin typeface="Segoe UI Light" panose="020B0502040204020203" pitchFamily="34" charset="0"/>
                <a:ea typeface="Times New Roman" pitchFamily="18" charset="0"/>
                <a:cs typeface="Segoe UI Light" panose="020B0502040204020203" pitchFamily="34" charset="0"/>
              </a:rPr>
              <a:t>-Π), για την ιεράρχηση της κατανομής πόρων για την πρωτοβάθμια, δευτεροβάθμια και τριτοβάθμια πρόληψη </a:t>
            </a:r>
            <a:r>
              <a:rPr lang="el-GR" i="1" dirty="0" err="1" smtClean="0">
                <a:latin typeface="Segoe UI Light" panose="020B0502040204020203" pitchFamily="34" charset="0"/>
                <a:ea typeface="Times New Roman" pitchFamily="18" charset="0"/>
                <a:cs typeface="Segoe UI Light" panose="020B0502040204020203" pitchFamily="34" charset="0"/>
              </a:rPr>
              <a:t>ΚαΠα</a:t>
            </a:r>
            <a:r>
              <a:rPr lang="el-GR" i="1" dirty="0" smtClean="0">
                <a:latin typeface="Segoe UI Light" panose="020B0502040204020203" pitchFamily="34" charset="0"/>
                <a:ea typeface="Times New Roman" pitchFamily="18" charset="0"/>
                <a:cs typeface="Segoe UI Light" panose="020B0502040204020203" pitchFamily="34" charset="0"/>
              </a:rPr>
              <a:t>-Π </a:t>
            </a:r>
            <a:endParaRPr kumimoji="0" lang="en-US"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Αποτελεσματικότητα των πρακτικών πρόληψης και παρέμβασης για</a:t>
            </a:r>
            <a:r>
              <a:rPr kumimoji="0" lang="el-GR"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r>
              <a:rPr lang="el-GR" i="1" dirty="0" err="1" smtClean="0">
                <a:latin typeface="Segoe UI Light" panose="020B0502040204020203" pitchFamily="34" charset="0"/>
                <a:ea typeface="Times New Roman" pitchFamily="18" charset="0"/>
                <a:cs typeface="Segoe UI Light" panose="020B0502040204020203" pitchFamily="34" charset="0"/>
              </a:rPr>
              <a:t>ΚαΠα</a:t>
            </a:r>
            <a:r>
              <a:rPr lang="el-GR" i="1" dirty="0" smtClean="0">
                <a:latin typeface="Segoe UI Light" panose="020B0502040204020203" pitchFamily="34" charset="0"/>
                <a:ea typeface="Times New Roman" pitchFamily="18" charset="0"/>
                <a:cs typeface="Segoe UI Light" panose="020B0502040204020203" pitchFamily="34" charset="0"/>
              </a:rPr>
              <a:t>-Π (και για τον εντοπισμό καλών πρακτικών) </a:t>
            </a:r>
            <a:endParaRPr kumimoji="0" lang="en-US"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endParaRPr>
          </a:p>
          <a:p>
            <a:pPr marL="261938" marR="0" lvl="0" indent="-261938"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Αποτελεσματικότητα</a:t>
            </a:r>
            <a:r>
              <a:rPr kumimoji="0" lang="el-GR"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των πολιτικών πρόληψης </a:t>
            </a:r>
            <a:r>
              <a:rPr kumimoji="0" lang="el-GR" b="0" i="1" u="none" strike="noStrike" cap="none" normalizeH="0" dirty="0" err="1"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ΚαΠα</a:t>
            </a:r>
            <a:r>
              <a:rPr kumimoji="0" lang="el-GR"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-Π (καθώς και για το σχεδιασμό μελλοντικών πολιτικών και νομοθεσιών) </a:t>
            </a:r>
            <a:r>
              <a:rPr kumimoji="0" lang="en-US"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a:t>
            </a:r>
            <a:endParaRPr kumimoji="0" lang="en-US" b="0" i="1"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5"/>
                                        </p:tgtEl>
                                        <p:attrNameLst>
                                          <p:attrName>style.visibility</p:attrName>
                                        </p:attrNameLst>
                                      </p:cBhvr>
                                      <p:to>
                                        <p:strVal val="visible"/>
                                      </p:to>
                                    </p:set>
                                    <p:anim calcmode="lin" valueType="num">
                                      <p:cBhvr additive="base">
                                        <p:cTn id="7" dur="500" fill="hold"/>
                                        <p:tgtEl>
                                          <p:spTgt spid="6145"/>
                                        </p:tgtEl>
                                        <p:attrNameLst>
                                          <p:attrName>ppt_x</p:attrName>
                                        </p:attrNameLst>
                                      </p:cBhvr>
                                      <p:tavLst>
                                        <p:tav tm="0">
                                          <p:val>
                                            <p:strVal val="#ppt_x"/>
                                          </p:val>
                                        </p:tav>
                                        <p:tav tm="100000">
                                          <p:val>
                                            <p:strVal val="#ppt_x"/>
                                          </p:val>
                                        </p:tav>
                                      </p:tavLst>
                                    </p:anim>
                                    <p:anim calcmode="lin" valueType="num">
                                      <p:cBhvr additive="base">
                                        <p:cTn id="8" dur="500" fill="hold"/>
                                        <p:tgtEl>
                                          <p:spTgt spid="61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46171" y="0"/>
            <a:ext cx="5880268" cy="6247864"/>
          </a:xfrm>
          <a:prstGeom prst="rect">
            <a:avLst/>
          </a:prstGeom>
          <a:solidFill>
            <a:schemeClr val="accent1">
              <a:lumMod val="40000"/>
              <a:lumOff val="60000"/>
            </a:schemeClr>
          </a:solidFill>
        </p:spPr>
        <p:txBody>
          <a:bodyPr wrap="square">
            <a:spAutoFit/>
          </a:bodyPr>
          <a:lstStyle/>
          <a:p>
            <a:pPr lvl="0" eaLnBrk="0" fontAlgn="base" hangingPunct="0">
              <a:spcBef>
                <a:spcPct val="0"/>
              </a:spcBef>
              <a:spcAft>
                <a:spcPct val="0"/>
              </a:spcAft>
            </a:pPr>
            <a:endParaRPr lang="en-US" sz="2400" b="1" dirty="0" smtClean="0">
              <a:latin typeface="Segoe UI Light" panose="020B0502040204020203" pitchFamily="34" charset="0"/>
              <a:ea typeface="Times New Roman" pitchFamily="18" charset="0"/>
              <a:cs typeface="Segoe UI Light" panose="020B0502040204020203" pitchFamily="34" charset="0"/>
            </a:endParaRPr>
          </a:p>
          <a:p>
            <a:pPr lvl="0" eaLnBrk="0" fontAlgn="base" hangingPunct="0">
              <a:spcBef>
                <a:spcPct val="0"/>
              </a:spcBef>
              <a:spcAft>
                <a:spcPct val="0"/>
              </a:spcAft>
            </a:pPr>
            <a:endParaRPr lang="en-US" b="1" dirty="0" smtClean="0">
              <a:latin typeface="Segoe UI Light" panose="020B0502040204020203" pitchFamily="34" charset="0"/>
              <a:ea typeface="Times New Roman" pitchFamily="18"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l-GR" dirty="0" smtClean="0">
                <a:latin typeface="Segoe UI Light" panose="020B0502040204020203" pitchFamily="34" charset="0"/>
                <a:ea typeface="Times New Roman" pitchFamily="18" charset="0"/>
                <a:cs typeface="Segoe UI Light" panose="020B0502040204020203" pitchFamily="34" charset="0"/>
              </a:rPr>
              <a:t>για</a:t>
            </a:r>
            <a:r>
              <a:rPr lang="en-US" dirty="0" smtClean="0">
                <a:latin typeface="Segoe UI Light" panose="020B0502040204020203" pitchFamily="34" charset="0"/>
                <a:ea typeface="Times New Roman" pitchFamily="18" charset="0"/>
                <a:cs typeface="Segoe UI Light" panose="020B0502040204020203" pitchFamily="34" charset="0"/>
              </a:rPr>
              <a:t> </a:t>
            </a:r>
            <a:r>
              <a:rPr lang="el-GR" dirty="0" smtClean="0">
                <a:latin typeface="Segoe UI Light" panose="020B0502040204020203" pitchFamily="34" charset="0"/>
                <a:ea typeface="Times New Roman" pitchFamily="18" charset="0"/>
                <a:cs typeface="Segoe UI Light" panose="020B0502040204020203" pitchFamily="34" charset="0"/>
              </a:rPr>
              <a:t>την </a:t>
            </a: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περιγραφή των διοικητικών πρακτικών που εφαρμόστηκαν </a:t>
            </a:r>
            <a:r>
              <a:rPr lang="el-GR" dirty="0" smtClean="0">
                <a:latin typeface="Segoe UI Light" panose="020B0502040204020203" pitchFamily="34" charset="0"/>
                <a:ea typeface="Times New Roman" pitchFamily="18" charset="0"/>
                <a:cs typeface="Segoe UI Light" panose="020B0502040204020203" pitchFamily="34" charset="0"/>
              </a:rPr>
              <a:t>σε υποθέσεις </a:t>
            </a:r>
            <a:r>
              <a:rPr lang="el-GR" dirty="0" err="1" smtClean="0">
                <a:latin typeface="Segoe UI Light" panose="020B0502040204020203" pitchFamily="34" charset="0"/>
                <a:ea typeface="Times New Roman" pitchFamily="18" charset="0"/>
                <a:cs typeface="Segoe UI Light" panose="020B0502040204020203" pitchFamily="34" charset="0"/>
              </a:rPr>
              <a:t>ΚαΠα</a:t>
            </a:r>
            <a:r>
              <a:rPr lang="el-GR" dirty="0" smtClean="0">
                <a:latin typeface="Segoe UI Light" panose="020B0502040204020203" pitchFamily="34" charset="0"/>
                <a:ea typeface="Times New Roman" pitchFamily="18" charset="0"/>
                <a:cs typeface="Segoe UI Light" panose="020B0502040204020203" pitchFamily="34" charset="0"/>
              </a:rPr>
              <a:t>-Π </a:t>
            </a:r>
            <a:endParaRPr lang="en-US" dirty="0" smtClean="0">
              <a:latin typeface="Segoe UI Light" panose="020B0502040204020203" pitchFamily="34" charset="0"/>
              <a:ea typeface="Times New Roman" pitchFamily="18"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l-GR" dirty="0" smtClean="0">
                <a:latin typeface="Segoe UI Light" panose="020B0502040204020203" pitchFamily="34" charset="0"/>
                <a:ea typeface="Times New Roman" pitchFamily="18" charset="0"/>
                <a:cs typeface="Segoe UI Light" panose="020B0502040204020203" pitchFamily="34" charset="0"/>
              </a:rPr>
              <a:t>για</a:t>
            </a:r>
            <a:r>
              <a:rPr lang="en-US" dirty="0" smtClean="0">
                <a:latin typeface="Segoe UI Light" panose="020B0502040204020203" pitchFamily="34" charset="0"/>
                <a:ea typeface="Times New Roman" pitchFamily="18" charset="0"/>
                <a:cs typeface="Segoe UI Light" panose="020B0502040204020203" pitchFamily="34" charset="0"/>
              </a:rPr>
              <a:t> </a:t>
            </a: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τον εντοπισμό αλλαγών στις διοικητικές πρακτικές των περιστατικών </a:t>
            </a:r>
            <a:r>
              <a:rPr lang="en-US"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 </a:t>
            </a:r>
            <a:r>
              <a:rPr lang="en-US" dirty="0" smtClean="0">
                <a:latin typeface="Segoe UI Light" panose="020B0502040204020203" pitchFamily="34" charset="0"/>
                <a:ea typeface="Times New Roman" pitchFamily="18" charset="0"/>
                <a:cs typeface="Segoe UI Light" panose="020B0502040204020203" pitchFamily="34" charset="0"/>
              </a:rPr>
              <a:t>of </a:t>
            </a:r>
            <a:r>
              <a:rPr lang="el-GR" dirty="0" err="1" smtClean="0">
                <a:latin typeface="Segoe UI Light" panose="020B0502040204020203" pitchFamily="34" charset="0"/>
                <a:ea typeface="Times New Roman" pitchFamily="18" charset="0"/>
                <a:cs typeface="Segoe UI Light" panose="020B0502040204020203" pitchFamily="34" charset="0"/>
              </a:rPr>
              <a:t>ΚαΠα</a:t>
            </a:r>
            <a:r>
              <a:rPr lang="el-GR" dirty="0" smtClean="0">
                <a:latin typeface="Segoe UI Light" panose="020B0502040204020203" pitchFamily="34" charset="0"/>
                <a:ea typeface="Times New Roman" pitchFamily="18" charset="0"/>
                <a:cs typeface="Segoe UI Light" panose="020B0502040204020203" pitchFamily="34" charset="0"/>
              </a:rPr>
              <a:t>-Π και τις επιπτώσεις των αλλαγών αυτών </a:t>
            </a:r>
            <a:endParaRPr lang="en-US" dirty="0" smtClean="0">
              <a:latin typeface="Segoe UI Light" panose="020B0502040204020203" pitchFamily="34"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l-GR" dirty="0" smtClean="0">
                <a:latin typeface="Segoe UI Light" panose="020B0502040204020203" pitchFamily="34" charset="0"/>
                <a:ea typeface="Times New Roman" pitchFamily="18" charset="0"/>
                <a:cs typeface="Segoe UI Light" panose="020B0502040204020203" pitchFamily="34" charset="0"/>
              </a:rPr>
              <a:t>Να καταστεί </a:t>
            </a:r>
            <a:r>
              <a:rPr lang="en-US" dirty="0" smtClean="0">
                <a:latin typeface="Segoe UI Light" panose="020B0502040204020203" pitchFamily="34" charset="0"/>
                <a:ea typeface="Times New Roman" pitchFamily="18" charset="0"/>
                <a:cs typeface="Segoe UI Light" panose="020B0502040204020203" pitchFamily="34" charset="0"/>
              </a:rPr>
              <a:t> </a:t>
            </a: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κανάλι επικοινωνίας </a:t>
            </a:r>
            <a:r>
              <a:rPr lang="el-GR" dirty="0" smtClean="0">
                <a:latin typeface="Segoe UI Light" panose="020B0502040204020203" pitchFamily="34" charset="0"/>
                <a:ea typeface="Times New Roman" pitchFamily="18" charset="0"/>
                <a:cs typeface="Segoe UI Light" panose="020B0502040204020203" pitchFamily="34" charset="0"/>
              </a:rPr>
              <a:t>μεταξύ των Υπηρεσιών/Οργανισμών που εμπλέκονται στη διαχείριση περιστατικών </a:t>
            </a:r>
            <a:r>
              <a:rPr lang="el-GR" dirty="0" err="1" smtClean="0">
                <a:latin typeface="Segoe UI Light" panose="020B0502040204020203" pitchFamily="34" charset="0"/>
                <a:ea typeface="Times New Roman" pitchFamily="18" charset="0"/>
                <a:cs typeface="Segoe UI Light" panose="020B0502040204020203" pitchFamily="34" charset="0"/>
              </a:rPr>
              <a:t>ΚαΠα</a:t>
            </a:r>
            <a:r>
              <a:rPr lang="el-GR" dirty="0" smtClean="0">
                <a:latin typeface="Segoe UI Light" panose="020B0502040204020203" pitchFamily="34" charset="0"/>
                <a:ea typeface="Times New Roman" pitchFamily="18" charset="0"/>
                <a:cs typeface="Segoe UI Light" panose="020B0502040204020203" pitchFamily="34" charset="0"/>
              </a:rPr>
              <a:t>-Π </a:t>
            </a:r>
            <a:r>
              <a:rPr lang="en-US" i="1" dirty="0" smtClean="0">
                <a:latin typeface="Segoe UI Light" panose="020B0502040204020203" pitchFamily="34" charset="0"/>
                <a:ea typeface="Times New Roman" pitchFamily="18" charset="0"/>
                <a:cs typeface="Segoe UI Light" panose="020B0502040204020203" pitchFamily="34" charset="0"/>
              </a:rPr>
              <a:t>to facilitate follow-up at case-level</a:t>
            </a:r>
            <a:endParaRPr lang="en-US" i="1" dirty="0" smtClean="0">
              <a:latin typeface="Segoe UI Light" panose="020B0502040204020203" pitchFamily="34"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l-GR" dirty="0" smtClean="0">
                <a:latin typeface="Segoe UI Light" panose="020B0502040204020203" pitchFamily="34" charset="0"/>
                <a:ea typeface="Times New Roman" pitchFamily="18" charset="0"/>
                <a:cs typeface="Segoe UI Light" panose="020B0502040204020203" pitchFamily="34" charset="0"/>
              </a:rPr>
              <a:t>Για να διευκολύνει την παρακολούθηση σε επίπεδο διαχείρισης των περιστατικών και να λειτουργεί ως </a:t>
            </a:r>
            <a:r>
              <a:rPr lang="el-GR" b="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έτοιμο εργαλείο </a:t>
            </a:r>
            <a:r>
              <a:rPr lang="el-GR" dirty="0" smtClean="0">
                <a:latin typeface="Segoe UI Light" panose="020B0502040204020203" pitchFamily="34" charset="0"/>
                <a:ea typeface="Times New Roman" pitchFamily="18" charset="0"/>
                <a:cs typeface="Segoe UI Light" panose="020B0502040204020203" pitchFamily="34" charset="0"/>
              </a:rPr>
              <a:t>κατά τη διάρκεια νέων ή ύποπτων περιστατικών </a:t>
            </a:r>
            <a:endParaRPr lang="en-GB" dirty="0" smtClean="0">
              <a:latin typeface="Segoe UI Light" panose="020B0502040204020203" pitchFamily="34" charset="0"/>
              <a:ea typeface="Times New Roman" pitchFamily="18" charset="0"/>
              <a:cs typeface="Segoe UI Light" panose="020B0502040204020203" pitchFamily="34" charset="0"/>
            </a:endParaRPr>
          </a:p>
          <a:p>
            <a:pPr marL="342900" lvl="0" indent="-342900" eaLnBrk="0" fontAlgn="base" hangingPunct="0">
              <a:spcBef>
                <a:spcPts val="1200"/>
              </a:spcBef>
              <a:spcAft>
                <a:spcPts val="600"/>
              </a:spcAft>
              <a:buClr>
                <a:schemeClr val="accent1"/>
              </a:buClr>
              <a:buFont typeface="Wingdings 3" panose="05040102010807070707" pitchFamily="18" charset="2"/>
              <a:buChar char="´"/>
            </a:pPr>
            <a:r>
              <a:rPr lang="el-GR" i="1" dirty="0" smtClean="0">
                <a:latin typeface="Segoe UI Light" panose="020B0502040204020203" pitchFamily="34" charset="0"/>
                <a:ea typeface="Times New Roman" pitchFamily="18" charset="0"/>
                <a:cs typeface="Segoe UI Light" panose="020B0502040204020203" pitchFamily="34" charset="0"/>
              </a:rPr>
              <a:t>Για την</a:t>
            </a:r>
            <a:r>
              <a:rPr lang="en-US" i="1" dirty="0" smtClean="0">
                <a:latin typeface="Segoe UI Light" panose="020B0502040204020203" pitchFamily="34" charset="0"/>
                <a:ea typeface="Times New Roman" pitchFamily="18" charset="0"/>
                <a:cs typeface="Segoe UI Light" panose="020B0502040204020203" pitchFamily="34" charset="0"/>
              </a:rPr>
              <a:t> </a:t>
            </a:r>
            <a:r>
              <a:rPr lang="el-GR" b="1" i="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παροχή ανατροφοδότησης </a:t>
            </a:r>
            <a:r>
              <a:rPr lang="en-US" b="1" i="1" dirty="0" smtClean="0">
                <a:solidFill>
                  <a:schemeClr val="accent1">
                    <a:lumMod val="75000"/>
                  </a:schemeClr>
                </a:solidFill>
                <a:latin typeface="Segoe UI Light" panose="020B0502040204020203" pitchFamily="34" charset="0"/>
                <a:ea typeface="Times New Roman" pitchFamily="18" charset="0"/>
                <a:cs typeface="Segoe UI Light" panose="020B0502040204020203" pitchFamily="34" charset="0"/>
              </a:rPr>
              <a:t>feedback </a:t>
            </a:r>
            <a:r>
              <a:rPr lang="en-US" i="1" dirty="0" smtClean="0">
                <a:latin typeface="Segoe UI Light" panose="020B0502040204020203" pitchFamily="34" charset="0"/>
                <a:ea typeface="Times New Roman" pitchFamily="18" charset="0"/>
                <a:cs typeface="Segoe UI Light" panose="020B0502040204020203" pitchFamily="34" charset="0"/>
              </a:rPr>
              <a:t>to </a:t>
            </a:r>
            <a:r>
              <a:rPr lang="el-GR" i="1" dirty="0" smtClean="0">
                <a:latin typeface="Segoe UI Light" panose="020B0502040204020203" pitchFamily="34" charset="0"/>
                <a:ea typeface="Times New Roman" pitchFamily="18" charset="0"/>
                <a:cs typeface="Segoe UI Light" panose="020B0502040204020203" pitchFamily="34" charset="0"/>
              </a:rPr>
              <a:t>σε Υπηρεσίες/Οργανισμούς στο χειρισμό των υφιστάμενων περιστατικών </a:t>
            </a:r>
            <a:r>
              <a:rPr lang="en-US" i="1" dirty="0" smtClean="0">
                <a:latin typeface="Segoe UI Light" panose="020B0502040204020203" pitchFamily="34" charset="0"/>
                <a:cs typeface="Segoe UI Light" panose="020B0502040204020203" pitchFamily="34" charset="0"/>
              </a:rPr>
              <a:t> </a:t>
            </a:r>
          </a:p>
        </p:txBody>
      </p:sp>
      <p:sp>
        <p:nvSpPr>
          <p:cNvPr id="6" name="Rectangle 5"/>
          <p:cNvSpPr/>
          <p:nvPr/>
        </p:nvSpPr>
        <p:spPr>
          <a:xfrm>
            <a:off x="130632" y="174558"/>
            <a:ext cx="5421082" cy="1077218"/>
          </a:xfrm>
          <a:prstGeom prst="rect">
            <a:avLst/>
          </a:prstGeom>
        </p:spPr>
        <p:txBody>
          <a:bodyPr wrap="square">
            <a:spAutoFit/>
          </a:bodyPr>
          <a:lstStyle/>
          <a:p>
            <a:r>
              <a:rPr lang="el-GR" sz="3200" b="1" i="1" dirty="0">
                <a:solidFill>
                  <a:schemeClr val="accent1">
                    <a:lumMod val="75000"/>
                  </a:schemeClr>
                </a:solidFill>
                <a:ea typeface="Times New Roman" pitchFamily="18" charset="0"/>
              </a:rPr>
              <a:t>Συνοψίζοντας τους στόχους του συστήματος </a:t>
            </a:r>
            <a:r>
              <a:rPr lang="en-US" sz="3200" b="1" i="1" dirty="0">
                <a:solidFill>
                  <a:schemeClr val="accent1">
                    <a:lumMod val="75000"/>
                  </a:schemeClr>
                </a:solidFill>
                <a:ea typeface="Times New Roman" pitchFamily="18" charset="0"/>
              </a:rPr>
              <a:t>CAN-MDS  </a:t>
            </a:r>
            <a:endParaRPr lang="el-GR" sz="3200" b="1" i="1" dirty="0">
              <a:solidFill>
                <a:schemeClr val="accent1">
                  <a:lumMod val="75000"/>
                </a:schemeClr>
              </a:solidFill>
              <a:ea typeface="Times New Roman" pitchFamily="18" charset="0"/>
            </a:endParaRPr>
          </a:p>
        </p:txBody>
      </p:sp>
      <p:sp>
        <p:nvSpPr>
          <p:cNvPr id="2" name="Rectangle 1"/>
          <p:cNvSpPr/>
          <p:nvPr/>
        </p:nvSpPr>
        <p:spPr>
          <a:xfrm>
            <a:off x="727364" y="2282401"/>
            <a:ext cx="4156365" cy="2677656"/>
          </a:xfrm>
          <a:prstGeom prst="rect">
            <a:avLst/>
          </a:prstGeom>
        </p:spPr>
        <p:txBody>
          <a:bodyPr wrap="square">
            <a:spAutoFit/>
          </a:bodyPr>
          <a:lstStyle/>
          <a:p>
            <a:pPr lvl="0" algn="r" eaLnBrk="0" fontAlgn="base" hangingPunct="0">
              <a:spcBef>
                <a:spcPts val="1200"/>
              </a:spcBef>
              <a:spcAft>
                <a:spcPts val="600"/>
              </a:spcAft>
            </a:pPr>
            <a:r>
              <a:rPr lang="el-GR" sz="2800" b="1" dirty="0" smtClean="0">
                <a:latin typeface="Segoe UI Light" panose="020B0502040204020203" pitchFamily="34" charset="0"/>
                <a:ea typeface="Times New Roman" pitchFamily="18" charset="0"/>
                <a:cs typeface="Segoe UI Light" panose="020B0502040204020203" pitchFamily="34" charset="0"/>
              </a:rPr>
              <a:t>Επιπρόσθετα, στοιχεία και δεδομένα που συλλέγονται από το </a:t>
            </a:r>
            <a:r>
              <a:rPr lang="en-GB" sz="2800" b="1" dirty="0" smtClean="0">
                <a:latin typeface="Segoe UI Light" panose="020B0502040204020203" pitchFamily="34" charset="0"/>
                <a:ea typeface="Times New Roman" pitchFamily="18" charset="0"/>
                <a:cs typeface="Segoe UI Light" panose="020B0502040204020203" pitchFamily="34" charset="0"/>
              </a:rPr>
              <a:t>C</a:t>
            </a:r>
            <a:r>
              <a:rPr lang="en-US" sz="2800" b="1" dirty="0" smtClean="0">
                <a:latin typeface="Segoe UI Light" panose="020B0502040204020203" pitchFamily="34" charset="0"/>
                <a:ea typeface="Times New Roman" pitchFamily="18" charset="0"/>
                <a:cs typeface="Segoe UI Light" panose="020B0502040204020203" pitchFamily="34" charset="0"/>
              </a:rPr>
              <a:t>AN-MDS</a:t>
            </a:r>
            <a:r>
              <a:rPr lang="el-GR" sz="2800" b="1" dirty="0" smtClean="0">
                <a:latin typeface="Segoe UI Light" panose="020B0502040204020203" pitchFamily="34" charset="0"/>
                <a:ea typeface="Times New Roman" pitchFamily="18" charset="0"/>
                <a:cs typeface="Segoe UI Light" panose="020B0502040204020203" pitchFamily="34" charset="0"/>
              </a:rPr>
              <a:t>, μπορούν να χρησιμοποιηθούν ως εξής </a:t>
            </a:r>
            <a:r>
              <a:rPr lang="en-US" sz="2800" b="1" dirty="0" smtClean="0">
                <a:latin typeface="Segoe UI Light" panose="020B0502040204020203" pitchFamily="34" charset="0"/>
                <a:ea typeface="Times New Roman" pitchFamily="18" charset="0"/>
                <a:cs typeface="Segoe UI Light" panose="020B0502040204020203" pitchFamily="34" charset="0"/>
              </a:rPr>
              <a:t>:</a:t>
            </a:r>
            <a:endParaRPr lang="en-US" sz="2800" b="1" dirty="0">
              <a:latin typeface="Segoe UI Light" panose="020B0502040204020203" pitchFamily="34" charset="0"/>
              <a:ea typeface="Times New Roman" pitchFamily="18" charset="0"/>
              <a:cs typeface="Segoe UI Light" panose="020B0502040204020203" pitchFamily="34" charset="0"/>
            </a:endParaRPr>
          </a:p>
        </p:txBody>
      </p:sp>
      <p:sp>
        <p:nvSpPr>
          <p:cNvPr id="3" name="Left Bracket 2"/>
          <p:cNvSpPr/>
          <p:nvPr/>
        </p:nvSpPr>
        <p:spPr>
          <a:xfrm>
            <a:off x="5361709" y="1454727"/>
            <a:ext cx="190005" cy="4572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 name="Right Arrow 4"/>
          <p:cNvSpPr/>
          <p:nvPr/>
        </p:nvSpPr>
        <p:spPr>
          <a:xfrm>
            <a:off x="4883729" y="3283525"/>
            <a:ext cx="384462" cy="6754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273628" y="1221748"/>
            <a:ext cx="9731829" cy="4708981"/>
          </a:xfrm>
          <a:prstGeom prst="rect">
            <a:avLst/>
          </a:prstGeom>
          <a:solidFill>
            <a:schemeClr val="accent1">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l-GR" sz="2800" b="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Τι είδους συνεισφορά</a:t>
            </a:r>
            <a:r>
              <a:rPr kumimoji="0" lang="el-GR" sz="2800" b="1" u="none" strike="noStrike" cap="none" normalizeH="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rPr>
              <a:t> μπορεί να έχει ένας Χειριστής </a:t>
            </a:r>
            <a:r>
              <a:rPr lang="en-GB" sz="2800" b="1" dirty="0" smtClean="0">
                <a:solidFill>
                  <a:srgbClr val="4F81BD"/>
                </a:solidFill>
                <a:latin typeface="Segoe UI Light" panose="020B0502040204020203" pitchFamily="34" charset="0"/>
                <a:ea typeface="Times New Roman" pitchFamily="18" charset="0"/>
                <a:cs typeface="Segoe UI Light" panose="020B0502040204020203" pitchFamily="34" charset="0"/>
              </a:rPr>
              <a:t>CAN-MDS</a:t>
            </a:r>
            <a:r>
              <a:rPr lang="el-GR" sz="2800" b="1" dirty="0" smtClean="0">
                <a:solidFill>
                  <a:srgbClr val="4F81BD"/>
                </a:solidFill>
                <a:latin typeface="Segoe UI Light" panose="020B0502040204020203" pitchFamily="34" charset="0"/>
                <a:ea typeface="Times New Roman" pitchFamily="18" charset="0"/>
                <a:cs typeface="Segoe UI Light" panose="020B0502040204020203" pitchFamily="34" charset="0"/>
              </a:rPr>
              <a:t>; </a:t>
            </a:r>
            <a:endParaRPr kumimoji="0" lang="en-US" sz="2800" b="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el-GR" sz="2800" dirty="0" smtClean="0">
                <a:latin typeface="Segoe UI Light" panose="020B0502040204020203" pitchFamily="34" charset="0"/>
                <a:ea typeface="Calibri" pitchFamily="34" charset="0"/>
                <a:cs typeface="Segoe UI Light" panose="020B0502040204020203" pitchFamily="34" charset="0"/>
              </a:rPr>
              <a:t>Την καταγραφή νέων περιστατικών </a:t>
            </a:r>
            <a:r>
              <a:rPr lang="el-GR" sz="2800" dirty="0" err="1" smtClean="0">
                <a:latin typeface="Segoe UI Light" panose="020B0502040204020203" pitchFamily="34" charset="0"/>
                <a:ea typeface="Calibri" pitchFamily="34" charset="0"/>
                <a:cs typeface="Segoe UI Light" panose="020B0502040204020203" pitchFamily="34" charset="0"/>
              </a:rPr>
              <a:t>ΚαΠα</a:t>
            </a:r>
            <a:r>
              <a:rPr lang="el-GR" sz="2800" dirty="0" smtClean="0">
                <a:latin typeface="Segoe UI Light" panose="020B0502040204020203" pitchFamily="34" charset="0"/>
                <a:ea typeface="Calibri" pitchFamily="34" charset="0"/>
                <a:cs typeface="Segoe UI Light" panose="020B0502040204020203" pitchFamily="34" charset="0"/>
              </a:rPr>
              <a:t>-Π που εντοπίστηκαν (με αναφορά ή/και με υποψία)</a:t>
            </a:r>
            <a:endPar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el-GR" sz="2800" dirty="0" smtClean="0">
                <a:latin typeface="Segoe UI Light" panose="020B0502040204020203" pitchFamily="34" charset="0"/>
                <a:ea typeface="Calibri" pitchFamily="34" charset="0"/>
                <a:cs typeface="Segoe UI Light" panose="020B0502040204020203" pitchFamily="34" charset="0"/>
              </a:rPr>
              <a:t>Την πρόσθεση δεδομένων για νέα δεδομένα σε ήδη γνωστές υποθέσεις </a:t>
            </a:r>
            <a:r>
              <a:rPr lang="el-GR" sz="2800" dirty="0" err="1" smtClean="0">
                <a:latin typeface="Segoe UI Light" panose="020B0502040204020203" pitchFamily="34" charset="0"/>
                <a:ea typeface="Calibri" pitchFamily="34" charset="0"/>
                <a:cs typeface="Segoe UI Light" panose="020B0502040204020203" pitchFamily="34" charset="0"/>
              </a:rPr>
              <a:t>ΚαΠα</a:t>
            </a:r>
            <a:r>
              <a:rPr lang="el-GR" sz="2800" dirty="0" smtClean="0">
                <a:latin typeface="Segoe UI Light" panose="020B0502040204020203" pitchFamily="34" charset="0"/>
                <a:ea typeface="Calibri" pitchFamily="34" charset="0"/>
                <a:cs typeface="Segoe UI Light" panose="020B0502040204020203" pitchFamily="34" charset="0"/>
              </a:rPr>
              <a:t>-Π </a:t>
            </a:r>
            <a:endPar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Για ενημέρωση</a:t>
            </a:r>
            <a:r>
              <a:rPr kumimoji="0" lang="el-GR" sz="2800" b="0" u="none" strike="noStrike" cap="none" normalizeH="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δεδομένων για ήδη καταγεγραμμένα περιστατικά για παρακολούθηση </a:t>
            </a:r>
            <a:r>
              <a:rPr kumimoji="0" lang="en-US" sz="2800" b="0"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(follow-up)</a:t>
            </a:r>
          </a:p>
          <a:p>
            <a:pPr marL="342900" marR="0" lvl="0" indent="-342900" algn="ctr"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lang="en-US" sz="2400" dirty="0" smtClean="0">
              <a:latin typeface="Segoe UI Light" panose="020B0502040204020203" pitchFamily="34" charset="0"/>
              <a:cs typeface="Segoe UI Light" panose="020B0502040204020203" pitchFamily="34" charset="0"/>
            </a:endParaRPr>
          </a:p>
        </p:txBody>
      </p:sp>
      <p:sp>
        <p:nvSpPr>
          <p:cNvPr id="4" name="Rectangle 3"/>
          <p:cNvSpPr/>
          <p:nvPr/>
        </p:nvSpPr>
        <p:spPr>
          <a:xfrm>
            <a:off x="1273628" y="220629"/>
            <a:ext cx="10527579" cy="892552"/>
          </a:xfrm>
          <a:prstGeom prst="rect">
            <a:avLst/>
          </a:prstGeom>
        </p:spPr>
        <p:txBody>
          <a:bodyPr wrap="square">
            <a:spAutoFit/>
          </a:bodyPr>
          <a:lstStyle/>
          <a:p>
            <a:pPr lvl="0" fontAlgn="base">
              <a:spcBef>
                <a:spcPct val="0"/>
              </a:spcBef>
              <a:spcAft>
                <a:spcPct val="0"/>
              </a:spcAft>
            </a:pPr>
            <a:r>
              <a:rPr lang="el-GR" sz="2600" b="1" dirty="0" smtClean="0">
                <a:solidFill>
                  <a:srgbClr val="4F81BD"/>
                </a:solidFill>
                <a:latin typeface="Segoe UI Black" pitchFamily="34" charset="0"/>
                <a:ea typeface="Segoe UI Black" pitchFamily="34" charset="0"/>
                <a:cs typeface="Times New Roman" pitchFamily="18" charset="0"/>
              </a:rPr>
              <a:t>Κατά τη διάρκεια της πιλοτικής φάσης καθώς και στη συνέχεια… </a:t>
            </a:r>
            <a:endParaRPr lang="en-US" sz="2600" dirty="0" smtClean="0">
              <a:latin typeface="Segoe UI Black" pitchFamily="34" charset="0"/>
              <a:ea typeface="Segoe UI Black"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529">
                                            <p:bg/>
                                          </p:spTgt>
                                        </p:tgtEl>
                                        <p:attrNameLst>
                                          <p:attrName>style.visibility</p:attrName>
                                        </p:attrNameLst>
                                      </p:cBhvr>
                                      <p:to>
                                        <p:strVal val="visible"/>
                                      </p:to>
                                    </p:set>
                                    <p:anim calcmode="lin" valueType="num">
                                      <p:cBhvr>
                                        <p:cTn id="7" dur="500" fill="hold"/>
                                        <p:tgtEl>
                                          <p:spTgt spid="22529">
                                            <p:bg/>
                                          </p:spTgt>
                                        </p:tgtEl>
                                        <p:attrNameLst>
                                          <p:attrName>ppt_w</p:attrName>
                                        </p:attrNameLst>
                                      </p:cBhvr>
                                      <p:tavLst>
                                        <p:tav tm="0">
                                          <p:val>
                                            <p:fltVal val="0"/>
                                          </p:val>
                                        </p:tav>
                                        <p:tav tm="100000">
                                          <p:val>
                                            <p:strVal val="#ppt_w"/>
                                          </p:val>
                                        </p:tav>
                                      </p:tavLst>
                                    </p:anim>
                                    <p:anim calcmode="lin" valueType="num">
                                      <p:cBhvr>
                                        <p:cTn id="8" dur="500" fill="hold"/>
                                        <p:tgtEl>
                                          <p:spTgt spid="22529">
                                            <p:bg/>
                                          </p:spTgt>
                                        </p:tgtEl>
                                        <p:attrNameLst>
                                          <p:attrName>ppt_h</p:attrName>
                                        </p:attrNameLst>
                                      </p:cBhvr>
                                      <p:tavLst>
                                        <p:tav tm="0">
                                          <p:val>
                                            <p:fltVal val="0"/>
                                          </p:val>
                                        </p:tav>
                                        <p:tav tm="100000">
                                          <p:val>
                                            <p:strVal val="#ppt_h"/>
                                          </p:val>
                                        </p:tav>
                                      </p:tavLst>
                                    </p:anim>
                                    <p:animEffect transition="in" filter="fade">
                                      <p:cBhvr>
                                        <p:cTn id="9" dur="500"/>
                                        <p:tgtEl>
                                          <p:spTgt spid="22529">
                                            <p:bg/>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2529">
                                            <p:txEl>
                                              <p:pRg st="1" end="1"/>
                                            </p:txEl>
                                          </p:spTgt>
                                        </p:tgtEl>
                                        <p:attrNameLst>
                                          <p:attrName>style.visibility</p:attrName>
                                        </p:attrNameLst>
                                      </p:cBhvr>
                                      <p:to>
                                        <p:strVal val="visible"/>
                                      </p:to>
                                    </p:set>
                                    <p:anim calcmode="lin" valueType="num">
                                      <p:cBhvr>
                                        <p:cTn id="14" dur="500" fill="hold"/>
                                        <p:tgtEl>
                                          <p:spTgt spid="22529">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2529">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252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2529">
                                            <p:txEl>
                                              <p:pRg st="3" end="3"/>
                                            </p:txEl>
                                          </p:spTgt>
                                        </p:tgtEl>
                                        <p:attrNameLst>
                                          <p:attrName>style.visibility</p:attrName>
                                        </p:attrNameLst>
                                      </p:cBhvr>
                                      <p:to>
                                        <p:strVal val="visible"/>
                                      </p:to>
                                    </p:set>
                                    <p:anim calcmode="lin" valueType="num">
                                      <p:cBhvr>
                                        <p:cTn id="21" dur="500" fill="hold"/>
                                        <p:tgtEl>
                                          <p:spTgt spid="22529">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22529">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2252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2529">
                                            <p:txEl>
                                              <p:pRg st="4" end="4"/>
                                            </p:txEl>
                                          </p:spTgt>
                                        </p:tgtEl>
                                        <p:attrNameLst>
                                          <p:attrName>style.visibility</p:attrName>
                                        </p:attrNameLst>
                                      </p:cBhvr>
                                      <p:to>
                                        <p:strVal val="visible"/>
                                      </p:to>
                                    </p:set>
                                    <p:anim calcmode="lin" valueType="num">
                                      <p:cBhvr>
                                        <p:cTn id="28" dur="500" fill="hold"/>
                                        <p:tgtEl>
                                          <p:spTgt spid="22529">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22529">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2252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2529">
                                            <p:txEl>
                                              <p:pRg st="5" end="5"/>
                                            </p:txEl>
                                          </p:spTgt>
                                        </p:tgtEl>
                                        <p:attrNameLst>
                                          <p:attrName>style.visibility</p:attrName>
                                        </p:attrNameLst>
                                      </p:cBhvr>
                                      <p:to>
                                        <p:strVal val="visible"/>
                                      </p:to>
                                    </p:set>
                                    <p:anim calcmode="lin" valueType="num">
                                      <p:cBhvr>
                                        <p:cTn id="35" dur="500" fill="hold"/>
                                        <p:tgtEl>
                                          <p:spTgt spid="22529">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22529">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2252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6898" y="386835"/>
            <a:ext cx="10806545" cy="430887"/>
          </a:xfrm>
          <a:prstGeom prst="rect">
            <a:avLst/>
          </a:prstGeom>
        </p:spPr>
        <p:txBody>
          <a:bodyPr wrap="square">
            <a:spAutoFit/>
          </a:bodyPr>
          <a:lstStyle/>
          <a:p>
            <a:pPr lvl="0" fontAlgn="base">
              <a:spcBef>
                <a:spcPct val="0"/>
              </a:spcBef>
              <a:spcAft>
                <a:spcPct val="0"/>
              </a:spcAft>
            </a:pPr>
            <a:r>
              <a:rPr lang="el-GR" sz="2200" b="1" dirty="0">
                <a:solidFill>
                  <a:srgbClr val="4F81BD"/>
                </a:solidFill>
                <a:latin typeface="Segoe UI Black" pitchFamily="34" charset="0"/>
                <a:ea typeface="Segoe UI Black" pitchFamily="34" charset="0"/>
                <a:cs typeface="Times New Roman" pitchFamily="18" charset="0"/>
              </a:rPr>
              <a:t>Κατά τη διάρκεια της πιλοτικής φάσης καθώς και στη συνέχεια… </a:t>
            </a:r>
            <a:endParaRPr lang="en-US" sz="2200" dirty="0">
              <a:latin typeface="Segoe UI Black" pitchFamily="34" charset="0"/>
              <a:ea typeface="Segoe UI Black" pitchFamily="34" charset="0"/>
              <a:cs typeface="Arial" pitchFamily="34" charset="0"/>
            </a:endParaRPr>
          </a:p>
        </p:txBody>
      </p:sp>
      <p:sp>
        <p:nvSpPr>
          <p:cNvPr id="5" name="Rectangle 1"/>
          <p:cNvSpPr>
            <a:spLocks noChangeArrowheads="1"/>
          </p:cNvSpPr>
          <p:nvPr/>
        </p:nvSpPr>
        <p:spPr bwMode="auto">
          <a:xfrm>
            <a:off x="676894" y="620871"/>
            <a:ext cx="10996549" cy="56477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endParaRPr lang="el-GR" sz="2400" i="1" dirty="0" smtClean="0">
              <a:solidFill>
                <a:schemeClr val="accent1">
                  <a:lumMod val="75000"/>
                </a:schemeClr>
              </a:solidFill>
              <a:ea typeface="Times New Roman" pitchFamily="18" charset="0"/>
            </a:endParaRPr>
          </a:p>
          <a:p>
            <a:pPr lvl="0" algn="ctr"/>
            <a:r>
              <a:rPr lang="el-GR" sz="2400" i="1" dirty="0" smtClean="0">
                <a:solidFill>
                  <a:schemeClr val="accent1">
                    <a:lumMod val="75000"/>
                  </a:schemeClr>
                </a:solidFill>
                <a:ea typeface="Times New Roman" pitchFamily="18" charset="0"/>
              </a:rPr>
              <a:t>Τι </a:t>
            </a:r>
            <a:r>
              <a:rPr lang="el-GR" sz="2400" i="1" dirty="0">
                <a:solidFill>
                  <a:schemeClr val="accent1">
                    <a:lumMod val="75000"/>
                  </a:schemeClr>
                </a:solidFill>
                <a:ea typeface="Times New Roman" pitchFamily="18" charset="0"/>
              </a:rPr>
              <a:t>μπορεί να προσφέρει το </a:t>
            </a:r>
            <a:r>
              <a:rPr lang="en-US" sz="2400" i="1" dirty="0">
                <a:solidFill>
                  <a:schemeClr val="accent1">
                    <a:lumMod val="75000"/>
                  </a:schemeClr>
                </a:solidFill>
                <a:ea typeface="Times New Roman" pitchFamily="18" charset="0"/>
              </a:rPr>
              <a:t>CAN-MDS </a:t>
            </a:r>
            <a:r>
              <a:rPr lang="el-GR" sz="2400" i="1" dirty="0">
                <a:solidFill>
                  <a:schemeClr val="accent1">
                    <a:lumMod val="75000"/>
                  </a:schemeClr>
                </a:solidFill>
                <a:ea typeface="Times New Roman" pitchFamily="18" charset="0"/>
              </a:rPr>
              <a:t>σε Επαγγελματίες – Χειριστές </a:t>
            </a:r>
            <a:endParaRPr lang="en-US" sz="2400" i="1" dirty="0">
              <a:solidFill>
                <a:schemeClr val="accent1">
                  <a:lumMod val="75000"/>
                </a:schemeClr>
              </a:solidFill>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dirty="0" smtClean="0">
              <a:ln>
                <a:noFill/>
              </a:ln>
              <a:solidFill>
                <a:srgbClr val="4F81BD"/>
              </a:solidFill>
              <a:effectLst/>
              <a:latin typeface="Segoe UI Light" panose="020B0502040204020203" pitchFamily="34" charset="0"/>
              <a:ea typeface="Times New Roman" pitchFamily="18"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Ένα </a:t>
            </a:r>
            <a:r>
              <a:rPr lang="el-GR" sz="1700" b="1" i="1" dirty="0" smtClean="0">
                <a:solidFill>
                  <a:schemeClr val="accent1"/>
                </a:solidFill>
                <a:latin typeface="Segoe UI Light" panose="020B0502040204020203" pitchFamily="34" charset="0"/>
                <a:ea typeface="Calibri" pitchFamily="34" charset="0"/>
                <a:cs typeface="Segoe UI Light" panose="020B0502040204020203" pitchFamily="34" charset="0"/>
              </a:rPr>
              <a:t>φιλικό προς το χρήστη εργαλείο </a:t>
            </a: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για </a:t>
            </a:r>
            <a:r>
              <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Αναφορά περιστατικών </a:t>
            </a:r>
            <a:r>
              <a:rPr kumimoji="0" lang="el-GR" sz="1700" b="0" i="1" u="none" strike="noStrike" cap="none" normalizeH="0" baseline="0" dirty="0" err="1"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ΚαΠα</a:t>
            </a: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-Π (ειδικά όταν ο επαγγελματίας</a:t>
            </a:r>
            <a:r>
              <a:rPr kumimoji="0" lang="el-GR" sz="1700" b="0" i="1" u="none" strike="noStrike" cap="none" normalizeH="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είναι υποχρεωμένος βάση νομοθετικού πλαισίου για αναφορ</a:t>
            </a:r>
            <a:r>
              <a:rPr lang="el-GR" sz="1700" i="1" dirty="0" smtClean="0">
                <a:latin typeface="Segoe UI Light" panose="020B0502040204020203" pitchFamily="34" charset="0"/>
                <a:ea typeface="Calibri" pitchFamily="34" charset="0"/>
                <a:cs typeface="Segoe UI Light" panose="020B0502040204020203" pitchFamily="34" charset="0"/>
              </a:rPr>
              <a:t>ά/καταγγελία) </a:t>
            </a:r>
            <a:endPar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Διατηρώντας τις βασικές πληροφορίες για όλα τα νέα περιστατικά </a:t>
            </a:r>
            <a:r>
              <a:rPr lang="el-GR" sz="1700" i="1" dirty="0" err="1" smtClean="0">
                <a:latin typeface="Segoe UI Light" panose="020B0502040204020203" pitchFamily="34" charset="0"/>
                <a:ea typeface="Calibri" pitchFamily="34" charset="0"/>
                <a:cs typeface="Segoe UI Light" panose="020B0502040204020203" pitchFamily="34" charset="0"/>
              </a:rPr>
              <a:t>ΚαΠα</a:t>
            </a:r>
            <a:r>
              <a:rPr lang="el-GR" sz="1700" i="1" dirty="0" smtClean="0">
                <a:latin typeface="Segoe UI Light" panose="020B0502040204020203" pitchFamily="34" charset="0"/>
                <a:ea typeface="Calibri" pitchFamily="34" charset="0"/>
                <a:cs typeface="Segoe UI Light" panose="020B0502040204020203" pitchFamily="34" charset="0"/>
              </a:rPr>
              <a:t>-Π </a:t>
            </a:r>
            <a:endPar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522287"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Έλεγχος</a:t>
            </a:r>
            <a:r>
              <a:rPr kumimoji="0" lang="el-GR" sz="1700" b="0" i="1" u="none" strike="noStrike" cap="none" normalizeH="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δημογραφικών και άλλων δεδομένων για τα ήδη γνωστά περιστατικά και παιδιά (μέσω αυτόματων</a:t>
            </a:r>
            <a:r>
              <a:rPr kumimoji="0" lang="en-GB" sz="1700" b="0" i="1" u="none" strike="noStrike" cap="none" normalizeH="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lang="el-GR" sz="1700" i="1" dirty="0" smtClean="0">
                <a:latin typeface="Segoe UI Light" panose="020B0502040204020203" pitchFamily="34" charset="0"/>
                <a:ea typeface="Calibri" pitchFamily="34" charset="0"/>
                <a:cs typeface="Segoe UI Light" panose="020B0502040204020203" pitchFamily="34" charset="0"/>
              </a:rPr>
              <a:t>εκθέσεων</a:t>
            </a:r>
            <a:r>
              <a:rPr lang="en-GB" sz="1700" i="1" dirty="0">
                <a:latin typeface="Segoe UI Light" panose="020B0502040204020203" pitchFamily="34" charset="0"/>
                <a:ea typeface="Calibri" pitchFamily="34" charset="0"/>
                <a:cs typeface="Segoe UI Light" panose="020B0502040204020203" pitchFamily="34" charset="0"/>
              </a:rPr>
              <a:t> </a:t>
            </a:r>
            <a:r>
              <a:rPr lang="en-GB" sz="1700" i="1" dirty="0" smtClean="0">
                <a:latin typeface="Segoe UI Light" panose="020B0502040204020203" pitchFamily="34" charset="0"/>
                <a:ea typeface="Calibri" pitchFamily="34" charset="0"/>
                <a:cs typeface="Segoe UI Light" panose="020B0502040204020203" pitchFamily="34" charset="0"/>
              </a:rPr>
              <a:t>– auto generated reports) </a:t>
            </a:r>
            <a:endPar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el-GR" sz="1700" i="1" dirty="0" smtClean="0">
                <a:latin typeface="Segoe UI Light" panose="020B0502040204020203" pitchFamily="34" charset="0"/>
                <a:ea typeface="Calibri" pitchFamily="34" charset="0"/>
                <a:cs typeface="Segoe UI Light" panose="020B0502040204020203" pitchFamily="34" charset="0"/>
              </a:rPr>
              <a:t>ένα</a:t>
            </a:r>
            <a:r>
              <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lang="el-GR" sz="1700" b="1" i="1" dirty="0" smtClean="0">
                <a:solidFill>
                  <a:schemeClr val="accent1"/>
                </a:solidFill>
                <a:latin typeface="Segoe UI Light" panose="020B0502040204020203" pitchFamily="34" charset="0"/>
                <a:ea typeface="Calibri" pitchFamily="34" charset="0"/>
                <a:cs typeface="Segoe UI Light" panose="020B0502040204020203" pitchFamily="34" charset="0"/>
              </a:rPr>
              <a:t>κανάλι επικοινωνίας </a:t>
            </a:r>
            <a:r>
              <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with </a:t>
            </a: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με άλλους επαγγελματίες</a:t>
            </a:r>
            <a:r>
              <a:rPr kumimoji="0" lang="el-GR" sz="1700" b="0" i="1" u="none" strike="noStrike" cap="none" normalizeH="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που εργάζονται στον ίδιο τομέα ή άλλο τομέα σε σχέση με το περιστατικό </a:t>
            </a:r>
            <a:endPar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7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Βασικές πληροφορίες για προηγούμενα περιστατικά </a:t>
            </a:r>
            <a:r>
              <a:rPr kumimoji="0" lang="en-US" sz="1700" b="1" i="1" u="none" strike="noStrike" cap="none" normalizeH="0" baseline="0" dirty="0" smtClean="0">
                <a:ln>
                  <a:noFill/>
                </a:ln>
                <a:solidFill>
                  <a:schemeClr val="accent1"/>
                </a:solidFill>
                <a:effectLst/>
                <a:latin typeface="Segoe UI Light" panose="020B0502040204020203" pitchFamily="34" charset="0"/>
                <a:ea typeface="Calibri" pitchFamily="34" charset="0"/>
                <a:cs typeface="Segoe UI Light" panose="020B0502040204020203" pitchFamily="34" charset="0"/>
              </a:rPr>
              <a:t>incidents</a:t>
            </a:r>
            <a:r>
              <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r>
              <a:rPr lang="el-GR" sz="1700" i="1" dirty="0" smtClean="0">
                <a:latin typeface="Segoe UI Light" panose="020B0502040204020203" pitchFamily="34" charset="0"/>
                <a:ea typeface="Calibri" pitchFamily="34" charset="0"/>
                <a:cs typeface="Segoe UI Light" panose="020B0502040204020203" pitchFamily="34" charset="0"/>
              </a:rPr>
              <a:t>για ήδη γνωστές περιπτώσεις (παιδιά) ανάλογα με το επίπεδο πρόσβασής του </a:t>
            </a:r>
            <a:endPar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endPar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endParaRPr>
          </a:p>
          <a:p>
            <a:pPr marL="342900"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lang="el-GR" sz="1700" i="1" dirty="0" smtClean="0">
                <a:latin typeface="Segoe UI Light" panose="020B0502040204020203" pitchFamily="34" charset="0"/>
                <a:ea typeface="Calibri" pitchFamily="34" charset="0"/>
                <a:cs typeface="Segoe UI Light" panose="020B0502040204020203" pitchFamily="34" charset="0"/>
              </a:rPr>
              <a:t>Ένα </a:t>
            </a:r>
            <a:r>
              <a:rPr lang="el-GR" sz="1700" b="1" i="1" dirty="0" smtClean="0">
                <a:solidFill>
                  <a:schemeClr val="accent1"/>
                </a:solidFill>
                <a:latin typeface="Segoe UI Light" panose="020B0502040204020203" pitchFamily="34" charset="0"/>
                <a:ea typeface="Calibri" pitchFamily="34" charset="0"/>
                <a:cs typeface="Segoe UI Light" panose="020B0502040204020203" pitchFamily="34" charset="0"/>
              </a:rPr>
              <a:t>έτοιμο-για-χρήση-εργαλείο </a:t>
            </a:r>
            <a:r>
              <a:rPr lang="el-GR" sz="1700" i="1" dirty="0" smtClean="0">
                <a:latin typeface="Segoe UI Light" panose="020B0502040204020203" pitchFamily="34" charset="0"/>
                <a:ea typeface="Calibri" pitchFamily="34" charset="0"/>
                <a:cs typeface="Segoe UI Light" panose="020B0502040204020203" pitchFamily="34" charset="0"/>
              </a:rPr>
              <a:t>για</a:t>
            </a:r>
            <a:endPar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endParaRPr>
          </a:p>
          <a:p>
            <a:pPr marL="619125"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Ενημέρωση άλλων Υπηρεσιών/Οργανισμών</a:t>
            </a:r>
            <a:r>
              <a:rPr kumimoji="0" lang="el-GR" sz="1700" b="0" i="1" u="none" strike="noStrike" cap="none" normalizeH="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σχετικά με την διαχείριση (πχ ποιες υπηρεσίες έχουν παρασχεθεί) </a:t>
            </a:r>
            <a:r>
              <a:rPr kumimoji="0" lang="en-US" sz="1700" b="0" i="1" u="none" strike="noStrike" cap="none" normalizeH="0" baseline="0" dirty="0" smtClean="0">
                <a:ln>
                  <a:noFill/>
                </a:ln>
                <a:solidFill>
                  <a:schemeClr val="tx1"/>
                </a:solidFill>
                <a:effectLst/>
                <a:latin typeface="Segoe UI Light" panose="020B0502040204020203" pitchFamily="34" charset="0"/>
                <a:ea typeface="Calibri" pitchFamily="34" charset="0"/>
                <a:cs typeface="Segoe UI Light" panose="020B0502040204020203" pitchFamily="34" charset="0"/>
              </a:rPr>
              <a:t> </a:t>
            </a:r>
          </a:p>
          <a:p>
            <a:pPr marL="619125" marR="0" lvl="0" indent="-342900" algn="l" defTabSz="914400" rtl="0" eaLnBrk="0" fontAlgn="base" latinLnBrk="0" hangingPunct="0">
              <a:lnSpc>
                <a:spcPct val="100000"/>
              </a:lnSpc>
              <a:spcBef>
                <a:spcPct val="0"/>
              </a:spcBef>
              <a:spcAft>
                <a:spcPct val="0"/>
              </a:spcAft>
              <a:buClr>
                <a:schemeClr val="accent1"/>
              </a:buClr>
              <a:buSzTx/>
              <a:buFont typeface="Wingdings 3" panose="05040102010807070707" pitchFamily="18" charset="2"/>
              <a:buChar char="´"/>
              <a:tabLst/>
            </a:pPr>
            <a:r>
              <a:rPr kumimoji="0" lang="el-GR" sz="1700" b="0" i="1" u="none" strike="noStrike" cap="none" normalizeH="0" baseline="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Ειδοποίηση σε άλλες Υπηρεσίες/Οργανισμούς</a:t>
            </a:r>
            <a:r>
              <a:rPr kumimoji="0" lang="el-GR" sz="1700" b="0" i="1" u="none" strike="noStrike" cap="none" normalizeH="0" dirty="0" smtClean="0">
                <a:ln>
                  <a:noFill/>
                </a:ln>
                <a:solidFill>
                  <a:schemeClr val="tx1"/>
                </a:solidFill>
                <a:effectLst/>
                <a:latin typeface="Segoe UI Light" panose="020B0502040204020203" pitchFamily="34" charset="0"/>
                <a:ea typeface="Times New Roman" pitchFamily="18" charset="0"/>
                <a:cs typeface="Segoe UI Light" panose="020B0502040204020203" pitchFamily="34" charset="0"/>
              </a:rPr>
              <a:t> για νέα περιστατικά (για παράδειγμα, μέσω παραπομπών) </a:t>
            </a:r>
            <a:r>
              <a:rPr kumimoji="0" lang="en-US" sz="1700" b="0" i="0" u="none" strike="noStrike" cap="none" normalizeH="0" baseline="0" dirty="0" smtClean="0">
                <a:ln>
                  <a:noFill/>
                </a:ln>
                <a:solidFill>
                  <a:schemeClr val="tx1"/>
                </a:solidFill>
                <a:effectLst/>
                <a:latin typeface="Segoe UI Light" panose="020B0502040204020203" pitchFamily="34" charset="0"/>
                <a:cs typeface="Segoe UI Light" panose="020B0502040204020203" pitchFamily="34" charset="0"/>
              </a:rPr>
              <a:t> </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 calcmode="lin" valueType="num">
                                      <p:cBhvr additive="base">
                                        <p:cTn id="1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 calcmode="lin" valueType="num">
                                      <p:cBhvr additive="base">
                                        <p:cTn id="3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anim calcmode="lin" valueType="num">
                                      <p:cBhvr additive="base">
                                        <p:cTn id="37"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12" end="12"/>
                                            </p:txEl>
                                          </p:spTgt>
                                        </p:tgtEl>
                                        <p:attrNameLst>
                                          <p:attrName>style.visibility</p:attrName>
                                        </p:attrNameLst>
                                      </p:cBhvr>
                                      <p:to>
                                        <p:strVal val="visible"/>
                                      </p:to>
                                    </p:set>
                                    <p:anim calcmode="lin" valueType="num">
                                      <p:cBhvr additive="base">
                                        <p:cTn id="43"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txEl>
                                              <p:pRg st="13" end="13"/>
                                            </p:txEl>
                                          </p:spTgt>
                                        </p:tgtEl>
                                        <p:attrNameLst>
                                          <p:attrName>style.visibility</p:attrName>
                                        </p:attrNameLst>
                                      </p:cBhvr>
                                      <p:to>
                                        <p:strVal val="visible"/>
                                      </p:to>
                                    </p:set>
                                    <p:anim calcmode="lin" valueType="num">
                                      <p:cBhvr additive="base">
                                        <p:cTn id="49"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xEl>
                                              <p:pRg st="14" end="14"/>
                                            </p:txEl>
                                          </p:spTgt>
                                        </p:tgtEl>
                                        <p:attrNameLst>
                                          <p:attrName>style.visibility</p:attrName>
                                        </p:attrNameLst>
                                      </p:cBhvr>
                                      <p:to>
                                        <p:strVal val="visible"/>
                                      </p:to>
                                    </p:set>
                                    <p:anim calcmode="lin" valueType="num">
                                      <p:cBhvr additive="base">
                                        <p:cTn id="55"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14602</TotalTime>
  <Words>712</Words>
  <Application>Microsoft Office PowerPoint</Application>
  <PresentationFormat>Custom</PresentationFormat>
  <Paragraphs>65</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CAN-MDS πιλοτική φάση</vt:lpstr>
      <vt:lpstr>Slide 2</vt:lpstr>
      <vt:lpstr>Διάταξη </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111</cp:revision>
  <dcterms:created xsi:type="dcterms:W3CDTF">2018-11-08T14:12:16Z</dcterms:created>
  <dcterms:modified xsi:type="dcterms:W3CDTF">2022-02-01T17:59:01Z</dcterms:modified>
</cp:coreProperties>
</file>