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3"/>
  </p:notesMasterIdLst>
  <p:sldIdLst>
    <p:sldId id="256" r:id="rId2"/>
    <p:sldId id="393" r:id="rId3"/>
    <p:sldId id="389" r:id="rId4"/>
    <p:sldId id="390" r:id="rId5"/>
    <p:sldId id="391" r:id="rId6"/>
    <p:sldId id="392" r:id="rId7"/>
    <p:sldId id="383" r:id="rId8"/>
    <p:sldId id="384" r:id="rId9"/>
    <p:sldId id="385" r:id="rId10"/>
    <p:sldId id="386" r:id="rId11"/>
    <p:sldId id="387" r:id="rId1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15" autoAdjust="0"/>
    <p:restoredTop sz="90502" autoAdjust="0"/>
  </p:normalViewPr>
  <p:slideViewPr>
    <p:cSldViewPr snapToGrid="0">
      <p:cViewPr>
        <p:scale>
          <a:sx n="64" d="100"/>
          <a:sy n="64" d="100"/>
        </p:scale>
        <p:origin x="-1092" y="-5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 xmlns:p14="http://schemas.microsoft.com/office/powerpoint/2010/main" val="3638204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 xmlns:p14="http://schemas.microsoft.com/office/powerpoint/2010/main"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11</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aim of this part is to make clear why CAN-MDS Operators are granted with different level of access in the information included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Any professional who belongs to one of the following groups, has a valid professional license or is legally certified and is subjected to a professional code of ethics or a similar condition, depending on the profession</a:t>
            </a:r>
            <a:endParaRPr lang="en-GB" dirty="0" smtClean="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[Suggestion: You can ask trainees to inform their own colleagues who are eligible and belong to the above categories to participate in the system]</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Four different levels of access are provisioned for a CAN-MDS. Assignment of access level to an Operator depends on his/her professional responsibilities concerning CAN incidents (if any), namely if his/her role focuses exclusively on reporting CAN incidents (without further involvement in cases’ administration) or includes responsibilities related to administration of cases (such as assessment, care, and support) or making decisions on legal consequences (e.g. for (alleged) offenders). </a:t>
            </a:r>
          </a:p>
          <a:p>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Specifically:</a:t>
            </a:r>
          </a:p>
          <a:p>
            <a:r>
              <a:rPr lang="en-GB" sz="1200" kern="1200" dirty="0" smtClean="0">
                <a:solidFill>
                  <a:schemeClr val="tx1"/>
                </a:solidFill>
                <a:latin typeface="+mn-lt"/>
                <a:ea typeface="+mn-ea"/>
                <a:cs typeface="+mn-cs"/>
              </a:rPr>
              <a:t>&lt;see</a:t>
            </a:r>
            <a:r>
              <a:rPr lang="en-GB" sz="1200" kern="1200" baseline="0" dirty="0" smtClean="0">
                <a:solidFill>
                  <a:schemeClr val="tx1"/>
                </a:solidFill>
                <a:latin typeface="+mn-lt"/>
                <a:ea typeface="+mn-ea"/>
                <a:cs typeface="+mn-cs"/>
              </a:rPr>
              <a:t> slide&gt;</a:t>
            </a:r>
            <a:endParaRPr lang="en-GB"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6</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is the result of a relevant study where data from 8 countries are included; it probably needs adaptation according to country specifics]</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7</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8</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9</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&lt;see slide&gt;</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l-G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smtClean="0"/>
              <a:t>Click to edit Master subtitle style</a:t>
            </a:r>
            <a:endParaRPr lang="el-GR"/>
          </a:p>
        </p:txBody>
      </p:sp>
    </p:spTree>
    <p:extLst>
      <p:ext uri="{BB962C8B-B14F-4D97-AF65-F5344CB8AC3E}">
        <p14:creationId xmlns="" xmlns:p14="http://schemas.microsoft.com/office/powerpoint/2010/main"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190627"/>
          </a:xfrm>
        </p:spPr>
        <p:txBody>
          <a:bodyPr/>
          <a:lstStyle/>
          <a:p>
            <a:r>
              <a:rPr lang="en-US" dirty="0" smtClean="0"/>
              <a:t>Click to edit Master title style</a:t>
            </a:r>
            <a:endParaRPr lang="el-GR" dirty="0"/>
          </a:p>
        </p:txBody>
      </p:sp>
      <p:sp>
        <p:nvSpPr>
          <p:cNvPr id="3" name="Content Placeholder 2"/>
          <p:cNvSpPr>
            <a:spLocks noGrp="1"/>
          </p:cNvSpPr>
          <p:nvPr>
            <p:ph idx="1"/>
          </p:nvPr>
        </p:nvSpPr>
        <p:spPr/>
        <p:txBody>
          <a:bodyPr/>
          <a:lstStyle>
            <a:lvl1pPr marL="361942" indent="-361942">
              <a:buClr>
                <a:schemeClr val="accent1"/>
              </a:buClr>
              <a:buFont typeface="Wingdings 3" panose="05040102010807070707" pitchFamily="18" charset="2"/>
              <a:buChar char="´"/>
              <a:defRPr/>
            </a:lvl1pPr>
            <a:lvl2pPr marL="809605" indent="-352417">
              <a:buClr>
                <a:schemeClr val="accent1">
                  <a:lumMod val="75000"/>
                </a:schemeClr>
              </a:buClr>
              <a:buFont typeface="Wingdings 3" panose="05040102010807070707" pitchFamily="18" charset="2"/>
              <a:buChar char="´"/>
              <a:defRPr/>
            </a:lvl2pPr>
            <a:lvl3pPr marL="1257269" indent="-342891">
              <a:buClr>
                <a:schemeClr val="accent1">
                  <a:lumMod val="50000"/>
                </a:schemeClr>
              </a:buClr>
              <a:buFont typeface="Wingdings 3" panose="05040102010807070707" pitchFamily="18" charset="2"/>
              <a:buChar char="´"/>
              <a:defRPr/>
            </a:lvl3pPr>
            <a:lvl4pPr marL="1704932" indent="-333366">
              <a:buClr>
                <a:schemeClr val="tx2">
                  <a:lumMod val="50000"/>
                </a:schemeClr>
              </a:buClr>
              <a:buFont typeface="Wingdings 3" panose="05040102010807070707" pitchFamily="18" charset="2"/>
              <a:buChar char="´"/>
              <a:defRPr/>
            </a:lvl4pPr>
            <a:lvl5pPr marL="2152597" indent="-323843">
              <a:buClr>
                <a:schemeClr val="tx2">
                  <a:lumMod val="75000"/>
                </a:schemeClr>
              </a:buClr>
              <a:buFont typeface="Wingdings 3" panose="05040102010807070707" pitchFamily="18"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cxnSp>
        <p:nvCxnSpPr>
          <p:cNvPr id="8" name="Straight Connector 7"/>
          <p:cNvCxnSpPr/>
          <p:nvPr userDrawn="1"/>
        </p:nvCxnSpPr>
        <p:spPr>
          <a:xfrm>
            <a:off x="838200" y="1563363"/>
            <a:ext cx="10515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l-G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l-G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 xmlns:p14="http://schemas.microsoft.com/office/powerpoint/2010/main"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 xmlns:p14="http://schemas.microsoft.com/office/powerpoint/2010/main"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l-G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l-G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Tree>
    <p:extLst>
      <p:ext uri="{BB962C8B-B14F-4D97-AF65-F5344CB8AC3E}">
        <p14:creationId xmlns="" xmlns:p14="http://schemas.microsoft.com/office/powerpoint/2010/main"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8964911" y="6311902"/>
            <a:ext cx="2915940" cy="508405"/>
          </a:xfrm>
          <a:prstGeom prst="rect">
            <a:avLst/>
          </a:prstGeom>
          <a:noFill/>
          <a:ln w="9525">
            <a:noFill/>
            <a:miter lim="800000"/>
            <a:headEnd/>
            <a:tailEnd/>
          </a:ln>
        </p:spPr>
      </p:pic>
      <p:cxnSp>
        <p:nvCxnSpPr>
          <p:cNvPr id="10" name="Straight Connector 10"/>
          <p:cNvCxnSpPr/>
          <p:nvPr userDrawn="1"/>
        </p:nvCxnSpPr>
        <p:spPr>
          <a:xfrm>
            <a:off x="-11575" y="6303500"/>
            <a:ext cx="1220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3"/>
          <p:cNvSpPr>
            <a:spLocks noChangeArrowheads="1"/>
          </p:cNvSpPr>
          <p:nvPr userDrawn="1"/>
        </p:nvSpPr>
        <p:spPr bwMode="auto">
          <a:xfrm>
            <a:off x="2998327" y="6304776"/>
            <a:ext cx="4104283" cy="553998"/>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dirty="0" smtClean="0">
                <a:solidFill>
                  <a:srgbClr val="595959"/>
                </a:solidFill>
                <a:latin typeface="Agency FB" pitchFamily="34" charset="0"/>
                <a:cs typeface="Times New Roman" pitchFamily="18" charset="0"/>
              </a:rPr>
              <a:t>“Coordinated Response to Child Abuse &amp; Neglect via Minimum Data Set: </a:t>
            </a:r>
            <a:r>
              <a:rPr lang="en-US" sz="1000" i="1" dirty="0" smtClean="0">
                <a:solidFill>
                  <a:srgbClr val="595959"/>
                </a:solidFill>
                <a:latin typeface="Agency FB" pitchFamily="34" charset="0"/>
                <a:cs typeface="Times New Roman" pitchFamily="18" charset="0"/>
              </a:rPr>
              <a:t>from planning to practice</a:t>
            </a:r>
            <a:r>
              <a:rPr lang="en-US" sz="1000" dirty="0" smtClean="0">
                <a:solidFill>
                  <a:srgbClr val="595959"/>
                </a:solidFill>
                <a:latin typeface="Agency FB" pitchFamily="34" charset="0"/>
                <a:cs typeface="Times New Roman" pitchFamily="18" charset="0"/>
              </a:rPr>
              <a:t>” [GA</a:t>
            </a:r>
            <a:r>
              <a:rPr lang="en-US" sz="1000" baseline="0" dirty="0" smtClean="0">
                <a:solidFill>
                  <a:srgbClr val="595959"/>
                </a:solidFill>
                <a:latin typeface="Agency FB" pitchFamily="34" charset="0"/>
                <a:cs typeface="Times New Roman" pitchFamily="18" charset="0"/>
              </a:rPr>
              <a:t> </a:t>
            </a:r>
            <a:r>
              <a:rPr lang="en-US" sz="1000" baseline="0" dirty="0" err="1" smtClean="0">
                <a:solidFill>
                  <a:srgbClr val="595959"/>
                </a:solidFill>
                <a:latin typeface="Agency FB" pitchFamily="34" charset="0"/>
                <a:cs typeface="Times New Roman" pitchFamily="18" charset="0"/>
              </a:rPr>
              <a:t>Nr</a:t>
            </a:r>
            <a:r>
              <a:rPr lang="en-US" sz="10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n-US" sz="1000" b="1" dirty="0" smtClean="0">
                <a:solidFill>
                  <a:schemeClr val="accent1"/>
                </a:solidFill>
                <a:latin typeface="Agency FB" pitchFamily="34" charset="0"/>
                <a:cs typeface="Times New Roman" pitchFamily="18" charset="0"/>
              </a:rPr>
              <a:t>CAN-MDS Operators Seminar</a:t>
            </a:r>
            <a:endParaRPr lang="en-US" sz="1400" b="1" dirty="0">
              <a:solidFill>
                <a:schemeClr val="accent1"/>
              </a:solidFill>
            </a:endParaRPr>
          </a:p>
        </p:txBody>
      </p:sp>
      <p:pic>
        <p:nvPicPr>
          <p:cNvPr id="14" name="Picture 13"/>
          <p:cNvPicPr>
            <a:picLocks noChangeAspect="1"/>
          </p:cNvPicPr>
          <p:nvPr userDrawn="1"/>
        </p:nvPicPr>
        <p:blipFill>
          <a:blip r:embed="rId14" cstate="print"/>
          <a:stretch>
            <a:fillRect/>
          </a:stretch>
        </p:blipFill>
        <p:spPr>
          <a:xfrm>
            <a:off x="1769420" y="6464922"/>
            <a:ext cx="471335" cy="312397"/>
          </a:xfrm>
          <a:prstGeom prst="rect">
            <a:avLst/>
          </a:prstGeom>
        </p:spPr>
      </p:pic>
      <p:pic>
        <p:nvPicPr>
          <p:cNvPr id="9" name="Picture 2" descr="https://www.uncrcpc.org/wp-content/uploads/2019/01/logo.png"/>
          <p:cNvPicPr>
            <a:picLocks noChangeAspect="1" noChangeArrowheads="1"/>
          </p:cNvPicPr>
          <p:nvPr userDrawn="1"/>
        </p:nvPicPr>
        <p:blipFill>
          <a:blip r:embed="rId15" cstate="print"/>
          <a:srcRect/>
          <a:stretch>
            <a:fillRect/>
          </a:stretch>
        </p:blipFill>
        <p:spPr bwMode="auto">
          <a:xfrm>
            <a:off x="628694" y="6408108"/>
            <a:ext cx="453983" cy="374942"/>
          </a:xfrm>
          <a:prstGeom prst="rect">
            <a:avLst/>
          </a:prstGeom>
          <a:noFill/>
        </p:spPr>
      </p:pic>
      <p:pic>
        <p:nvPicPr>
          <p:cNvPr id="11" name="Picture 10"/>
          <p:cNvPicPr>
            <a:picLocks noChangeAspect="1" noChangeArrowheads="1"/>
          </p:cNvPicPr>
          <p:nvPr userDrawn="1"/>
        </p:nvPicPr>
        <p:blipFill>
          <a:blip r:embed="rId16" cstate="print"/>
          <a:srcRect l="9226" r="9710" b="17014"/>
          <a:stretch>
            <a:fillRect/>
          </a:stretch>
        </p:blipFill>
        <p:spPr bwMode="auto">
          <a:xfrm>
            <a:off x="1206911" y="6457468"/>
            <a:ext cx="331472" cy="285658"/>
          </a:xfrm>
          <a:prstGeom prst="rect">
            <a:avLst/>
          </a:prstGeom>
          <a:noFill/>
          <a:ln w="9525">
            <a:noFill/>
            <a:miter lim="800000"/>
            <a:headEnd/>
            <a:tailEnd/>
          </a:ln>
          <a:effectLst/>
        </p:spPr>
      </p:pic>
    </p:spTree>
    <p:extLst>
      <p:ext uri="{BB962C8B-B14F-4D97-AF65-F5344CB8AC3E}">
        <p14:creationId xmlns="" xmlns:p14="http://schemas.microsoft.com/office/powerpoint/2010/main"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3600" kern="1200">
          <a:solidFill>
            <a:schemeClr val="tx1"/>
          </a:solidFill>
          <a:latin typeface="Segoe UI Black" panose="020B0A02040204020203" pitchFamily="34" charset="0"/>
          <a:ea typeface="Segoe UI Black" panose="020B0A02040204020203" pitchFamily="34" charset="0"/>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8215" y="1122363"/>
            <a:ext cx="11430000" cy="2387600"/>
          </a:xfrm>
        </p:spPr>
        <p:txBody>
          <a:bodyPr>
            <a:noAutofit/>
          </a:bodyPr>
          <a:lstStyle/>
          <a:p>
            <a:r>
              <a:rPr lang="en-US" sz="4000" dirty="0" smtClean="0">
                <a:latin typeface="Segoe UI Light" pitchFamily="34" charset="0"/>
                <a:cs typeface="Segoe UI Light" pitchFamily="34" charset="0"/>
              </a:rPr>
              <a:t>CAN-MDS </a:t>
            </a:r>
            <a:r>
              <a:rPr lang="el-GR" sz="4000" dirty="0" smtClean="0">
                <a:latin typeface="Segoe UI Light" pitchFamily="34" charset="0"/>
                <a:cs typeface="Segoe UI Light" pitchFamily="34" charset="0"/>
              </a:rPr>
              <a:t>Χειριστές</a:t>
            </a:r>
            <a:r>
              <a:rPr lang="en-US" sz="4000" dirty="0" smtClean="0">
                <a:latin typeface="Segoe UI Light" pitchFamily="34" charset="0"/>
                <a:cs typeface="Segoe UI Light" pitchFamily="34" charset="0"/>
              </a:rPr>
              <a:t>: </a:t>
            </a:r>
            <a:r>
              <a:rPr lang="el-GR" sz="4000" dirty="0" smtClean="0">
                <a:latin typeface="Segoe UI Light" pitchFamily="34" charset="0"/>
                <a:cs typeface="Segoe UI Light" pitchFamily="34" charset="0"/>
              </a:rPr>
              <a:t>Για υπάρχει διαφορετικό επίπεδο πρόσβασης</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945266" y="3602038"/>
            <a:ext cx="10316901" cy="1655762"/>
          </a:xfrm>
        </p:spPr>
        <p:txBody>
          <a:bodyPr>
            <a:noAutofit/>
          </a:bodyPr>
          <a:lstStyle/>
          <a:p>
            <a:endParaRPr lang="en-US" dirty="0" smtClean="0">
              <a:solidFill>
                <a:schemeClr val="bg1">
                  <a:lumMod val="50000"/>
                </a:schemeClr>
              </a:solidFill>
              <a:ea typeface="Segoe UI Black" panose="020B0A02040204020203" pitchFamily="34" charset="0"/>
            </a:endParaRPr>
          </a:p>
          <a:p>
            <a:r>
              <a:rPr lang="el-GR" dirty="0" smtClean="0">
                <a:solidFill>
                  <a:schemeClr val="bg1">
                    <a:lumMod val="50000"/>
                  </a:schemeClr>
                </a:solidFill>
                <a:ea typeface="Segoe UI Black" panose="020B0A02040204020203" pitchFamily="34" charset="0"/>
              </a:rPr>
              <a:t>Ρόλος, ευθύνες και εντολές των χειριστών </a:t>
            </a:r>
            <a:r>
              <a:rPr lang="en-GB" dirty="0" smtClean="0">
                <a:solidFill>
                  <a:schemeClr val="bg1">
                    <a:lumMod val="50000"/>
                  </a:schemeClr>
                </a:solidFill>
                <a:ea typeface="Segoe UI Black" panose="020B0A02040204020203" pitchFamily="34" charset="0"/>
              </a:rPr>
              <a:t>CAN</a:t>
            </a:r>
            <a:r>
              <a:rPr lang="el-GR" dirty="0" smtClean="0">
                <a:solidFill>
                  <a:schemeClr val="bg1">
                    <a:lumMod val="50000"/>
                  </a:schemeClr>
                </a:solidFill>
                <a:ea typeface="Segoe UI Black" panose="020B0A02040204020203" pitchFamily="34" charset="0"/>
              </a:rPr>
              <a:t> για τη διαχείριση των περιπτώσεων/περιστατικών </a:t>
            </a:r>
            <a:endParaRPr lang="en-US" dirty="0">
              <a:solidFill>
                <a:schemeClr val="bg1">
                  <a:lumMod val="50000"/>
                </a:schemeClr>
              </a:solidFill>
              <a:ea typeface="Segoe UI Black" panose="020B0A02040204020203" pitchFamily="34" charset="0"/>
            </a:endParaRPr>
          </a:p>
        </p:txBody>
      </p:sp>
    </p:spTree>
    <p:extLst>
      <p:ext uri="{BB962C8B-B14F-4D97-AF65-F5344CB8AC3E}">
        <p14:creationId xmlns="" xmlns:p14="http://schemas.microsoft.com/office/powerpoint/2010/main" val="295004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704061911"/>
              </p:ext>
            </p:extLst>
          </p:nvPr>
        </p:nvGraphicFramePr>
        <p:xfrm>
          <a:off x="209862" y="287329"/>
          <a:ext cx="11617377" cy="6063996"/>
        </p:xfrm>
        <a:graphic>
          <a:graphicData uri="http://schemas.openxmlformats.org/drawingml/2006/table">
            <a:tbl>
              <a:tblPr/>
              <a:tblGrid>
                <a:gridCol w="2728179">
                  <a:extLst>
                    <a:ext uri="{9D8B030D-6E8A-4147-A177-3AD203B41FA5}">
                      <a16:colId xmlns="" xmlns:a16="http://schemas.microsoft.com/office/drawing/2014/main" val="20000"/>
                    </a:ext>
                  </a:extLst>
                </a:gridCol>
                <a:gridCol w="1514068">
                  <a:extLst>
                    <a:ext uri="{9D8B030D-6E8A-4147-A177-3AD203B41FA5}">
                      <a16:colId xmlns="" xmlns:a16="http://schemas.microsoft.com/office/drawing/2014/main" val="20001"/>
                    </a:ext>
                  </a:extLst>
                </a:gridCol>
                <a:gridCol w="7375130">
                  <a:extLst>
                    <a:ext uri="{9D8B030D-6E8A-4147-A177-3AD203B41FA5}">
                      <a16:colId xmlns="" xmlns:a16="http://schemas.microsoft.com/office/drawing/2014/main" val="20002"/>
                    </a:ext>
                  </a:extLst>
                </a:gridCol>
              </a:tblGrid>
              <a:tr h="113670">
                <a:tc>
                  <a:txBody>
                    <a:bodyPr/>
                    <a:lstStyle/>
                    <a:p>
                      <a:pPr marL="0" marR="0" indent="0" algn="l" defTabSz="914377" rtl="0" eaLnBrk="1" fontAlgn="auto" latinLnBrk="0" hangingPunct="1">
                        <a:lnSpc>
                          <a:spcPct val="115000"/>
                        </a:lnSpc>
                        <a:spcBef>
                          <a:spcPts val="0"/>
                        </a:spcBef>
                        <a:spcAft>
                          <a:spcPts val="0"/>
                        </a:spcAft>
                        <a:buClrTx/>
                        <a:buSzTx/>
                        <a:buFontTx/>
                        <a:buNone/>
                        <a:tabLst/>
                        <a:defRPr/>
                      </a:pPr>
                      <a:r>
                        <a:rPr lang="el-GR" sz="1800" b="1" dirty="0" smtClean="0">
                          <a:solidFill>
                            <a:srgbClr val="000000"/>
                          </a:solidFill>
                          <a:latin typeface="+mn-lt"/>
                          <a:ea typeface="Times New Roman"/>
                          <a:cs typeface="Calibri"/>
                        </a:rPr>
                        <a:t>Καθήκοντα</a:t>
                      </a:r>
                      <a:endParaRPr lang="en-US" sz="1800" dirty="0" smtClean="0">
                        <a:latin typeface="+mn-lt"/>
                        <a:ea typeface="Times New Roman"/>
                        <a:cs typeface="Times New Roman"/>
                      </a:endParaRPr>
                    </a:p>
                    <a:p>
                      <a:pPr algn="l">
                        <a:lnSpc>
                          <a:spcPct val="115000"/>
                        </a:lnSpc>
                        <a:spcAft>
                          <a:spcPts val="0"/>
                        </a:spcAft>
                      </a:pPr>
                      <a:endParaRPr lang="en-US" sz="1800" dirty="0">
                        <a:latin typeface="Calibri"/>
                        <a:ea typeface="Times New Roman"/>
                        <a:cs typeface="Times New Roman"/>
                      </a:endParaRP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el-GR" sz="1800" b="1" dirty="0" smtClean="0">
                          <a:solidFill>
                            <a:srgbClr val="000000"/>
                          </a:solidFill>
                          <a:latin typeface="+mn-lt"/>
                          <a:ea typeface="Times New Roman"/>
                          <a:cs typeface="Calibri"/>
                        </a:rPr>
                        <a:t>Επίπεδο πρόσβασης </a:t>
                      </a:r>
                      <a:endParaRPr lang="en-US" sz="1800" dirty="0">
                        <a:latin typeface="+mn-lt"/>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l-GR" sz="1800" b="1" dirty="0" smtClean="0">
                          <a:solidFill>
                            <a:srgbClr val="000000"/>
                          </a:solidFill>
                          <a:latin typeface="+mn-lt"/>
                          <a:ea typeface="Times New Roman"/>
                          <a:cs typeface="Calibri"/>
                        </a:rPr>
                        <a:t>Χαρακτηριστικά</a:t>
                      </a:r>
                      <a:r>
                        <a:rPr lang="el-GR" sz="1800" b="1" baseline="0" dirty="0" smtClean="0">
                          <a:solidFill>
                            <a:srgbClr val="000000"/>
                          </a:solidFill>
                          <a:latin typeface="+mn-lt"/>
                          <a:ea typeface="Times New Roman"/>
                          <a:cs typeface="Calibri"/>
                        </a:rPr>
                        <a:t> και ‘δικαιώματα’ βάση επιπέδου πρόσβασης</a:t>
                      </a:r>
                      <a:endParaRPr lang="en-US" sz="18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1053694">
                <a:tc>
                  <a:txBody>
                    <a:bodyPr/>
                    <a:lstStyle/>
                    <a:p>
                      <a:pPr marL="342900" lvl="0" indent="-342900" algn="l">
                        <a:spcAft>
                          <a:spcPts val="0"/>
                        </a:spcAft>
                        <a:buFont typeface="Calibri"/>
                        <a:buChar char="-"/>
                      </a:pPr>
                      <a:r>
                        <a:rPr lang="el-GR" sz="1800" dirty="0" smtClean="0">
                          <a:solidFill>
                            <a:srgbClr val="FFC000"/>
                          </a:solidFill>
                          <a:latin typeface="Calibri"/>
                          <a:ea typeface="Times New Roman"/>
                          <a:cs typeface="Times New Roman"/>
                        </a:rPr>
                        <a:t>Διεξαγωγή αρχικών αξιολογήσεων</a:t>
                      </a:r>
                      <a:r>
                        <a:rPr lang="el-GR" sz="1800" baseline="0" dirty="0" smtClean="0">
                          <a:solidFill>
                            <a:srgbClr val="FFC000"/>
                          </a:solidFill>
                          <a:latin typeface="Calibri"/>
                          <a:ea typeface="Times New Roman"/>
                          <a:cs typeface="Times New Roman"/>
                        </a:rPr>
                        <a:t> για ύποπτα περιστατικά </a:t>
                      </a:r>
                      <a:r>
                        <a:rPr lang="el-GR" sz="1800" baseline="0" dirty="0" err="1" smtClean="0">
                          <a:solidFill>
                            <a:srgbClr val="FFC000"/>
                          </a:solidFill>
                          <a:latin typeface="Calibri"/>
                          <a:ea typeface="Times New Roman"/>
                          <a:cs typeface="Times New Roman"/>
                        </a:rPr>
                        <a:t>ΚαΠα</a:t>
                      </a:r>
                      <a:r>
                        <a:rPr lang="el-GR" sz="1800" baseline="0" dirty="0" smtClean="0">
                          <a:solidFill>
                            <a:srgbClr val="FFC000"/>
                          </a:solidFill>
                          <a:latin typeface="Calibri"/>
                          <a:ea typeface="Times New Roman"/>
                          <a:cs typeface="Times New Roman"/>
                        </a:rPr>
                        <a:t>-Π.</a:t>
                      </a:r>
                    </a:p>
                    <a:p>
                      <a:pPr marL="342900" lvl="0" indent="-342900" algn="l">
                        <a:spcAft>
                          <a:spcPts val="0"/>
                        </a:spcAft>
                        <a:buFont typeface="Calibri"/>
                        <a:buChar char="-"/>
                      </a:pPr>
                      <a:r>
                        <a:rPr lang="el-GR" sz="1800" baseline="0" dirty="0" smtClean="0">
                          <a:solidFill>
                            <a:srgbClr val="FFC000"/>
                          </a:solidFill>
                          <a:latin typeface="Calibri"/>
                          <a:ea typeface="Times New Roman"/>
                          <a:cs typeface="Times New Roman"/>
                        </a:rPr>
                        <a:t>Παροχή υπηρεσιών σε θύματα </a:t>
                      </a:r>
                      <a:r>
                        <a:rPr lang="el-GR" sz="1800" baseline="0" dirty="0" err="1" smtClean="0">
                          <a:solidFill>
                            <a:srgbClr val="FFC000"/>
                          </a:solidFill>
                          <a:latin typeface="Calibri"/>
                          <a:ea typeface="Times New Roman"/>
                          <a:cs typeface="Times New Roman"/>
                        </a:rPr>
                        <a:t>ΚαΠα</a:t>
                      </a:r>
                      <a:r>
                        <a:rPr lang="el-GR" sz="1800" baseline="0" dirty="0" smtClean="0">
                          <a:solidFill>
                            <a:srgbClr val="FFC000"/>
                          </a:solidFill>
                          <a:latin typeface="Calibri"/>
                          <a:ea typeface="Times New Roman"/>
                          <a:cs typeface="Times New Roman"/>
                        </a:rPr>
                        <a:t>-Π (αξιολόγηση/θεραπεία/συμβουλευτική/φροντίδα)</a:t>
                      </a:r>
                    </a:p>
                    <a:p>
                      <a:pPr marL="342900" lvl="0" indent="-342900" algn="l">
                        <a:spcAft>
                          <a:spcPts val="0"/>
                        </a:spcAft>
                        <a:buFont typeface="Calibri"/>
                        <a:buChar char="-"/>
                      </a:pPr>
                      <a:r>
                        <a:rPr lang="el-GR" sz="1800" baseline="0" dirty="0" smtClean="0">
                          <a:solidFill>
                            <a:srgbClr val="FFC000"/>
                          </a:solidFill>
                          <a:latin typeface="Calibri"/>
                          <a:ea typeface="Times New Roman"/>
                          <a:cs typeface="Times New Roman"/>
                        </a:rPr>
                        <a:t>Παροχή υπηρεσιών στις οικογένειες θυμάτων </a:t>
                      </a:r>
                      <a:r>
                        <a:rPr lang="el-GR" sz="1800" baseline="0" dirty="0" err="1" smtClean="0">
                          <a:solidFill>
                            <a:srgbClr val="FFC000"/>
                          </a:solidFill>
                          <a:latin typeface="Calibri"/>
                          <a:ea typeface="Times New Roman"/>
                          <a:cs typeface="Times New Roman"/>
                        </a:rPr>
                        <a:t>ΚαΠα</a:t>
                      </a:r>
                      <a:r>
                        <a:rPr lang="el-GR" sz="1800" baseline="0" dirty="0" smtClean="0">
                          <a:solidFill>
                            <a:srgbClr val="FFC000"/>
                          </a:solidFill>
                          <a:latin typeface="Calibri"/>
                          <a:ea typeface="Times New Roman"/>
                          <a:cs typeface="Times New Roman"/>
                        </a:rPr>
                        <a:t>-Π (υποστήριξη)</a:t>
                      </a:r>
                    </a:p>
                    <a:p>
                      <a:pPr marL="342900" lvl="0" indent="-342900" algn="l">
                        <a:spcAft>
                          <a:spcPts val="0"/>
                        </a:spcAft>
                        <a:buFont typeface="Calibri"/>
                        <a:buChar char="-"/>
                      </a:pPr>
                      <a:r>
                        <a:rPr lang="el-GR" sz="1800" baseline="0" dirty="0" smtClean="0">
                          <a:solidFill>
                            <a:srgbClr val="FFC000"/>
                          </a:solidFill>
                          <a:latin typeface="Calibri"/>
                          <a:ea typeface="Times New Roman"/>
                          <a:cs typeface="Times New Roman"/>
                        </a:rPr>
                        <a:t>Παρακολούθηση των περιστατικών </a:t>
                      </a:r>
                      <a:r>
                        <a:rPr lang="el-GR" sz="1800" baseline="0" dirty="0" err="1" smtClean="0">
                          <a:solidFill>
                            <a:srgbClr val="FFC000"/>
                          </a:solidFill>
                          <a:latin typeface="Calibri"/>
                          <a:ea typeface="Times New Roman"/>
                          <a:cs typeface="Times New Roman"/>
                        </a:rPr>
                        <a:t>ΚαΠα</a:t>
                      </a:r>
                      <a:r>
                        <a:rPr lang="el-GR" sz="1800" baseline="0" dirty="0" smtClean="0">
                          <a:solidFill>
                            <a:srgbClr val="FFC000"/>
                          </a:solidFill>
                          <a:latin typeface="Calibri"/>
                          <a:ea typeface="Times New Roman"/>
                          <a:cs typeface="Times New Roman"/>
                        </a:rPr>
                        <a:t>-Π</a:t>
                      </a:r>
                    </a:p>
                  </a:txBody>
                  <a:tcPr marL="42381" marR="42381" marT="0" marB="0" anchor="ctr">
                    <a:lnL>
                      <a:noFill/>
                    </a:lnL>
                    <a:lnR>
                      <a:noFill/>
                    </a:lnR>
                    <a:lnT>
                      <a:noFill/>
                    </a:lnT>
                    <a:lnB>
                      <a:noFill/>
                    </a:lnB>
                    <a:solidFill>
                      <a:schemeClr val="tx1">
                        <a:lumMod val="50000"/>
                        <a:lumOff val="50000"/>
                      </a:schemeClr>
                    </a:solidFill>
                  </a:tcPr>
                </a:tc>
                <a:tc>
                  <a:txBody>
                    <a:bodyPr/>
                    <a:lstStyle/>
                    <a:p>
                      <a:pPr algn="ctr">
                        <a:lnSpc>
                          <a:spcPct val="115000"/>
                        </a:lnSpc>
                        <a:spcAft>
                          <a:spcPts val="0"/>
                        </a:spcAft>
                      </a:pPr>
                      <a:r>
                        <a:rPr lang="el-GR" sz="1800" dirty="0" smtClean="0">
                          <a:solidFill>
                            <a:srgbClr val="FFC000"/>
                          </a:solidFill>
                          <a:latin typeface="Calibri"/>
                          <a:ea typeface="Times New Roman"/>
                          <a:cs typeface="Calibri"/>
                        </a:rPr>
                        <a:t>Περιορισμένη Πρόσβαση</a:t>
                      </a:r>
                      <a:endParaRPr lang="en-US" sz="1800" dirty="0">
                        <a:latin typeface="Calibri"/>
                        <a:ea typeface="Times New Roman"/>
                        <a:cs typeface="Times New Roman"/>
                      </a:endParaRPr>
                    </a:p>
                    <a:p>
                      <a:pPr algn="ctr">
                        <a:lnSpc>
                          <a:spcPct val="115000"/>
                        </a:lnSpc>
                        <a:spcAft>
                          <a:spcPts val="0"/>
                        </a:spcAft>
                      </a:pPr>
                      <a:r>
                        <a:rPr lang="en-GB" sz="1800" dirty="0" smtClean="0">
                          <a:solidFill>
                            <a:srgbClr val="FFC000"/>
                          </a:solidFill>
                          <a:latin typeface="Calibri"/>
                          <a:ea typeface="Times New Roman"/>
                          <a:cs typeface="Calibri"/>
                        </a:rPr>
                        <a:t>(</a:t>
                      </a:r>
                      <a:r>
                        <a:rPr lang="el-GR" sz="1800" dirty="0" smtClean="0">
                          <a:solidFill>
                            <a:srgbClr val="FFC000"/>
                          </a:solidFill>
                          <a:latin typeface="Calibri"/>
                          <a:ea typeface="Times New Roman"/>
                          <a:cs typeface="Calibri"/>
                        </a:rPr>
                        <a:t>Επίπεδο</a:t>
                      </a:r>
                      <a:r>
                        <a:rPr lang="en-GB" sz="1800" dirty="0" smtClean="0">
                          <a:solidFill>
                            <a:srgbClr val="FFC000"/>
                          </a:solidFill>
                          <a:latin typeface="Calibri"/>
                          <a:ea typeface="Times New Roman"/>
                          <a:cs typeface="Calibri"/>
                        </a:rPr>
                        <a:t> </a:t>
                      </a:r>
                      <a:r>
                        <a:rPr lang="en-GB" sz="1800" dirty="0">
                          <a:solidFill>
                            <a:srgbClr val="FFC000"/>
                          </a:solidFill>
                          <a:latin typeface="Calibri"/>
                          <a:ea typeface="Times New Roman"/>
                          <a:cs typeface="Calibri"/>
                        </a:rPr>
                        <a:t>2)</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marR="0" lvl="0" indent="-342900" algn="just" defTabSz="914377" rtl="0" eaLnBrk="1" fontAlgn="auto" latinLnBrk="0" hangingPunct="1">
                        <a:lnSpc>
                          <a:spcPct val="115000"/>
                        </a:lnSpc>
                        <a:spcBef>
                          <a:spcPts val="0"/>
                        </a:spcBef>
                        <a:spcAft>
                          <a:spcPts val="0"/>
                        </a:spcAft>
                        <a:buClrTx/>
                        <a:buSzTx/>
                        <a:buFont typeface="Symbol"/>
                        <a:buChar char=""/>
                        <a:tabLst/>
                        <a:defRPr/>
                      </a:pPr>
                      <a:r>
                        <a:rPr lang="el-GR" sz="1800" dirty="0" smtClean="0">
                          <a:latin typeface="Calibri"/>
                          <a:ea typeface="Times New Roman"/>
                          <a:cs typeface="Calibri"/>
                        </a:rPr>
                        <a:t>Έχει πρόσβαση για την προβολή</a:t>
                      </a:r>
                      <a:r>
                        <a:rPr lang="el-GR" sz="1800" baseline="0" dirty="0" smtClean="0">
                          <a:latin typeface="Calibri"/>
                          <a:ea typeface="Times New Roman"/>
                          <a:cs typeface="Calibri"/>
                        </a:rPr>
                        <a:t> των πλήρων αναφορών που έχουν καταγραφεί από τον/την ίδιο/ίδια ή από οποιονδήποτε άλλο Χειριστή, </a:t>
                      </a:r>
                      <a:r>
                        <a:rPr lang="el-GR" sz="1800" baseline="0" dirty="0" smtClean="0">
                          <a:latin typeface="+mn-lt"/>
                          <a:ea typeface="Times New Roman"/>
                          <a:cs typeface="Calibri"/>
                        </a:rPr>
                        <a:t>αλλά, κατέχει μόνο τα αναγνωριστικά παιδιών</a:t>
                      </a:r>
                      <a:r>
                        <a:rPr lang="en-GB" sz="1800" baseline="0" dirty="0" smtClean="0">
                          <a:latin typeface="+mn-lt"/>
                          <a:ea typeface="Times New Roman"/>
                          <a:cs typeface="Calibri"/>
                        </a:rPr>
                        <a:t>(Child ID)</a:t>
                      </a:r>
                      <a:r>
                        <a:rPr lang="el-GR" sz="1800" baseline="0" dirty="0" smtClean="0">
                          <a:latin typeface="+mn-lt"/>
                          <a:ea typeface="Times New Roman"/>
                          <a:cs typeface="Calibri"/>
                        </a:rPr>
                        <a:t> που έχουν καταγραφεί από τον/την ίδιο/ίδια. </a:t>
                      </a:r>
                      <a:endParaRPr lang="en-US" sz="2200" dirty="0">
                        <a:latin typeface="Calibri"/>
                        <a:ea typeface="Times New Roman"/>
                        <a:cs typeface="Times New Roman"/>
                      </a:endParaRPr>
                    </a:p>
                    <a:p>
                      <a:pPr marL="342900" lvl="0" indent="-342900" algn="just">
                        <a:lnSpc>
                          <a:spcPct val="115000"/>
                        </a:lnSpc>
                        <a:spcAft>
                          <a:spcPts val="0"/>
                        </a:spcAft>
                        <a:buFont typeface="Symbol"/>
                        <a:buChar char=""/>
                      </a:pPr>
                      <a:r>
                        <a:rPr lang="el-GR" sz="1800" dirty="0" smtClean="0">
                          <a:latin typeface="Calibri"/>
                          <a:ea typeface="Times New Roman"/>
                          <a:cs typeface="Calibri"/>
                        </a:rPr>
                        <a:t>Εισάγει δεδομένα</a:t>
                      </a:r>
                      <a:r>
                        <a:rPr lang="el-GR" sz="1800" baseline="0" dirty="0" smtClean="0">
                          <a:latin typeface="Calibri"/>
                          <a:ea typeface="Times New Roman"/>
                          <a:cs typeface="Calibri"/>
                        </a:rPr>
                        <a:t> για νέα περιστατικά χρησιμοποιώντας είτε το αναγνωριστικό του παιδιού (</a:t>
                      </a:r>
                      <a:r>
                        <a:rPr lang="en-GB" sz="1800" baseline="0" dirty="0" smtClean="0">
                          <a:latin typeface="Calibri"/>
                          <a:ea typeface="Times New Roman"/>
                          <a:cs typeface="Calibri"/>
                        </a:rPr>
                        <a:t>Child ID) </a:t>
                      </a:r>
                      <a:r>
                        <a:rPr lang="el-GR" sz="1800" baseline="0" dirty="0" smtClean="0">
                          <a:latin typeface="Calibri"/>
                          <a:ea typeface="Times New Roman"/>
                          <a:cs typeface="Calibri"/>
                        </a:rPr>
                        <a:t>είτε το Προσωρινό αναγνωριστικό (</a:t>
                      </a:r>
                      <a:r>
                        <a:rPr lang="en-GB" sz="1800" baseline="0" dirty="0" smtClean="0">
                          <a:latin typeface="Calibri"/>
                          <a:ea typeface="Times New Roman"/>
                          <a:cs typeface="Calibri"/>
                        </a:rPr>
                        <a:t>Temporary ID)</a:t>
                      </a:r>
                    </a:p>
                    <a:p>
                      <a:pPr marL="342900" lvl="0" indent="-342900" algn="just">
                        <a:lnSpc>
                          <a:spcPct val="115000"/>
                        </a:lnSpc>
                        <a:spcAft>
                          <a:spcPts val="0"/>
                        </a:spcAft>
                        <a:buFont typeface="Symbol"/>
                        <a:buChar char=""/>
                      </a:pPr>
                      <a:r>
                        <a:rPr lang="el-GR" sz="1800" dirty="0" smtClean="0">
                          <a:latin typeface="+mn-lt"/>
                          <a:ea typeface="Times New Roman"/>
                          <a:cs typeface="Calibri"/>
                        </a:rPr>
                        <a:t>Στην</a:t>
                      </a:r>
                      <a:r>
                        <a:rPr lang="el-GR" sz="1800" baseline="0" dirty="0" smtClean="0">
                          <a:latin typeface="+mn-lt"/>
                          <a:ea typeface="Times New Roman"/>
                          <a:cs typeface="Calibri"/>
                        </a:rPr>
                        <a:t> περίπτωση που υπάρχει αναγνωριστικό παιδιού, έχει πρόσβαση στην προβολή των αναφορών όλων των προηγούμενων συμβάντων</a:t>
                      </a:r>
                      <a:r>
                        <a:rPr lang="en-GB" sz="1800" baseline="0" dirty="0" smtClean="0">
                          <a:latin typeface="+mn-lt"/>
                          <a:ea typeface="Times New Roman"/>
                          <a:cs typeface="Calibri"/>
                        </a:rPr>
                        <a:t>,</a:t>
                      </a:r>
                      <a:r>
                        <a:rPr lang="el-GR" sz="1800" baseline="0" dirty="0" smtClean="0">
                          <a:latin typeface="+mn-lt"/>
                          <a:ea typeface="Times New Roman"/>
                          <a:cs typeface="Calibri"/>
                        </a:rPr>
                        <a:t> αλλά όχι για επεξεργασία/ενημέρωση </a:t>
                      </a:r>
                      <a:r>
                        <a:rPr lang="en-GB" sz="1800" baseline="0" dirty="0" smtClean="0">
                          <a:latin typeface="Calibri"/>
                          <a:ea typeface="Times New Roman"/>
                          <a:cs typeface="Calibri"/>
                        </a:rPr>
                        <a:t> </a:t>
                      </a:r>
                      <a:endParaRPr lang="el-GR" sz="1800" baseline="0" dirty="0" smtClean="0">
                        <a:latin typeface="Calibri"/>
                        <a:ea typeface="Times New Roman"/>
                        <a:cs typeface="Calibri"/>
                      </a:endParaRPr>
                    </a:p>
                    <a:p>
                      <a:pPr marL="342900" marR="0" lvl="0" indent="-342900" algn="just" defTabSz="914377" rtl="0" eaLnBrk="1" fontAlgn="auto" latinLnBrk="0" hangingPunct="1">
                        <a:lnSpc>
                          <a:spcPct val="115000"/>
                        </a:lnSpc>
                        <a:spcBef>
                          <a:spcPts val="0"/>
                        </a:spcBef>
                        <a:spcAft>
                          <a:spcPts val="0"/>
                        </a:spcAft>
                        <a:buClrTx/>
                        <a:buSzTx/>
                        <a:buFont typeface="Symbol"/>
                        <a:buChar char=""/>
                        <a:tabLst/>
                        <a:defRPr/>
                      </a:pPr>
                      <a:r>
                        <a:rPr lang="el-GR" sz="1800" dirty="0" smtClean="0">
                          <a:latin typeface="+mn-lt"/>
                          <a:ea typeface="Times New Roman"/>
                          <a:cs typeface="Calibri"/>
                        </a:rPr>
                        <a:t>Στην</a:t>
                      </a:r>
                      <a:r>
                        <a:rPr lang="el-GR" sz="1800" baseline="0" dirty="0" smtClean="0">
                          <a:latin typeface="+mn-lt"/>
                          <a:ea typeface="Times New Roman"/>
                          <a:cs typeface="Calibri"/>
                        </a:rPr>
                        <a:t> περίπτωση που υπάρχει αναγνωριστικό παιδιού, έχει πρόσβαση στα στοιχεία επικοινωνίας των Χειριστών που έχουν συνεργαστεί στο παρελθόν για το περιστατικό με το συγκεκριμένο αναγνωριστικό (</a:t>
                      </a:r>
                      <a:r>
                        <a:rPr lang="en-GB" sz="1800" baseline="0" dirty="0" smtClean="0">
                          <a:latin typeface="+mn-lt"/>
                          <a:ea typeface="Times New Roman"/>
                          <a:cs typeface="Calibri"/>
                        </a:rPr>
                        <a:t>Child’s ID)</a:t>
                      </a:r>
                      <a:r>
                        <a:rPr lang="el-GR" sz="1800" baseline="0" dirty="0" smtClean="0">
                          <a:latin typeface="+mn-lt"/>
                          <a:ea typeface="Times New Roman"/>
                          <a:cs typeface="Calibri"/>
                        </a:rPr>
                        <a:t> </a:t>
                      </a:r>
                      <a:r>
                        <a:rPr lang="en-GB" sz="1800" baseline="0" dirty="0" smtClean="0">
                          <a:latin typeface="+mn-lt"/>
                          <a:ea typeface="Times New Roman"/>
                          <a:cs typeface="Calibri"/>
                        </a:rPr>
                        <a:t> </a:t>
                      </a:r>
                      <a:endParaRPr lang="en-US" sz="1800" dirty="0" smtClean="0">
                        <a:latin typeface="+mn-lt"/>
                        <a:ea typeface="Times New Roman"/>
                        <a:cs typeface="Times New Roman"/>
                      </a:endParaRPr>
                    </a:p>
                    <a:p>
                      <a:pPr marL="342900" lvl="0" indent="-342900" algn="just">
                        <a:lnSpc>
                          <a:spcPct val="115000"/>
                        </a:lnSpc>
                        <a:spcAft>
                          <a:spcPts val="0"/>
                        </a:spcAft>
                        <a:buFont typeface="Symbol"/>
                        <a:buChar char=""/>
                      </a:pPr>
                      <a:r>
                        <a:rPr lang="el-GR" sz="1800" dirty="0" smtClean="0">
                          <a:latin typeface="+mn-lt"/>
                          <a:ea typeface="Times New Roman"/>
                          <a:cs typeface="Calibri"/>
                        </a:rPr>
                        <a:t>Έχει</a:t>
                      </a:r>
                      <a:r>
                        <a:rPr lang="el-GR" sz="1800" baseline="0" dirty="0" smtClean="0">
                          <a:latin typeface="+mn-lt"/>
                          <a:ea typeface="Times New Roman"/>
                          <a:cs typeface="Calibri"/>
                        </a:rPr>
                        <a:t> πρόσβαση για ενημέρωση των προσωπικών στοιχείων επικοινωνίας και κωδικού πρόσβασης. </a:t>
                      </a:r>
                      <a:endParaRPr lang="en-US" sz="18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132616">
                <a:tc>
                  <a:txBody>
                    <a:bodyPr/>
                    <a:lstStyle/>
                    <a:p>
                      <a:pPr marL="90170" algn="l">
                        <a:spcAft>
                          <a:spcPts val="0"/>
                        </a:spcAft>
                      </a:pPr>
                      <a:endParaRPr lang="en-US" sz="2200" dirty="0">
                        <a:latin typeface="Calibri"/>
                        <a:ea typeface="Times New Roman"/>
                      </a:endParaRPr>
                    </a:p>
                  </a:txBody>
                  <a:tcPr marL="42381" marR="42381" marT="0" marB="0" anchor="ctr">
                    <a:lnL>
                      <a:noFill/>
                    </a:lnL>
                    <a:lnR>
                      <a:noFill/>
                    </a:lnR>
                    <a:lnT>
                      <a:noFill/>
                    </a:lnT>
                    <a:lnB>
                      <a:noFill/>
                    </a:lnB>
                    <a:solidFill>
                      <a:srgbClr val="FFC000"/>
                    </a:solidFill>
                  </a:tcPr>
                </a:tc>
                <a:tc>
                  <a:txBody>
                    <a:bodyPr/>
                    <a:lstStyle/>
                    <a:p>
                      <a:pPr algn="ctr">
                        <a:lnSpc>
                          <a:spcPct val="115000"/>
                        </a:lnSpc>
                        <a:spcAft>
                          <a:spcPts val="0"/>
                        </a:spcAft>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FFC000"/>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FFC000"/>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076196304"/>
              </p:ext>
            </p:extLst>
          </p:nvPr>
        </p:nvGraphicFramePr>
        <p:xfrm>
          <a:off x="269824" y="134910"/>
          <a:ext cx="11587396" cy="6041038"/>
        </p:xfrm>
        <a:graphic>
          <a:graphicData uri="http://schemas.openxmlformats.org/drawingml/2006/table">
            <a:tbl>
              <a:tblPr/>
              <a:tblGrid>
                <a:gridCol w="2920594">
                  <a:extLst>
                    <a:ext uri="{9D8B030D-6E8A-4147-A177-3AD203B41FA5}">
                      <a16:colId xmlns="" xmlns:a16="http://schemas.microsoft.com/office/drawing/2014/main" val="20000"/>
                    </a:ext>
                  </a:extLst>
                </a:gridCol>
                <a:gridCol w="1777733">
                  <a:extLst>
                    <a:ext uri="{9D8B030D-6E8A-4147-A177-3AD203B41FA5}">
                      <a16:colId xmlns="" xmlns:a16="http://schemas.microsoft.com/office/drawing/2014/main" val="20001"/>
                    </a:ext>
                  </a:extLst>
                </a:gridCol>
                <a:gridCol w="6889069">
                  <a:extLst>
                    <a:ext uri="{9D8B030D-6E8A-4147-A177-3AD203B41FA5}">
                      <a16:colId xmlns="" xmlns:a16="http://schemas.microsoft.com/office/drawing/2014/main" val="20002"/>
                    </a:ext>
                  </a:extLst>
                </a:gridCol>
              </a:tblGrid>
              <a:tr h="597465">
                <a:tc>
                  <a:txBody>
                    <a:bodyPr/>
                    <a:lstStyle/>
                    <a:p>
                      <a:pPr marL="0" marR="0" indent="0" algn="l" defTabSz="914377" rtl="0" eaLnBrk="1" fontAlgn="auto" latinLnBrk="0" hangingPunct="1">
                        <a:lnSpc>
                          <a:spcPct val="115000"/>
                        </a:lnSpc>
                        <a:spcBef>
                          <a:spcPts val="0"/>
                        </a:spcBef>
                        <a:spcAft>
                          <a:spcPts val="0"/>
                        </a:spcAft>
                        <a:buClrTx/>
                        <a:buSzTx/>
                        <a:buFontTx/>
                        <a:buNone/>
                        <a:tabLst/>
                        <a:defRPr/>
                      </a:pPr>
                      <a:r>
                        <a:rPr lang="el-GR" sz="1600" b="1" dirty="0" smtClean="0">
                          <a:solidFill>
                            <a:srgbClr val="000000"/>
                          </a:solidFill>
                          <a:latin typeface="+mn-lt"/>
                          <a:ea typeface="Times New Roman"/>
                          <a:cs typeface="Calibri"/>
                        </a:rPr>
                        <a:t>Καθήκοντα</a:t>
                      </a:r>
                      <a:endParaRPr lang="en-US" sz="1600" dirty="0" smtClean="0">
                        <a:latin typeface="+mn-lt"/>
                        <a:ea typeface="Times New Roman"/>
                        <a:cs typeface="Times New Roman"/>
                      </a:endParaRPr>
                    </a:p>
                    <a:p>
                      <a:pPr algn="l">
                        <a:lnSpc>
                          <a:spcPct val="115000"/>
                        </a:lnSpc>
                        <a:spcAft>
                          <a:spcPts val="0"/>
                        </a:spcAft>
                      </a:pPr>
                      <a:endParaRPr lang="en-US" sz="16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600" b="1" dirty="0" smtClean="0">
                          <a:solidFill>
                            <a:srgbClr val="000000"/>
                          </a:solidFill>
                          <a:latin typeface="+mn-lt"/>
                          <a:ea typeface="Times New Roman"/>
                          <a:cs typeface="Calibri"/>
                        </a:rPr>
                        <a:t>Επίπεδο πρόσβασης </a:t>
                      </a:r>
                      <a:endParaRPr lang="en-US" sz="1600" dirty="0">
                        <a:latin typeface="+mn-lt"/>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l-GR" sz="1600" b="1" dirty="0" smtClean="0">
                          <a:solidFill>
                            <a:srgbClr val="000000"/>
                          </a:solidFill>
                          <a:latin typeface="+mn-lt"/>
                          <a:ea typeface="Times New Roman"/>
                          <a:cs typeface="Calibri"/>
                        </a:rPr>
                        <a:t>Χαρακτηριστικά</a:t>
                      </a:r>
                      <a:r>
                        <a:rPr lang="el-GR" sz="1600" b="1" baseline="0" dirty="0" smtClean="0">
                          <a:solidFill>
                            <a:srgbClr val="000000"/>
                          </a:solidFill>
                          <a:latin typeface="+mn-lt"/>
                          <a:ea typeface="Times New Roman"/>
                          <a:cs typeface="Calibri"/>
                        </a:rPr>
                        <a:t> και ‘δικαιώματα’ βάση επιπέδου πρόσβασης</a:t>
                      </a:r>
                      <a:endParaRPr lang="en-US" sz="16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5078455">
                <a:tc>
                  <a:txBody>
                    <a:bodyPr/>
                    <a:lstStyle/>
                    <a:p>
                      <a:pPr marL="0" lvl="0" indent="0">
                        <a:spcAft>
                          <a:spcPts val="0"/>
                        </a:spcAft>
                        <a:buFont typeface="Calibri"/>
                        <a:buNone/>
                      </a:pPr>
                      <a:endParaRPr lang="en-GB" sz="1600" dirty="0" smtClean="0">
                        <a:latin typeface="Segoe UI Light" pitchFamily="34" charset="0"/>
                        <a:ea typeface="Times New Roman"/>
                        <a:cs typeface="Segoe UI Light" pitchFamily="34" charset="0"/>
                      </a:endParaRPr>
                    </a:p>
                    <a:p>
                      <a:pPr marL="342900" lvl="0" indent="-342900" algn="l">
                        <a:spcAft>
                          <a:spcPts val="0"/>
                        </a:spcAft>
                        <a:buFont typeface="Calibri"/>
                        <a:buChar char="-"/>
                      </a:pPr>
                      <a:r>
                        <a:rPr lang="el-GR" sz="1600" dirty="0" smtClean="0">
                          <a:solidFill>
                            <a:srgbClr val="E36C0A"/>
                          </a:solidFill>
                          <a:latin typeface="Calibri"/>
                          <a:ea typeface="Times New Roman"/>
                          <a:cs typeface="Times New Roman"/>
                        </a:rPr>
                        <a:t>(Προαιρετική</a:t>
                      </a:r>
                      <a:r>
                        <a:rPr lang="el-GR" sz="1600" baseline="0" dirty="0" smtClean="0">
                          <a:solidFill>
                            <a:srgbClr val="E36C0A"/>
                          </a:solidFill>
                          <a:latin typeface="Calibri"/>
                          <a:ea typeface="Times New Roman"/>
                          <a:cs typeface="Times New Roman"/>
                        </a:rPr>
                        <a:t>) ειδοποίηση των αρχών για ύποπτα περιστατικά </a:t>
                      </a:r>
                      <a:r>
                        <a:rPr lang="el-GR" sz="1600" baseline="0" dirty="0" err="1" smtClean="0">
                          <a:solidFill>
                            <a:srgbClr val="E36C0A"/>
                          </a:solidFill>
                          <a:latin typeface="Calibri"/>
                          <a:ea typeface="Times New Roman"/>
                          <a:cs typeface="Times New Roman"/>
                        </a:rPr>
                        <a:t>ΚαΠα</a:t>
                      </a:r>
                      <a:r>
                        <a:rPr lang="el-GR" sz="1600" baseline="0" dirty="0" smtClean="0">
                          <a:solidFill>
                            <a:srgbClr val="E36C0A"/>
                          </a:solidFill>
                          <a:latin typeface="Calibri"/>
                          <a:ea typeface="Times New Roman"/>
                          <a:cs typeface="Times New Roman"/>
                        </a:rPr>
                        <a:t>-Π</a:t>
                      </a:r>
                      <a:r>
                        <a:rPr lang="en-US" sz="1600" dirty="0" smtClean="0">
                          <a:solidFill>
                            <a:srgbClr val="E36C0A"/>
                          </a:solidFill>
                          <a:latin typeface="Calibri"/>
                          <a:ea typeface="Times New Roman"/>
                          <a:cs typeface="Times New Roman"/>
                        </a:rPr>
                        <a:t> </a:t>
                      </a:r>
                      <a:endParaRPr lang="en-US" sz="1600" dirty="0">
                        <a:latin typeface="Times New Roman"/>
                        <a:ea typeface="Times New Roman"/>
                        <a:cs typeface="Times New Roman"/>
                      </a:endParaRPr>
                    </a:p>
                    <a:p>
                      <a:pPr marL="342900" lvl="0" indent="-342900" algn="l">
                        <a:spcAft>
                          <a:spcPts val="0"/>
                        </a:spcAft>
                        <a:buFont typeface="Calibri"/>
                        <a:buChar char="-"/>
                      </a:pPr>
                      <a:r>
                        <a:rPr lang="el-GR" sz="1600" dirty="0" smtClean="0">
                          <a:solidFill>
                            <a:srgbClr val="E36C0A"/>
                          </a:solidFill>
                          <a:latin typeface="Calibri"/>
                          <a:ea typeface="Times New Roman"/>
                          <a:cs typeface="Times New Roman"/>
                        </a:rPr>
                        <a:t>Υποχρεωτική</a:t>
                      </a:r>
                      <a:r>
                        <a:rPr lang="el-GR" sz="1600" baseline="0" dirty="0" smtClean="0">
                          <a:solidFill>
                            <a:srgbClr val="E36C0A"/>
                          </a:solidFill>
                          <a:latin typeface="Calibri"/>
                          <a:ea typeface="Times New Roman"/>
                          <a:cs typeface="Times New Roman"/>
                        </a:rPr>
                        <a:t> αναφορά (για υποψίες) </a:t>
                      </a:r>
                      <a:r>
                        <a:rPr lang="el-GR" sz="1600" baseline="0" dirty="0" err="1" smtClean="0">
                          <a:solidFill>
                            <a:srgbClr val="E36C0A"/>
                          </a:solidFill>
                          <a:latin typeface="Calibri"/>
                          <a:ea typeface="Times New Roman"/>
                          <a:cs typeface="Times New Roman"/>
                        </a:rPr>
                        <a:t>ΚαΠα</a:t>
                      </a:r>
                      <a:r>
                        <a:rPr lang="el-GR" sz="1600" baseline="0" dirty="0" smtClean="0">
                          <a:solidFill>
                            <a:srgbClr val="E36C0A"/>
                          </a:solidFill>
                          <a:latin typeface="Calibri"/>
                          <a:ea typeface="Times New Roman"/>
                          <a:cs typeface="Times New Roman"/>
                        </a:rPr>
                        <a:t>-Π </a:t>
                      </a:r>
                      <a:endParaRPr lang="en-US" sz="1600" dirty="0">
                        <a:latin typeface="Times New Roman"/>
                        <a:ea typeface="Times New Roman"/>
                        <a:cs typeface="Times New Roman"/>
                      </a:endParaRPr>
                    </a:p>
                    <a:p>
                      <a:pPr marL="342900" lvl="0" indent="-342900" algn="l">
                        <a:spcAft>
                          <a:spcPts val="0"/>
                        </a:spcAft>
                        <a:buFont typeface="Calibri"/>
                        <a:buChar char="-"/>
                      </a:pPr>
                      <a:r>
                        <a:rPr lang="el-GR" sz="1600" dirty="0" smtClean="0">
                          <a:solidFill>
                            <a:srgbClr val="E36C0A"/>
                          </a:solidFill>
                          <a:latin typeface="Calibri"/>
                          <a:ea typeface="Times New Roman"/>
                          <a:cs typeface="Times New Roman"/>
                        </a:rPr>
                        <a:t>Αρχική διαχείριση</a:t>
                      </a:r>
                      <a:r>
                        <a:rPr lang="el-GR" sz="1600" baseline="0" dirty="0" smtClean="0">
                          <a:solidFill>
                            <a:srgbClr val="E36C0A"/>
                          </a:solidFill>
                          <a:latin typeface="Calibri"/>
                          <a:ea typeface="Times New Roman"/>
                          <a:cs typeface="Times New Roman"/>
                        </a:rPr>
                        <a:t> και εφαρμογή για τα παιδιά σε περιπτώσεις </a:t>
                      </a:r>
                      <a:r>
                        <a:rPr lang="el-GR" sz="1600" baseline="0" dirty="0" err="1" smtClean="0">
                          <a:solidFill>
                            <a:srgbClr val="E36C0A"/>
                          </a:solidFill>
                          <a:latin typeface="Calibri"/>
                          <a:ea typeface="Times New Roman"/>
                          <a:cs typeface="Times New Roman"/>
                        </a:rPr>
                        <a:t>ΚαΠα</a:t>
                      </a:r>
                      <a:r>
                        <a:rPr lang="el-GR" sz="1600" baseline="0" dirty="0" smtClean="0">
                          <a:solidFill>
                            <a:srgbClr val="E36C0A"/>
                          </a:solidFill>
                          <a:latin typeface="Calibri"/>
                          <a:ea typeface="Times New Roman"/>
                          <a:cs typeface="Times New Roman"/>
                        </a:rPr>
                        <a:t>-Π </a:t>
                      </a:r>
                    </a:p>
                    <a:p>
                      <a:pPr marL="342900" lvl="0" indent="-342900" algn="l">
                        <a:spcAft>
                          <a:spcPts val="0"/>
                        </a:spcAft>
                        <a:buFont typeface="Calibri"/>
                        <a:buChar char="-"/>
                      </a:pPr>
                      <a:r>
                        <a:rPr lang="el-GR" sz="1600" baseline="0" dirty="0" smtClean="0">
                          <a:solidFill>
                            <a:srgbClr val="E36C0A"/>
                          </a:solidFill>
                          <a:latin typeface="Calibri"/>
                          <a:ea typeface="Times New Roman"/>
                          <a:cs typeface="Times New Roman"/>
                        </a:rPr>
                        <a:t>Παροχή έκτακτων προστατευτικών μέτρων σε θύματα </a:t>
                      </a:r>
                      <a:r>
                        <a:rPr lang="el-GR" sz="1600" baseline="0" dirty="0" err="1" smtClean="0">
                          <a:solidFill>
                            <a:srgbClr val="E36C0A"/>
                          </a:solidFill>
                          <a:latin typeface="Calibri"/>
                          <a:ea typeface="Times New Roman"/>
                          <a:cs typeface="Times New Roman"/>
                        </a:rPr>
                        <a:t>ΚαΠα</a:t>
                      </a:r>
                      <a:r>
                        <a:rPr lang="el-GR" sz="1600" baseline="0" dirty="0" smtClean="0">
                          <a:solidFill>
                            <a:srgbClr val="E36C0A"/>
                          </a:solidFill>
                          <a:latin typeface="Calibri"/>
                          <a:ea typeface="Times New Roman"/>
                          <a:cs typeface="Times New Roman"/>
                        </a:rPr>
                        <a:t>-Π </a:t>
                      </a:r>
                    </a:p>
                    <a:p>
                      <a:pPr marL="342900" lvl="0" indent="-342900" algn="l">
                        <a:spcAft>
                          <a:spcPts val="0"/>
                        </a:spcAft>
                        <a:buFont typeface="Calibri"/>
                        <a:buChar char="-"/>
                      </a:pPr>
                      <a:r>
                        <a:rPr lang="el-GR" sz="1600" dirty="0" smtClean="0">
                          <a:solidFill>
                            <a:srgbClr val="E36C0A"/>
                          </a:solidFill>
                          <a:latin typeface="Calibri"/>
                          <a:ea typeface="Times New Roman"/>
                          <a:cs typeface="Times New Roman"/>
                        </a:rPr>
                        <a:t>Παροχή νομικών συμβουλών/διαβουλεύσεων</a:t>
                      </a:r>
                      <a:r>
                        <a:rPr lang="el-GR" sz="1600" baseline="0" dirty="0" smtClean="0">
                          <a:solidFill>
                            <a:srgbClr val="E36C0A"/>
                          </a:solidFill>
                          <a:latin typeface="Calibri"/>
                          <a:ea typeface="Times New Roman"/>
                          <a:cs typeface="Times New Roman"/>
                        </a:rPr>
                        <a:t> για περιστατικά </a:t>
                      </a:r>
                      <a:r>
                        <a:rPr lang="el-GR" sz="1600" baseline="0" dirty="0" err="1" smtClean="0">
                          <a:solidFill>
                            <a:srgbClr val="E36C0A"/>
                          </a:solidFill>
                          <a:latin typeface="Calibri"/>
                          <a:ea typeface="Times New Roman"/>
                          <a:cs typeface="Times New Roman"/>
                        </a:rPr>
                        <a:t>ΚαΠα</a:t>
                      </a:r>
                      <a:r>
                        <a:rPr lang="el-GR" sz="1600" baseline="0" dirty="0" smtClean="0">
                          <a:solidFill>
                            <a:srgbClr val="E36C0A"/>
                          </a:solidFill>
                          <a:latin typeface="Calibri"/>
                          <a:ea typeface="Times New Roman"/>
                          <a:cs typeface="Times New Roman"/>
                        </a:rPr>
                        <a:t>-Π</a:t>
                      </a:r>
                      <a:endParaRPr lang="en-US" sz="1600" dirty="0">
                        <a:latin typeface="Times New Roman"/>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600" b="1" dirty="0" smtClean="0">
                          <a:solidFill>
                            <a:srgbClr val="F79646"/>
                          </a:solidFill>
                          <a:latin typeface="Calibri"/>
                          <a:ea typeface="Times New Roman"/>
                          <a:cs typeface="Calibri"/>
                        </a:rPr>
                        <a:t>Περιορισμένη Πρόσβαση (Επίπεδο </a:t>
                      </a:r>
                      <a:r>
                        <a:rPr lang="en-GB" sz="1600" b="1" dirty="0" smtClean="0">
                          <a:solidFill>
                            <a:srgbClr val="F79646"/>
                          </a:solidFill>
                          <a:latin typeface="Calibri"/>
                          <a:ea typeface="Times New Roman"/>
                          <a:cs typeface="Calibri"/>
                        </a:rPr>
                        <a:t>3</a:t>
                      </a:r>
                      <a:r>
                        <a:rPr lang="en-GB" sz="1600" b="1" dirty="0">
                          <a:solidFill>
                            <a:srgbClr val="F79646"/>
                          </a:solidFill>
                          <a:latin typeface="Calibri"/>
                          <a:ea typeface="Times New Roman"/>
                          <a:cs typeface="Calibri"/>
                        </a:rPr>
                        <a:t>)</a:t>
                      </a:r>
                      <a:endParaRPr lang="en-US" sz="16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l-GR" sz="1600" dirty="0" smtClean="0">
                          <a:latin typeface="+mn-lt"/>
                          <a:ea typeface="Times New Roman"/>
                          <a:cs typeface="Calibri"/>
                        </a:rPr>
                        <a:t>Έχει</a:t>
                      </a:r>
                      <a:r>
                        <a:rPr lang="el-GR" sz="1600" baseline="0" dirty="0" smtClean="0">
                          <a:latin typeface="+mn-lt"/>
                          <a:ea typeface="Times New Roman"/>
                          <a:cs typeface="Calibri"/>
                        </a:rPr>
                        <a:t> πρόσβαση για προβολή των αναφορών που έχουν καταγραφεί από τον/την ίδιο/ίδια</a:t>
                      </a:r>
                      <a:r>
                        <a:rPr lang="en-GB" sz="1600" baseline="0" dirty="0" smtClean="0">
                          <a:latin typeface="+mn-lt"/>
                          <a:ea typeface="Times New Roman"/>
                          <a:cs typeface="Calibri"/>
                        </a:rPr>
                        <a:t> </a:t>
                      </a:r>
                      <a:r>
                        <a:rPr lang="el-GR" sz="1600" baseline="0" dirty="0" smtClean="0">
                          <a:latin typeface="+mn-lt"/>
                          <a:ea typeface="Times New Roman"/>
                          <a:cs typeface="Calibri"/>
                        </a:rPr>
                        <a:t>καθώς και σύντομη περιγραφή των περιστατικών που έχουν καταγραφεί από οποιονδήποτε άλλο Χειριστή όσο αφορά περιστατικά που έχουν καταγραφεί από τον ίδιο (κατέχοντας δηλαδή το αναγνωριστικό του παιδιού </a:t>
                      </a:r>
                      <a:r>
                        <a:rPr lang="en-GB" sz="1600" baseline="0" dirty="0" smtClean="0">
                          <a:latin typeface="+mn-lt"/>
                          <a:ea typeface="Times New Roman"/>
                          <a:cs typeface="Calibri"/>
                        </a:rPr>
                        <a:t>– Child ID) </a:t>
                      </a:r>
                      <a:endParaRPr lang="en-US" sz="1600" dirty="0">
                        <a:latin typeface="Calibri"/>
                        <a:ea typeface="Times New Roman"/>
                        <a:cs typeface="Times New Roman"/>
                      </a:endParaRPr>
                    </a:p>
                    <a:p>
                      <a:pPr marL="342900" lvl="0" indent="-342900" algn="l">
                        <a:lnSpc>
                          <a:spcPct val="115000"/>
                        </a:lnSpc>
                        <a:spcAft>
                          <a:spcPts val="0"/>
                        </a:spcAft>
                        <a:buFont typeface="Symbol"/>
                        <a:buChar char=""/>
                      </a:pPr>
                      <a:r>
                        <a:rPr lang="el-GR" sz="1600" dirty="0" smtClean="0">
                          <a:latin typeface="Calibri"/>
                          <a:ea typeface="Times New Roman"/>
                          <a:cs typeface="Calibri"/>
                        </a:rPr>
                        <a:t>Εισάγει</a:t>
                      </a:r>
                      <a:r>
                        <a:rPr lang="el-GR" sz="1600" baseline="0" dirty="0" smtClean="0">
                          <a:latin typeface="Calibri"/>
                          <a:ea typeface="Times New Roman"/>
                          <a:cs typeface="Calibri"/>
                        </a:rPr>
                        <a:t> δεδομένα για την καταγραφή καινούριων περιστατικών χρησιμοποιώντας είτε το προσωρινό αναγνωριστικό (</a:t>
                      </a:r>
                      <a:r>
                        <a:rPr lang="en-GB" sz="1600" baseline="0" dirty="0" smtClean="0">
                          <a:latin typeface="Calibri"/>
                          <a:ea typeface="Times New Roman"/>
                          <a:cs typeface="Calibri"/>
                        </a:rPr>
                        <a:t>Temporary ID)</a:t>
                      </a:r>
                      <a:r>
                        <a:rPr lang="el-GR" sz="1600" baseline="0" dirty="0" smtClean="0">
                          <a:latin typeface="Calibri"/>
                          <a:ea typeface="Times New Roman"/>
                          <a:cs typeface="Calibri"/>
                        </a:rPr>
                        <a:t> είτε το αναγνωριστικό του παιδιού </a:t>
                      </a:r>
                      <a:r>
                        <a:rPr lang="en-GB" sz="1600" baseline="0" dirty="0" smtClean="0">
                          <a:latin typeface="Calibri"/>
                          <a:ea typeface="Times New Roman"/>
                          <a:cs typeface="Calibri"/>
                        </a:rPr>
                        <a:t>(</a:t>
                      </a:r>
                      <a:r>
                        <a:rPr lang="en-US" sz="1600" dirty="0" smtClean="0">
                          <a:latin typeface="Calibri"/>
                          <a:ea typeface="Times New Roman"/>
                          <a:cs typeface="Calibri"/>
                        </a:rPr>
                        <a:t>Child ID)</a:t>
                      </a:r>
                      <a:r>
                        <a:rPr lang="en-US" sz="1600" baseline="0" dirty="0" smtClean="0">
                          <a:latin typeface="Calibri"/>
                          <a:ea typeface="Times New Roman"/>
                          <a:cs typeface="Calibri"/>
                        </a:rPr>
                        <a:t> </a:t>
                      </a:r>
                      <a:endParaRPr lang="en-US" sz="1600" dirty="0">
                        <a:latin typeface="Calibri"/>
                        <a:ea typeface="Times New Roman"/>
                        <a:cs typeface="Times New Roman"/>
                      </a:endParaRPr>
                    </a:p>
                    <a:p>
                      <a:pPr marL="342900" marR="0" lvl="0" indent="-342900" algn="l" defTabSz="914377" rtl="0" eaLnBrk="1" fontAlgn="auto" latinLnBrk="0" hangingPunct="1">
                        <a:lnSpc>
                          <a:spcPct val="115000"/>
                        </a:lnSpc>
                        <a:spcBef>
                          <a:spcPts val="0"/>
                        </a:spcBef>
                        <a:spcAft>
                          <a:spcPts val="0"/>
                        </a:spcAft>
                        <a:buClrTx/>
                        <a:buSzTx/>
                        <a:buFont typeface="Symbol"/>
                        <a:buChar char=""/>
                        <a:tabLst/>
                        <a:defRPr/>
                      </a:pPr>
                      <a:r>
                        <a:rPr lang="el-GR" sz="1600" dirty="0" smtClean="0">
                          <a:latin typeface="+mn-lt"/>
                          <a:ea typeface="Times New Roman"/>
                          <a:cs typeface="Calibri"/>
                        </a:rPr>
                        <a:t>Στην</a:t>
                      </a:r>
                      <a:r>
                        <a:rPr lang="el-GR" sz="1600" baseline="0" dirty="0" smtClean="0">
                          <a:latin typeface="+mn-lt"/>
                          <a:ea typeface="Times New Roman"/>
                          <a:cs typeface="Calibri"/>
                        </a:rPr>
                        <a:t> περίπτωση που υπάρχει αναγνωριστικό παιδιού, έχει πρόσβαση στην προβολή των αναφορών όλων των προηγούμενων συμβάντων</a:t>
                      </a:r>
                      <a:r>
                        <a:rPr lang="en-GB" sz="1600" baseline="0" dirty="0" smtClean="0">
                          <a:latin typeface="+mn-lt"/>
                          <a:ea typeface="Times New Roman"/>
                          <a:cs typeface="Calibri"/>
                        </a:rPr>
                        <a:t>,</a:t>
                      </a:r>
                      <a:r>
                        <a:rPr lang="el-GR" sz="1600" baseline="0" dirty="0" smtClean="0">
                          <a:latin typeface="+mn-lt"/>
                          <a:ea typeface="Times New Roman"/>
                          <a:cs typeface="Calibri"/>
                        </a:rPr>
                        <a:t> αλλά όχι για επεξεργασία/ενημέρωση </a:t>
                      </a:r>
                      <a:r>
                        <a:rPr lang="en-GB" sz="1600" baseline="0" dirty="0" smtClean="0">
                          <a:latin typeface="+mn-lt"/>
                          <a:ea typeface="Times New Roman"/>
                          <a:cs typeface="Calibri"/>
                        </a:rPr>
                        <a:t> </a:t>
                      </a:r>
                      <a:endParaRPr lang="el-GR" sz="1600" baseline="0" dirty="0" smtClean="0">
                        <a:latin typeface="+mn-lt"/>
                        <a:ea typeface="Times New Roman"/>
                        <a:cs typeface="Calibri"/>
                      </a:endParaRPr>
                    </a:p>
                    <a:p>
                      <a:pPr marL="342900" marR="0" lvl="0" indent="-342900" algn="l" defTabSz="914377" rtl="0" eaLnBrk="1" fontAlgn="auto" latinLnBrk="0" hangingPunct="1">
                        <a:lnSpc>
                          <a:spcPct val="115000"/>
                        </a:lnSpc>
                        <a:spcBef>
                          <a:spcPts val="0"/>
                        </a:spcBef>
                        <a:spcAft>
                          <a:spcPts val="0"/>
                        </a:spcAft>
                        <a:buClrTx/>
                        <a:buSzTx/>
                        <a:buFont typeface="Symbol"/>
                        <a:buChar char=""/>
                        <a:tabLst/>
                        <a:defRPr/>
                      </a:pPr>
                      <a:r>
                        <a:rPr lang="el-GR" sz="1600" dirty="0" smtClean="0">
                          <a:latin typeface="+mn-lt"/>
                          <a:ea typeface="Times New Roman"/>
                          <a:cs typeface="Calibri"/>
                        </a:rPr>
                        <a:t>Στην</a:t>
                      </a:r>
                      <a:r>
                        <a:rPr lang="el-GR" sz="1600" baseline="0" dirty="0" smtClean="0">
                          <a:latin typeface="+mn-lt"/>
                          <a:ea typeface="Times New Roman"/>
                          <a:cs typeface="Calibri"/>
                        </a:rPr>
                        <a:t> περίπτωση που υπάρχει αναγνωριστικό παιδιού, έχει πρόσβαση στα στοιχεία επικοινωνίας των Χειριστών που έχουν συνεργαστεί στο παρελθόν για το περιστατικό με το συγκεκριμένο αναγνωριστικό (</a:t>
                      </a:r>
                      <a:r>
                        <a:rPr lang="en-GB" sz="1600" baseline="0" dirty="0" smtClean="0">
                          <a:latin typeface="+mn-lt"/>
                          <a:ea typeface="Times New Roman"/>
                          <a:cs typeface="Calibri"/>
                        </a:rPr>
                        <a:t>Child’s ID)</a:t>
                      </a:r>
                      <a:r>
                        <a:rPr lang="el-GR" sz="1600" baseline="0" dirty="0" smtClean="0">
                          <a:latin typeface="+mn-lt"/>
                          <a:ea typeface="Times New Roman"/>
                          <a:cs typeface="Calibri"/>
                        </a:rPr>
                        <a:t> </a:t>
                      </a:r>
                      <a:r>
                        <a:rPr lang="en-GB" sz="1600" baseline="0" dirty="0" smtClean="0">
                          <a:latin typeface="+mn-lt"/>
                          <a:ea typeface="Times New Roman"/>
                          <a:cs typeface="Calibri"/>
                        </a:rPr>
                        <a:t> </a:t>
                      </a:r>
                      <a:endParaRPr lang="en-US" sz="1600" dirty="0" smtClean="0">
                        <a:latin typeface="+mn-lt"/>
                        <a:ea typeface="Times New Roman"/>
                        <a:cs typeface="Times New Roman"/>
                      </a:endParaRPr>
                    </a:p>
                    <a:p>
                      <a:pPr marL="342900" lvl="0" indent="-342900" algn="just">
                        <a:lnSpc>
                          <a:spcPct val="115000"/>
                        </a:lnSpc>
                        <a:spcAft>
                          <a:spcPts val="0"/>
                        </a:spcAft>
                        <a:buFont typeface="Symbol"/>
                        <a:buChar char=""/>
                      </a:pPr>
                      <a:r>
                        <a:rPr lang="el-GR" sz="1600" dirty="0" smtClean="0">
                          <a:latin typeface="+mn-lt"/>
                          <a:ea typeface="Times New Roman"/>
                          <a:cs typeface="Calibri"/>
                        </a:rPr>
                        <a:t>Έχει</a:t>
                      </a:r>
                      <a:r>
                        <a:rPr lang="el-GR" sz="1600" baseline="0" dirty="0" smtClean="0">
                          <a:latin typeface="+mn-lt"/>
                          <a:ea typeface="Times New Roman"/>
                          <a:cs typeface="Calibri"/>
                        </a:rPr>
                        <a:t> πρόσβαση για ενημέρωση των προσωπικών στοιχείων επικοινωνίας και κωδικού πρόσβασης. </a:t>
                      </a:r>
                      <a:endParaRPr lang="en-US" sz="16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365118">
                <a:tc>
                  <a:txBody>
                    <a:bodyPr/>
                    <a:lstStyle/>
                    <a:p>
                      <a:pPr marL="90170" algn="l">
                        <a:spcAft>
                          <a:spcPts val="0"/>
                        </a:spcAft>
                      </a:pPr>
                      <a:endParaRPr lang="en-US" sz="1600">
                        <a:latin typeface="Calibri"/>
                        <a:ea typeface="Times New Roman"/>
                      </a:endParaRPr>
                    </a:p>
                  </a:txBody>
                  <a:tcPr marL="42381" marR="42381" marT="0" marB="0" anchor="ctr">
                    <a:lnL>
                      <a:noFill/>
                    </a:lnL>
                    <a:lnR>
                      <a:noFill/>
                    </a:lnR>
                    <a:lnT>
                      <a:noFill/>
                    </a:lnT>
                    <a:lnB>
                      <a:noFill/>
                    </a:lnB>
                    <a:solidFill>
                      <a:srgbClr val="F79646"/>
                    </a:solidFill>
                  </a:tcPr>
                </a:tc>
                <a:tc>
                  <a:txBody>
                    <a:bodyPr/>
                    <a:lstStyle/>
                    <a:p>
                      <a:pPr algn="ctr">
                        <a:lnSpc>
                          <a:spcPct val="115000"/>
                        </a:lnSpc>
                        <a:spcAft>
                          <a:spcPts val="0"/>
                        </a:spcAft>
                      </a:pPr>
                      <a:endParaRPr lang="en-US" sz="1600">
                        <a:latin typeface="Calibri"/>
                        <a:ea typeface="Times New Roman"/>
                        <a:cs typeface="Times New Roman"/>
                      </a:endParaRPr>
                    </a:p>
                  </a:txBody>
                  <a:tcPr marL="42381" marR="42381" marT="0" marB="0" anchor="ctr">
                    <a:lnL>
                      <a:noFill/>
                    </a:lnL>
                    <a:lnR>
                      <a:noFill/>
                    </a:lnR>
                    <a:lnT>
                      <a:noFill/>
                    </a:lnT>
                    <a:lnB>
                      <a:noFill/>
                    </a:lnB>
                    <a:solidFill>
                      <a:srgbClr val="F79646"/>
                    </a:solidFill>
                  </a:tcPr>
                </a:tc>
                <a:tc>
                  <a:txBody>
                    <a:bodyPr/>
                    <a:lstStyle/>
                    <a:p>
                      <a:pPr algn="l">
                        <a:lnSpc>
                          <a:spcPct val="115000"/>
                        </a:lnSpc>
                        <a:spcAft>
                          <a:spcPts val="0"/>
                        </a:spcAft>
                      </a:pPr>
                      <a:endParaRPr lang="en-GB" sz="1600" dirty="0">
                        <a:latin typeface="Calibri"/>
                        <a:ea typeface="Times New Roman"/>
                        <a:cs typeface="Calibri"/>
                      </a:endParaRPr>
                    </a:p>
                  </a:txBody>
                  <a:tcPr marL="42381" marR="42381" marT="0" marB="0" anchor="ctr">
                    <a:lnL>
                      <a:noFill/>
                    </a:lnL>
                    <a:lnR>
                      <a:noFill/>
                    </a:lnR>
                    <a:lnT>
                      <a:noFill/>
                    </a:lnT>
                    <a:lnB>
                      <a:noFill/>
                    </a:lnB>
                    <a:solidFill>
                      <a:srgbClr val="F79646"/>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246280" cy="400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17" tIns="60958" rIns="121917" bIns="60958"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71531" y="2815333"/>
            <a:ext cx="1371600" cy="9017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3382395" y="2777710"/>
            <a:ext cx="6842064" cy="12772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121917" tIns="60958" rIns="121917" bIns="60958" numCol="1" anchor="ctr" anchorCtr="0" compatLnSpc="1">
            <a:prstTxWarp prst="textNoShape">
              <a:avLst/>
            </a:prstTxWarp>
            <a:spAutoFit/>
          </a:bodyPr>
          <a:lstStyle/>
          <a:p>
            <a:pPr lvl="0" algn="just" eaLnBrk="0" fontAlgn="base" hangingPunct="0">
              <a:spcBef>
                <a:spcPct val="0"/>
              </a:spcBef>
              <a:spcAft>
                <a:spcPct val="0"/>
              </a:spcAft>
            </a:pP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5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500" i="1" dirty="0"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lang="en-GB" altLang="el-GR" sz="2400" dirty="0" smtClean="0">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Διάταξη </a:t>
            </a:r>
            <a:endParaRPr lang="en-US" dirty="0"/>
          </a:p>
        </p:txBody>
      </p:sp>
      <p:sp>
        <p:nvSpPr>
          <p:cNvPr id="3" name="Content Placeholder 2"/>
          <p:cNvSpPr>
            <a:spLocks noGrp="1"/>
          </p:cNvSpPr>
          <p:nvPr>
            <p:ph idx="1"/>
          </p:nvPr>
        </p:nvSpPr>
        <p:spPr/>
        <p:txBody>
          <a:bodyPr/>
          <a:lstStyle/>
          <a:p>
            <a:r>
              <a:rPr lang="el-GR" dirty="0" smtClean="0"/>
              <a:t>Ποιος μπορεί να γίνει χειριστής του </a:t>
            </a:r>
            <a:r>
              <a:rPr lang="en-US" dirty="0" smtClean="0"/>
              <a:t>CAN-MD</a:t>
            </a:r>
            <a:r>
              <a:rPr lang="en-GB" dirty="0" smtClean="0"/>
              <a:t>S</a:t>
            </a:r>
            <a:r>
              <a:rPr lang="el-GR" dirty="0" smtClean="0"/>
              <a:t>; </a:t>
            </a:r>
            <a:endParaRPr lang="en-US" dirty="0" smtClean="0"/>
          </a:p>
          <a:p>
            <a:r>
              <a:rPr lang="el-GR" dirty="0" smtClean="0"/>
              <a:t>Προϋποθέσεις για επαγγελματίες για να επιτευχθεί η εκπαίδευση για τους Χειριστές </a:t>
            </a:r>
            <a:r>
              <a:rPr lang="en-US" dirty="0" smtClean="0"/>
              <a:t>CAN-MDS </a:t>
            </a:r>
            <a:endParaRPr lang="el-GR" dirty="0" smtClean="0"/>
          </a:p>
          <a:p>
            <a:r>
              <a:rPr lang="el-GR" dirty="0" smtClean="0"/>
              <a:t>Καθορισμός επιπέδων πρόσβασης στο </a:t>
            </a:r>
            <a:r>
              <a:rPr lang="en-US" dirty="0" smtClean="0"/>
              <a:t>CAN-MDS</a:t>
            </a:r>
            <a:r>
              <a:rPr lang="el-GR" dirty="0" smtClean="0"/>
              <a:t> σύμφωνα με τις ευθύνες των επαγγελματιών στη διαχείριση των περιστατικών </a:t>
            </a:r>
            <a:r>
              <a:rPr lang="el-GR" dirty="0" err="1" smtClean="0"/>
              <a:t>ΚαΠα</a:t>
            </a:r>
            <a:r>
              <a:rPr lang="el-GR" dirty="0" smtClean="0"/>
              <a:t>-Π </a:t>
            </a:r>
            <a:endParaRPr lang="en-US" dirty="0" smtClean="0"/>
          </a:p>
          <a:p>
            <a:pPr lvl="1"/>
            <a:r>
              <a:rPr lang="el-GR" dirty="0" smtClean="0"/>
              <a:t>Παραδείγματα </a:t>
            </a:r>
            <a:endParaRPr lang="en-US" dirty="0" smtClean="0"/>
          </a:p>
          <a:p>
            <a:r>
              <a:rPr lang="el-GR" dirty="0" smtClean="0">
                <a:solidFill>
                  <a:srgbClr val="000000"/>
                </a:solidFill>
                <a:ea typeface="Times New Roman"/>
                <a:cs typeface="Calibri"/>
              </a:rPr>
              <a:t>Χαρακτηριστικά και ‘δικαιώματα’ ανά επίπεδο πρόσβασης </a:t>
            </a:r>
            <a:r>
              <a:rPr lang="en-GB" dirty="0" smtClean="0"/>
              <a:t/>
            </a:r>
            <a:br>
              <a:rPr lang="en-GB" dirty="0" smtClean="0"/>
            </a:b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664952" cy="713865"/>
          </a:xfrm>
        </p:spPr>
        <p:txBody>
          <a:bodyPr>
            <a:normAutofit fontScale="90000"/>
          </a:bodyPr>
          <a:lstStyle/>
          <a:p>
            <a:r>
              <a:rPr lang="el-GR" sz="2800" b="1" i="1" dirty="0" smtClean="0"/>
              <a:t>Ποιος μπορεί να γίνει χειριστής του </a:t>
            </a:r>
            <a:r>
              <a:rPr lang="en-GB" sz="2800" b="1" i="1" dirty="0" smtClean="0"/>
              <a:t>CAN-MDS </a:t>
            </a:r>
            <a:r>
              <a:rPr lang="el-GR" sz="2800" b="1" i="1" dirty="0" smtClean="0"/>
              <a:t>και πως; </a:t>
            </a:r>
            <a:r>
              <a:rPr lang="en-GB" sz="2800" i="1" dirty="0" smtClean="0"/>
              <a:t/>
            </a:r>
            <a:br>
              <a:rPr lang="en-GB" sz="2800" i="1" dirty="0" smtClean="0"/>
            </a:br>
            <a:r>
              <a:rPr lang="el-GR" sz="2800" dirty="0" smtClean="0">
                <a:latin typeface="Segoe UI Light" pitchFamily="34" charset="0"/>
                <a:cs typeface="Segoe UI Light" pitchFamily="34" charset="0"/>
              </a:rPr>
              <a:t>Κατάλληλο επαγγελματικό υπόβαθρο </a:t>
            </a:r>
            <a:endParaRPr lang="en-US" sz="2800" dirty="0">
              <a:latin typeface="Segoe UI Light" pitchFamily="34" charset="0"/>
              <a:cs typeface="Segoe UI Light" pitchFamily="34" charset="0"/>
            </a:endParaRPr>
          </a:p>
        </p:txBody>
      </p:sp>
      <p:sp>
        <p:nvSpPr>
          <p:cNvPr id="3" name="Content Placeholder 2"/>
          <p:cNvSpPr>
            <a:spLocks noGrp="1"/>
          </p:cNvSpPr>
          <p:nvPr>
            <p:ph idx="1"/>
          </p:nvPr>
        </p:nvSpPr>
        <p:spPr>
          <a:xfrm>
            <a:off x="586155" y="1078992"/>
            <a:ext cx="11382688" cy="5486400"/>
          </a:xfrm>
        </p:spPr>
        <p:txBody>
          <a:bodyPr>
            <a:noAutofit/>
          </a:bodyPr>
          <a:lstStyle/>
          <a:p>
            <a:r>
              <a:rPr lang="el-GR" sz="1900" b="1" dirty="0" smtClean="0"/>
              <a:t>Επαγγελματίες κοινωνικής ευημερίας και πρόνοιας: </a:t>
            </a:r>
            <a:r>
              <a:rPr lang="el-GR" sz="1900" dirty="0" smtClean="0"/>
              <a:t>Κοινωνικοί Λειτουργοί, Φροντιστές σε ιδρύματα/στέγες (π.χ. που εργάζονται σε υπηρεσίες κατά της εμπορίας ανθρώπων κλπ.).</a:t>
            </a:r>
            <a:endParaRPr lang="en-GB" sz="1900" dirty="0" smtClean="0"/>
          </a:p>
          <a:p>
            <a:r>
              <a:rPr lang="el-GR" sz="1900" b="1" dirty="0" smtClean="0"/>
              <a:t>Επαγγέλματα που σχετίζονται με τη δικαιοσύνη:</a:t>
            </a:r>
            <a:r>
              <a:rPr lang="en-US" sz="1900" dirty="0" smtClean="0"/>
              <a:t> </a:t>
            </a:r>
            <a:r>
              <a:rPr lang="el-GR" sz="1900" dirty="0" smtClean="0"/>
              <a:t>Δικαστές</a:t>
            </a:r>
            <a:r>
              <a:rPr lang="en-US" sz="1900" dirty="0" smtClean="0"/>
              <a:t> (</a:t>
            </a:r>
            <a:r>
              <a:rPr lang="el-GR" sz="1900" dirty="0" smtClean="0"/>
              <a:t>Οικογενειακού Δικαίου, Ποινικού Δικαίου) Δικηγόροι της Εισαγγελίας, ιατροδικαστές, </a:t>
            </a:r>
            <a:r>
              <a:rPr lang="el-GR" sz="1900" dirty="0" err="1" smtClean="0"/>
              <a:t>Δεκανικοί</a:t>
            </a:r>
            <a:r>
              <a:rPr lang="el-GR" sz="1900" dirty="0" smtClean="0"/>
              <a:t>/Ποινικοί ανακριτές και άλλοι επαγγελματίες που σχετίζονται με τη δικαιοσύνη</a:t>
            </a:r>
            <a:endParaRPr lang="en-GB" sz="1900" dirty="0" smtClean="0"/>
          </a:p>
          <a:p>
            <a:r>
              <a:rPr lang="el-GR" sz="1900" b="1" dirty="0" smtClean="0"/>
              <a:t>Επαγγέλματα που σχετίζονται με την υγεία: </a:t>
            </a:r>
            <a:r>
              <a:rPr lang="el-GR" sz="1900" dirty="0" smtClean="0"/>
              <a:t>Ιατροί (γενικοί γιατροί και εξειδικευμένοι όπως γυναικολόγοι, παιδίατροι, ορθοπεδικοί και ακτινολόγοι), Μαίες, Νοσηλευτές και Οδοντίατροι </a:t>
            </a:r>
            <a:endParaRPr lang="en-GB" sz="1900" dirty="0" smtClean="0"/>
          </a:p>
          <a:p>
            <a:r>
              <a:rPr lang="el-GR" sz="1900" b="1" dirty="0" smtClean="0"/>
              <a:t>Επαγγέλματα ψυχικής υγείας</a:t>
            </a:r>
            <a:r>
              <a:rPr lang="en-US" sz="1900" dirty="0" smtClean="0"/>
              <a:t>: </a:t>
            </a:r>
            <a:r>
              <a:rPr lang="el-GR" sz="1900" dirty="0" smtClean="0"/>
              <a:t>Παιδοψυχίατροι, Ψυχίατροι, Ψυχολόγοι, Εγγεγραμμένοι Σύμβουλοι (Οικογενειακοί Σύμβουλοι κλπ.) </a:t>
            </a:r>
            <a:r>
              <a:rPr lang="en-US" sz="1900" dirty="0" smtClean="0"/>
              <a:t> </a:t>
            </a:r>
            <a:endParaRPr lang="en-GB" sz="1900" dirty="0" smtClean="0"/>
          </a:p>
          <a:p>
            <a:r>
              <a:rPr lang="el-GR" sz="1900" b="1" dirty="0" smtClean="0"/>
              <a:t>Επαγγέλματα που σχετίζονται με την επιβολή του νόμου: </a:t>
            </a:r>
            <a:r>
              <a:rPr lang="en-US" sz="1900" dirty="0" smtClean="0"/>
              <a:t> </a:t>
            </a:r>
            <a:r>
              <a:rPr lang="el-GR" sz="1900" dirty="0" smtClean="0"/>
              <a:t>Αστυνομικοί (γενικά και εξειδικευμένοι ανακριτές π.χ. σε εγκληματολογικές συνεντεύξεις, για εγκλημάτων κατά των ανήλικων κλπ.). </a:t>
            </a:r>
          </a:p>
          <a:p>
            <a:r>
              <a:rPr lang="el-GR" sz="1900" b="1" dirty="0" smtClean="0"/>
              <a:t>Επαγγέλματα που σχετίζονται με την εκπαίδευση: </a:t>
            </a:r>
            <a:r>
              <a:rPr lang="el-GR" sz="1900" dirty="0" smtClean="0"/>
              <a:t>Δάσκαλοι, Εκπαιδευτικοί (νηπιαγωγείο, πρωτοβάθμια και δευτεροβάθμια εκπαίδευση, για παιδιά </a:t>
            </a:r>
            <a:r>
              <a:rPr lang="el-GR" sz="1900" dirty="0" err="1" smtClean="0"/>
              <a:t>ΑμΕΑ</a:t>
            </a:r>
            <a:r>
              <a:rPr lang="el-GR" sz="1900" dirty="0" smtClean="0"/>
              <a:t>), Διευθυντές σχολείων </a:t>
            </a:r>
            <a:endParaRPr lang="en-GB" sz="1900" dirty="0" smtClean="0"/>
          </a:p>
          <a:p>
            <a:r>
              <a:rPr lang="el-GR" sz="1900" b="1" dirty="0" smtClean="0"/>
              <a:t>Άλλοι επαγγελματίες: </a:t>
            </a:r>
            <a:r>
              <a:rPr lang="el-GR" sz="1900" dirty="0" smtClean="0"/>
              <a:t>Ερευνητές, διαχειριστές δεδομένων, άλλο προσωπικό του σχολείου (π.χ. σχολικοί συνοδοί), άλλοι δημόσιοι υπάλληλοι (π.χ. λειτουργοί υπουργείων), άλλοι λειτουργοί από ΜΚΟ</a:t>
            </a:r>
            <a:endParaRPr lang="en-US" sz="1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Προ-απαιτούμενα για ένα επαγγελματία να εκπαιδευτεί στον χειρισμό του </a:t>
            </a:r>
            <a:r>
              <a:rPr lang="en-US" dirty="0" smtClean="0"/>
              <a:t>CAN-MDS</a:t>
            </a:r>
            <a:endParaRPr lang="en-US" dirty="0"/>
          </a:p>
        </p:txBody>
      </p:sp>
      <p:sp>
        <p:nvSpPr>
          <p:cNvPr id="3" name="Content Placeholder 2"/>
          <p:cNvSpPr>
            <a:spLocks noGrp="1"/>
          </p:cNvSpPr>
          <p:nvPr>
            <p:ph idx="1"/>
          </p:nvPr>
        </p:nvSpPr>
        <p:spPr/>
        <p:txBody>
          <a:bodyPr/>
          <a:lstStyle/>
          <a:p>
            <a:endParaRPr lang="en-GB" i="1" dirty="0" smtClean="0"/>
          </a:p>
          <a:p>
            <a:pPr lvl="0"/>
            <a:r>
              <a:rPr lang="el-GR" i="1" dirty="0" smtClean="0"/>
              <a:t>Να είναι ενεργός (όχι μαθητής ή συνταξιούχος) </a:t>
            </a:r>
            <a:endParaRPr lang="en-GB" dirty="0" smtClean="0"/>
          </a:p>
          <a:p>
            <a:pPr lvl="0"/>
            <a:r>
              <a:rPr lang="el-GR" i="1" dirty="0" smtClean="0"/>
              <a:t>Να εργάζεται σε μια Υπηρεσία/Οργανισμό και να συμμετέχει ως εκπρόσωπος εκ μέρους της Υπηρεσίας/Οργανισμού </a:t>
            </a:r>
            <a:endParaRPr lang="en-GB" dirty="0" smtClean="0"/>
          </a:p>
          <a:p>
            <a:pPr lvl="0"/>
            <a:r>
              <a:rPr lang="el-GR" i="1" dirty="0" smtClean="0"/>
              <a:t>Να ολοκληρώσει επιτυχώς τη σύντομη εκπαίδευση για να λάβει το πιστοποιητικό </a:t>
            </a:r>
            <a:endParaRPr lang="en-U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531491" y="2531490"/>
            <a:ext cx="6253611" cy="1190627"/>
          </a:xfrm>
        </p:spPr>
        <p:txBody>
          <a:bodyPr>
            <a:noAutofit/>
          </a:bodyPr>
          <a:lstStyle/>
          <a:p>
            <a:pPr algn="ctr"/>
            <a:r>
              <a:rPr lang="el-GR" sz="1800" dirty="0" smtClean="0"/>
              <a:t>Καθορισμός επιπέδου πρόσβασης στο </a:t>
            </a:r>
            <a:r>
              <a:rPr lang="en-US" sz="1800" dirty="0" smtClean="0"/>
              <a:t> CAN-MDS </a:t>
            </a:r>
            <a:r>
              <a:rPr lang="el-GR" sz="1800" dirty="0" smtClean="0"/>
              <a:t>σύμφωνα με τις ευθύνες των επαγγελματιών στη διαχείριση περιστατικών </a:t>
            </a:r>
            <a:r>
              <a:rPr lang="el-GR" sz="1800" dirty="0" err="1" smtClean="0"/>
              <a:t>ΚαΠα</a:t>
            </a:r>
            <a:r>
              <a:rPr lang="el-GR" sz="1800" dirty="0" smtClean="0"/>
              <a:t>-Π </a:t>
            </a:r>
            <a:endParaRPr lang="en-US" sz="1800" dirty="0"/>
          </a:p>
        </p:txBody>
      </p:sp>
      <p:graphicFrame>
        <p:nvGraphicFramePr>
          <p:cNvPr id="4" name="Table 3"/>
          <p:cNvGraphicFramePr>
            <a:graphicFrameLocks noGrp="1"/>
          </p:cNvGraphicFramePr>
          <p:nvPr>
            <p:extLst>
              <p:ext uri="{D42A27DB-BD31-4B8C-83A1-F6EECF244321}">
                <p14:modId xmlns="" xmlns:p14="http://schemas.microsoft.com/office/powerpoint/2010/main" val="891224897"/>
              </p:ext>
            </p:extLst>
          </p:nvPr>
        </p:nvGraphicFramePr>
        <p:xfrm>
          <a:off x="969264" y="243841"/>
          <a:ext cx="10936224" cy="6066801"/>
        </p:xfrm>
        <a:graphic>
          <a:graphicData uri="http://schemas.openxmlformats.org/drawingml/2006/table">
            <a:tbl>
              <a:tblPr/>
              <a:tblGrid>
                <a:gridCol w="8658410">
                  <a:extLst>
                    <a:ext uri="{9D8B030D-6E8A-4147-A177-3AD203B41FA5}">
                      <a16:colId xmlns="" xmlns:a16="http://schemas.microsoft.com/office/drawing/2014/main" val="20000"/>
                    </a:ext>
                  </a:extLst>
                </a:gridCol>
                <a:gridCol w="2277814">
                  <a:extLst>
                    <a:ext uri="{9D8B030D-6E8A-4147-A177-3AD203B41FA5}">
                      <a16:colId xmlns="" xmlns:a16="http://schemas.microsoft.com/office/drawing/2014/main" val="20001"/>
                    </a:ext>
                  </a:extLst>
                </a:gridCol>
              </a:tblGrid>
              <a:tr h="593192">
                <a:tc>
                  <a:txBody>
                    <a:bodyPr/>
                    <a:lstStyle/>
                    <a:p>
                      <a:pPr>
                        <a:lnSpc>
                          <a:spcPct val="115000"/>
                        </a:lnSpc>
                        <a:spcAft>
                          <a:spcPts val="0"/>
                        </a:spcAft>
                      </a:pPr>
                      <a:r>
                        <a:rPr lang="el-GR" sz="1600" b="1" dirty="0" smtClean="0">
                          <a:latin typeface="Segoe UI Light" pitchFamily="34" charset="0"/>
                          <a:ea typeface="Times New Roman"/>
                          <a:cs typeface="Segoe UI Light" pitchFamily="34" charset="0"/>
                        </a:rPr>
                        <a:t>Ευθύνες</a:t>
                      </a:r>
                      <a:r>
                        <a:rPr lang="el-GR" sz="1600" b="1" baseline="0" dirty="0" smtClean="0">
                          <a:latin typeface="Segoe UI Light" pitchFamily="34" charset="0"/>
                          <a:ea typeface="Times New Roman"/>
                          <a:cs typeface="Segoe UI Light" pitchFamily="34" charset="0"/>
                        </a:rPr>
                        <a:t> στη διαχείριση περιστατικών </a:t>
                      </a:r>
                      <a:r>
                        <a:rPr lang="el-GR" sz="1600" b="1" baseline="0" dirty="0" err="1" smtClean="0">
                          <a:latin typeface="Segoe UI Light" pitchFamily="34" charset="0"/>
                          <a:ea typeface="Times New Roman"/>
                          <a:cs typeface="Segoe UI Light" pitchFamily="34" charset="0"/>
                        </a:rPr>
                        <a:t>ΚαΠα</a:t>
                      </a:r>
                      <a:r>
                        <a:rPr lang="el-GR" sz="1600" b="1" baseline="0" dirty="0" smtClean="0">
                          <a:latin typeface="Segoe UI Light" pitchFamily="34" charset="0"/>
                          <a:ea typeface="Times New Roman"/>
                          <a:cs typeface="Segoe UI Light" pitchFamily="34" charset="0"/>
                        </a:rPr>
                        <a:t>-Π</a:t>
                      </a:r>
                      <a:endParaRPr lang="en-GB" sz="16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l-GR" sz="2000" b="1" dirty="0" smtClean="0">
                          <a:solidFill>
                            <a:schemeClr val="tx1"/>
                          </a:solidFill>
                          <a:latin typeface="Segoe UI Light" pitchFamily="34" charset="0"/>
                          <a:ea typeface="Times New Roman"/>
                          <a:cs typeface="Segoe UI Light" pitchFamily="34" charset="0"/>
                        </a:rPr>
                        <a:t>Επίπεδα πρόσβασης</a:t>
                      </a:r>
                      <a:r>
                        <a:rPr lang="el-GR" sz="2000" b="1" baseline="0" dirty="0" smtClean="0">
                          <a:solidFill>
                            <a:schemeClr val="tx1"/>
                          </a:solidFill>
                          <a:latin typeface="Segoe UI Light" pitchFamily="34" charset="0"/>
                          <a:ea typeface="Times New Roman"/>
                          <a:cs typeface="Segoe UI Light" pitchFamily="34" charset="0"/>
                        </a:rPr>
                        <a:t> </a:t>
                      </a:r>
                      <a:endParaRPr lang="en-GB" sz="2800" dirty="0">
                        <a:solidFill>
                          <a:schemeClr val="tx1"/>
                        </a:solidFill>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0"/>
                  </a:ext>
                </a:extLst>
              </a:tr>
              <a:tr h="533851">
                <a:tc>
                  <a:txBody>
                    <a:bodyPr/>
                    <a:lstStyle/>
                    <a:p>
                      <a:pPr>
                        <a:lnSpc>
                          <a:spcPct val="115000"/>
                        </a:lnSpc>
                        <a:spcAft>
                          <a:spcPts val="0"/>
                        </a:spcAft>
                      </a:pPr>
                      <a:r>
                        <a:rPr lang="el-GR" sz="1600" b="1" dirty="0" smtClean="0">
                          <a:latin typeface="Segoe UI Light" pitchFamily="34" charset="0"/>
                          <a:ea typeface="Times New Roman"/>
                          <a:cs typeface="Segoe UI Light" pitchFamily="34" charset="0"/>
                        </a:rPr>
                        <a:t>Διαχειριστής</a:t>
                      </a:r>
                      <a:r>
                        <a:rPr lang="el-GR" sz="1600" b="1" baseline="0" dirty="0" smtClean="0">
                          <a:latin typeface="Segoe UI Light" pitchFamily="34" charset="0"/>
                          <a:ea typeface="Times New Roman"/>
                          <a:cs typeface="Segoe UI Light" pitchFamily="34" charset="0"/>
                        </a:rPr>
                        <a:t> συστήματος </a:t>
                      </a:r>
                      <a:endParaRPr lang="en-GB" sz="16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tc>
                  <a:txBody>
                    <a:bodyPr/>
                    <a:lstStyle/>
                    <a:p>
                      <a:pPr algn="ctr">
                        <a:lnSpc>
                          <a:spcPct val="115000"/>
                        </a:lnSpc>
                        <a:spcAft>
                          <a:spcPts val="0"/>
                        </a:spcAft>
                      </a:pPr>
                      <a:r>
                        <a:rPr lang="el-GR" sz="1800" b="1" dirty="0" smtClean="0">
                          <a:solidFill>
                            <a:srgbClr val="4F81BD"/>
                          </a:solidFill>
                          <a:latin typeface="Segoe UI Light" pitchFamily="34" charset="0"/>
                          <a:ea typeface="Times New Roman"/>
                          <a:cs typeface="Segoe UI Light" pitchFamily="34" charset="0"/>
                        </a:rPr>
                        <a:t>Πλήρης</a:t>
                      </a:r>
                      <a:r>
                        <a:rPr lang="el-GR" sz="1800" b="1" baseline="0" dirty="0" smtClean="0">
                          <a:solidFill>
                            <a:srgbClr val="4F81BD"/>
                          </a:solidFill>
                          <a:latin typeface="Segoe UI Light" pitchFamily="34" charset="0"/>
                          <a:ea typeface="Times New Roman"/>
                          <a:cs typeface="Segoe UI Light" pitchFamily="34" charset="0"/>
                        </a:rPr>
                        <a:t> πρόσβαση </a:t>
                      </a:r>
                      <a:r>
                        <a:rPr lang="en-GB" sz="1800" b="1" dirty="0" smtClean="0">
                          <a:solidFill>
                            <a:srgbClr val="4F81BD"/>
                          </a:solidFill>
                          <a:latin typeface="Segoe UI Light" pitchFamily="34" charset="0"/>
                          <a:ea typeface="Times New Roman"/>
                          <a:cs typeface="Segoe UI Light" pitchFamily="34" charset="0"/>
                        </a:rPr>
                        <a:t>    (</a:t>
                      </a:r>
                      <a:r>
                        <a:rPr lang="el-GR" sz="1800" b="1" dirty="0" smtClean="0">
                          <a:solidFill>
                            <a:srgbClr val="4F81BD"/>
                          </a:solidFill>
                          <a:latin typeface="Segoe UI Light" pitchFamily="34" charset="0"/>
                          <a:ea typeface="Times New Roman"/>
                          <a:cs typeface="Segoe UI Light" pitchFamily="34" charset="0"/>
                        </a:rPr>
                        <a:t>επίπεδο </a:t>
                      </a:r>
                      <a:r>
                        <a:rPr lang="en-GB" sz="1800" b="1" dirty="0" smtClean="0">
                          <a:solidFill>
                            <a:srgbClr val="4F81BD"/>
                          </a:solidFill>
                          <a:latin typeface="Segoe UI Light" pitchFamily="34" charset="0"/>
                          <a:ea typeface="Times New Roman"/>
                          <a:cs typeface="Segoe UI Light" pitchFamily="34" charset="0"/>
                        </a:rPr>
                        <a:t>0)</a:t>
                      </a:r>
                      <a:endParaRPr lang="en-GB" sz="1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2"/>
                    </a:solidFill>
                  </a:tcPr>
                </a:tc>
                <a:extLst>
                  <a:ext uri="{0D108BD9-81ED-4DB2-BD59-A6C34878D82A}">
                    <a16:rowId xmlns="" xmlns:a16="http://schemas.microsoft.com/office/drawing/2014/main" val="10001"/>
                  </a:ext>
                </a:extLst>
              </a:tr>
              <a:tr h="1148532">
                <a:tc>
                  <a:txBody>
                    <a:bodyPr/>
                    <a:lstStyle/>
                    <a:p>
                      <a:pPr>
                        <a:lnSpc>
                          <a:spcPct val="115000"/>
                        </a:lnSpc>
                        <a:spcAft>
                          <a:spcPts val="0"/>
                        </a:spcAft>
                      </a:pPr>
                      <a:r>
                        <a:rPr lang="el-GR" sz="1600" b="1" dirty="0" smtClean="0">
                          <a:latin typeface="Segoe UI Light" pitchFamily="34" charset="0"/>
                          <a:ea typeface="Times New Roman"/>
                          <a:cs typeface="Segoe UI Light" pitchFamily="34" charset="0"/>
                        </a:rPr>
                        <a:t>Λήψη αποφάσεων για νομική</a:t>
                      </a:r>
                      <a:r>
                        <a:rPr lang="el-GR" sz="1600" b="1" baseline="0" dirty="0" smtClean="0">
                          <a:latin typeface="Segoe UI Light" pitchFamily="34" charset="0"/>
                          <a:ea typeface="Times New Roman"/>
                          <a:cs typeface="Segoe UI Light" pitchFamily="34" charset="0"/>
                        </a:rPr>
                        <a:t> δράση </a:t>
                      </a:r>
                      <a:r>
                        <a:rPr lang="el-GR" sz="1600" dirty="0" smtClean="0">
                          <a:latin typeface="Segoe UI Light" pitchFamily="34" charset="0"/>
                          <a:ea typeface="Times New Roman"/>
                          <a:cs typeface="Segoe UI Light" pitchFamily="34" charset="0"/>
                        </a:rPr>
                        <a:t>όπως </a:t>
                      </a:r>
                      <a:r>
                        <a:rPr lang="en-GB" sz="1600" dirty="0" smtClean="0">
                          <a:latin typeface="Segoe UI Light" pitchFamily="34" charset="0"/>
                          <a:ea typeface="Times New Roman"/>
                          <a:cs typeface="Segoe UI Light" pitchFamily="34" charset="0"/>
                        </a:rPr>
                        <a:t> </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Απομάκρυνση</a:t>
                      </a:r>
                      <a:r>
                        <a:rPr lang="el-GR" sz="1600" baseline="0" dirty="0" smtClean="0">
                          <a:latin typeface="Segoe UI Light" pitchFamily="34" charset="0"/>
                          <a:ea typeface="Times New Roman"/>
                          <a:cs typeface="Segoe UI Light" pitchFamily="34" charset="0"/>
                        </a:rPr>
                        <a:t> του παιδιού από την οικογένεια </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Άρση γονικών δικαιωμάτων</a:t>
                      </a:r>
                      <a:r>
                        <a:rPr lang="el-GR" sz="1600" baseline="0" dirty="0" smtClean="0">
                          <a:latin typeface="Segoe UI Light" pitchFamily="34" charset="0"/>
                          <a:ea typeface="Times New Roman"/>
                          <a:cs typeface="Segoe UI Light" pitchFamily="34" charset="0"/>
                        </a:rPr>
                        <a:t> </a:t>
                      </a: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Να αποφασίσει εάν</a:t>
                      </a:r>
                      <a:r>
                        <a:rPr lang="el-GR" sz="1600" baseline="0" dirty="0" smtClean="0">
                          <a:latin typeface="Segoe UI Light" pitchFamily="34" charset="0"/>
                          <a:ea typeface="Times New Roman"/>
                          <a:cs typeface="Segoe UI Light" pitchFamily="34" charset="0"/>
                        </a:rPr>
                        <a:t> υπάρχουν επαρκή αποδεικτικά στοιχεία για τη δίωξη (των φερόμενων) παραβατών </a:t>
                      </a:r>
                      <a:endParaRPr lang="en-GB" sz="16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l-GR" sz="2000" b="1" dirty="0" smtClean="0">
                          <a:solidFill>
                            <a:srgbClr val="4F81BD"/>
                          </a:solidFill>
                          <a:latin typeface="Segoe UI Light" pitchFamily="34" charset="0"/>
                          <a:ea typeface="Times New Roman"/>
                          <a:cs typeface="Segoe UI Light" pitchFamily="34" charset="0"/>
                        </a:rPr>
                        <a:t>Πρόσβαση με</a:t>
                      </a:r>
                      <a:r>
                        <a:rPr lang="el-GR" sz="2000" b="1" baseline="0" dirty="0" smtClean="0">
                          <a:solidFill>
                            <a:srgbClr val="4F81BD"/>
                          </a:solidFill>
                          <a:latin typeface="Segoe UI Light" pitchFamily="34" charset="0"/>
                          <a:ea typeface="Times New Roman"/>
                          <a:cs typeface="Segoe UI Light" pitchFamily="34" charset="0"/>
                        </a:rPr>
                        <a:t> πλήρη προβολή </a:t>
                      </a:r>
                      <a:r>
                        <a:rPr lang="en-GB" sz="2000" b="1" dirty="0" smtClean="0">
                          <a:solidFill>
                            <a:srgbClr val="4F81BD"/>
                          </a:solidFill>
                          <a:latin typeface="Segoe UI Light" pitchFamily="34" charset="0"/>
                          <a:ea typeface="Times New Roman"/>
                          <a:cs typeface="Segoe UI Light" pitchFamily="34" charset="0"/>
                        </a:rPr>
                        <a:t> (</a:t>
                      </a:r>
                      <a:r>
                        <a:rPr lang="el-GR" sz="2000" b="1" dirty="0" smtClean="0">
                          <a:solidFill>
                            <a:srgbClr val="4F81BD"/>
                          </a:solidFill>
                          <a:latin typeface="Segoe UI Light" pitchFamily="34" charset="0"/>
                          <a:ea typeface="Times New Roman"/>
                          <a:cs typeface="Segoe UI Light" pitchFamily="34" charset="0"/>
                        </a:rPr>
                        <a:t>Επίπεδο</a:t>
                      </a:r>
                      <a:r>
                        <a:rPr lang="en-GB" sz="2000" b="1" dirty="0" smtClean="0">
                          <a:solidFill>
                            <a:srgbClr val="4F81BD"/>
                          </a:solidFill>
                          <a:latin typeface="Segoe UI Light" pitchFamily="34" charset="0"/>
                          <a:ea typeface="Times New Roman"/>
                          <a:cs typeface="Segoe UI Light" pitchFamily="34" charset="0"/>
                        </a:rPr>
                        <a:t> </a:t>
                      </a:r>
                      <a:r>
                        <a:rPr lang="en-GB" sz="2000" b="1" dirty="0">
                          <a:solidFill>
                            <a:srgbClr val="4F81BD"/>
                          </a:solidFill>
                          <a:latin typeface="Segoe UI Light" pitchFamily="34" charset="0"/>
                          <a:ea typeface="Times New Roman"/>
                          <a:cs typeface="Segoe UI Light" pitchFamily="34" charset="0"/>
                        </a:rPr>
                        <a:t>1)</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2"/>
                  </a:ext>
                </a:extLst>
              </a:tr>
              <a:tr h="1628016">
                <a:tc>
                  <a:txBody>
                    <a:bodyPr/>
                    <a:lstStyle/>
                    <a:p>
                      <a:pPr>
                        <a:lnSpc>
                          <a:spcPct val="115000"/>
                        </a:lnSpc>
                        <a:spcAft>
                          <a:spcPts val="0"/>
                        </a:spcAft>
                      </a:pPr>
                      <a:r>
                        <a:rPr lang="el-GR" sz="1600" b="1" dirty="0" smtClean="0">
                          <a:latin typeface="Segoe UI Light" pitchFamily="34" charset="0"/>
                          <a:ea typeface="Times New Roman"/>
                          <a:cs typeface="Segoe UI Light" pitchFamily="34" charset="0"/>
                        </a:rPr>
                        <a:t>Συμμετοχή</a:t>
                      </a:r>
                      <a:r>
                        <a:rPr lang="el-GR" sz="1600" b="1" baseline="0" dirty="0" smtClean="0">
                          <a:latin typeface="Segoe UI Light" pitchFamily="34" charset="0"/>
                          <a:ea typeface="Times New Roman"/>
                          <a:cs typeface="Segoe UI Light" pitchFamily="34" charset="0"/>
                        </a:rPr>
                        <a:t> στη διαχείριση αναφερόμενων/εντοπισμένων περιστατικών και παρακολούθηση </a:t>
                      </a:r>
                      <a:endParaRPr lang="en-GB" sz="1600" dirty="0" smtClean="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Διεξαγωγή</a:t>
                      </a:r>
                      <a:r>
                        <a:rPr lang="el-GR" sz="1600" baseline="0" dirty="0" smtClean="0">
                          <a:latin typeface="Segoe UI Light" pitchFamily="34" charset="0"/>
                          <a:ea typeface="Times New Roman"/>
                          <a:cs typeface="Segoe UI Light" pitchFamily="34" charset="0"/>
                        </a:rPr>
                        <a:t> αρχικών αξιολογήσεων για ύποπτα περιστατικά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a:t>
                      </a:r>
                      <a:r>
                        <a:rPr lang="en-GB" sz="1600" dirty="0" smtClean="0">
                          <a:latin typeface="Segoe UI Light" pitchFamily="34" charset="0"/>
                          <a:ea typeface="Times New Roman"/>
                          <a:cs typeface="Segoe UI Light" pitchFamily="34" charset="0"/>
                        </a:rPr>
                        <a:t>  </a:t>
                      </a: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Παροχή</a:t>
                      </a:r>
                      <a:r>
                        <a:rPr lang="el-GR" sz="1600" baseline="0" dirty="0" smtClean="0">
                          <a:latin typeface="Segoe UI Light" pitchFamily="34" charset="0"/>
                          <a:ea typeface="Times New Roman"/>
                          <a:cs typeface="Segoe UI Light" pitchFamily="34" charset="0"/>
                        </a:rPr>
                        <a:t> υπηρεσιών σε θύματα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(διαγνωστική/θεραπεία/συμβουλευτική/φροντίδα) </a:t>
                      </a:r>
                      <a:r>
                        <a:rPr lang="en-GB" sz="1600" dirty="0" smtClean="0">
                          <a:latin typeface="Segoe UI Light" pitchFamily="34" charset="0"/>
                          <a:ea typeface="Times New Roman"/>
                          <a:cs typeface="Segoe UI Light" pitchFamily="34" charset="0"/>
                        </a:rPr>
                        <a:t> </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Παροχή</a:t>
                      </a:r>
                      <a:r>
                        <a:rPr lang="el-GR" sz="1600" baseline="0" dirty="0" smtClean="0">
                          <a:latin typeface="Segoe UI Light" pitchFamily="34" charset="0"/>
                          <a:ea typeface="Times New Roman"/>
                          <a:cs typeface="Segoe UI Light" pitchFamily="34" charset="0"/>
                        </a:rPr>
                        <a:t> υπηρεσιών στις οικογένειας θυμάτων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(υποστήριξη) </a:t>
                      </a:r>
                      <a:endParaRPr lang="en-GB" sz="1600" dirty="0" smtClean="0">
                        <a:latin typeface="Segoe UI Light" pitchFamily="34" charset="0"/>
                        <a:ea typeface="Times New Roman"/>
                        <a:cs typeface="Segoe UI Light" pitchFamily="34" charset="0"/>
                      </a:endParaRPr>
                    </a:p>
                    <a:p>
                      <a:pPr marL="342900" lvl="0" indent="-342900">
                        <a:spcAft>
                          <a:spcPts val="0"/>
                        </a:spcAft>
                        <a:buFont typeface="Calibri"/>
                        <a:buChar char="-"/>
                      </a:pPr>
                      <a:r>
                        <a:rPr lang="en-GB" sz="1600" dirty="0" smtClean="0">
                          <a:latin typeface="Segoe UI Light" pitchFamily="34" charset="0"/>
                          <a:ea typeface="Times New Roman"/>
                          <a:cs typeface="Segoe UI Light" pitchFamily="34" charset="0"/>
                        </a:rPr>
                        <a:t> </a:t>
                      </a:r>
                      <a:r>
                        <a:rPr lang="el-GR" sz="1600" dirty="0" smtClean="0">
                          <a:latin typeface="Segoe UI Light" pitchFamily="34" charset="0"/>
                          <a:ea typeface="Times New Roman"/>
                          <a:cs typeface="Segoe UI Light" pitchFamily="34" charset="0"/>
                        </a:rPr>
                        <a:t>Παρακολούθηση των περιπτώσεων</a:t>
                      </a:r>
                      <a:r>
                        <a:rPr lang="el-GR" sz="1600" baseline="0" dirty="0" smtClean="0">
                          <a:latin typeface="Segoe UI Light" pitchFamily="34" charset="0"/>
                          <a:ea typeface="Times New Roman"/>
                          <a:cs typeface="Segoe UI Light" pitchFamily="34" charset="0"/>
                        </a:rPr>
                        <a:t>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a:t>
                      </a:r>
                      <a:endParaRPr lang="en-GB" sz="16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l-GR" sz="2000" b="1" dirty="0" smtClean="0">
                          <a:solidFill>
                            <a:srgbClr val="4F81BD"/>
                          </a:solidFill>
                          <a:latin typeface="Segoe UI Light" pitchFamily="34" charset="0"/>
                          <a:ea typeface="Times New Roman"/>
                          <a:cs typeface="Segoe UI Light" pitchFamily="34" charset="0"/>
                        </a:rPr>
                        <a:t>Περιορισμένη πρόσβαση </a:t>
                      </a:r>
                    </a:p>
                    <a:p>
                      <a:pPr algn="ctr">
                        <a:lnSpc>
                          <a:spcPct val="115000"/>
                        </a:lnSpc>
                        <a:spcAft>
                          <a:spcPts val="0"/>
                        </a:spcAft>
                      </a:pPr>
                      <a:r>
                        <a:rPr lang="en-GB" sz="2000" b="1" dirty="0" smtClean="0">
                          <a:solidFill>
                            <a:srgbClr val="4F81BD"/>
                          </a:solidFill>
                          <a:latin typeface="Segoe UI Light" pitchFamily="34" charset="0"/>
                          <a:ea typeface="Times New Roman"/>
                          <a:cs typeface="Segoe UI Light" pitchFamily="34" charset="0"/>
                        </a:rPr>
                        <a:t>(</a:t>
                      </a:r>
                      <a:r>
                        <a:rPr lang="el-GR" sz="2000" b="1" dirty="0" smtClean="0">
                          <a:solidFill>
                            <a:srgbClr val="4F81BD"/>
                          </a:solidFill>
                          <a:latin typeface="Segoe UI Light" pitchFamily="34" charset="0"/>
                          <a:ea typeface="Times New Roman"/>
                          <a:cs typeface="Segoe UI Light" pitchFamily="34" charset="0"/>
                        </a:rPr>
                        <a:t>Επίπεδο</a:t>
                      </a:r>
                      <a:r>
                        <a:rPr lang="en-GB" sz="2000" b="1" dirty="0" smtClean="0">
                          <a:solidFill>
                            <a:srgbClr val="4F81BD"/>
                          </a:solidFill>
                          <a:latin typeface="Segoe UI Light" pitchFamily="34" charset="0"/>
                          <a:ea typeface="Times New Roman"/>
                          <a:cs typeface="Segoe UI Light" pitchFamily="34" charset="0"/>
                        </a:rPr>
                        <a:t> </a:t>
                      </a:r>
                      <a:r>
                        <a:rPr lang="en-GB" sz="2000" b="1" dirty="0">
                          <a:solidFill>
                            <a:srgbClr val="4F81BD"/>
                          </a:solidFill>
                          <a:latin typeface="Segoe UI Light" pitchFamily="34" charset="0"/>
                          <a:ea typeface="Times New Roman"/>
                          <a:cs typeface="Segoe UI Light" pitchFamily="34" charset="0"/>
                        </a:rPr>
                        <a:t>2)</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3"/>
                  </a:ext>
                </a:extLst>
              </a:tr>
              <a:tr h="1851033">
                <a:tc>
                  <a:txBody>
                    <a:bodyPr/>
                    <a:lstStyle/>
                    <a:p>
                      <a:pPr>
                        <a:lnSpc>
                          <a:spcPct val="115000"/>
                        </a:lnSpc>
                        <a:spcAft>
                          <a:spcPts val="0"/>
                        </a:spcAft>
                      </a:pPr>
                      <a:r>
                        <a:rPr lang="el-GR" sz="1600" b="1" dirty="0" smtClean="0">
                          <a:latin typeface="Segoe UI Light" pitchFamily="34" charset="0"/>
                          <a:ea typeface="Times New Roman"/>
                          <a:cs typeface="Segoe UI Light" pitchFamily="34" charset="0"/>
                        </a:rPr>
                        <a:t>Περιορισμένη</a:t>
                      </a:r>
                      <a:r>
                        <a:rPr lang="el-GR" sz="1600" b="1" baseline="0" dirty="0" smtClean="0">
                          <a:latin typeface="Segoe UI Light" pitchFamily="34" charset="0"/>
                          <a:ea typeface="Times New Roman"/>
                          <a:cs typeface="Segoe UI Light" pitchFamily="34" charset="0"/>
                        </a:rPr>
                        <a:t> συμμετοχή στη διαχείριση αναφερόμενων/εντοπισμένων περιστατικών </a:t>
                      </a:r>
                      <a:r>
                        <a:rPr lang="en-GB" sz="1600" b="1" dirty="0" smtClean="0">
                          <a:latin typeface="Segoe UI Light" pitchFamily="34" charset="0"/>
                          <a:ea typeface="Times New Roman"/>
                          <a:cs typeface="Segoe UI Light" pitchFamily="34" charset="0"/>
                        </a:rPr>
                        <a:t> </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Ειδοποίηση</a:t>
                      </a:r>
                      <a:r>
                        <a:rPr lang="el-GR" sz="1600" baseline="0" dirty="0" smtClean="0">
                          <a:latin typeface="Segoe UI Light" pitchFamily="34" charset="0"/>
                          <a:ea typeface="Times New Roman"/>
                          <a:cs typeface="Segoe UI Light" pitchFamily="34" charset="0"/>
                        </a:rPr>
                        <a:t> (προαιρετικά) των αρχών (για υποψίες) περιστατικών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a:t>
                      </a:r>
                      <a:r>
                        <a:rPr lang="en-GB" sz="1600" dirty="0" smtClean="0">
                          <a:latin typeface="Segoe UI Light" pitchFamily="34" charset="0"/>
                          <a:ea typeface="Times New Roman"/>
                          <a:cs typeface="Segoe UI Light" pitchFamily="34" charset="0"/>
                        </a:rPr>
                        <a:t> </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Υποχρεωτική</a:t>
                      </a:r>
                      <a:r>
                        <a:rPr lang="el-GR" sz="1600" baseline="0" dirty="0" smtClean="0">
                          <a:latin typeface="Segoe UI Light" pitchFamily="34" charset="0"/>
                          <a:ea typeface="Times New Roman"/>
                          <a:cs typeface="Segoe UI Light" pitchFamily="34" charset="0"/>
                        </a:rPr>
                        <a:t> αναφορά (για υποψίες)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a:t>
                      </a:r>
                      <a:endParaRPr lang="en-GB" sz="1600" dirty="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Αρχική</a:t>
                      </a:r>
                      <a:r>
                        <a:rPr lang="el-GR" sz="1600" baseline="0" dirty="0" smtClean="0">
                          <a:latin typeface="Segoe UI Light" pitchFamily="34" charset="0"/>
                          <a:ea typeface="Times New Roman"/>
                          <a:cs typeface="Segoe UI Light" pitchFamily="34" charset="0"/>
                        </a:rPr>
                        <a:t> διαχείριση και εφαρμογή στην ομάδα στόχου (παιδιά) για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a:t>
                      </a:r>
                      <a:endParaRPr lang="en-GB" sz="1600" dirty="0" smtClean="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Παροχή έκτακτων προστατευτικών</a:t>
                      </a:r>
                      <a:r>
                        <a:rPr lang="el-GR" sz="1600" baseline="0" dirty="0" smtClean="0">
                          <a:latin typeface="Segoe UI Light" pitchFamily="34" charset="0"/>
                          <a:ea typeface="Times New Roman"/>
                          <a:cs typeface="Segoe UI Light" pitchFamily="34" charset="0"/>
                        </a:rPr>
                        <a:t> μέτρων σε θύματα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a:t>
                      </a:r>
                      <a:endParaRPr lang="en-GB" sz="1600" dirty="0" smtClean="0">
                        <a:latin typeface="Segoe UI Light" pitchFamily="34" charset="0"/>
                        <a:ea typeface="Times New Roman"/>
                        <a:cs typeface="Segoe UI Light" pitchFamily="34" charset="0"/>
                      </a:endParaRPr>
                    </a:p>
                    <a:p>
                      <a:pPr marL="342900" lvl="0" indent="-342900">
                        <a:spcAft>
                          <a:spcPts val="0"/>
                        </a:spcAft>
                        <a:buFont typeface="Calibri"/>
                        <a:buChar char="-"/>
                      </a:pPr>
                      <a:r>
                        <a:rPr lang="el-GR" sz="1600" dirty="0" smtClean="0">
                          <a:latin typeface="Segoe UI Light" pitchFamily="34" charset="0"/>
                          <a:ea typeface="Times New Roman"/>
                          <a:cs typeface="Segoe UI Light" pitchFamily="34" charset="0"/>
                        </a:rPr>
                        <a:t>Παροχή</a:t>
                      </a:r>
                      <a:r>
                        <a:rPr lang="el-GR" sz="1600" baseline="0" dirty="0" smtClean="0">
                          <a:latin typeface="Segoe UI Light" pitchFamily="34" charset="0"/>
                          <a:ea typeface="Times New Roman"/>
                          <a:cs typeface="Segoe UI Light" pitchFamily="34" charset="0"/>
                        </a:rPr>
                        <a:t> νομικών συμβουλών/διαβούλευσης για περιστατικά </a:t>
                      </a:r>
                      <a:r>
                        <a:rPr lang="el-GR" sz="1600" baseline="0" dirty="0" err="1" smtClean="0">
                          <a:latin typeface="Segoe UI Light" pitchFamily="34" charset="0"/>
                          <a:ea typeface="Times New Roman"/>
                          <a:cs typeface="Segoe UI Light" pitchFamily="34" charset="0"/>
                        </a:rPr>
                        <a:t>ΚαΠα</a:t>
                      </a:r>
                      <a:r>
                        <a:rPr lang="el-GR" sz="1600" baseline="0" dirty="0" smtClean="0">
                          <a:latin typeface="Segoe UI Light" pitchFamily="34" charset="0"/>
                          <a:ea typeface="Times New Roman"/>
                          <a:cs typeface="Segoe UI Light" pitchFamily="34" charset="0"/>
                        </a:rPr>
                        <a:t>-Π </a:t>
                      </a:r>
                      <a:endParaRPr lang="en-GB" sz="16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tc>
                  <a:txBody>
                    <a:bodyPr/>
                    <a:lstStyle/>
                    <a:p>
                      <a:pPr algn="ctr">
                        <a:lnSpc>
                          <a:spcPct val="115000"/>
                        </a:lnSpc>
                        <a:spcAft>
                          <a:spcPts val="0"/>
                        </a:spcAft>
                      </a:pPr>
                      <a:r>
                        <a:rPr lang="el-GR" sz="2000" b="1" dirty="0" smtClean="0">
                          <a:solidFill>
                            <a:srgbClr val="4F81BD"/>
                          </a:solidFill>
                          <a:latin typeface="Segoe UI Light" pitchFamily="34" charset="0"/>
                          <a:ea typeface="Times New Roman"/>
                          <a:cs typeface="Segoe UI Light" pitchFamily="34" charset="0"/>
                        </a:rPr>
                        <a:t>Περιορισμένη</a:t>
                      </a:r>
                      <a:r>
                        <a:rPr lang="el-GR" sz="2000" b="1" baseline="0" dirty="0" smtClean="0">
                          <a:solidFill>
                            <a:srgbClr val="4F81BD"/>
                          </a:solidFill>
                          <a:latin typeface="Segoe UI Light" pitchFamily="34" charset="0"/>
                          <a:ea typeface="Times New Roman"/>
                          <a:cs typeface="Segoe UI Light" pitchFamily="34" charset="0"/>
                        </a:rPr>
                        <a:t> πρόσβαση </a:t>
                      </a:r>
                    </a:p>
                    <a:p>
                      <a:pPr algn="ctr">
                        <a:lnSpc>
                          <a:spcPct val="115000"/>
                        </a:lnSpc>
                        <a:spcAft>
                          <a:spcPts val="0"/>
                        </a:spcAft>
                      </a:pPr>
                      <a:r>
                        <a:rPr lang="en-GB" sz="2000" b="1" dirty="0" smtClean="0">
                          <a:solidFill>
                            <a:srgbClr val="4F81BD"/>
                          </a:solidFill>
                          <a:latin typeface="Segoe UI Light" pitchFamily="34" charset="0"/>
                          <a:ea typeface="Times New Roman"/>
                          <a:cs typeface="Segoe UI Light" pitchFamily="34" charset="0"/>
                        </a:rPr>
                        <a:t>(</a:t>
                      </a:r>
                      <a:r>
                        <a:rPr lang="el-GR" sz="2000" b="1" dirty="0" smtClean="0">
                          <a:solidFill>
                            <a:srgbClr val="4F81BD"/>
                          </a:solidFill>
                          <a:latin typeface="Segoe UI Light" pitchFamily="34" charset="0"/>
                          <a:ea typeface="Times New Roman"/>
                          <a:cs typeface="Segoe UI Light" pitchFamily="34" charset="0"/>
                        </a:rPr>
                        <a:t>Επίπεδο</a:t>
                      </a:r>
                      <a:r>
                        <a:rPr lang="el-GR" sz="2000" b="1" baseline="0" dirty="0" smtClean="0">
                          <a:solidFill>
                            <a:srgbClr val="4F81BD"/>
                          </a:solidFill>
                          <a:latin typeface="Segoe UI Light" pitchFamily="34" charset="0"/>
                          <a:ea typeface="Times New Roman"/>
                          <a:cs typeface="Segoe UI Light" pitchFamily="34" charset="0"/>
                        </a:rPr>
                        <a:t> </a:t>
                      </a:r>
                      <a:r>
                        <a:rPr lang="en-GB" sz="2000" b="1" dirty="0" smtClean="0">
                          <a:solidFill>
                            <a:srgbClr val="4F81BD"/>
                          </a:solidFill>
                          <a:latin typeface="Segoe UI Light" pitchFamily="34" charset="0"/>
                          <a:ea typeface="Times New Roman"/>
                          <a:cs typeface="Segoe UI Light" pitchFamily="34" charset="0"/>
                        </a:rPr>
                        <a:t>3</a:t>
                      </a:r>
                      <a:r>
                        <a:rPr lang="en-GB" sz="2000" b="1" dirty="0">
                          <a:solidFill>
                            <a:srgbClr val="4F81BD"/>
                          </a:solidFill>
                          <a:latin typeface="Segoe UI Light" pitchFamily="34" charset="0"/>
                          <a:ea typeface="Times New Roman"/>
                          <a:cs typeface="Segoe UI Light" pitchFamily="34" charset="0"/>
                        </a:rPr>
                        <a:t>)</a:t>
                      </a:r>
                      <a:r>
                        <a:rPr lang="en-GB" sz="2000" b="1" dirty="0">
                          <a:highlight>
                            <a:srgbClr val="FFFF00"/>
                          </a:highlight>
                          <a:latin typeface="Segoe UI Light" pitchFamily="34" charset="0"/>
                          <a:ea typeface="Times New Roman"/>
                          <a:cs typeface="Segoe UI Light" pitchFamily="34" charset="0"/>
                        </a:rPr>
                        <a:t> </a:t>
                      </a:r>
                      <a:endParaRPr lang="en-GB" sz="2800" dirty="0">
                        <a:latin typeface="Segoe UI Light" pitchFamily="34" charset="0"/>
                        <a:ea typeface="Times New Roman"/>
                        <a:cs typeface="Segoe UI Light" pitchFamily="34" charset="0"/>
                      </a:endParaRPr>
                    </a:p>
                  </a:txBody>
                  <a:tcPr marL="68580" marR="68580" marT="0" marB="0" anchor="ctr">
                    <a:lnL>
                      <a:noFill/>
                    </a:lnL>
                    <a:lnR>
                      <a:noFill/>
                    </a:lnR>
                    <a:lnT>
                      <a:noFill/>
                    </a:lnT>
                    <a:lnB>
                      <a:noFill/>
                    </a:lnB>
                    <a:solidFill>
                      <a:schemeClr val="bg1"/>
                    </a:solidFill>
                  </a:tcPr>
                </a:tc>
                <a:extLst>
                  <a:ext uri="{0D108BD9-81ED-4DB2-BD59-A6C34878D82A}">
                    <a16:rowId xmlns="" xmlns:a16="http://schemas.microsoft.com/office/drawing/2014/main" val="10004"/>
                  </a:ext>
                </a:extLst>
              </a:tr>
            </a:tbl>
          </a:graphicData>
        </a:graphic>
      </p:graphicFrame>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608945343"/>
              </p:ext>
            </p:extLst>
          </p:nvPr>
        </p:nvGraphicFramePr>
        <p:xfrm>
          <a:off x="132056" y="-98455"/>
          <a:ext cx="11935025" cy="6594324"/>
        </p:xfrm>
        <a:graphic>
          <a:graphicData uri="http://schemas.openxmlformats.org/drawingml/2006/table">
            <a:tbl>
              <a:tblPr/>
              <a:tblGrid>
                <a:gridCol w="1537245">
                  <a:extLst>
                    <a:ext uri="{9D8B030D-6E8A-4147-A177-3AD203B41FA5}">
                      <a16:colId xmlns="" xmlns:a16="http://schemas.microsoft.com/office/drawing/2014/main" val="20000"/>
                    </a:ext>
                  </a:extLst>
                </a:gridCol>
                <a:gridCol w="5730406">
                  <a:extLst>
                    <a:ext uri="{9D8B030D-6E8A-4147-A177-3AD203B41FA5}">
                      <a16:colId xmlns="" xmlns:a16="http://schemas.microsoft.com/office/drawing/2014/main" val="20001"/>
                    </a:ext>
                  </a:extLst>
                </a:gridCol>
                <a:gridCol w="4667374">
                  <a:extLst>
                    <a:ext uri="{9D8B030D-6E8A-4147-A177-3AD203B41FA5}">
                      <a16:colId xmlns="" xmlns:a16="http://schemas.microsoft.com/office/drawing/2014/main" val="20002"/>
                    </a:ext>
                  </a:extLst>
                </a:gridCol>
              </a:tblGrid>
              <a:tr h="285696">
                <a:tc gridSpan="3">
                  <a:txBody>
                    <a:bodyPr/>
                    <a:lstStyle/>
                    <a:p>
                      <a:pPr algn="ctr" fontAlgn="t"/>
                      <a:r>
                        <a:rPr lang="el-GR" sz="1500" dirty="0" smtClean="0">
                          <a:solidFill>
                            <a:srgbClr val="FFFFFF"/>
                          </a:solidFill>
                        </a:rPr>
                        <a:t>ΠΑΡΑΔΕΙΓΜΑΤΑ</a:t>
                      </a:r>
                      <a:r>
                        <a:rPr lang="el-GR" sz="1500" baseline="0" dirty="0" smtClean="0">
                          <a:solidFill>
                            <a:srgbClr val="FFFFFF"/>
                          </a:solidFill>
                        </a:rPr>
                        <a:t> ΓΙΑ ΤΗΝ ΚΑΤΑΡΤΙΣΗ ΕΠΙΠΕΔΟΥ ΠΡΟΣΒΑΣΗΣ ΣΕ ΛΕΙΤΟΥΡΓΙΕΣ ΣΥΜΦΩΝΑ ΜΕ ΤΟΝ ΕΠΑΓΓΕΛΜΑΤΙΟ ΡΟΛΟ ΚΑΙ ΤΙΣ ΕΥΘΥΝΕΣ ΤΟΥΣ</a:t>
                      </a:r>
                      <a:endParaRPr lang="en-US" sz="1500" b="1" dirty="0">
                        <a:solidFill>
                          <a:srgbClr val="FFFF00"/>
                        </a:solidFill>
                      </a:endParaRP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02296">
                <a:tc>
                  <a:txBody>
                    <a:bodyPr/>
                    <a:lstStyle/>
                    <a:p>
                      <a:pPr algn="ctr" fontAlgn="t"/>
                      <a:r>
                        <a:rPr lang="el-GR" sz="1500" dirty="0" smtClean="0">
                          <a:solidFill>
                            <a:srgbClr val="FFFFFF"/>
                          </a:solidFill>
                        </a:rPr>
                        <a:t>Πλήρης</a:t>
                      </a:r>
                      <a:r>
                        <a:rPr lang="el-GR" sz="1500" baseline="0" dirty="0" smtClean="0">
                          <a:solidFill>
                            <a:srgbClr val="FFFFFF"/>
                          </a:solidFill>
                        </a:rPr>
                        <a:t> πρόσβαση </a:t>
                      </a:r>
                    </a:p>
                    <a:p>
                      <a:pPr algn="ctr" fontAlgn="t"/>
                      <a:r>
                        <a:rPr lang="en-US" sz="1500" dirty="0" smtClean="0">
                          <a:solidFill>
                            <a:srgbClr val="FFFFFF"/>
                          </a:solidFill>
                        </a:rPr>
                        <a:t>(</a:t>
                      </a:r>
                      <a:r>
                        <a:rPr lang="el-GR" sz="1500" dirty="0" smtClean="0">
                          <a:solidFill>
                            <a:srgbClr val="FFFFFF"/>
                          </a:solidFill>
                        </a:rPr>
                        <a:t>Επίπεδο</a:t>
                      </a:r>
                      <a:r>
                        <a:rPr lang="en-US" sz="1500" dirty="0" smtClean="0">
                          <a:solidFill>
                            <a:srgbClr val="FFFFFF"/>
                          </a:solidFill>
                        </a:rPr>
                        <a:t> </a:t>
                      </a:r>
                      <a:r>
                        <a:rPr lang="en-US" sz="1500" dirty="0">
                          <a:solidFill>
                            <a:srgbClr val="FFFFFF"/>
                          </a:solidFill>
                        </a:rPr>
                        <a:t>1)</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el-GR" sz="1500" dirty="0" smtClean="0">
                          <a:solidFill>
                            <a:srgbClr val="FFFFFF"/>
                          </a:solidFill>
                        </a:rPr>
                        <a:t>Περιορισμένη πρόσβαση</a:t>
                      </a:r>
                      <a:r>
                        <a:rPr lang="en-US" sz="1500" dirty="0" smtClean="0">
                          <a:solidFill>
                            <a:srgbClr val="FFFFFF"/>
                          </a:solidFill>
                        </a:rPr>
                        <a:t>(</a:t>
                      </a:r>
                      <a:r>
                        <a:rPr lang="el-GR" sz="1500" dirty="0" smtClean="0">
                          <a:solidFill>
                            <a:srgbClr val="FFFFFF"/>
                          </a:solidFill>
                        </a:rPr>
                        <a:t>Επίπεδο</a:t>
                      </a:r>
                      <a:r>
                        <a:rPr lang="en-US" sz="1500" dirty="0" smtClean="0">
                          <a:solidFill>
                            <a:srgbClr val="FFFFFF"/>
                          </a:solidFill>
                        </a:rPr>
                        <a:t> </a:t>
                      </a:r>
                      <a:r>
                        <a:rPr lang="en-US" sz="1500" dirty="0">
                          <a:solidFill>
                            <a:srgbClr val="FFFFFF"/>
                          </a:solidFill>
                        </a:rPr>
                        <a:t>2)</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tc>
                  <a:txBody>
                    <a:bodyPr/>
                    <a:lstStyle/>
                    <a:p>
                      <a:pPr algn="ctr" fontAlgn="t"/>
                      <a:r>
                        <a:rPr lang="el-GR" sz="1500" dirty="0" smtClean="0">
                          <a:solidFill>
                            <a:srgbClr val="FFFFFF"/>
                          </a:solidFill>
                        </a:rPr>
                        <a:t>Περιορισμένη</a:t>
                      </a:r>
                      <a:r>
                        <a:rPr lang="el-GR" sz="1500" baseline="0" dirty="0" smtClean="0">
                          <a:solidFill>
                            <a:srgbClr val="FFFFFF"/>
                          </a:solidFill>
                        </a:rPr>
                        <a:t> πρόσβαση (Επίπεδο</a:t>
                      </a:r>
                      <a:r>
                        <a:rPr lang="en-US" sz="1500" dirty="0" smtClean="0">
                          <a:solidFill>
                            <a:srgbClr val="FFFFFF"/>
                          </a:solidFill>
                        </a:rPr>
                        <a:t> </a:t>
                      </a:r>
                      <a:r>
                        <a:rPr lang="en-US" sz="1500" dirty="0">
                          <a:solidFill>
                            <a:srgbClr val="FFFFFF"/>
                          </a:solidFill>
                        </a:rPr>
                        <a:t>3)</a:t>
                      </a:r>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4F81BD"/>
                    </a:solidFill>
                  </a:tcPr>
                </a:tc>
                <a:extLst>
                  <a:ext uri="{0D108BD9-81ED-4DB2-BD59-A6C34878D82A}">
                    <a16:rowId xmlns="" xmlns:a16="http://schemas.microsoft.com/office/drawing/2014/main" val="10001"/>
                  </a:ext>
                </a:extLst>
              </a:tr>
              <a:tr h="5344366">
                <a:tc>
                  <a:txBody>
                    <a:bodyPr/>
                    <a:lstStyle/>
                    <a:p>
                      <a:pPr fontAlgn="t">
                        <a:buFont typeface="Wingdings 3" pitchFamily="18" charset="2"/>
                        <a:buChar char="´"/>
                      </a:pPr>
                      <a:r>
                        <a:rPr lang="el-GR" sz="1500" b="1" dirty="0" smtClean="0"/>
                        <a:t>Εισαγγελείς που</a:t>
                      </a:r>
                      <a:r>
                        <a:rPr lang="el-GR" sz="1500" b="1" baseline="0" dirty="0" smtClean="0"/>
                        <a:t> εργάζονται σε δικαστικές υπηρεσίες </a:t>
                      </a:r>
                      <a:endParaRPr lang="en-US" sz="1500" dirty="0" smtClean="0"/>
                    </a:p>
                    <a:p>
                      <a:pPr fontAlgn="t">
                        <a:buFont typeface="Wingdings 3" pitchFamily="18" charset="2"/>
                        <a:buChar char="´"/>
                      </a:pPr>
                      <a:r>
                        <a:rPr lang="el-GR" sz="1500" b="1" dirty="0" smtClean="0"/>
                        <a:t>Κοινωνικοί</a:t>
                      </a:r>
                      <a:r>
                        <a:rPr lang="el-GR" sz="1500" b="1" baseline="0" dirty="0" smtClean="0"/>
                        <a:t> Λειτουργοί που εργάζονται στον Τομέα Προστασίας των Παιδιών</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buFont typeface="Wingdings 3" pitchFamily="18" charset="2"/>
                        <a:buChar char="´"/>
                      </a:pPr>
                      <a:r>
                        <a:rPr lang="el-GR" sz="1500" dirty="0" smtClean="0"/>
                        <a:t>Κοινωνικοί Λειτουργοί</a:t>
                      </a:r>
                      <a:r>
                        <a:rPr lang="el-GR" sz="1500" baseline="0" dirty="0" smtClean="0"/>
                        <a:t> που εργάζονται στις Υπηρεσίες Κοινωνικής Ευημερίας </a:t>
                      </a:r>
                      <a:endParaRPr lang="en-US" sz="1500" dirty="0"/>
                    </a:p>
                    <a:p>
                      <a:pPr fontAlgn="t">
                        <a:buFont typeface="Wingdings 3" pitchFamily="18" charset="2"/>
                        <a:buChar char="´"/>
                      </a:pPr>
                      <a:r>
                        <a:rPr lang="el-GR" sz="1500" dirty="0" smtClean="0"/>
                        <a:t>Κοινωνικοί</a:t>
                      </a:r>
                      <a:r>
                        <a:rPr lang="el-GR" sz="1500" baseline="0" dirty="0" smtClean="0"/>
                        <a:t> λειτουργοί που εργάζονται σε διαπιστευμένες ΜΚΟ </a:t>
                      </a:r>
                      <a:endParaRPr lang="en-US" sz="1500" dirty="0" smtClean="0"/>
                    </a:p>
                    <a:p>
                      <a:pPr fontAlgn="t">
                        <a:buFont typeface="Wingdings 3" pitchFamily="18" charset="2"/>
                        <a:buChar char="´"/>
                      </a:pPr>
                      <a:r>
                        <a:rPr lang="el-GR" sz="1500" dirty="0" smtClean="0"/>
                        <a:t>Επαγγελματίες</a:t>
                      </a:r>
                      <a:r>
                        <a:rPr lang="el-GR" sz="1500" baseline="0" dirty="0" smtClean="0"/>
                        <a:t> Ψυχικής Υγείας (ψυχολόγοι, ψυχίατροι) που εργάζονται στις Υπηρεσίες Ψυχικής Υγείας </a:t>
                      </a:r>
                      <a:endParaRPr lang="en-US" sz="1500" dirty="0" smtClean="0"/>
                    </a:p>
                    <a:p>
                      <a:pPr fontAlgn="t">
                        <a:buFont typeface="Wingdings 3" pitchFamily="18" charset="2"/>
                        <a:buChar char="´"/>
                      </a:pPr>
                      <a:r>
                        <a:rPr lang="el-GR" sz="1500" dirty="0" smtClean="0"/>
                        <a:t>Παιδοψυχίατροι</a:t>
                      </a:r>
                      <a:r>
                        <a:rPr lang="el-GR" sz="1500" baseline="0" dirty="0" smtClean="0"/>
                        <a:t> που εργάζονται στις Υπηρεσίες Ψυχικής Υγείας </a:t>
                      </a:r>
                      <a:endParaRPr lang="en-US" sz="1500" dirty="0"/>
                    </a:p>
                    <a:p>
                      <a:pPr fontAlgn="t">
                        <a:buFont typeface="Wingdings 3" pitchFamily="18" charset="2"/>
                        <a:buChar char="´"/>
                      </a:pPr>
                      <a:r>
                        <a:rPr lang="el-GR" sz="1500" dirty="0" smtClean="0"/>
                        <a:t>Ψυχολόγοι</a:t>
                      </a:r>
                      <a:r>
                        <a:rPr lang="el-GR" sz="1500" baseline="0" dirty="0" smtClean="0"/>
                        <a:t> που εργάζονται σε υπηρεσίες προστασίας παιδιών/Υπηρεσίες Κοινωνικής Ευημερίας </a:t>
                      </a:r>
                      <a:endParaRPr lang="en-US" sz="1500" dirty="0" smtClean="0"/>
                    </a:p>
                    <a:p>
                      <a:pPr fontAlgn="t">
                        <a:buFont typeface="Wingdings 3" pitchFamily="18" charset="2"/>
                        <a:buChar char="´"/>
                      </a:pPr>
                      <a:r>
                        <a:rPr lang="el-GR" sz="1500" dirty="0" smtClean="0"/>
                        <a:t>Παιδίατροι που εργάζονται στις Υπηρεσίες Υγείας </a:t>
                      </a:r>
                      <a:endParaRPr lang="en-US" sz="1500" dirty="0"/>
                    </a:p>
                    <a:p>
                      <a:pPr fontAlgn="t">
                        <a:buFont typeface="Wingdings 3" pitchFamily="18" charset="2"/>
                        <a:buChar char="´"/>
                      </a:pPr>
                      <a:r>
                        <a:rPr lang="el-GR" sz="1500" dirty="0" smtClean="0"/>
                        <a:t>Ιατροί</a:t>
                      </a:r>
                      <a:r>
                        <a:rPr lang="el-GR" sz="1500" baseline="0" dirty="0" smtClean="0"/>
                        <a:t> </a:t>
                      </a:r>
                      <a:r>
                        <a:rPr lang="en-US" sz="1500" dirty="0" smtClean="0"/>
                        <a:t>(</a:t>
                      </a:r>
                      <a:r>
                        <a:rPr lang="el-GR" sz="1500" dirty="0" smtClean="0"/>
                        <a:t>διάφορων ειδικοτήτων,</a:t>
                      </a:r>
                      <a:r>
                        <a:rPr lang="el-GR" sz="1500" baseline="0" dirty="0" smtClean="0"/>
                        <a:t> πχ ορθοπεδικοί, ακτινολόγοι) που εργάζονται στις Υπηρεσίες Υγείας </a:t>
                      </a:r>
                      <a:endParaRPr lang="en-US" sz="1500" dirty="0"/>
                    </a:p>
                    <a:p>
                      <a:pPr fontAlgn="t">
                        <a:buFont typeface="Wingdings 3" pitchFamily="18" charset="2"/>
                        <a:buChar char="´"/>
                      </a:pPr>
                      <a:r>
                        <a:rPr lang="el-GR" sz="1500" dirty="0" smtClean="0"/>
                        <a:t>Αστυνομικοί</a:t>
                      </a:r>
                      <a:r>
                        <a:rPr lang="el-GR" sz="1500" baseline="0" dirty="0" smtClean="0"/>
                        <a:t> που εργάζονται σε υπηρεσίες που σχετίζονται με την επιβολή του νόμου </a:t>
                      </a:r>
                      <a:endParaRPr lang="en-US" sz="1500" dirty="0"/>
                    </a:p>
                    <a:p>
                      <a:pPr fontAlgn="t">
                        <a:buFont typeface="Wingdings 3" pitchFamily="18" charset="2"/>
                        <a:buChar char="´"/>
                      </a:pPr>
                      <a:r>
                        <a:rPr lang="el-GR" sz="1500" dirty="0" smtClean="0"/>
                        <a:t>Επαγγελματίες Ψυχικής Υγείας (ψυχολόγοι,</a:t>
                      </a:r>
                      <a:r>
                        <a:rPr lang="el-GR" sz="1500" baseline="0" dirty="0" smtClean="0"/>
                        <a:t> ψυχίατροι) που εργάζονται σε υπηρεσίες που σχετίζονται με την επιβολή του νόμου </a:t>
                      </a:r>
                      <a:endParaRPr lang="en-US" sz="1500" dirty="0" smtClean="0"/>
                    </a:p>
                    <a:p>
                      <a:pPr fontAlgn="t">
                        <a:buFont typeface="Wingdings 3" pitchFamily="18" charset="2"/>
                        <a:buChar char="´"/>
                      </a:pPr>
                      <a:r>
                        <a:rPr lang="el-GR" sz="1500" dirty="0" smtClean="0"/>
                        <a:t>Οικογενειακοί Σύμβουλοι που εργάζονται σε υπηρεσίες</a:t>
                      </a:r>
                      <a:r>
                        <a:rPr lang="el-GR" sz="1500" baseline="0" dirty="0" smtClean="0"/>
                        <a:t> προστασίας του παιδιού/ευημερίας και πρόνοιας του παιδιού </a:t>
                      </a:r>
                      <a:endParaRPr lang="en-US" sz="1500" dirty="0" smtClean="0"/>
                    </a:p>
                    <a:p>
                      <a:pPr fontAlgn="t">
                        <a:buFont typeface="Wingdings 3" pitchFamily="18" charset="2"/>
                        <a:buChar char="´"/>
                      </a:pPr>
                      <a:r>
                        <a:rPr lang="el-GR" sz="1500" dirty="0" smtClean="0"/>
                        <a:t>Δικαστές</a:t>
                      </a:r>
                      <a:r>
                        <a:rPr lang="el-GR" sz="1500" baseline="0" dirty="0" smtClean="0"/>
                        <a:t> που εργάζονται σε δικαστικές υπηρεσίες </a:t>
                      </a:r>
                      <a:endParaRPr lang="en-US" sz="1500" dirty="0"/>
                    </a:p>
                    <a:p>
                      <a:pPr fontAlgn="t">
                        <a:buFont typeface="Wingdings 3" pitchFamily="18" charset="2"/>
                        <a:buChar char="´"/>
                      </a:pPr>
                      <a:r>
                        <a:rPr lang="el-GR" sz="1500" dirty="0" smtClean="0"/>
                        <a:t>Γυναικολόγοι που εργάζονται σε Υπηρεσίες Υγείας </a:t>
                      </a:r>
                      <a:endParaRPr lang="en-US" sz="1500" dirty="0"/>
                    </a:p>
                    <a:p>
                      <a:pPr fontAlgn="t">
                        <a:buFont typeface="Wingdings 3" pitchFamily="18" charset="2"/>
                        <a:buChar char="´"/>
                      </a:pPr>
                      <a:r>
                        <a:rPr lang="el-GR" sz="1500" dirty="0" smtClean="0"/>
                        <a:t>Νοσηλευτές που εργάζονται με</a:t>
                      </a:r>
                      <a:r>
                        <a:rPr lang="el-GR" sz="1500" baseline="0" dirty="0" smtClean="0"/>
                        <a:t> παιδιά </a:t>
                      </a:r>
                      <a:endParaRPr lang="en-US" sz="1500" dirty="0"/>
                    </a:p>
                    <a:p>
                      <a:pPr fontAlgn="t">
                        <a:buFont typeface="Wingdings 3" pitchFamily="18" charset="2"/>
                        <a:buChar char="´"/>
                      </a:pPr>
                      <a:r>
                        <a:rPr lang="el-GR" sz="1500" dirty="0" smtClean="0"/>
                        <a:t>Μαίες που εργάζονται</a:t>
                      </a:r>
                      <a:r>
                        <a:rPr lang="el-GR" sz="1500" baseline="0" dirty="0" smtClean="0"/>
                        <a:t> στις Υπηρεσίες Υγείας </a:t>
                      </a:r>
                    </a:p>
                    <a:p>
                      <a:pPr fontAlgn="t">
                        <a:buFont typeface="Wingdings 3" pitchFamily="18" charset="2"/>
                        <a:buChar char="´"/>
                      </a:pPr>
                      <a:r>
                        <a:rPr lang="el-GR" sz="1500" baseline="0" dirty="0" smtClean="0"/>
                        <a:t>Διαχειριστές δεδομένων που εργάζονται σε υπάρχοντες σχετικές Υπηρεσίες </a:t>
                      </a:r>
                    </a:p>
                    <a:p>
                      <a:pPr fontAlgn="t">
                        <a:buFont typeface="Wingdings 3" pitchFamily="18" charset="2"/>
                        <a:buChar char="´"/>
                      </a:pPr>
                      <a:r>
                        <a:rPr lang="el-GR" sz="1500" dirty="0" smtClean="0"/>
                        <a:t>Νόμιμοι</a:t>
                      </a:r>
                      <a:r>
                        <a:rPr lang="el-GR" sz="1500" baseline="0" dirty="0" smtClean="0"/>
                        <a:t> ερευνητές που εργάζονται για την προστασία των ανθρωπίνων δικαιωμάτων </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buFont typeface="Wingdings 3" pitchFamily="18" charset="2"/>
                        <a:buChar char="´"/>
                      </a:pPr>
                      <a:r>
                        <a:rPr lang="el-GR" sz="1500" dirty="0" smtClean="0"/>
                        <a:t>Επαγγελματίες</a:t>
                      </a:r>
                      <a:r>
                        <a:rPr lang="el-GR" sz="1500" baseline="0" dirty="0" smtClean="0"/>
                        <a:t> Ψυχικής Υγείας (ψυχολόγοι, ψυχίατροι, οικογενειακοί σύμβουλοι) που εργάζονται σε πιστοποιημένες ΜΚΟ </a:t>
                      </a:r>
                      <a:endParaRPr lang="el-GR" sz="1500" dirty="0" smtClean="0"/>
                    </a:p>
                    <a:p>
                      <a:pPr fontAlgn="t">
                        <a:buFont typeface="Wingdings 3" pitchFamily="18" charset="2"/>
                        <a:buChar char="´"/>
                      </a:pPr>
                      <a:r>
                        <a:rPr lang="el-GR" sz="1500" dirty="0" smtClean="0"/>
                        <a:t>Φροντιστές/</a:t>
                      </a:r>
                      <a:r>
                        <a:rPr lang="el-GR" sz="1500" dirty="0" err="1" smtClean="0"/>
                        <a:t>στριες</a:t>
                      </a:r>
                      <a:r>
                        <a:rPr lang="el-GR" sz="1500" baseline="0" dirty="0" smtClean="0"/>
                        <a:t> που εργάζονται στους τομείς προστασίας του παιδιού, ευημερίας και πρόνοιας </a:t>
                      </a:r>
                      <a:endParaRPr lang="en-US" sz="1500" dirty="0"/>
                    </a:p>
                    <a:p>
                      <a:pPr fontAlgn="t">
                        <a:buFont typeface="Wingdings 3" pitchFamily="18" charset="2"/>
                        <a:buChar char="´"/>
                      </a:pPr>
                      <a:r>
                        <a:rPr lang="el-GR" sz="1500" dirty="0" smtClean="0"/>
                        <a:t>Ψυχολόγοι</a:t>
                      </a:r>
                      <a:r>
                        <a:rPr lang="el-GR" sz="1500" baseline="0" dirty="0" smtClean="0"/>
                        <a:t> που εργάζονται στον Τομέα της Εκπαίδευσης </a:t>
                      </a:r>
                    </a:p>
                    <a:p>
                      <a:pPr fontAlgn="t">
                        <a:buFont typeface="Wingdings 3" pitchFamily="18" charset="2"/>
                        <a:buChar char="´"/>
                      </a:pPr>
                      <a:r>
                        <a:rPr lang="el-GR" sz="1500" baseline="0" dirty="0" smtClean="0"/>
                        <a:t>Σύμβουλοι που εργάζονται στις Υπηρεσίας Εκπαίδευσης </a:t>
                      </a:r>
                    </a:p>
                    <a:p>
                      <a:pPr fontAlgn="t">
                        <a:buFont typeface="Wingdings 3" pitchFamily="18" charset="2"/>
                        <a:buChar char="´"/>
                      </a:pPr>
                      <a:r>
                        <a:rPr lang="el-GR" sz="1500" dirty="0" smtClean="0"/>
                        <a:t>Άλλοι</a:t>
                      </a:r>
                      <a:r>
                        <a:rPr lang="el-GR" sz="1500" baseline="0" dirty="0" smtClean="0"/>
                        <a:t> επαγγελματίες που σχετίζονται σε Υπηρεσίες Δικαιοσύνης </a:t>
                      </a:r>
                    </a:p>
                    <a:p>
                      <a:pPr fontAlgn="t">
                        <a:buFont typeface="Wingdings 3" pitchFamily="18" charset="2"/>
                        <a:buChar char="´"/>
                      </a:pPr>
                      <a:r>
                        <a:rPr lang="el-GR" sz="1500" dirty="0" smtClean="0"/>
                        <a:t>Δάσκαλοι/Εκπαιδευτικοί</a:t>
                      </a:r>
                      <a:r>
                        <a:rPr lang="el-GR" sz="1500" baseline="0" dirty="0" smtClean="0"/>
                        <a:t> (νηπιαγωγείο, πρωτοβάθμια και δευτεροβάθμια εκπαίδευση, ειδική εκπαίδευση, διευθυντές σχολείου) που εργάζονται στον Τομέα της Εκπαίδευσης </a:t>
                      </a:r>
                    </a:p>
                    <a:p>
                      <a:pPr fontAlgn="t">
                        <a:buFont typeface="Wingdings 3" pitchFamily="18" charset="2"/>
                        <a:buChar char="´"/>
                      </a:pPr>
                      <a:r>
                        <a:rPr lang="el-GR" sz="1500" baseline="0" dirty="0" smtClean="0"/>
                        <a:t>Άλλοι επαγγελματίες που εργάζονται κατά της εμπορίας των ανθρώπων, </a:t>
                      </a:r>
                      <a:r>
                        <a:rPr lang="el-GR" sz="1500" baseline="0" dirty="0" err="1" smtClean="0"/>
                        <a:t>ΑμεΑ</a:t>
                      </a:r>
                      <a:r>
                        <a:rPr lang="el-GR" sz="1500" baseline="0" dirty="0" smtClean="0"/>
                        <a:t> κτλ.) που εργάζονται σε ανεξάρτητες αρχές/οργανισμούς </a:t>
                      </a:r>
                      <a:endParaRPr lang="en-US" sz="1500" dirty="0"/>
                    </a:p>
                  </a:txBody>
                  <a:tcPr marL="32254" marR="32254" marT="32254" marB="32254">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 xmlns:a16="http://schemas.microsoft.com/office/drawing/2014/main" val="10002"/>
                  </a:ext>
                </a:extLst>
              </a:tr>
            </a:tbl>
          </a:graphicData>
        </a:graphic>
      </p:graphicFrame>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750436306"/>
              </p:ext>
            </p:extLst>
          </p:nvPr>
        </p:nvGraphicFramePr>
        <p:xfrm>
          <a:off x="426282" y="194681"/>
          <a:ext cx="11326006" cy="5862688"/>
        </p:xfrm>
        <a:graphic>
          <a:graphicData uri="http://schemas.openxmlformats.org/drawingml/2006/table">
            <a:tbl>
              <a:tblPr/>
              <a:tblGrid>
                <a:gridCol w="1602356">
                  <a:extLst>
                    <a:ext uri="{9D8B030D-6E8A-4147-A177-3AD203B41FA5}">
                      <a16:colId xmlns="" xmlns:a16="http://schemas.microsoft.com/office/drawing/2014/main" val="20000"/>
                    </a:ext>
                  </a:extLst>
                </a:gridCol>
                <a:gridCol w="1866461">
                  <a:extLst>
                    <a:ext uri="{9D8B030D-6E8A-4147-A177-3AD203B41FA5}">
                      <a16:colId xmlns="" xmlns:a16="http://schemas.microsoft.com/office/drawing/2014/main" val="20001"/>
                    </a:ext>
                  </a:extLst>
                </a:gridCol>
                <a:gridCol w="7857189">
                  <a:extLst>
                    <a:ext uri="{9D8B030D-6E8A-4147-A177-3AD203B41FA5}">
                      <a16:colId xmlns="" xmlns:a16="http://schemas.microsoft.com/office/drawing/2014/main" val="20002"/>
                    </a:ext>
                  </a:extLst>
                </a:gridCol>
              </a:tblGrid>
              <a:tr h="853172">
                <a:tc>
                  <a:txBody>
                    <a:bodyPr/>
                    <a:lstStyle/>
                    <a:p>
                      <a:pPr algn="l">
                        <a:lnSpc>
                          <a:spcPct val="115000"/>
                        </a:lnSpc>
                        <a:spcAft>
                          <a:spcPts val="0"/>
                        </a:spcAft>
                      </a:pPr>
                      <a:r>
                        <a:rPr lang="el-GR" sz="1800" b="1" dirty="0" smtClean="0">
                          <a:solidFill>
                            <a:srgbClr val="000000"/>
                          </a:solidFill>
                          <a:latin typeface="Calibri"/>
                          <a:ea typeface="Times New Roman"/>
                          <a:cs typeface="Calibri"/>
                        </a:rPr>
                        <a:t>Καθήκοντα</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800" b="1" dirty="0" smtClean="0">
                          <a:solidFill>
                            <a:srgbClr val="000000"/>
                          </a:solidFill>
                          <a:latin typeface="Calibri"/>
                          <a:ea typeface="Times New Roman"/>
                          <a:cs typeface="Calibri"/>
                        </a:rPr>
                        <a:t>Επίπεδο πρόσβασης </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l-GR" sz="1800" b="1" dirty="0" smtClean="0">
                          <a:solidFill>
                            <a:srgbClr val="000000"/>
                          </a:solidFill>
                          <a:latin typeface="Calibri"/>
                          <a:ea typeface="Times New Roman"/>
                          <a:cs typeface="Calibri"/>
                        </a:rPr>
                        <a:t>Χαρακτηριστικά</a:t>
                      </a:r>
                      <a:r>
                        <a:rPr lang="el-GR" sz="1800" b="1" baseline="0" dirty="0" smtClean="0">
                          <a:solidFill>
                            <a:srgbClr val="000000"/>
                          </a:solidFill>
                          <a:latin typeface="Calibri"/>
                          <a:ea typeface="Times New Roman"/>
                          <a:cs typeface="Calibri"/>
                        </a:rPr>
                        <a:t> και ‘δικαιώματα’ βάση επιπέδου πρόσβασης</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4623944">
                <a:tc>
                  <a:txBody>
                    <a:bodyPr/>
                    <a:lstStyle/>
                    <a:p>
                      <a:pPr algn="l">
                        <a:lnSpc>
                          <a:spcPct val="115000"/>
                        </a:lnSpc>
                        <a:spcAft>
                          <a:spcPts val="0"/>
                        </a:spcAft>
                      </a:pPr>
                      <a:r>
                        <a:rPr lang="el-GR" sz="1800" b="1" dirty="0" smtClean="0">
                          <a:solidFill>
                            <a:srgbClr val="76923C"/>
                          </a:solidFill>
                          <a:latin typeface="Calibri"/>
                          <a:ea typeface="Times New Roman"/>
                          <a:cs typeface="Calibri"/>
                        </a:rPr>
                        <a:t>Διαχειριστή</a:t>
                      </a:r>
                      <a:r>
                        <a:rPr lang="el-GR" sz="1800" b="1" baseline="0" dirty="0" smtClean="0">
                          <a:solidFill>
                            <a:srgbClr val="76923C"/>
                          </a:solidFill>
                          <a:latin typeface="Calibri"/>
                          <a:ea typeface="Times New Roman"/>
                          <a:cs typeface="Calibri"/>
                        </a:rPr>
                        <a:t> Συστήματος </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800" b="1" dirty="0" smtClean="0">
                          <a:solidFill>
                            <a:srgbClr val="76923C"/>
                          </a:solidFill>
                          <a:latin typeface="Calibri"/>
                          <a:ea typeface="Times New Roman"/>
                          <a:cs typeface="Calibri"/>
                        </a:rPr>
                        <a:t>Πλήρης πρόσβαση</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l">
                        <a:lnSpc>
                          <a:spcPct val="115000"/>
                        </a:lnSpc>
                        <a:spcAft>
                          <a:spcPts val="0"/>
                        </a:spcAft>
                        <a:buFont typeface="Symbol"/>
                        <a:buChar char=""/>
                      </a:pPr>
                      <a:r>
                        <a:rPr lang="el-GR" sz="1600" dirty="0" smtClean="0">
                          <a:latin typeface="Calibri"/>
                          <a:ea typeface="Times New Roman"/>
                          <a:cs typeface="Calibri"/>
                        </a:rPr>
                        <a:t>Έχει πρόσβαση για την προβολή</a:t>
                      </a:r>
                      <a:r>
                        <a:rPr lang="el-GR" sz="1600" baseline="0" dirty="0" smtClean="0">
                          <a:latin typeface="Calibri"/>
                          <a:ea typeface="Times New Roman"/>
                          <a:cs typeface="Calibri"/>
                        </a:rPr>
                        <a:t> των πλήρων αναφορών όλων των υπαρχόντων συμβάντων  που έχουν καταγραφεί είτε από τον ίδιο είτε από οποιονδήποτε άλλο χειριστή. </a:t>
                      </a:r>
                    </a:p>
                    <a:p>
                      <a:pPr marL="342900" lvl="0" indent="-342900" algn="l">
                        <a:lnSpc>
                          <a:spcPct val="115000"/>
                        </a:lnSpc>
                        <a:spcAft>
                          <a:spcPts val="0"/>
                        </a:spcAft>
                        <a:buFont typeface="Symbol"/>
                        <a:buChar char=""/>
                      </a:pPr>
                      <a:r>
                        <a:rPr lang="el-GR" sz="1600" baseline="0" dirty="0" smtClean="0">
                          <a:latin typeface="Calibri"/>
                          <a:ea typeface="Times New Roman"/>
                          <a:cs typeface="Calibri"/>
                        </a:rPr>
                        <a:t>Εισάγει δεδομένα για τα νέα περιστατικά (γνωστά και άγνωστα) χρησιμοποιώντας την ταυτότητα του παιδιού ή το προσωρινό αναγνωριστικό </a:t>
                      </a:r>
                    </a:p>
                    <a:p>
                      <a:pPr marL="342900" lvl="0" indent="-342900" algn="l">
                        <a:lnSpc>
                          <a:spcPct val="115000"/>
                        </a:lnSpc>
                        <a:spcAft>
                          <a:spcPts val="0"/>
                        </a:spcAft>
                        <a:buFont typeface="Symbol"/>
                        <a:buChar char=""/>
                      </a:pPr>
                      <a:r>
                        <a:rPr lang="el-GR" sz="1600" dirty="0" smtClean="0">
                          <a:latin typeface="Calibri"/>
                          <a:ea typeface="Times New Roman"/>
                          <a:cs typeface="Calibri"/>
                        </a:rPr>
                        <a:t>Έχει πρόσβαση για επεξεργασία/ενημέρωση</a:t>
                      </a:r>
                      <a:r>
                        <a:rPr lang="el-GR" sz="1600" baseline="0" dirty="0" smtClean="0">
                          <a:latin typeface="Calibri"/>
                          <a:ea typeface="Times New Roman"/>
                          <a:cs typeface="Calibri"/>
                        </a:rPr>
                        <a:t> όλων των υπαρχόντων δεδομένων (πληροφοριών που σχετίζονται με τα το περιστατικό </a:t>
                      </a:r>
                      <a:r>
                        <a:rPr lang="el-GR" sz="1600" baseline="0" dirty="0" err="1" smtClean="0">
                          <a:latin typeface="Calibri"/>
                          <a:ea typeface="Times New Roman"/>
                          <a:cs typeface="Calibri"/>
                        </a:rPr>
                        <a:t>ΚαΠα</a:t>
                      </a:r>
                      <a:r>
                        <a:rPr lang="el-GR" sz="1600" baseline="0" dirty="0" smtClean="0">
                          <a:latin typeface="Calibri"/>
                          <a:ea typeface="Times New Roman"/>
                          <a:cs typeface="Calibri"/>
                        </a:rPr>
                        <a:t>-Π καθώς και με πληροφορίες που σχετίζονται με την οικογένεια και το παιδί) που έχουν καταγραφεί από τον/την ίδιο/ίδια ή από άλλο Χειριστή. </a:t>
                      </a:r>
                    </a:p>
                    <a:p>
                      <a:pPr marL="342900" lvl="0" indent="-342900" algn="l">
                        <a:lnSpc>
                          <a:spcPct val="115000"/>
                        </a:lnSpc>
                        <a:spcAft>
                          <a:spcPts val="0"/>
                        </a:spcAft>
                        <a:buFont typeface="Symbol"/>
                        <a:buChar char=""/>
                      </a:pPr>
                      <a:r>
                        <a:rPr lang="el-GR" sz="1600" dirty="0" smtClean="0">
                          <a:latin typeface="Calibri"/>
                          <a:ea typeface="Times New Roman"/>
                          <a:cs typeface="Calibri"/>
                        </a:rPr>
                        <a:t>Έχει πρόσβαση στη διαχείριση (εμπλεκόμενες</a:t>
                      </a:r>
                      <a:r>
                        <a:rPr lang="el-GR" sz="1600" baseline="0" dirty="0" smtClean="0">
                          <a:latin typeface="Calibri"/>
                          <a:ea typeface="Times New Roman"/>
                          <a:cs typeface="Calibri"/>
                        </a:rPr>
                        <a:t> Υπηρεσίες και Οργανισμοί, λογαριασμούς των Χειριστών, συγκεντρωτικά δεδομένα και αποστολή ειδοποιήσεων) </a:t>
                      </a:r>
                    </a:p>
                    <a:p>
                      <a:pPr marL="342900" lvl="0" indent="-342900" algn="l">
                        <a:lnSpc>
                          <a:spcPct val="115000"/>
                        </a:lnSpc>
                        <a:spcAft>
                          <a:spcPts val="0"/>
                        </a:spcAft>
                        <a:buFont typeface="Symbol"/>
                        <a:buChar char=""/>
                      </a:pPr>
                      <a:r>
                        <a:rPr lang="el-GR" sz="1600" baseline="0" dirty="0" smtClean="0">
                          <a:latin typeface="Calibri"/>
                          <a:ea typeface="Times New Roman"/>
                          <a:cs typeface="Calibri"/>
                        </a:rPr>
                        <a:t>Έχει πρόσβαση για προβολή και επεξεργασία στοιχείων επικοινωνίας και λογαριασμών οποιουδήποτε Χειριστή</a:t>
                      </a:r>
                      <a:r>
                        <a:rPr lang="el-GR" sz="2200" baseline="0" dirty="0" smtClean="0">
                          <a:latin typeface="Calibri"/>
                          <a:ea typeface="Times New Roman"/>
                          <a:cs typeface="Calibri"/>
                        </a:rPr>
                        <a:t>. </a:t>
                      </a: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340409">
                <a:tc>
                  <a:txBody>
                    <a:bodyPr/>
                    <a:lstStyle/>
                    <a:p>
                      <a:pPr algn="l">
                        <a:lnSpc>
                          <a:spcPct val="115000"/>
                        </a:lnSpc>
                        <a:spcAft>
                          <a:spcPts val="0"/>
                        </a:spcAft>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ctr">
                        <a:lnSpc>
                          <a:spcPct val="115000"/>
                        </a:lnSpc>
                        <a:spcAft>
                          <a:spcPts val="0"/>
                        </a:spcAft>
                      </a:pPr>
                      <a:endParaRPr lang="en-US" sz="2200" dirty="0">
                        <a:latin typeface="Calibri"/>
                        <a:ea typeface="Times New Roman"/>
                        <a:cs typeface="Times New Roman"/>
                      </a:endParaRPr>
                    </a:p>
                  </a:txBody>
                  <a:tcPr marL="42381" marR="42381" marT="0" marB="0" anchor="ctr">
                    <a:lnL>
                      <a:noFill/>
                    </a:lnL>
                    <a:lnR>
                      <a:noFill/>
                    </a:lnR>
                    <a:lnT>
                      <a:noFill/>
                    </a:lnT>
                    <a:lnB>
                      <a:noFill/>
                    </a:lnB>
                    <a:solidFill>
                      <a:srgbClr val="76923C"/>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76923C"/>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4233327819"/>
              </p:ext>
            </p:extLst>
          </p:nvPr>
        </p:nvGraphicFramePr>
        <p:xfrm>
          <a:off x="224853" y="283767"/>
          <a:ext cx="11797259" cy="5433060"/>
        </p:xfrm>
        <a:graphic>
          <a:graphicData uri="http://schemas.openxmlformats.org/drawingml/2006/table">
            <a:tbl>
              <a:tblPr/>
              <a:tblGrid>
                <a:gridCol w="2267286">
                  <a:extLst>
                    <a:ext uri="{9D8B030D-6E8A-4147-A177-3AD203B41FA5}">
                      <a16:colId xmlns="" xmlns:a16="http://schemas.microsoft.com/office/drawing/2014/main" val="20000"/>
                    </a:ext>
                  </a:extLst>
                </a:gridCol>
                <a:gridCol w="1880188">
                  <a:extLst>
                    <a:ext uri="{9D8B030D-6E8A-4147-A177-3AD203B41FA5}">
                      <a16:colId xmlns="" xmlns:a16="http://schemas.microsoft.com/office/drawing/2014/main" val="20001"/>
                    </a:ext>
                  </a:extLst>
                </a:gridCol>
                <a:gridCol w="7649785">
                  <a:extLst>
                    <a:ext uri="{9D8B030D-6E8A-4147-A177-3AD203B41FA5}">
                      <a16:colId xmlns="" xmlns:a16="http://schemas.microsoft.com/office/drawing/2014/main" val="20002"/>
                    </a:ext>
                  </a:extLst>
                </a:gridCol>
              </a:tblGrid>
              <a:tr h="595137">
                <a:tc>
                  <a:txBody>
                    <a:bodyPr/>
                    <a:lstStyle/>
                    <a:p>
                      <a:pPr algn="l">
                        <a:lnSpc>
                          <a:spcPct val="115000"/>
                        </a:lnSpc>
                        <a:spcAft>
                          <a:spcPts val="0"/>
                        </a:spcAft>
                      </a:pPr>
                      <a:r>
                        <a:rPr lang="el-GR" sz="1800" b="1" dirty="0" smtClean="0">
                          <a:solidFill>
                            <a:srgbClr val="000000"/>
                          </a:solidFill>
                          <a:latin typeface="Calibri"/>
                          <a:ea typeface="Times New Roman"/>
                          <a:cs typeface="Calibri"/>
                        </a:rPr>
                        <a:t>Καθήκοντα</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800" b="1" dirty="0" smtClean="0">
                          <a:solidFill>
                            <a:srgbClr val="000000"/>
                          </a:solidFill>
                          <a:latin typeface="Calibri"/>
                          <a:ea typeface="Times New Roman"/>
                          <a:cs typeface="Calibri"/>
                        </a:rPr>
                        <a:t>Επίπεδο πρόσβασης </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algn="ctr">
                        <a:lnSpc>
                          <a:spcPct val="115000"/>
                        </a:lnSpc>
                        <a:spcAft>
                          <a:spcPts val="0"/>
                        </a:spcAft>
                      </a:pPr>
                      <a:r>
                        <a:rPr lang="el-GR" sz="1800" b="1" dirty="0" smtClean="0">
                          <a:solidFill>
                            <a:srgbClr val="000000"/>
                          </a:solidFill>
                          <a:latin typeface="+mn-lt"/>
                          <a:ea typeface="Times New Roman"/>
                          <a:cs typeface="Calibri"/>
                        </a:rPr>
                        <a:t>Χαρακτηριστικά</a:t>
                      </a:r>
                      <a:r>
                        <a:rPr lang="el-GR" sz="1800" b="1" baseline="0" dirty="0" smtClean="0">
                          <a:solidFill>
                            <a:srgbClr val="000000"/>
                          </a:solidFill>
                          <a:latin typeface="+mn-lt"/>
                          <a:ea typeface="Times New Roman"/>
                          <a:cs typeface="Calibri"/>
                        </a:rPr>
                        <a:t> και ‘δικαιώματα’ βάση επιπέδου πρόσβασης</a:t>
                      </a:r>
                      <a:endParaRPr lang="en-US" sz="1800" dirty="0">
                        <a:latin typeface="+mn-lt"/>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0"/>
                  </a:ext>
                </a:extLst>
              </a:tr>
              <a:tr h="3967495">
                <a:tc>
                  <a:txBody>
                    <a:bodyPr/>
                    <a:lstStyle/>
                    <a:p>
                      <a:pPr marL="342900" lvl="0" indent="-342900" algn="l">
                        <a:spcAft>
                          <a:spcPts val="0"/>
                        </a:spcAft>
                        <a:buFont typeface="Calibri"/>
                        <a:buChar char="-"/>
                      </a:pPr>
                      <a:r>
                        <a:rPr lang="el-GR" sz="1800" dirty="0" smtClean="0">
                          <a:solidFill>
                            <a:srgbClr val="548DD4"/>
                          </a:solidFill>
                          <a:latin typeface="Calibri"/>
                          <a:ea typeface="Times New Roman"/>
                          <a:cs typeface="Times New Roman"/>
                        </a:rPr>
                        <a:t>Λήψη απόφασης σχετικά με το εάν</a:t>
                      </a:r>
                      <a:r>
                        <a:rPr lang="el-GR" sz="1800" baseline="0" dirty="0" smtClean="0">
                          <a:solidFill>
                            <a:srgbClr val="548DD4"/>
                          </a:solidFill>
                          <a:latin typeface="Calibri"/>
                          <a:ea typeface="Times New Roman"/>
                          <a:cs typeface="Times New Roman"/>
                        </a:rPr>
                        <a:t> υπάρχουν επαρκή στοιχεία για τη δίωξη (φερόμενων παραβατών</a:t>
                      </a:r>
                      <a:r>
                        <a:rPr lang="el-GR" sz="2200" baseline="0" dirty="0" smtClean="0">
                          <a:solidFill>
                            <a:srgbClr val="548DD4"/>
                          </a:solidFill>
                          <a:latin typeface="Calibri"/>
                          <a:ea typeface="Times New Roman"/>
                          <a:cs typeface="Times New Roman"/>
                        </a:rPr>
                        <a:t>)</a:t>
                      </a:r>
                      <a:endParaRPr lang="en-US" sz="2200" dirty="0">
                        <a:latin typeface="Times New Roman"/>
                        <a:ea typeface="Times New Roman"/>
                        <a:cs typeface="Times New Roman"/>
                      </a:endParaRPr>
                    </a:p>
                  </a:txBody>
                  <a:tcPr marL="42381" marR="42381" marT="0" marB="0" anchor="ctr">
                    <a:lnL>
                      <a:noFill/>
                    </a:lnL>
                    <a:lnR>
                      <a:noFill/>
                    </a:lnR>
                    <a:lnT>
                      <a:noFill/>
                    </a:lnT>
                    <a:lnB>
                      <a:noFill/>
                    </a:lnB>
                    <a:solidFill>
                      <a:srgbClr val="D9D9D9"/>
                    </a:solidFill>
                  </a:tcPr>
                </a:tc>
                <a:tc>
                  <a:txBody>
                    <a:bodyPr/>
                    <a:lstStyle/>
                    <a:p>
                      <a:pPr algn="ctr">
                        <a:lnSpc>
                          <a:spcPct val="115000"/>
                        </a:lnSpc>
                        <a:spcAft>
                          <a:spcPts val="0"/>
                        </a:spcAft>
                      </a:pPr>
                      <a:r>
                        <a:rPr lang="el-GR" sz="1800" b="1" dirty="0" smtClean="0">
                          <a:solidFill>
                            <a:srgbClr val="4F81BD"/>
                          </a:solidFill>
                          <a:latin typeface="Calibri"/>
                          <a:ea typeface="Times New Roman"/>
                          <a:cs typeface="Calibri"/>
                        </a:rPr>
                        <a:t>Πρόσβαση σε πλήρη προβολή (Επίπεδο 1) </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FFFFFF"/>
                    </a:solidFill>
                  </a:tcPr>
                </a:tc>
                <a:tc>
                  <a:txBody>
                    <a:bodyPr/>
                    <a:lstStyle/>
                    <a:p>
                      <a:pPr marL="342900" lvl="0" indent="-342900" algn="just">
                        <a:lnSpc>
                          <a:spcPct val="115000"/>
                        </a:lnSpc>
                        <a:spcAft>
                          <a:spcPts val="0"/>
                        </a:spcAft>
                        <a:buFont typeface="Symbol"/>
                        <a:buChar char=""/>
                      </a:pPr>
                      <a:r>
                        <a:rPr lang="el-GR" sz="1800" dirty="0" smtClean="0">
                          <a:latin typeface="Calibri"/>
                          <a:ea typeface="Times New Roman"/>
                          <a:cs typeface="Calibri"/>
                        </a:rPr>
                        <a:t>Έχει</a:t>
                      </a:r>
                      <a:r>
                        <a:rPr lang="el-GR" sz="1800" baseline="0" dirty="0" smtClean="0">
                          <a:latin typeface="Calibri"/>
                          <a:ea typeface="Times New Roman"/>
                          <a:cs typeface="Calibri"/>
                        </a:rPr>
                        <a:t> πρόσβαση για προβολή των αναφορών που έχουν καταγραφεί από τον/την ίδιο/ίδια ή από οποιονδήποτε άλλο Χειριστή, αλλά, κατέχει μόνο τα αναγνωριστικά παιδιών</a:t>
                      </a:r>
                      <a:r>
                        <a:rPr lang="en-GB" sz="1800" baseline="0" dirty="0" smtClean="0">
                          <a:latin typeface="Calibri"/>
                          <a:ea typeface="Times New Roman"/>
                          <a:cs typeface="Calibri"/>
                        </a:rPr>
                        <a:t>(Child ID)</a:t>
                      </a:r>
                      <a:r>
                        <a:rPr lang="el-GR" sz="1800" baseline="0" dirty="0" smtClean="0">
                          <a:latin typeface="Calibri"/>
                          <a:ea typeface="Times New Roman"/>
                          <a:cs typeface="Calibri"/>
                        </a:rPr>
                        <a:t> που έχουν καταγραφεί από τον/την ίδιο/ίδια. </a:t>
                      </a:r>
                      <a:endParaRPr lang="en-GB" sz="1800" baseline="0" dirty="0" smtClean="0">
                        <a:latin typeface="Calibri"/>
                        <a:ea typeface="Times New Roman"/>
                        <a:cs typeface="Calibri"/>
                      </a:endParaRPr>
                    </a:p>
                    <a:p>
                      <a:pPr marL="342900" lvl="0" indent="-342900" algn="just">
                        <a:lnSpc>
                          <a:spcPct val="115000"/>
                        </a:lnSpc>
                        <a:spcAft>
                          <a:spcPts val="0"/>
                        </a:spcAft>
                        <a:buFont typeface="Symbol"/>
                        <a:buChar char=""/>
                      </a:pPr>
                      <a:r>
                        <a:rPr lang="el-GR" sz="1800" baseline="0" dirty="0" smtClean="0">
                          <a:latin typeface="Calibri"/>
                          <a:ea typeface="Times New Roman"/>
                          <a:cs typeface="Calibri"/>
                        </a:rPr>
                        <a:t>Εισάγει δεδομένα για νέα περιστατικά με προσωρινό αναγνωριστικό ή/και με το αναγνωριστικό (</a:t>
                      </a:r>
                      <a:r>
                        <a:rPr lang="en-GB" sz="1800" baseline="0" dirty="0" smtClean="0">
                          <a:latin typeface="Calibri"/>
                          <a:ea typeface="Times New Roman"/>
                          <a:cs typeface="Calibri"/>
                        </a:rPr>
                        <a:t>Temporary ID and Child ID) </a:t>
                      </a:r>
                      <a:r>
                        <a:rPr lang="en-US" sz="1800" dirty="0" smtClean="0">
                          <a:latin typeface="Calibri"/>
                          <a:ea typeface="Times New Roman"/>
                          <a:cs typeface="Calibri"/>
                        </a:rPr>
                        <a:t> </a:t>
                      </a:r>
                      <a:endParaRPr lang="en-US" sz="1800" dirty="0">
                        <a:latin typeface="Calibri"/>
                        <a:ea typeface="Times New Roman"/>
                        <a:cs typeface="Times New Roman"/>
                      </a:endParaRPr>
                    </a:p>
                    <a:p>
                      <a:pPr marL="342900" lvl="0" indent="-342900" algn="just">
                        <a:lnSpc>
                          <a:spcPct val="115000"/>
                        </a:lnSpc>
                        <a:spcAft>
                          <a:spcPts val="0"/>
                        </a:spcAft>
                        <a:buFont typeface="Symbol"/>
                        <a:buChar char=""/>
                      </a:pPr>
                      <a:r>
                        <a:rPr lang="el-GR" sz="1800" dirty="0" smtClean="0">
                          <a:latin typeface="Calibri"/>
                          <a:ea typeface="Times New Roman"/>
                          <a:cs typeface="Calibri"/>
                        </a:rPr>
                        <a:t>Στην</a:t>
                      </a:r>
                      <a:r>
                        <a:rPr lang="el-GR" sz="1800" baseline="0" dirty="0" smtClean="0">
                          <a:latin typeface="Calibri"/>
                          <a:ea typeface="Times New Roman"/>
                          <a:cs typeface="Calibri"/>
                        </a:rPr>
                        <a:t> περίπτωση που υπάρχει αναγνωριστικό παιδιού, έχει πρόσβαση στην προβολή των αναφορών όλων των προηγούμενων συμβάντων καθώς και για επεξεργασία/ενημέρωση των δεδομένων για το συγκεκριμένο περιστατικό </a:t>
                      </a:r>
                      <a:endParaRPr lang="en-US" sz="1800" dirty="0" smtClean="0">
                        <a:latin typeface="Calibri"/>
                        <a:ea typeface="Times New Roman"/>
                        <a:cs typeface="Times New Roman"/>
                      </a:endParaRPr>
                    </a:p>
                    <a:p>
                      <a:pPr marL="342900" lvl="0" indent="-342900" algn="just">
                        <a:lnSpc>
                          <a:spcPct val="115000"/>
                        </a:lnSpc>
                        <a:spcAft>
                          <a:spcPts val="0"/>
                        </a:spcAft>
                        <a:buFont typeface="Symbol"/>
                        <a:buChar char=""/>
                      </a:pPr>
                      <a:r>
                        <a:rPr lang="el-GR" sz="1800" dirty="0" smtClean="0">
                          <a:latin typeface="+mn-lt"/>
                          <a:ea typeface="Times New Roman"/>
                          <a:cs typeface="Calibri"/>
                        </a:rPr>
                        <a:t>Στην</a:t>
                      </a:r>
                      <a:r>
                        <a:rPr lang="el-GR" sz="1800" baseline="0" dirty="0" smtClean="0">
                          <a:latin typeface="+mn-lt"/>
                          <a:ea typeface="Times New Roman"/>
                          <a:cs typeface="Calibri"/>
                        </a:rPr>
                        <a:t> περίπτωση που υπάρχει αναγνωριστικό παιδιού, έχει πρόσβαση στα στοιχεία επικοινωνίας των Χειριστών που έχουν συνεργαστεί για το περιστατικό με το συγκεκριμένο αναγνωριστικό (</a:t>
                      </a:r>
                      <a:r>
                        <a:rPr lang="en-GB" sz="1800" baseline="0" dirty="0" smtClean="0">
                          <a:latin typeface="+mn-lt"/>
                          <a:ea typeface="Times New Roman"/>
                          <a:cs typeface="Calibri"/>
                        </a:rPr>
                        <a:t>Child’s ID) </a:t>
                      </a:r>
                      <a:endParaRPr lang="en-US" sz="1800" dirty="0" smtClean="0">
                        <a:latin typeface="Calibri"/>
                        <a:ea typeface="Times New Roman"/>
                        <a:cs typeface="Times New Roman"/>
                      </a:endParaRPr>
                    </a:p>
                    <a:p>
                      <a:pPr marL="342900" lvl="0" indent="-342900" algn="just">
                        <a:lnSpc>
                          <a:spcPct val="115000"/>
                        </a:lnSpc>
                        <a:spcAft>
                          <a:spcPts val="0"/>
                        </a:spcAft>
                        <a:buFont typeface="Symbol"/>
                        <a:buChar char=""/>
                      </a:pPr>
                      <a:r>
                        <a:rPr lang="el-GR" sz="1800" dirty="0" smtClean="0">
                          <a:latin typeface="Calibri"/>
                          <a:ea typeface="Times New Roman"/>
                          <a:cs typeface="Calibri"/>
                        </a:rPr>
                        <a:t>Έχει</a:t>
                      </a:r>
                      <a:r>
                        <a:rPr lang="el-GR" sz="1800" baseline="0" dirty="0" smtClean="0">
                          <a:latin typeface="Calibri"/>
                          <a:ea typeface="Times New Roman"/>
                          <a:cs typeface="Calibri"/>
                        </a:rPr>
                        <a:t> πρόσβαση για ενημέρωση των προσωπικών στοιχείων επικοινωνίας και κωδικού πρόσβασης. </a:t>
                      </a:r>
                      <a:endParaRPr lang="en-US" sz="1800" dirty="0">
                        <a:latin typeface="Calibri"/>
                        <a:ea typeface="Times New Roman"/>
                        <a:cs typeface="Times New Roman"/>
                      </a:endParaRPr>
                    </a:p>
                  </a:txBody>
                  <a:tcPr marL="42381" marR="42381" marT="0" marB="0" anchor="ctr">
                    <a:lnL>
                      <a:noFill/>
                    </a:lnL>
                    <a:lnR>
                      <a:noFill/>
                    </a:lnR>
                    <a:lnT>
                      <a:noFill/>
                    </a:lnT>
                    <a:lnB>
                      <a:noFill/>
                    </a:lnB>
                    <a:solidFill>
                      <a:srgbClr val="D9D9D9"/>
                    </a:solidFill>
                  </a:tcPr>
                </a:tc>
                <a:extLst>
                  <a:ext uri="{0D108BD9-81ED-4DB2-BD59-A6C34878D82A}">
                    <a16:rowId xmlns="" xmlns:a16="http://schemas.microsoft.com/office/drawing/2014/main" val="10001"/>
                  </a:ext>
                </a:extLst>
              </a:tr>
              <a:tr h="374706">
                <a:tc>
                  <a:txBody>
                    <a:bodyPr/>
                    <a:lstStyle/>
                    <a:p>
                      <a:pPr marL="90170" algn="l">
                        <a:spcAft>
                          <a:spcPts val="0"/>
                        </a:spcAft>
                      </a:pPr>
                      <a:endParaRPr lang="en-US" sz="2200">
                        <a:latin typeface="Calibri"/>
                        <a:ea typeface="Times New Roman"/>
                      </a:endParaRPr>
                    </a:p>
                  </a:txBody>
                  <a:tcPr marL="42381" marR="42381" marT="0" marB="0" anchor="ctr">
                    <a:lnL>
                      <a:noFill/>
                    </a:lnL>
                    <a:lnR>
                      <a:noFill/>
                    </a:lnR>
                    <a:lnT>
                      <a:noFill/>
                    </a:lnT>
                    <a:lnB>
                      <a:noFill/>
                    </a:lnB>
                    <a:solidFill>
                      <a:srgbClr val="548DD4"/>
                    </a:solidFill>
                  </a:tcPr>
                </a:tc>
                <a:tc>
                  <a:txBody>
                    <a:bodyPr/>
                    <a:lstStyle/>
                    <a:p>
                      <a:pPr algn="ctr">
                        <a:lnSpc>
                          <a:spcPct val="115000"/>
                        </a:lnSpc>
                        <a:spcAft>
                          <a:spcPts val="0"/>
                        </a:spcAft>
                      </a:pPr>
                      <a:endParaRPr lang="en-US" sz="2200">
                        <a:latin typeface="Calibri"/>
                        <a:ea typeface="Times New Roman"/>
                        <a:cs typeface="Times New Roman"/>
                      </a:endParaRPr>
                    </a:p>
                  </a:txBody>
                  <a:tcPr marL="42381" marR="42381" marT="0" marB="0" anchor="ctr">
                    <a:lnL>
                      <a:noFill/>
                    </a:lnL>
                    <a:lnR>
                      <a:noFill/>
                    </a:lnR>
                    <a:lnT>
                      <a:noFill/>
                    </a:lnT>
                    <a:lnB>
                      <a:noFill/>
                    </a:lnB>
                    <a:solidFill>
                      <a:srgbClr val="548DD4"/>
                    </a:solidFill>
                  </a:tcPr>
                </a:tc>
                <a:tc>
                  <a:txBody>
                    <a:bodyPr/>
                    <a:lstStyle/>
                    <a:p>
                      <a:pPr algn="l">
                        <a:lnSpc>
                          <a:spcPct val="115000"/>
                        </a:lnSpc>
                        <a:spcAft>
                          <a:spcPts val="0"/>
                        </a:spcAft>
                      </a:pPr>
                      <a:endParaRPr lang="en-GB" sz="2200" dirty="0">
                        <a:latin typeface="Calibri"/>
                        <a:ea typeface="Times New Roman"/>
                        <a:cs typeface="Calibri"/>
                      </a:endParaRPr>
                    </a:p>
                  </a:txBody>
                  <a:tcPr marL="42381" marR="42381" marT="0" marB="0" anchor="ctr">
                    <a:lnL>
                      <a:noFill/>
                    </a:lnL>
                    <a:lnR>
                      <a:noFill/>
                    </a:lnR>
                    <a:lnT>
                      <a:noFill/>
                    </a:lnT>
                    <a:lnB>
                      <a:noFill/>
                    </a:lnB>
                    <a:solidFill>
                      <a:srgbClr val="548DD4"/>
                    </a:solidFill>
                  </a:tcPr>
                </a:tc>
                <a:extLst>
                  <a:ext uri="{0D108BD9-81ED-4DB2-BD59-A6C34878D82A}">
                    <a16:rowId xmlns="" xmlns:a16="http://schemas.microsoft.com/office/drawing/2014/main" val="10002"/>
                  </a:ext>
                </a:extLst>
              </a:tr>
            </a:tbl>
          </a:graphicData>
        </a:graphic>
      </p:graphicFrame>
    </p:spTree>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17247</TotalTime>
  <Words>1698</Words>
  <Application>Microsoft Office PowerPoint</Application>
  <PresentationFormat>Custom</PresentationFormat>
  <Paragraphs>149</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CAN-MDS Χειριστές: Για υπάρχει διαφορετικό επίπεδο πρόσβασης</vt:lpstr>
      <vt:lpstr>Slide 2</vt:lpstr>
      <vt:lpstr>Διάταξη </vt:lpstr>
      <vt:lpstr>Ποιος μπορεί να γίνει χειριστής του CAN-MDS και πως;  Κατάλληλο επαγγελματικό υπόβαθρο </vt:lpstr>
      <vt:lpstr>Προ-απαιτούμενα για ένα επαγγελματία να εκπαιδευτεί στον χειρισμό του CAN-MDS</vt:lpstr>
      <vt:lpstr>Καθορισμός επιπέδου πρόσβασης στο  CAN-MDS σύμφωνα με τις ευθύνες των επαγγελματιών στη διαχείριση περιστατικών ΚαΠα-Π </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143</cp:revision>
  <dcterms:created xsi:type="dcterms:W3CDTF">2018-11-08T14:12:16Z</dcterms:created>
  <dcterms:modified xsi:type="dcterms:W3CDTF">2022-02-01T17:57:46Z</dcterms:modified>
</cp:coreProperties>
</file>