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omments/comment3.xml" ContentType="application/vnd.openxmlformats-officedocument.presentationml.comments+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53" r:id="rId3"/>
    <p:sldId id="352" r:id="rId4"/>
    <p:sldId id="335" r:id="rId5"/>
    <p:sldId id="336" r:id="rId6"/>
    <p:sldId id="337" r:id="rId7"/>
    <p:sldId id="338" r:id="rId8"/>
    <p:sldId id="339" r:id="rId9"/>
    <p:sldId id="340" r:id="rId10"/>
    <p:sldId id="341" r:id="rId11"/>
    <p:sldId id="325" r:id="rId12"/>
    <p:sldId id="326" r:id="rId13"/>
    <p:sldId id="316" r:id="rId14"/>
    <p:sldId id="317" r:id="rId15"/>
    <p:sldId id="318" r:id="rId16"/>
    <p:sldId id="319" r:id="rId17"/>
    <p:sldId id="327" r:id="rId18"/>
    <p:sldId id="328" r:id="rId19"/>
    <p:sldId id="329" r:id="rId20"/>
    <p:sldId id="330" r:id="rId21"/>
    <p:sldId id="331" r:id="rId22"/>
    <p:sldId id="332" r:id="rId23"/>
    <p:sldId id="333" r:id="rId24"/>
    <p:sldId id="342" r:id="rId25"/>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4" clrIdx="0">
    <p:extLst>
      <p:ext uri="{19B8F6BF-5375-455C-9EA6-DF929625EA0E}">
        <p15:presenceInfo xmlns:p15="http://schemas.microsoft.com/office/powerpoint/2012/main" xmlns=""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4740A"/>
    <a:srgbClr val="B6CC86"/>
    <a:srgbClr val="C5D69E"/>
    <a:srgbClr val="E7BDBB"/>
    <a:srgbClr val="A6BFDE"/>
    <a:srgbClr val="BFD1E7"/>
    <a:srgbClr val="F7964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500" autoAdjust="0"/>
    <p:restoredTop sz="85663" autoAdjust="0"/>
  </p:normalViewPr>
  <p:slideViewPr>
    <p:cSldViewPr>
      <p:cViewPr varScale="1">
        <p:scale>
          <a:sx n="78" d="100"/>
          <a:sy n="78" d="100"/>
        </p:scale>
        <p:origin x="-900" y="-8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14T11:18:29.960" idx="1">
    <p:pos x="2727" y="2217"/>
    <p:text>??</p:text>
    <p:extLst>
      <p:ext uri="{C676402C-5697-4E1C-873F-D02D1690AC5C}">
        <p15:threadingInfo xmlns:p15="http://schemas.microsoft.com/office/powerpoint/2012/main" xmlns=""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07-14T12:11:54.880" idx="3">
    <p:pos x="10" y="10"/>
    <p:text>adapt the comments below</p:text>
    <p:extLst>
      <p:ext uri="{C676402C-5697-4E1C-873F-D02D1690AC5C}">
        <p15:threadingInfo xmlns:p15="http://schemas.microsoft.com/office/powerpoint/2012/main" xmlns=""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07-23T11:00:48.144" idx="4">
    <p:pos x="3441" y="919"/>
    <p:text>??</p:text>
    <p:extLst>
      <p:ext uri="{C676402C-5697-4E1C-873F-D02D1690AC5C}">
        <p15:threadingInfo xmlns:p15="http://schemas.microsoft.com/office/powerpoint/2012/main" xmlns=""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p14="http://schemas.microsoft.com/office/powerpoint/2010/main" xmlns=""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dirty="0" smtClean="0"/>
          </a:p>
          <a:p>
            <a:r>
              <a:rPr lang="en-US" sz="1200" kern="1200" dirty="0" smtClean="0">
                <a:solidFill>
                  <a:schemeClr val="tx1"/>
                </a:solidFill>
                <a:latin typeface="+mn-lt"/>
                <a:ea typeface="+mn-ea"/>
                <a:cs typeface="+mn-cs"/>
              </a:rPr>
              <a:t>Now we are going to present the rationale of the CAN-MDS system as a “coordinated response” of relevant sectors and professionals to CAN underreporting.</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p14="http://schemas.microsoft.com/office/powerpoint/2010/main" xmlns=""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Ας αφήσουμε τις περιπτώσεις και επιστρέψουμε στον πληθυσμό. Η κακοποίηση και η παραμέληση των παιδιών αναγνωρίζεται ως ένα μείζον πρόβλημα δημόσιας υγείας, το μέγεθος του οποίου είναι συχνά άγνωστο λόγω διαφόρων δυσκολιών που σχετίζονται με τα χαρακτηριστικά του προβλήματος (πολλαπλοί τύποι, μυστικό, πολιτιστικά ζητήματα), η πληθυσμιακή ομάδα (ανήλικοι / πολύ νέοι) και την παρακολούθηση της δημόσιας υγείας (ορισμοί, δέσμευση διαφόρων ενδιαφερομένων).</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11</a:t>
            </a:fld>
            <a:endParaRPr lang="el-GR"/>
          </a:p>
        </p:txBody>
      </p:sp>
    </p:spTree>
    <p:extLst>
      <p:ext uri="{BB962C8B-B14F-4D97-AF65-F5344CB8AC3E}">
        <p14:creationId xmlns:p14="http://schemas.microsoft.com/office/powerpoint/2010/main" xmlns="" val="3390056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
            </a:r>
            <a:br>
              <a:rPr lang="el-GR" dirty="0" smtClean="0"/>
            </a:br>
            <a:r>
              <a:rPr lang="el-GR" sz="1200" b="0" i="0" kern="1200" dirty="0" smtClean="0">
                <a:solidFill>
                  <a:schemeClr val="tx1"/>
                </a:solidFill>
                <a:effectLst/>
                <a:latin typeface="+mn-lt"/>
                <a:ea typeface="+mn-ea"/>
                <a:cs typeface="+mn-cs"/>
              </a:rPr>
              <a:t>Για να μετρήσουμε συστηματικά τη συχνότητα εμφάνισης του CAN, πρέπει να ξεκινήσουμε με την ανταπόκριση υπηρεσιών όπου τα παιδιά του γενικού πληθυσμού ζήτησαν βοήθεια ή έρχονται σε επαφή με (ανάλογα με την ηλικία τους και τα συγκεκριμένα προσωπικά χαρακτηριστικά τους) και ως εκ τούτου, αυτά είναι τα μέρη όπου, κατά πάσα πιθανότητα, τα παιδιά-θύματα γίνονται πρώτα ορατά. Ορισμένες περιπτώσεις μπορούν να εντοπιστούν σε περισσότερες από μία διαφορετικές ρυθμίσεις / τομείς (δίνοντας μια ψευδή αίσθηση πιο σοβαρών περιπτώσεων), ενώ άλλες περιπτώσεις δεν μπορεί ποτέ να εντοπιστούν και να παραμείνουν αόρατες.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12</a:t>
            </a:fld>
            <a:endParaRPr lang="el-GR"/>
          </a:p>
        </p:txBody>
      </p:sp>
    </p:spTree>
    <p:extLst>
      <p:ext uri="{BB962C8B-B14F-4D97-AF65-F5344CB8AC3E}">
        <p14:creationId xmlns:p14="http://schemas.microsoft.com/office/powerpoint/2010/main" xmlns="" val="3186280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Στον εκπαιδευτικό τομέα δεν υπάρχει πρόβλεψη τήρησης αρχείων των περιστατικών CAN, δεδομένου ότι οι εκπαιδευτικοί συχνά έχουν την υποχρέωση να αναφέρουν τις ανησυχίες τους σε άλλες αρχές. Ωστόσο, πολλές περιπτώσεις εντοπίζονται ή αποκαλύπτονται από παιδιά αποκλειστικά σε εκπαιδευτικούς χώρους. Εάν δεν πραγματοποιηθεί αναφορά, τότε λαμβάνονται υπόψη μόνο περιπτώσεις που εντοπίζονται και καταγράφονται σε άλλους τομείς (χωρίς να συμπεριλαμβάνεται ο εκπαιδευτικός τομέας) που οδηγεί στην υποεκτίμηση του προβλήματος. Από την άλλη πλευρά, εάν προσπαθήσουμε να συγκεντρώσουμε όλα τα διαθέσιμα αρχεία (σύστημα προστασίας των παιδιών, κοινωνική πρόνοια, ΜΚΟ, αστυνομία κ.λπ.), τότε θα έχουμε πιθανή επανάληψη περιπτώσεων και, σε κάθε περίπτωση, τα διαθέσιμα δεδομένα δεν αναμένεται να είναι συγκρίσιμα.</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13</a:t>
            </a:fld>
            <a:endParaRPr lang="el-GR"/>
          </a:p>
        </p:txBody>
      </p:sp>
    </p:spTree>
    <p:extLst>
      <p:ext uri="{BB962C8B-B14F-4D97-AF65-F5344CB8AC3E}">
        <p14:creationId xmlns:p14="http://schemas.microsoft.com/office/powerpoint/2010/main" xmlns="" val="1072840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 Ενώ η πραγματική εικόνα Του</a:t>
            </a:r>
            <a:r>
              <a:rPr lang="el-GR" baseline="0" dirty="0" smtClean="0"/>
              <a:t> περιστατικού </a:t>
            </a:r>
            <a:r>
              <a:rPr lang="el-GR" dirty="0" smtClean="0"/>
              <a:t>CAN στο παράδειγμά μας θα είναι αυτή.</a:t>
            </a:r>
            <a:endParaRPr lang="en-US"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14</a:t>
            </a:fld>
            <a:endParaRPr lang="el-GR"/>
          </a:p>
        </p:txBody>
      </p:sp>
    </p:spTree>
    <p:extLst>
      <p:ext uri="{BB962C8B-B14F-4D97-AF65-F5344CB8AC3E}">
        <p14:creationId xmlns:p14="http://schemas.microsoft.com/office/powerpoint/2010/main" xmlns="" val="275773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Εξετάζοντας αρχεία από διάφορες υπηρεσίες, αυτά που περιλαμβάνουν πληροφορίες σχετικά με το CAN ήταν κυρίως κοινωνικές υπηρεσίες και αρχεία δικαιοσύνης / αστυνομίας. Στο παράδειγμά μας, η συχνότητα εμφάνισης CAN περιορίζεται μόνο σε αυτές τις περιπτώσεις, ενώ οι υπόλοιπες περιπτώσεις δεν θα ήταν ορατές.</a:t>
            </a:r>
            <a:endParaRPr lang="en-US"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15</a:t>
            </a:fld>
            <a:endParaRPr lang="el-GR"/>
          </a:p>
        </p:txBody>
      </p:sp>
    </p:spTree>
    <p:extLst>
      <p:ext uri="{BB962C8B-B14F-4D97-AF65-F5344CB8AC3E}">
        <p14:creationId xmlns:p14="http://schemas.microsoft.com/office/powerpoint/2010/main" xmlns="" val="3550676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Ωστόσο, για να λάβουμε τα απαραίτητα μέτρα για την αντιμετώπιση του CAN σε επίπεδο δημόσιας υγείας, πρέπει να γνωρίζουμε την πραγματική εικόνα, για να γνωρίζουμε όλες τις περιπτώσεις. Και, όπως μπορείτε να δείτε, παρόλο που όλες οι υπηρεσίες ανταποκρίθηκαν επαρκώς, αναμένεται και πάλι ότι ορισμένες περιπτώσεις θα παραμείνουν αόρατες (δεδομένου ότι ορισμένα παιδιά δεν επικοινωνούν με καμία από τις υπηρεσίες).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16</a:t>
            </a:fld>
            <a:endParaRPr lang="el-GR"/>
          </a:p>
        </p:txBody>
      </p:sp>
    </p:spTree>
    <p:extLst>
      <p:ext uri="{BB962C8B-B14F-4D97-AF65-F5344CB8AC3E}">
        <p14:creationId xmlns:p14="http://schemas.microsoft.com/office/powerpoint/2010/main" xmlns="" val="3478803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
            </a:r>
            <a:br>
              <a:rPr lang="el-GR" dirty="0" smtClean="0"/>
            </a:br>
            <a:r>
              <a:rPr lang="el-GR" sz="1200" b="0" i="0" kern="1200" dirty="0" smtClean="0">
                <a:solidFill>
                  <a:schemeClr val="tx1"/>
                </a:solidFill>
                <a:effectLst/>
                <a:latin typeface="+mn-lt"/>
                <a:ea typeface="+mn-ea"/>
                <a:cs typeface="+mn-cs"/>
              </a:rPr>
              <a:t>Ποια είναι η δυσκολία; Θεωρητικά το ίδιο παιδί μπορεί να βρίσκεται σε επαφή και να λαμβάνει υπηρεσίες από πολλές διαφορετικές υπηρεσίες σε διαφορετικούς τομείς. Οι εγγραφές μπορούν να γίνουν σε όλους τους τομείς αλλά με διαφορετική εστίαση. Συγκεκριμένα, στο σχολείο, το παιδί είναι μαθητής και οι διαθέσιμες πληροφορίες, εκτός από κάποιες πληροφορίες για το παιδί και την οικογένειά του αφορούν τις σχολικές επιδόσεις κ.λπ. Αντίστοιχα, για τον τομέα της υγείας το παιδί είναι υπομονετικό και τα αρχεία που εστιάζουν σε ασθένειες, τραυματισμούς κ.λπ. Σκεφτείτε όλες αυτές τις διαφορές και τις δυσκολίες επικοινωνίας των πληροφοριών σε τομείς σε εθνικό επίπεδο και μεταξύ χωρών σε επίπεδο ΕΕ (λόγω διαφορετικής εστίασης, διαφορετικών ενδιαφερόντων, διαφορετικών διαθέσιμων δεδομένων…). Σε όλες τις περιπτώσεις, ωστόσο, ισχύει μια κοινή κατάσταση: το παιδί-θύμα του CAN. Υποτίθεται ότι θα ενδιαφέρουμε για όλες τις καταγεγραμμένες πληροφορίες. Αυτό, ωστόσο, δεν είναι εφικτό, καθώς πολλά από αυτά σχετίζονται μόνο με ειδικές ευθύνες ορισμένων υπηρεσιών και εντελώς άσχετα με άλλες. Ποια είναι τα δεδομένα που αποτελούν κοινό παρονομαστή μεταξύ όλων των υπηρεσιών και των τομέων; Κατά την ανάπτυξη του ελάχιστου συνόλου δεδομένων, τα κοινά στοιχεία μεταξύ όλων των τομέων αναγνωρίστηκαν ενώ τα υπόλοιπα εξαιρέθηκαν.</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17</a:t>
            </a:fld>
            <a:endParaRPr lang="el-GR"/>
          </a:p>
        </p:txBody>
      </p:sp>
    </p:spTree>
    <p:extLst>
      <p:ext uri="{BB962C8B-B14F-4D97-AF65-F5344CB8AC3E}">
        <p14:creationId xmlns:p14="http://schemas.microsoft.com/office/powerpoint/2010/main" xmlns="" val="38243302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Επομένως, το ελάχιστο σύνολο δεδομένων για κακοποίηση και παραμέληση παιδιών είναι ένα σύνολο στοιχείων δεδομένων όπου όλοι οι σχετικοί τομείς, υπηρεσίες και φορείς μπορούν να συνεισφέρουν πληροφορίες (ο κοινός παρονομαστής και όχι το ελάχιστο σύνολο πληροφοριών). Αυτό αποτελεί τον πρώτο και κύριο στόχο του CAN-MDS, δηλαδή τη συλλογή ολοκληρωμένων αξιόπιστων και συγκρίσιμων επιδημιολογικών δεδομένων με βάση τις περιπτώσεις για παιδιά (υποτιθέμενα) θύματα CAN που έχουν χρησιμοποιήσει υπηρεσίες, σύμφωνα με την απάντηση των υπηρεσιών. Αυτά τα δεδομένα μπορούν να παρέχουν πληροφορίες για δράση, που συνδέονται με πρωτοβουλίες δημόσιας υγείας. Επομένως, το ελάχιστο σύνολο δεδομένων για κακοποίηση και παραμέληση παιδιών είναι ένα σύνολο στοιχείων δεδομένων όπου όλοι οι σχετικοί τομείς, υπηρεσίες και φορείς μπορούν να συνεισφέρουν πληροφορίες (ο κοινός παρονομαστής και όχι το ελάχιστο σύνολο πληροφοριών). Αυτό αποτελεί τον πρώτο και κύριο στόχο του CAN-MDS, δηλαδή τη συλλογή ολοκληρωμένων αξιόπιστων και συγκρίσιμων επιδημιολογικών δεδομένων με βάση τις περιπτώσεις για παιδιά (υποτιθέμενα) θύματα CAN που έχουν χρησιμοποιήσει υπηρεσίες, σύμφωνα με την απάντηση των υπηρεσιών. Αυτά τα δεδομένα μπορούν να παρέχουν πληροφορίες για δράση, που συνδέονται με πρωτοβουλίες δημόσιας υγείας.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18</a:t>
            </a:fld>
            <a:endParaRPr lang="el-GR"/>
          </a:p>
        </p:txBody>
      </p:sp>
    </p:spTree>
    <p:extLst>
      <p:ext uri="{BB962C8B-B14F-4D97-AF65-F5344CB8AC3E}">
        <p14:creationId xmlns:p14="http://schemas.microsoft.com/office/powerpoint/2010/main" xmlns="" val="4089268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this specific point </a:t>
            </a:r>
            <a:r>
              <a:rPr lang="en-US" sz="1200" b="1" kern="1200" dirty="0" smtClean="0">
                <a:solidFill>
                  <a:schemeClr val="tx1"/>
                </a:solidFill>
                <a:latin typeface="+mn-lt"/>
                <a:ea typeface="+mn-ea"/>
                <a:cs typeface="+mn-cs"/>
              </a:rPr>
              <a:t>the main weakness </a:t>
            </a:r>
            <a:r>
              <a:rPr lang="en-US" sz="1200" kern="1200" dirty="0" smtClean="0">
                <a:solidFill>
                  <a:schemeClr val="tx1"/>
                </a:solidFill>
                <a:latin typeface="+mn-lt"/>
                <a:ea typeface="+mn-ea"/>
                <a:cs typeface="+mn-cs"/>
              </a:rPr>
              <a:t>of such a methodology </a:t>
            </a:r>
            <a:r>
              <a:rPr lang="en-US" sz="1200" b="1" kern="1200" dirty="0" smtClean="0">
                <a:solidFill>
                  <a:schemeClr val="tx1"/>
                </a:solidFill>
                <a:latin typeface="+mn-lt"/>
                <a:ea typeface="+mn-ea"/>
                <a:cs typeface="+mn-cs"/>
              </a:rPr>
              <a:t>is arise</a:t>
            </a:r>
            <a:r>
              <a:rPr lang="en-US" sz="1200" kern="1200" dirty="0" smtClean="0">
                <a:solidFill>
                  <a:schemeClr val="tx1"/>
                </a:solidFill>
                <a:latin typeface="+mn-lt"/>
                <a:ea typeface="+mn-ea"/>
                <a:cs typeface="+mn-cs"/>
              </a:rPr>
              <a:t>: for effective data collection </a:t>
            </a:r>
            <a:r>
              <a:rPr lang="en-US" sz="1200" b="1" kern="1200" dirty="0" smtClean="0">
                <a:solidFill>
                  <a:schemeClr val="tx1"/>
                </a:solidFill>
                <a:latin typeface="+mn-lt"/>
                <a:ea typeface="+mn-ea"/>
                <a:cs typeface="+mn-cs"/>
              </a:rPr>
              <a:t>the acceptance and commitment </a:t>
            </a:r>
            <a:r>
              <a:rPr lang="en-US" sz="1200" kern="1200" dirty="0" smtClean="0">
                <a:solidFill>
                  <a:schemeClr val="tx1"/>
                </a:solidFill>
                <a:latin typeface="+mn-lt"/>
                <a:ea typeface="+mn-ea"/>
                <a:cs typeface="+mn-cs"/>
              </a:rPr>
              <a:t>of the aim and operation of the system by all stakeholders working in relevant sectors. Without continuous and consistent data input, data collection can not proceed.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19</a:t>
            </a:fld>
            <a:endParaRPr lang="el-GR"/>
          </a:p>
        </p:txBody>
      </p:sp>
    </p:spTree>
    <p:extLst>
      <p:ext uri="{BB962C8B-B14F-4D97-AF65-F5344CB8AC3E}">
        <p14:creationId xmlns:p14="http://schemas.microsoft.com/office/powerpoint/2010/main" xmlns="" val="42883229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sz="1200" b="1" kern="1200" dirty="0" smtClean="0">
              <a:solidFill>
                <a:schemeClr val="tx1"/>
              </a:solidFill>
              <a:latin typeface="+mn-lt"/>
              <a:ea typeface="+mn-ea"/>
              <a:cs typeface="+mn-cs"/>
            </a:endParaRPr>
          </a:p>
          <a:p>
            <a:r>
              <a:rPr lang="el-GR" sz="1200" b="1" kern="1200" dirty="0" smtClean="0">
                <a:solidFill>
                  <a:schemeClr val="tx1"/>
                </a:solidFill>
                <a:latin typeface="+mn-lt"/>
                <a:ea typeface="+mn-ea"/>
                <a:cs typeface="+mn-cs"/>
              </a:rPr>
              <a:t>Ως απάντηση σε αυτήν την αδυναμία, δηλαδή στον τρόπο που υιοθετήθηκε για την ενίσχυση της αποδοχής και της δέσμευσης για το CAN-MDS, προστέθηκε ένας δεύτερος στόχος: ένα σύστημα CAN-MDS για να παρέχει πληροφορίες σε επίπεδο υπόθεσης για χρήση που συνδέεται με την παρακολούθηση μεμονωμένων περιπτώσεων, δηλαδή να χρησιμεύσει ως εργαλείο στη διερεύνηση και παρακολούθηση παιδιών θυμάτων του CAN ή εκείνων που κινδυνεύουν να επανέλθουν σε θύματα τήρησης της εθνικής νομοθεσίας και εφαρμογής όλων των απαραίτητων κανόνων για τη διασφάλιση της συλλογής δεοντολογικών δεδομένων και διαχείριση.</a:t>
            </a:r>
          </a:p>
          <a:p>
            <a:r>
              <a:rPr lang="el-GR" sz="1200" b="1" kern="1200" dirty="0" smtClean="0">
                <a:solidFill>
                  <a:schemeClr val="tx1"/>
                </a:solidFill>
                <a:latin typeface="+mn-lt"/>
                <a:ea typeface="+mn-ea"/>
                <a:cs typeface="+mn-cs"/>
              </a:rPr>
              <a:t>Από όσο γνωρίζω, αυτό δεν είναι συνηθισμένο για επιδημιολογικούς μηχανισμούς και, ως εκ τούτου, αποτελεί μια καινοτόμο πτυχή του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20</a:t>
            </a:fld>
            <a:endParaRPr lang="el-GR"/>
          </a:p>
        </p:txBody>
      </p:sp>
    </p:spTree>
    <p:extLst>
      <p:ext uri="{BB962C8B-B14F-4D97-AF65-F5344CB8AC3E}">
        <p14:creationId xmlns:p14="http://schemas.microsoft.com/office/powerpoint/2010/main" xmlns="" val="1541308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[Instruction-insert the name of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the current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of CAN will be outlined along with the difficulties that usually arise in management of CAN incidents and the consequences at a case level and at a public level. </a:t>
            </a:r>
          </a:p>
          <a:p>
            <a:r>
              <a:rPr lang="en-US" sz="1200" kern="1200" dirty="0" smtClean="0">
                <a:solidFill>
                  <a:schemeClr val="tx1"/>
                </a:solidFill>
                <a:latin typeface="+mn-lt"/>
                <a:ea typeface="+mn-ea"/>
                <a:cs typeface="+mn-cs"/>
              </a:rPr>
              <a:t>Next the necessity for coordinated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will be discussed as well as the reason led to the development of the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err="1" smtClean="0"/>
              <a:t>πομένως</a:t>
            </a:r>
            <a:r>
              <a:rPr lang="el-GR" dirty="0" smtClean="0"/>
              <a:t>, εκτός από τα στοιχεία δεδομένων που προσδιορίστηκαν προηγουμένως ως κοινός παρονομαστής μεταξύ όλων των εμπλεκόμενων υπηρεσιών και τομέων, προστίθεται ένας τέταρτος (4ος) άξονας που περιλαμβάνει στοιχεία δεδομένων που σχετίζονται με την απάντηση των υπηρεσιών και τις παραπομπές υποθέσεων. Αυτά τα συγκεκριμένα στοιχεία δεδομένων αποσκοπούν στο να κάνουν το σύστημα πρακτικό και ικανό να παρέχει ανατροφοδότηση στους χειριστές, διευκολύνοντας την επικοινωνία τους όταν εργάζονται στις ίδιες περιπτώσεις.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21</a:t>
            </a:fld>
            <a:endParaRPr lang="el-GR"/>
          </a:p>
        </p:txBody>
      </p:sp>
    </p:spTree>
    <p:extLst>
      <p:ext uri="{BB962C8B-B14F-4D97-AF65-F5344CB8AC3E}">
        <p14:creationId xmlns:p14="http://schemas.microsoft.com/office/powerpoint/2010/main" xmlns="" val="15315235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Με βάση τους CAN-MDS οι χειριστές που εργάζονται σε όλους τους σχετικούς τομείς μπορούν να συνεισφέρουν συγκρίσιμα και αξιόπιστα δεδομένα για τα ίδια στοιχεία δεδομένων και, επιπλέον, είναι επίσης σε θέση να χρησιμοποιούν τις διαθέσιμες πληροφορίες για τη διοίκηση σε επίπεδο περίπτωσης - με την προϋπόθεση ότι δεν παραβιάζονται κανόνες σχετικά με την προστασία προσωπικών ευαίσθητων δεδομένων.</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22</a:t>
            </a:fld>
            <a:endParaRPr lang="el-GR"/>
          </a:p>
        </p:txBody>
      </p:sp>
    </p:spTree>
    <p:extLst>
      <p:ext uri="{BB962C8B-B14F-4D97-AF65-F5344CB8AC3E}">
        <p14:creationId xmlns:p14="http://schemas.microsoft.com/office/powerpoint/2010/main" xmlns="" val="33470885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Η χρήση ενός κοινού συνόλου στοιχείων δεδομένων αναμένεται να διευκολύνει ως «κοινή γλώσσα» μεταξύ των τομέων και να βελτιώσει την επικοινωνία μεταξύ των ενδιαφερομένων (υπηρεσίες, φορείς εκμετάλλευσης κ.λπ.) κατά τη διαχείριση του CAN σε επίπεδο περίπτωσης και ταυτόχρονα για τη βελτίωση της πληρότητας, της εγκυρότητας και της αξιοπιστίας των απαραίτητων πληροφοριών.</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23</a:t>
            </a:fld>
            <a:endParaRPr lang="el-GR"/>
          </a:p>
        </p:txBody>
      </p:sp>
    </p:spTree>
    <p:extLst>
      <p:ext uri="{BB962C8B-B14F-4D97-AF65-F5344CB8AC3E}">
        <p14:creationId xmlns:p14="http://schemas.microsoft.com/office/powerpoint/2010/main" xmlns="" val="254674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Επιστρέφοντας στο [ελληνικό] παράδειγμά μας: ο ρόλος ενός δυνητικού συστήματος CAN-MDS θα είχε ως εξής: εκπαιδευμένοι επαγγελματίες που εργάζονται σε σχετικές υπηρεσίες που ανήκουν σε σχετικό τομέα θα παρείχαν στοιχεία (καταγραφή πληροφοριών βάσει συμβάντων σε πραγματικό χρόνο) σε κοινή βάση δεδομένων, βάσει κοινών ορισμών (π.χ. στο πλαίσιο της εκπλήρωσης των νομικά καθορισμένων υποχρεώσεών τους για υποχρεωτική αναφορά) · σε επίπεδο περίπτωσης, κάθε ενδιαφερόμενος θα λάβει ανατροφοδότηση σε περίπτωση που το παιδί είναι «ήδη γνωστό» στο σύστημα (σύμφωνα με το προκαθορισμένο επίπεδο πρόσβασης)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24</a:t>
            </a:fld>
            <a:endParaRPr lang="el-GR"/>
          </a:p>
        </p:txBody>
      </p:sp>
    </p:spTree>
    <p:extLst>
      <p:ext uri="{BB962C8B-B14F-4D97-AF65-F5344CB8AC3E}">
        <p14:creationId xmlns:p14="http://schemas.microsoft.com/office/powerpoint/2010/main" xmlns="" val="3219614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[Οδηγίες: εάν η κατάσταση στη χώρα σας είναι παρόμοια με την Ελλάδα, διατηρήστε αυτό το παράδειγμα με τις απαραίτητες τροποποιήσεις (διαφάνειες 4-10). διαφορετικά αντικαταστήστε αυτές τις διαφάνειες που περιγράφουν την κατάσταση στη χώρα σας]</a:t>
            </a:r>
          </a:p>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Ας δούμε μερικές περισσότερες λεπτομέρειες σχετικά με τον τρόπο με τον οποίο αντιμετωπίζεται μια περίπτωση κακοποίησης παιδιών στην Ελλάδα.</a:t>
            </a:r>
          </a:p>
          <a:p>
            <a:r>
              <a:rPr lang="el-GR" sz="1200" kern="1200" dirty="0" smtClean="0">
                <a:solidFill>
                  <a:schemeClr val="tx1"/>
                </a:solidFill>
                <a:latin typeface="+mn-lt"/>
                <a:ea typeface="+mn-ea"/>
                <a:cs typeface="+mn-cs"/>
              </a:rPr>
              <a:t>Μια ποικιλία επαγγελματιών που εργάζονται σε διαφορετικούς τομείς και οργανισμούς, με διαφορετικές νομικά καθορισμένες ευθύνες, εμπλέκονται στην πορεία μιας διαχείρισης υπόθεσης CAN.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4</a:t>
            </a:fld>
            <a:endParaRPr lang="el-GR"/>
          </a:p>
        </p:txBody>
      </p:sp>
    </p:spTree>
    <p:extLst>
      <p:ext uri="{BB962C8B-B14F-4D97-AF65-F5344CB8AC3E}">
        <p14:creationId xmlns:p14="http://schemas.microsoft.com/office/powerpoint/2010/main" xmlns="" val="3009324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Ας υποθέσουμε ότι μιλάμε για μια περίπτωση σεξουαλικής κακοποίησης. ο δάσκαλος αναγνωρίζει ότι κάτι φαίνεται λάθος και αναφέρει την υπόθεση στην κοινωνική υπηρεσία του δήμου · Μπορούν να τηρούν αρχείο και να παραπέμπουν το παιδί σε παιδιατρικό νοσοκομείο (για φυσικές εξετάσεις, όπου διατηρείται άλλο αρχείο). η υπόθεση παραπέμπεται επίσης στον εισαγγελέα, ο οποίος τελικά αποφασίζει να τοποθετήσει το παιδί σε εναλλακτική φροντίδα (π.χ. ανάδοχη φροντίδα) και διατηρεί επίσης αρχείο για την υπόθεση. Αυτό είναι ένα καλά οργανωμένο παράδειγμα που συνήθως δεν συμβαίνει.</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5</a:t>
            </a:fld>
            <a:endParaRPr lang="el-GR"/>
          </a:p>
        </p:txBody>
      </p:sp>
    </p:spTree>
    <p:extLst>
      <p:ext uri="{BB962C8B-B14F-4D97-AF65-F5344CB8AC3E}">
        <p14:creationId xmlns:p14="http://schemas.microsoft.com/office/powerpoint/2010/main" xmlns="" val="297883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Ας υποθέσουμε ότι ένα παιδί κακοποιείται σωματικά. μετά από ένα περιστατικό, το παιδί κατέληξε σε φροντιστές τραυματισμού να απευθύνονται σε νοσοκομείο που αναζητά ιατρική περίθαλψη. το νοσοκομείο παρέχει τη φροντίδα και το παιδί επιστρέφει στο σπίτι. μετά από μια περίοδο το παιδί πάσχει πάλι κάποια σωματική βλάβη και οι </a:t>
            </a:r>
            <a:r>
              <a:rPr lang="el-GR" sz="1200" kern="1200" dirty="0" err="1" smtClean="0">
                <a:solidFill>
                  <a:schemeClr val="tx1"/>
                </a:solidFill>
                <a:latin typeface="+mn-lt"/>
                <a:ea typeface="+mn-ea"/>
                <a:cs typeface="+mn-cs"/>
              </a:rPr>
              <a:t>πάροχοι</a:t>
            </a:r>
            <a:r>
              <a:rPr lang="el-GR" sz="1200" kern="1200" dirty="0" smtClean="0">
                <a:solidFill>
                  <a:schemeClr val="tx1"/>
                </a:solidFill>
                <a:latin typeface="+mn-lt"/>
                <a:ea typeface="+mn-ea"/>
                <a:cs typeface="+mn-cs"/>
              </a:rPr>
              <a:t> φροντίδας απευθύνονται σε άλλο νοσοκομείο που αναζητά ιατρική περίθαλψη. το άλλο νοσοκομείο παρέχει τη φροντίδα και το παιδί επιστρέφει στο σπίτι. δεν γίνεται εγγραφή και δεν γίνεται παραπομπή σε άλλες αρχές.</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6</a:t>
            </a:fld>
            <a:endParaRPr lang="el-GR"/>
          </a:p>
        </p:txBody>
      </p:sp>
    </p:spTree>
    <p:extLst>
      <p:ext uri="{BB962C8B-B14F-4D97-AF65-F5344CB8AC3E}">
        <p14:creationId xmlns:p14="http://schemas.microsoft.com/office/powerpoint/2010/main" xmlns="" val="2879720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Τέλος, στο παράδειγμά μας, ένα φυσικώς </a:t>
            </a:r>
            <a:r>
              <a:rPr lang="el-GR" sz="1200" kern="1200" dirty="0" err="1" smtClean="0">
                <a:solidFill>
                  <a:schemeClr val="tx1"/>
                </a:solidFill>
                <a:latin typeface="+mn-lt"/>
                <a:ea typeface="+mn-ea"/>
                <a:cs typeface="+mn-cs"/>
              </a:rPr>
              <a:t>παραμελημένο</a:t>
            </a:r>
            <a:r>
              <a:rPr lang="el-GR" sz="1200" kern="1200" dirty="0" smtClean="0">
                <a:solidFill>
                  <a:schemeClr val="tx1"/>
                </a:solidFill>
                <a:latin typeface="+mn-lt"/>
                <a:ea typeface="+mn-ea"/>
                <a:cs typeface="+mn-cs"/>
              </a:rPr>
              <a:t> παιδί αναγνωρίζεται από τον δάσκαλο. Απευθύνει ένα αίτημα για οικογενειακή υποστήριξη σε μια ΜΚΟ και η ΜΚΟ με τη σειρά της παραπέμπει το παιδί σε κοινωνικές υπηρεσίες. αποφασίζουν να παρέμβουν με την οικογένεια, χωρίς ωστόσο να ενημερώσουν τον εισαγγελέα (επειδή θεωρούν ότι δεν είναι απαραίτητο). ένα αρχείο της υπόθεσης είναι διαθέσιμο στα αρχεία της συγκεκριμένης κοινωνικής υπηρεσίας και οι πληροφορίες δεν κοινοποιούνται σε καμία άλλη αρχή.</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7</a:t>
            </a:fld>
            <a:endParaRPr lang="el-GR"/>
          </a:p>
        </p:txBody>
      </p:sp>
    </p:spTree>
    <p:extLst>
      <p:ext uri="{BB962C8B-B14F-4D97-AF65-F5344CB8AC3E}">
        <p14:creationId xmlns:p14="http://schemas.microsoft.com/office/powerpoint/2010/main" xmlns="" val="778076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Στην πραγματικότητα, σήμερα σχεδόν όλοι μπορούν –υποθετικά– να επικοινωνούν με όλους, αλλά χωρίς να ακολουθούν τυποποιημένες διαδικασίες και μόνο εάν θεωρούν ότι απαιτείται</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8</a:t>
            </a:fld>
            <a:endParaRPr lang="el-GR"/>
          </a:p>
        </p:txBody>
      </p:sp>
    </p:spTree>
    <p:extLst>
      <p:ext uri="{BB962C8B-B14F-4D97-AF65-F5344CB8AC3E}">
        <p14:creationId xmlns:p14="http://schemas.microsoft.com/office/powerpoint/2010/main" xmlns="" val="2431745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dirty="0" smtClean="0"/>
              <a:t>Η παρακολούθηση του παιδιού με την πάροδο του χρόνου και η παρακολούθηση δεν είναι δυνατή καθώς δεν παρέχεται συστηματική επικοινωνία μεταξύ επαγγελματιών που εργάζονται σε υπηρεσίες που ανήκουν στον ίδιο τομέα (π.χ. μεταξύ κοινωνικών υπηρεσιών) ή σε διαφορετικούς τομείς (π.χ. ευημερία και υγεία). όπως καταλαβαίνετε, η επικοινωνία μεταξύ επαγγελματιών που είναι υπεύθυνες για συγκεκριμένες περιπτώσεις δεν υπάρχει μεταξύ διαφορετικών περιοχών και φυσικά σε εθνικό (και ακόμη χειρότερο) σε διεθνές επίπεδο.</a:t>
            </a:r>
            <a:endParaRPr lang="el-GR" dirty="0"/>
          </a:p>
        </p:txBody>
      </p:sp>
      <p:sp>
        <p:nvSpPr>
          <p:cNvPr id="4" name="Slide Number Placeholder 3"/>
          <p:cNvSpPr>
            <a:spLocks noGrp="1"/>
          </p:cNvSpPr>
          <p:nvPr>
            <p:ph type="sldNum" sz="quarter" idx="10"/>
          </p:nvPr>
        </p:nvSpPr>
        <p:spPr/>
        <p:txBody>
          <a:bodyPr/>
          <a:lstStyle/>
          <a:p>
            <a:fld id="{23F4C110-F9EC-4C8D-B4A8-61756B7F6DFA}" type="slidenum">
              <a:rPr lang="el-GR" smtClean="0"/>
              <a:pPr/>
              <a:t>9</a:t>
            </a:fld>
            <a:endParaRPr lang="el-GR"/>
          </a:p>
        </p:txBody>
      </p:sp>
    </p:spTree>
    <p:extLst>
      <p:ext uri="{BB962C8B-B14F-4D97-AF65-F5344CB8AC3E}">
        <p14:creationId xmlns:p14="http://schemas.microsoft.com/office/powerpoint/2010/main" xmlns="" val="2629730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a:r>
          </a:p>
          <a:p>
            <a:r>
              <a:rPr lang="el-GR" dirty="0" smtClean="0"/>
              <a:t/>
            </a:r>
            <a:br>
              <a:rPr lang="el-GR" dirty="0" smtClean="0"/>
            </a:br>
            <a:r>
              <a:rPr lang="el-GR" sz="1200" b="0" i="0" kern="1200" dirty="0" smtClean="0">
                <a:solidFill>
                  <a:schemeClr val="tx1"/>
                </a:solidFill>
                <a:effectLst/>
                <a:latin typeface="+mn-lt"/>
                <a:ea typeface="+mn-ea"/>
                <a:cs typeface="+mn-cs"/>
              </a:rPr>
              <a:t>Όσο για τις γνώσεις μας που βασίζονται σε αρχεία σχετικά με την έκταση του προβλήματος, υπάρχει και ένα πρόβλημα, όπως παρουσιάζεται στη διαφάνεια: δεν διατηρούν όλες οι εταιρείες αρχεία: ορισμένες περιπτώσεις καταγράφονται περισσότερες από μία φορές με βάση διαφορετικούς ορισμούς, μεθοδολογίες και εργαλεία. Άλλες περιπτώσεις καταγράφονται σε ένα αρχείο και οι πληροφορίες δεν κοινοποιούνται πουθενά, ενώ άλλες περιπτώσεις δεν καταγράφονται παρά το γεγονός ότι έφτασαν σε κάποιο πρακτορείο. Τέλος, πολλές περιπτώσεις δεν αναφέρονται ποτέ και / ή καταγράφονται. Επιπλέον, η καταγραφή - όταν εφαρμόζεται είναι κατακερματισμένες πληροφορίες (συχνά δεν κοινοποιούνται ποτέ μεταξύ των ενδιαφερομένων). Τα διαθέσιμα δεδομένα είναι ετερογενή και μη συγκρίσιμα και τελικά το μέγεθος του προβλήματος (με βάση τις απαντήσεις της υπηρεσίας) είναι άγνωστο</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10</a:t>
            </a:fld>
            <a:endParaRPr lang="el-GR"/>
          </a:p>
        </p:txBody>
      </p:sp>
    </p:spTree>
    <p:extLst>
      <p:ext uri="{BB962C8B-B14F-4D97-AF65-F5344CB8AC3E}">
        <p14:creationId xmlns:p14="http://schemas.microsoft.com/office/powerpoint/2010/main" xmlns="" val="1199591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comments" Target="../comments/comment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omments" Target="../comments/comment2.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568952" cy="1477494"/>
          </a:xfrm>
        </p:spPr>
        <p:txBody>
          <a:bodyPr>
            <a:noAutofit/>
          </a:bodyPr>
          <a:lstStyle/>
          <a:p>
            <a:endParaRPr lang="en-US" sz="400" b="1" i="1" dirty="0" smtClean="0"/>
          </a:p>
          <a:p>
            <a:endParaRPr lang="el-GR" sz="2400" i="1" dirty="0">
              <a:latin typeface="Segoe UI Light" pitchFamily="34" charset="0"/>
              <a:cs typeface="Segoe UI Light" pitchFamily="34" charset="0"/>
            </a:endParaRPr>
          </a:p>
          <a:p>
            <a:r>
              <a:rPr lang="el-GR" sz="2400" i="1" dirty="0">
                <a:latin typeface="Segoe UI Light" pitchFamily="34" charset="0"/>
                <a:cs typeface="Segoe UI Light" pitchFamily="34" charset="0"/>
              </a:rPr>
              <a:t>ο ρόλος </a:t>
            </a:r>
            <a:r>
              <a:rPr lang="el-GR" sz="2400" i="1" dirty="0" smtClean="0">
                <a:latin typeface="Segoe UI Light" pitchFamily="34" charset="0"/>
                <a:cs typeface="Segoe UI Light" pitchFamily="34" charset="0"/>
              </a:rPr>
              <a:t>των διαφόρων </a:t>
            </a:r>
            <a:r>
              <a:rPr lang="el-GR" sz="2400" i="1" dirty="0">
                <a:latin typeface="Segoe UI Light" pitchFamily="34" charset="0"/>
                <a:cs typeface="Segoe UI Light" pitchFamily="34" charset="0"/>
              </a:rPr>
              <a:t>τομέων, επιστημονικών κλάδων και πώς αλληλοσυνδέονται</a:t>
            </a:r>
            <a:endParaRPr lang="en-US" sz="2400"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a:bodyPr>
          <a:lstStyle/>
          <a:p>
            <a:r>
              <a:rPr lang="en-US" sz="4000" dirty="0" smtClean="0">
                <a:latin typeface="Segoe UI Light" pitchFamily="34" charset="0"/>
                <a:cs typeface="Segoe UI Light" pitchFamily="34" charset="0"/>
              </a:rPr>
              <a:t>CAN-MDS </a:t>
            </a:r>
            <a:r>
              <a:rPr lang="el-GR" sz="4000" dirty="0" smtClean="0">
                <a:latin typeface="Segoe UI Light" pitchFamily="34" charset="0"/>
                <a:cs typeface="Segoe UI Light" pitchFamily="34" charset="0"/>
              </a:rPr>
              <a:t>Λογική</a:t>
            </a:r>
            <a:endParaRPr lang="en-US" dirty="0">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249393" y="4602720"/>
            <a:ext cx="2915940" cy="508405"/>
          </a:xfrm>
          <a:prstGeom prst="rect">
            <a:avLst/>
          </a:prstGeom>
          <a:noFill/>
          <a:ln w="9525">
            <a:noFill/>
            <a:miter lim="800000"/>
            <a:headEnd/>
            <a:tailEnd/>
          </a:ln>
        </p:spPr>
      </p:pic>
      <p:sp>
        <p:nvSpPr>
          <p:cNvPr id="19" name="Rectangle 3"/>
          <p:cNvSpPr>
            <a:spLocks noChangeArrowheads="1"/>
          </p:cNvSpPr>
          <p:nvPr/>
        </p:nvSpPr>
        <p:spPr bwMode="auto">
          <a:xfrm>
            <a:off x="2130985"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20" name="Picture 19"/>
          <p:cNvPicPr>
            <a:picLocks noChangeAspect="1"/>
          </p:cNvPicPr>
          <p:nvPr/>
        </p:nvPicPr>
        <p:blipFill>
          <a:blip r:embed="rId4" cstate="print"/>
          <a:stretch>
            <a:fillRect/>
          </a:stretch>
        </p:blipFill>
        <p:spPr>
          <a:xfrm>
            <a:off x="1740829" y="4728643"/>
            <a:ext cx="471335" cy="312397"/>
          </a:xfrm>
          <a:prstGeom prst="rect">
            <a:avLst/>
          </a:prstGeom>
        </p:spPr>
      </p:pic>
      <p:pic>
        <p:nvPicPr>
          <p:cNvPr id="11" name="Picture 2" descr="https://www.uncrcpc.org/wp-content/uploads/2019/01/logo.png"/>
          <p:cNvPicPr>
            <a:picLocks noChangeAspect="1" noChangeArrowheads="1"/>
          </p:cNvPicPr>
          <p:nvPr/>
        </p:nvPicPr>
        <p:blipFill>
          <a:blip r:embed="rId5" cstate="print"/>
          <a:srcRect/>
          <a:stretch>
            <a:fillRect/>
          </a:stretch>
        </p:blipFill>
        <p:spPr bwMode="auto">
          <a:xfrm>
            <a:off x="34769" y="4558615"/>
            <a:ext cx="794704" cy="656341"/>
          </a:xfrm>
          <a:prstGeom prst="rect">
            <a:avLst/>
          </a:prstGeom>
          <a:noFill/>
        </p:spPr>
      </p:pic>
      <p:pic>
        <p:nvPicPr>
          <p:cNvPr id="12" name="Picture 11"/>
          <p:cNvPicPr>
            <a:picLocks noChangeAspect="1" noChangeArrowheads="1"/>
          </p:cNvPicPr>
          <p:nvPr/>
        </p:nvPicPr>
        <p:blipFill>
          <a:blip r:embed="rId6" cstate="print"/>
          <a:srcRect l="9226" r="9710" b="17014"/>
          <a:stretch>
            <a:fillRect/>
          </a:stretch>
        </p:blipFill>
        <p:spPr bwMode="auto">
          <a:xfrm>
            <a:off x="991358" y="4585397"/>
            <a:ext cx="580246" cy="5000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896209"/>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Νοσοκομείο</a:t>
            </a:r>
            <a:endParaRPr lang="el-GR" dirty="0"/>
          </a:p>
        </p:txBody>
      </p:sp>
      <p:sp>
        <p:nvSpPr>
          <p:cNvPr id="28" name="Round Same Side Corner Rectangle 27"/>
          <p:cNvSpPr/>
          <p:nvPr/>
        </p:nvSpPr>
        <p:spPr>
          <a:xfrm>
            <a:off x="698082" y="154563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29" name="Round Same Side Corner Rectangle 28"/>
          <p:cNvSpPr/>
          <p:nvPr/>
        </p:nvSpPr>
        <p:spPr>
          <a:xfrm>
            <a:off x="1907704" y="411510"/>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30" name="Round Same Side Corner Rectangle 29"/>
          <p:cNvSpPr/>
          <p:nvPr/>
        </p:nvSpPr>
        <p:spPr>
          <a:xfrm>
            <a:off x="3880386" y="35750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31" name="Round Same Side Corner Rectangle 30"/>
          <p:cNvSpPr/>
          <p:nvPr/>
        </p:nvSpPr>
        <p:spPr>
          <a:xfrm>
            <a:off x="5897172" y="627534"/>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624802" y="1275606"/>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sp>
        <p:nvSpPr>
          <p:cNvPr id="34" name="Round Same Side Corner Rectangle 33"/>
          <p:cNvSpPr/>
          <p:nvPr/>
        </p:nvSpPr>
        <p:spPr>
          <a:xfrm>
            <a:off x="7624802" y="2463738"/>
            <a:ext cx="1368152" cy="250888"/>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Νοσοκομείο</a:t>
            </a:r>
            <a:r>
              <a:rPr lang="en-US" sz="1400" dirty="0" smtClean="0"/>
              <a:t> II</a:t>
            </a:r>
            <a:endParaRPr lang="el-GR" sz="1400" dirty="0"/>
          </a:p>
        </p:txBody>
      </p:sp>
      <p:pic>
        <p:nvPicPr>
          <p:cNvPr id="20483" name="Picture 3"/>
          <p:cNvPicPr>
            <a:picLocks noChangeAspect="1" noChangeArrowheads="1"/>
          </p:cNvPicPr>
          <p:nvPr/>
        </p:nvPicPr>
        <p:blipFill>
          <a:blip r:embed="rId3" cstate="print"/>
          <a:srcRect/>
          <a:stretch>
            <a:fillRect/>
          </a:stretch>
        </p:blipFill>
        <p:spPr bwMode="auto">
          <a:xfrm>
            <a:off x="2195736" y="1761668"/>
            <a:ext cx="432048" cy="548885"/>
          </a:xfrm>
          <a:prstGeom prst="rect">
            <a:avLst/>
          </a:prstGeom>
          <a:noFill/>
          <a:ln w="9525">
            <a:noFill/>
            <a:miter lim="800000"/>
            <a:headEnd/>
            <a:tailEnd/>
          </a:ln>
          <a:effectLst/>
        </p:spPr>
      </p:pic>
      <p:sp>
        <p:nvSpPr>
          <p:cNvPr id="37" name="Rectangle 36"/>
          <p:cNvSpPr/>
          <p:nvPr/>
        </p:nvSpPr>
        <p:spPr>
          <a:xfrm>
            <a:off x="5839570" y="73555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823335" y="465524"/>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78929" y="300380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2" name="Group 35"/>
          <p:cNvGrpSpPr/>
          <p:nvPr/>
        </p:nvGrpSpPr>
        <p:grpSpPr>
          <a:xfrm>
            <a:off x="2195736" y="2247714"/>
            <a:ext cx="432048" cy="54006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4"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sp>
        <p:nvSpPr>
          <p:cNvPr id="52" name="Rectangle 51"/>
          <p:cNvSpPr/>
          <p:nvPr/>
        </p:nvSpPr>
        <p:spPr>
          <a:xfrm>
            <a:off x="3808356" y="720876"/>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60" name="Rectangle 59"/>
          <p:cNvSpPr/>
          <p:nvPr/>
        </p:nvSpPr>
        <p:spPr>
          <a:xfrm>
            <a:off x="7668349" y="1491637"/>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1" name="Rectangle 60"/>
          <p:cNvSpPr/>
          <p:nvPr/>
        </p:nvSpPr>
        <p:spPr>
          <a:xfrm>
            <a:off x="7668349" y="26797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
        <p:nvSpPr>
          <p:cNvPr id="63" name="Rectangle 62"/>
          <p:cNvSpPr/>
          <p:nvPr/>
        </p:nvSpPr>
        <p:spPr>
          <a:xfrm>
            <a:off x="2483768" y="-18"/>
            <a:ext cx="6585521" cy="307777"/>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l-GR" sz="1400" b="1" dirty="0" smtClean="0"/>
              <a:t>ΠΑΡΑΚΟΛΟΥΘΗΣΗ ΤΟΥ </a:t>
            </a:r>
            <a:r>
              <a:rPr lang="en-US" sz="1400" b="1" dirty="0" smtClean="0"/>
              <a:t>CAN </a:t>
            </a:r>
            <a:r>
              <a:rPr lang="el-GR" sz="1400" b="1" dirty="0" smtClean="0"/>
              <a:t>ΥΠΟ ΤΟ ΠΡΟΙΣΜΑ ΕΠΟΠΤΕΙΑΣ ΤΗΣ ΔΗΜΟΣΙΑΣ ΥΓΕΙΑΣ </a:t>
            </a:r>
            <a:endParaRPr lang="el-GR" sz="1400" dirty="0"/>
          </a:p>
        </p:txBody>
      </p:sp>
      <p:sp>
        <p:nvSpPr>
          <p:cNvPr id="64" name="Rounded Rectangle 63"/>
          <p:cNvSpPr/>
          <p:nvPr/>
        </p:nvSpPr>
        <p:spPr>
          <a:xfrm>
            <a:off x="827584" y="3813888"/>
            <a:ext cx="7704856" cy="111531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sz="1200" dirty="0" smtClean="0"/>
              <a:t>Καταγραφή</a:t>
            </a:r>
            <a:r>
              <a:rPr lang="en-US" sz="1200" dirty="0" smtClean="0"/>
              <a:t> –</a:t>
            </a:r>
            <a:r>
              <a:rPr lang="el-GR" sz="1200" dirty="0" smtClean="0"/>
              <a:t>πότε εφαρμόζεται</a:t>
            </a:r>
            <a:r>
              <a:rPr lang="en-US" sz="1200" dirty="0" smtClean="0"/>
              <a:t>:</a:t>
            </a:r>
          </a:p>
          <a:p>
            <a:pPr marL="449263" lvl="2">
              <a:buFontTx/>
              <a:buChar char="-"/>
            </a:pPr>
            <a:r>
              <a:rPr lang="el-GR" sz="1200" dirty="0"/>
              <a:t>κατακερματισμένες πληροφορίες (συχνά δεν κοινοποιούνται ποτέ μεταξύ των ενδιαφερομένων</a:t>
            </a:r>
            <a:r>
              <a:rPr lang="el-GR" sz="1200" dirty="0" smtClean="0"/>
              <a:t>)</a:t>
            </a:r>
            <a:endParaRPr lang="el-GR" sz="1200" dirty="0"/>
          </a:p>
          <a:p>
            <a:pPr marL="449263" lvl="2">
              <a:buFontTx/>
              <a:buChar char="-"/>
            </a:pPr>
            <a:r>
              <a:rPr lang="el-GR" sz="1200" dirty="0"/>
              <a:t>διαθέσιμα δεδομένα: ετερογενή και μη συγκρίσιμα</a:t>
            </a:r>
          </a:p>
          <a:p>
            <a:pPr marL="449263" lvl="2">
              <a:buFontTx/>
              <a:buChar char="-"/>
            </a:pPr>
            <a:r>
              <a:rPr lang="el-GR" sz="1200" dirty="0"/>
              <a:t>άγνωστο μέγεθος του προβλήματος (με βάση τις απαντήσεις της υπηρεσίας)</a:t>
            </a:r>
          </a:p>
        </p:txBody>
      </p:sp>
      <p:sp>
        <p:nvSpPr>
          <p:cNvPr id="65" name="Rounded Rectangle 64"/>
          <p:cNvSpPr/>
          <p:nvPr/>
        </p:nvSpPr>
        <p:spPr>
          <a:xfrm>
            <a:off x="2195736" y="1437624"/>
            <a:ext cx="5328592" cy="32403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dirty="0" smtClean="0"/>
              <a:t>Δεν διατηρούν όλες οι αρχές </a:t>
            </a:r>
            <a:r>
              <a:rPr lang="en-US" dirty="0" smtClean="0"/>
              <a:t>CM </a:t>
            </a:r>
            <a:r>
              <a:rPr lang="el-GR" dirty="0" smtClean="0"/>
              <a:t>αρχεία</a:t>
            </a:r>
            <a:endParaRPr lang="en-US" dirty="0" smtClean="0"/>
          </a:p>
        </p:txBody>
      </p:sp>
      <p:sp>
        <p:nvSpPr>
          <p:cNvPr id="66" name="Rounded Rectangle 65"/>
          <p:cNvSpPr/>
          <p:nvPr/>
        </p:nvSpPr>
        <p:spPr>
          <a:xfrm>
            <a:off x="2699792" y="1815666"/>
            <a:ext cx="4824536" cy="5400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sz="1400" dirty="0" smtClean="0"/>
              <a:t>Άλλες υποθέσεις που καταγράφηκαν πάνω από μία φορά</a:t>
            </a:r>
            <a:endParaRPr lang="en-US" sz="1400" dirty="0" smtClean="0"/>
          </a:p>
          <a:p>
            <a:pPr lvl="1">
              <a:buFontTx/>
              <a:buChar char="-"/>
            </a:pPr>
            <a:r>
              <a:rPr lang="el-GR" sz="1400" dirty="0" smtClean="0"/>
              <a:t>Χρήση διαφορετικών μεθοδολογιών και διαδικασιών </a:t>
            </a:r>
            <a:endParaRPr lang="en-US" sz="1400" dirty="0" smtClean="0"/>
          </a:p>
        </p:txBody>
      </p:sp>
      <p:sp>
        <p:nvSpPr>
          <p:cNvPr id="67" name="Rounded Rectangle 66"/>
          <p:cNvSpPr/>
          <p:nvPr/>
        </p:nvSpPr>
        <p:spPr>
          <a:xfrm>
            <a:off x="2699792" y="2409732"/>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sz="1600" dirty="0"/>
              <a:t>άλλες περιπτώσεις καταγράφονται σε ένα αρχείο</a:t>
            </a:r>
          </a:p>
        </p:txBody>
      </p:sp>
      <p:sp>
        <p:nvSpPr>
          <p:cNvPr id="68" name="Rounded Rectangle 67"/>
          <p:cNvSpPr/>
          <p:nvPr/>
        </p:nvSpPr>
        <p:spPr>
          <a:xfrm>
            <a:off x="2699792" y="2841780"/>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dirty="0"/>
              <a:t>ά</a:t>
            </a:r>
            <a:r>
              <a:rPr lang="el-GR" dirty="0" smtClean="0"/>
              <a:t>λλες υποθέσεις που δεν καταγράφονται </a:t>
            </a:r>
            <a:endParaRPr lang="en-US" dirty="0" smtClean="0"/>
          </a:p>
        </p:txBody>
      </p:sp>
      <p:pic>
        <p:nvPicPr>
          <p:cNvPr id="69" name="Picture 2"/>
          <p:cNvPicPr>
            <a:picLocks noChangeAspect="1" noChangeArrowheads="1"/>
          </p:cNvPicPr>
          <p:nvPr/>
        </p:nvPicPr>
        <p:blipFill>
          <a:blip r:embed="rId5" cstate="print"/>
          <a:srcRect/>
          <a:stretch>
            <a:fillRect/>
          </a:stretch>
        </p:blipFill>
        <p:spPr bwMode="auto">
          <a:xfrm>
            <a:off x="2267744" y="2787775"/>
            <a:ext cx="273956" cy="486054"/>
          </a:xfrm>
          <a:prstGeom prst="rect">
            <a:avLst/>
          </a:prstGeom>
          <a:noFill/>
          <a:ln w="9525">
            <a:noFill/>
            <a:miter lim="800000"/>
            <a:headEnd/>
            <a:tailEnd/>
          </a:ln>
          <a:effectLst/>
        </p:spPr>
      </p:pic>
      <p:grpSp>
        <p:nvGrpSpPr>
          <p:cNvPr id="4" name="Group 71"/>
          <p:cNvGrpSpPr/>
          <p:nvPr/>
        </p:nvGrpSpPr>
        <p:grpSpPr>
          <a:xfrm>
            <a:off x="2039845" y="3237635"/>
            <a:ext cx="259004" cy="432048"/>
            <a:chOff x="640588" y="5676324"/>
            <a:chExt cx="402655" cy="952524"/>
          </a:xfrm>
        </p:grpSpPr>
        <p:pic>
          <p:nvPicPr>
            <p:cNvPr id="20482"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1" name="Rounded Rectangle 70"/>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grpSp>
        <p:nvGrpSpPr>
          <p:cNvPr id="5" name="Group 73"/>
          <p:cNvGrpSpPr/>
          <p:nvPr/>
        </p:nvGrpSpPr>
        <p:grpSpPr>
          <a:xfrm>
            <a:off x="2347106" y="3241300"/>
            <a:ext cx="259004" cy="432048"/>
            <a:chOff x="640588" y="5676324"/>
            <a:chExt cx="402655" cy="952524"/>
          </a:xfrm>
        </p:grpSpPr>
        <p:pic>
          <p:nvPicPr>
            <p:cNvPr id="75"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6" name="Rounded Rectangle 75"/>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78" name="Rounded Rectangle 77"/>
          <p:cNvSpPr/>
          <p:nvPr/>
        </p:nvSpPr>
        <p:spPr>
          <a:xfrm>
            <a:off x="2699792" y="3273828"/>
            <a:ext cx="4824536"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dirty="0"/>
              <a:t>ά</a:t>
            </a:r>
            <a:r>
              <a:rPr lang="el-GR" dirty="0" smtClean="0"/>
              <a:t>λλες υποθέσεις που δεν καταγγέλλονται </a:t>
            </a:r>
            <a:endParaRPr lang="en-US" dirty="0" smtClean="0"/>
          </a:p>
        </p:txBody>
      </p:sp>
      <p:sp>
        <p:nvSpPr>
          <p:cNvPr id="40" name="Rounded Rectangle 39"/>
          <p:cNvSpPr/>
          <p:nvPr/>
        </p:nvSpPr>
        <p:spPr>
          <a:xfrm>
            <a:off x="0" y="87474"/>
            <a:ext cx="192879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400" b="1" dirty="0" smtClean="0">
                <a:solidFill>
                  <a:schemeClr val="accent1">
                    <a:lumMod val="75000"/>
                  </a:schemeClr>
                </a:solidFill>
                <a:latin typeface="Calibri" pitchFamily="34" charset="0"/>
                <a:ea typeface="Calibri" pitchFamily="34" charset="0"/>
                <a:cs typeface="Tahoma" pitchFamily="34" charset="0"/>
              </a:rPr>
              <a:t>ΜΗ ΤΥΠΟΠΟΙΗΜΕΝΗ ΚΑΤΑΓΡΑΦΗ ΥΠΟΘΕΣΕΩΝ </a:t>
            </a:r>
            <a:endParaRPr lang="en-US" sz="1400" b="1" dirty="0" smtClean="0">
              <a:solidFill>
                <a:schemeClr val="accent1">
                  <a:lumMod val="75000"/>
                </a:schemeClr>
              </a:solidFill>
              <a:latin typeface="Calibri" pitchFamily="34" charset="0"/>
              <a:ea typeface="Calibri" pitchFamily="34" charset="0"/>
              <a:cs typeface="Tahoma" pitchFamily="34" charset="0"/>
            </a:endParaRPr>
          </a:p>
        </p:txBody>
      </p:sp>
      <p:sp>
        <p:nvSpPr>
          <p:cNvPr id="41" name="Rectangle 40"/>
          <p:cNvSpPr/>
          <p:nvPr/>
        </p:nvSpPr>
        <p:spPr>
          <a:xfrm>
            <a:off x="683574" y="1761668"/>
            <a:ext cx="388629"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bg1">
                    <a:lumMod val="65000"/>
                  </a:schemeClr>
                </a:solidFill>
                <a:effectLst>
                  <a:outerShdw blurRad="50800" dist="39000" dir="5460000" algn="tl">
                    <a:srgbClr val="000000">
                      <a:alpha val="38000"/>
                    </a:srgbClr>
                  </a:outerShdw>
                </a:effectLst>
              </a:rPr>
              <a:t>X</a:t>
            </a:r>
            <a:endParaRPr lang="en-US" sz="3600" b="1" cap="none" spc="0" dirty="0">
              <a:ln w="11430"/>
              <a:solidFill>
                <a:schemeClr val="bg1">
                  <a:lumMod val="65000"/>
                </a:schemeClr>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0483"/>
                                        </p:tgtEl>
                                        <p:attrNameLst>
                                          <p:attrName>style.visibility</p:attrName>
                                        </p:attrNameLst>
                                      </p:cBhvr>
                                      <p:to>
                                        <p:strVal val="visible"/>
                                      </p:to>
                                    </p:set>
                                    <p:anim calcmode="lin" valueType="num">
                                      <p:cBhvr>
                                        <p:cTn id="15" dur="500" fill="hold"/>
                                        <p:tgtEl>
                                          <p:spTgt spid="20483"/>
                                        </p:tgtEl>
                                        <p:attrNameLst>
                                          <p:attrName>ppt_w</p:attrName>
                                        </p:attrNameLst>
                                      </p:cBhvr>
                                      <p:tavLst>
                                        <p:tav tm="0">
                                          <p:val>
                                            <p:fltVal val="0"/>
                                          </p:val>
                                        </p:tav>
                                        <p:tav tm="100000">
                                          <p:val>
                                            <p:strVal val="#ppt_w"/>
                                          </p:val>
                                        </p:tav>
                                      </p:tavLst>
                                    </p:anim>
                                    <p:anim calcmode="lin" valueType="num">
                                      <p:cBhvr>
                                        <p:cTn id="16" dur="500" fill="hold"/>
                                        <p:tgtEl>
                                          <p:spTgt spid="2048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p:cTn id="51" dur="500" fill="hold"/>
                                        <p:tgtEl>
                                          <p:spTgt spid="68"/>
                                        </p:tgtEl>
                                        <p:attrNameLst>
                                          <p:attrName>ppt_w</p:attrName>
                                        </p:attrNameLst>
                                      </p:cBhvr>
                                      <p:tavLst>
                                        <p:tav tm="0">
                                          <p:val>
                                            <p:fltVal val="0"/>
                                          </p:val>
                                        </p:tav>
                                        <p:tav tm="100000">
                                          <p:val>
                                            <p:strVal val="#ppt_w"/>
                                          </p:val>
                                        </p:tav>
                                      </p:tavLst>
                                    </p:anim>
                                    <p:anim calcmode="lin" valueType="num">
                                      <p:cBhvr>
                                        <p:cTn id="52" dur="500" fill="hold"/>
                                        <p:tgtEl>
                                          <p:spTgt spid="68"/>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500" fill="hold"/>
                                        <p:tgtEl>
                                          <p:spTgt spid="69"/>
                                        </p:tgtEl>
                                        <p:attrNameLst>
                                          <p:attrName>ppt_w</p:attrName>
                                        </p:attrNameLst>
                                      </p:cBhvr>
                                      <p:tavLst>
                                        <p:tav tm="0">
                                          <p:val>
                                            <p:fltVal val="0"/>
                                          </p:val>
                                        </p:tav>
                                        <p:tav tm="100000">
                                          <p:val>
                                            <p:strVal val="#ppt_w"/>
                                          </p:val>
                                        </p:tav>
                                      </p:tavLst>
                                    </p:anim>
                                    <p:anim calcmode="lin" valueType="num">
                                      <p:cBhvr>
                                        <p:cTn id="56"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2" grpId="0"/>
      <p:bldP spid="63" grpId="0" animBg="1"/>
      <p:bldP spid="64" grpId="0" animBg="1"/>
      <p:bldP spid="65" grpId="0" animBg="1"/>
      <p:bldP spid="66" grpId="0" animBg="1"/>
      <p:bldP spid="67" grpId="0" animBg="1"/>
      <p:bldP spid="68" grpId="0" animBg="1"/>
      <p:bldP spid="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6" name="Rectangle 5"/>
          <p:cNvSpPr/>
          <p:nvPr/>
        </p:nvSpPr>
        <p:spPr>
          <a:xfrm>
            <a:off x="755576" y="4334222"/>
            <a:ext cx="7992888"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l-GR" b="1" dirty="0" smtClean="0">
                <a:solidFill>
                  <a:schemeClr val="tx2"/>
                </a:solidFill>
              </a:rPr>
              <a:t>ΝΕΑ ΠΕΡΙΣΤΑΤΙΚΑΝ ΣΕ ΔΙΑΣΤΗΜΑ 12 ΜΗΝΩΝ</a:t>
            </a:r>
            <a:endParaRPr lang="el-GR" b="1" dirty="0">
              <a:solidFill>
                <a:schemeClr val="tx2"/>
              </a:solidFill>
            </a:endParaRPr>
          </a:p>
        </p:txBody>
      </p:sp>
      <p:sp>
        <p:nvSpPr>
          <p:cNvPr id="9" name="Rectangle 8"/>
          <p:cNvSpPr/>
          <p:nvPr/>
        </p:nvSpPr>
        <p:spPr>
          <a:xfrm>
            <a:off x="1451938" y="345109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79346" y="2713111"/>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13236" y="344597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43214" y="162041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13973" y="16204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70235" y="125361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498663" y="2348114"/>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30685" y="3082005"/>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7" name="TextBox 16"/>
          <p:cNvSpPr txBox="1"/>
          <p:nvPr/>
        </p:nvSpPr>
        <p:spPr>
          <a:xfrm>
            <a:off x="755576" y="411510"/>
            <a:ext cx="3175485" cy="369332"/>
          </a:xfrm>
          <a:prstGeom prst="rect">
            <a:avLst/>
          </a:prstGeom>
          <a:noFill/>
        </p:spPr>
        <p:txBody>
          <a:bodyPr wrap="none" rtlCol="0">
            <a:spAutoFit/>
          </a:bodyPr>
          <a:lstStyle/>
          <a:p>
            <a:r>
              <a:rPr lang="el-GR" dirty="0" smtClean="0"/>
              <a:t>ΓΕΝΙΚΟΣ ΠΛΥΘΗΣΜΟΣ ΠΑΙΔΙΩΝ</a:t>
            </a:r>
            <a:endParaRPr lang="el-GR" dirty="0"/>
          </a:p>
        </p:txBody>
      </p:sp>
      <p:pic>
        <p:nvPicPr>
          <p:cNvPr id="18" name="Picture 2"/>
          <p:cNvPicPr>
            <a:picLocks noChangeAspect="1" noChangeArrowheads="1"/>
          </p:cNvPicPr>
          <p:nvPr/>
        </p:nvPicPr>
        <p:blipFill>
          <a:blip r:embed="rId3" cstate="print">
            <a:duotone>
              <a:schemeClr val="accent1">
                <a:shade val="45000"/>
                <a:satMod val="135000"/>
              </a:schemeClr>
              <a:prstClr val="white"/>
            </a:duotone>
          </a:blip>
          <a:srcRect l="31423" t="43413" r="31423" b="17067"/>
          <a:stretch>
            <a:fillRect/>
          </a:stretch>
        </p:blipFill>
        <p:spPr bwMode="auto">
          <a:xfrm>
            <a:off x="816536" y="4372362"/>
            <a:ext cx="970012" cy="633460"/>
          </a:xfrm>
          <a:prstGeom prst="rect">
            <a:avLst/>
          </a:prstGeom>
          <a:noFill/>
          <a:ln w="9525">
            <a:noFill/>
            <a:miter lim="800000"/>
            <a:headEnd/>
            <a:tailEnd/>
          </a:ln>
          <a:effectLst/>
        </p:spPr>
      </p:pic>
      <p:sp>
        <p:nvSpPr>
          <p:cNvPr id="19" name="TextBox 18"/>
          <p:cNvSpPr txBox="1"/>
          <p:nvPr/>
        </p:nvSpPr>
        <p:spPr>
          <a:xfrm>
            <a:off x="7006779" y="411510"/>
            <a:ext cx="1813703" cy="369332"/>
          </a:xfrm>
          <a:prstGeom prst="rect">
            <a:avLst/>
          </a:prstGeom>
          <a:noFill/>
        </p:spPr>
        <p:txBody>
          <a:bodyPr wrap="none" rtlCol="0">
            <a:spAutoFit/>
          </a:bodyPr>
          <a:lstStyle/>
          <a:p>
            <a:pPr algn="r"/>
            <a:r>
              <a:rPr lang="en-US" dirty="0" smtClean="0"/>
              <a:t>CAN</a:t>
            </a:r>
            <a:r>
              <a:rPr lang="el-GR" dirty="0" smtClean="0"/>
              <a:t> ΠΕΡΙΣΤΑΤΙΚΑ</a:t>
            </a:r>
            <a:endParaRPr lang="el-GR" dirty="0"/>
          </a:p>
        </p:txBody>
      </p:sp>
      <p:sp>
        <p:nvSpPr>
          <p:cNvPr id="20" name="Rectangle 19"/>
          <p:cNvSpPr/>
          <p:nvPr/>
        </p:nvSpPr>
        <p:spPr>
          <a:xfrm>
            <a:off x="3904802" y="1247639"/>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1" name="Rectangle 20"/>
          <p:cNvSpPr/>
          <p:nvPr/>
        </p:nvSpPr>
        <p:spPr>
          <a:xfrm>
            <a:off x="6338692" y="1980508"/>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22" name="Rectangle 21"/>
          <p:cNvSpPr/>
          <p:nvPr/>
        </p:nvSpPr>
        <p:spPr>
          <a:xfrm>
            <a:off x="5424129" y="882643"/>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1000"/>
                                        <p:tgtEl>
                                          <p:spTgt spid="12"/>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1000"/>
                                        <p:tgtEl>
                                          <p:spTgt spid="16"/>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1000"/>
                                        <p:tgtEl>
                                          <p:spTgt spid="11"/>
                                        </p:tgtEl>
                                      </p:cBhvr>
                                    </p:animEffect>
                                  </p:childTnLst>
                                </p:cTn>
                              </p:par>
                            </p:childTnLst>
                          </p:cTn>
                        </p:par>
                        <p:par>
                          <p:cTn id="16" fill="hold">
                            <p:stCondLst>
                              <p:cond delay="3000"/>
                            </p:stCondLst>
                            <p:childTnLst>
                              <p:par>
                                <p:cTn id="17" presetID="9"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1000"/>
                                        <p:tgtEl>
                                          <p:spTgt spid="13"/>
                                        </p:tgtEl>
                                      </p:cBhvr>
                                    </p:animEffect>
                                  </p:childTnLst>
                                </p:cTn>
                              </p:par>
                            </p:childTnLst>
                          </p:cTn>
                        </p:par>
                        <p:par>
                          <p:cTn id="20" fill="hold">
                            <p:stCondLst>
                              <p:cond delay="4000"/>
                            </p:stCondLst>
                            <p:childTnLst>
                              <p:par>
                                <p:cTn id="21" presetID="9"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1000"/>
                                        <p:tgtEl>
                                          <p:spTgt spid="15"/>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1000"/>
                                        <p:tgtEl>
                                          <p:spTgt spid="10"/>
                                        </p:tgtEl>
                                      </p:cBhvr>
                                    </p:animEffect>
                                  </p:childTnLst>
                                </p:cTn>
                              </p:par>
                            </p:childTnLst>
                          </p:cTn>
                        </p:par>
                        <p:par>
                          <p:cTn id="28" fill="hold">
                            <p:stCondLst>
                              <p:cond delay="6000"/>
                            </p:stCondLst>
                            <p:childTnLst>
                              <p:par>
                                <p:cTn id="29" presetID="9"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dissolve">
                                      <p:cBhvr>
                                        <p:cTn id="31" dur="1000"/>
                                        <p:tgtEl>
                                          <p:spTgt spid="14"/>
                                        </p:tgtEl>
                                      </p:cBhvr>
                                    </p:animEffect>
                                  </p:childTnLst>
                                </p:cTn>
                              </p:par>
                            </p:childTnLst>
                          </p:cTn>
                        </p:par>
                        <p:par>
                          <p:cTn id="32" fill="hold">
                            <p:stCondLst>
                              <p:cond delay="7000"/>
                            </p:stCondLst>
                            <p:childTnLst>
                              <p:par>
                                <p:cTn id="33" presetID="9"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1000"/>
                                        <p:tgtEl>
                                          <p:spTgt spid="9"/>
                                        </p:tgtEl>
                                      </p:cBhvr>
                                    </p:animEffect>
                                  </p:childTnLst>
                                </p:cTn>
                              </p:par>
                            </p:childTnLst>
                          </p:cTn>
                        </p:par>
                        <p:par>
                          <p:cTn id="36" fill="hold">
                            <p:stCondLst>
                              <p:cond delay="8000"/>
                            </p:stCondLst>
                            <p:childTnLst>
                              <p:par>
                                <p:cTn id="37" presetID="9"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1000"/>
                                        <p:tgtEl>
                                          <p:spTgt spid="21"/>
                                        </p:tgtEl>
                                      </p:cBhvr>
                                    </p:animEffect>
                                  </p:childTnLst>
                                </p:cTn>
                              </p:par>
                            </p:childTnLst>
                          </p:cTn>
                        </p:par>
                        <p:par>
                          <p:cTn id="40" fill="hold">
                            <p:stCondLst>
                              <p:cond delay="9000"/>
                            </p:stCondLst>
                            <p:childTnLst>
                              <p:par>
                                <p:cTn id="41" presetID="9"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dissolve">
                                      <p:cBhvr>
                                        <p:cTn id="43" dur="1000"/>
                                        <p:tgtEl>
                                          <p:spTgt spid="22"/>
                                        </p:tgtEl>
                                      </p:cBhvr>
                                    </p:animEffect>
                                  </p:childTnLst>
                                </p:cTn>
                              </p:par>
                            </p:childTnLst>
                          </p:cTn>
                        </p:par>
                        <p:par>
                          <p:cTn id="44" fill="hold">
                            <p:stCondLst>
                              <p:cond delay="10000"/>
                            </p:stCondLst>
                            <p:childTnLst>
                              <p:par>
                                <p:cTn id="45" presetID="9"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732933" cy="338554"/>
          </a:xfrm>
          <a:prstGeom prst="rect">
            <a:avLst/>
          </a:prstGeom>
          <a:noFill/>
        </p:spPr>
        <p:txBody>
          <a:bodyPr wrap="none" rtlCol="0">
            <a:spAutoFit/>
          </a:bodyPr>
          <a:lstStyle/>
          <a:p>
            <a:r>
              <a:rPr lang="el-GR" sz="1600" dirty="0" smtClean="0"/>
              <a:t>ΠΑΙΔΙΑ</a:t>
            </a:r>
            <a:r>
              <a:rPr lang="en-US" sz="1600" dirty="0" smtClean="0"/>
              <a:t> CAN-</a:t>
            </a:r>
            <a:r>
              <a:rPr lang="el-GR" sz="1600" dirty="0" smtClean="0"/>
              <a:t>ΘΥΜΑΤΑ</a:t>
            </a:r>
            <a:r>
              <a:rPr lang="en-US" sz="1600" dirty="0" smtClean="0"/>
              <a:t> </a:t>
            </a:r>
            <a:r>
              <a:rPr lang="el-GR" sz="1600" dirty="0" smtClean="0"/>
              <a:t>ΠΟΥ Τ</a:t>
            </a:r>
            <a:r>
              <a:rPr lang="en-US" sz="1600" dirty="0" smtClean="0"/>
              <a:t>A</a:t>
            </a:r>
            <a:r>
              <a:rPr lang="el-GR" sz="1600" dirty="0" smtClean="0"/>
              <a:t> ΑΝΤΙΛΑΜΒΑΝΕΤΑΙ ΤΟΥΛ</a:t>
            </a:r>
            <a:r>
              <a:rPr lang="en-US" sz="1600" dirty="0" smtClean="0"/>
              <a:t>A</a:t>
            </a:r>
            <a:r>
              <a:rPr lang="el-GR" sz="1600" dirty="0" smtClean="0"/>
              <a:t>ΧΙΣΤΟΝ ΜΙΑ ΥΠΗΡΕΣΙΑ</a:t>
            </a:r>
            <a:endParaRPr lang="el-GR" sz="1600" dirty="0"/>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1400" dirty="0" smtClean="0"/>
              <a:t>ΥΓΕΙΑ</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1400" dirty="0" smtClean="0"/>
              <a:t>ΨΥΧΙΚΗ ΥΓΕΙΑ </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1000" dirty="0" smtClean="0"/>
              <a:t>ΚΟΙΝΩΝΙΚΕΣ ΥΠΗΡΕΣΙΕΣ</a:t>
            </a:r>
            <a:endParaRPr lang="el-GR" sz="10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1400" dirty="0" smtClean="0"/>
              <a:t>ΔΙΚΑΙΟΣΥΝΗ</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200" dirty="0" smtClean="0"/>
              <a:t>ΕΚΠΑΙΔΕΥΣΗ</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r>
              <a:rPr lang="en-US" sz="1400" dirty="0" smtClean="0"/>
              <a:t>/ </a:t>
            </a:r>
            <a:r>
              <a:rPr lang="el-GR" sz="1400" dirty="0" smtClean="0"/>
              <a:t>ΙΔΙΩΤΙΚΟ ΔΙΑΚΙΟ/</a:t>
            </a:r>
            <a:r>
              <a:rPr lang="en-US" sz="1400" dirty="0" smtClean="0"/>
              <a:t> </a:t>
            </a:r>
            <a:r>
              <a:rPr lang="el-GR" sz="1400" dirty="0" smtClean="0"/>
              <a:t>ΜΚΟ</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ΕΠΟΠΤΕΙΑ ΣΤΗ ΒΑΣΗ ΤΩΝ ΔΙΟΙΚΗΤΙΚΩΝ ΔΕΔΟΜΕΝΩΝ</a:t>
            </a:r>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Rectangle 3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38" name="Rectangle 37"/>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Oval 55"/>
          <p:cNvSpPr/>
          <p:nvPr/>
        </p:nvSpPr>
        <p:spPr>
          <a:xfrm>
            <a:off x="4021548" y="137000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7" name="Oval 56"/>
          <p:cNvSpPr/>
          <p:nvPr/>
        </p:nvSpPr>
        <p:spPr>
          <a:xfrm>
            <a:off x="5534446" y="97512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8" name="Oval 57"/>
          <p:cNvSpPr/>
          <p:nvPr/>
        </p:nvSpPr>
        <p:spPr>
          <a:xfrm>
            <a:off x="6454788" y="2084384"/>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59" name="Oval 58"/>
          <p:cNvSpPr/>
          <p:nvPr/>
        </p:nvSpPr>
        <p:spPr>
          <a:xfrm>
            <a:off x="4025896" y="139105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0" name="Oval 59"/>
          <p:cNvSpPr/>
          <p:nvPr/>
        </p:nvSpPr>
        <p:spPr>
          <a:xfrm>
            <a:off x="5538794" y="996180"/>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61" name="Oval 60"/>
          <p:cNvSpPr/>
          <p:nvPr/>
        </p:nvSpPr>
        <p:spPr>
          <a:xfrm>
            <a:off x="6459136" y="2105436"/>
            <a:ext cx="252000" cy="252000"/>
          </a:xfrm>
          <a:prstGeom prst="ellipse">
            <a:avLst/>
          </a:prstGeom>
          <a:noFill/>
          <a:ln w="381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1000"/>
                                        <p:tgtEl>
                                          <p:spTgt spid="38"/>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dissolve">
                                      <p:cBhvr>
                                        <p:cTn id="11" dur="1000"/>
                                        <p:tgtEl>
                                          <p:spTgt spid="55"/>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dissolve">
                                      <p:cBhvr>
                                        <p:cTn id="15" dur="10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 calcmode="lin" valueType="num">
                                      <p:cBhvr>
                                        <p:cTn id="90" dur="500" fill="hold"/>
                                        <p:tgtEl>
                                          <p:spTgt spid="54"/>
                                        </p:tgtEl>
                                        <p:attrNameLst>
                                          <p:attrName>ppt_w</p:attrName>
                                        </p:attrNameLst>
                                      </p:cBhvr>
                                      <p:tavLst>
                                        <p:tav tm="0">
                                          <p:val>
                                            <p:fltVal val="0"/>
                                          </p:val>
                                        </p:tav>
                                        <p:tav tm="100000">
                                          <p:val>
                                            <p:strVal val="#ppt_w"/>
                                          </p:val>
                                        </p:tav>
                                      </p:tavLst>
                                    </p:anim>
                                    <p:anim calcmode="lin" valueType="num">
                                      <p:cBhvr>
                                        <p:cTn id="91" dur="500" fill="hold"/>
                                        <p:tgtEl>
                                          <p:spTgt spid="54"/>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23" presetClass="entr" presetSubtype="16" fill="hold" grpId="0" nodeType="click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500" fill="hold"/>
                                        <p:tgtEl>
                                          <p:spTgt spid="51"/>
                                        </p:tgtEl>
                                        <p:attrNameLst>
                                          <p:attrName>ppt_w</p:attrName>
                                        </p:attrNameLst>
                                      </p:cBhvr>
                                      <p:tavLst>
                                        <p:tav tm="0">
                                          <p:val>
                                            <p:fltVal val="0"/>
                                          </p:val>
                                        </p:tav>
                                        <p:tav tm="100000">
                                          <p:val>
                                            <p:strVal val="#ppt_w"/>
                                          </p:val>
                                        </p:tav>
                                      </p:tavLst>
                                    </p:anim>
                                    <p:anim calcmode="lin" valueType="num">
                                      <p:cBhvr>
                                        <p:cTn id="105"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ppt_w</p:attrName>
                                        </p:attrNameLst>
                                      </p:cBhvr>
                                      <p:tavLst>
                                        <p:tav tm="0">
                                          <p:val>
                                            <p:fltVal val="0"/>
                                          </p:val>
                                        </p:tav>
                                        <p:tav tm="100000">
                                          <p:val>
                                            <p:strVal val="#ppt_w"/>
                                          </p:val>
                                        </p:tav>
                                      </p:tavLst>
                                    </p:anim>
                                    <p:anim calcmode="lin" valueType="num">
                                      <p:cBhvr>
                                        <p:cTn id="111" dur="500" fill="hold"/>
                                        <p:tgtEl>
                                          <p:spTgt spid="25"/>
                                        </p:tgtEl>
                                        <p:attrNameLst>
                                          <p:attrName>ppt_h</p:attrName>
                                        </p:attrNameLst>
                                      </p:cBhvr>
                                      <p:tavLst>
                                        <p:tav tm="0">
                                          <p:val>
                                            <p:fltVal val="0"/>
                                          </p:val>
                                        </p:tav>
                                        <p:tav tm="100000">
                                          <p:val>
                                            <p:strVal val="#ppt_h"/>
                                          </p:val>
                                        </p:tav>
                                      </p:tavLst>
                                    </p:anim>
                                  </p:childTnLst>
                                </p:cTn>
                              </p:par>
                              <p:par>
                                <p:cTn id="112" presetID="23" presetClass="entr" presetSubtype="16"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3" presetClass="entr" presetSubtype="16"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anim calcmode="lin" valueType="num">
                                      <p:cBhvr>
                                        <p:cTn id="120" dur="500" fill="hold"/>
                                        <p:tgtEl>
                                          <p:spTgt spid="56"/>
                                        </p:tgtEl>
                                        <p:attrNameLst>
                                          <p:attrName>ppt_w</p:attrName>
                                        </p:attrNameLst>
                                      </p:cBhvr>
                                      <p:tavLst>
                                        <p:tav tm="0">
                                          <p:val>
                                            <p:fltVal val="0"/>
                                          </p:val>
                                        </p:tav>
                                        <p:tav tm="100000">
                                          <p:val>
                                            <p:strVal val="#ppt_w"/>
                                          </p:val>
                                        </p:tav>
                                      </p:tavLst>
                                    </p:anim>
                                    <p:anim calcmode="lin" valueType="num">
                                      <p:cBhvr>
                                        <p:cTn id="121" dur="500" fill="hold"/>
                                        <p:tgtEl>
                                          <p:spTgt spid="56"/>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 calcmode="lin" valueType="num">
                                      <p:cBhvr>
                                        <p:cTn id="124" dur="500" fill="hold"/>
                                        <p:tgtEl>
                                          <p:spTgt spid="57"/>
                                        </p:tgtEl>
                                        <p:attrNameLst>
                                          <p:attrName>ppt_w</p:attrName>
                                        </p:attrNameLst>
                                      </p:cBhvr>
                                      <p:tavLst>
                                        <p:tav tm="0">
                                          <p:val>
                                            <p:fltVal val="0"/>
                                          </p:val>
                                        </p:tav>
                                        <p:tav tm="100000">
                                          <p:val>
                                            <p:strVal val="#ppt_w"/>
                                          </p:val>
                                        </p:tav>
                                      </p:tavLst>
                                    </p:anim>
                                    <p:anim calcmode="lin" valueType="num">
                                      <p:cBhvr>
                                        <p:cTn id="125" dur="500" fill="hold"/>
                                        <p:tgtEl>
                                          <p:spTgt spid="57"/>
                                        </p:tgtEl>
                                        <p:attrNameLst>
                                          <p:attrName>ppt_h</p:attrName>
                                        </p:attrNameLst>
                                      </p:cBhvr>
                                      <p:tavLst>
                                        <p:tav tm="0">
                                          <p:val>
                                            <p:fltVal val="0"/>
                                          </p:val>
                                        </p:tav>
                                        <p:tav tm="100000">
                                          <p:val>
                                            <p:strVal val="#ppt_h"/>
                                          </p:val>
                                        </p:tav>
                                      </p:tavLst>
                                    </p:anim>
                                  </p:childTnLst>
                                </p:cTn>
                              </p:par>
                              <p:par>
                                <p:cTn id="126" presetID="23" presetClass="entr" presetSubtype="16" fill="hold" grpId="0" nodeType="withEffect">
                                  <p:stCondLst>
                                    <p:cond delay="0"/>
                                  </p:stCondLst>
                                  <p:childTnLst>
                                    <p:set>
                                      <p:cBhvr>
                                        <p:cTn id="127" dur="1" fill="hold">
                                          <p:stCondLst>
                                            <p:cond delay="0"/>
                                          </p:stCondLst>
                                        </p:cTn>
                                        <p:tgtEl>
                                          <p:spTgt spid="58"/>
                                        </p:tgtEl>
                                        <p:attrNameLst>
                                          <p:attrName>style.visibility</p:attrName>
                                        </p:attrNameLst>
                                      </p:cBhvr>
                                      <p:to>
                                        <p:strVal val="visible"/>
                                      </p:to>
                                    </p:set>
                                    <p:anim calcmode="lin" valueType="num">
                                      <p:cBhvr>
                                        <p:cTn id="128" dur="500" fill="hold"/>
                                        <p:tgtEl>
                                          <p:spTgt spid="58"/>
                                        </p:tgtEl>
                                        <p:attrNameLst>
                                          <p:attrName>ppt_w</p:attrName>
                                        </p:attrNameLst>
                                      </p:cBhvr>
                                      <p:tavLst>
                                        <p:tav tm="0">
                                          <p:val>
                                            <p:fltVal val="0"/>
                                          </p:val>
                                        </p:tav>
                                        <p:tav tm="100000">
                                          <p:val>
                                            <p:strVal val="#ppt_w"/>
                                          </p:val>
                                        </p:tav>
                                      </p:tavLst>
                                    </p:anim>
                                    <p:anim calcmode="lin" valueType="num">
                                      <p:cBhvr>
                                        <p:cTn id="129" dur="500" fill="hold"/>
                                        <p:tgtEl>
                                          <p:spTgt spid="58"/>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p:cTn id="134" dur="500" fill="hold"/>
                                        <p:tgtEl>
                                          <p:spTgt spid="59"/>
                                        </p:tgtEl>
                                        <p:attrNameLst>
                                          <p:attrName>ppt_w</p:attrName>
                                        </p:attrNameLst>
                                      </p:cBhvr>
                                      <p:tavLst>
                                        <p:tav tm="0">
                                          <p:val>
                                            <p:fltVal val="0"/>
                                          </p:val>
                                        </p:tav>
                                        <p:tav tm="100000">
                                          <p:val>
                                            <p:strVal val="#ppt_w"/>
                                          </p:val>
                                        </p:tav>
                                      </p:tavLst>
                                    </p:anim>
                                    <p:anim calcmode="lin" valueType="num">
                                      <p:cBhvr>
                                        <p:cTn id="135" dur="500" fill="hold"/>
                                        <p:tgtEl>
                                          <p:spTgt spid="59"/>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 calcmode="lin" valueType="num">
                                      <p:cBhvr>
                                        <p:cTn id="138" dur="500" fill="hold"/>
                                        <p:tgtEl>
                                          <p:spTgt spid="60"/>
                                        </p:tgtEl>
                                        <p:attrNameLst>
                                          <p:attrName>ppt_w</p:attrName>
                                        </p:attrNameLst>
                                      </p:cBhvr>
                                      <p:tavLst>
                                        <p:tav tm="0">
                                          <p:val>
                                            <p:fltVal val="0"/>
                                          </p:val>
                                        </p:tav>
                                        <p:tav tm="100000">
                                          <p:val>
                                            <p:strVal val="#ppt_w"/>
                                          </p:val>
                                        </p:tav>
                                      </p:tavLst>
                                    </p:anim>
                                    <p:anim calcmode="lin" valueType="num">
                                      <p:cBhvr>
                                        <p:cTn id="139" dur="500" fill="hold"/>
                                        <p:tgtEl>
                                          <p:spTgt spid="60"/>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p:cTn id="142" dur="500" fill="hold"/>
                                        <p:tgtEl>
                                          <p:spTgt spid="61"/>
                                        </p:tgtEl>
                                        <p:attrNameLst>
                                          <p:attrName>ppt_w</p:attrName>
                                        </p:attrNameLst>
                                      </p:cBhvr>
                                      <p:tavLst>
                                        <p:tav tm="0">
                                          <p:val>
                                            <p:fltVal val="0"/>
                                          </p:val>
                                        </p:tav>
                                        <p:tav tm="100000">
                                          <p:val>
                                            <p:strVal val="#ppt_w"/>
                                          </p:val>
                                        </p:tav>
                                      </p:tavLst>
                                    </p:anim>
                                    <p:anim calcmode="lin" valueType="num">
                                      <p:cBhvr>
                                        <p:cTn id="143"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37" grpId="0"/>
      <p:bldP spid="38" grpId="0"/>
      <p:bldP spid="55" grpId="0"/>
      <p:bldP spid="56" grpId="0" animBg="1"/>
      <p:bldP spid="57" grpId="0" animBg="1"/>
      <p:bldP spid="58" grpId="0" animBg="1"/>
      <p:bldP spid="59" grpId="0" animBg="1"/>
      <p:bldP spid="60" grpId="0" animBg="1"/>
      <p:bldP spid="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664004" cy="338554"/>
          </a:xfrm>
          <a:prstGeom prst="rect">
            <a:avLst/>
          </a:prstGeom>
          <a:noFill/>
        </p:spPr>
        <p:txBody>
          <a:bodyPr wrap="none" rtlCol="0">
            <a:spAutoFit/>
          </a:bodyPr>
          <a:lstStyle/>
          <a:p>
            <a:r>
              <a:rPr lang="el-GR" sz="1600" dirty="0"/>
              <a:t>ΠΑΙΔΙΑ</a:t>
            </a:r>
            <a:r>
              <a:rPr lang="en-US" sz="1600" dirty="0"/>
              <a:t> CAN-</a:t>
            </a:r>
            <a:r>
              <a:rPr lang="el-GR" sz="1600" dirty="0"/>
              <a:t>ΘΥΜΑΤΑ</a:t>
            </a:r>
            <a:r>
              <a:rPr lang="en-US" sz="1600" dirty="0"/>
              <a:t> </a:t>
            </a:r>
            <a:r>
              <a:rPr lang="el-GR" sz="1600" dirty="0"/>
              <a:t>ΠΟΥ Τ</a:t>
            </a:r>
            <a:r>
              <a:rPr lang="en-US" sz="1600" dirty="0"/>
              <a:t>A</a:t>
            </a:r>
            <a:r>
              <a:rPr lang="el-GR" sz="1600" dirty="0"/>
              <a:t> ΑΝΤΙΛΑΜΒΑΝΕΤΑΙ ΤΟΥΛ</a:t>
            </a:r>
            <a:r>
              <a:rPr lang="en-US" sz="1600" dirty="0"/>
              <a:t>A</a:t>
            </a:r>
            <a:r>
              <a:rPr lang="el-GR" sz="1600" dirty="0"/>
              <a:t>ΧΙΣΤΟΝ ΜΙΑ ΥΠΗΡΕΣΙΑ</a:t>
            </a: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1400" dirty="0" smtClean="0"/>
              <a:t>ΥΓΕΙΑ</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1400" dirty="0" smtClean="0"/>
              <a:t>ΨΥΧΙΚΗ ΥΓΕΙΑ</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dirty="0" smtClean="0"/>
              <a:t>ΚΟΙΝΩΝΙΚΕΣ ΥΠΗΡΕΣΙΕΣ</a:t>
            </a:r>
            <a:endParaRPr lang="el-GR" sz="9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1400" dirty="0" smtClean="0"/>
              <a:t>ΔΙΚΑΙΟΣΥΝΗ</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200" dirty="0" smtClean="0"/>
              <a:t>ΕΚΠΑΙΔΕΥΣΗ</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ΔΗΜΟΣΙΑ</a:t>
            </a:r>
            <a:r>
              <a:rPr lang="en-US" sz="1400" dirty="0" smtClean="0"/>
              <a:t>/</a:t>
            </a:r>
            <a:r>
              <a:rPr lang="el-GR" sz="1400" dirty="0" smtClean="0"/>
              <a:t>ΙΔΙΩΤΙΚΟ ΔΙΚΑΙΟ/ΜΚΟ</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a:t>
            </a:r>
            <a:r>
              <a:rPr lang="el-GR" sz="1400" dirty="0"/>
              <a:t>Ο</a:t>
            </a:r>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ΕΠΟΠΤΕΙΑ ΣΤΗ ΒΑΣΗ ΤΩΝ ΔΙΟΙΚΗΤΙΚΩΝ ΔΕΔΟΜΕΝΩΝ</a:t>
            </a:r>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7" name="Freeform 36"/>
          <p:cNvSpPr/>
          <p:nvPr/>
        </p:nvSpPr>
        <p:spPr>
          <a:xfrm rot="21253366">
            <a:off x="2624646" y="1540542"/>
            <a:ext cx="5468620" cy="1970088"/>
          </a:xfrm>
          <a:custGeom>
            <a:avLst/>
            <a:gdLst>
              <a:gd name="connsiteX0" fmla="*/ 4599940 w 5468620"/>
              <a:gd name="connsiteY0" fmla="*/ 86360 h 2335530"/>
              <a:gd name="connsiteX1" fmla="*/ 5209540 w 5468620"/>
              <a:gd name="connsiteY1" fmla="*/ 101600 h 2335530"/>
              <a:gd name="connsiteX2" fmla="*/ 5392420 w 5468620"/>
              <a:gd name="connsiteY2" fmla="*/ 695960 h 2335530"/>
              <a:gd name="connsiteX3" fmla="*/ 4752340 w 5468620"/>
              <a:gd name="connsiteY3" fmla="*/ 993140 h 2335530"/>
              <a:gd name="connsiteX4" fmla="*/ 3373120 w 5468620"/>
              <a:gd name="connsiteY4" fmla="*/ 1122680 h 2335530"/>
              <a:gd name="connsiteX5" fmla="*/ 2489200 w 5468620"/>
              <a:gd name="connsiteY5" fmla="*/ 1176020 h 2335530"/>
              <a:gd name="connsiteX6" fmla="*/ 1750060 w 5468620"/>
              <a:gd name="connsiteY6" fmla="*/ 1854200 h 2335530"/>
              <a:gd name="connsiteX7" fmla="*/ 1193800 w 5468620"/>
              <a:gd name="connsiteY7" fmla="*/ 2242820 h 2335530"/>
              <a:gd name="connsiteX8" fmla="*/ 325120 w 5468620"/>
              <a:gd name="connsiteY8" fmla="*/ 2212340 h 2335530"/>
              <a:gd name="connsiteX9" fmla="*/ 20320 w 5468620"/>
              <a:gd name="connsiteY9" fmla="*/ 1503680 h 2335530"/>
              <a:gd name="connsiteX10" fmla="*/ 447040 w 5468620"/>
              <a:gd name="connsiteY10" fmla="*/ 863600 h 2335530"/>
              <a:gd name="connsiteX11" fmla="*/ 1308100 w 5468620"/>
              <a:gd name="connsiteY11" fmla="*/ 810260 h 2335530"/>
              <a:gd name="connsiteX12" fmla="*/ 1955800 w 5468620"/>
              <a:gd name="connsiteY12" fmla="*/ 497840 h 2335530"/>
              <a:gd name="connsiteX13" fmla="*/ 2489200 w 5468620"/>
              <a:gd name="connsiteY13" fmla="*/ 520700 h 2335530"/>
              <a:gd name="connsiteX14" fmla="*/ 3037840 w 5468620"/>
              <a:gd name="connsiteY14" fmla="*/ 619760 h 2335530"/>
              <a:gd name="connsiteX15" fmla="*/ 3898900 w 5468620"/>
              <a:gd name="connsiteY15" fmla="*/ 596900 h 2335530"/>
              <a:gd name="connsiteX16" fmla="*/ 4744720 w 5468620"/>
              <a:gd name="connsiteY16" fmla="*/ 101600 h 2335530"/>
              <a:gd name="connsiteX17" fmla="*/ 4805680 w 5468620"/>
              <a:gd name="connsiteY17" fmla="*/ 33020 h 233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68620" h="2335530">
                <a:moveTo>
                  <a:pt x="4599940" y="86360"/>
                </a:moveTo>
                <a:cubicBezTo>
                  <a:pt x="4838700" y="43180"/>
                  <a:pt x="5077460" y="0"/>
                  <a:pt x="5209540" y="101600"/>
                </a:cubicBezTo>
                <a:cubicBezTo>
                  <a:pt x="5341620" y="203200"/>
                  <a:pt x="5468620" y="547370"/>
                  <a:pt x="5392420" y="695960"/>
                </a:cubicBezTo>
                <a:cubicBezTo>
                  <a:pt x="5316220" y="844550"/>
                  <a:pt x="5088890" y="922020"/>
                  <a:pt x="4752340" y="993140"/>
                </a:cubicBezTo>
                <a:cubicBezTo>
                  <a:pt x="4415790" y="1064260"/>
                  <a:pt x="3750310" y="1092200"/>
                  <a:pt x="3373120" y="1122680"/>
                </a:cubicBezTo>
                <a:cubicBezTo>
                  <a:pt x="2995930" y="1153160"/>
                  <a:pt x="2759710" y="1054100"/>
                  <a:pt x="2489200" y="1176020"/>
                </a:cubicBezTo>
                <a:cubicBezTo>
                  <a:pt x="2218690" y="1297940"/>
                  <a:pt x="1965960" y="1676400"/>
                  <a:pt x="1750060" y="1854200"/>
                </a:cubicBezTo>
                <a:cubicBezTo>
                  <a:pt x="1534160" y="2032000"/>
                  <a:pt x="1431290" y="2183130"/>
                  <a:pt x="1193800" y="2242820"/>
                </a:cubicBezTo>
                <a:cubicBezTo>
                  <a:pt x="956310" y="2302510"/>
                  <a:pt x="520700" y="2335530"/>
                  <a:pt x="325120" y="2212340"/>
                </a:cubicBezTo>
                <a:cubicBezTo>
                  <a:pt x="129540" y="2089150"/>
                  <a:pt x="0" y="1728470"/>
                  <a:pt x="20320" y="1503680"/>
                </a:cubicBezTo>
                <a:cubicBezTo>
                  <a:pt x="40640" y="1278890"/>
                  <a:pt x="232410" y="979170"/>
                  <a:pt x="447040" y="863600"/>
                </a:cubicBezTo>
                <a:cubicBezTo>
                  <a:pt x="661670" y="748030"/>
                  <a:pt x="1056640" y="871220"/>
                  <a:pt x="1308100" y="810260"/>
                </a:cubicBezTo>
                <a:cubicBezTo>
                  <a:pt x="1559560" y="749300"/>
                  <a:pt x="1758950" y="546100"/>
                  <a:pt x="1955800" y="497840"/>
                </a:cubicBezTo>
                <a:cubicBezTo>
                  <a:pt x="2152650" y="449580"/>
                  <a:pt x="2308860" y="500380"/>
                  <a:pt x="2489200" y="520700"/>
                </a:cubicBezTo>
                <a:cubicBezTo>
                  <a:pt x="2669540" y="541020"/>
                  <a:pt x="2802890" y="607060"/>
                  <a:pt x="3037840" y="619760"/>
                </a:cubicBezTo>
                <a:cubicBezTo>
                  <a:pt x="3272790" y="632460"/>
                  <a:pt x="3614420" y="683260"/>
                  <a:pt x="3898900" y="596900"/>
                </a:cubicBezTo>
                <a:cubicBezTo>
                  <a:pt x="4183380" y="510540"/>
                  <a:pt x="4593590" y="195580"/>
                  <a:pt x="4744720" y="101600"/>
                </a:cubicBezTo>
                <a:cubicBezTo>
                  <a:pt x="4895850" y="7620"/>
                  <a:pt x="4850765" y="20320"/>
                  <a:pt x="4805680" y="33020"/>
                </a:cubicBezTo>
              </a:path>
            </a:pathLst>
          </a:custGeom>
          <a:solidFill>
            <a:srgbClr val="E7BDBB">
              <a:alpha val="49804"/>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38" name="Freeform 37"/>
          <p:cNvSpPr/>
          <p:nvPr/>
        </p:nvSpPr>
        <p:spPr>
          <a:xfrm rot="473045">
            <a:off x="2540457" y="2689708"/>
            <a:ext cx="3911600" cy="1335265"/>
          </a:xfrm>
          <a:custGeom>
            <a:avLst/>
            <a:gdLst>
              <a:gd name="connsiteX0" fmla="*/ 3351530 w 3911600"/>
              <a:gd name="connsiteY0" fmla="*/ 1930400 h 1932940"/>
              <a:gd name="connsiteX1" fmla="*/ 3747770 w 3911600"/>
              <a:gd name="connsiteY1" fmla="*/ 1770380 h 1932940"/>
              <a:gd name="connsiteX2" fmla="*/ 3869690 w 3911600"/>
              <a:gd name="connsiteY2" fmla="*/ 955040 h 1932940"/>
              <a:gd name="connsiteX3" fmla="*/ 3496310 w 3911600"/>
              <a:gd name="connsiteY3" fmla="*/ 474980 h 1932940"/>
              <a:gd name="connsiteX4" fmla="*/ 2437130 w 3911600"/>
              <a:gd name="connsiteY4" fmla="*/ 459740 h 1932940"/>
              <a:gd name="connsiteX5" fmla="*/ 1621790 w 3911600"/>
              <a:gd name="connsiteY5" fmla="*/ 383540 h 1932940"/>
              <a:gd name="connsiteX6" fmla="*/ 615950 w 3911600"/>
              <a:gd name="connsiteY6" fmla="*/ 86360 h 1932940"/>
              <a:gd name="connsiteX7" fmla="*/ 128270 w 3911600"/>
              <a:gd name="connsiteY7" fmla="*/ 109220 h 1932940"/>
              <a:gd name="connsiteX8" fmla="*/ 97790 w 3911600"/>
              <a:gd name="connsiteY8" fmla="*/ 741680 h 1932940"/>
              <a:gd name="connsiteX9" fmla="*/ 715010 w 3911600"/>
              <a:gd name="connsiteY9" fmla="*/ 1259840 h 1932940"/>
              <a:gd name="connsiteX10" fmla="*/ 1697990 w 3911600"/>
              <a:gd name="connsiteY10" fmla="*/ 1252220 h 1932940"/>
              <a:gd name="connsiteX11" fmla="*/ 2322830 w 3911600"/>
              <a:gd name="connsiteY11" fmla="*/ 1320800 h 1932940"/>
              <a:gd name="connsiteX12" fmla="*/ 2993390 w 3911600"/>
              <a:gd name="connsiteY12" fmla="*/ 1755140 h 1932940"/>
              <a:gd name="connsiteX13" fmla="*/ 3404870 w 3911600"/>
              <a:gd name="connsiteY13" fmla="*/ 1922780 h 1932940"/>
              <a:gd name="connsiteX14" fmla="*/ 3404870 w 3911600"/>
              <a:gd name="connsiteY14" fmla="*/ 1922780 h 193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11600" h="1932940">
                <a:moveTo>
                  <a:pt x="3351530" y="1930400"/>
                </a:moveTo>
                <a:cubicBezTo>
                  <a:pt x="3506470" y="1931670"/>
                  <a:pt x="3661410" y="1932940"/>
                  <a:pt x="3747770" y="1770380"/>
                </a:cubicBezTo>
                <a:cubicBezTo>
                  <a:pt x="3834130" y="1607820"/>
                  <a:pt x="3911600" y="1170940"/>
                  <a:pt x="3869690" y="955040"/>
                </a:cubicBezTo>
                <a:cubicBezTo>
                  <a:pt x="3827780" y="739140"/>
                  <a:pt x="3735070" y="557530"/>
                  <a:pt x="3496310" y="474980"/>
                </a:cubicBezTo>
                <a:cubicBezTo>
                  <a:pt x="3257550" y="392430"/>
                  <a:pt x="2749550" y="474980"/>
                  <a:pt x="2437130" y="459740"/>
                </a:cubicBezTo>
                <a:cubicBezTo>
                  <a:pt x="2124710" y="444500"/>
                  <a:pt x="1925320" y="445770"/>
                  <a:pt x="1621790" y="383540"/>
                </a:cubicBezTo>
                <a:cubicBezTo>
                  <a:pt x="1318260" y="321310"/>
                  <a:pt x="864870" y="132080"/>
                  <a:pt x="615950" y="86360"/>
                </a:cubicBezTo>
                <a:cubicBezTo>
                  <a:pt x="367030" y="40640"/>
                  <a:pt x="214630" y="0"/>
                  <a:pt x="128270" y="109220"/>
                </a:cubicBezTo>
                <a:cubicBezTo>
                  <a:pt x="41910" y="218440"/>
                  <a:pt x="0" y="549910"/>
                  <a:pt x="97790" y="741680"/>
                </a:cubicBezTo>
                <a:cubicBezTo>
                  <a:pt x="195580" y="933450"/>
                  <a:pt x="448310" y="1174750"/>
                  <a:pt x="715010" y="1259840"/>
                </a:cubicBezTo>
                <a:cubicBezTo>
                  <a:pt x="981710" y="1344930"/>
                  <a:pt x="1430020" y="1242060"/>
                  <a:pt x="1697990" y="1252220"/>
                </a:cubicBezTo>
                <a:cubicBezTo>
                  <a:pt x="1965960" y="1262380"/>
                  <a:pt x="2106930" y="1236980"/>
                  <a:pt x="2322830" y="1320800"/>
                </a:cubicBezTo>
                <a:cubicBezTo>
                  <a:pt x="2538730" y="1404620"/>
                  <a:pt x="2813050" y="1654810"/>
                  <a:pt x="2993390" y="1755140"/>
                </a:cubicBezTo>
                <a:cubicBezTo>
                  <a:pt x="3173730" y="1855470"/>
                  <a:pt x="3404870" y="1922780"/>
                  <a:pt x="3404870" y="1922780"/>
                </a:cubicBezTo>
                <a:lnTo>
                  <a:pt x="3404870" y="1922780"/>
                </a:lnTo>
              </a:path>
            </a:pathLst>
          </a:custGeom>
          <a:solidFill>
            <a:srgbClr val="B6CC86">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5" name="Freeform 54"/>
          <p:cNvSpPr/>
          <p:nvPr/>
        </p:nvSpPr>
        <p:spPr>
          <a:xfrm rot="21306040">
            <a:off x="2123728" y="915567"/>
            <a:ext cx="3550280" cy="2520280"/>
          </a:xfrm>
          <a:custGeom>
            <a:avLst/>
            <a:gdLst>
              <a:gd name="connsiteX0" fmla="*/ 605790 w 3190240"/>
              <a:gd name="connsiteY0" fmla="*/ 11430 h 2852420"/>
              <a:gd name="connsiteX1" fmla="*/ 1184910 w 3190240"/>
              <a:gd name="connsiteY1" fmla="*/ 438150 h 2852420"/>
              <a:gd name="connsiteX2" fmla="*/ 1398270 w 3190240"/>
              <a:gd name="connsiteY2" fmla="*/ 887730 h 2852420"/>
              <a:gd name="connsiteX3" fmla="*/ 1680210 w 3190240"/>
              <a:gd name="connsiteY3" fmla="*/ 1024890 h 2852420"/>
              <a:gd name="connsiteX4" fmla="*/ 2388870 w 3190240"/>
              <a:gd name="connsiteY4" fmla="*/ 1017270 h 2852420"/>
              <a:gd name="connsiteX5" fmla="*/ 2609850 w 3190240"/>
              <a:gd name="connsiteY5" fmla="*/ 834390 h 2852420"/>
              <a:gd name="connsiteX6" fmla="*/ 3013710 w 3190240"/>
              <a:gd name="connsiteY6" fmla="*/ 803910 h 2852420"/>
              <a:gd name="connsiteX7" fmla="*/ 3181350 w 3190240"/>
              <a:gd name="connsiteY7" fmla="*/ 1169670 h 2852420"/>
              <a:gd name="connsiteX8" fmla="*/ 3067050 w 3190240"/>
              <a:gd name="connsiteY8" fmla="*/ 1611630 h 2852420"/>
              <a:gd name="connsiteX9" fmla="*/ 2533650 w 3190240"/>
              <a:gd name="connsiteY9" fmla="*/ 1413510 h 2852420"/>
              <a:gd name="connsiteX10" fmla="*/ 2175510 w 3190240"/>
              <a:gd name="connsiteY10" fmla="*/ 1329690 h 2852420"/>
              <a:gd name="connsiteX11" fmla="*/ 1436370 w 3190240"/>
              <a:gd name="connsiteY11" fmla="*/ 1779270 h 2852420"/>
              <a:gd name="connsiteX12" fmla="*/ 1413510 w 3190240"/>
              <a:gd name="connsiteY12" fmla="*/ 2259330 h 2852420"/>
              <a:gd name="connsiteX13" fmla="*/ 1314450 w 3190240"/>
              <a:gd name="connsiteY13" fmla="*/ 2564130 h 2852420"/>
              <a:gd name="connsiteX14" fmla="*/ 1024890 w 3190240"/>
              <a:gd name="connsiteY14" fmla="*/ 2815590 h 2852420"/>
              <a:gd name="connsiteX15" fmla="*/ 468630 w 3190240"/>
              <a:gd name="connsiteY15" fmla="*/ 2785110 h 2852420"/>
              <a:gd name="connsiteX16" fmla="*/ 194310 w 3190240"/>
              <a:gd name="connsiteY16" fmla="*/ 2579370 h 2852420"/>
              <a:gd name="connsiteX17" fmla="*/ 140970 w 3190240"/>
              <a:gd name="connsiteY17" fmla="*/ 1824990 h 2852420"/>
              <a:gd name="connsiteX18" fmla="*/ 621030 w 3190240"/>
              <a:gd name="connsiteY18" fmla="*/ 1223010 h 2852420"/>
              <a:gd name="connsiteX19" fmla="*/ 285750 w 3190240"/>
              <a:gd name="connsiteY19" fmla="*/ 750570 h 2852420"/>
              <a:gd name="connsiteX20" fmla="*/ 34290 w 3190240"/>
              <a:gd name="connsiteY20" fmla="*/ 346710 h 2852420"/>
              <a:gd name="connsiteX21" fmla="*/ 491490 w 3190240"/>
              <a:gd name="connsiteY21" fmla="*/ 49530 h 2852420"/>
              <a:gd name="connsiteX22" fmla="*/ 674370 w 3190240"/>
              <a:gd name="connsiteY22" fmla="*/ 49530 h 2852420"/>
              <a:gd name="connsiteX23" fmla="*/ 674370 w 3190240"/>
              <a:gd name="connsiteY23" fmla="*/ 49530 h 285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90240" h="2852420">
                <a:moveTo>
                  <a:pt x="605790" y="11430"/>
                </a:moveTo>
                <a:cubicBezTo>
                  <a:pt x="829310" y="151765"/>
                  <a:pt x="1052830" y="292100"/>
                  <a:pt x="1184910" y="438150"/>
                </a:cubicBezTo>
                <a:cubicBezTo>
                  <a:pt x="1316990" y="584200"/>
                  <a:pt x="1315720" y="789940"/>
                  <a:pt x="1398270" y="887730"/>
                </a:cubicBezTo>
                <a:cubicBezTo>
                  <a:pt x="1480820" y="985520"/>
                  <a:pt x="1515110" y="1003300"/>
                  <a:pt x="1680210" y="1024890"/>
                </a:cubicBezTo>
                <a:cubicBezTo>
                  <a:pt x="1845310" y="1046480"/>
                  <a:pt x="2233930" y="1049020"/>
                  <a:pt x="2388870" y="1017270"/>
                </a:cubicBezTo>
                <a:cubicBezTo>
                  <a:pt x="2543810" y="985520"/>
                  <a:pt x="2505710" y="869950"/>
                  <a:pt x="2609850" y="834390"/>
                </a:cubicBezTo>
                <a:cubicBezTo>
                  <a:pt x="2713990" y="798830"/>
                  <a:pt x="2918460" y="748030"/>
                  <a:pt x="3013710" y="803910"/>
                </a:cubicBezTo>
                <a:cubicBezTo>
                  <a:pt x="3108960" y="859790"/>
                  <a:pt x="3172460" y="1035050"/>
                  <a:pt x="3181350" y="1169670"/>
                </a:cubicBezTo>
                <a:cubicBezTo>
                  <a:pt x="3190240" y="1304290"/>
                  <a:pt x="3175000" y="1570990"/>
                  <a:pt x="3067050" y="1611630"/>
                </a:cubicBezTo>
                <a:cubicBezTo>
                  <a:pt x="2959100" y="1652270"/>
                  <a:pt x="2682240" y="1460500"/>
                  <a:pt x="2533650" y="1413510"/>
                </a:cubicBezTo>
                <a:cubicBezTo>
                  <a:pt x="2385060" y="1366520"/>
                  <a:pt x="2358390" y="1268730"/>
                  <a:pt x="2175510" y="1329690"/>
                </a:cubicBezTo>
                <a:cubicBezTo>
                  <a:pt x="1992630" y="1390650"/>
                  <a:pt x="1563370" y="1624330"/>
                  <a:pt x="1436370" y="1779270"/>
                </a:cubicBezTo>
                <a:cubicBezTo>
                  <a:pt x="1309370" y="1934210"/>
                  <a:pt x="1433830" y="2128520"/>
                  <a:pt x="1413510" y="2259330"/>
                </a:cubicBezTo>
                <a:cubicBezTo>
                  <a:pt x="1393190" y="2390140"/>
                  <a:pt x="1379220" y="2471420"/>
                  <a:pt x="1314450" y="2564130"/>
                </a:cubicBezTo>
                <a:cubicBezTo>
                  <a:pt x="1249680" y="2656840"/>
                  <a:pt x="1165860" y="2778760"/>
                  <a:pt x="1024890" y="2815590"/>
                </a:cubicBezTo>
                <a:cubicBezTo>
                  <a:pt x="883920" y="2852420"/>
                  <a:pt x="607060" y="2824480"/>
                  <a:pt x="468630" y="2785110"/>
                </a:cubicBezTo>
                <a:cubicBezTo>
                  <a:pt x="330200" y="2745740"/>
                  <a:pt x="248920" y="2739390"/>
                  <a:pt x="194310" y="2579370"/>
                </a:cubicBezTo>
                <a:cubicBezTo>
                  <a:pt x="139700" y="2419350"/>
                  <a:pt x="69850" y="2051050"/>
                  <a:pt x="140970" y="1824990"/>
                </a:cubicBezTo>
                <a:cubicBezTo>
                  <a:pt x="212090" y="1598930"/>
                  <a:pt x="596900" y="1402080"/>
                  <a:pt x="621030" y="1223010"/>
                </a:cubicBezTo>
                <a:cubicBezTo>
                  <a:pt x="645160" y="1043940"/>
                  <a:pt x="383540" y="896620"/>
                  <a:pt x="285750" y="750570"/>
                </a:cubicBezTo>
                <a:cubicBezTo>
                  <a:pt x="187960" y="604520"/>
                  <a:pt x="0" y="463550"/>
                  <a:pt x="34290" y="346710"/>
                </a:cubicBezTo>
                <a:cubicBezTo>
                  <a:pt x="68580" y="229870"/>
                  <a:pt x="384810" y="99060"/>
                  <a:pt x="491490" y="49530"/>
                </a:cubicBezTo>
                <a:cubicBezTo>
                  <a:pt x="598170" y="0"/>
                  <a:pt x="674370" y="49530"/>
                  <a:pt x="674370" y="49530"/>
                </a:cubicBezTo>
                <a:lnTo>
                  <a:pt x="674370" y="49530"/>
                </a:lnTo>
              </a:path>
            </a:pathLst>
          </a:custGeom>
          <a:solidFill>
            <a:srgbClr val="A6BFDE">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56" name="Rectangle 55"/>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7" name="Rectangle 56"/>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8" name="Rectangle 57"/>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37" grpId="0" animBg="1"/>
      <p:bldP spid="38" grpId="0" animBg="1"/>
      <p:bldP spid="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664004" cy="338554"/>
          </a:xfrm>
          <a:prstGeom prst="rect">
            <a:avLst/>
          </a:prstGeom>
          <a:noFill/>
        </p:spPr>
        <p:txBody>
          <a:bodyPr wrap="none" rtlCol="0">
            <a:spAutoFit/>
          </a:bodyPr>
          <a:lstStyle/>
          <a:p>
            <a:r>
              <a:rPr lang="el-GR" sz="1600" dirty="0"/>
              <a:t>ΠΑΙΔΙΑ</a:t>
            </a:r>
            <a:r>
              <a:rPr lang="en-US" sz="1600" dirty="0"/>
              <a:t> CAN-</a:t>
            </a:r>
            <a:r>
              <a:rPr lang="el-GR" sz="1600" dirty="0"/>
              <a:t>ΘΥΜΑΤΑ</a:t>
            </a:r>
            <a:r>
              <a:rPr lang="en-US" sz="1600" dirty="0"/>
              <a:t> </a:t>
            </a:r>
            <a:r>
              <a:rPr lang="el-GR" sz="1600" dirty="0"/>
              <a:t>ΠΟΥ Τ</a:t>
            </a:r>
            <a:r>
              <a:rPr lang="en-US" sz="1600" dirty="0"/>
              <a:t>A</a:t>
            </a:r>
            <a:r>
              <a:rPr lang="el-GR" sz="1600" dirty="0"/>
              <a:t> ΑΝΤΙΛΑΜΒΑΝΕΤΑΙ ΤΟΥΛ</a:t>
            </a:r>
            <a:r>
              <a:rPr lang="en-US" sz="1600" dirty="0"/>
              <a:t>A</a:t>
            </a:r>
            <a:r>
              <a:rPr lang="el-GR" sz="1600" dirty="0"/>
              <a:t>ΧΙΣΤΟΝ ΜΙΑ ΥΠΗΡΕΣΙΑ</a:t>
            </a: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1400" dirty="0" smtClean="0"/>
              <a:t>ΥΓΕΙΑ</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1400" dirty="0" smtClean="0"/>
              <a:t>ΨΥΧΙΚΗ ΥΓΕΙΑ</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1100" dirty="0" smtClean="0"/>
              <a:t>ΚΟΙΝΩΝΙΚΕΣ ΥΠΗΡΕΣΙΕΣ</a:t>
            </a:r>
            <a:endParaRPr lang="el-GR" sz="11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1400" dirty="0" smtClean="0"/>
              <a:t>ΔΙΚΑΙΟΣΥΝΗ</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200" dirty="0" smtClean="0"/>
              <a:t>ΕΚΠΑΙΔΕΥΣΗ</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r>
              <a:rPr lang="en-US" sz="1400" dirty="0" smtClean="0"/>
              <a:t>/</a:t>
            </a:r>
            <a:r>
              <a:rPr lang="el-GR" sz="1400" dirty="0" smtClean="0"/>
              <a:t>ΙΔΙΩΤΙΚΟ ΔΙΚΑΙΟ</a:t>
            </a:r>
            <a:r>
              <a:rPr lang="en-US" sz="1400" dirty="0" smtClean="0"/>
              <a:t>/</a:t>
            </a:r>
            <a:r>
              <a:rPr lang="el-GR" sz="1400" dirty="0" smtClean="0"/>
              <a:t>ΜΚΟ</a:t>
            </a:r>
            <a:endParaRPr lang="el-GR" sz="1400" dirty="0"/>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ΕΠΟΠΤΕΙΑ ΣΤΗ ΒΑΣΗ ΤΩΝ ΔΙΟΙΚΗΤΙΚΩΝ ΔΕΔΟΜΕΝΩΝ</a:t>
            </a:r>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7" name="Freeform 56"/>
          <p:cNvSpPr/>
          <p:nvPr/>
        </p:nvSpPr>
        <p:spPr>
          <a:xfrm>
            <a:off x="1283561" y="1146953"/>
            <a:ext cx="6298071" cy="2929467"/>
          </a:xfrm>
          <a:custGeom>
            <a:avLst/>
            <a:gdLst>
              <a:gd name="connsiteX0" fmla="*/ 1547706 w 6298071"/>
              <a:gd name="connsiteY0" fmla="*/ 79022 h 2929467"/>
              <a:gd name="connsiteX1" fmla="*/ 1635760 w 6298071"/>
              <a:gd name="connsiteY1" fmla="*/ 512516 h 2929467"/>
              <a:gd name="connsiteX2" fmla="*/ 1832186 w 6298071"/>
              <a:gd name="connsiteY2" fmla="*/ 1271129 h 2929467"/>
              <a:gd name="connsiteX3" fmla="*/ 2435013 w 6298071"/>
              <a:gd name="connsiteY3" fmla="*/ 1332089 h 2929467"/>
              <a:gd name="connsiteX4" fmla="*/ 3037840 w 6298071"/>
              <a:gd name="connsiteY4" fmla="*/ 1460782 h 2929467"/>
              <a:gd name="connsiteX5" fmla="*/ 3396826 w 6298071"/>
              <a:gd name="connsiteY5" fmla="*/ 1169529 h 2929467"/>
              <a:gd name="connsiteX6" fmla="*/ 3782906 w 6298071"/>
              <a:gd name="connsiteY6" fmla="*/ 1047609 h 2929467"/>
              <a:gd name="connsiteX7" fmla="*/ 3803226 w 6298071"/>
              <a:gd name="connsiteY7" fmla="*/ 668302 h 2929467"/>
              <a:gd name="connsiteX8" fmla="*/ 4080933 w 6298071"/>
              <a:gd name="connsiteY8" fmla="*/ 390596 h 2929467"/>
              <a:gd name="connsiteX9" fmla="*/ 4392506 w 6298071"/>
              <a:gd name="connsiteY9" fmla="*/ 668302 h 2929467"/>
              <a:gd name="connsiteX10" fmla="*/ 4487333 w 6298071"/>
              <a:gd name="connsiteY10" fmla="*/ 918916 h 2929467"/>
              <a:gd name="connsiteX11" fmla="*/ 5198533 w 6298071"/>
              <a:gd name="connsiteY11" fmla="*/ 932462 h 2929467"/>
              <a:gd name="connsiteX12" fmla="*/ 5726853 w 6298071"/>
              <a:gd name="connsiteY12" fmla="*/ 485422 h 2929467"/>
              <a:gd name="connsiteX13" fmla="*/ 6180666 w 6298071"/>
              <a:gd name="connsiteY13" fmla="*/ 410916 h 2929467"/>
              <a:gd name="connsiteX14" fmla="*/ 6275493 w 6298071"/>
              <a:gd name="connsiteY14" fmla="*/ 898596 h 2929467"/>
              <a:gd name="connsiteX15" fmla="*/ 6045200 w 6298071"/>
              <a:gd name="connsiteY15" fmla="*/ 1095022 h 2929467"/>
              <a:gd name="connsiteX16" fmla="*/ 5496560 w 6298071"/>
              <a:gd name="connsiteY16" fmla="*/ 1196622 h 2929467"/>
              <a:gd name="connsiteX17" fmla="*/ 5035973 w 6298071"/>
              <a:gd name="connsiteY17" fmla="*/ 1521742 h 2929467"/>
              <a:gd name="connsiteX18" fmla="*/ 4690533 w 6298071"/>
              <a:gd name="connsiteY18" fmla="*/ 2111022 h 2929467"/>
              <a:gd name="connsiteX19" fmla="*/ 4737946 w 6298071"/>
              <a:gd name="connsiteY19" fmla="*/ 2564836 h 2929467"/>
              <a:gd name="connsiteX20" fmla="*/ 4534746 w 6298071"/>
              <a:gd name="connsiteY20" fmla="*/ 2815449 h 2929467"/>
              <a:gd name="connsiteX21" fmla="*/ 3965786 w 6298071"/>
              <a:gd name="connsiteY21" fmla="*/ 2835769 h 2929467"/>
              <a:gd name="connsiteX22" fmla="*/ 3884506 w 6298071"/>
              <a:gd name="connsiteY22" fmla="*/ 2253262 h 2929467"/>
              <a:gd name="connsiteX23" fmla="*/ 4507653 w 6298071"/>
              <a:gd name="connsiteY23" fmla="*/ 1894276 h 2929467"/>
              <a:gd name="connsiteX24" fmla="*/ 4588933 w 6298071"/>
              <a:gd name="connsiteY24" fmla="*/ 1345636 h 2929467"/>
              <a:gd name="connsiteX25" fmla="*/ 4331546 w 6298071"/>
              <a:gd name="connsiteY25" fmla="*/ 1067929 h 2929467"/>
              <a:gd name="connsiteX26" fmla="*/ 3999653 w 6298071"/>
              <a:gd name="connsiteY26" fmla="*/ 1203396 h 2929467"/>
              <a:gd name="connsiteX27" fmla="*/ 3606800 w 6298071"/>
              <a:gd name="connsiteY27" fmla="*/ 1772356 h 2929467"/>
              <a:gd name="connsiteX28" fmla="*/ 2726266 w 6298071"/>
              <a:gd name="connsiteY28" fmla="*/ 1670756 h 2929467"/>
              <a:gd name="connsiteX29" fmla="*/ 2495973 w 6298071"/>
              <a:gd name="connsiteY29" fmla="*/ 2124569 h 2929467"/>
              <a:gd name="connsiteX30" fmla="*/ 1608666 w 6298071"/>
              <a:gd name="connsiteY30" fmla="*/ 2490329 h 2929467"/>
              <a:gd name="connsiteX31" fmla="*/ 1249680 w 6298071"/>
              <a:gd name="connsiteY31" fmla="*/ 2036516 h 2929467"/>
              <a:gd name="connsiteX32" fmla="*/ 741680 w 6298071"/>
              <a:gd name="connsiteY32" fmla="*/ 2117796 h 2929467"/>
              <a:gd name="connsiteX33" fmla="*/ 626533 w 6298071"/>
              <a:gd name="connsiteY33" fmla="*/ 2605476 h 2929467"/>
              <a:gd name="connsiteX34" fmla="*/ 436880 w 6298071"/>
              <a:gd name="connsiteY34" fmla="*/ 2869636 h 2929467"/>
              <a:gd name="connsiteX35" fmla="*/ 84666 w 6298071"/>
              <a:gd name="connsiteY35" fmla="*/ 2686756 h 2929467"/>
              <a:gd name="connsiteX36" fmla="*/ 111760 w 6298071"/>
              <a:gd name="connsiteY36" fmla="*/ 2165209 h 2929467"/>
              <a:gd name="connsiteX37" fmla="*/ 755226 w 6298071"/>
              <a:gd name="connsiteY37" fmla="*/ 1758809 h 2929467"/>
              <a:gd name="connsiteX38" fmla="*/ 1351280 w 6298071"/>
              <a:gd name="connsiteY38" fmla="*/ 1338862 h 2929467"/>
              <a:gd name="connsiteX39" fmla="*/ 1432560 w 6298071"/>
              <a:gd name="connsiteY39" fmla="*/ 918916 h 2929467"/>
              <a:gd name="connsiteX40" fmla="*/ 931333 w 6298071"/>
              <a:gd name="connsiteY40" fmla="*/ 526062 h 2929467"/>
              <a:gd name="connsiteX41" fmla="*/ 951653 w 6298071"/>
              <a:gd name="connsiteY41" fmla="*/ 126436 h 2929467"/>
              <a:gd name="connsiteX42" fmla="*/ 1270000 w 6298071"/>
              <a:gd name="connsiteY42" fmla="*/ 38382 h 2929467"/>
              <a:gd name="connsiteX43" fmla="*/ 1547706 w 6298071"/>
              <a:gd name="connsiteY43" fmla="*/ 79022 h 292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298071" h="2929467">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9"/>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38" name="Rectangle 37"/>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5" name="Rectangle 54"/>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664004" cy="338554"/>
          </a:xfrm>
          <a:prstGeom prst="rect">
            <a:avLst/>
          </a:prstGeom>
          <a:noFill/>
        </p:spPr>
        <p:txBody>
          <a:bodyPr wrap="none" rtlCol="0">
            <a:spAutoFit/>
          </a:bodyPr>
          <a:lstStyle/>
          <a:p>
            <a:r>
              <a:rPr lang="el-GR" sz="1600" dirty="0"/>
              <a:t>ΠΑΙΔΙΑ</a:t>
            </a:r>
            <a:r>
              <a:rPr lang="en-US" sz="1600" dirty="0"/>
              <a:t> CAN-</a:t>
            </a:r>
            <a:r>
              <a:rPr lang="el-GR" sz="1600" dirty="0"/>
              <a:t>ΘΥΜΑΤΑ</a:t>
            </a:r>
            <a:r>
              <a:rPr lang="en-US" sz="1600" dirty="0"/>
              <a:t> </a:t>
            </a:r>
            <a:r>
              <a:rPr lang="el-GR" sz="1600" dirty="0"/>
              <a:t>ΠΟΥ Τ</a:t>
            </a:r>
            <a:r>
              <a:rPr lang="en-US" sz="1600" dirty="0"/>
              <a:t>A</a:t>
            </a:r>
            <a:r>
              <a:rPr lang="el-GR" sz="1600" dirty="0"/>
              <a:t> ΑΝΤΙΛΑΜΒΑΝΕΤΑΙ ΤΟΥΛ</a:t>
            </a:r>
            <a:r>
              <a:rPr lang="en-US" sz="1600" dirty="0"/>
              <a:t>A</a:t>
            </a:r>
            <a:r>
              <a:rPr lang="el-GR" sz="1600" dirty="0"/>
              <a:t>ΧΙΣΤΟΝ ΜΙΑ ΥΠΗΡΕΣΙΑ</a:t>
            </a: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1400" dirty="0" smtClean="0"/>
              <a:t>ΥΓΕΙΑ</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1400" dirty="0" smtClean="0"/>
              <a:t>ΨΥΧΙΚΗ ΥΓΕΙΑ</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1000" dirty="0" smtClean="0"/>
              <a:t>ΚΟΙΝΩΝΙΚΕΣ ΥΠΗΡΕΣΙΕΣ</a:t>
            </a:r>
            <a:endParaRPr lang="el-GR" sz="100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1400" dirty="0" smtClean="0"/>
              <a:t>ΔΙΚΑΙΟΣΥΝΗ</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200" dirty="0" smtClean="0"/>
              <a:t>ΕΚΠΑΙΔΕΥΣΗ</a:t>
            </a:r>
            <a:endParaRPr lang="el-GR" sz="14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ΔΗΜΟΣΙΟ</a:t>
            </a:r>
            <a:r>
              <a:rPr lang="en-US" sz="1400" dirty="0"/>
              <a:t>/</a:t>
            </a:r>
            <a:r>
              <a:rPr lang="el-GR" sz="1400" dirty="0"/>
              <a:t>ΙΔΙΩΤΙΚΟ ΔΙΚΑΙΟ</a:t>
            </a:r>
            <a:r>
              <a:rPr lang="en-US" sz="1400" dirty="0"/>
              <a:t>/</a:t>
            </a:r>
            <a:r>
              <a:rPr lang="el-GR" sz="1400" dirty="0"/>
              <a:t>ΜΚΟ</a:t>
            </a:r>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ΕΠΟΠΤΕΙΑ ΣΤΗ ΒΑΣΗ ΤΩΝ ΔΙΟΙΚΗΤΙΚΩΝ ΔΕΔΟΜΕΝΩΝ</a:t>
            </a:r>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8" name="Down Arrow 37"/>
          <p:cNvSpPr/>
          <p:nvPr/>
        </p:nvSpPr>
        <p:spPr>
          <a:xfrm rot="19607152">
            <a:off x="5120649" y="3072046"/>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5" name="Down Arrow 54"/>
          <p:cNvSpPr/>
          <p:nvPr/>
        </p:nvSpPr>
        <p:spPr>
          <a:xfrm rot="19607152">
            <a:off x="2528361" y="2135942"/>
            <a:ext cx="504056" cy="432048"/>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56" name="Down Arrow 55"/>
          <p:cNvSpPr/>
          <p:nvPr/>
        </p:nvSpPr>
        <p:spPr>
          <a:xfrm>
            <a:off x="3059832" y="2013688"/>
            <a:ext cx="504056" cy="43204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Rectangle 56"/>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4" name="Rectangle 63"/>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65" name="Rectangle 64"/>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dissolve">
                                      <p:cBhvr>
                                        <p:cTn id="21" dur="500"/>
                                        <p:tgtEl>
                                          <p:spTgt spid="63"/>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dissolve">
                                      <p:cBhvr>
                                        <p:cTn id="24" dur="500"/>
                                        <p:tgtEl>
                                          <p:spTgt spid="6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dissolve">
                                      <p:cBhvr>
                                        <p:cTn id="27" dur="500"/>
                                        <p:tgtEl>
                                          <p:spTgt spid="62"/>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dissolve">
                                      <p:cBhvr>
                                        <p:cTn id="30" dur="500"/>
                                        <p:tgtEl>
                                          <p:spTgt spid="6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dissolve">
                                      <p:cBhvr>
                                        <p:cTn id="33" dur="500"/>
                                        <p:tgtEl>
                                          <p:spTgt spid="5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dissolve">
                                      <p:cBhvr>
                                        <p:cTn id="3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5" grpId="0" animBg="1"/>
      <p:bldP spid="56" grpId="0" animBg="1"/>
      <p:bldP spid="58" grpId="0" animBg="1"/>
      <p:bldP spid="59" grpId="0" animBg="1"/>
      <p:bldP spid="60" grpId="0" animBg="1"/>
      <p:bldP spid="61" grpId="0" animBg="1"/>
      <p:bldP spid="62" grpId="0" animBg="1"/>
      <p:bldP spid="6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879562"/>
            <a:ext cx="7992888" cy="34023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smtClean="0">
                <a:solidFill>
                  <a:schemeClr val="accent1"/>
                </a:solidFill>
                <a:sym typeface="Webdings"/>
              </a:rPr>
              <a:t></a:t>
            </a:r>
            <a:endParaRPr lang="el-GR" sz="2400" dirty="0">
              <a:solidFill>
                <a:schemeClr val="accent1"/>
              </a:solidFill>
            </a:endParaRPr>
          </a:p>
        </p:txBody>
      </p:sp>
      <p:sp>
        <p:nvSpPr>
          <p:cNvPr id="9" name="Rectangle 8"/>
          <p:cNvSpPr/>
          <p:nvPr/>
        </p:nvSpPr>
        <p:spPr>
          <a:xfrm>
            <a:off x="1475656" y="3455856"/>
            <a:ext cx="45576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0" name="Rectangle 9"/>
          <p:cNvSpPr/>
          <p:nvPr/>
        </p:nvSpPr>
        <p:spPr>
          <a:xfrm>
            <a:off x="2998302" y="2725016"/>
            <a:ext cx="512534"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1" name="Rectangle 10"/>
          <p:cNvSpPr/>
          <p:nvPr/>
        </p:nvSpPr>
        <p:spPr>
          <a:xfrm>
            <a:off x="5436954" y="3457884"/>
            <a:ext cx="759038"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2" name="Rectangle 11"/>
          <p:cNvSpPr/>
          <p:nvPr/>
        </p:nvSpPr>
        <p:spPr>
          <a:xfrm>
            <a:off x="6962170" y="1628511"/>
            <a:ext cx="509106" cy="461665"/>
          </a:xfrm>
          <a:prstGeom prst="rect">
            <a:avLst/>
          </a:prstGeom>
        </p:spPr>
        <p:txBody>
          <a:bodyPr wrap="square">
            <a:spAutoFit/>
          </a:bodyPr>
          <a:lstStyle/>
          <a:p>
            <a:r>
              <a:rPr lang="el-GR" sz="2400" dirty="0" smtClean="0">
                <a:solidFill>
                  <a:srgbClr val="FF0000"/>
                </a:solidFill>
                <a:sym typeface="Webdings"/>
              </a:rPr>
              <a:t></a:t>
            </a:r>
            <a:endParaRPr lang="el-GR" sz="2400" dirty="0"/>
          </a:p>
        </p:txBody>
      </p:sp>
      <p:sp>
        <p:nvSpPr>
          <p:cNvPr id="13" name="Rectangle 12"/>
          <p:cNvSpPr/>
          <p:nvPr/>
        </p:nvSpPr>
        <p:spPr>
          <a:xfrm>
            <a:off x="5132929" y="1627557"/>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4" name="Rectangle 13"/>
          <p:cNvSpPr/>
          <p:nvPr/>
        </p:nvSpPr>
        <p:spPr>
          <a:xfrm>
            <a:off x="2389204" y="1260760"/>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5" name="Rectangle 14"/>
          <p:cNvSpPr/>
          <p:nvPr/>
        </p:nvSpPr>
        <p:spPr>
          <a:xfrm>
            <a:off x="4522376" y="2360029"/>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16" name="Rectangle 15"/>
          <p:cNvSpPr/>
          <p:nvPr/>
        </p:nvSpPr>
        <p:spPr>
          <a:xfrm>
            <a:off x="6352017" y="3089148"/>
            <a:ext cx="492443" cy="461665"/>
          </a:xfrm>
          <a:prstGeom prst="rect">
            <a:avLst/>
          </a:prstGeom>
        </p:spPr>
        <p:txBody>
          <a:bodyPr wrap="none">
            <a:spAutoFit/>
          </a:bodyPr>
          <a:lstStyle/>
          <a:p>
            <a:r>
              <a:rPr lang="el-GR" sz="2400" dirty="0" smtClean="0">
                <a:solidFill>
                  <a:srgbClr val="FF0000"/>
                </a:solidFill>
                <a:sym typeface="Webdings"/>
              </a:rPr>
              <a:t></a:t>
            </a:r>
            <a:endParaRPr lang="el-GR" sz="2400" dirty="0">
              <a:solidFill>
                <a:srgbClr val="FF0000"/>
              </a:solidFill>
            </a:endParaRPr>
          </a:p>
        </p:txBody>
      </p:sp>
      <p:sp>
        <p:nvSpPr>
          <p:cNvPr id="20" name="TextBox 19"/>
          <p:cNvSpPr txBox="1"/>
          <p:nvPr/>
        </p:nvSpPr>
        <p:spPr>
          <a:xfrm>
            <a:off x="663478" y="339502"/>
            <a:ext cx="6664004" cy="338554"/>
          </a:xfrm>
          <a:prstGeom prst="rect">
            <a:avLst/>
          </a:prstGeom>
          <a:noFill/>
        </p:spPr>
        <p:txBody>
          <a:bodyPr wrap="none" rtlCol="0">
            <a:spAutoFit/>
          </a:bodyPr>
          <a:lstStyle/>
          <a:p>
            <a:r>
              <a:rPr lang="el-GR" sz="1600" dirty="0"/>
              <a:t>ΠΑΙΔΙΑ</a:t>
            </a:r>
            <a:r>
              <a:rPr lang="en-US" sz="1600" dirty="0"/>
              <a:t> CAN-</a:t>
            </a:r>
            <a:r>
              <a:rPr lang="el-GR" sz="1600" dirty="0"/>
              <a:t>ΘΥΜΑΤΑ</a:t>
            </a:r>
            <a:r>
              <a:rPr lang="en-US" sz="1600" dirty="0"/>
              <a:t> </a:t>
            </a:r>
            <a:r>
              <a:rPr lang="el-GR" sz="1600" dirty="0"/>
              <a:t>ΠΟΥ Τ</a:t>
            </a:r>
            <a:r>
              <a:rPr lang="en-US" sz="1600" dirty="0"/>
              <a:t>A</a:t>
            </a:r>
            <a:r>
              <a:rPr lang="el-GR" sz="1600" dirty="0"/>
              <a:t> ΑΝΤΙΛΑΜΒΑΝΕΤΑΙ ΤΟΥΛ</a:t>
            </a:r>
            <a:r>
              <a:rPr lang="en-US" sz="1600" dirty="0"/>
              <a:t>A</a:t>
            </a:r>
            <a:r>
              <a:rPr lang="el-GR" sz="1600" dirty="0"/>
              <a:t>ΧΙΣΤΟΝ ΜΙΑ ΥΠΗΡΕΣΙΑ</a:t>
            </a:r>
          </a:p>
        </p:txBody>
      </p:sp>
      <p:sp>
        <p:nvSpPr>
          <p:cNvPr id="21" name="Rectangle 20"/>
          <p:cNvSpPr/>
          <p:nvPr/>
        </p:nvSpPr>
        <p:spPr>
          <a:xfrm>
            <a:off x="2066122" y="4371950"/>
            <a:ext cx="1080120" cy="27003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1400" dirty="0" smtClean="0"/>
              <a:t>ΥΓΕΙΑ</a:t>
            </a:r>
            <a:endParaRPr lang="el-GR" sz="1400" dirty="0"/>
          </a:p>
        </p:txBody>
      </p:sp>
      <p:sp>
        <p:nvSpPr>
          <p:cNvPr id="22" name="Rectangle 21"/>
          <p:cNvSpPr/>
          <p:nvPr/>
        </p:nvSpPr>
        <p:spPr>
          <a:xfrm>
            <a:off x="3376668" y="4371950"/>
            <a:ext cx="1440160" cy="27003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1400" dirty="0" smtClean="0"/>
              <a:t>ΨΥΧΙΚΗ ΥΓΕΙΑ</a:t>
            </a:r>
            <a:endParaRPr lang="el-GR" sz="1400" dirty="0"/>
          </a:p>
        </p:txBody>
      </p:sp>
      <p:sp>
        <p:nvSpPr>
          <p:cNvPr id="23" name="Rectangle 22"/>
          <p:cNvSpPr/>
          <p:nvPr/>
        </p:nvSpPr>
        <p:spPr>
          <a:xfrm>
            <a:off x="5080874" y="4371950"/>
            <a:ext cx="1080120" cy="27003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1050" dirty="0" smtClean="0"/>
              <a:t>ΚΟΙΝΩΝΙΚΕΣ ΥΠΗΡΕΣΙΕΣ</a:t>
            </a:r>
            <a:endParaRPr lang="el-GR" sz="1050" dirty="0"/>
          </a:p>
        </p:txBody>
      </p:sp>
      <p:sp>
        <p:nvSpPr>
          <p:cNvPr id="24" name="Rectangle 23"/>
          <p:cNvSpPr/>
          <p:nvPr/>
        </p:nvSpPr>
        <p:spPr>
          <a:xfrm>
            <a:off x="6357800" y="4371950"/>
            <a:ext cx="1080120" cy="27003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1400" dirty="0" smtClean="0"/>
              <a:t>ΔΙΚΑΙΟΣΥΝΗ</a:t>
            </a:r>
            <a:endParaRPr lang="el-GR" sz="1400" dirty="0"/>
          </a:p>
        </p:txBody>
      </p:sp>
      <p:sp>
        <p:nvSpPr>
          <p:cNvPr id="25" name="Rectangle 24"/>
          <p:cNvSpPr/>
          <p:nvPr/>
        </p:nvSpPr>
        <p:spPr>
          <a:xfrm>
            <a:off x="7668344" y="4371950"/>
            <a:ext cx="1080120"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26" name="Rectangle 25"/>
          <p:cNvSpPr/>
          <p:nvPr/>
        </p:nvSpPr>
        <p:spPr>
          <a:xfrm>
            <a:off x="755576" y="4371950"/>
            <a:ext cx="1080120" cy="27003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1200" dirty="0" smtClean="0"/>
              <a:t>ΕΚΠΑΙΔΕΥΣΗ</a:t>
            </a:r>
            <a:endParaRPr lang="el-GR" sz="1200" dirty="0"/>
          </a:p>
        </p:txBody>
      </p:sp>
      <p:sp>
        <p:nvSpPr>
          <p:cNvPr id="28" name="Rectangle 27"/>
          <p:cNvSpPr/>
          <p:nvPr/>
        </p:nvSpPr>
        <p:spPr>
          <a:xfrm>
            <a:off x="755576" y="4725483"/>
            <a:ext cx="5400600" cy="2225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ΔΗΜΟΣΙΟ</a:t>
            </a:r>
            <a:r>
              <a:rPr lang="en-US" sz="1400" dirty="0"/>
              <a:t>/</a:t>
            </a:r>
            <a:r>
              <a:rPr lang="el-GR" sz="1400" dirty="0"/>
              <a:t>ΙΔΙΩΤΙΚΟ ΔΙΚΑΙΟ</a:t>
            </a:r>
            <a:r>
              <a:rPr lang="en-US" sz="1400" dirty="0"/>
              <a:t>/</a:t>
            </a:r>
            <a:r>
              <a:rPr lang="el-GR" sz="1400" dirty="0"/>
              <a:t>ΜΚΟ</a:t>
            </a:r>
          </a:p>
        </p:txBody>
      </p:sp>
      <p:sp>
        <p:nvSpPr>
          <p:cNvPr id="29" name="Rectangle 28"/>
          <p:cNvSpPr/>
          <p:nvPr/>
        </p:nvSpPr>
        <p:spPr>
          <a:xfrm>
            <a:off x="6356960" y="4718109"/>
            <a:ext cx="2391504" cy="229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ΔΗΜΟΣΙΟ</a:t>
            </a:r>
            <a:endParaRPr lang="el-GR" sz="1400" dirty="0"/>
          </a:p>
        </p:txBody>
      </p:sp>
      <p:sp>
        <p:nvSpPr>
          <p:cNvPr id="30" name="Rectangle 29"/>
          <p:cNvSpPr/>
          <p:nvPr/>
        </p:nvSpPr>
        <p:spPr>
          <a:xfrm rot="16200000">
            <a:off x="-1280501" y="2342337"/>
            <a:ext cx="3402378" cy="4823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ΕΠΟΠΤΕΙΑ ΣΤΗ ΒΑΣΗ ΤΩΝ ΔΙΟΙΚΗΤΙΚΩΝ ΔΕΔΟΜΕΝΩΝ</a:t>
            </a:r>
          </a:p>
        </p:txBody>
      </p:sp>
      <p:sp>
        <p:nvSpPr>
          <p:cNvPr id="39" name="Oval 38"/>
          <p:cNvSpPr/>
          <p:nvPr/>
        </p:nvSpPr>
        <p:spPr>
          <a:xfrm>
            <a:off x="1578621" y="357064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0" name="Oval 39"/>
          <p:cNvSpPr/>
          <p:nvPr/>
        </p:nvSpPr>
        <p:spPr>
          <a:xfrm>
            <a:off x="3102705" y="2833132"/>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1" name="Oval 40"/>
          <p:cNvSpPr/>
          <p:nvPr/>
        </p:nvSpPr>
        <p:spPr>
          <a:xfrm>
            <a:off x="5235971" y="1736989"/>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2" name="Oval 41"/>
          <p:cNvSpPr/>
          <p:nvPr/>
        </p:nvSpPr>
        <p:spPr>
          <a:xfrm>
            <a:off x="7065057" y="1741066"/>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3" name="Oval 42"/>
          <p:cNvSpPr/>
          <p:nvPr/>
        </p:nvSpPr>
        <p:spPr>
          <a:xfrm>
            <a:off x="5542836" y="3562938"/>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4" name="Oval 43"/>
          <p:cNvSpPr/>
          <p:nvPr/>
        </p:nvSpPr>
        <p:spPr>
          <a:xfrm>
            <a:off x="2490384" y="1369395"/>
            <a:ext cx="252000" cy="252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45" name="Oval 44"/>
          <p:cNvSpPr/>
          <p:nvPr/>
        </p:nvSpPr>
        <p:spPr>
          <a:xfrm>
            <a:off x="4589428" y="2427734"/>
            <a:ext cx="316414"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6" name="Oval 45"/>
          <p:cNvSpPr/>
          <p:nvPr/>
        </p:nvSpPr>
        <p:spPr>
          <a:xfrm>
            <a:off x="6975033" y="1642033"/>
            <a:ext cx="432048" cy="44205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7" name="Oval 46"/>
          <p:cNvSpPr/>
          <p:nvPr/>
        </p:nvSpPr>
        <p:spPr>
          <a:xfrm>
            <a:off x="2994705" y="2720529"/>
            <a:ext cx="468000" cy="468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48" name="Oval 47"/>
          <p:cNvSpPr/>
          <p:nvPr/>
        </p:nvSpPr>
        <p:spPr>
          <a:xfrm>
            <a:off x="5172971" y="1669550"/>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49" name="Oval 48"/>
          <p:cNvSpPr/>
          <p:nvPr/>
        </p:nvSpPr>
        <p:spPr>
          <a:xfrm>
            <a:off x="2427384" y="1304184"/>
            <a:ext cx="378000"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0" name="Oval 49"/>
          <p:cNvSpPr/>
          <p:nvPr/>
        </p:nvSpPr>
        <p:spPr>
          <a:xfrm>
            <a:off x="3039705" y="2769814"/>
            <a:ext cx="378000" cy="3780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51" name="Oval 50"/>
          <p:cNvSpPr/>
          <p:nvPr/>
        </p:nvSpPr>
        <p:spPr>
          <a:xfrm>
            <a:off x="2868665" y="2591365"/>
            <a:ext cx="720080" cy="72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a:p>
        </p:txBody>
      </p:sp>
      <p:sp>
        <p:nvSpPr>
          <p:cNvPr id="52" name="Oval 51"/>
          <p:cNvSpPr/>
          <p:nvPr/>
        </p:nvSpPr>
        <p:spPr>
          <a:xfrm>
            <a:off x="5447436" y="3459662"/>
            <a:ext cx="442800"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3" name="Oval 52"/>
          <p:cNvSpPr/>
          <p:nvPr/>
        </p:nvSpPr>
        <p:spPr>
          <a:xfrm>
            <a:off x="2805705" y="2528883"/>
            <a:ext cx="846000" cy="8460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4" name="Oval 53"/>
          <p:cNvSpPr/>
          <p:nvPr/>
        </p:nvSpPr>
        <p:spPr>
          <a:xfrm>
            <a:off x="2923719" y="2643758"/>
            <a:ext cx="609972" cy="6084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58" name="Oval 57"/>
          <p:cNvSpPr/>
          <p:nvPr/>
        </p:nvSpPr>
        <p:spPr>
          <a:xfrm>
            <a:off x="1403648" y="341784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9" name="Oval 58"/>
          <p:cNvSpPr/>
          <p:nvPr/>
        </p:nvSpPr>
        <p:spPr>
          <a:xfrm>
            <a:off x="2339752" y="1203598"/>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0" name="Oval 59"/>
          <p:cNvSpPr/>
          <p:nvPr/>
        </p:nvSpPr>
        <p:spPr>
          <a:xfrm>
            <a:off x="6921172" y="1588057"/>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1" name="Oval 60"/>
          <p:cNvSpPr/>
          <p:nvPr/>
        </p:nvSpPr>
        <p:spPr>
          <a:xfrm>
            <a:off x="5098574" y="1608554"/>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2" name="Oval 61"/>
          <p:cNvSpPr/>
          <p:nvPr/>
        </p:nvSpPr>
        <p:spPr>
          <a:xfrm>
            <a:off x="4477594" y="2301780"/>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63" name="Oval 62"/>
          <p:cNvSpPr/>
          <p:nvPr/>
        </p:nvSpPr>
        <p:spPr>
          <a:xfrm>
            <a:off x="6304470" y="3026256"/>
            <a:ext cx="540000" cy="540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a:p>
        </p:txBody>
      </p:sp>
      <p:sp>
        <p:nvSpPr>
          <p:cNvPr id="57" name="Down Arrow 56"/>
          <p:cNvSpPr/>
          <p:nvPr/>
        </p:nvSpPr>
        <p:spPr>
          <a:xfrm rot="19607152">
            <a:off x="2622634" y="2170456"/>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4" name="Down Arrow 63"/>
          <p:cNvSpPr/>
          <p:nvPr/>
        </p:nvSpPr>
        <p:spPr>
          <a:xfrm rot="19607152">
            <a:off x="1254482" y="3250575"/>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5" name="Down Arrow 64"/>
          <p:cNvSpPr/>
          <p:nvPr/>
        </p:nvSpPr>
        <p:spPr>
          <a:xfrm rot="19607152">
            <a:off x="6737389" y="137836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6" name="Down Arrow 65"/>
          <p:cNvSpPr/>
          <p:nvPr/>
        </p:nvSpPr>
        <p:spPr>
          <a:xfrm rot="19607152">
            <a:off x="5142914" y="3106560"/>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7" name="Down Arrow 66"/>
          <p:cNvSpPr/>
          <p:nvPr/>
        </p:nvSpPr>
        <p:spPr>
          <a:xfrm rot="19607152">
            <a:off x="2128878" y="1018327"/>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8" name="Down Arrow 67"/>
          <p:cNvSpPr/>
          <p:nvPr/>
        </p:nvSpPr>
        <p:spPr>
          <a:xfrm rot="19607152">
            <a:off x="4217108" y="202643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69" name="Down Arrow 68"/>
          <p:cNvSpPr/>
          <p:nvPr/>
        </p:nvSpPr>
        <p:spPr>
          <a:xfrm rot="19607152">
            <a:off x="4937189" y="1378368"/>
            <a:ext cx="504056" cy="432048"/>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a:p>
        </p:txBody>
      </p:sp>
      <p:sp>
        <p:nvSpPr>
          <p:cNvPr id="55" name="Rectangle 54"/>
          <p:cNvSpPr/>
          <p:nvPr/>
        </p:nvSpPr>
        <p:spPr>
          <a:xfrm>
            <a:off x="3895720" y="1247639"/>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56" name="Rectangle 55"/>
          <p:cNvSpPr/>
          <p:nvPr/>
        </p:nvSpPr>
        <p:spPr>
          <a:xfrm>
            <a:off x="6329610" y="1980508"/>
            <a:ext cx="759038" cy="461665"/>
          </a:xfrm>
          <a:prstGeom prst="rect">
            <a:avLst/>
          </a:prstGeom>
        </p:spPr>
        <p:txBody>
          <a:bodyPr wrap="square">
            <a:spAutoFit/>
          </a:bodyPr>
          <a:lstStyle/>
          <a:p>
            <a:r>
              <a:rPr lang="el-GR" sz="2400" dirty="0" smtClean="0">
                <a:solidFill>
                  <a:srgbClr val="FFC000"/>
                </a:solidFill>
                <a:sym typeface="Webdings"/>
              </a:rPr>
              <a:t></a:t>
            </a:r>
            <a:endParaRPr lang="el-GR" sz="2400" dirty="0">
              <a:solidFill>
                <a:srgbClr val="FFC000"/>
              </a:solidFill>
            </a:endParaRPr>
          </a:p>
        </p:txBody>
      </p:sp>
      <p:sp>
        <p:nvSpPr>
          <p:cNvPr id="70" name="Rectangle 69"/>
          <p:cNvSpPr/>
          <p:nvPr/>
        </p:nvSpPr>
        <p:spPr>
          <a:xfrm>
            <a:off x="5415047" y="882643"/>
            <a:ext cx="492443" cy="461665"/>
          </a:xfrm>
          <a:prstGeom prst="rect">
            <a:avLst/>
          </a:prstGeom>
        </p:spPr>
        <p:txBody>
          <a:bodyPr wrap="none">
            <a:spAutoFit/>
          </a:bodyPr>
          <a:lstStyle/>
          <a:p>
            <a:r>
              <a:rPr lang="el-GR" sz="2400" dirty="0" smtClean="0">
                <a:solidFill>
                  <a:srgbClr val="FFC000"/>
                </a:solidFill>
                <a:sym typeface="Webdings"/>
              </a:rPr>
              <a:t></a:t>
            </a:r>
            <a:endParaRPr lang="el-GR" sz="24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0-#ppt_w/2"/>
                                          </p:val>
                                        </p:tav>
                                        <p:tav tm="100000">
                                          <p:val>
                                            <p:strVal val="#ppt_x"/>
                                          </p:val>
                                        </p:tav>
                                      </p:tavLst>
                                    </p:anim>
                                    <p:anim calcmode="lin" valueType="num">
                                      <p:cBhvr additive="base">
                                        <p:cTn id="8" dur="500" fill="hold"/>
                                        <p:tgtEl>
                                          <p:spTgt spid="66"/>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0-#ppt_w/2"/>
                                          </p:val>
                                        </p:tav>
                                        <p:tav tm="100000">
                                          <p:val>
                                            <p:strVal val="#ppt_x"/>
                                          </p:val>
                                        </p:tav>
                                      </p:tavLst>
                                    </p:anim>
                                    <p:anim calcmode="lin" valueType="num">
                                      <p:cBhvr additive="base">
                                        <p:cTn id="12" dur="500" fill="hold"/>
                                        <p:tgtEl>
                                          <p:spTgt spid="68"/>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500" fill="hold"/>
                                        <p:tgtEl>
                                          <p:spTgt spid="69"/>
                                        </p:tgtEl>
                                        <p:attrNameLst>
                                          <p:attrName>ppt_x</p:attrName>
                                        </p:attrNameLst>
                                      </p:cBhvr>
                                      <p:tavLst>
                                        <p:tav tm="0">
                                          <p:val>
                                            <p:strVal val="0-#ppt_w/2"/>
                                          </p:val>
                                        </p:tav>
                                        <p:tav tm="100000">
                                          <p:val>
                                            <p:strVal val="#ppt_x"/>
                                          </p:val>
                                        </p:tav>
                                      </p:tavLst>
                                    </p:anim>
                                    <p:anim calcmode="lin" valueType="num">
                                      <p:cBhvr additive="base">
                                        <p:cTn id="16" dur="500" fill="hold"/>
                                        <p:tgtEl>
                                          <p:spTgt spid="69"/>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0-#ppt_w/2"/>
                                          </p:val>
                                        </p:tav>
                                        <p:tav tm="100000">
                                          <p:val>
                                            <p:strVal val="#ppt_x"/>
                                          </p:val>
                                        </p:tav>
                                      </p:tavLst>
                                    </p:anim>
                                    <p:anim calcmode="lin" valueType="num">
                                      <p:cBhvr additive="base">
                                        <p:cTn id="24" dur="500" fill="hold"/>
                                        <p:tgtEl>
                                          <p:spTgt spid="57"/>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0-#ppt_w/2"/>
                                          </p:val>
                                        </p:tav>
                                        <p:tav tm="100000">
                                          <p:val>
                                            <p:strVal val="#ppt_x"/>
                                          </p:val>
                                        </p:tav>
                                      </p:tavLst>
                                    </p:anim>
                                    <p:anim calcmode="lin" valueType="num">
                                      <p:cBhvr additive="base">
                                        <p:cTn id="28" dur="500" fill="hold"/>
                                        <p:tgtEl>
                                          <p:spTgt spid="67"/>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0-#ppt_w/2"/>
                                          </p:val>
                                        </p:tav>
                                        <p:tav tm="100000">
                                          <p:val>
                                            <p:strVal val="#ppt_x"/>
                                          </p:val>
                                        </p:tav>
                                      </p:tavLst>
                                    </p:anim>
                                    <p:anim calcmode="lin" valueType="num">
                                      <p:cBhvr additive="base">
                                        <p:cTn id="32" dur="500" fill="hold"/>
                                        <p:tgtEl>
                                          <p:spTgt spid="64"/>
                                        </p:tgtEl>
                                        <p:attrNameLst>
                                          <p:attrName>ppt_y</p:attrName>
                                        </p:attrNameLst>
                                      </p:cBhvr>
                                      <p:tavLst>
                                        <p:tav tm="0">
                                          <p:val>
                                            <p:strVal val="0-#ppt_h/2"/>
                                          </p:val>
                                        </p:tav>
                                        <p:tav tm="100000">
                                          <p:val>
                                            <p:strVal val="#ppt_y"/>
                                          </p:val>
                                        </p:tav>
                                      </p:tavLst>
                                    </p:anim>
                                  </p:childTnLst>
                                </p:cTn>
                              </p:par>
                              <p:par>
                                <p:cTn id="33" presetID="9" presetClass="exit" presetSubtype="0" fill="hold" grpId="0" nodeType="withEffect">
                                  <p:stCondLst>
                                    <p:cond delay="0"/>
                                  </p:stCondLst>
                                  <p:childTnLst>
                                    <p:animEffect transition="out" filter="dissolve">
                                      <p:cBhvr>
                                        <p:cTn id="34" dur="500"/>
                                        <p:tgtEl>
                                          <p:spTgt spid="58"/>
                                        </p:tgtEl>
                                      </p:cBhvr>
                                    </p:animEffect>
                                    <p:set>
                                      <p:cBhvr>
                                        <p:cTn id="35" dur="1" fill="hold">
                                          <p:stCondLst>
                                            <p:cond delay="499"/>
                                          </p:stCondLst>
                                        </p:cTn>
                                        <p:tgtEl>
                                          <p:spTgt spid="58"/>
                                        </p:tgtEl>
                                        <p:attrNameLst>
                                          <p:attrName>style.visibility</p:attrName>
                                        </p:attrNameLst>
                                      </p:cBhvr>
                                      <p:to>
                                        <p:strVal val="hidden"/>
                                      </p:to>
                                    </p:set>
                                  </p:childTnLst>
                                </p:cTn>
                              </p:par>
                              <p:par>
                                <p:cTn id="36" presetID="9" presetClass="exit" presetSubtype="0" fill="hold" grpId="0" nodeType="withEffect">
                                  <p:stCondLst>
                                    <p:cond delay="0"/>
                                  </p:stCondLst>
                                  <p:childTnLst>
                                    <p:animEffect transition="out" filter="dissolve">
                                      <p:cBhvr>
                                        <p:cTn id="37" dur="500"/>
                                        <p:tgtEl>
                                          <p:spTgt spid="59"/>
                                        </p:tgtEl>
                                      </p:cBhvr>
                                    </p:animEffect>
                                    <p:set>
                                      <p:cBhvr>
                                        <p:cTn id="38" dur="1" fill="hold">
                                          <p:stCondLst>
                                            <p:cond delay="499"/>
                                          </p:stCondLst>
                                        </p:cTn>
                                        <p:tgtEl>
                                          <p:spTgt spid="59"/>
                                        </p:tgtEl>
                                        <p:attrNameLst>
                                          <p:attrName>style.visibility</p:attrName>
                                        </p:attrNameLst>
                                      </p:cBhvr>
                                      <p:to>
                                        <p:strVal val="hidden"/>
                                      </p:to>
                                    </p:set>
                                  </p:childTnLst>
                                </p:cTn>
                              </p:par>
                              <p:par>
                                <p:cTn id="39" presetID="9" presetClass="exit" presetSubtype="0" fill="hold" grpId="0" nodeType="withEffect">
                                  <p:stCondLst>
                                    <p:cond delay="0"/>
                                  </p:stCondLst>
                                  <p:childTnLst>
                                    <p:animEffect transition="out" filter="dissolve">
                                      <p:cBhvr>
                                        <p:cTn id="40" dur="500"/>
                                        <p:tgtEl>
                                          <p:spTgt spid="62"/>
                                        </p:tgtEl>
                                      </p:cBhvr>
                                    </p:animEffect>
                                    <p:set>
                                      <p:cBhvr>
                                        <p:cTn id="41" dur="1" fill="hold">
                                          <p:stCondLst>
                                            <p:cond delay="499"/>
                                          </p:stCondLst>
                                        </p:cTn>
                                        <p:tgtEl>
                                          <p:spTgt spid="62"/>
                                        </p:tgtEl>
                                        <p:attrNameLst>
                                          <p:attrName>style.visibility</p:attrName>
                                        </p:attrNameLst>
                                      </p:cBhvr>
                                      <p:to>
                                        <p:strVal val="hidden"/>
                                      </p:to>
                                    </p:set>
                                  </p:childTnLst>
                                </p:cTn>
                              </p:par>
                              <p:par>
                                <p:cTn id="42" presetID="9" presetClass="exit" presetSubtype="0" fill="hold" grpId="0" nodeType="withEffect">
                                  <p:stCondLst>
                                    <p:cond delay="0"/>
                                  </p:stCondLst>
                                  <p:childTnLst>
                                    <p:animEffect transition="out" filter="dissolve">
                                      <p:cBhvr>
                                        <p:cTn id="43" dur="500"/>
                                        <p:tgtEl>
                                          <p:spTgt spid="61"/>
                                        </p:tgtEl>
                                      </p:cBhvr>
                                    </p:animEffect>
                                    <p:set>
                                      <p:cBhvr>
                                        <p:cTn id="44" dur="1" fill="hold">
                                          <p:stCondLst>
                                            <p:cond delay="499"/>
                                          </p:stCondLst>
                                        </p:cTn>
                                        <p:tgtEl>
                                          <p:spTgt spid="61"/>
                                        </p:tgtEl>
                                        <p:attrNameLst>
                                          <p:attrName>style.visibility</p:attrName>
                                        </p:attrNameLst>
                                      </p:cBhvr>
                                      <p:to>
                                        <p:strVal val="hidden"/>
                                      </p:to>
                                    </p:set>
                                  </p:childTnLst>
                                </p:cTn>
                              </p:par>
                              <p:par>
                                <p:cTn id="45" presetID="9" presetClass="exit" presetSubtype="0" fill="hold" grpId="0" nodeType="withEffect">
                                  <p:stCondLst>
                                    <p:cond delay="0"/>
                                  </p:stCondLst>
                                  <p:childTnLst>
                                    <p:animEffect transition="out" filter="dissolve">
                                      <p:cBhvr>
                                        <p:cTn id="46" dur="500"/>
                                        <p:tgtEl>
                                          <p:spTgt spid="60"/>
                                        </p:tgtEl>
                                      </p:cBhvr>
                                    </p:animEffect>
                                    <p:set>
                                      <p:cBhvr>
                                        <p:cTn id="47" dur="1" fill="hold">
                                          <p:stCondLst>
                                            <p:cond delay="49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57" grpId="0" animBg="1"/>
      <p:bldP spid="64" grpId="0" animBg="1"/>
      <p:bldP spid="65" grpId="0" animBg="1"/>
      <p:bldP spid="66" grpId="0" animBg="1"/>
      <p:bldP spid="67" grpId="0" animBg="1"/>
      <p:bldP spid="68" grpId="0" animBg="1"/>
      <p:bldP spid="6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66"/>
            <a:ext cx="8856984" cy="857250"/>
          </a:xfrm>
        </p:spPr>
        <p:txBody>
          <a:bodyPr>
            <a:noAutofit/>
          </a:bodyPr>
          <a:lstStyle/>
          <a:p>
            <a:r>
              <a:rPr lang="el-GR" sz="1600" b="1" dirty="0"/>
              <a:t>Διαφορετικές </a:t>
            </a:r>
            <a:r>
              <a:rPr lang="el-GR" sz="1600" b="1" dirty="0" smtClean="0"/>
              <a:t>υποχρεώσεις </a:t>
            </a:r>
            <a:r>
              <a:rPr lang="el-GR" sz="1600" b="1" dirty="0" smtClean="0">
                <a:sym typeface="Wingdings" panose="05000000000000000000" pitchFamily="2" charset="2"/>
              </a:rPr>
              <a:t></a:t>
            </a:r>
            <a:r>
              <a:rPr lang="el-GR" sz="1600" b="1" dirty="0" smtClean="0"/>
              <a:t> </a:t>
            </a:r>
            <a:r>
              <a:rPr lang="el-GR" sz="1600" b="1" dirty="0"/>
              <a:t>διαφορετικά </a:t>
            </a:r>
            <a:r>
              <a:rPr lang="el-GR" sz="1600" b="1" dirty="0" smtClean="0"/>
              <a:t>συμφέροντα/ενδιαφέροντα </a:t>
            </a:r>
            <a:r>
              <a:rPr lang="el-GR" sz="1600" b="1" dirty="0" smtClean="0">
                <a:sym typeface="Wingdings" panose="05000000000000000000" pitchFamily="2" charset="2"/>
              </a:rPr>
              <a:t></a:t>
            </a:r>
            <a:r>
              <a:rPr lang="el-GR" sz="1600" b="1" dirty="0" smtClean="0"/>
              <a:t> </a:t>
            </a:r>
            <a:r>
              <a:rPr lang="el-GR" sz="1600" b="1" dirty="0"/>
              <a:t>διαφορετικά δεδομένα</a:t>
            </a:r>
            <a:br>
              <a:rPr lang="el-GR" sz="1600" b="1" dirty="0"/>
            </a:br>
            <a:endParaRPr lang="el-GR" sz="1600" b="1" dirty="0"/>
          </a:p>
        </p:txBody>
      </p:sp>
      <p:sp>
        <p:nvSpPr>
          <p:cNvPr id="4" name="Rectangle 3"/>
          <p:cNvSpPr/>
          <p:nvPr/>
        </p:nvSpPr>
        <p:spPr>
          <a:xfrm>
            <a:off x="1763688" y="69954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b="1" dirty="0" smtClean="0"/>
              <a:t>ΥΓΕΙΑ</a:t>
            </a:r>
            <a:endParaRPr lang="el-GR" sz="1400" b="1" dirty="0"/>
          </a:p>
        </p:txBody>
      </p:sp>
      <p:sp>
        <p:nvSpPr>
          <p:cNvPr id="5" name="Rectangle 4"/>
          <p:cNvSpPr/>
          <p:nvPr/>
        </p:nvSpPr>
        <p:spPr>
          <a:xfrm>
            <a:off x="3203848" y="69954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b="1" dirty="0" smtClean="0"/>
              <a:t>ΨΥΧΙΚΗ ΥΓΕΙΑ</a:t>
            </a:r>
            <a:endParaRPr lang="el-GR" sz="1300" b="1" dirty="0"/>
          </a:p>
        </p:txBody>
      </p:sp>
      <p:sp>
        <p:nvSpPr>
          <p:cNvPr id="6" name="Rectangle 5"/>
          <p:cNvSpPr/>
          <p:nvPr/>
        </p:nvSpPr>
        <p:spPr>
          <a:xfrm>
            <a:off x="4644008" y="69954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400" b="1" dirty="0" smtClean="0"/>
              <a:t>ΚΟΙΝΩΝΙΑ</a:t>
            </a:r>
            <a:endParaRPr lang="el-GR" sz="1400" b="1" dirty="0"/>
          </a:p>
        </p:txBody>
      </p:sp>
      <p:sp>
        <p:nvSpPr>
          <p:cNvPr id="7" name="Rectangle 6"/>
          <p:cNvSpPr/>
          <p:nvPr/>
        </p:nvSpPr>
        <p:spPr>
          <a:xfrm>
            <a:off x="6084168" y="69954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b="1" dirty="0" smtClean="0"/>
              <a:t>ΔΙΚΑΙΟΣΥΝΗ</a:t>
            </a:r>
            <a:endParaRPr lang="el-GR" sz="1400" b="1" dirty="0"/>
          </a:p>
        </p:txBody>
      </p:sp>
      <p:sp>
        <p:nvSpPr>
          <p:cNvPr id="8" name="Rectangle 7"/>
          <p:cNvSpPr/>
          <p:nvPr/>
        </p:nvSpPr>
        <p:spPr>
          <a:xfrm>
            <a:off x="7524328" y="69954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b="1" dirty="0" smtClean="0"/>
              <a:t>ΑΣΤΥΝΟΜΙΑ</a:t>
            </a:r>
            <a:endParaRPr lang="el-GR" sz="1400" b="1" dirty="0"/>
          </a:p>
        </p:txBody>
      </p:sp>
      <p:sp>
        <p:nvSpPr>
          <p:cNvPr id="9" name="Rectangle 8"/>
          <p:cNvSpPr/>
          <p:nvPr/>
        </p:nvSpPr>
        <p:spPr>
          <a:xfrm>
            <a:off x="323528" y="69954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b="1" dirty="0" smtClean="0"/>
              <a:t>ΕΚΠΑΙΔΕΥΣΗ</a:t>
            </a:r>
            <a:endParaRPr lang="el-GR" sz="1400" b="1" dirty="0"/>
          </a:p>
        </p:txBody>
      </p:sp>
      <p:sp>
        <p:nvSpPr>
          <p:cNvPr id="20" name="Rectangle 19"/>
          <p:cNvSpPr/>
          <p:nvPr/>
        </p:nvSpPr>
        <p:spPr>
          <a:xfrm>
            <a:off x="323528" y="1023580"/>
            <a:ext cx="1368152" cy="14761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36000" rIns="0" rtlCol="0" anchor="ctr"/>
          <a:lstStyle/>
          <a:p>
            <a:r>
              <a:rPr lang="el-GR" sz="1100" b="1" dirty="0" err="1" smtClean="0">
                <a:latin typeface="Arial Narrow" pitchFamily="34" charset="0"/>
                <a:sym typeface="Wingdings" pitchFamily="2" charset="2"/>
              </a:rPr>
              <a:t>Παιδί</a:t>
            </a:r>
            <a:r>
              <a:rPr lang="el-GR" sz="1100" dirty="0" err="1" smtClean="0">
                <a:latin typeface="Arial Narrow" pitchFamily="34" charset="0"/>
                <a:sym typeface="Wingdings" panose="05000000000000000000" pitchFamily="2" charset="2"/>
              </a:rPr>
              <a:t>ΜΑΘΗΤΗΣ</a:t>
            </a:r>
            <a:r>
              <a:rPr lang="el-GR" sz="1100" dirty="0" smtClean="0">
                <a:latin typeface="Arial Narrow" pitchFamily="34" charset="0"/>
                <a:sym typeface="Wingdings" panose="05000000000000000000" pitchFamily="2" charset="2"/>
              </a:rPr>
              <a:t>/ΤΡΙΑ</a:t>
            </a:r>
            <a:endParaRPr lang="el-GR" sz="1100" b="1" dirty="0" smtClean="0">
              <a:latin typeface="Arial Narrow" pitchFamily="34" charset="0"/>
            </a:endParaRPr>
          </a:p>
          <a:p>
            <a:pPr>
              <a:buFontTx/>
              <a:buChar char="-"/>
            </a:pPr>
            <a:r>
              <a:rPr lang="el-GR" sz="1100" dirty="0" smtClean="0">
                <a:latin typeface="Arial Narrow" pitchFamily="34" charset="0"/>
              </a:rPr>
              <a:t>Σχολική επίδοση </a:t>
            </a:r>
          </a:p>
          <a:p>
            <a:pPr>
              <a:buFontTx/>
              <a:buChar char="-"/>
            </a:pPr>
            <a:r>
              <a:rPr lang="el-GR" sz="1100" dirty="0" smtClean="0">
                <a:latin typeface="Arial Narrow" pitchFamily="34" charset="0"/>
              </a:rPr>
              <a:t>Μαθησιακές δυσκολίες και προσαρμογή  </a:t>
            </a:r>
          </a:p>
          <a:p>
            <a:pPr>
              <a:buFontTx/>
              <a:buChar char="-"/>
            </a:pPr>
            <a:r>
              <a:rPr lang="el-GR" sz="1100" dirty="0" smtClean="0">
                <a:latin typeface="Arial Narrow" pitchFamily="34" charset="0"/>
              </a:rPr>
              <a:t>…..</a:t>
            </a:r>
          </a:p>
          <a:p>
            <a:pPr>
              <a:buFontTx/>
              <a:buChar char="-"/>
            </a:pPr>
            <a:r>
              <a:rPr lang="en-US" sz="1100" dirty="0" smtClean="0">
                <a:latin typeface="Arial Narrow" pitchFamily="34" charset="0"/>
              </a:rPr>
              <a:t>CAN </a:t>
            </a:r>
            <a:r>
              <a:rPr lang="el-GR" sz="1100" dirty="0" smtClean="0">
                <a:latin typeface="Arial Narrow" pitchFamily="34" charset="0"/>
              </a:rPr>
              <a:t>περιστατικό</a:t>
            </a:r>
            <a:endParaRPr lang="el-GR" sz="1100" dirty="0">
              <a:latin typeface="Arial Narrow" pitchFamily="34" charset="0"/>
            </a:endParaRPr>
          </a:p>
        </p:txBody>
      </p:sp>
      <p:sp>
        <p:nvSpPr>
          <p:cNvPr id="21" name="Rectangle 20"/>
          <p:cNvSpPr/>
          <p:nvPr/>
        </p:nvSpPr>
        <p:spPr>
          <a:xfrm>
            <a:off x="1763688" y="1023580"/>
            <a:ext cx="1368152" cy="147616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36000" rIns="0" rtlCol="0" anchor="ctr"/>
          <a:lstStyle/>
          <a:p>
            <a:r>
              <a:rPr lang="el-GR" sz="1200" b="1" dirty="0" err="1" smtClean="0">
                <a:latin typeface="Arial Narrow" pitchFamily="34" charset="0"/>
              </a:rPr>
              <a:t>παιδί</a:t>
            </a:r>
            <a:r>
              <a:rPr lang="el-GR" sz="1200" dirty="0" err="1" smtClean="0">
                <a:latin typeface="Arial Narrow" pitchFamily="34" charset="0"/>
                <a:sym typeface="Wingdings" pitchFamily="2" charset="2"/>
              </a:rPr>
              <a:t></a:t>
            </a:r>
            <a:r>
              <a:rPr lang="el-GR" sz="1200" b="1" dirty="0" err="1" smtClean="0">
                <a:latin typeface="Arial Narrow" pitchFamily="34" charset="0"/>
              </a:rPr>
              <a:t>ΑΣΘΕΝΗΣ</a:t>
            </a:r>
            <a:r>
              <a:rPr lang="el-GR" sz="1200" b="1" dirty="0" smtClean="0">
                <a:latin typeface="Arial Narrow" pitchFamily="34" charset="0"/>
              </a:rPr>
              <a:t> </a:t>
            </a:r>
          </a:p>
          <a:p>
            <a:pPr>
              <a:buFontTx/>
              <a:buChar char="-"/>
            </a:pPr>
            <a:r>
              <a:rPr lang="el-GR" sz="1200" dirty="0" smtClean="0">
                <a:latin typeface="Arial Narrow" pitchFamily="34" charset="0"/>
              </a:rPr>
              <a:t>Ιατρικό ιστορικό</a:t>
            </a:r>
          </a:p>
          <a:p>
            <a:pPr>
              <a:buFontTx/>
              <a:buChar char="-"/>
            </a:pPr>
            <a:r>
              <a:rPr lang="el-GR" sz="1200" dirty="0" smtClean="0">
                <a:latin typeface="Arial Narrow" pitchFamily="34" charset="0"/>
              </a:rPr>
              <a:t>Ασθένεια</a:t>
            </a:r>
          </a:p>
          <a:p>
            <a:pPr>
              <a:buFontTx/>
              <a:buChar char="-"/>
            </a:pPr>
            <a:r>
              <a:rPr lang="el-GR" sz="1200" dirty="0" smtClean="0">
                <a:latin typeface="Arial Narrow" pitchFamily="34" charset="0"/>
              </a:rPr>
              <a:t>Τραύμα</a:t>
            </a:r>
          </a:p>
          <a:p>
            <a:pPr>
              <a:buFontTx/>
              <a:buChar char="-"/>
            </a:pPr>
            <a:r>
              <a:rPr lang="el-GR" sz="1200" dirty="0" smtClean="0">
                <a:latin typeface="Arial Narrow" pitchFamily="34" charset="0"/>
              </a:rPr>
              <a:t>Θεραπεία</a:t>
            </a:r>
            <a:r>
              <a:rPr lang="en-US" sz="1200" dirty="0" smtClean="0">
                <a:latin typeface="Arial Narrow" pitchFamily="34" charset="0"/>
              </a:rPr>
              <a:t> </a:t>
            </a:r>
            <a:endParaRPr lang="el-GR" sz="1200" dirty="0" smtClean="0">
              <a:latin typeface="Arial Narrow" pitchFamily="34" charset="0"/>
            </a:endParaRP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a:t>
            </a:r>
            <a:r>
              <a:rPr lang="el-GR" sz="1200" dirty="0" smtClean="0">
                <a:latin typeface="Arial Narrow" pitchFamily="34" charset="0"/>
              </a:rPr>
              <a:t>περιστατικό </a:t>
            </a:r>
            <a:endParaRPr lang="el-GR" sz="1200" dirty="0">
              <a:latin typeface="Arial Narrow" pitchFamily="34" charset="0"/>
            </a:endParaRPr>
          </a:p>
        </p:txBody>
      </p:sp>
      <p:sp>
        <p:nvSpPr>
          <p:cNvPr id="22" name="Rectangle 21"/>
          <p:cNvSpPr/>
          <p:nvPr/>
        </p:nvSpPr>
        <p:spPr>
          <a:xfrm>
            <a:off x="3203848" y="1023580"/>
            <a:ext cx="1368152" cy="147616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36000" rIns="0" rtlCol="0" anchor="ctr"/>
          <a:lstStyle/>
          <a:p>
            <a:r>
              <a:rPr lang="el-GR" sz="1200" b="1" dirty="0" err="1" smtClean="0">
                <a:latin typeface="Arial Narrow" pitchFamily="34" charset="0"/>
                <a:sym typeface="Wingdings" pitchFamily="2" charset="2"/>
              </a:rPr>
              <a:t>παιδί</a:t>
            </a:r>
            <a:r>
              <a:rPr lang="el-GR" sz="1200" dirty="0" err="1" smtClean="0">
                <a:latin typeface="Arial Narrow" pitchFamily="34" charset="0"/>
                <a:sym typeface="Wingdings" pitchFamily="2" charset="2"/>
              </a:rPr>
              <a:t>ΠΕΛΑΤΗΣ</a:t>
            </a:r>
            <a:endParaRPr lang="el-GR" sz="1200" b="1" dirty="0" smtClean="0">
              <a:latin typeface="Arial Narrow" pitchFamily="34" charset="0"/>
            </a:endParaRPr>
          </a:p>
          <a:p>
            <a:pPr>
              <a:buFontTx/>
              <a:buChar char="-"/>
            </a:pPr>
            <a:r>
              <a:rPr lang="el-GR" sz="1200" dirty="0" smtClean="0">
                <a:latin typeface="Arial Narrow" pitchFamily="34" charset="0"/>
              </a:rPr>
              <a:t>Προσωπικό ιστορικό</a:t>
            </a:r>
          </a:p>
          <a:p>
            <a:r>
              <a:rPr lang="el-GR" sz="1200" dirty="0" smtClean="0">
                <a:latin typeface="Arial Narrow" pitchFamily="34" charset="0"/>
              </a:rPr>
              <a:t>-διάφορα προβλήματα </a:t>
            </a:r>
            <a:r>
              <a:rPr lang="el-GR" sz="1200" dirty="0" err="1" smtClean="0">
                <a:latin typeface="Arial Narrow" pitchFamily="34" charset="0"/>
              </a:rPr>
              <a:t>π.χ</a:t>
            </a:r>
            <a:r>
              <a:rPr lang="en-US" sz="1200" dirty="0" smtClean="0">
                <a:latin typeface="Arial Narrow" pitchFamily="34" charset="0"/>
              </a:rPr>
              <a:t>. </a:t>
            </a:r>
            <a:r>
              <a:rPr lang="el-GR" sz="1200" dirty="0" smtClean="0">
                <a:latin typeface="Arial Narrow" pitchFamily="34" charset="0"/>
              </a:rPr>
              <a:t>συναισθηματικά/</a:t>
            </a:r>
            <a:r>
              <a:rPr lang="el-GR" sz="1200" dirty="0" err="1" smtClean="0">
                <a:latin typeface="Arial Narrow" pitchFamily="34" charset="0"/>
              </a:rPr>
              <a:t>συμπεριφορικά</a:t>
            </a:r>
            <a:r>
              <a:rPr lang="el-GR" sz="1200" dirty="0" smtClean="0">
                <a:latin typeface="Arial Narrow" pitchFamily="34" charset="0"/>
              </a:rPr>
              <a:t> </a:t>
            </a:r>
          </a:p>
          <a:p>
            <a:pPr>
              <a:buFontTx/>
              <a:buChar char="-"/>
            </a:pPr>
            <a:r>
              <a:rPr lang="el-GR" sz="1200" dirty="0" smtClean="0">
                <a:latin typeface="Arial Narrow" pitchFamily="34" charset="0"/>
              </a:rPr>
              <a:t>Θεραπεία </a:t>
            </a: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incident</a:t>
            </a:r>
            <a:endParaRPr lang="el-GR" sz="1200" dirty="0">
              <a:latin typeface="Arial Narrow" pitchFamily="34" charset="0"/>
            </a:endParaRPr>
          </a:p>
        </p:txBody>
      </p:sp>
      <p:sp>
        <p:nvSpPr>
          <p:cNvPr id="23" name="Rectangle 22"/>
          <p:cNvSpPr/>
          <p:nvPr/>
        </p:nvSpPr>
        <p:spPr>
          <a:xfrm>
            <a:off x="4644008" y="1023580"/>
            <a:ext cx="1368152" cy="14761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36000" rIns="0" rtlCol="0" anchor="ctr"/>
          <a:lstStyle/>
          <a:p>
            <a:r>
              <a:rPr lang="el-GR" sz="900" b="1" dirty="0" err="1" smtClean="0">
                <a:latin typeface="Arial Narrow" pitchFamily="34" charset="0"/>
              </a:rPr>
              <a:t>παιδί</a:t>
            </a:r>
            <a:r>
              <a:rPr lang="el-GR" sz="900" dirty="0" err="1" smtClean="0">
                <a:latin typeface="Arial Narrow" pitchFamily="34" charset="0"/>
                <a:sym typeface="Wingdings" pitchFamily="2" charset="2"/>
              </a:rPr>
              <a:t>ΕΠΩΦΕΛΟΥΜΕΝΟΣ</a:t>
            </a:r>
            <a:endParaRPr lang="el-GR" sz="900" b="1" dirty="0" smtClean="0">
              <a:latin typeface="Arial Narrow" pitchFamily="34" charset="0"/>
            </a:endParaRPr>
          </a:p>
          <a:p>
            <a:pPr>
              <a:buFontTx/>
              <a:buChar char="-"/>
            </a:pPr>
            <a:r>
              <a:rPr lang="el-GR" sz="1100" dirty="0" smtClean="0">
                <a:latin typeface="Arial Narrow" pitchFamily="34" charset="0"/>
              </a:rPr>
              <a:t>Ιστορικό οικογένειας</a:t>
            </a:r>
          </a:p>
          <a:p>
            <a:r>
              <a:rPr lang="el-GR" sz="1100" dirty="0" smtClean="0">
                <a:latin typeface="Arial Narrow" pitchFamily="34" charset="0"/>
              </a:rPr>
              <a:t>-</a:t>
            </a:r>
            <a:r>
              <a:rPr lang="el-GR" sz="1100" dirty="0" err="1" smtClean="0">
                <a:latin typeface="Arial Narrow" pitchFamily="34" charset="0"/>
              </a:rPr>
              <a:t>κοινονικο</a:t>
            </a:r>
            <a:r>
              <a:rPr lang="el-GR" sz="1100" dirty="0" smtClean="0">
                <a:latin typeface="Arial Narrow" pitchFamily="34" charset="0"/>
              </a:rPr>
              <a:t>-οικονομικά προβλήματα</a:t>
            </a:r>
          </a:p>
          <a:p>
            <a:pPr>
              <a:buFontTx/>
              <a:buChar char="-"/>
            </a:pPr>
            <a:r>
              <a:rPr lang="el-GR" sz="1100" dirty="0" smtClean="0">
                <a:latin typeface="Arial Narrow" pitchFamily="34" charset="0"/>
              </a:rPr>
              <a:t>Κοινωνική υποστήριξη </a:t>
            </a:r>
            <a:endParaRPr lang="en-US" sz="1100" dirty="0" smtClean="0">
              <a:latin typeface="Arial Narrow" pitchFamily="34" charset="0"/>
            </a:endParaRPr>
          </a:p>
          <a:p>
            <a:pPr>
              <a:buFontTx/>
              <a:buChar char="-"/>
            </a:pPr>
            <a:r>
              <a:rPr lang="el-GR" sz="1100" dirty="0" smtClean="0">
                <a:latin typeface="Arial Narrow" pitchFamily="34" charset="0"/>
              </a:rPr>
              <a:t>…..</a:t>
            </a:r>
          </a:p>
          <a:p>
            <a:pPr>
              <a:buFontTx/>
              <a:buChar char="-"/>
            </a:pPr>
            <a:r>
              <a:rPr lang="en-US" sz="1100" dirty="0" smtClean="0">
                <a:latin typeface="Arial Narrow" pitchFamily="34" charset="0"/>
              </a:rPr>
              <a:t>CAN </a:t>
            </a:r>
            <a:r>
              <a:rPr lang="el-GR" sz="1100" dirty="0" smtClean="0">
                <a:latin typeface="Arial Narrow" pitchFamily="34" charset="0"/>
              </a:rPr>
              <a:t>περιστατικό</a:t>
            </a:r>
            <a:endParaRPr lang="el-GR" sz="1100" dirty="0">
              <a:latin typeface="Arial Narrow" pitchFamily="34" charset="0"/>
            </a:endParaRPr>
          </a:p>
        </p:txBody>
      </p:sp>
      <p:sp>
        <p:nvSpPr>
          <p:cNvPr id="24" name="Rectangle 23"/>
          <p:cNvSpPr/>
          <p:nvPr/>
        </p:nvSpPr>
        <p:spPr>
          <a:xfrm>
            <a:off x="6084168" y="1023580"/>
            <a:ext cx="1368152" cy="147616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36000" rIns="0" rtlCol="0" anchor="ctr"/>
          <a:lstStyle/>
          <a:p>
            <a:r>
              <a:rPr lang="el-GR" sz="1200" b="1" dirty="0" err="1" smtClean="0">
                <a:latin typeface="Arial Narrow" pitchFamily="34" charset="0"/>
                <a:sym typeface="Wingdings" pitchFamily="2" charset="2"/>
              </a:rPr>
              <a:t>παιδί</a:t>
            </a:r>
            <a:r>
              <a:rPr lang="el-GR" sz="1200" dirty="0" err="1" smtClean="0">
                <a:latin typeface="Arial Narrow" pitchFamily="34" charset="0"/>
                <a:sym typeface="Wingdings" pitchFamily="2" charset="2"/>
              </a:rPr>
              <a:t>παραβάτης</a:t>
            </a:r>
            <a:r>
              <a:rPr lang="el-GR" sz="1200" b="1" dirty="0" smtClean="0">
                <a:latin typeface="Arial Narrow" pitchFamily="34" charset="0"/>
              </a:rPr>
              <a:t>/ θύμα/μάρτυρας</a:t>
            </a:r>
          </a:p>
          <a:p>
            <a:pPr>
              <a:buFontTx/>
              <a:buChar char="-"/>
            </a:pPr>
            <a:r>
              <a:rPr lang="el-GR" sz="1200" dirty="0" smtClean="0">
                <a:latin typeface="Arial Narrow" pitchFamily="34" charset="0"/>
              </a:rPr>
              <a:t>Ιστορικό</a:t>
            </a:r>
            <a:r>
              <a:rPr lang="en-US" sz="1200" dirty="0" smtClean="0">
                <a:latin typeface="Arial Narrow" pitchFamily="34" charset="0"/>
              </a:rPr>
              <a:t>/ </a:t>
            </a:r>
            <a:r>
              <a:rPr lang="el-GR" sz="1200" dirty="0" smtClean="0">
                <a:latin typeface="Arial Narrow" pitchFamily="34" charset="0"/>
              </a:rPr>
              <a:t>ποινικό</a:t>
            </a:r>
            <a:r>
              <a:rPr lang="en-US" sz="1200" dirty="0" smtClean="0">
                <a:latin typeface="Arial Narrow" pitchFamily="34" charset="0"/>
              </a:rPr>
              <a:t> </a:t>
            </a:r>
            <a:r>
              <a:rPr lang="el-GR" sz="1200" dirty="0" err="1" smtClean="0">
                <a:latin typeface="Arial Narrow" pitchFamily="34" charset="0"/>
              </a:rPr>
              <a:t>μητώο</a:t>
            </a:r>
            <a:r>
              <a:rPr lang="el-GR" sz="1200" dirty="0" smtClean="0">
                <a:latin typeface="Arial Narrow" pitchFamily="34" charset="0"/>
              </a:rPr>
              <a:t> </a:t>
            </a:r>
          </a:p>
          <a:p>
            <a:r>
              <a:rPr lang="el-GR" sz="1200" dirty="0" smtClean="0">
                <a:latin typeface="Arial Narrow" pitchFamily="34" charset="0"/>
              </a:rPr>
              <a:t>-Παραβιάσεις</a:t>
            </a:r>
            <a:r>
              <a:rPr lang="en-US" sz="1200" dirty="0" smtClean="0">
                <a:latin typeface="Arial Narrow" pitchFamily="34" charset="0"/>
              </a:rPr>
              <a:t>  </a:t>
            </a:r>
            <a:endParaRPr lang="el-GR" sz="1200" dirty="0" smtClean="0">
              <a:latin typeface="Arial Narrow" pitchFamily="34" charset="0"/>
            </a:endParaRPr>
          </a:p>
          <a:p>
            <a:pPr>
              <a:buFontTx/>
              <a:buChar char="-"/>
            </a:pPr>
            <a:r>
              <a:rPr lang="el-GR" sz="1200" dirty="0" smtClean="0">
                <a:latin typeface="Arial Narrow" pitchFamily="34" charset="0"/>
              </a:rPr>
              <a:t>Θέματα επιμέλειας </a:t>
            </a: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a:t>
            </a:r>
            <a:r>
              <a:rPr lang="el-GR" sz="1200" dirty="0" smtClean="0">
                <a:latin typeface="Arial Narrow" pitchFamily="34" charset="0"/>
              </a:rPr>
              <a:t>περιστατικό</a:t>
            </a:r>
            <a:endParaRPr lang="el-GR" sz="1200" dirty="0">
              <a:latin typeface="Arial Narrow" pitchFamily="34" charset="0"/>
            </a:endParaRPr>
          </a:p>
        </p:txBody>
      </p:sp>
      <p:sp>
        <p:nvSpPr>
          <p:cNvPr id="25" name="Rectangle 24"/>
          <p:cNvSpPr/>
          <p:nvPr/>
        </p:nvSpPr>
        <p:spPr>
          <a:xfrm>
            <a:off x="7524328" y="1023580"/>
            <a:ext cx="1368152" cy="1476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el-GR" sz="1200" b="1" dirty="0" err="1" smtClean="0">
                <a:latin typeface="Arial Narrow" pitchFamily="34" charset="0"/>
              </a:rPr>
              <a:t>παιδί</a:t>
            </a:r>
            <a:r>
              <a:rPr lang="el-GR" sz="1200" dirty="0" err="1">
                <a:latin typeface="Arial Narrow" pitchFamily="34" charset="0"/>
                <a:sym typeface="Wingdings" pitchFamily="2" charset="2"/>
              </a:rPr>
              <a:t>παραβάτης</a:t>
            </a:r>
            <a:r>
              <a:rPr lang="el-GR" sz="1200" b="1" dirty="0">
                <a:latin typeface="Arial Narrow" pitchFamily="34" charset="0"/>
              </a:rPr>
              <a:t>/ θύμα/μάρτυρας</a:t>
            </a:r>
          </a:p>
          <a:p>
            <a:pPr>
              <a:buFontTx/>
              <a:buChar char="-"/>
            </a:pPr>
            <a:r>
              <a:rPr lang="el-GR" sz="1200" dirty="0" smtClean="0">
                <a:latin typeface="Arial Narrow" pitchFamily="34" charset="0"/>
              </a:rPr>
              <a:t>Παραβιάσεις</a:t>
            </a:r>
          </a:p>
          <a:p>
            <a:r>
              <a:rPr lang="el-GR" sz="1200" dirty="0" smtClean="0">
                <a:latin typeface="Arial Narrow" pitchFamily="34" charset="0"/>
              </a:rPr>
              <a:t>-</a:t>
            </a:r>
            <a:r>
              <a:rPr lang="en-US" sz="1200" dirty="0" smtClean="0">
                <a:latin typeface="Arial Narrow" pitchFamily="34" charset="0"/>
              </a:rPr>
              <a:t> </a:t>
            </a:r>
            <a:r>
              <a:rPr lang="el-GR" sz="1200" dirty="0" smtClean="0">
                <a:latin typeface="Arial Narrow" pitchFamily="34" charset="0"/>
              </a:rPr>
              <a:t>Περιστατικά</a:t>
            </a:r>
          </a:p>
          <a:p>
            <a:pPr>
              <a:buFontTx/>
              <a:buChar char="-"/>
            </a:pPr>
            <a:r>
              <a:rPr lang="el-GR" sz="1200" dirty="0" smtClean="0">
                <a:latin typeface="Arial Narrow" pitchFamily="34" charset="0"/>
              </a:rPr>
              <a:t>…</a:t>
            </a:r>
          </a:p>
          <a:p>
            <a:pPr>
              <a:buFontTx/>
              <a:buChar char="-"/>
            </a:pPr>
            <a:r>
              <a:rPr lang="el-GR" sz="1200" dirty="0" smtClean="0">
                <a:latin typeface="Arial Narrow" pitchFamily="34" charset="0"/>
              </a:rPr>
              <a:t>…..</a:t>
            </a:r>
          </a:p>
          <a:p>
            <a:pPr>
              <a:buFontTx/>
              <a:buChar char="-"/>
            </a:pPr>
            <a:r>
              <a:rPr lang="en-US" sz="1200" dirty="0" smtClean="0">
                <a:latin typeface="Arial Narrow" pitchFamily="34" charset="0"/>
              </a:rPr>
              <a:t>CAN </a:t>
            </a:r>
            <a:r>
              <a:rPr lang="el-GR" sz="1200" dirty="0" smtClean="0">
                <a:latin typeface="Arial Narrow" pitchFamily="34" charset="0"/>
              </a:rPr>
              <a:t>περιστατικό</a:t>
            </a:r>
            <a:endParaRPr lang="el-GR" sz="1200" dirty="0">
              <a:latin typeface="Arial Narrow" pitchFamily="34" charset="0"/>
            </a:endParaRPr>
          </a:p>
        </p:txBody>
      </p:sp>
      <p:sp>
        <p:nvSpPr>
          <p:cNvPr id="26" name="Cross 25"/>
          <p:cNvSpPr/>
          <p:nvPr/>
        </p:nvSpPr>
        <p:spPr>
          <a:xfrm>
            <a:off x="1421064" y="1293608"/>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7" name="Minus 26"/>
          <p:cNvSpPr/>
          <p:nvPr/>
        </p:nvSpPr>
        <p:spPr>
          <a:xfrm>
            <a:off x="-1135300" y="2679762"/>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9" name="Cross 28"/>
          <p:cNvSpPr/>
          <p:nvPr/>
        </p:nvSpPr>
        <p:spPr>
          <a:xfrm>
            <a:off x="2879812" y="1318229"/>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Cross 29"/>
          <p:cNvSpPr/>
          <p:nvPr/>
        </p:nvSpPr>
        <p:spPr>
          <a:xfrm>
            <a:off x="4077491" y="1365976"/>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1" name="Cross 30"/>
          <p:cNvSpPr/>
          <p:nvPr/>
        </p:nvSpPr>
        <p:spPr>
          <a:xfrm>
            <a:off x="5760132" y="1355149"/>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2" name="Cross 31"/>
          <p:cNvSpPr/>
          <p:nvPr/>
        </p:nvSpPr>
        <p:spPr>
          <a:xfrm>
            <a:off x="7200292" y="1399150"/>
            <a:ext cx="576064"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232852" y="2739483"/>
            <a:ext cx="8911148" cy="400110"/>
          </a:xfrm>
          <a:prstGeom prst="rect">
            <a:avLst/>
          </a:prstGeom>
          <a:noFill/>
        </p:spPr>
        <p:txBody>
          <a:bodyPr wrap="square" rtlCol="0">
            <a:spAutoFit/>
          </a:bodyPr>
          <a:lstStyle/>
          <a:p>
            <a:r>
              <a:rPr lang="el-GR" sz="2000" b="1" dirty="0"/>
              <a:t>Κοινός παρονομαστής δεδομένων για όλους τους τομείς σε όλες τις χώρες;</a:t>
            </a:r>
          </a:p>
        </p:txBody>
      </p:sp>
      <p:sp>
        <p:nvSpPr>
          <p:cNvPr id="35" name="TextBox 34"/>
          <p:cNvSpPr txBox="1"/>
          <p:nvPr/>
        </p:nvSpPr>
        <p:spPr>
          <a:xfrm>
            <a:off x="611560" y="3244528"/>
            <a:ext cx="3767276" cy="338554"/>
          </a:xfrm>
          <a:prstGeom prst="rect">
            <a:avLst/>
          </a:prstGeom>
          <a:noFill/>
        </p:spPr>
        <p:txBody>
          <a:bodyPr wrap="square" rtlCol="0">
            <a:spAutoFit/>
          </a:bodyPr>
          <a:lstStyle/>
          <a:p>
            <a:r>
              <a:rPr lang="el-GR" sz="1600" b="1" dirty="0" smtClean="0"/>
              <a:t>Πληροφορίες σχετικές με παιδιά</a:t>
            </a:r>
            <a:endParaRPr lang="el-GR" sz="1600" b="1" dirty="0"/>
          </a:p>
        </p:txBody>
      </p:sp>
      <p:sp>
        <p:nvSpPr>
          <p:cNvPr id="36" name="Equal 35"/>
          <p:cNvSpPr/>
          <p:nvPr/>
        </p:nvSpPr>
        <p:spPr>
          <a:xfrm>
            <a:off x="179512" y="4623978"/>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37" name="TextBox 36"/>
          <p:cNvSpPr txBox="1"/>
          <p:nvPr/>
        </p:nvSpPr>
        <p:spPr>
          <a:xfrm>
            <a:off x="611560" y="3843015"/>
            <a:ext cx="3767276" cy="261610"/>
          </a:xfrm>
          <a:prstGeom prst="rect">
            <a:avLst/>
          </a:prstGeom>
          <a:noFill/>
        </p:spPr>
        <p:txBody>
          <a:bodyPr wrap="square" rtlCol="0">
            <a:spAutoFit/>
          </a:bodyPr>
          <a:lstStyle/>
          <a:p>
            <a:r>
              <a:rPr lang="el-GR" sz="1100" b="1" dirty="0"/>
              <a:t>πληροφορίες σχετικά με την οικογένεια / τον φροντιστή</a:t>
            </a:r>
          </a:p>
        </p:txBody>
      </p:sp>
      <p:sp>
        <p:nvSpPr>
          <p:cNvPr id="42" name="TextBox 41"/>
          <p:cNvSpPr txBox="1"/>
          <p:nvPr/>
        </p:nvSpPr>
        <p:spPr>
          <a:xfrm>
            <a:off x="4644008" y="4076184"/>
            <a:ext cx="3839284" cy="338554"/>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l-GR" sz="1600" b="1" dirty="0" smtClean="0">
                <a:solidFill>
                  <a:schemeClr val="tx1"/>
                </a:solidFill>
              </a:rPr>
              <a:t>Πληροφορίες σχετικά με περιστατικά </a:t>
            </a:r>
            <a:r>
              <a:rPr lang="en-US" sz="1600" b="1" dirty="0" smtClean="0">
                <a:solidFill>
                  <a:schemeClr val="tx1"/>
                </a:solidFill>
              </a:rPr>
              <a:t>CAN </a:t>
            </a:r>
            <a:endParaRPr lang="el-GR" sz="1600" b="1" dirty="0">
              <a:solidFill>
                <a:schemeClr val="tx1"/>
              </a:solidFill>
            </a:endParaRPr>
          </a:p>
        </p:txBody>
      </p:sp>
      <p:sp>
        <p:nvSpPr>
          <p:cNvPr id="43" name="TextBox 42"/>
          <p:cNvSpPr txBox="1"/>
          <p:nvPr/>
        </p:nvSpPr>
        <p:spPr>
          <a:xfrm>
            <a:off x="827584" y="4496802"/>
            <a:ext cx="7704856" cy="646331"/>
          </a:xfrm>
          <a:prstGeom prst="rect">
            <a:avLst/>
          </a:prstGeom>
          <a:noFill/>
        </p:spPr>
        <p:txBody>
          <a:bodyPr wrap="square" rtlCol="0">
            <a:spAutoFit/>
          </a:bodyPr>
          <a:lstStyle/>
          <a:p>
            <a:r>
              <a:rPr lang="el-GR" b="1" dirty="0"/>
              <a:t>ελάχιστο σύνολο δεδομένων</a:t>
            </a:r>
          </a:p>
          <a:p>
            <a:r>
              <a:rPr lang="el-GR" b="1" dirty="0" smtClean="0"/>
              <a:t>(</a:t>
            </a:r>
            <a:r>
              <a:rPr lang="en-US" b="1" dirty="0" smtClean="0"/>
              <a:t>CAN-MDS)</a:t>
            </a:r>
            <a:endParaRPr lang="el-GR" b="1" dirty="0"/>
          </a:p>
        </p:txBody>
      </p:sp>
      <p:sp>
        <p:nvSpPr>
          <p:cNvPr id="45" name="TextBox 44"/>
          <p:cNvSpPr txBox="1"/>
          <p:nvPr/>
        </p:nvSpPr>
        <p:spPr>
          <a:xfrm>
            <a:off x="323528" y="3254664"/>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6" name="TextBox 45"/>
          <p:cNvSpPr txBox="1"/>
          <p:nvPr/>
        </p:nvSpPr>
        <p:spPr>
          <a:xfrm>
            <a:off x="323528" y="3855538"/>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47" name="TextBox 46"/>
          <p:cNvSpPr txBox="1"/>
          <p:nvPr/>
        </p:nvSpPr>
        <p:spPr>
          <a:xfrm>
            <a:off x="4355976" y="4090002"/>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48" name="TextBox 47"/>
          <p:cNvSpPr txBox="1"/>
          <p:nvPr/>
        </p:nvSpPr>
        <p:spPr>
          <a:xfrm>
            <a:off x="611560" y="4158765"/>
            <a:ext cx="3767276" cy="307777"/>
          </a:xfrm>
          <a:prstGeom prst="rect">
            <a:avLst/>
          </a:prstGeom>
          <a:noFill/>
        </p:spPr>
        <p:txBody>
          <a:bodyPr wrap="square" rtlCol="0">
            <a:spAutoFit/>
          </a:bodyPr>
          <a:lstStyle/>
          <a:p>
            <a:r>
              <a:rPr lang="el-GR" sz="1400" b="1" dirty="0" smtClean="0"/>
              <a:t>Πληροφορίες σχετικά με την ψυχική υγεία</a:t>
            </a:r>
            <a:endParaRPr lang="el-GR" sz="1400" b="1" dirty="0"/>
          </a:p>
        </p:txBody>
      </p:sp>
      <p:sp>
        <p:nvSpPr>
          <p:cNvPr id="49" name="TextBox 48"/>
          <p:cNvSpPr txBox="1"/>
          <p:nvPr/>
        </p:nvSpPr>
        <p:spPr>
          <a:xfrm>
            <a:off x="611560" y="3536124"/>
            <a:ext cx="3767276" cy="338554"/>
          </a:xfrm>
          <a:prstGeom prst="rect">
            <a:avLst/>
          </a:prstGeom>
          <a:noFill/>
        </p:spPr>
        <p:txBody>
          <a:bodyPr wrap="square" rtlCol="0">
            <a:spAutoFit/>
          </a:bodyPr>
          <a:lstStyle/>
          <a:p>
            <a:r>
              <a:rPr lang="el-GR" sz="1600" b="1" dirty="0" smtClean="0"/>
              <a:t>Πληροφορίες σχετικές με υγεία/τραύμα</a:t>
            </a:r>
            <a:endParaRPr lang="el-GR" sz="1600" b="1" dirty="0"/>
          </a:p>
        </p:txBody>
      </p:sp>
      <p:sp>
        <p:nvSpPr>
          <p:cNvPr id="50" name="TextBox 49"/>
          <p:cNvSpPr txBox="1"/>
          <p:nvPr/>
        </p:nvSpPr>
        <p:spPr>
          <a:xfrm>
            <a:off x="4644008" y="3260387"/>
            <a:ext cx="4499992" cy="323165"/>
          </a:xfrm>
          <a:prstGeom prst="rect">
            <a:avLst/>
          </a:prstGeom>
          <a:noFill/>
        </p:spPr>
        <p:txBody>
          <a:bodyPr wrap="square" rtlCol="0">
            <a:spAutoFit/>
          </a:bodyPr>
          <a:lstStyle/>
          <a:p>
            <a:r>
              <a:rPr lang="el-GR" sz="1500" b="1" dirty="0"/>
              <a:t>CAN πληροφορίες σχετικά με τεκμηρίωση / δράστη</a:t>
            </a:r>
          </a:p>
        </p:txBody>
      </p:sp>
      <p:sp>
        <p:nvSpPr>
          <p:cNvPr id="51" name="TextBox 50"/>
          <p:cNvSpPr txBox="1"/>
          <p:nvPr/>
        </p:nvSpPr>
        <p:spPr>
          <a:xfrm>
            <a:off x="323528" y="4168900"/>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2" name="TextBox 51"/>
          <p:cNvSpPr txBox="1"/>
          <p:nvPr/>
        </p:nvSpPr>
        <p:spPr>
          <a:xfrm>
            <a:off x="323528" y="3548647"/>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3" name="TextBox 52"/>
          <p:cNvSpPr txBox="1"/>
          <p:nvPr/>
        </p:nvSpPr>
        <p:spPr>
          <a:xfrm>
            <a:off x="4355976" y="3268482"/>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4" name="TextBox 53"/>
          <p:cNvSpPr txBox="1"/>
          <p:nvPr/>
        </p:nvSpPr>
        <p:spPr>
          <a:xfrm>
            <a:off x="4644008" y="3530409"/>
            <a:ext cx="4176464" cy="276999"/>
          </a:xfrm>
          <a:prstGeom prst="rect">
            <a:avLst/>
          </a:prstGeom>
          <a:noFill/>
        </p:spPr>
        <p:txBody>
          <a:bodyPr wrap="square" rtlCol="0">
            <a:spAutoFit/>
          </a:bodyPr>
          <a:lstStyle/>
          <a:p>
            <a:r>
              <a:rPr lang="el-GR" sz="1200" b="1" dirty="0" smtClean="0"/>
              <a:t>Πληροφορίες σχετικά με την κοινωνικό-οικονομική κατάσταση</a:t>
            </a:r>
            <a:endParaRPr lang="el-GR" sz="1200" b="1" dirty="0"/>
          </a:p>
        </p:txBody>
      </p:sp>
      <p:sp>
        <p:nvSpPr>
          <p:cNvPr id="55" name="TextBox 54"/>
          <p:cNvSpPr txBox="1"/>
          <p:nvPr/>
        </p:nvSpPr>
        <p:spPr>
          <a:xfrm>
            <a:off x="4355976" y="3540544"/>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6" name="TextBox 55"/>
          <p:cNvSpPr txBox="1"/>
          <p:nvPr/>
        </p:nvSpPr>
        <p:spPr>
          <a:xfrm>
            <a:off x="4644008" y="3806418"/>
            <a:ext cx="4176464" cy="307777"/>
          </a:xfrm>
          <a:prstGeom prst="rect">
            <a:avLst/>
          </a:prstGeom>
          <a:noFill/>
        </p:spPr>
        <p:txBody>
          <a:bodyPr wrap="square" rtlCol="0">
            <a:spAutoFit/>
          </a:bodyPr>
          <a:lstStyle/>
          <a:p>
            <a:r>
              <a:rPr lang="el-GR" sz="1400" b="1" dirty="0"/>
              <a:t>πληροφορίες σχετικά με παραβάσεις / αδικήματα</a:t>
            </a:r>
          </a:p>
        </p:txBody>
      </p:sp>
      <p:sp>
        <p:nvSpPr>
          <p:cNvPr id="57" name="TextBox 56"/>
          <p:cNvSpPr txBox="1"/>
          <p:nvPr/>
        </p:nvSpPr>
        <p:spPr>
          <a:xfrm>
            <a:off x="4355976" y="3816553"/>
            <a:ext cx="288032"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58" name="Rounded Rectangle 57"/>
          <p:cNvSpPr/>
          <p:nvPr/>
        </p:nvSpPr>
        <p:spPr>
          <a:xfrm>
            <a:off x="28575" y="2175706"/>
            <a:ext cx="9036496" cy="324036"/>
          </a:xfrm>
          <a:prstGeom prst="roundRect">
            <a:avLst/>
          </a:prstGeom>
          <a:noFill/>
          <a:ln>
            <a:solidFill>
              <a:srgbClr val="FFFF00"/>
            </a:solidFill>
          </a:ln>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41"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773527" y="2856020"/>
            <a:ext cx="3289548" cy="1850371"/>
          </a:xfrm>
          <a:prstGeom prst="rect">
            <a:avLst/>
          </a:prstGeom>
          <a:noFill/>
        </p:spPr>
      </p:pic>
      <p:sp>
        <p:nvSpPr>
          <p:cNvPr id="44" name="Rectangle 43"/>
          <p:cNvSpPr/>
          <p:nvPr/>
        </p:nvSpPr>
        <p:spPr>
          <a:xfrm>
            <a:off x="1700094" y="2700364"/>
            <a:ext cx="5976664"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solidFill>
                  <a:schemeClr val="accent6">
                    <a:lumMod val="75000"/>
                  </a:schemeClr>
                </a:solidFill>
              </a:rPr>
              <a:t>x 27 </a:t>
            </a:r>
            <a:r>
              <a:rPr lang="el-GR" sz="5400" b="1" dirty="0" smtClean="0">
                <a:solidFill>
                  <a:schemeClr val="accent6">
                    <a:lumMod val="75000"/>
                  </a:schemeClr>
                </a:solidFill>
              </a:rPr>
              <a:t>χώρες</a:t>
            </a:r>
            <a:endParaRPr lang="el-GR" sz="5400" b="1"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childTnLst>
                          </p:cTn>
                        </p:par>
                      </p:childTnLst>
                    </p:cTn>
                  </p:par>
                  <p:par>
                    <p:cTn id="74" fill="hold">
                      <p:stCondLst>
                        <p:cond delay="indefinite"/>
                      </p:stCondLst>
                      <p:childTnLst>
                        <p:par>
                          <p:cTn id="75" fill="hold">
                            <p:stCondLst>
                              <p:cond delay="0"/>
                            </p:stCondLst>
                            <p:childTnLst>
                              <p:par>
                                <p:cTn id="76" presetID="23" presetClass="entr" presetSubtype="16" fill="hold" grpId="0" nodeType="click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500" fill="hold"/>
                                        <p:tgtEl>
                                          <p:spTgt spid="44"/>
                                        </p:tgtEl>
                                        <p:attrNameLst>
                                          <p:attrName>ppt_w</p:attrName>
                                        </p:attrNameLst>
                                      </p:cBhvr>
                                      <p:tavLst>
                                        <p:tav tm="0">
                                          <p:val>
                                            <p:fltVal val="0"/>
                                          </p:val>
                                        </p:tav>
                                        <p:tav tm="100000">
                                          <p:val>
                                            <p:strVal val="#ppt_w"/>
                                          </p:val>
                                        </p:tav>
                                      </p:tavLst>
                                    </p:anim>
                                    <p:anim calcmode="lin" valueType="num">
                                      <p:cBhvr>
                                        <p:cTn id="79"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80" fill="hold">
                      <p:stCondLst>
                        <p:cond delay="indefinite"/>
                      </p:stCondLst>
                      <p:childTnLst>
                        <p:par>
                          <p:cTn id="81" fill="hold">
                            <p:stCondLst>
                              <p:cond delay="0"/>
                            </p:stCondLst>
                            <p:childTnLst>
                              <p:par>
                                <p:cTn id="82" presetID="9" presetClass="exit" presetSubtype="0" fill="hold" grpId="1" nodeType="clickEffect">
                                  <p:stCondLst>
                                    <p:cond delay="0"/>
                                  </p:stCondLst>
                                  <p:childTnLst>
                                    <p:animEffect transition="out" filter="dissolve">
                                      <p:cBhvr>
                                        <p:cTn id="83" dur="500"/>
                                        <p:tgtEl>
                                          <p:spTgt spid="44"/>
                                        </p:tgtEl>
                                      </p:cBhvr>
                                    </p:animEffect>
                                    <p:set>
                                      <p:cBhvr>
                                        <p:cTn id="84" dur="1" fill="hold">
                                          <p:stCondLst>
                                            <p:cond delay="499"/>
                                          </p:stCondLst>
                                        </p:cTn>
                                        <p:tgtEl>
                                          <p:spTgt spid="44"/>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grpId="0" nodeType="clickEffect">
                                  <p:stCondLst>
                                    <p:cond delay="0"/>
                                  </p:stCondLst>
                                  <p:childTnLst>
                                    <p:set>
                                      <p:cBhvr>
                                        <p:cTn id="88" dur="1" fill="hold">
                                          <p:stCondLst>
                                            <p:cond delay="0"/>
                                          </p:stCondLst>
                                        </p:cTn>
                                        <p:tgtEl>
                                          <p:spTgt spid="58"/>
                                        </p:tgtEl>
                                        <p:attrNameLst>
                                          <p:attrName>style.visibility</p:attrName>
                                        </p:attrNameLst>
                                      </p:cBhvr>
                                      <p:to>
                                        <p:strVal val="visible"/>
                                      </p:to>
                                    </p:set>
                                    <p:animEffect transition="in" filter="dissolve">
                                      <p:cBhvr>
                                        <p:cTn id="89" dur="500"/>
                                        <p:tgtEl>
                                          <p:spTgt spid="58"/>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xit" presetSubtype="0" fill="hold" nodeType="clickEffect">
                                  <p:stCondLst>
                                    <p:cond delay="0"/>
                                  </p:stCondLst>
                                  <p:childTnLst>
                                    <p:animEffect transition="out" filter="dissolve">
                                      <p:cBhvr>
                                        <p:cTn id="93" dur="500"/>
                                        <p:tgtEl>
                                          <p:spTgt spid="41"/>
                                        </p:tgtEl>
                                      </p:cBhvr>
                                    </p:animEffect>
                                    <p:set>
                                      <p:cBhvr>
                                        <p:cTn id="94" dur="1" fill="hold">
                                          <p:stCondLst>
                                            <p:cond delay="499"/>
                                          </p:stCondLst>
                                        </p:cTn>
                                        <p:tgtEl>
                                          <p:spTgt spid="41"/>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23" presetClass="entr" presetSubtype="16" fill="hold" grpId="0" nodeType="click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p:cTn id="99" dur="500" fill="hold"/>
                                        <p:tgtEl>
                                          <p:spTgt spid="26"/>
                                        </p:tgtEl>
                                        <p:attrNameLst>
                                          <p:attrName>ppt_w</p:attrName>
                                        </p:attrNameLst>
                                      </p:cBhvr>
                                      <p:tavLst>
                                        <p:tav tm="0">
                                          <p:val>
                                            <p:fltVal val="0"/>
                                          </p:val>
                                        </p:tav>
                                        <p:tav tm="100000">
                                          <p:val>
                                            <p:strVal val="#ppt_w"/>
                                          </p:val>
                                        </p:tav>
                                      </p:tavLst>
                                    </p:anim>
                                    <p:anim calcmode="lin" valueType="num">
                                      <p:cBhvr>
                                        <p:cTn id="100" dur="500" fill="hold"/>
                                        <p:tgtEl>
                                          <p:spTgt spid="2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p:cTn id="103" dur="500" fill="hold"/>
                                        <p:tgtEl>
                                          <p:spTgt spid="29"/>
                                        </p:tgtEl>
                                        <p:attrNameLst>
                                          <p:attrName>ppt_w</p:attrName>
                                        </p:attrNameLst>
                                      </p:cBhvr>
                                      <p:tavLst>
                                        <p:tav tm="0">
                                          <p:val>
                                            <p:fltVal val="0"/>
                                          </p:val>
                                        </p:tav>
                                        <p:tav tm="100000">
                                          <p:val>
                                            <p:strVal val="#ppt_w"/>
                                          </p:val>
                                        </p:tav>
                                      </p:tavLst>
                                    </p:anim>
                                    <p:anim calcmode="lin" valueType="num">
                                      <p:cBhvr>
                                        <p:cTn id="104" dur="500" fill="hold"/>
                                        <p:tgtEl>
                                          <p:spTgt spid="29"/>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500" fill="hold"/>
                                        <p:tgtEl>
                                          <p:spTgt spid="30"/>
                                        </p:tgtEl>
                                        <p:attrNameLst>
                                          <p:attrName>ppt_w</p:attrName>
                                        </p:attrNameLst>
                                      </p:cBhvr>
                                      <p:tavLst>
                                        <p:tav tm="0">
                                          <p:val>
                                            <p:fltVal val="0"/>
                                          </p:val>
                                        </p:tav>
                                        <p:tav tm="100000">
                                          <p:val>
                                            <p:strVal val="#ppt_w"/>
                                          </p:val>
                                        </p:tav>
                                      </p:tavLst>
                                    </p:anim>
                                    <p:anim calcmode="lin" valueType="num">
                                      <p:cBhvr>
                                        <p:cTn id="108" dur="500" fill="hold"/>
                                        <p:tgtEl>
                                          <p:spTgt spid="30"/>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0"/>
                                  </p:stCondLst>
                                  <p:childTnLst>
                                    <p:set>
                                      <p:cBhvr>
                                        <p:cTn id="110" dur="1" fill="hold">
                                          <p:stCondLst>
                                            <p:cond delay="0"/>
                                          </p:stCondLst>
                                        </p:cTn>
                                        <p:tgtEl>
                                          <p:spTgt spid="31"/>
                                        </p:tgtEl>
                                        <p:attrNameLst>
                                          <p:attrName>style.visibility</p:attrName>
                                        </p:attrNameLst>
                                      </p:cBhvr>
                                      <p:to>
                                        <p:strVal val="visible"/>
                                      </p:to>
                                    </p:set>
                                    <p:anim calcmode="lin" valueType="num">
                                      <p:cBhvr>
                                        <p:cTn id="111" dur="500" fill="hold"/>
                                        <p:tgtEl>
                                          <p:spTgt spid="31"/>
                                        </p:tgtEl>
                                        <p:attrNameLst>
                                          <p:attrName>ppt_w</p:attrName>
                                        </p:attrNameLst>
                                      </p:cBhvr>
                                      <p:tavLst>
                                        <p:tav tm="0">
                                          <p:val>
                                            <p:fltVal val="0"/>
                                          </p:val>
                                        </p:tav>
                                        <p:tav tm="100000">
                                          <p:val>
                                            <p:strVal val="#ppt_w"/>
                                          </p:val>
                                        </p:tav>
                                      </p:tavLst>
                                    </p:anim>
                                    <p:anim calcmode="lin" valueType="num">
                                      <p:cBhvr>
                                        <p:cTn id="112" dur="500" fill="hold"/>
                                        <p:tgtEl>
                                          <p:spTgt spid="31"/>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 calcmode="lin" valueType="num">
                                      <p:cBhvr>
                                        <p:cTn id="115" dur="500" fill="hold"/>
                                        <p:tgtEl>
                                          <p:spTgt spid="32"/>
                                        </p:tgtEl>
                                        <p:attrNameLst>
                                          <p:attrName>ppt_w</p:attrName>
                                        </p:attrNameLst>
                                      </p:cBhvr>
                                      <p:tavLst>
                                        <p:tav tm="0">
                                          <p:val>
                                            <p:fltVal val="0"/>
                                          </p:val>
                                        </p:tav>
                                        <p:tav tm="100000">
                                          <p:val>
                                            <p:strVal val="#ppt_w"/>
                                          </p:val>
                                        </p:tav>
                                      </p:tavLst>
                                    </p:anim>
                                    <p:anim calcmode="lin" valueType="num">
                                      <p:cBhvr>
                                        <p:cTn id="116" dur="500" fill="hold"/>
                                        <p:tgtEl>
                                          <p:spTgt spid="32"/>
                                        </p:tgtEl>
                                        <p:attrNameLst>
                                          <p:attrName>ppt_h</p:attrName>
                                        </p:attrNameLst>
                                      </p:cBhvr>
                                      <p:tavLst>
                                        <p:tav tm="0">
                                          <p:val>
                                            <p:fltVal val="0"/>
                                          </p:val>
                                        </p:tav>
                                        <p:tav tm="100000">
                                          <p:val>
                                            <p:strVal val="#ppt_h"/>
                                          </p:val>
                                        </p:tav>
                                      </p:tavLst>
                                    </p:anim>
                                  </p:childTnLst>
                                </p:cTn>
                              </p:par>
                              <p:par>
                                <p:cTn id="117" presetID="23" presetClass="entr" presetSubtype="16" fill="hold" grpId="0" nodeType="withEffect">
                                  <p:stCondLst>
                                    <p:cond delay="0"/>
                                  </p:stCondLst>
                                  <p:childTnLst>
                                    <p:set>
                                      <p:cBhvr>
                                        <p:cTn id="118" dur="1" fill="hold">
                                          <p:stCondLst>
                                            <p:cond delay="0"/>
                                          </p:stCondLst>
                                        </p:cTn>
                                        <p:tgtEl>
                                          <p:spTgt spid="27"/>
                                        </p:tgtEl>
                                        <p:attrNameLst>
                                          <p:attrName>style.visibility</p:attrName>
                                        </p:attrNameLst>
                                      </p:cBhvr>
                                      <p:to>
                                        <p:strVal val="visible"/>
                                      </p:to>
                                    </p:set>
                                    <p:anim calcmode="lin" valueType="num">
                                      <p:cBhvr>
                                        <p:cTn id="119" dur="500" fill="hold"/>
                                        <p:tgtEl>
                                          <p:spTgt spid="27"/>
                                        </p:tgtEl>
                                        <p:attrNameLst>
                                          <p:attrName>ppt_w</p:attrName>
                                        </p:attrNameLst>
                                      </p:cBhvr>
                                      <p:tavLst>
                                        <p:tav tm="0">
                                          <p:val>
                                            <p:fltVal val="0"/>
                                          </p:val>
                                        </p:tav>
                                        <p:tav tm="100000">
                                          <p:val>
                                            <p:strVal val="#ppt_w"/>
                                          </p:val>
                                        </p:tav>
                                      </p:tavLst>
                                    </p:anim>
                                    <p:anim calcmode="lin" valueType="num">
                                      <p:cBhvr>
                                        <p:cTn id="120" dur="500" fill="hold"/>
                                        <p:tgtEl>
                                          <p:spTgt spid="27"/>
                                        </p:tgtEl>
                                        <p:attrNameLst>
                                          <p:attrName>ppt_h</p:attrName>
                                        </p:attrNameLst>
                                      </p:cBhvr>
                                      <p:tavLst>
                                        <p:tav tm="0">
                                          <p:val>
                                            <p:fltVal val="0"/>
                                          </p:val>
                                        </p:tav>
                                        <p:tav tm="100000">
                                          <p:val>
                                            <p:strVal val="#ppt_h"/>
                                          </p:val>
                                        </p:tav>
                                      </p:tavLst>
                                    </p:anim>
                                  </p:childTnLst>
                                </p:cTn>
                              </p:par>
                              <p:par>
                                <p:cTn id="121" presetID="23" presetClass="entr" presetSubtype="16" fill="hold" grpId="0" nodeType="with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4" fill="hold" grpId="0" nodeType="clickEffect">
                                  <p:stCondLst>
                                    <p:cond delay="0"/>
                                  </p:stCondLst>
                                  <p:childTnLst>
                                    <p:set>
                                      <p:cBhvr>
                                        <p:cTn id="128" dur="1" fill="hold">
                                          <p:stCondLst>
                                            <p:cond delay="0"/>
                                          </p:stCondLst>
                                        </p:cTn>
                                        <p:tgtEl>
                                          <p:spTgt spid="35"/>
                                        </p:tgtEl>
                                        <p:attrNameLst>
                                          <p:attrName>style.visibility</p:attrName>
                                        </p:attrNameLst>
                                      </p:cBhvr>
                                      <p:to>
                                        <p:strVal val="visible"/>
                                      </p:to>
                                    </p:set>
                                    <p:anim calcmode="lin" valueType="num">
                                      <p:cBhvr additive="base">
                                        <p:cTn id="129" dur="500" fill="hold"/>
                                        <p:tgtEl>
                                          <p:spTgt spid="35"/>
                                        </p:tgtEl>
                                        <p:attrNameLst>
                                          <p:attrName>ppt_x</p:attrName>
                                        </p:attrNameLst>
                                      </p:cBhvr>
                                      <p:tavLst>
                                        <p:tav tm="0">
                                          <p:val>
                                            <p:strVal val="#ppt_x"/>
                                          </p:val>
                                        </p:tav>
                                        <p:tav tm="100000">
                                          <p:val>
                                            <p:strVal val="#ppt_x"/>
                                          </p:val>
                                        </p:tav>
                                      </p:tavLst>
                                    </p:anim>
                                    <p:anim calcmode="lin" valueType="num">
                                      <p:cBhvr additive="base">
                                        <p:cTn id="130" dur="500" fill="hold"/>
                                        <p:tgtEl>
                                          <p:spTgt spid="35"/>
                                        </p:tgtEl>
                                        <p:attrNameLst>
                                          <p:attrName>ppt_y</p:attrName>
                                        </p:attrNameLst>
                                      </p:cBhvr>
                                      <p:tavLst>
                                        <p:tav tm="0">
                                          <p:val>
                                            <p:strVal val="1+#ppt_h/2"/>
                                          </p:val>
                                        </p:tav>
                                        <p:tav tm="100000">
                                          <p:val>
                                            <p:strVal val="#ppt_y"/>
                                          </p:val>
                                        </p:tav>
                                      </p:tavLst>
                                    </p:anim>
                                  </p:childTnLst>
                                </p:cTn>
                              </p:par>
                              <p:par>
                                <p:cTn id="131" presetID="2" presetClass="entr" presetSubtype="4"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 calcmode="lin" valueType="num">
                                      <p:cBhvr additive="base">
                                        <p:cTn id="133" dur="500" fill="hold"/>
                                        <p:tgtEl>
                                          <p:spTgt spid="50"/>
                                        </p:tgtEl>
                                        <p:attrNameLst>
                                          <p:attrName>ppt_x</p:attrName>
                                        </p:attrNameLst>
                                      </p:cBhvr>
                                      <p:tavLst>
                                        <p:tav tm="0">
                                          <p:val>
                                            <p:strVal val="#ppt_x"/>
                                          </p:val>
                                        </p:tav>
                                        <p:tav tm="100000">
                                          <p:val>
                                            <p:strVal val="#ppt_x"/>
                                          </p:val>
                                        </p:tav>
                                      </p:tavLst>
                                    </p:anim>
                                    <p:anim calcmode="lin" valueType="num">
                                      <p:cBhvr additive="base">
                                        <p:cTn id="134" dur="500" fill="hold"/>
                                        <p:tgtEl>
                                          <p:spTgt spid="50"/>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 calcmode="lin" valueType="num">
                                      <p:cBhvr additive="base">
                                        <p:cTn id="137" dur="500" fill="hold"/>
                                        <p:tgtEl>
                                          <p:spTgt spid="49"/>
                                        </p:tgtEl>
                                        <p:attrNameLst>
                                          <p:attrName>ppt_x</p:attrName>
                                        </p:attrNameLst>
                                      </p:cBhvr>
                                      <p:tavLst>
                                        <p:tav tm="0">
                                          <p:val>
                                            <p:strVal val="#ppt_x"/>
                                          </p:val>
                                        </p:tav>
                                        <p:tav tm="100000">
                                          <p:val>
                                            <p:strVal val="#ppt_x"/>
                                          </p:val>
                                        </p:tav>
                                      </p:tavLst>
                                    </p:anim>
                                    <p:anim calcmode="lin" valueType="num">
                                      <p:cBhvr additive="base">
                                        <p:cTn id="138" dur="500" fill="hold"/>
                                        <p:tgtEl>
                                          <p:spTgt spid="49"/>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54"/>
                                        </p:tgtEl>
                                        <p:attrNameLst>
                                          <p:attrName>style.visibility</p:attrName>
                                        </p:attrNameLst>
                                      </p:cBhvr>
                                      <p:to>
                                        <p:strVal val="visible"/>
                                      </p:to>
                                    </p:set>
                                    <p:anim calcmode="lin" valueType="num">
                                      <p:cBhvr additive="base">
                                        <p:cTn id="141" dur="500" fill="hold"/>
                                        <p:tgtEl>
                                          <p:spTgt spid="54"/>
                                        </p:tgtEl>
                                        <p:attrNameLst>
                                          <p:attrName>ppt_x</p:attrName>
                                        </p:attrNameLst>
                                      </p:cBhvr>
                                      <p:tavLst>
                                        <p:tav tm="0">
                                          <p:val>
                                            <p:strVal val="#ppt_x"/>
                                          </p:val>
                                        </p:tav>
                                        <p:tav tm="100000">
                                          <p:val>
                                            <p:strVal val="#ppt_x"/>
                                          </p:val>
                                        </p:tav>
                                      </p:tavLst>
                                    </p:anim>
                                    <p:anim calcmode="lin" valueType="num">
                                      <p:cBhvr additive="base">
                                        <p:cTn id="142" dur="500" fill="hold"/>
                                        <p:tgtEl>
                                          <p:spTgt spid="54"/>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37"/>
                                        </p:tgtEl>
                                        <p:attrNameLst>
                                          <p:attrName>style.visibility</p:attrName>
                                        </p:attrNameLst>
                                      </p:cBhvr>
                                      <p:to>
                                        <p:strVal val="visible"/>
                                      </p:to>
                                    </p:set>
                                    <p:anim calcmode="lin" valueType="num">
                                      <p:cBhvr additive="base">
                                        <p:cTn id="145" dur="500" fill="hold"/>
                                        <p:tgtEl>
                                          <p:spTgt spid="37"/>
                                        </p:tgtEl>
                                        <p:attrNameLst>
                                          <p:attrName>ppt_x</p:attrName>
                                        </p:attrNameLst>
                                      </p:cBhvr>
                                      <p:tavLst>
                                        <p:tav tm="0">
                                          <p:val>
                                            <p:strVal val="#ppt_x"/>
                                          </p:val>
                                        </p:tav>
                                        <p:tav tm="100000">
                                          <p:val>
                                            <p:strVal val="#ppt_x"/>
                                          </p:val>
                                        </p:tav>
                                      </p:tavLst>
                                    </p:anim>
                                    <p:anim calcmode="lin" valueType="num">
                                      <p:cBhvr additive="base">
                                        <p:cTn id="146" dur="500" fill="hold"/>
                                        <p:tgtEl>
                                          <p:spTgt spid="37"/>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56"/>
                                        </p:tgtEl>
                                        <p:attrNameLst>
                                          <p:attrName>style.visibility</p:attrName>
                                        </p:attrNameLst>
                                      </p:cBhvr>
                                      <p:to>
                                        <p:strVal val="visible"/>
                                      </p:to>
                                    </p:set>
                                    <p:anim calcmode="lin" valueType="num">
                                      <p:cBhvr additive="base">
                                        <p:cTn id="149" dur="500" fill="hold"/>
                                        <p:tgtEl>
                                          <p:spTgt spid="56"/>
                                        </p:tgtEl>
                                        <p:attrNameLst>
                                          <p:attrName>ppt_x</p:attrName>
                                        </p:attrNameLst>
                                      </p:cBhvr>
                                      <p:tavLst>
                                        <p:tav tm="0">
                                          <p:val>
                                            <p:strVal val="#ppt_x"/>
                                          </p:val>
                                        </p:tav>
                                        <p:tav tm="100000">
                                          <p:val>
                                            <p:strVal val="#ppt_x"/>
                                          </p:val>
                                        </p:tav>
                                      </p:tavLst>
                                    </p:anim>
                                    <p:anim calcmode="lin" valueType="num">
                                      <p:cBhvr additive="base">
                                        <p:cTn id="150" dur="500" fill="hold"/>
                                        <p:tgtEl>
                                          <p:spTgt spid="56"/>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48"/>
                                        </p:tgtEl>
                                        <p:attrNameLst>
                                          <p:attrName>style.visibility</p:attrName>
                                        </p:attrNameLst>
                                      </p:cBhvr>
                                      <p:to>
                                        <p:strVal val="visible"/>
                                      </p:to>
                                    </p:set>
                                    <p:anim calcmode="lin" valueType="num">
                                      <p:cBhvr additive="base">
                                        <p:cTn id="153" dur="500" fill="hold"/>
                                        <p:tgtEl>
                                          <p:spTgt spid="48"/>
                                        </p:tgtEl>
                                        <p:attrNameLst>
                                          <p:attrName>ppt_x</p:attrName>
                                        </p:attrNameLst>
                                      </p:cBhvr>
                                      <p:tavLst>
                                        <p:tav tm="0">
                                          <p:val>
                                            <p:strVal val="#ppt_x"/>
                                          </p:val>
                                        </p:tav>
                                        <p:tav tm="100000">
                                          <p:val>
                                            <p:strVal val="#ppt_x"/>
                                          </p:val>
                                        </p:tav>
                                      </p:tavLst>
                                    </p:anim>
                                    <p:anim calcmode="lin" valueType="num">
                                      <p:cBhvr additive="base">
                                        <p:cTn id="154" dur="500" fill="hold"/>
                                        <p:tgtEl>
                                          <p:spTgt spid="48"/>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42"/>
                                        </p:tgtEl>
                                        <p:attrNameLst>
                                          <p:attrName>style.visibility</p:attrName>
                                        </p:attrNameLst>
                                      </p:cBhvr>
                                      <p:to>
                                        <p:strVal val="visible"/>
                                      </p:to>
                                    </p:set>
                                    <p:anim calcmode="lin" valueType="num">
                                      <p:cBhvr additive="base">
                                        <p:cTn id="157" dur="500" fill="hold"/>
                                        <p:tgtEl>
                                          <p:spTgt spid="42"/>
                                        </p:tgtEl>
                                        <p:attrNameLst>
                                          <p:attrName>ppt_x</p:attrName>
                                        </p:attrNameLst>
                                      </p:cBhvr>
                                      <p:tavLst>
                                        <p:tav tm="0">
                                          <p:val>
                                            <p:strVal val="#ppt_x"/>
                                          </p:val>
                                        </p:tav>
                                        <p:tav tm="100000">
                                          <p:val>
                                            <p:strVal val="#ppt_x"/>
                                          </p:val>
                                        </p:tav>
                                      </p:tavLst>
                                    </p:anim>
                                    <p:anim calcmode="lin" valueType="num">
                                      <p:cBhvr additive="base">
                                        <p:cTn id="15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23" presetClass="entr" presetSubtype="16" fill="hold" grpId="0" nodeType="clickEffect">
                                  <p:stCondLst>
                                    <p:cond delay="0"/>
                                  </p:stCondLst>
                                  <p:childTnLst>
                                    <p:set>
                                      <p:cBhvr>
                                        <p:cTn id="162" dur="1" fill="hold">
                                          <p:stCondLst>
                                            <p:cond delay="0"/>
                                          </p:stCondLst>
                                        </p:cTn>
                                        <p:tgtEl>
                                          <p:spTgt spid="47"/>
                                        </p:tgtEl>
                                        <p:attrNameLst>
                                          <p:attrName>style.visibility</p:attrName>
                                        </p:attrNameLst>
                                      </p:cBhvr>
                                      <p:to>
                                        <p:strVal val="visible"/>
                                      </p:to>
                                    </p:set>
                                    <p:anim calcmode="lin" valueType="num">
                                      <p:cBhvr>
                                        <p:cTn id="163" dur="500" fill="hold"/>
                                        <p:tgtEl>
                                          <p:spTgt spid="47"/>
                                        </p:tgtEl>
                                        <p:attrNameLst>
                                          <p:attrName>ppt_w</p:attrName>
                                        </p:attrNameLst>
                                      </p:cBhvr>
                                      <p:tavLst>
                                        <p:tav tm="0">
                                          <p:val>
                                            <p:fltVal val="0"/>
                                          </p:val>
                                        </p:tav>
                                        <p:tav tm="100000">
                                          <p:val>
                                            <p:strVal val="#ppt_w"/>
                                          </p:val>
                                        </p:tav>
                                      </p:tavLst>
                                    </p:anim>
                                    <p:anim calcmode="lin" valueType="num">
                                      <p:cBhvr>
                                        <p:cTn id="164" dur="500" fill="hold"/>
                                        <p:tgtEl>
                                          <p:spTgt spid="47"/>
                                        </p:tgtEl>
                                        <p:attrNameLst>
                                          <p:attrName>ppt_h</p:attrName>
                                        </p:attrNameLst>
                                      </p:cBhvr>
                                      <p:tavLst>
                                        <p:tav tm="0">
                                          <p:val>
                                            <p:fltVal val="0"/>
                                          </p:val>
                                        </p:tav>
                                        <p:tav tm="100000">
                                          <p:val>
                                            <p:strVal val="#ppt_h"/>
                                          </p:val>
                                        </p:tav>
                                      </p:tavLst>
                                    </p:anim>
                                  </p:childTnLst>
                                </p:cTn>
                              </p:par>
                              <p:par>
                                <p:cTn id="165" presetID="23" presetClass="entr" presetSubtype="16" fill="hold" grpId="0" nodeType="withEffect">
                                  <p:stCondLst>
                                    <p:cond delay="0"/>
                                  </p:stCondLst>
                                  <p:childTnLst>
                                    <p:set>
                                      <p:cBhvr>
                                        <p:cTn id="166" dur="1" fill="hold">
                                          <p:stCondLst>
                                            <p:cond delay="0"/>
                                          </p:stCondLst>
                                        </p:cTn>
                                        <p:tgtEl>
                                          <p:spTgt spid="57"/>
                                        </p:tgtEl>
                                        <p:attrNameLst>
                                          <p:attrName>style.visibility</p:attrName>
                                        </p:attrNameLst>
                                      </p:cBhvr>
                                      <p:to>
                                        <p:strVal val="visible"/>
                                      </p:to>
                                    </p:set>
                                    <p:anim calcmode="lin" valueType="num">
                                      <p:cBhvr>
                                        <p:cTn id="167" dur="500" fill="hold"/>
                                        <p:tgtEl>
                                          <p:spTgt spid="57"/>
                                        </p:tgtEl>
                                        <p:attrNameLst>
                                          <p:attrName>ppt_w</p:attrName>
                                        </p:attrNameLst>
                                      </p:cBhvr>
                                      <p:tavLst>
                                        <p:tav tm="0">
                                          <p:val>
                                            <p:fltVal val="0"/>
                                          </p:val>
                                        </p:tav>
                                        <p:tav tm="100000">
                                          <p:val>
                                            <p:strVal val="#ppt_w"/>
                                          </p:val>
                                        </p:tav>
                                      </p:tavLst>
                                    </p:anim>
                                    <p:anim calcmode="lin" valueType="num">
                                      <p:cBhvr>
                                        <p:cTn id="168" dur="500" fill="hold"/>
                                        <p:tgtEl>
                                          <p:spTgt spid="57"/>
                                        </p:tgtEl>
                                        <p:attrNameLst>
                                          <p:attrName>ppt_h</p:attrName>
                                        </p:attrNameLst>
                                      </p:cBhvr>
                                      <p:tavLst>
                                        <p:tav tm="0">
                                          <p:val>
                                            <p:fltVal val="0"/>
                                          </p:val>
                                        </p:tav>
                                        <p:tav tm="100000">
                                          <p:val>
                                            <p:strVal val="#ppt_h"/>
                                          </p:val>
                                        </p:tav>
                                      </p:tavLst>
                                    </p:anim>
                                  </p:childTnLst>
                                </p:cTn>
                              </p:par>
                              <p:par>
                                <p:cTn id="169" presetID="23" presetClass="entr" presetSubtype="16" fill="hold" grpId="0" nodeType="withEffect">
                                  <p:stCondLst>
                                    <p:cond delay="0"/>
                                  </p:stCondLst>
                                  <p:childTnLst>
                                    <p:set>
                                      <p:cBhvr>
                                        <p:cTn id="170" dur="1" fill="hold">
                                          <p:stCondLst>
                                            <p:cond delay="0"/>
                                          </p:stCondLst>
                                        </p:cTn>
                                        <p:tgtEl>
                                          <p:spTgt spid="55"/>
                                        </p:tgtEl>
                                        <p:attrNameLst>
                                          <p:attrName>style.visibility</p:attrName>
                                        </p:attrNameLst>
                                      </p:cBhvr>
                                      <p:to>
                                        <p:strVal val="visible"/>
                                      </p:to>
                                    </p:set>
                                    <p:anim calcmode="lin" valueType="num">
                                      <p:cBhvr>
                                        <p:cTn id="171" dur="500" fill="hold"/>
                                        <p:tgtEl>
                                          <p:spTgt spid="55"/>
                                        </p:tgtEl>
                                        <p:attrNameLst>
                                          <p:attrName>ppt_w</p:attrName>
                                        </p:attrNameLst>
                                      </p:cBhvr>
                                      <p:tavLst>
                                        <p:tav tm="0">
                                          <p:val>
                                            <p:fltVal val="0"/>
                                          </p:val>
                                        </p:tav>
                                        <p:tav tm="100000">
                                          <p:val>
                                            <p:strVal val="#ppt_w"/>
                                          </p:val>
                                        </p:tav>
                                      </p:tavLst>
                                    </p:anim>
                                    <p:anim calcmode="lin" valueType="num">
                                      <p:cBhvr>
                                        <p:cTn id="172" dur="500" fill="hold"/>
                                        <p:tgtEl>
                                          <p:spTgt spid="55"/>
                                        </p:tgtEl>
                                        <p:attrNameLst>
                                          <p:attrName>ppt_h</p:attrName>
                                        </p:attrNameLst>
                                      </p:cBhvr>
                                      <p:tavLst>
                                        <p:tav tm="0">
                                          <p:val>
                                            <p:fltVal val="0"/>
                                          </p:val>
                                        </p:tav>
                                        <p:tav tm="100000">
                                          <p:val>
                                            <p:strVal val="#ppt_h"/>
                                          </p:val>
                                        </p:tav>
                                      </p:tavLst>
                                    </p:anim>
                                  </p:childTnLst>
                                </p:cTn>
                              </p:par>
                              <p:par>
                                <p:cTn id="173" presetID="23" presetClass="entr" presetSubtype="16" fill="hold" grpId="0" nodeType="withEffect">
                                  <p:stCondLst>
                                    <p:cond delay="0"/>
                                  </p:stCondLst>
                                  <p:childTnLst>
                                    <p:set>
                                      <p:cBhvr>
                                        <p:cTn id="174" dur="1" fill="hold">
                                          <p:stCondLst>
                                            <p:cond delay="0"/>
                                          </p:stCondLst>
                                        </p:cTn>
                                        <p:tgtEl>
                                          <p:spTgt spid="53"/>
                                        </p:tgtEl>
                                        <p:attrNameLst>
                                          <p:attrName>style.visibility</p:attrName>
                                        </p:attrNameLst>
                                      </p:cBhvr>
                                      <p:to>
                                        <p:strVal val="visible"/>
                                      </p:to>
                                    </p:set>
                                    <p:anim calcmode="lin" valueType="num">
                                      <p:cBhvr>
                                        <p:cTn id="175" dur="500" fill="hold"/>
                                        <p:tgtEl>
                                          <p:spTgt spid="53"/>
                                        </p:tgtEl>
                                        <p:attrNameLst>
                                          <p:attrName>ppt_w</p:attrName>
                                        </p:attrNameLst>
                                      </p:cBhvr>
                                      <p:tavLst>
                                        <p:tav tm="0">
                                          <p:val>
                                            <p:fltVal val="0"/>
                                          </p:val>
                                        </p:tav>
                                        <p:tav tm="100000">
                                          <p:val>
                                            <p:strVal val="#ppt_w"/>
                                          </p:val>
                                        </p:tav>
                                      </p:tavLst>
                                    </p:anim>
                                    <p:anim calcmode="lin" valueType="num">
                                      <p:cBhvr>
                                        <p:cTn id="176" dur="500" fill="hold"/>
                                        <p:tgtEl>
                                          <p:spTgt spid="53"/>
                                        </p:tgtEl>
                                        <p:attrNameLst>
                                          <p:attrName>ppt_h</p:attrName>
                                        </p:attrNameLst>
                                      </p:cBhvr>
                                      <p:tavLst>
                                        <p:tav tm="0">
                                          <p:val>
                                            <p:fltVal val="0"/>
                                          </p:val>
                                        </p:tav>
                                        <p:tav tm="100000">
                                          <p:val>
                                            <p:strVal val="#ppt_h"/>
                                          </p:val>
                                        </p:tav>
                                      </p:tavLst>
                                    </p:anim>
                                  </p:childTnLst>
                                </p:cTn>
                              </p:par>
                              <p:par>
                                <p:cTn id="177" presetID="23" presetClass="entr" presetSubtype="16" fill="hold" grpId="0" nodeType="withEffect">
                                  <p:stCondLst>
                                    <p:cond delay="0"/>
                                  </p:stCondLst>
                                  <p:childTnLst>
                                    <p:set>
                                      <p:cBhvr>
                                        <p:cTn id="178" dur="1" fill="hold">
                                          <p:stCondLst>
                                            <p:cond delay="0"/>
                                          </p:stCondLst>
                                        </p:cTn>
                                        <p:tgtEl>
                                          <p:spTgt spid="45"/>
                                        </p:tgtEl>
                                        <p:attrNameLst>
                                          <p:attrName>style.visibility</p:attrName>
                                        </p:attrNameLst>
                                      </p:cBhvr>
                                      <p:to>
                                        <p:strVal val="visible"/>
                                      </p:to>
                                    </p:set>
                                    <p:anim calcmode="lin" valueType="num">
                                      <p:cBhvr>
                                        <p:cTn id="179" dur="500" fill="hold"/>
                                        <p:tgtEl>
                                          <p:spTgt spid="45"/>
                                        </p:tgtEl>
                                        <p:attrNameLst>
                                          <p:attrName>ppt_w</p:attrName>
                                        </p:attrNameLst>
                                      </p:cBhvr>
                                      <p:tavLst>
                                        <p:tav tm="0">
                                          <p:val>
                                            <p:fltVal val="0"/>
                                          </p:val>
                                        </p:tav>
                                        <p:tav tm="100000">
                                          <p:val>
                                            <p:strVal val="#ppt_w"/>
                                          </p:val>
                                        </p:tav>
                                      </p:tavLst>
                                    </p:anim>
                                    <p:anim calcmode="lin" valueType="num">
                                      <p:cBhvr>
                                        <p:cTn id="180" dur="500" fill="hold"/>
                                        <p:tgtEl>
                                          <p:spTgt spid="45"/>
                                        </p:tgtEl>
                                        <p:attrNameLst>
                                          <p:attrName>ppt_h</p:attrName>
                                        </p:attrNameLst>
                                      </p:cBhvr>
                                      <p:tavLst>
                                        <p:tav tm="0">
                                          <p:val>
                                            <p:fltVal val="0"/>
                                          </p:val>
                                        </p:tav>
                                        <p:tav tm="100000">
                                          <p:val>
                                            <p:strVal val="#ppt_h"/>
                                          </p:val>
                                        </p:tav>
                                      </p:tavLst>
                                    </p:anim>
                                  </p:childTnLst>
                                </p:cTn>
                              </p:par>
                              <p:par>
                                <p:cTn id="181" presetID="2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childTnLst>
                                </p:cTn>
                              </p:par>
                              <p:par>
                                <p:cTn id="185" presetID="23" presetClass="entr" presetSubtype="16" fill="hold" grpId="0" nodeType="withEffect">
                                  <p:stCondLst>
                                    <p:cond delay="0"/>
                                  </p:stCondLst>
                                  <p:childTnLst>
                                    <p:set>
                                      <p:cBhvr>
                                        <p:cTn id="186" dur="1" fill="hold">
                                          <p:stCondLst>
                                            <p:cond delay="0"/>
                                          </p:stCondLst>
                                        </p:cTn>
                                        <p:tgtEl>
                                          <p:spTgt spid="51"/>
                                        </p:tgtEl>
                                        <p:attrNameLst>
                                          <p:attrName>style.visibility</p:attrName>
                                        </p:attrNameLst>
                                      </p:cBhvr>
                                      <p:to>
                                        <p:strVal val="visible"/>
                                      </p:to>
                                    </p:set>
                                    <p:anim calcmode="lin" valueType="num">
                                      <p:cBhvr>
                                        <p:cTn id="187" dur="500" fill="hold"/>
                                        <p:tgtEl>
                                          <p:spTgt spid="51"/>
                                        </p:tgtEl>
                                        <p:attrNameLst>
                                          <p:attrName>ppt_w</p:attrName>
                                        </p:attrNameLst>
                                      </p:cBhvr>
                                      <p:tavLst>
                                        <p:tav tm="0">
                                          <p:val>
                                            <p:fltVal val="0"/>
                                          </p:val>
                                        </p:tav>
                                        <p:tav tm="100000">
                                          <p:val>
                                            <p:strVal val="#ppt_w"/>
                                          </p:val>
                                        </p:tav>
                                      </p:tavLst>
                                    </p:anim>
                                    <p:anim calcmode="lin" valueType="num">
                                      <p:cBhvr>
                                        <p:cTn id="188" dur="500" fill="hold"/>
                                        <p:tgtEl>
                                          <p:spTgt spid="51"/>
                                        </p:tgtEl>
                                        <p:attrNameLst>
                                          <p:attrName>ppt_h</p:attrName>
                                        </p:attrNameLst>
                                      </p:cBhvr>
                                      <p:tavLst>
                                        <p:tav tm="0">
                                          <p:val>
                                            <p:fltVal val="0"/>
                                          </p:val>
                                        </p:tav>
                                        <p:tav tm="100000">
                                          <p:val>
                                            <p:strVal val="#ppt_h"/>
                                          </p:val>
                                        </p:tav>
                                      </p:tavLst>
                                    </p:anim>
                                  </p:childTnLst>
                                </p:cTn>
                              </p:par>
                              <p:par>
                                <p:cTn id="189" presetID="23" presetClass="entr" presetSubtype="16" fill="hold" grpId="0" nodeType="withEffect">
                                  <p:stCondLst>
                                    <p:cond delay="0"/>
                                  </p:stCondLst>
                                  <p:childTnLst>
                                    <p:set>
                                      <p:cBhvr>
                                        <p:cTn id="190" dur="1" fill="hold">
                                          <p:stCondLst>
                                            <p:cond delay="0"/>
                                          </p:stCondLst>
                                        </p:cTn>
                                        <p:tgtEl>
                                          <p:spTgt spid="52"/>
                                        </p:tgtEl>
                                        <p:attrNameLst>
                                          <p:attrName>style.visibility</p:attrName>
                                        </p:attrNameLst>
                                      </p:cBhvr>
                                      <p:to>
                                        <p:strVal val="visible"/>
                                      </p:to>
                                    </p:set>
                                    <p:anim calcmode="lin" valueType="num">
                                      <p:cBhvr>
                                        <p:cTn id="191" dur="500" fill="hold"/>
                                        <p:tgtEl>
                                          <p:spTgt spid="52"/>
                                        </p:tgtEl>
                                        <p:attrNameLst>
                                          <p:attrName>ppt_w</p:attrName>
                                        </p:attrNameLst>
                                      </p:cBhvr>
                                      <p:tavLst>
                                        <p:tav tm="0">
                                          <p:val>
                                            <p:fltVal val="0"/>
                                          </p:val>
                                        </p:tav>
                                        <p:tav tm="100000">
                                          <p:val>
                                            <p:strVal val="#ppt_w"/>
                                          </p:val>
                                        </p:tav>
                                      </p:tavLst>
                                    </p:anim>
                                    <p:anim calcmode="lin" valueType="num">
                                      <p:cBhvr>
                                        <p:cTn id="192"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193" fill="hold">
                      <p:stCondLst>
                        <p:cond delay="indefinite"/>
                      </p:stCondLst>
                      <p:childTnLst>
                        <p:par>
                          <p:cTn id="194" fill="hold">
                            <p:stCondLst>
                              <p:cond delay="0"/>
                            </p:stCondLst>
                            <p:childTnLst>
                              <p:par>
                                <p:cTn id="195" presetID="2" presetClass="entr" presetSubtype="8" fill="hold" grpId="0" nodeType="clickEffect">
                                  <p:stCondLst>
                                    <p:cond delay="0"/>
                                  </p:stCondLst>
                                  <p:childTnLst>
                                    <p:set>
                                      <p:cBhvr>
                                        <p:cTn id="196" dur="1" fill="hold">
                                          <p:stCondLst>
                                            <p:cond delay="0"/>
                                          </p:stCondLst>
                                        </p:cTn>
                                        <p:tgtEl>
                                          <p:spTgt spid="36"/>
                                        </p:tgtEl>
                                        <p:attrNameLst>
                                          <p:attrName>style.visibility</p:attrName>
                                        </p:attrNameLst>
                                      </p:cBhvr>
                                      <p:to>
                                        <p:strVal val="visible"/>
                                      </p:to>
                                    </p:set>
                                    <p:anim calcmode="lin" valueType="num">
                                      <p:cBhvr additive="base">
                                        <p:cTn id="197" dur="500" fill="hold"/>
                                        <p:tgtEl>
                                          <p:spTgt spid="36"/>
                                        </p:tgtEl>
                                        <p:attrNameLst>
                                          <p:attrName>ppt_x</p:attrName>
                                        </p:attrNameLst>
                                      </p:cBhvr>
                                      <p:tavLst>
                                        <p:tav tm="0">
                                          <p:val>
                                            <p:strVal val="0-#ppt_w/2"/>
                                          </p:val>
                                        </p:tav>
                                        <p:tav tm="100000">
                                          <p:val>
                                            <p:strVal val="#ppt_x"/>
                                          </p:val>
                                        </p:tav>
                                      </p:tavLst>
                                    </p:anim>
                                    <p:anim calcmode="lin" valueType="num">
                                      <p:cBhvr additive="base">
                                        <p:cTn id="198" dur="500" fill="hold"/>
                                        <p:tgtEl>
                                          <p:spTgt spid="36"/>
                                        </p:tgtEl>
                                        <p:attrNameLst>
                                          <p:attrName>ppt_y</p:attrName>
                                        </p:attrNameLst>
                                      </p:cBhvr>
                                      <p:tavLst>
                                        <p:tav tm="0">
                                          <p:val>
                                            <p:strVal val="#ppt_y"/>
                                          </p:val>
                                        </p:tav>
                                        <p:tav tm="100000">
                                          <p:val>
                                            <p:strVal val="#ppt_y"/>
                                          </p:val>
                                        </p:tav>
                                      </p:tavLst>
                                    </p:anim>
                                  </p:childTnLst>
                                </p:cTn>
                              </p:par>
                              <p:par>
                                <p:cTn id="199" presetID="2" presetClass="entr" presetSubtype="8" fill="hold" grpId="0" nodeType="withEffect">
                                  <p:stCondLst>
                                    <p:cond delay="0"/>
                                  </p:stCondLst>
                                  <p:childTnLst>
                                    <p:set>
                                      <p:cBhvr>
                                        <p:cTn id="200" dur="1" fill="hold">
                                          <p:stCondLst>
                                            <p:cond delay="0"/>
                                          </p:stCondLst>
                                        </p:cTn>
                                        <p:tgtEl>
                                          <p:spTgt spid="43"/>
                                        </p:tgtEl>
                                        <p:attrNameLst>
                                          <p:attrName>style.visibility</p:attrName>
                                        </p:attrNameLst>
                                      </p:cBhvr>
                                      <p:to>
                                        <p:strVal val="visible"/>
                                      </p:to>
                                    </p:set>
                                    <p:anim calcmode="lin" valueType="num">
                                      <p:cBhvr additive="base">
                                        <p:cTn id="201" dur="500" fill="hold"/>
                                        <p:tgtEl>
                                          <p:spTgt spid="43"/>
                                        </p:tgtEl>
                                        <p:attrNameLst>
                                          <p:attrName>ppt_x</p:attrName>
                                        </p:attrNameLst>
                                      </p:cBhvr>
                                      <p:tavLst>
                                        <p:tav tm="0">
                                          <p:val>
                                            <p:strVal val="0-#ppt_w/2"/>
                                          </p:val>
                                        </p:tav>
                                        <p:tav tm="100000">
                                          <p:val>
                                            <p:strVal val="#ppt_x"/>
                                          </p:val>
                                        </p:tav>
                                      </p:tavLst>
                                    </p:anim>
                                    <p:anim calcmode="lin" valueType="num">
                                      <p:cBhvr additive="base">
                                        <p:cTn id="202"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p:bldP spid="35" grpId="0"/>
      <p:bldP spid="36" grpId="0" animBg="1"/>
      <p:bldP spid="37" grpId="0"/>
      <p:bldP spid="42" grpId="0" animBg="1"/>
      <p:bldP spid="43" grpId="0"/>
      <p:bldP spid="45" grpId="0" animBg="1"/>
      <p:bldP spid="46" grpId="0" animBg="1"/>
      <p:bldP spid="47" grpId="0" animBg="1"/>
      <p:bldP spid="48" grpId="0"/>
      <p:bldP spid="49" grpId="0"/>
      <p:bldP spid="50" grpId="0"/>
      <p:bldP spid="51" grpId="0" animBg="1"/>
      <p:bldP spid="52" grpId="0" animBg="1"/>
      <p:bldP spid="53" grpId="0" animBg="1"/>
      <p:bldP spid="54" grpId="0"/>
      <p:bldP spid="55" grpId="0" animBg="1"/>
      <p:bldP spid="56" grpId="0"/>
      <p:bldP spid="57" grpId="0" animBg="1"/>
      <p:bldP spid="58" grpId="0" animBg="1"/>
      <p:bldP spid="44" grpId="0" animBg="1"/>
      <p:bldP spid="4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CAN-MDS</a:t>
            </a:r>
            <a:r>
              <a:rPr lang="el-GR" sz="2400" b="1" dirty="0" smtClean="0"/>
              <a:t>: </a:t>
            </a:r>
            <a:r>
              <a:rPr lang="el-GR" sz="2400" b="1" dirty="0"/>
              <a:t>όλοι οι σχετικοί τομείς &amp; φορείς μπορούν να συνεισφέρουν πληροφορίες για τα ίδια στοιχεία δεδομένων</a:t>
            </a:r>
          </a:p>
        </p:txBody>
      </p:sp>
      <p:sp>
        <p:nvSpPr>
          <p:cNvPr id="4" name="Rectangle 3"/>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5" name="Rectangle 4"/>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6" name="Rectangle 5"/>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7" name="Rectangle 6"/>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8" name="Rectangle 7"/>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9" name="Rectangle 8"/>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33" name="TextBox 32"/>
          <p:cNvSpPr txBox="1"/>
          <p:nvPr/>
        </p:nvSpPr>
        <p:spPr>
          <a:xfrm>
            <a:off x="2339752" y="2287347"/>
            <a:ext cx="4824536" cy="523220"/>
          </a:xfrm>
          <a:prstGeom prst="rect">
            <a:avLst/>
          </a:prstGeom>
          <a:noFill/>
        </p:spPr>
        <p:txBody>
          <a:bodyPr wrap="square" rtlCol="0">
            <a:spAutoFit/>
          </a:bodyPr>
          <a:lstStyle/>
          <a:p>
            <a:r>
              <a:rPr lang="el-GR" sz="2800" b="1" dirty="0"/>
              <a:t>Ε</a:t>
            </a:r>
            <a:r>
              <a:rPr lang="el-GR" sz="2800" b="1" dirty="0" smtClean="0"/>
              <a:t>λάχιστο Σύνολο Δεδομένων</a:t>
            </a:r>
            <a:endParaRPr lang="el-GR" sz="2800" b="1" dirty="0"/>
          </a:p>
        </p:txBody>
      </p:sp>
      <p:cxnSp>
        <p:nvCxnSpPr>
          <p:cNvPr id="35" name="Straight Arrow Connector 34"/>
          <p:cNvCxnSpPr>
            <a:stCxn id="9" idx="2"/>
            <a:endCxn id="33" idx="0"/>
          </p:cNvCxnSpPr>
          <p:nvPr/>
        </p:nvCxnSpPr>
        <p:spPr>
          <a:xfrm>
            <a:off x="1007604" y="142896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a:off x="2447764" y="142896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a:off x="3887924" y="142896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flipH="1">
            <a:off x="4752020" y="142896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flipH="1">
            <a:off x="4752020" y="142896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flipH="1">
            <a:off x="4752020" y="142896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839464" y="3243630"/>
            <a:ext cx="7164288" cy="307777"/>
          </a:xfrm>
          <a:prstGeom prst="rect">
            <a:avLst/>
          </a:prstGeom>
          <a:noFill/>
        </p:spPr>
        <p:txBody>
          <a:bodyPr wrap="square" rtlCol="0">
            <a:spAutoFit/>
          </a:bodyPr>
          <a:lstStyle/>
          <a:p>
            <a:pPr>
              <a:buNone/>
            </a:pPr>
            <a:r>
              <a:rPr lang="el-GR" sz="1400" b="1" dirty="0">
                <a:sym typeface="Wingdings" pitchFamily="2" charset="2"/>
              </a:rPr>
              <a:t>ΣΤΟΧΟΣ: παροχή πληροφοριών για δράση που σχετίζεται με πρωτοβουλίες δημόσιας υγείας</a:t>
            </a:r>
            <a:endParaRPr lang="el-GR" sz="1400" b="1" dirty="0" smtClean="0"/>
          </a:p>
        </p:txBody>
      </p:sp>
      <p:pic>
        <p:nvPicPr>
          <p:cNvPr id="17"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0528" y="3345206"/>
            <a:ext cx="2895600" cy="1419689"/>
          </a:xfrm>
          <a:prstGeom prst="rect">
            <a:avLst/>
          </a:prstGeom>
          <a:noFill/>
        </p:spPr>
      </p:pic>
      <p:sp>
        <p:nvSpPr>
          <p:cNvPr id="18" name="TextBox 17"/>
          <p:cNvSpPr txBox="1"/>
          <p:nvPr/>
        </p:nvSpPr>
        <p:spPr>
          <a:xfrm>
            <a:off x="2513572" y="3524867"/>
            <a:ext cx="6378908" cy="1477328"/>
          </a:xfrm>
          <a:prstGeom prst="rect">
            <a:avLst/>
          </a:prstGeom>
          <a:noFill/>
        </p:spPr>
        <p:txBody>
          <a:bodyPr wrap="square" rtlCol="0">
            <a:spAutoFit/>
          </a:bodyPr>
          <a:lstStyle/>
          <a:p>
            <a:pPr algn="just"/>
            <a:r>
              <a:rPr lang="el-GR" dirty="0"/>
              <a:t>που αποτελείται από ολοκληρωμένες, αξιόπιστες και συγκρίσιμες πληροφορίες βάσει υποθέσεων για (</a:t>
            </a:r>
            <a:r>
              <a:rPr lang="el-GR" dirty="0" smtClean="0"/>
              <a:t>υποτιθέμενα/πιθανά) παιδιά </a:t>
            </a:r>
            <a:r>
              <a:rPr lang="el-GR" dirty="0"/>
              <a:t>θύματα CAN που έχουν χρησιμοποιήσει κοινωνικές, υγειονομικές, εκπαιδευτικές, δικαστικές και δημόσιες τάξεις σε εθνικό και διεθνές </a:t>
            </a:r>
            <a:endParaRPr lang="el-GR"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51520" y="2789017"/>
            <a:ext cx="8712968" cy="2369880"/>
          </a:xfrm>
          <a:prstGeom prst="rect">
            <a:avLst/>
          </a:prstGeom>
          <a:noFill/>
        </p:spPr>
        <p:txBody>
          <a:bodyPr wrap="square" rtlCol="0">
            <a:spAutoFit/>
          </a:bodyPr>
          <a:lstStyle/>
          <a:p>
            <a:r>
              <a:rPr lang="el-GR" sz="3200" b="1" i="1" dirty="0" smtClean="0"/>
              <a:t>              βασική </a:t>
            </a:r>
            <a:r>
              <a:rPr lang="el-GR" sz="3200" b="1" i="1" dirty="0"/>
              <a:t>προϋπόθεση</a:t>
            </a:r>
          </a:p>
          <a:p>
            <a:r>
              <a:rPr lang="el-GR" sz="3200" b="1" i="1" dirty="0" smtClean="0">
                <a:solidFill>
                  <a:schemeClr val="accent6">
                    <a:lumMod val="75000"/>
                  </a:schemeClr>
                </a:solidFill>
              </a:rPr>
              <a:t> </a:t>
            </a:r>
            <a:endParaRPr lang="el-GR" sz="3200" b="1" i="1" dirty="0">
              <a:solidFill>
                <a:schemeClr val="accent6">
                  <a:lumMod val="75000"/>
                </a:schemeClr>
              </a:solidFill>
            </a:endParaRPr>
          </a:p>
          <a:p>
            <a:r>
              <a:rPr lang="el-GR" sz="2800" b="1" i="1" dirty="0">
                <a:solidFill>
                  <a:schemeClr val="accent6">
                    <a:lumMod val="75000"/>
                  </a:schemeClr>
                </a:solidFill>
              </a:rPr>
              <a:t>ΔΕΣΜΕΥΣΗ </a:t>
            </a:r>
            <a:r>
              <a:rPr lang="el-GR" sz="2800" b="1" i="1" dirty="0"/>
              <a:t>για στόχο και λειτουργία CAN-MDS:</a:t>
            </a:r>
          </a:p>
          <a:p>
            <a:r>
              <a:rPr lang="el-GR" sz="2800" b="1" i="1" dirty="0"/>
              <a:t>από όλους τους σχετικούς τομείς, υπηρεσίες και επαγγελματίες</a:t>
            </a:r>
            <a:endParaRPr lang="el-GR" b="1" dirty="0" smtClean="0"/>
          </a:p>
        </p:txBody>
      </p:sp>
      <p:cxnSp>
        <p:nvCxnSpPr>
          <p:cNvPr id="17" name="Straight Arrow Connector 16"/>
          <p:cNvCxnSpPr/>
          <p:nvPr/>
        </p:nvCxnSpPr>
        <p:spPr>
          <a:xfrm>
            <a:off x="998234" y="1437626"/>
            <a:ext cx="374441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p:txBody>
          <a:bodyPr>
            <a:noAutofit/>
          </a:bodyPr>
          <a:lstStyle/>
          <a:p>
            <a:r>
              <a:rPr lang="el-GR" sz="2400" b="1" dirty="0"/>
              <a:t>CAN-MDS: όλοι οι σχετικοί τομείς &amp; φορείς μπορούν να συνεισφέρουν πληροφορίες για τα ίδια στοιχεία δεδομένων</a:t>
            </a:r>
            <a:endParaRPr lang="el-GR" sz="2400" dirty="0"/>
          </a:p>
        </p:txBody>
      </p:sp>
      <p:sp>
        <p:nvSpPr>
          <p:cNvPr id="25" name="Rectangle 24"/>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26" name="Rectangle 25"/>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27" name="Rectangle 26"/>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29" name="Rectangle 28"/>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31" name="TextBox 30"/>
          <p:cNvSpPr txBox="1"/>
          <p:nvPr/>
        </p:nvSpPr>
        <p:spPr>
          <a:xfrm>
            <a:off x="2339752" y="2287347"/>
            <a:ext cx="4824536" cy="523220"/>
          </a:xfrm>
          <a:prstGeom prst="rect">
            <a:avLst/>
          </a:prstGeom>
          <a:noFill/>
        </p:spPr>
        <p:txBody>
          <a:bodyPr wrap="square" rtlCol="0">
            <a:spAutoFit/>
          </a:bodyPr>
          <a:lstStyle/>
          <a:p>
            <a:r>
              <a:rPr lang="el-GR" sz="2800" b="1" dirty="0"/>
              <a:t>Ελάχιστο Σύνολο Δεδομένων</a:t>
            </a:r>
          </a:p>
        </p:txBody>
      </p:sp>
      <p:cxnSp>
        <p:nvCxnSpPr>
          <p:cNvPr id="32" name="Straight Arrow Connector 31"/>
          <p:cNvCxnSpPr>
            <a:stCxn id="30" idx="2"/>
            <a:endCxn id="31" idx="0"/>
          </p:cNvCxnSpPr>
          <p:nvPr/>
        </p:nvCxnSpPr>
        <p:spPr>
          <a:xfrm rot="16200000" flipH="1">
            <a:off x="2450622" y="-14052"/>
            <a:ext cx="858381" cy="37444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2"/>
            <a:endCxn id="31" idx="0"/>
          </p:cNvCxnSpPr>
          <p:nvPr/>
        </p:nvCxnSpPr>
        <p:spPr>
          <a:xfrm rot="16200000" flipH="1">
            <a:off x="3170702" y="706028"/>
            <a:ext cx="858381" cy="2304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6" idx="2"/>
            <a:endCxn id="31" idx="0"/>
          </p:cNvCxnSpPr>
          <p:nvPr/>
        </p:nvCxnSpPr>
        <p:spPr>
          <a:xfrm rot="16200000" flipH="1">
            <a:off x="3890782" y="1426108"/>
            <a:ext cx="858381"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7" idx="2"/>
            <a:endCxn id="31" idx="0"/>
          </p:cNvCxnSpPr>
          <p:nvPr/>
        </p:nvCxnSpPr>
        <p:spPr>
          <a:xfrm rot="5400000">
            <a:off x="4610862" y="1570124"/>
            <a:ext cx="858381"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28" idx="2"/>
            <a:endCxn id="31" idx="0"/>
          </p:cNvCxnSpPr>
          <p:nvPr/>
        </p:nvCxnSpPr>
        <p:spPr>
          <a:xfrm rot="5400000">
            <a:off x="5330942" y="850044"/>
            <a:ext cx="858381" cy="20162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9" idx="2"/>
            <a:endCxn id="31" idx="0"/>
          </p:cNvCxnSpPr>
          <p:nvPr/>
        </p:nvCxnSpPr>
        <p:spPr>
          <a:xfrm rot="5400000">
            <a:off x="6051022" y="129964"/>
            <a:ext cx="858381" cy="3456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4818" name="Picture 2" descr="Αποτέλεσμα εικόνας για important"/>
          <p:cNvPicPr>
            <a:picLocks noChangeAspect="1" noChangeArrowheads="1"/>
          </p:cNvPicPr>
          <p:nvPr/>
        </p:nvPicPr>
        <p:blipFill>
          <a:blip r:embed="rId3" cstate="print"/>
          <a:srcRect/>
          <a:stretch>
            <a:fillRect/>
          </a:stretch>
        </p:blipFill>
        <p:spPr bwMode="auto">
          <a:xfrm>
            <a:off x="180021" y="2099301"/>
            <a:ext cx="1403648" cy="14225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34818"/>
                                        </p:tgtEl>
                                        <p:attrNameLst>
                                          <p:attrName>style.visibility</p:attrName>
                                        </p:attrNameLst>
                                      </p:cBhvr>
                                      <p:to>
                                        <p:strVal val="visible"/>
                                      </p:to>
                                    </p:set>
                                    <p:anim calcmode="lin" valueType="num">
                                      <p:cBhvr>
                                        <p:cTn id="39" dur="500" fill="hold"/>
                                        <p:tgtEl>
                                          <p:spTgt spid="34818"/>
                                        </p:tgtEl>
                                        <p:attrNameLst>
                                          <p:attrName>ppt_w</p:attrName>
                                        </p:attrNameLst>
                                      </p:cBhvr>
                                      <p:tavLst>
                                        <p:tav tm="0">
                                          <p:val>
                                            <p:fltVal val="0"/>
                                          </p:val>
                                        </p:tav>
                                        <p:tav tm="100000">
                                          <p:val>
                                            <p:strVal val="#ppt_w"/>
                                          </p:val>
                                        </p:tav>
                                      </p:tavLst>
                                    </p:anim>
                                    <p:anim calcmode="lin" valueType="num">
                                      <p:cBhvr>
                                        <p:cTn id="40" dur="500" fill="hold"/>
                                        <p:tgtEl>
                                          <p:spTgt spid="3481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p:cTn id="43" dur="500" fill="hold"/>
                                        <p:tgtEl>
                                          <p:spTgt spid="72"/>
                                        </p:tgtEl>
                                        <p:attrNameLst>
                                          <p:attrName>ppt_w</p:attrName>
                                        </p:attrNameLst>
                                      </p:cBhvr>
                                      <p:tavLst>
                                        <p:tav tm="0">
                                          <p:val>
                                            <p:fltVal val="0"/>
                                          </p:val>
                                        </p:tav>
                                        <p:tav tm="100000">
                                          <p:val>
                                            <p:strVal val="#ppt_w"/>
                                          </p:val>
                                        </p:tav>
                                      </p:tavLst>
                                    </p:anim>
                                    <p:anim calcmode="lin" valueType="num">
                                      <p:cBhvr>
                                        <p:cTn id="44" dur="500" fill="hold"/>
                                        <p:tgtEl>
                                          <p:spTgt spid="7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Arrow Connector 34"/>
          <p:cNvCxnSpPr/>
          <p:nvPr/>
        </p:nvCxnSpPr>
        <p:spPr>
          <a:xfrm>
            <a:off x="1007604" y="1437626"/>
            <a:ext cx="374441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47764" y="1437626"/>
            <a:ext cx="230425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887924" y="1437626"/>
            <a:ext cx="864096"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752020" y="1437626"/>
            <a:ext cx="57606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752020" y="1437626"/>
            <a:ext cx="201622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4752020" y="1437626"/>
            <a:ext cx="3456384"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998234" y="1437626"/>
            <a:ext cx="374441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394" y="1437626"/>
            <a:ext cx="230425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878554" y="1437626"/>
            <a:ext cx="864096"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742650" y="1437626"/>
            <a:ext cx="57606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742650" y="1437626"/>
            <a:ext cx="201622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42650" y="1437626"/>
            <a:ext cx="3456384" cy="858381"/>
          </a:xfrm>
          <a:prstGeom prst="straightConnector1">
            <a:avLst/>
          </a:prstGeom>
          <a:ln>
            <a:tailEnd type="arrow"/>
          </a:ln>
          <a:effectLst/>
        </p:spPr>
        <p:style>
          <a:lnRef idx="1">
            <a:schemeClr val="accent1"/>
          </a:lnRef>
          <a:fillRef idx="0">
            <a:schemeClr val="accent1"/>
          </a:fillRef>
          <a:effectRef idx="0">
            <a:schemeClr val="accent1"/>
          </a:effectRef>
          <a:fontRef idx="minor">
            <a:schemeClr val="tx1"/>
          </a:fontRef>
        </p:style>
      </p:cxnSp>
      <p:sp>
        <p:nvSpPr>
          <p:cNvPr id="23" name="Title 22"/>
          <p:cNvSpPr>
            <a:spLocks noGrp="1"/>
          </p:cNvSpPr>
          <p:nvPr>
            <p:ph type="title"/>
          </p:nvPr>
        </p:nvSpPr>
        <p:spPr/>
        <p:txBody>
          <a:bodyPr>
            <a:noAutofit/>
          </a:bodyPr>
          <a:lstStyle/>
          <a:p>
            <a:r>
              <a:rPr lang="el-GR" sz="2400" b="1" dirty="0"/>
              <a:t>CAN-MDS: όλοι οι σχετικοί τομείς &amp; φορείς μπορούν να συνεισφέρουν πληροφορίες για τα ίδια στοιχεία δεδομένων</a:t>
            </a:r>
            <a:endParaRPr lang="el-GR" sz="2400" dirty="0">
              <a:solidFill>
                <a:schemeClr val="accent1"/>
              </a:solidFill>
            </a:endParaRPr>
          </a:p>
        </p:txBody>
      </p:sp>
      <p:sp>
        <p:nvSpPr>
          <p:cNvPr id="25" name="Rectangle 24"/>
          <p:cNvSpPr/>
          <p:nvPr/>
        </p:nvSpPr>
        <p:spPr>
          <a:xfrm>
            <a:off x="1763688" y="1158936"/>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26" name="Rectangle 25"/>
          <p:cNvSpPr/>
          <p:nvPr/>
        </p:nvSpPr>
        <p:spPr>
          <a:xfrm>
            <a:off x="3203848" y="1158936"/>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27" name="Rectangle 26"/>
          <p:cNvSpPr/>
          <p:nvPr/>
        </p:nvSpPr>
        <p:spPr>
          <a:xfrm>
            <a:off x="4644008" y="1158936"/>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28" name="Rectangle 27"/>
          <p:cNvSpPr/>
          <p:nvPr/>
        </p:nvSpPr>
        <p:spPr>
          <a:xfrm>
            <a:off x="6084168" y="1158936"/>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29" name="Rectangle 28"/>
          <p:cNvSpPr/>
          <p:nvPr/>
        </p:nvSpPr>
        <p:spPr>
          <a:xfrm>
            <a:off x="7524328" y="1158936"/>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30" name="Rectangle 29"/>
          <p:cNvSpPr/>
          <p:nvPr/>
        </p:nvSpPr>
        <p:spPr>
          <a:xfrm>
            <a:off x="323528" y="1158936"/>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31" name="TextBox 30"/>
          <p:cNvSpPr txBox="1"/>
          <p:nvPr/>
        </p:nvSpPr>
        <p:spPr>
          <a:xfrm>
            <a:off x="2339752" y="2287347"/>
            <a:ext cx="4824536" cy="523220"/>
          </a:xfrm>
          <a:prstGeom prst="rect">
            <a:avLst/>
          </a:prstGeom>
          <a:noFill/>
        </p:spPr>
        <p:txBody>
          <a:bodyPr wrap="square" rtlCol="0">
            <a:spAutoFit/>
          </a:bodyPr>
          <a:lstStyle/>
          <a:p>
            <a:r>
              <a:rPr lang="el-GR" sz="2800" b="1" dirty="0"/>
              <a:t>Ελάχιστο Σύνολο Δεδομένων</a:t>
            </a:r>
          </a:p>
        </p:txBody>
      </p:sp>
      <p:pic>
        <p:nvPicPr>
          <p:cNvPr id="43"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2536" y="3363846"/>
            <a:ext cx="2895600" cy="1419689"/>
          </a:xfrm>
          <a:prstGeom prst="rect">
            <a:avLst/>
          </a:prstGeom>
          <a:noFill/>
        </p:spPr>
      </p:pic>
      <p:sp>
        <p:nvSpPr>
          <p:cNvPr id="44" name="TextBox 43"/>
          <p:cNvSpPr txBox="1"/>
          <p:nvPr/>
        </p:nvSpPr>
        <p:spPr>
          <a:xfrm>
            <a:off x="2123728" y="3603677"/>
            <a:ext cx="6810956" cy="1477328"/>
          </a:xfrm>
          <a:prstGeom prst="rect">
            <a:avLst/>
          </a:prstGeom>
          <a:noFill/>
        </p:spPr>
        <p:txBody>
          <a:bodyPr wrap="square" rtlCol="0">
            <a:spAutoFit/>
          </a:bodyPr>
          <a:lstStyle/>
          <a:p>
            <a:pPr algn="just"/>
            <a:r>
              <a:rPr lang="el-GR" dirty="0"/>
              <a:t>συγκεκριμένα να χρησιμεύσει ως ένα έτοιμο προς χρήση εργαλείο για τη διερεύνηση και παρακολούθηση των παιδιών θυμάτων του CAN ή εκείνων που κινδυνεύουν </a:t>
            </a:r>
            <a:r>
              <a:rPr lang="el-GR" dirty="0" smtClean="0"/>
              <a:t>(εκ νέου θύματα), </a:t>
            </a:r>
            <a:r>
              <a:rPr lang="el-GR" dirty="0"/>
              <a:t>τηρώντας την εθνική νομοθεσία και εφαρμόζοντας όλους τους απαραίτητους κανόνες για τη διασφάλιση ηθικών δεδομένων συλλογή και διαχείριση.</a:t>
            </a:r>
            <a:endParaRPr lang="el-GR" dirty="0" smtClean="0"/>
          </a:p>
        </p:txBody>
      </p:sp>
      <p:sp>
        <p:nvSpPr>
          <p:cNvPr id="33" name="TextBox 32"/>
          <p:cNvSpPr txBox="1"/>
          <p:nvPr/>
        </p:nvSpPr>
        <p:spPr>
          <a:xfrm>
            <a:off x="1844582" y="2745457"/>
            <a:ext cx="7812360" cy="923330"/>
          </a:xfrm>
          <a:prstGeom prst="rect">
            <a:avLst/>
          </a:prstGeom>
          <a:noFill/>
        </p:spPr>
        <p:txBody>
          <a:bodyPr wrap="square" rtlCol="0">
            <a:spAutoFit/>
          </a:bodyPr>
          <a:lstStyle/>
          <a:p>
            <a:pPr>
              <a:buNone/>
            </a:pPr>
            <a:endParaRPr lang="el-GR" b="1" dirty="0"/>
          </a:p>
          <a:p>
            <a:pPr>
              <a:buNone/>
            </a:pPr>
            <a:r>
              <a:rPr lang="el-GR" b="1" dirty="0"/>
              <a:t>ΣΤΟΧΟΣ</a:t>
            </a:r>
            <a:r>
              <a:rPr lang="el-GR" sz="1600" dirty="0"/>
              <a:t>: παροχή πληροφοριών σε επίπεδο υπόθεσης που συνδέονται με την παρακολούθηση μεμονωμένων περιπτώσεων</a:t>
            </a:r>
            <a:endParaRPr lang="el-GR"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92"/>
            <a:ext cx="9144000" cy="778542"/>
          </a:xfrm>
        </p:spPr>
        <p:txBody>
          <a:bodyPr>
            <a:noAutofit/>
          </a:bodyPr>
          <a:lstStyle/>
          <a:p>
            <a:r>
              <a:rPr lang="el-GR" sz="1800" b="1" i="1" dirty="0">
                <a:solidFill>
                  <a:schemeClr val="accent1"/>
                </a:solidFill>
              </a:rPr>
              <a:t>έτοιμο προς χρήση εργαλείο για τη διευκόλυνση της διαχείρισης μεμονωμένων περιπτώσεων</a:t>
            </a:r>
            <a:endParaRPr lang="el-GR" sz="1800" b="1" dirty="0">
              <a:solidFill>
                <a:schemeClr val="accent1"/>
              </a:solidFill>
            </a:endParaRPr>
          </a:p>
        </p:txBody>
      </p:sp>
      <p:sp>
        <p:nvSpPr>
          <p:cNvPr id="27" name="Minus 26"/>
          <p:cNvSpPr/>
          <p:nvPr/>
        </p:nvSpPr>
        <p:spPr>
          <a:xfrm>
            <a:off x="-612576" y="2463738"/>
            <a:ext cx="11017224"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3" name="TextBox 32"/>
          <p:cNvSpPr txBox="1"/>
          <p:nvPr/>
        </p:nvSpPr>
        <p:spPr>
          <a:xfrm>
            <a:off x="384994" y="589719"/>
            <a:ext cx="8659628" cy="830997"/>
          </a:xfrm>
          <a:prstGeom prst="rect">
            <a:avLst/>
          </a:prstGeom>
          <a:noFill/>
        </p:spPr>
        <p:txBody>
          <a:bodyPr wrap="square" rtlCol="0">
            <a:spAutoFit/>
          </a:bodyPr>
          <a:lstStyle/>
          <a:p>
            <a:endParaRPr lang="el-GR" sz="2800" b="1" dirty="0"/>
          </a:p>
          <a:p>
            <a:r>
              <a:rPr lang="el-GR" sz="2000" b="1" dirty="0"/>
              <a:t>κοινός παρονομαστής δεδομένων σε όλους τους τομείς-πηγές δεδομένων</a:t>
            </a:r>
          </a:p>
        </p:txBody>
      </p:sp>
      <p:sp>
        <p:nvSpPr>
          <p:cNvPr id="36" name="Equal 35"/>
          <p:cNvSpPr/>
          <p:nvPr/>
        </p:nvSpPr>
        <p:spPr>
          <a:xfrm>
            <a:off x="179512" y="2765494"/>
            <a:ext cx="72008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43" name="TextBox 42"/>
          <p:cNvSpPr txBox="1"/>
          <p:nvPr/>
        </p:nvSpPr>
        <p:spPr>
          <a:xfrm>
            <a:off x="927829" y="2732835"/>
            <a:ext cx="7992888" cy="369332"/>
          </a:xfrm>
          <a:prstGeom prst="rect">
            <a:avLst/>
          </a:prstGeom>
          <a:noFill/>
        </p:spPr>
        <p:txBody>
          <a:bodyPr wrap="square" rtlCol="0">
            <a:spAutoFit/>
          </a:bodyPr>
          <a:lstStyle/>
          <a:p>
            <a:r>
              <a:rPr lang="el-GR" b="1" dirty="0"/>
              <a:t>ελάχιστο σύνολο δεδομένων κακοποίησης και παραμέλησης παιδιών (CAN-MDS)</a:t>
            </a:r>
          </a:p>
        </p:txBody>
      </p:sp>
      <p:sp>
        <p:nvSpPr>
          <p:cNvPr id="40" name="Cross 39"/>
          <p:cNvSpPr/>
          <p:nvPr/>
        </p:nvSpPr>
        <p:spPr>
          <a:xfrm>
            <a:off x="223902" y="1859801"/>
            <a:ext cx="459666" cy="452586"/>
          </a:xfrm>
          <a:prstGeom prst="plus">
            <a:avLst>
              <a:gd name="adj" fmla="val 366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1" name="TextBox 40"/>
          <p:cNvSpPr txBox="1"/>
          <p:nvPr/>
        </p:nvSpPr>
        <p:spPr>
          <a:xfrm>
            <a:off x="683568" y="1582615"/>
            <a:ext cx="8162064" cy="954107"/>
          </a:xfrm>
          <a:prstGeom prst="rect">
            <a:avLst/>
          </a:prstGeom>
          <a:noFill/>
        </p:spPr>
        <p:txBody>
          <a:bodyPr wrap="square" rtlCol="0">
            <a:spAutoFit/>
          </a:bodyPr>
          <a:lstStyle/>
          <a:p>
            <a:pPr algn="just"/>
            <a:r>
              <a:rPr lang="el-GR" sz="1400" b="1" dirty="0"/>
              <a:t>πληροφορίες για την απόκριση των υπηρεσιών και παραπομπές σε υπηρεσίες, κλιμακωτή πρόσβαση σε πληροφορίες για ήδη γνωστά περιστατικά και περιπτώσεις, επαγγελματίες που έχουν εργαστεί στο παρελθόν με το ίδιο παιδί, σχόλια για παραπομπές, ...., λαμβάνοντας τα απαραίτητα μέτρα για την προστασία των προσωπικών </a:t>
            </a:r>
            <a:r>
              <a:rPr lang="el-GR" sz="1400" b="1" dirty="0" smtClean="0"/>
              <a:t>δεδομένων</a:t>
            </a:r>
            <a:endParaRPr lang="el-GR" sz="1400" b="1" dirty="0"/>
          </a:p>
        </p:txBody>
      </p:sp>
      <p:sp>
        <p:nvSpPr>
          <p:cNvPr id="31" name="Rectangle 30"/>
          <p:cNvSpPr/>
          <p:nvPr/>
        </p:nvSpPr>
        <p:spPr>
          <a:xfrm>
            <a:off x="1763688" y="771550"/>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32" name="Rectangle 31"/>
          <p:cNvSpPr/>
          <p:nvPr/>
        </p:nvSpPr>
        <p:spPr>
          <a:xfrm>
            <a:off x="3203848" y="771550"/>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34" name="Rectangle 33"/>
          <p:cNvSpPr/>
          <p:nvPr/>
        </p:nvSpPr>
        <p:spPr>
          <a:xfrm>
            <a:off x="4644008" y="771550"/>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38" name="Rectangle 37"/>
          <p:cNvSpPr/>
          <p:nvPr/>
        </p:nvSpPr>
        <p:spPr>
          <a:xfrm>
            <a:off x="6084168" y="771550"/>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39" name="Rectangle 38"/>
          <p:cNvSpPr/>
          <p:nvPr/>
        </p:nvSpPr>
        <p:spPr>
          <a:xfrm>
            <a:off x="7524328" y="771550"/>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44" name="Rectangle 43"/>
          <p:cNvSpPr/>
          <p:nvPr/>
        </p:nvSpPr>
        <p:spPr>
          <a:xfrm>
            <a:off x="323528" y="771550"/>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58" name="TextBox 57"/>
          <p:cNvSpPr txBox="1"/>
          <p:nvPr/>
        </p:nvSpPr>
        <p:spPr>
          <a:xfrm>
            <a:off x="539552" y="3512710"/>
            <a:ext cx="3767276" cy="338554"/>
          </a:xfrm>
          <a:prstGeom prst="rect">
            <a:avLst/>
          </a:prstGeom>
          <a:noFill/>
        </p:spPr>
        <p:txBody>
          <a:bodyPr wrap="square" rtlCol="0">
            <a:spAutoFit/>
          </a:bodyPr>
          <a:lstStyle/>
          <a:p>
            <a:r>
              <a:rPr lang="el-GR" sz="1600" b="1" dirty="0" smtClean="0"/>
              <a:t>Πληροφορίες σχετικές με παιδιά</a:t>
            </a:r>
            <a:endParaRPr lang="el-GR" sz="1600" b="1" dirty="0"/>
          </a:p>
        </p:txBody>
      </p:sp>
      <p:sp>
        <p:nvSpPr>
          <p:cNvPr id="59" name="TextBox 58"/>
          <p:cNvSpPr txBox="1"/>
          <p:nvPr/>
        </p:nvSpPr>
        <p:spPr>
          <a:xfrm>
            <a:off x="4312205" y="3136824"/>
            <a:ext cx="4608512" cy="769441"/>
          </a:xfrm>
          <a:prstGeom prst="rect">
            <a:avLst/>
          </a:prstGeom>
          <a:noFill/>
        </p:spPr>
        <p:txBody>
          <a:bodyPr wrap="square" rtlCol="0">
            <a:spAutoFit/>
          </a:bodyPr>
          <a:lstStyle/>
          <a:p>
            <a:endParaRPr lang="el-GR" sz="1600" b="1" dirty="0"/>
          </a:p>
          <a:p>
            <a:r>
              <a:rPr lang="el-GR" sz="1400" b="1" dirty="0"/>
              <a:t>πληροφορίες σχετικά με το περιβάλλον διαβίωσης / φροντιστές</a:t>
            </a:r>
          </a:p>
        </p:txBody>
      </p:sp>
      <p:sp>
        <p:nvSpPr>
          <p:cNvPr id="60" name="TextBox 59"/>
          <p:cNvSpPr txBox="1"/>
          <p:nvPr/>
        </p:nvSpPr>
        <p:spPr>
          <a:xfrm>
            <a:off x="539552" y="3877221"/>
            <a:ext cx="3384376" cy="584775"/>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l-GR" sz="1600" b="1" dirty="0" smtClean="0"/>
              <a:t>Πληροφορίες σχετικά με το περιστατικό </a:t>
            </a:r>
            <a:r>
              <a:rPr lang="en-US" sz="1600" b="1" dirty="0" smtClean="0"/>
              <a:t>CAN</a:t>
            </a:r>
            <a:endParaRPr lang="el-GR" sz="1600" b="1" dirty="0"/>
          </a:p>
        </p:txBody>
      </p:sp>
      <p:sp>
        <p:nvSpPr>
          <p:cNvPr id="61" name="TextBox 60"/>
          <p:cNvSpPr txBox="1"/>
          <p:nvPr/>
        </p:nvSpPr>
        <p:spPr>
          <a:xfrm>
            <a:off x="251520" y="35228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2" name="TextBox 61"/>
          <p:cNvSpPr txBox="1"/>
          <p:nvPr/>
        </p:nvSpPr>
        <p:spPr>
          <a:xfrm>
            <a:off x="3995936" y="3521545"/>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
        <p:nvSpPr>
          <p:cNvPr id="63" name="TextBox 62"/>
          <p:cNvSpPr txBox="1"/>
          <p:nvPr/>
        </p:nvSpPr>
        <p:spPr>
          <a:xfrm>
            <a:off x="251520" y="3889380"/>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1600" b="1" dirty="0"/>
          </a:p>
        </p:txBody>
      </p:sp>
      <p:sp>
        <p:nvSpPr>
          <p:cNvPr id="64" name="TextBox 63"/>
          <p:cNvSpPr txBox="1"/>
          <p:nvPr/>
        </p:nvSpPr>
        <p:spPr>
          <a:xfrm>
            <a:off x="4283968" y="3870083"/>
            <a:ext cx="4608512" cy="584775"/>
          </a:xfrm>
          <a:prstGeom prst="rect">
            <a:avLst/>
          </a:prstGeom>
          <a:noFill/>
        </p:spPr>
        <p:txBody>
          <a:bodyPr wrap="square" rtlCol="0">
            <a:spAutoFit/>
          </a:bodyPr>
          <a:lstStyle/>
          <a:p>
            <a:r>
              <a:rPr lang="el-GR" sz="1600" b="1" dirty="0"/>
              <a:t>πληροφορίες σχετικά με την ανταπόκριση των υπηρεσιών</a:t>
            </a:r>
          </a:p>
        </p:txBody>
      </p:sp>
      <p:sp>
        <p:nvSpPr>
          <p:cNvPr id="65" name="TextBox 64"/>
          <p:cNvSpPr txBox="1"/>
          <p:nvPr/>
        </p:nvSpPr>
        <p:spPr>
          <a:xfrm>
            <a:off x="3995936" y="3882607"/>
            <a:ext cx="288032" cy="338554"/>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600" b="1" dirty="0" smtClean="0">
                <a:sym typeface="Wingdings"/>
              </a:rPr>
              <a:t></a:t>
            </a:r>
            <a:endParaRPr lang="el-G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dissolve">
                                      <p:cBhvr>
                                        <p:cTn id="23" dur="500"/>
                                        <p:tgtEl>
                                          <p:spTgt spid="36"/>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dissolve">
                                      <p:cBhvr>
                                        <p:cTn id="26" dur="500"/>
                                        <p:tgtEl>
                                          <p:spTgt spid="43"/>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dissolve">
                                      <p:cBhvr>
                                        <p:cTn id="29" dur="500"/>
                                        <p:tgtEl>
                                          <p:spTgt spid="61"/>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dissolve">
                                      <p:cBhvr>
                                        <p:cTn id="32" dur="500"/>
                                        <p:tgtEl>
                                          <p:spTgt spid="6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dissolve">
                                      <p:cBhvr>
                                        <p:cTn id="35" dur="500"/>
                                        <p:tgtEl>
                                          <p:spTgt spid="5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dissolve">
                                      <p:cBhvr>
                                        <p:cTn id="38" dur="500"/>
                                        <p:tgtEl>
                                          <p:spTgt spid="60"/>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dissolve">
                                      <p:cBhvr>
                                        <p:cTn id="41" dur="500"/>
                                        <p:tgtEl>
                                          <p:spTgt spid="6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dissolve">
                                      <p:cBhvr>
                                        <p:cTn id="44" dur="500"/>
                                        <p:tgtEl>
                                          <p:spTgt spid="65"/>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dissolve">
                                      <p:cBhvr>
                                        <p:cTn id="47" dur="500"/>
                                        <p:tgtEl>
                                          <p:spTgt spid="5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dissolve">
                                      <p:cBhvr>
                                        <p:cTn id="5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3" grpId="0"/>
      <p:bldP spid="40" grpId="0" animBg="1"/>
      <p:bldP spid="41" grpId="0"/>
      <p:bldP spid="58" grpId="0"/>
      <p:bldP spid="59" grpId="0"/>
      <p:bldP spid="60" grpId="0" animBg="1"/>
      <p:bldP spid="61" grpId="0" animBg="1"/>
      <p:bldP spid="62" grpId="0" animBg="1"/>
      <p:bldP spid="63" grpId="0" animBg="1"/>
      <p:bldP spid="64" grpId="0"/>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b="1" dirty="0"/>
              <a:t>CAN-MDS: όλοι οι σχετικοί τομείς &amp; φορείς μπορούν να συνεισφέρουν πληροφορίες για τα ίδια στοιχεία δεδομένων</a:t>
            </a:r>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251520" y="4124430"/>
            <a:ext cx="8640960" cy="830997"/>
          </a:xfrm>
          <a:prstGeom prst="rect">
            <a:avLst/>
          </a:prstGeom>
        </p:spPr>
        <p:txBody>
          <a:bodyPr wrap="square">
            <a:spAutoFit/>
          </a:bodyPr>
          <a:lstStyle/>
          <a:p>
            <a:pPr algn="ctr"/>
            <a:r>
              <a:rPr lang="el-GR" sz="2400" b="1" dirty="0"/>
              <a:t>CAN-MDS: όλοι οι σχετικοί τομείς &amp; φορείς μπορούν να συνεισφέρουν πληροφορίες για τα ίδια στοιχεία δεδομένων</a:t>
            </a:r>
            <a:endParaRPr lang="el-GR" sz="2400" dirty="0"/>
          </a:p>
        </p:txBody>
      </p: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30" name="Rectangle 29"/>
          <p:cNvSpPr/>
          <p:nvPr/>
        </p:nvSpPr>
        <p:spPr>
          <a:xfrm>
            <a:off x="3203848" y="114959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31" name="Rectangle 30"/>
          <p:cNvSpPr/>
          <p:nvPr/>
        </p:nvSpPr>
        <p:spPr>
          <a:xfrm>
            <a:off x="4644008" y="114959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32" name="Rectangle 31"/>
          <p:cNvSpPr/>
          <p:nvPr/>
        </p:nvSpPr>
        <p:spPr>
          <a:xfrm>
            <a:off x="6084168" y="114959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34" name="Rectangle 33"/>
          <p:cNvSpPr/>
          <p:nvPr/>
        </p:nvSpPr>
        <p:spPr>
          <a:xfrm>
            <a:off x="7524328" y="114959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ΥΓΕΙΑ</a:t>
            </a:r>
            <a:endParaRPr lang="el-GR" sz="1400" dirty="0"/>
          </a:p>
        </p:txBody>
      </p:sp>
      <p:sp>
        <p:nvSpPr>
          <p:cNvPr id="40" name="Rectangle 39"/>
          <p:cNvSpPr/>
          <p:nvPr/>
        </p:nvSpPr>
        <p:spPr>
          <a:xfrm>
            <a:off x="320384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300" dirty="0" smtClean="0"/>
              <a:t>ΨΥΧΙΚΗ ΥΓΕΙΑ</a:t>
            </a:r>
            <a:endParaRPr lang="el-GR" sz="1300" dirty="0"/>
          </a:p>
        </p:txBody>
      </p:sp>
      <p:sp>
        <p:nvSpPr>
          <p:cNvPr id="41" name="Rectangle 40"/>
          <p:cNvSpPr/>
          <p:nvPr/>
        </p:nvSpPr>
        <p:spPr>
          <a:xfrm>
            <a:off x="464400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050" dirty="0"/>
              <a:t>ΚΟΙΝΩΝΙΚΕΣ ΥΠΗΡΕΣΙΕΣ</a:t>
            </a:r>
          </a:p>
          <a:p>
            <a:pPr algn="ctr"/>
            <a:endParaRPr lang="el-GR" sz="14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ΔΙΚΑΙΟΣΥΝΗ</a:t>
            </a:r>
            <a:endParaRPr lang="el-GR" sz="1400" dirty="0"/>
          </a:p>
        </p:txBody>
      </p:sp>
      <p:sp>
        <p:nvSpPr>
          <p:cNvPr id="44" name="Rectangle 43"/>
          <p:cNvSpPr/>
          <p:nvPr/>
        </p:nvSpPr>
        <p:spPr>
          <a:xfrm>
            <a:off x="75243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ΑΣΤΥΝΟΜΙΑ</a:t>
            </a:r>
            <a:endParaRPr lang="el-GR" sz="1400" dirty="0"/>
          </a:p>
        </p:txBody>
      </p:sp>
      <p:sp>
        <p:nvSpPr>
          <p:cNvPr id="46" name="Rectangle 45"/>
          <p:cNvSpPr/>
          <p:nvPr/>
        </p:nvSpPr>
        <p:spPr>
          <a:xfrm>
            <a:off x="3235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ΕΚΠΑΙΔΕΥΣΗ</a:t>
            </a:r>
            <a:endParaRPr lang="el-GR"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b="1" dirty="0"/>
              <a:t>CAN-MDS: όλοι οι σχετικοί τομείς &amp; φορείς μπορούν να συνεισφέρουν πληροφορίες για τα ίδια στοιχεία δεδομένων</a:t>
            </a:r>
          </a:p>
        </p:txBody>
      </p:sp>
      <p:sp>
        <p:nvSpPr>
          <p:cNvPr id="33" name="TextBox 32"/>
          <p:cNvSpPr txBox="1"/>
          <p:nvPr/>
        </p:nvSpPr>
        <p:spPr>
          <a:xfrm>
            <a:off x="2339752" y="2296005"/>
            <a:ext cx="4824536" cy="523220"/>
          </a:xfrm>
          <a:prstGeom prst="rect">
            <a:avLst/>
          </a:prstGeom>
          <a:noFill/>
        </p:spPr>
        <p:txBody>
          <a:bodyPr wrap="square" rtlCol="0">
            <a:spAutoFit/>
          </a:bodyPr>
          <a:lstStyle/>
          <a:p>
            <a:pPr algn="ctr"/>
            <a:r>
              <a:rPr lang="en-US" sz="2800" b="1" dirty="0" smtClean="0"/>
              <a:t>CAN-MDS</a:t>
            </a:r>
            <a:endParaRPr lang="el-GR" sz="2800" b="1" dirty="0"/>
          </a:p>
        </p:txBody>
      </p:sp>
      <p:cxnSp>
        <p:nvCxnSpPr>
          <p:cNvPr id="35" name="Straight Arrow Connector 34"/>
          <p:cNvCxnSpPr>
            <a:endCxn id="33" idx="0"/>
          </p:cNvCxnSpPr>
          <p:nvPr/>
        </p:nvCxnSpPr>
        <p:spPr>
          <a:xfrm>
            <a:off x="1007604" y="1437625"/>
            <a:ext cx="374441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33" idx="0"/>
          </p:cNvCxnSpPr>
          <p:nvPr/>
        </p:nvCxnSpPr>
        <p:spPr>
          <a:xfrm>
            <a:off x="2447764" y="1437625"/>
            <a:ext cx="2304256"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33" idx="0"/>
          </p:cNvCxnSpPr>
          <p:nvPr/>
        </p:nvCxnSpPr>
        <p:spPr>
          <a:xfrm>
            <a:off x="3887939" y="1437625"/>
            <a:ext cx="864081"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33" idx="0"/>
          </p:cNvCxnSpPr>
          <p:nvPr/>
        </p:nvCxnSpPr>
        <p:spPr>
          <a:xfrm rot="5400000">
            <a:off x="4610866" y="1578781"/>
            <a:ext cx="858378" cy="576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33" idx="0"/>
          </p:cNvCxnSpPr>
          <p:nvPr/>
        </p:nvCxnSpPr>
        <p:spPr>
          <a:xfrm rot="10800000" flipV="1">
            <a:off x="4752020" y="1437625"/>
            <a:ext cx="201622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endCxn id="33" idx="0"/>
          </p:cNvCxnSpPr>
          <p:nvPr/>
        </p:nvCxnSpPr>
        <p:spPr>
          <a:xfrm rot="10800000" flipV="1">
            <a:off x="4752020" y="1437625"/>
            <a:ext cx="3456384" cy="858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p:cNvCxnSpPr>
          <p:nvPr/>
        </p:nvCxnSpPr>
        <p:spPr>
          <a:xfrm rot="5400000">
            <a:off x="2517510" y="1309347"/>
            <a:ext cx="724632" cy="3744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p:cNvCxnSpPr>
          <p:nvPr/>
        </p:nvCxnSpPr>
        <p:spPr>
          <a:xfrm rot="5400000">
            <a:off x="3237590" y="2029427"/>
            <a:ext cx="724632" cy="23042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p:cNvCxnSpPr>
          <p:nvPr/>
        </p:nvCxnSpPr>
        <p:spPr>
          <a:xfrm rot="5400000">
            <a:off x="3957670" y="2749507"/>
            <a:ext cx="724632" cy="8640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p:cNvCxnSpPr>
          <p:nvPr/>
        </p:nvCxnSpPr>
        <p:spPr>
          <a:xfrm rot="16200000" flipH="1">
            <a:off x="4677741" y="2893503"/>
            <a:ext cx="724630" cy="5760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p:cNvCxnSpPr>
          <p:nvPr/>
        </p:nvCxnSpPr>
        <p:spPr>
          <a:xfrm rot="16200000" flipH="1">
            <a:off x="5397821" y="2173423"/>
            <a:ext cx="724630" cy="20162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p:cNvCxnSpPr>
          <p:nvPr/>
        </p:nvCxnSpPr>
        <p:spPr>
          <a:xfrm rot="16200000" flipH="1">
            <a:off x="6117901" y="1453343"/>
            <a:ext cx="724630" cy="3456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763688" y="1149592"/>
            <a:ext cx="1368152"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1400" dirty="0" smtClean="0"/>
              <a:t>ΥΓΕΙΑ</a:t>
            </a:r>
            <a:endParaRPr lang="el-GR" sz="1400" dirty="0"/>
          </a:p>
        </p:txBody>
      </p:sp>
      <p:sp>
        <p:nvSpPr>
          <p:cNvPr id="30" name="Rectangle 29"/>
          <p:cNvSpPr/>
          <p:nvPr/>
        </p:nvSpPr>
        <p:spPr>
          <a:xfrm>
            <a:off x="3203848" y="1149592"/>
            <a:ext cx="1368152"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1300" dirty="0" smtClean="0"/>
              <a:t>ΨΥΧΙΚΗ ΥΓΕΙΑ</a:t>
            </a:r>
            <a:endParaRPr lang="el-GR" sz="1300" dirty="0"/>
          </a:p>
        </p:txBody>
      </p:sp>
      <p:sp>
        <p:nvSpPr>
          <p:cNvPr id="31" name="Rectangle 30"/>
          <p:cNvSpPr/>
          <p:nvPr/>
        </p:nvSpPr>
        <p:spPr>
          <a:xfrm>
            <a:off x="4644008" y="1149592"/>
            <a:ext cx="1368152"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1100" dirty="0" smtClean="0"/>
              <a:t>ΚΟΙΝΩΝΙΚΕΣ ΥΠΗΡΕΣΙΕΣ</a:t>
            </a:r>
            <a:endParaRPr lang="el-GR" sz="1100" dirty="0"/>
          </a:p>
        </p:txBody>
      </p:sp>
      <p:sp>
        <p:nvSpPr>
          <p:cNvPr id="32" name="Rectangle 31"/>
          <p:cNvSpPr/>
          <p:nvPr/>
        </p:nvSpPr>
        <p:spPr>
          <a:xfrm>
            <a:off x="6084168" y="1149592"/>
            <a:ext cx="1368152"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1400" dirty="0" smtClean="0"/>
              <a:t>ΔΙΚΑΙΟΣΥΝΗ</a:t>
            </a:r>
            <a:endParaRPr lang="el-GR" sz="1400" dirty="0"/>
          </a:p>
        </p:txBody>
      </p:sp>
      <p:sp>
        <p:nvSpPr>
          <p:cNvPr id="34" name="Rectangle 33"/>
          <p:cNvSpPr/>
          <p:nvPr/>
        </p:nvSpPr>
        <p:spPr>
          <a:xfrm>
            <a:off x="7524328" y="1149592"/>
            <a:ext cx="1368152"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smtClean="0"/>
              <a:t>ΑΣΤΥΝΟΜΙΑ</a:t>
            </a:r>
            <a:endParaRPr lang="el-GR" sz="1400" dirty="0"/>
          </a:p>
        </p:txBody>
      </p:sp>
      <p:sp>
        <p:nvSpPr>
          <p:cNvPr id="37" name="Rectangle 36"/>
          <p:cNvSpPr/>
          <p:nvPr/>
        </p:nvSpPr>
        <p:spPr>
          <a:xfrm>
            <a:off x="323528" y="1149592"/>
            <a:ext cx="1368152"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1400" dirty="0" smtClean="0"/>
              <a:t>ΕΚΠΑΙΔΕΥΣΗ</a:t>
            </a:r>
            <a:endParaRPr lang="el-GR" sz="1400" dirty="0"/>
          </a:p>
        </p:txBody>
      </p:sp>
      <p:sp>
        <p:nvSpPr>
          <p:cNvPr id="38" name="Rectangle 37"/>
          <p:cNvSpPr/>
          <p:nvPr/>
        </p:nvSpPr>
        <p:spPr>
          <a:xfrm>
            <a:off x="176368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ΥΓΕΙΑ</a:t>
            </a:r>
            <a:endParaRPr lang="el-GR" sz="1400" dirty="0"/>
          </a:p>
        </p:txBody>
      </p:sp>
      <p:sp>
        <p:nvSpPr>
          <p:cNvPr id="40" name="Rectangle 39"/>
          <p:cNvSpPr/>
          <p:nvPr/>
        </p:nvSpPr>
        <p:spPr>
          <a:xfrm>
            <a:off x="320384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300" dirty="0"/>
              <a:t>ΨΥΧΙΚΗ ΥΓΕΙΑ</a:t>
            </a:r>
          </a:p>
        </p:txBody>
      </p:sp>
      <p:sp>
        <p:nvSpPr>
          <p:cNvPr id="41" name="Rectangle 40"/>
          <p:cNvSpPr/>
          <p:nvPr/>
        </p:nvSpPr>
        <p:spPr>
          <a:xfrm>
            <a:off x="464400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a:t>ΚΟΙΝΩΝΙΚΕΣ ΥΠΗΡΕΣΙΕΣ</a:t>
            </a:r>
          </a:p>
          <a:p>
            <a:pPr algn="ctr"/>
            <a:endParaRPr lang="el-GR" sz="1400" dirty="0"/>
          </a:p>
        </p:txBody>
      </p:sp>
      <p:sp>
        <p:nvSpPr>
          <p:cNvPr id="43" name="Rectangle 42"/>
          <p:cNvSpPr/>
          <p:nvPr/>
        </p:nvSpPr>
        <p:spPr>
          <a:xfrm>
            <a:off x="608416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a:t>ΔΙΚΑΙΟΣΥΝΗ</a:t>
            </a:r>
          </a:p>
        </p:txBody>
      </p:sp>
      <p:sp>
        <p:nvSpPr>
          <p:cNvPr id="44" name="Rectangle 43"/>
          <p:cNvSpPr/>
          <p:nvPr/>
        </p:nvSpPr>
        <p:spPr>
          <a:xfrm>
            <a:off x="75243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a:t>ΑΣΤΥΝΟΜΙΑ</a:t>
            </a:r>
          </a:p>
        </p:txBody>
      </p:sp>
      <p:sp>
        <p:nvSpPr>
          <p:cNvPr id="46" name="Rectangle 45"/>
          <p:cNvSpPr/>
          <p:nvPr/>
        </p:nvSpPr>
        <p:spPr>
          <a:xfrm>
            <a:off x="323528" y="3579862"/>
            <a:ext cx="1368152" cy="27003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1400" dirty="0" smtClean="0"/>
              <a:t>ΕΚΠΑΙΔΕΥΣΗ</a:t>
            </a:r>
            <a:endParaRPr lang="el-GR" sz="1400" dirty="0"/>
          </a:p>
        </p:txBody>
      </p:sp>
      <p:pic>
        <p:nvPicPr>
          <p:cNvPr id="47"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2794620" y="3431054"/>
            <a:ext cx="3289548" cy="1850371"/>
          </a:xfrm>
          <a:prstGeom prst="rect">
            <a:avLst/>
          </a:prstGeom>
          <a:noFill/>
        </p:spPr>
      </p:pic>
      <p:sp>
        <p:nvSpPr>
          <p:cNvPr id="48" name="Oval 47"/>
          <p:cNvSpPr/>
          <p:nvPr/>
        </p:nvSpPr>
        <p:spPr>
          <a:xfrm>
            <a:off x="3913726" y="3824340"/>
            <a:ext cx="1512168" cy="1221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50" name="Straight Connector 49"/>
          <p:cNvCxnSpPr/>
          <p:nvPr/>
        </p:nvCxnSpPr>
        <p:spPr>
          <a:xfrm>
            <a:off x="3330000" y="4594087"/>
            <a:ext cx="248400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dissolve">
                                      <p:cBhvr>
                                        <p:cTn id="12" dur="500"/>
                                        <p:tgtEl>
                                          <p:spTgt spid="50"/>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dissolve">
                                      <p:cBhvr>
                                        <p:cTn id="1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 name="Straight Connector 113"/>
          <p:cNvCxnSpPr/>
          <p:nvPr/>
        </p:nvCxnSpPr>
        <p:spPr>
          <a:xfrm>
            <a:off x="-36512" y="3381840"/>
            <a:ext cx="918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4544" y="1923678"/>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23528" y="843558"/>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63962" y="2500312"/>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ΝΟΣΟΚΟΜΕΙΟ</a:t>
            </a:r>
            <a:endParaRPr lang="el-GR" sz="1400" dirty="0"/>
          </a:p>
        </p:txBody>
      </p:sp>
      <p:sp>
        <p:nvSpPr>
          <p:cNvPr id="28" name="Round Same Side Corner Rectangle 27"/>
          <p:cNvSpPr/>
          <p:nvPr/>
        </p:nvSpPr>
        <p:spPr>
          <a:xfrm>
            <a:off x="698082" y="140974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ΜΚΟ</a:t>
            </a:r>
            <a:endParaRPr lang="el-GR" sz="1600" dirty="0"/>
          </a:p>
        </p:txBody>
      </p:sp>
      <p:sp>
        <p:nvSpPr>
          <p:cNvPr id="29" name="Round Same Side Corner Rectangle 28"/>
          <p:cNvSpPr/>
          <p:nvPr/>
        </p:nvSpPr>
        <p:spPr>
          <a:xfrm>
            <a:off x="1907704" y="383634"/>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ΑΣΤΥΝΟΜΙΑ</a:t>
            </a:r>
            <a:endParaRPr lang="el-GR" sz="1600" dirty="0"/>
          </a:p>
        </p:txBody>
      </p:sp>
      <p:sp>
        <p:nvSpPr>
          <p:cNvPr id="30" name="Round Same Side Corner Rectangle 29"/>
          <p:cNvSpPr/>
          <p:nvPr/>
        </p:nvSpPr>
        <p:spPr>
          <a:xfrm>
            <a:off x="3880386" y="32962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900" dirty="0" smtClean="0"/>
              <a:t>ΚΟΙΝΩΝΙΚΕΣ ΥΠΗΡΕΣΙΕΣ</a:t>
            </a:r>
            <a:endParaRPr lang="el-GR" sz="900" dirty="0"/>
          </a:p>
        </p:txBody>
      </p:sp>
      <p:sp>
        <p:nvSpPr>
          <p:cNvPr id="31" name="Round Same Side Corner Rectangle 30"/>
          <p:cNvSpPr/>
          <p:nvPr/>
        </p:nvSpPr>
        <p:spPr>
          <a:xfrm>
            <a:off x="5897172" y="599658"/>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ΔΙΚΑΙΟΣΥΝΗ</a:t>
            </a:r>
            <a:endParaRPr lang="el-GR" sz="1400" dirty="0"/>
          </a:p>
        </p:txBody>
      </p:sp>
      <p:sp>
        <p:nvSpPr>
          <p:cNvPr id="32" name="Round Same Side Corner Rectangle 31"/>
          <p:cNvSpPr/>
          <p:nvPr/>
        </p:nvSpPr>
        <p:spPr>
          <a:xfrm>
            <a:off x="7624802" y="124773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ΣΧΟΛΕΙΟ</a:t>
            </a:r>
            <a:endParaRPr lang="el-GR" sz="14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36296" y="1761660"/>
            <a:ext cx="2160240" cy="1620180"/>
          </a:xfrm>
          <a:prstGeom prst="rect">
            <a:avLst/>
          </a:prstGeom>
          <a:noFill/>
        </p:spPr>
      </p:pic>
      <p:sp>
        <p:nvSpPr>
          <p:cNvPr id="34" name="Round Same Side Corner Rectangle 33"/>
          <p:cNvSpPr/>
          <p:nvPr/>
        </p:nvSpPr>
        <p:spPr>
          <a:xfrm>
            <a:off x="7624802" y="2327850"/>
            <a:ext cx="1368152" cy="18989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ΝΟΣΟΚΟΜΕΙΟ</a:t>
            </a:r>
            <a:r>
              <a:rPr lang="en-US" sz="1400" dirty="0" smtClean="0"/>
              <a:t> II</a:t>
            </a:r>
            <a:endParaRPr lang="el-GR" sz="1400" dirty="0"/>
          </a:p>
        </p:txBody>
      </p: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400" b="1" dirty="0" smtClean="0">
                <a:solidFill>
                  <a:schemeClr val="accent1">
                    <a:lumMod val="75000"/>
                  </a:schemeClr>
                </a:solidFill>
                <a:latin typeface="Calibri" pitchFamily="34" charset="0"/>
                <a:ea typeface="Calibri" pitchFamily="34" charset="0"/>
                <a:cs typeface="Tahoma" pitchFamily="34" charset="0"/>
              </a:rPr>
              <a:t>ΕΦΑΡΜΟΓΗ ΤΟΥ</a:t>
            </a:r>
            <a:r>
              <a:rPr lang="en-US" sz="1400" b="1" dirty="0" smtClean="0">
                <a:solidFill>
                  <a:schemeClr val="accent1">
                    <a:lumMod val="75000"/>
                  </a:schemeClr>
                </a:solidFill>
                <a:latin typeface="Calibri" pitchFamily="34" charset="0"/>
                <a:ea typeface="Calibri" pitchFamily="34" charset="0"/>
                <a:cs typeface="Tahoma" pitchFamily="34" charset="0"/>
              </a:rPr>
              <a:t> CAN-MDS</a:t>
            </a:r>
          </a:p>
        </p:txBody>
      </p:sp>
      <p:sp>
        <p:nvSpPr>
          <p:cNvPr id="46" name="Round Same Side Corner Rectangle 45"/>
          <p:cNvSpPr/>
          <p:nvPr/>
        </p:nvSpPr>
        <p:spPr>
          <a:xfrm>
            <a:off x="3203848" y="2843091"/>
            <a:ext cx="2376264" cy="1371739"/>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t>CAN-MDS</a:t>
            </a:r>
          </a:p>
          <a:p>
            <a:pPr algn="ctr"/>
            <a:r>
              <a:rPr lang="el-GR" sz="1200" dirty="0"/>
              <a:t>ενοποιημένη βάση δεδομένων</a:t>
            </a:r>
          </a:p>
          <a:p>
            <a:pPr algn="ctr"/>
            <a:endParaRPr lang="en-US" sz="2000" b="1" dirty="0" smtClean="0"/>
          </a:p>
          <a:p>
            <a:pPr algn="ctr"/>
            <a:r>
              <a:rPr lang="el-GR" sz="1600" dirty="0"/>
              <a:t>κοινή μεθοδολογία</a:t>
            </a:r>
          </a:p>
          <a:p>
            <a:pPr algn="ctr"/>
            <a:r>
              <a:rPr lang="el-GR" sz="1600" dirty="0"/>
              <a:t>κοινοί ορισμοί</a:t>
            </a:r>
          </a:p>
        </p:txBody>
      </p:sp>
      <p:cxnSp>
        <p:nvCxnSpPr>
          <p:cNvPr id="49" name="Straight Arrow Connector 48"/>
          <p:cNvCxnSpPr/>
          <p:nvPr/>
        </p:nvCxnSpPr>
        <p:spPr>
          <a:xfrm flipH="1">
            <a:off x="5652120" y="1761660"/>
            <a:ext cx="1944216" cy="118813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p:nvPr/>
        </p:nvCxnSpPr>
        <p:spPr>
          <a:xfrm flipH="1">
            <a:off x="5724128" y="2625756"/>
            <a:ext cx="1872208" cy="48605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5" name="Straight Arrow Connector 54"/>
          <p:cNvCxnSpPr/>
          <p:nvPr/>
        </p:nvCxnSpPr>
        <p:spPr>
          <a:xfrm flipH="1">
            <a:off x="5148064" y="1275606"/>
            <a:ext cx="1368152" cy="151216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9" name="Straight Arrow Connector 58"/>
          <p:cNvCxnSpPr/>
          <p:nvPr/>
        </p:nvCxnSpPr>
        <p:spPr>
          <a:xfrm>
            <a:off x="4572000" y="1113588"/>
            <a:ext cx="0" cy="17281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2" name="Straight Arrow Connector 61"/>
          <p:cNvCxnSpPr/>
          <p:nvPr/>
        </p:nvCxnSpPr>
        <p:spPr>
          <a:xfrm>
            <a:off x="2627784" y="1167594"/>
            <a:ext cx="936104" cy="162018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5" name="Straight Arrow Connector 64"/>
          <p:cNvCxnSpPr/>
          <p:nvPr/>
        </p:nvCxnSpPr>
        <p:spPr>
          <a:xfrm>
            <a:off x="2123728" y="2193708"/>
            <a:ext cx="1080120" cy="75608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8" name="Straight Arrow Connector 67"/>
          <p:cNvCxnSpPr/>
          <p:nvPr/>
        </p:nvCxnSpPr>
        <p:spPr>
          <a:xfrm>
            <a:off x="1475656" y="3057804"/>
            <a:ext cx="1584176" cy="27003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78" name="Rectangle 77"/>
          <p:cNvSpPr/>
          <p:nvPr/>
        </p:nvSpPr>
        <p:spPr>
          <a:xfrm>
            <a:off x="3722907"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9" name="Rectangle 78"/>
          <p:cNvSpPr/>
          <p:nvPr/>
        </p:nvSpPr>
        <p:spPr>
          <a:xfrm>
            <a:off x="4355989"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3"/>
                </a:solidFill>
                <a:effectLst>
                  <a:outerShdw blurRad="50800" dist="39000" dir="5460000" algn="tl">
                    <a:srgbClr val="000000">
                      <a:alpha val="38000"/>
                    </a:srgbClr>
                  </a:outerShdw>
                </a:effectLst>
              </a:rPr>
              <a:t>C</a:t>
            </a:r>
            <a:endParaRPr lang="en-US" sz="2400" b="1" cap="none" spc="0" dirty="0">
              <a:ln w="11430"/>
              <a:solidFill>
                <a:schemeClr val="accent3"/>
              </a:solidFill>
              <a:effectLst>
                <a:outerShdw blurRad="50800" dist="39000" dir="5460000" algn="tl">
                  <a:srgbClr val="000000">
                    <a:alpha val="38000"/>
                  </a:srgbClr>
                </a:outerShdw>
              </a:effectLst>
            </a:endParaRPr>
          </a:p>
        </p:txBody>
      </p:sp>
      <p:sp>
        <p:nvSpPr>
          <p:cNvPr id="87" name="Rectangle 86"/>
          <p:cNvSpPr/>
          <p:nvPr/>
        </p:nvSpPr>
        <p:spPr>
          <a:xfrm>
            <a:off x="4023853"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accent1">
                    <a:lumMod val="75000"/>
                  </a:schemeClr>
                </a:solidFill>
                <a:effectLst>
                  <a:outerShdw blurRad="50800" dist="39000" dir="5460000" algn="tl">
                    <a:srgbClr val="000000">
                      <a:alpha val="38000"/>
                    </a:srgbClr>
                  </a:outerShdw>
                </a:effectLst>
              </a:rPr>
              <a:t>B</a:t>
            </a:r>
            <a:endParaRPr lang="en-US" sz="2400" b="1" cap="none" spc="0" dirty="0">
              <a:ln w="11430"/>
              <a:solidFill>
                <a:schemeClr val="accent1">
                  <a:lumMod val="75000"/>
                </a:schemeClr>
              </a:solidFill>
              <a:effectLst>
                <a:outerShdw blurRad="50800" dist="39000" dir="5460000" algn="tl">
                  <a:srgbClr val="000000">
                    <a:alpha val="38000"/>
                  </a:srgbClr>
                </a:outerShdw>
              </a:effectLst>
            </a:endParaRPr>
          </a:p>
        </p:txBody>
      </p:sp>
      <p:sp>
        <p:nvSpPr>
          <p:cNvPr id="88" name="Rectangle 87"/>
          <p:cNvSpPr/>
          <p:nvPr/>
        </p:nvSpPr>
        <p:spPr>
          <a:xfrm>
            <a:off x="4687430" y="3324537"/>
            <a:ext cx="3886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solidFill>
                  <a:schemeClr val="tx1">
                    <a:lumMod val="50000"/>
                    <a:lumOff val="50000"/>
                  </a:schemeClr>
                </a:solidFill>
                <a:effectLst>
                  <a:outerShdw blurRad="50800" dist="39000" dir="5460000" algn="tl">
                    <a:srgbClr val="000000">
                      <a:alpha val="38000"/>
                    </a:srgbClr>
                  </a:outerShdw>
                </a:effectLst>
              </a:rPr>
              <a:t>X</a:t>
            </a:r>
            <a:endParaRPr lang="en-US" sz="2400" b="1" cap="none" spc="0" dirty="0">
              <a:ln w="11430"/>
              <a:solidFill>
                <a:schemeClr val="tx1">
                  <a:lumMod val="50000"/>
                  <a:lumOff val="50000"/>
                </a:schemeClr>
              </a:solidFill>
              <a:effectLst>
                <a:outerShdw blurRad="50800" dist="39000" dir="5460000" algn="tl">
                  <a:srgbClr val="000000">
                    <a:alpha val="38000"/>
                  </a:srgbClr>
                </a:outerShdw>
              </a:effectLst>
            </a:endParaRPr>
          </a:p>
        </p:txBody>
      </p:sp>
      <p:cxnSp>
        <p:nvCxnSpPr>
          <p:cNvPr id="90" name="Straight Arrow Connector 89"/>
          <p:cNvCxnSpPr/>
          <p:nvPr/>
        </p:nvCxnSpPr>
        <p:spPr>
          <a:xfrm flipV="1">
            <a:off x="4427984" y="1113588"/>
            <a:ext cx="0" cy="167418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1" name="Straight Arrow Connector 90"/>
          <p:cNvCxnSpPr/>
          <p:nvPr/>
        </p:nvCxnSpPr>
        <p:spPr>
          <a:xfrm flipV="1">
            <a:off x="5364088" y="1275606"/>
            <a:ext cx="1296144" cy="151216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4" name="Straight Arrow Connector 93"/>
          <p:cNvCxnSpPr/>
          <p:nvPr/>
        </p:nvCxnSpPr>
        <p:spPr>
          <a:xfrm flipV="1">
            <a:off x="5724128" y="2787774"/>
            <a:ext cx="1944216" cy="48605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01" name="Straight Arrow Connector 100"/>
          <p:cNvCxnSpPr/>
          <p:nvPr/>
        </p:nvCxnSpPr>
        <p:spPr>
          <a:xfrm flipH="1" flipV="1">
            <a:off x="1475656" y="2895786"/>
            <a:ext cx="1584176" cy="32403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05" name="Rectangle 104"/>
          <p:cNvSpPr/>
          <p:nvPr/>
        </p:nvSpPr>
        <p:spPr>
          <a:xfrm>
            <a:off x="6357686" y="832679"/>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06" name="Rectangle 105"/>
          <p:cNvSpPr/>
          <p:nvPr/>
        </p:nvSpPr>
        <p:spPr>
          <a:xfrm>
            <a:off x="8071364" y="1512986"/>
            <a:ext cx="504056" cy="461665"/>
          </a:xfrm>
          <a:prstGeom prst="rect">
            <a:avLst/>
          </a:prstGeom>
          <a:solidFill>
            <a:schemeClr val="bg1"/>
          </a:solidFill>
          <a:effectLst>
            <a:glow rad="63500">
              <a:schemeClr val="accent3">
                <a:satMod val="175000"/>
                <a:alpha val="40000"/>
              </a:schemeClr>
            </a:glow>
          </a:effectLst>
        </p:spPr>
        <p:txBody>
          <a:bodyPr wrap="square" lIns="91440" tIns="45720" rIns="91440" bIns="45720">
            <a:spAutoFit/>
          </a:bodyPr>
          <a:lstStyle/>
          <a:p>
            <a:pPr algn="ctr"/>
            <a:r>
              <a:rPr lang="en-US" sz="2400" b="1" dirty="0" smtClean="0">
                <a:solidFill>
                  <a:schemeClr val="accent3">
                    <a:lumMod val="75000"/>
                  </a:schemeClr>
                </a:solidFill>
              </a:rPr>
              <a:t>L3</a:t>
            </a:r>
            <a:endParaRPr lang="en-US" sz="2400" b="1" dirty="0">
              <a:solidFill>
                <a:schemeClr val="accent3">
                  <a:lumMod val="75000"/>
                </a:schemeClr>
              </a:solidFill>
            </a:endParaRPr>
          </a:p>
        </p:txBody>
      </p:sp>
      <p:sp>
        <p:nvSpPr>
          <p:cNvPr id="107" name="Rectangle 106"/>
          <p:cNvSpPr/>
          <p:nvPr/>
        </p:nvSpPr>
        <p:spPr>
          <a:xfrm>
            <a:off x="8071926" y="2615298"/>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8" name="Rectangle 107"/>
          <p:cNvSpPr/>
          <p:nvPr/>
        </p:nvSpPr>
        <p:spPr>
          <a:xfrm>
            <a:off x="467544" y="2743793"/>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09" name="Rectangle 108"/>
          <p:cNvSpPr/>
          <p:nvPr/>
        </p:nvSpPr>
        <p:spPr>
          <a:xfrm>
            <a:off x="4270016" y="573534"/>
            <a:ext cx="504056" cy="461665"/>
          </a:xfrm>
          <a:prstGeom prst="rect">
            <a:avLst/>
          </a:prstGeom>
          <a:solidFill>
            <a:schemeClr val="bg1"/>
          </a:solidFill>
          <a:effectLst>
            <a:glow rad="63500">
              <a:schemeClr val="accent6">
                <a:satMod val="175000"/>
                <a:alpha val="40000"/>
              </a:schemeClr>
            </a:glow>
          </a:effectLst>
        </p:spPr>
        <p:txBody>
          <a:bodyPr wrap="square" lIns="91440" tIns="45720" rIns="91440" bIns="45720">
            <a:spAutoFit/>
          </a:bodyPr>
          <a:lstStyle/>
          <a:p>
            <a:pPr algn="ctr"/>
            <a:r>
              <a:rPr lang="en-US" sz="2400" b="1" dirty="0" smtClean="0">
                <a:solidFill>
                  <a:schemeClr val="accent6"/>
                </a:solidFill>
              </a:rPr>
              <a:t>L1</a:t>
            </a:r>
            <a:endParaRPr lang="en-US" sz="2400" b="1" dirty="0">
              <a:solidFill>
                <a:schemeClr val="accent6"/>
              </a:solidFill>
            </a:endParaRPr>
          </a:p>
        </p:txBody>
      </p:sp>
      <p:sp>
        <p:nvSpPr>
          <p:cNvPr id="111" name="Rectangle 110"/>
          <p:cNvSpPr/>
          <p:nvPr/>
        </p:nvSpPr>
        <p:spPr>
          <a:xfrm>
            <a:off x="2339752" y="627540"/>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2" name="Rectangle 111"/>
          <p:cNvSpPr/>
          <p:nvPr/>
        </p:nvSpPr>
        <p:spPr>
          <a:xfrm>
            <a:off x="1115616" y="1653654"/>
            <a:ext cx="504056" cy="461665"/>
          </a:xfrm>
          <a:prstGeom prst="rect">
            <a:avLst/>
          </a:prstGeom>
          <a:solidFill>
            <a:schemeClr val="bg1"/>
          </a:solidFill>
          <a:effectLst>
            <a:glow rad="63500">
              <a:schemeClr val="accent1">
                <a:satMod val="175000"/>
                <a:alpha val="40000"/>
              </a:schemeClr>
            </a:glow>
          </a:effectLst>
        </p:spPr>
        <p:txBody>
          <a:bodyPr wrap="square" lIns="91440" tIns="45720" rIns="91440" bIns="45720">
            <a:spAutoFit/>
          </a:bodyPr>
          <a:lstStyle/>
          <a:p>
            <a:pPr algn="ctr"/>
            <a:r>
              <a:rPr lang="en-US" sz="2400" b="1" dirty="0" smtClean="0">
                <a:solidFill>
                  <a:schemeClr val="accent1"/>
                </a:solidFill>
              </a:rPr>
              <a:t>L2</a:t>
            </a:r>
            <a:endParaRPr lang="en-US" sz="2400" b="1" dirty="0">
              <a:solidFill>
                <a:schemeClr val="accent1"/>
              </a:solidFill>
            </a:endParaRPr>
          </a:p>
        </p:txBody>
      </p:sp>
      <p:sp>
        <p:nvSpPr>
          <p:cNvPr id="115" name="Rounded Rectangle 114"/>
          <p:cNvSpPr/>
          <p:nvPr/>
        </p:nvSpPr>
        <p:spPr>
          <a:xfrm>
            <a:off x="6300192" y="3133580"/>
            <a:ext cx="2808312" cy="41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παρακολούθηση σε επίπεδο υπόθεσης</a:t>
            </a:r>
          </a:p>
        </p:txBody>
      </p:sp>
      <p:sp>
        <p:nvSpPr>
          <p:cNvPr id="117" name="Rounded Rectangle 116"/>
          <p:cNvSpPr/>
          <p:nvPr/>
        </p:nvSpPr>
        <p:spPr>
          <a:xfrm>
            <a:off x="35496" y="3435846"/>
            <a:ext cx="2627784" cy="4932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CAN </a:t>
            </a:r>
            <a:r>
              <a:rPr lang="el-GR" dirty="0"/>
              <a:t>επιτήρηση σε επίπεδο δημόσιας υγείας</a:t>
            </a:r>
          </a:p>
        </p:txBody>
      </p:sp>
      <p:cxnSp>
        <p:nvCxnSpPr>
          <p:cNvPr id="130" name="Straight Arrow Connector 129"/>
          <p:cNvCxnSpPr/>
          <p:nvPr/>
        </p:nvCxnSpPr>
        <p:spPr>
          <a:xfrm flipH="1" flipV="1">
            <a:off x="2267744" y="2031690"/>
            <a:ext cx="1080120" cy="81009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33" name="Straight Arrow Connector 132"/>
          <p:cNvCxnSpPr/>
          <p:nvPr/>
        </p:nvCxnSpPr>
        <p:spPr>
          <a:xfrm flipH="1" flipV="1">
            <a:off x="2843808" y="1167594"/>
            <a:ext cx="864096" cy="156617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39" name="Rectangle 138"/>
          <p:cNvSpPr/>
          <p:nvPr/>
        </p:nvSpPr>
        <p:spPr>
          <a:xfrm>
            <a:off x="7358113" y="-16"/>
            <a:ext cx="2000233" cy="738664"/>
          </a:xfrm>
          <a:prstGeom prst="rect">
            <a:avLst/>
          </a:prstGeom>
        </p:spPr>
        <p:txBody>
          <a:bodyPr wrap="square">
            <a:spAutoFit/>
          </a:bodyPr>
          <a:lstStyle/>
          <a:p>
            <a:pPr lvl="0" fontAlgn="base">
              <a:spcBef>
                <a:spcPct val="0"/>
              </a:spcBef>
              <a:spcAft>
                <a:spcPct val="0"/>
              </a:spcAft>
            </a:pPr>
            <a:r>
              <a:rPr lang="el-GR" sz="1050" b="1" i="1" dirty="0" smtClean="0">
                <a:solidFill>
                  <a:schemeClr val="accent3">
                    <a:lumMod val="75000"/>
                  </a:schemeClr>
                </a:solidFill>
                <a:latin typeface="Calibri" pitchFamily="34" charset="0"/>
                <a:ea typeface="Calibri" pitchFamily="34" charset="0"/>
                <a:cs typeface="Tahoma" pitchFamily="34" charset="0"/>
              </a:rPr>
              <a:t>Εγγραφή </a:t>
            </a:r>
            <a:r>
              <a:rPr lang="el-GR" sz="1050" b="1" i="1" dirty="0">
                <a:solidFill>
                  <a:schemeClr val="accent3">
                    <a:lumMod val="75000"/>
                  </a:schemeClr>
                </a:solidFill>
                <a:latin typeface="Calibri" pitchFamily="34" charset="0"/>
                <a:ea typeface="Calibri" pitchFamily="34" charset="0"/>
                <a:cs typeface="Tahoma" pitchFamily="34" charset="0"/>
              </a:rPr>
              <a:t>(είσοδος):</a:t>
            </a:r>
          </a:p>
          <a:p>
            <a:pPr lvl="0" fontAlgn="base">
              <a:spcBef>
                <a:spcPct val="0"/>
              </a:spcBef>
              <a:spcAft>
                <a:spcPct val="0"/>
              </a:spcAft>
            </a:pPr>
            <a:r>
              <a:rPr lang="el-GR" sz="1050" b="1" i="1" dirty="0">
                <a:solidFill>
                  <a:schemeClr val="accent3">
                    <a:lumMod val="75000"/>
                  </a:schemeClr>
                </a:solidFill>
                <a:latin typeface="Calibri" pitchFamily="34" charset="0"/>
                <a:ea typeface="Calibri" pitchFamily="34" charset="0"/>
                <a:cs typeface="Tahoma" pitchFamily="34" charset="0"/>
              </a:rPr>
              <a:t>-CAN-MDS</a:t>
            </a:r>
          </a:p>
          <a:p>
            <a:pPr lvl="0" fontAlgn="base">
              <a:spcBef>
                <a:spcPct val="0"/>
              </a:spcBef>
              <a:spcAft>
                <a:spcPct val="0"/>
              </a:spcAft>
            </a:pPr>
            <a:r>
              <a:rPr lang="el-GR" sz="1050" b="1" i="1" dirty="0">
                <a:solidFill>
                  <a:schemeClr val="accent3">
                    <a:lumMod val="75000"/>
                  </a:schemeClr>
                </a:solidFill>
                <a:latin typeface="Calibri" pitchFamily="34" charset="0"/>
                <a:ea typeface="Calibri" pitchFamily="34" charset="0"/>
                <a:cs typeface="Tahoma" pitchFamily="34" charset="0"/>
              </a:rPr>
              <a:t>-κοινοί ορισμοί</a:t>
            </a:r>
          </a:p>
          <a:p>
            <a:pPr lvl="0" fontAlgn="base">
              <a:spcBef>
                <a:spcPct val="0"/>
              </a:spcBef>
              <a:spcAft>
                <a:spcPct val="0"/>
              </a:spcAft>
            </a:pPr>
            <a:r>
              <a:rPr lang="el-GR" sz="1050" b="1" i="1" dirty="0">
                <a:solidFill>
                  <a:schemeClr val="accent3">
                    <a:lumMod val="75000"/>
                  </a:schemeClr>
                </a:solidFill>
                <a:latin typeface="Calibri" pitchFamily="34" charset="0"/>
                <a:ea typeface="Calibri" pitchFamily="34" charset="0"/>
                <a:cs typeface="Tahoma" pitchFamily="34" charset="0"/>
              </a:rPr>
              <a:t>- εκπαιδευμένοι επαγγελματίες</a:t>
            </a:r>
            <a:endParaRPr lang="en-US" sz="1050" b="1" i="1" dirty="0" smtClean="0">
              <a:solidFill>
                <a:schemeClr val="accent3">
                  <a:lumMod val="75000"/>
                </a:schemeClr>
              </a:solidFill>
              <a:latin typeface="Calibri" pitchFamily="34" charset="0"/>
              <a:ea typeface="Calibri" pitchFamily="34" charset="0"/>
              <a:cs typeface="Tahoma" pitchFamily="34" charset="0"/>
            </a:endParaRPr>
          </a:p>
        </p:txBody>
      </p:sp>
      <p:cxnSp>
        <p:nvCxnSpPr>
          <p:cNvPr id="140" name="Straight Arrow Connector 139"/>
          <p:cNvCxnSpPr>
            <a:endCxn id="167" idx="1"/>
          </p:cNvCxnSpPr>
          <p:nvPr/>
        </p:nvCxnSpPr>
        <p:spPr>
          <a:xfrm rot="10800000" flipV="1">
            <a:off x="1857356" y="3904466"/>
            <a:ext cx="1275624" cy="77469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7" name="Rounded Rectangle 166"/>
          <p:cNvSpPr/>
          <p:nvPr/>
        </p:nvSpPr>
        <p:spPr>
          <a:xfrm>
            <a:off x="1857356" y="4286262"/>
            <a:ext cx="6964256" cy="785800"/>
          </a:xfrm>
          <a:prstGeom prst="roundRect">
            <a:avLst>
              <a:gd name="adj" fmla="val 6646"/>
            </a:avLst>
          </a:prstGeom>
        </p:spPr>
        <p:style>
          <a:lnRef idx="2">
            <a:schemeClr val="accent2"/>
          </a:lnRef>
          <a:fillRef idx="1">
            <a:schemeClr val="lt1"/>
          </a:fillRef>
          <a:effectRef idx="0">
            <a:schemeClr val="accent2"/>
          </a:effectRef>
          <a:fontRef idx="minor">
            <a:schemeClr val="dk1"/>
          </a:fontRef>
        </p:style>
        <p:txBody>
          <a:bodyPr rtlCol="0" anchor="ctr"/>
          <a:lstStyle/>
          <a:p>
            <a:pPr lvl="0" fontAlgn="base">
              <a:spcBef>
                <a:spcPct val="0"/>
              </a:spcBef>
              <a:spcAft>
                <a:spcPct val="0"/>
              </a:spcAft>
            </a:pPr>
            <a:r>
              <a:rPr lang="el-GR" sz="1100" b="1" dirty="0">
                <a:solidFill>
                  <a:schemeClr val="accent1">
                    <a:lumMod val="75000"/>
                  </a:schemeClr>
                </a:solidFill>
                <a:latin typeface="Calibri" pitchFamily="34" charset="0"/>
                <a:ea typeface="Calibri" pitchFamily="34" charset="0"/>
                <a:cs typeface="Tahoma" pitchFamily="34" charset="0"/>
              </a:rPr>
              <a:t>συγκεντρωτικά δεδομένα</a:t>
            </a:r>
          </a:p>
          <a:p>
            <a:pPr lvl="0" fontAlgn="base">
              <a:spcBef>
                <a:spcPct val="0"/>
              </a:spcBef>
              <a:spcAft>
                <a:spcPct val="0"/>
              </a:spcAft>
            </a:pPr>
            <a:r>
              <a:rPr lang="el-GR" sz="1100" b="1" dirty="0">
                <a:solidFill>
                  <a:schemeClr val="accent1">
                    <a:lumMod val="75000"/>
                  </a:schemeClr>
                </a:solidFill>
                <a:latin typeface="Calibri" pitchFamily="34" charset="0"/>
                <a:ea typeface="Calibri" pitchFamily="34" charset="0"/>
                <a:cs typeface="Tahoma" pitchFamily="34" charset="0"/>
              </a:rPr>
              <a:t>- να περιορίζει περιοδικά τη συχνότητα εμφάνισης του CAN και των συγκεκριμένων μορφών του βάσει δεδομένων που προκύπτουν από τις απαντήσεις των υπηρεσιών σε περιπτώσεις CAN</a:t>
            </a:r>
          </a:p>
          <a:p>
            <a:pPr lvl="0" fontAlgn="base">
              <a:spcBef>
                <a:spcPct val="0"/>
              </a:spcBef>
              <a:spcAft>
                <a:spcPct val="0"/>
              </a:spcAft>
            </a:pPr>
            <a:r>
              <a:rPr lang="el-GR" sz="1100" b="1" dirty="0">
                <a:solidFill>
                  <a:schemeClr val="accent1">
                    <a:lumMod val="75000"/>
                  </a:schemeClr>
                </a:solidFill>
                <a:latin typeface="Calibri" pitchFamily="34" charset="0"/>
                <a:ea typeface="Calibri" pitchFamily="34" charset="0"/>
                <a:cs typeface="Tahoma" pitchFamily="34" charset="0"/>
              </a:rPr>
              <a:t>- γενικά, ανά τομέα / υπηρεσία / συγκεκριμένες μορφές CAN / παιδιού, φροντιστή, χαρακτηριστικά της οικογένειας</a:t>
            </a:r>
            <a:endParaRPr lang="en-US" sz="1100" dirty="0" smtClean="0">
              <a:solidFill>
                <a:srgbClr val="365F91"/>
              </a:solidFill>
              <a:latin typeface="Calibri" pitchFamily="34" charset="0"/>
            </a:endParaRPr>
          </a:p>
        </p:txBody>
      </p:sp>
      <p:sp>
        <p:nvSpPr>
          <p:cNvPr id="170" name="Rectangle 169"/>
          <p:cNvSpPr/>
          <p:nvPr/>
        </p:nvSpPr>
        <p:spPr>
          <a:xfrm>
            <a:off x="7380312" y="636647"/>
            <a:ext cx="1835696" cy="507831"/>
          </a:xfrm>
          <a:prstGeom prst="rect">
            <a:avLst/>
          </a:prstGeom>
        </p:spPr>
        <p:txBody>
          <a:bodyPr wrap="square">
            <a:spAutoFit/>
          </a:bodyPr>
          <a:lstStyle/>
          <a:p>
            <a:pPr lvl="0" fontAlgn="base">
              <a:spcBef>
                <a:spcPct val="0"/>
              </a:spcBef>
              <a:spcAft>
                <a:spcPct val="0"/>
              </a:spcAft>
            </a:pPr>
            <a:r>
              <a:rPr lang="el-GR" sz="900" b="1" i="1" dirty="0">
                <a:latin typeface="Calibri" pitchFamily="34" charset="0"/>
                <a:ea typeface="Calibri" pitchFamily="34" charset="0"/>
                <a:cs typeface="Tahoma" pitchFamily="34" charset="0"/>
              </a:rPr>
              <a:t>ανατροφοδότηση (έξοδος):</a:t>
            </a:r>
          </a:p>
          <a:p>
            <a:pPr lvl="0" fontAlgn="base">
              <a:spcBef>
                <a:spcPct val="0"/>
              </a:spcBef>
              <a:spcAft>
                <a:spcPct val="0"/>
              </a:spcAft>
            </a:pPr>
            <a:r>
              <a:rPr lang="el-GR" sz="900" b="1" i="1" dirty="0">
                <a:latin typeface="Calibri" pitchFamily="34" charset="0"/>
                <a:ea typeface="Calibri" pitchFamily="34" charset="0"/>
                <a:cs typeface="Tahoma" pitchFamily="34" charset="0"/>
              </a:rPr>
              <a:t>- σύμφωνα με το επίπεδο πρόσβασης</a:t>
            </a:r>
            <a:endParaRPr lang="en-US" sz="900" b="1" i="1" dirty="0" smtClean="0">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
                                        </p:tgtEl>
                                        <p:attrNameLst>
                                          <p:attrName>style.visibility</p:attrName>
                                        </p:attrNameLst>
                                      </p:cBhvr>
                                      <p:to>
                                        <p:strVal val="visible"/>
                                      </p:to>
                                    </p:set>
                                    <p:anim calcmode="lin" valueType="num">
                                      <p:cBhvr>
                                        <p:cTn id="13" dur="500" fill="hold"/>
                                        <p:tgtEl>
                                          <p:spTgt spid="139"/>
                                        </p:tgtEl>
                                        <p:attrNameLst>
                                          <p:attrName>ppt_w</p:attrName>
                                        </p:attrNameLst>
                                      </p:cBhvr>
                                      <p:tavLst>
                                        <p:tav tm="0">
                                          <p:val>
                                            <p:fltVal val="0"/>
                                          </p:val>
                                        </p:tav>
                                        <p:tav tm="100000">
                                          <p:val>
                                            <p:strVal val="#ppt_w"/>
                                          </p:val>
                                        </p:tav>
                                      </p:tavLst>
                                    </p:anim>
                                    <p:anim calcmode="lin" valueType="num">
                                      <p:cBhvr>
                                        <p:cTn id="14" dur="500" fill="hold"/>
                                        <p:tgtEl>
                                          <p:spTgt spid="139"/>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fltVal val="0"/>
                                          </p:val>
                                        </p:tav>
                                        <p:tav tm="100000">
                                          <p:val>
                                            <p:strVal val="#ppt_w"/>
                                          </p:val>
                                        </p:tav>
                                      </p:tavLst>
                                    </p:anim>
                                    <p:anim calcmode="lin" valueType="num">
                                      <p:cBhvr>
                                        <p:cTn id="30" dur="500" fill="hold"/>
                                        <p:tgtEl>
                                          <p:spTgt spid="59"/>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fltVal val="0"/>
                                          </p:val>
                                        </p:tav>
                                        <p:tav tm="100000">
                                          <p:val>
                                            <p:strVal val="#ppt_w"/>
                                          </p:val>
                                        </p:tav>
                                      </p:tavLst>
                                    </p:anim>
                                    <p:anim calcmode="lin" valueType="num">
                                      <p:cBhvr>
                                        <p:cTn id="47" dur="500" fill="hold"/>
                                        <p:tgtEl>
                                          <p:spTgt spid="7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87"/>
                                        </p:tgtEl>
                                        <p:attrNameLst>
                                          <p:attrName>style.visibility</p:attrName>
                                        </p:attrNameLst>
                                      </p:cBhvr>
                                      <p:to>
                                        <p:strVal val="visible"/>
                                      </p:to>
                                    </p:set>
                                    <p:anim calcmode="lin" valueType="num">
                                      <p:cBhvr>
                                        <p:cTn id="50" dur="500" fill="hold"/>
                                        <p:tgtEl>
                                          <p:spTgt spid="87"/>
                                        </p:tgtEl>
                                        <p:attrNameLst>
                                          <p:attrName>ppt_w</p:attrName>
                                        </p:attrNameLst>
                                      </p:cBhvr>
                                      <p:tavLst>
                                        <p:tav tm="0">
                                          <p:val>
                                            <p:fltVal val="0"/>
                                          </p:val>
                                        </p:tav>
                                        <p:tav tm="100000">
                                          <p:val>
                                            <p:strVal val="#ppt_w"/>
                                          </p:val>
                                        </p:tav>
                                      </p:tavLst>
                                    </p:anim>
                                    <p:anim calcmode="lin" valueType="num">
                                      <p:cBhvr>
                                        <p:cTn id="51" dur="500" fill="hold"/>
                                        <p:tgtEl>
                                          <p:spTgt spid="8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114"/>
                                        </p:tgtEl>
                                        <p:attrNameLst>
                                          <p:attrName>style.visibility</p:attrName>
                                        </p:attrNameLst>
                                      </p:cBhvr>
                                      <p:to>
                                        <p:strVal val="visible"/>
                                      </p:to>
                                    </p:set>
                                    <p:anim calcmode="lin" valueType="num">
                                      <p:cBhvr>
                                        <p:cTn id="64" dur="500" fill="hold"/>
                                        <p:tgtEl>
                                          <p:spTgt spid="114"/>
                                        </p:tgtEl>
                                        <p:attrNameLst>
                                          <p:attrName>ppt_w</p:attrName>
                                        </p:attrNameLst>
                                      </p:cBhvr>
                                      <p:tavLst>
                                        <p:tav tm="0">
                                          <p:val>
                                            <p:fltVal val="0"/>
                                          </p:val>
                                        </p:tav>
                                        <p:tav tm="100000">
                                          <p:val>
                                            <p:strVal val="#ppt_w"/>
                                          </p:val>
                                        </p:tav>
                                      </p:tavLst>
                                    </p:anim>
                                    <p:anim calcmode="lin" valueType="num">
                                      <p:cBhvr>
                                        <p:cTn id="65" dur="500" fill="hold"/>
                                        <p:tgtEl>
                                          <p:spTgt spid="114"/>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500" fill="hold"/>
                                        <p:tgtEl>
                                          <p:spTgt spid="115"/>
                                        </p:tgtEl>
                                        <p:attrNameLst>
                                          <p:attrName>ppt_w</p:attrName>
                                        </p:attrNameLst>
                                      </p:cBhvr>
                                      <p:tavLst>
                                        <p:tav tm="0">
                                          <p:val>
                                            <p:fltVal val="0"/>
                                          </p:val>
                                        </p:tav>
                                        <p:tav tm="100000">
                                          <p:val>
                                            <p:strVal val="#ppt_w"/>
                                          </p:val>
                                        </p:tav>
                                      </p:tavLst>
                                    </p:anim>
                                    <p:anim calcmode="lin" valueType="num">
                                      <p:cBhvr>
                                        <p:cTn id="69" dur="500" fill="hold"/>
                                        <p:tgtEl>
                                          <p:spTgt spid="115"/>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0" nodeType="click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p:cTn id="74" dur="500" fill="hold"/>
                                        <p:tgtEl>
                                          <p:spTgt spid="170"/>
                                        </p:tgtEl>
                                        <p:attrNameLst>
                                          <p:attrName>ppt_w</p:attrName>
                                        </p:attrNameLst>
                                      </p:cBhvr>
                                      <p:tavLst>
                                        <p:tav tm="0">
                                          <p:val>
                                            <p:fltVal val="0"/>
                                          </p:val>
                                        </p:tav>
                                        <p:tav tm="100000">
                                          <p:val>
                                            <p:strVal val="#ppt_w"/>
                                          </p:val>
                                        </p:tav>
                                      </p:tavLst>
                                    </p:anim>
                                    <p:anim calcmode="lin" valueType="num">
                                      <p:cBhvr>
                                        <p:cTn id="75" dur="500" fill="hold"/>
                                        <p:tgtEl>
                                          <p:spTgt spid="170"/>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anim calcmode="lin" valueType="num">
                                      <p:cBhvr>
                                        <p:cTn id="86" dur="500" fill="hold"/>
                                        <p:tgtEl>
                                          <p:spTgt spid="105"/>
                                        </p:tgtEl>
                                        <p:attrNameLst>
                                          <p:attrName>ppt_w</p:attrName>
                                        </p:attrNameLst>
                                      </p:cBhvr>
                                      <p:tavLst>
                                        <p:tav tm="0">
                                          <p:val>
                                            <p:fltVal val="0"/>
                                          </p:val>
                                        </p:tav>
                                        <p:tav tm="100000">
                                          <p:val>
                                            <p:strVal val="#ppt_w"/>
                                          </p:val>
                                        </p:tav>
                                      </p:tavLst>
                                    </p:anim>
                                    <p:anim calcmode="lin" valueType="num">
                                      <p:cBhvr>
                                        <p:cTn id="87" dur="500" fill="hold"/>
                                        <p:tgtEl>
                                          <p:spTgt spid="105"/>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109"/>
                                        </p:tgtEl>
                                        <p:attrNameLst>
                                          <p:attrName>style.visibility</p:attrName>
                                        </p:attrNameLst>
                                      </p:cBhvr>
                                      <p:to>
                                        <p:strVal val="visible"/>
                                      </p:to>
                                    </p:set>
                                    <p:anim calcmode="lin" valueType="num">
                                      <p:cBhvr>
                                        <p:cTn id="90" dur="500" fill="hold"/>
                                        <p:tgtEl>
                                          <p:spTgt spid="109"/>
                                        </p:tgtEl>
                                        <p:attrNameLst>
                                          <p:attrName>ppt_w</p:attrName>
                                        </p:attrNameLst>
                                      </p:cBhvr>
                                      <p:tavLst>
                                        <p:tav tm="0">
                                          <p:val>
                                            <p:fltVal val="0"/>
                                          </p:val>
                                        </p:tav>
                                        <p:tav tm="100000">
                                          <p:val>
                                            <p:strVal val="#ppt_w"/>
                                          </p:val>
                                        </p:tav>
                                      </p:tavLst>
                                    </p:anim>
                                    <p:anim calcmode="lin" valueType="num">
                                      <p:cBhvr>
                                        <p:cTn id="91" dur="500" fill="hold"/>
                                        <p:tgtEl>
                                          <p:spTgt spid="109"/>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111"/>
                                        </p:tgtEl>
                                        <p:attrNameLst>
                                          <p:attrName>style.visibility</p:attrName>
                                        </p:attrNameLst>
                                      </p:cBhvr>
                                      <p:to>
                                        <p:strVal val="visible"/>
                                      </p:to>
                                    </p:set>
                                    <p:anim calcmode="lin" valueType="num">
                                      <p:cBhvr>
                                        <p:cTn id="94" dur="500" fill="hold"/>
                                        <p:tgtEl>
                                          <p:spTgt spid="111"/>
                                        </p:tgtEl>
                                        <p:attrNameLst>
                                          <p:attrName>ppt_w</p:attrName>
                                        </p:attrNameLst>
                                      </p:cBhvr>
                                      <p:tavLst>
                                        <p:tav tm="0">
                                          <p:val>
                                            <p:fltVal val="0"/>
                                          </p:val>
                                        </p:tav>
                                        <p:tav tm="100000">
                                          <p:val>
                                            <p:strVal val="#ppt_w"/>
                                          </p:val>
                                        </p:tav>
                                      </p:tavLst>
                                    </p:anim>
                                    <p:anim calcmode="lin" valueType="num">
                                      <p:cBhvr>
                                        <p:cTn id="95" dur="500" fill="hold"/>
                                        <p:tgtEl>
                                          <p:spTgt spid="111"/>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112"/>
                                        </p:tgtEl>
                                        <p:attrNameLst>
                                          <p:attrName>style.visibility</p:attrName>
                                        </p:attrNameLst>
                                      </p:cBhvr>
                                      <p:to>
                                        <p:strVal val="visible"/>
                                      </p:to>
                                    </p:set>
                                    <p:anim calcmode="lin" valueType="num">
                                      <p:cBhvr>
                                        <p:cTn id="98" dur="500" fill="hold"/>
                                        <p:tgtEl>
                                          <p:spTgt spid="112"/>
                                        </p:tgtEl>
                                        <p:attrNameLst>
                                          <p:attrName>ppt_w</p:attrName>
                                        </p:attrNameLst>
                                      </p:cBhvr>
                                      <p:tavLst>
                                        <p:tav tm="0">
                                          <p:val>
                                            <p:fltVal val="0"/>
                                          </p:val>
                                        </p:tav>
                                        <p:tav tm="100000">
                                          <p:val>
                                            <p:strVal val="#ppt_w"/>
                                          </p:val>
                                        </p:tav>
                                      </p:tavLst>
                                    </p:anim>
                                    <p:anim calcmode="lin" valueType="num">
                                      <p:cBhvr>
                                        <p:cTn id="99" dur="500" fill="hold"/>
                                        <p:tgtEl>
                                          <p:spTgt spid="112"/>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500" fill="hold"/>
                                        <p:tgtEl>
                                          <p:spTgt spid="108"/>
                                        </p:tgtEl>
                                        <p:attrNameLst>
                                          <p:attrName>ppt_w</p:attrName>
                                        </p:attrNameLst>
                                      </p:cBhvr>
                                      <p:tavLst>
                                        <p:tav tm="0">
                                          <p:val>
                                            <p:fltVal val="0"/>
                                          </p:val>
                                        </p:tav>
                                        <p:tav tm="100000">
                                          <p:val>
                                            <p:strVal val="#ppt_w"/>
                                          </p:val>
                                        </p:tav>
                                      </p:tavLst>
                                    </p:anim>
                                    <p:anim calcmode="lin" valueType="num">
                                      <p:cBhvr>
                                        <p:cTn id="103" dur="500" fill="hold"/>
                                        <p:tgtEl>
                                          <p:spTgt spid="108"/>
                                        </p:tgtEl>
                                        <p:attrNameLst>
                                          <p:attrName>ppt_h</p:attrName>
                                        </p:attrNameLst>
                                      </p:cBhvr>
                                      <p:tavLst>
                                        <p:tav tm="0">
                                          <p:val>
                                            <p:fltVal val="0"/>
                                          </p:val>
                                        </p:tav>
                                        <p:tav tm="100000">
                                          <p:val>
                                            <p:strVal val="#ppt_h"/>
                                          </p:val>
                                        </p:tav>
                                      </p:tavLst>
                                    </p:anim>
                                  </p:childTnLst>
                                </p:cTn>
                              </p:par>
                            </p:childTnLst>
                          </p:cTn>
                        </p:par>
                        <p:par>
                          <p:cTn id="104" fill="hold">
                            <p:stCondLst>
                              <p:cond delay="500"/>
                            </p:stCondLst>
                            <p:childTnLst>
                              <p:par>
                                <p:cTn id="105" presetID="23" presetClass="entr" presetSubtype="16" fill="hold" nodeType="afterEffect">
                                  <p:stCondLst>
                                    <p:cond delay="0"/>
                                  </p:stCondLst>
                                  <p:childTnLst>
                                    <p:set>
                                      <p:cBhvr>
                                        <p:cTn id="106" dur="1" fill="hold">
                                          <p:stCondLst>
                                            <p:cond delay="0"/>
                                          </p:stCondLst>
                                        </p:cTn>
                                        <p:tgtEl>
                                          <p:spTgt spid="94"/>
                                        </p:tgtEl>
                                        <p:attrNameLst>
                                          <p:attrName>style.visibility</p:attrName>
                                        </p:attrNameLst>
                                      </p:cBhvr>
                                      <p:to>
                                        <p:strVal val="visible"/>
                                      </p:to>
                                    </p:set>
                                    <p:anim calcmode="lin" valueType="num">
                                      <p:cBhvr>
                                        <p:cTn id="107" dur="500" fill="hold"/>
                                        <p:tgtEl>
                                          <p:spTgt spid="94"/>
                                        </p:tgtEl>
                                        <p:attrNameLst>
                                          <p:attrName>ppt_w</p:attrName>
                                        </p:attrNameLst>
                                      </p:cBhvr>
                                      <p:tavLst>
                                        <p:tav tm="0">
                                          <p:val>
                                            <p:fltVal val="0"/>
                                          </p:val>
                                        </p:tav>
                                        <p:tav tm="100000">
                                          <p:val>
                                            <p:strVal val="#ppt_w"/>
                                          </p:val>
                                        </p:tav>
                                      </p:tavLst>
                                    </p:anim>
                                    <p:anim calcmode="lin" valueType="num">
                                      <p:cBhvr>
                                        <p:cTn id="108" dur="500" fill="hold"/>
                                        <p:tgtEl>
                                          <p:spTgt spid="94"/>
                                        </p:tgtEl>
                                        <p:attrNameLst>
                                          <p:attrName>ppt_h</p:attrName>
                                        </p:attrNameLst>
                                      </p:cBhvr>
                                      <p:tavLst>
                                        <p:tav tm="0">
                                          <p:val>
                                            <p:flt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133"/>
                                        </p:tgtEl>
                                        <p:attrNameLst>
                                          <p:attrName>style.visibility</p:attrName>
                                        </p:attrNameLst>
                                      </p:cBhvr>
                                      <p:to>
                                        <p:strVal val="visible"/>
                                      </p:to>
                                    </p:set>
                                    <p:anim calcmode="lin" valueType="num">
                                      <p:cBhvr>
                                        <p:cTn id="111" dur="500" fill="hold"/>
                                        <p:tgtEl>
                                          <p:spTgt spid="133"/>
                                        </p:tgtEl>
                                        <p:attrNameLst>
                                          <p:attrName>ppt_w</p:attrName>
                                        </p:attrNameLst>
                                      </p:cBhvr>
                                      <p:tavLst>
                                        <p:tav tm="0">
                                          <p:val>
                                            <p:fltVal val="0"/>
                                          </p:val>
                                        </p:tav>
                                        <p:tav tm="100000">
                                          <p:val>
                                            <p:strVal val="#ppt_w"/>
                                          </p:val>
                                        </p:tav>
                                      </p:tavLst>
                                    </p:anim>
                                    <p:anim calcmode="lin" valueType="num">
                                      <p:cBhvr>
                                        <p:cTn id="112" dur="500" fill="hold"/>
                                        <p:tgtEl>
                                          <p:spTgt spid="133"/>
                                        </p:tgtEl>
                                        <p:attrNameLst>
                                          <p:attrName>ppt_h</p:attrName>
                                        </p:attrNameLst>
                                      </p:cBhvr>
                                      <p:tavLst>
                                        <p:tav tm="0">
                                          <p:val>
                                            <p:flt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130"/>
                                        </p:tgtEl>
                                        <p:attrNameLst>
                                          <p:attrName>style.visibility</p:attrName>
                                        </p:attrNameLst>
                                      </p:cBhvr>
                                      <p:to>
                                        <p:strVal val="visible"/>
                                      </p:to>
                                    </p:set>
                                    <p:anim calcmode="lin" valueType="num">
                                      <p:cBhvr>
                                        <p:cTn id="115" dur="500" fill="hold"/>
                                        <p:tgtEl>
                                          <p:spTgt spid="130"/>
                                        </p:tgtEl>
                                        <p:attrNameLst>
                                          <p:attrName>ppt_w</p:attrName>
                                        </p:attrNameLst>
                                      </p:cBhvr>
                                      <p:tavLst>
                                        <p:tav tm="0">
                                          <p:val>
                                            <p:fltVal val="0"/>
                                          </p:val>
                                        </p:tav>
                                        <p:tav tm="100000">
                                          <p:val>
                                            <p:strVal val="#ppt_w"/>
                                          </p:val>
                                        </p:tav>
                                      </p:tavLst>
                                    </p:anim>
                                    <p:anim calcmode="lin" valueType="num">
                                      <p:cBhvr>
                                        <p:cTn id="116" dur="500" fill="hold"/>
                                        <p:tgtEl>
                                          <p:spTgt spid="130"/>
                                        </p:tgtEl>
                                        <p:attrNameLst>
                                          <p:attrName>ppt_h</p:attrName>
                                        </p:attrNameLst>
                                      </p:cBhvr>
                                      <p:tavLst>
                                        <p:tav tm="0">
                                          <p:val>
                                            <p:flt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101"/>
                                        </p:tgtEl>
                                        <p:attrNameLst>
                                          <p:attrName>style.visibility</p:attrName>
                                        </p:attrNameLst>
                                      </p:cBhvr>
                                      <p:to>
                                        <p:strVal val="visible"/>
                                      </p:to>
                                    </p:set>
                                    <p:anim calcmode="lin" valueType="num">
                                      <p:cBhvr>
                                        <p:cTn id="119" dur="500" fill="hold"/>
                                        <p:tgtEl>
                                          <p:spTgt spid="101"/>
                                        </p:tgtEl>
                                        <p:attrNameLst>
                                          <p:attrName>ppt_w</p:attrName>
                                        </p:attrNameLst>
                                      </p:cBhvr>
                                      <p:tavLst>
                                        <p:tav tm="0">
                                          <p:val>
                                            <p:fltVal val="0"/>
                                          </p:val>
                                        </p:tav>
                                        <p:tav tm="100000">
                                          <p:val>
                                            <p:strVal val="#ppt_w"/>
                                          </p:val>
                                        </p:tav>
                                      </p:tavLst>
                                    </p:anim>
                                    <p:anim calcmode="lin" valueType="num">
                                      <p:cBhvr>
                                        <p:cTn id="120" dur="500" fill="hold"/>
                                        <p:tgtEl>
                                          <p:spTgt spid="101"/>
                                        </p:tgtEl>
                                        <p:attrNameLst>
                                          <p:attrName>ppt_h</p:attrName>
                                        </p:attrNameLst>
                                      </p:cBhvr>
                                      <p:tavLst>
                                        <p:tav tm="0">
                                          <p:val>
                                            <p:fltVal val="0"/>
                                          </p:val>
                                        </p:tav>
                                        <p:tav tm="100000">
                                          <p:val>
                                            <p:strVal val="#ppt_h"/>
                                          </p:val>
                                        </p:tav>
                                      </p:tavLst>
                                    </p:anim>
                                  </p:childTnLst>
                                </p:cTn>
                              </p:par>
                            </p:childTnLst>
                          </p:cTn>
                        </p:par>
                        <p:par>
                          <p:cTn id="121" fill="hold">
                            <p:stCondLst>
                              <p:cond delay="1000"/>
                            </p:stCondLst>
                            <p:childTnLst>
                              <p:par>
                                <p:cTn id="122" presetID="23" presetClass="entr" presetSubtype="16" fill="hold" nodeType="afterEffect">
                                  <p:stCondLst>
                                    <p:cond delay="0"/>
                                  </p:stCondLst>
                                  <p:childTnLst>
                                    <p:set>
                                      <p:cBhvr>
                                        <p:cTn id="123" dur="1" fill="hold">
                                          <p:stCondLst>
                                            <p:cond delay="0"/>
                                          </p:stCondLst>
                                        </p:cTn>
                                        <p:tgtEl>
                                          <p:spTgt spid="91"/>
                                        </p:tgtEl>
                                        <p:attrNameLst>
                                          <p:attrName>style.visibility</p:attrName>
                                        </p:attrNameLst>
                                      </p:cBhvr>
                                      <p:to>
                                        <p:strVal val="visible"/>
                                      </p:to>
                                    </p:set>
                                    <p:anim calcmode="lin" valueType="num">
                                      <p:cBhvr>
                                        <p:cTn id="124" dur="500" fill="hold"/>
                                        <p:tgtEl>
                                          <p:spTgt spid="91"/>
                                        </p:tgtEl>
                                        <p:attrNameLst>
                                          <p:attrName>ppt_w</p:attrName>
                                        </p:attrNameLst>
                                      </p:cBhvr>
                                      <p:tavLst>
                                        <p:tav tm="0">
                                          <p:val>
                                            <p:fltVal val="0"/>
                                          </p:val>
                                        </p:tav>
                                        <p:tav tm="100000">
                                          <p:val>
                                            <p:strVal val="#ppt_w"/>
                                          </p:val>
                                        </p:tav>
                                      </p:tavLst>
                                    </p:anim>
                                    <p:anim calcmode="lin" valueType="num">
                                      <p:cBhvr>
                                        <p:cTn id="125" dur="500" fill="hold"/>
                                        <p:tgtEl>
                                          <p:spTgt spid="91"/>
                                        </p:tgtEl>
                                        <p:attrNameLst>
                                          <p:attrName>ppt_h</p:attrName>
                                        </p:attrNameLst>
                                      </p:cBhvr>
                                      <p:tavLst>
                                        <p:tav tm="0">
                                          <p:val>
                                            <p:flt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 calcmode="lin" valueType="num">
                                      <p:cBhvr>
                                        <p:cTn id="128" dur="500" fill="hold"/>
                                        <p:tgtEl>
                                          <p:spTgt spid="90"/>
                                        </p:tgtEl>
                                        <p:attrNameLst>
                                          <p:attrName>ppt_w</p:attrName>
                                        </p:attrNameLst>
                                      </p:cBhvr>
                                      <p:tavLst>
                                        <p:tav tm="0">
                                          <p:val>
                                            <p:fltVal val="0"/>
                                          </p:val>
                                        </p:tav>
                                        <p:tav tm="100000">
                                          <p:val>
                                            <p:strVal val="#ppt_w"/>
                                          </p:val>
                                        </p:tav>
                                      </p:tavLst>
                                    </p:anim>
                                    <p:anim calcmode="lin" valueType="num">
                                      <p:cBhvr>
                                        <p:cTn id="129" dur="500" fill="hold"/>
                                        <p:tgtEl>
                                          <p:spTgt spid="90"/>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117"/>
                                        </p:tgtEl>
                                        <p:attrNameLst>
                                          <p:attrName>style.visibility</p:attrName>
                                        </p:attrNameLst>
                                      </p:cBhvr>
                                      <p:to>
                                        <p:strVal val="visible"/>
                                      </p:to>
                                    </p:set>
                                    <p:anim calcmode="lin" valueType="num">
                                      <p:cBhvr>
                                        <p:cTn id="134" dur="500" fill="hold"/>
                                        <p:tgtEl>
                                          <p:spTgt spid="117"/>
                                        </p:tgtEl>
                                        <p:attrNameLst>
                                          <p:attrName>ppt_w</p:attrName>
                                        </p:attrNameLst>
                                      </p:cBhvr>
                                      <p:tavLst>
                                        <p:tav tm="0">
                                          <p:val>
                                            <p:fltVal val="0"/>
                                          </p:val>
                                        </p:tav>
                                        <p:tav tm="100000">
                                          <p:val>
                                            <p:strVal val="#ppt_w"/>
                                          </p:val>
                                        </p:tav>
                                      </p:tavLst>
                                    </p:anim>
                                    <p:anim calcmode="lin" valueType="num">
                                      <p:cBhvr>
                                        <p:cTn id="135" dur="500" fill="hold"/>
                                        <p:tgtEl>
                                          <p:spTgt spid="117"/>
                                        </p:tgtEl>
                                        <p:attrNameLst>
                                          <p:attrName>ppt_h</p:attrName>
                                        </p:attrNameLst>
                                      </p:cBhvr>
                                      <p:tavLst>
                                        <p:tav tm="0">
                                          <p:val>
                                            <p:fltVal val="0"/>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23" presetClass="entr" presetSubtype="16" fill="hold" nodeType="clickEffect">
                                  <p:stCondLst>
                                    <p:cond delay="0"/>
                                  </p:stCondLst>
                                  <p:childTnLst>
                                    <p:set>
                                      <p:cBhvr>
                                        <p:cTn id="139" dur="1" fill="hold">
                                          <p:stCondLst>
                                            <p:cond delay="0"/>
                                          </p:stCondLst>
                                        </p:cTn>
                                        <p:tgtEl>
                                          <p:spTgt spid="140"/>
                                        </p:tgtEl>
                                        <p:attrNameLst>
                                          <p:attrName>style.visibility</p:attrName>
                                        </p:attrNameLst>
                                      </p:cBhvr>
                                      <p:to>
                                        <p:strVal val="visible"/>
                                      </p:to>
                                    </p:set>
                                    <p:anim calcmode="lin" valueType="num">
                                      <p:cBhvr>
                                        <p:cTn id="140" dur="500" fill="hold"/>
                                        <p:tgtEl>
                                          <p:spTgt spid="140"/>
                                        </p:tgtEl>
                                        <p:attrNameLst>
                                          <p:attrName>ppt_w</p:attrName>
                                        </p:attrNameLst>
                                      </p:cBhvr>
                                      <p:tavLst>
                                        <p:tav tm="0">
                                          <p:val>
                                            <p:fltVal val="0"/>
                                          </p:val>
                                        </p:tav>
                                        <p:tav tm="100000">
                                          <p:val>
                                            <p:strVal val="#ppt_w"/>
                                          </p:val>
                                        </p:tav>
                                      </p:tavLst>
                                    </p:anim>
                                    <p:anim calcmode="lin" valueType="num">
                                      <p:cBhvr>
                                        <p:cTn id="141" dur="500" fill="hold"/>
                                        <p:tgtEl>
                                          <p:spTgt spid="140"/>
                                        </p:tgtEl>
                                        <p:attrNameLst>
                                          <p:attrName>ppt_h</p:attrName>
                                        </p:attrNameLst>
                                      </p:cBhvr>
                                      <p:tavLst>
                                        <p:tav tm="0">
                                          <p:val>
                                            <p:fltVal val="0"/>
                                          </p:val>
                                        </p:tav>
                                        <p:tav tm="100000">
                                          <p:val>
                                            <p:strVal val="#ppt_h"/>
                                          </p:val>
                                        </p:tav>
                                      </p:tavLst>
                                    </p:anim>
                                  </p:childTnLst>
                                </p:cTn>
                              </p:par>
                              <p:par>
                                <p:cTn id="142" presetID="23" presetClass="entr" presetSubtype="16" fill="hold" grpId="0" nodeType="withEffect">
                                  <p:stCondLst>
                                    <p:cond delay="0"/>
                                  </p:stCondLst>
                                  <p:childTnLst>
                                    <p:set>
                                      <p:cBhvr>
                                        <p:cTn id="143" dur="1" fill="hold">
                                          <p:stCondLst>
                                            <p:cond delay="0"/>
                                          </p:stCondLst>
                                        </p:cTn>
                                        <p:tgtEl>
                                          <p:spTgt spid="167"/>
                                        </p:tgtEl>
                                        <p:attrNameLst>
                                          <p:attrName>style.visibility</p:attrName>
                                        </p:attrNameLst>
                                      </p:cBhvr>
                                      <p:to>
                                        <p:strVal val="visible"/>
                                      </p:to>
                                    </p:set>
                                    <p:anim calcmode="lin" valueType="num">
                                      <p:cBhvr>
                                        <p:cTn id="144" dur="500" fill="hold"/>
                                        <p:tgtEl>
                                          <p:spTgt spid="167"/>
                                        </p:tgtEl>
                                        <p:attrNameLst>
                                          <p:attrName>ppt_w</p:attrName>
                                        </p:attrNameLst>
                                      </p:cBhvr>
                                      <p:tavLst>
                                        <p:tav tm="0">
                                          <p:val>
                                            <p:fltVal val="0"/>
                                          </p:val>
                                        </p:tav>
                                        <p:tav tm="100000">
                                          <p:val>
                                            <p:strVal val="#ppt_w"/>
                                          </p:val>
                                        </p:tav>
                                      </p:tavLst>
                                    </p:anim>
                                    <p:anim calcmode="lin" valueType="num">
                                      <p:cBhvr>
                                        <p:cTn id="145" dur="500" fill="hold"/>
                                        <p:tgtEl>
                                          <p:spTgt spid="1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8" grpId="0"/>
      <p:bldP spid="79" grpId="0"/>
      <p:bldP spid="87" grpId="0"/>
      <p:bldP spid="88" grpId="0"/>
      <p:bldP spid="105" grpId="0" animBg="1"/>
      <p:bldP spid="106" grpId="0" animBg="1"/>
      <p:bldP spid="107" grpId="0" animBg="1"/>
      <p:bldP spid="108" grpId="0" animBg="1"/>
      <p:bldP spid="109" grpId="0" animBg="1"/>
      <p:bldP spid="111" grpId="0" animBg="1"/>
      <p:bldP spid="112" grpId="0" animBg="1"/>
      <p:bldP spid="115" grpId="0" animBg="1"/>
      <p:bldP spid="117" grpId="0" animBg="1"/>
      <p:bldP spid="139" grpId="0"/>
      <p:bldP spid="167" grpId="0" animBg="1"/>
      <p:bldP spid="1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l-GR" sz="3600" b="1" dirty="0" smtClean="0">
                <a:latin typeface="Segoe UI Black" panose="020B0A02040204020203" pitchFamily="34" charset="0"/>
                <a:ea typeface="Segoe UI Black" panose="020B0A02040204020203" pitchFamily="34" charset="0"/>
              </a:rPr>
              <a:t>Περιγραμματικά </a:t>
            </a:r>
            <a:endParaRPr lang="el-GR" b="1" dirty="0">
              <a:latin typeface="Segoe UI Black" panose="020B0A02040204020203" pitchFamily="34" charset="0"/>
              <a:ea typeface="Segoe UI Black" panose="020B0A02040204020203" pitchFamily="34" charset="0"/>
            </a:endParaRPr>
          </a:p>
        </p:txBody>
      </p:sp>
      <p:sp>
        <p:nvSpPr>
          <p:cNvPr id="3" name="Content Placeholder 2"/>
          <p:cNvSpPr>
            <a:spLocks noGrp="1"/>
          </p:cNvSpPr>
          <p:nvPr>
            <p:ph idx="1"/>
          </p:nvPr>
        </p:nvSpPr>
        <p:spPr/>
        <p:txBody>
          <a:bodyPr>
            <a:normAutofit/>
          </a:bodyPr>
          <a:lstStyle/>
          <a:p>
            <a:r>
              <a:rPr lang="el-GR" sz="2200" b="1" dirty="0">
                <a:latin typeface="Segoe UI Light" panose="020B0502040204020203" pitchFamily="34" charset="0"/>
                <a:cs typeface="Segoe UI Light" panose="020B0502040204020203" pitchFamily="34" charset="0"/>
              </a:rPr>
              <a:t>Τρέχουσα </a:t>
            </a:r>
            <a:r>
              <a:rPr lang="el-GR" sz="2200" b="1" dirty="0" err="1">
                <a:latin typeface="Segoe UI Light" panose="020B0502040204020203" pitchFamily="34" charset="0"/>
                <a:cs typeface="Segoe UI Light" panose="020B0502040204020203" pitchFamily="34" charset="0"/>
              </a:rPr>
              <a:t>πολυτομεακή</a:t>
            </a:r>
            <a:r>
              <a:rPr lang="el-GR" sz="2200" b="1" dirty="0">
                <a:latin typeface="Segoe UI Light" panose="020B0502040204020203" pitchFamily="34" charset="0"/>
                <a:cs typeface="Segoe UI Light" panose="020B0502040204020203" pitchFamily="34" charset="0"/>
              </a:rPr>
              <a:t> προσέγγιση των περιστατικών </a:t>
            </a:r>
            <a:r>
              <a:rPr lang="el-GR" sz="2200" b="1" dirty="0" smtClean="0">
                <a:latin typeface="Segoe UI Light" panose="020B0502040204020203" pitchFamily="34" charset="0"/>
                <a:cs typeface="Segoe UI Light" panose="020B0502040204020203" pitchFamily="34" charset="0"/>
              </a:rPr>
              <a:t>CAN</a:t>
            </a:r>
          </a:p>
          <a:p>
            <a:pPr>
              <a:buFont typeface="Wingdings" panose="05000000000000000000" pitchFamily="2" charset="2"/>
              <a:buChar char="Ø"/>
            </a:pPr>
            <a:r>
              <a:rPr lang="en-US" sz="2200" dirty="0" smtClean="0">
                <a:latin typeface="Segoe UI Light" panose="020B0502040204020203" pitchFamily="34" charset="0"/>
                <a:cs typeface="Segoe UI Light" panose="020B0502040204020203" pitchFamily="34" charset="0"/>
              </a:rPr>
              <a:t>CAN </a:t>
            </a:r>
            <a:r>
              <a:rPr lang="el-GR" sz="2200" dirty="0">
                <a:latin typeface="Segoe UI Light" panose="020B0502040204020203" pitchFamily="34" charset="0"/>
                <a:cs typeface="Segoe UI Light" panose="020B0502040204020203" pitchFamily="34" charset="0"/>
              </a:rPr>
              <a:t>διαχείριση συμβάντων σε επίπεδο περιπτώσεων: το [εθνικό] </a:t>
            </a:r>
            <a:r>
              <a:rPr lang="el-GR" sz="2200" dirty="0" smtClean="0">
                <a:latin typeface="Segoe UI Light" panose="020B0502040204020203" pitchFamily="34" charset="0"/>
                <a:cs typeface="Segoe UI Light" panose="020B0502040204020203" pitchFamily="34" charset="0"/>
              </a:rPr>
              <a:t>παράδειγμα</a:t>
            </a:r>
          </a:p>
          <a:p>
            <a:pPr>
              <a:buFont typeface="Wingdings" panose="05000000000000000000" pitchFamily="2" charset="2"/>
              <a:buChar char="Ø"/>
            </a:pPr>
            <a:r>
              <a:rPr lang="en-US" sz="2200" dirty="0" smtClean="0">
                <a:latin typeface="Segoe UI Light" panose="020B0502040204020203" pitchFamily="34" charset="0"/>
                <a:cs typeface="Segoe UI Light" panose="020B0502040204020203" pitchFamily="34" charset="0"/>
              </a:rPr>
              <a:t>CAN </a:t>
            </a:r>
            <a:r>
              <a:rPr lang="el-GR" sz="2200" dirty="0" smtClean="0">
                <a:latin typeface="Segoe UI Light" panose="020B0502040204020203" pitchFamily="34" charset="0"/>
                <a:cs typeface="Segoe UI Light" panose="020B0502040204020203" pitchFamily="34" charset="0"/>
              </a:rPr>
              <a:t>σε ένα επίπεδο δημόσιας υγείας</a:t>
            </a:r>
            <a:endParaRPr lang="en-US" sz="2200" b="1" dirty="0" smtClean="0">
              <a:latin typeface="Segoe UI Light" panose="020B0502040204020203" pitchFamily="34" charset="0"/>
              <a:cs typeface="Segoe UI Light" panose="020B0502040204020203" pitchFamily="34" charset="0"/>
            </a:endParaRPr>
          </a:p>
          <a:p>
            <a:r>
              <a:rPr lang="el-GR" sz="2200" b="1" dirty="0" smtClean="0">
                <a:latin typeface="Segoe UI Light" panose="020B0502040204020203" pitchFamily="34" charset="0"/>
                <a:cs typeface="Segoe UI Light" panose="020B0502040204020203" pitchFamily="34" charset="0"/>
              </a:rPr>
              <a:t>Τομείς που παρέχουν υπηρεσίες σε παιδιά</a:t>
            </a:r>
            <a:endParaRPr lang="el-GR" sz="2200" b="1" dirty="0">
              <a:latin typeface="Segoe UI Light" panose="020B0502040204020203" pitchFamily="34" charset="0"/>
              <a:cs typeface="Segoe UI Light" panose="020B0502040204020203" pitchFamily="34" charset="0"/>
            </a:endParaRPr>
          </a:p>
          <a:p>
            <a:pPr>
              <a:buFont typeface="Wingdings" panose="05000000000000000000" pitchFamily="2" charset="2"/>
              <a:buChar char="Ø"/>
            </a:pPr>
            <a:r>
              <a:rPr lang="el-GR" sz="2200" dirty="0" smtClean="0">
                <a:latin typeface="Segoe UI Light" panose="020B0502040204020203" pitchFamily="34" charset="0"/>
                <a:cs typeface="Segoe UI Light" panose="020B0502040204020203" pitchFamily="34" charset="0"/>
              </a:rPr>
              <a:t>Διαφορετικές υποχρεώσεις</a:t>
            </a:r>
            <a:r>
              <a:rPr lang="el-GR" sz="2200" dirty="0" smtClean="0">
                <a:latin typeface="Segoe UI Light" panose="020B0502040204020203" pitchFamily="34" charset="0"/>
                <a:cs typeface="Segoe UI Light" panose="020B0502040204020203" pitchFamily="34" charset="0"/>
                <a:sym typeface="Wingdings" pitchFamily="2" charset="2"/>
              </a:rPr>
              <a:t> διαφορετικά συμφέροντα/ενδιαφέροντα</a:t>
            </a:r>
            <a:r>
              <a:rPr lang="en-US" sz="2200" dirty="0" smtClean="0">
                <a:latin typeface="Segoe UI Light" panose="020B0502040204020203" pitchFamily="34" charset="0"/>
                <a:cs typeface="Segoe UI Light" panose="020B0502040204020203" pitchFamily="34" charset="0"/>
                <a:sym typeface="Wingdings" pitchFamily="2" charset="2"/>
              </a:rPr>
              <a:t> </a:t>
            </a:r>
            <a:r>
              <a:rPr lang="el-GR" sz="2200" dirty="0">
                <a:latin typeface="Segoe UI Light" panose="020B0502040204020203" pitchFamily="34" charset="0"/>
                <a:cs typeface="Segoe UI Light" panose="020B0502040204020203" pitchFamily="34" charset="0"/>
                <a:sym typeface="Wingdings" pitchFamily="2" charset="2"/>
              </a:rPr>
              <a:t></a:t>
            </a:r>
            <a:r>
              <a:rPr lang="el-GR" sz="2200" dirty="0">
                <a:latin typeface="Segoe UI Light" panose="020B0502040204020203" pitchFamily="34" charset="0"/>
                <a:cs typeface="Segoe UI Light" panose="020B0502040204020203" pitchFamily="34" charset="0"/>
              </a:rPr>
              <a:t> </a:t>
            </a:r>
            <a:r>
              <a:rPr lang="el-GR" sz="2200" dirty="0" smtClean="0">
                <a:latin typeface="Segoe UI Light" panose="020B0502040204020203" pitchFamily="34" charset="0"/>
                <a:cs typeface="Segoe UI Light" panose="020B0502040204020203" pitchFamily="34" charset="0"/>
              </a:rPr>
              <a:t>διαφορετικά δεδομένα</a:t>
            </a:r>
          </a:p>
          <a:p>
            <a:pPr marL="0" indent="0">
              <a:buNone/>
            </a:pPr>
            <a:endParaRPr lang="el-GR" sz="2200" dirty="0">
              <a:latin typeface="Segoe UI Light" panose="020B0502040204020203" pitchFamily="34" charset="0"/>
              <a:cs typeface="Segoe UI Light" panose="020B0502040204020203"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6120556" y="4602720"/>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595594"/>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6" name="Picture 5"/>
          <p:cNvPicPr>
            <a:picLocks noChangeAspect="1"/>
          </p:cNvPicPr>
          <p:nvPr/>
        </p:nvPicPr>
        <p:blipFill>
          <a:blip r:embed="rId4" cstate="print"/>
          <a:stretch>
            <a:fillRect/>
          </a:stretch>
        </p:blipFill>
        <p:spPr>
          <a:xfrm>
            <a:off x="1611992" y="4728643"/>
            <a:ext cx="471335" cy="312397"/>
          </a:xfrm>
          <a:prstGeom prst="rect">
            <a:avLst/>
          </a:prstGeom>
        </p:spPr>
      </p:pic>
    </p:spTree>
    <p:extLst>
      <p:ext uri="{BB962C8B-B14F-4D97-AF65-F5344CB8AC3E}">
        <p14:creationId xmlns:p14="http://schemas.microsoft.com/office/powerpoint/2010/main" xmlns="" val="3083849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123728" y="1653648"/>
            <a:ext cx="5400600" cy="918102"/>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b="1" i="1" dirty="0" smtClean="0">
                <a:solidFill>
                  <a:schemeClr val="accent1">
                    <a:lumMod val="75000"/>
                  </a:schemeClr>
                </a:solidFill>
                <a:latin typeface="Calibri" pitchFamily="34" charset="0"/>
                <a:ea typeface="Calibri" pitchFamily="34" charset="0"/>
                <a:cs typeface="Tahoma" pitchFamily="34" charset="0"/>
              </a:rPr>
              <a:t>Μια ποικιλία επαγγελματιών με διαφορετικό υπόβαθρο</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285750" lvl="0" indent="-285750" fontAlgn="base">
              <a:spcBef>
                <a:spcPct val="0"/>
              </a:spcBef>
              <a:spcAft>
                <a:spcPct val="0"/>
              </a:spcAft>
              <a:buFontTx/>
              <a:buChar char="-"/>
            </a:pPr>
            <a:r>
              <a:rPr lang="el-GR" b="1" i="1" dirty="0" smtClean="0">
                <a:solidFill>
                  <a:schemeClr val="accent1">
                    <a:lumMod val="75000"/>
                  </a:schemeClr>
                </a:solidFill>
                <a:latin typeface="Calibri" pitchFamily="34" charset="0"/>
                <a:cs typeface="Tahoma" pitchFamily="34" charset="0"/>
              </a:rPr>
              <a:t>Συμμετείχαν σε υποθέσεις διαχείρισης</a:t>
            </a:r>
            <a:r>
              <a:rPr lang="en-US" b="1" i="1" dirty="0" smtClean="0">
                <a:solidFill>
                  <a:schemeClr val="accent1">
                    <a:lumMod val="75000"/>
                  </a:schemeClr>
                </a:solidFill>
                <a:latin typeface="Calibri" pitchFamily="34" charset="0"/>
                <a:cs typeface="Tahoma" pitchFamily="34" charset="0"/>
              </a:rPr>
              <a:t> CAN </a:t>
            </a:r>
            <a:endParaRPr lang="el-GR" b="1" i="1" dirty="0" smtClean="0">
              <a:solidFill>
                <a:schemeClr val="accent1">
                  <a:lumMod val="75000"/>
                </a:schemeClr>
              </a:solidFill>
              <a:latin typeface="Calibri" pitchFamily="34" charset="0"/>
              <a:cs typeface="Tahoma" pitchFamily="34" charset="0"/>
            </a:endParaRPr>
          </a:p>
          <a:p>
            <a:pPr marL="285750" lvl="0" indent="-285750" fontAlgn="base">
              <a:spcBef>
                <a:spcPct val="0"/>
              </a:spcBef>
              <a:spcAft>
                <a:spcPct val="0"/>
              </a:spcAft>
              <a:buFontTx/>
              <a:buChar char="-"/>
            </a:pPr>
            <a:r>
              <a:rPr lang="el-GR" b="1" i="1" dirty="0" smtClean="0">
                <a:solidFill>
                  <a:schemeClr val="accent1">
                    <a:lumMod val="75000"/>
                  </a:schemeClr>
                </a:solidFill>
                <a:latin typeface="Calibri" pitchFamily="34" charset="0"/>
                <a:cs typeface="Tahoma" pitchFamily="34" charset="0"/>
              </a:rPr>
              <a:t>Έχοντα διαφορετική νομική ευθύνη </a:t>
            </a:r>
            <a:endParaRPr lang="en-US" b="1" i="1" dirty="0" smtClean="0">
              <a:solidFill>
                <a:schemeClr val="accent1">
                  <a:lumMod val="75000"/>
                </a:schemeClr>
              </a:solidFill>
              <a:latin typeface="Calibri" pitchFamily="34" charset="0"/>
              <a:cs typeface="Tahoma" pitchFamily="34" charset="0"/>
            </a:endParaRPr>
          </a:p>
          <a:p>
            <a:pPr lvl="0" fontAlgn="base">
              <a:spcBef>
                <a:spcPct val="0"/>
              </a:spcBef>
              <a:spcAft>
                <a:spcPct val="0"/>
              </a:spcAft>
              <a:buFontTx/>
              <a:buChar char="-"/>
            </a:pPr>
            <a:r>
              <a:rPr lang="el-GR" b="1" i="1" dirty="0" smtClean="0">
                <a:solidFill>
                  <a:schemeClr val="accent1">
                    <a:lumMod val="75000"/>
                  </a:schemeClr>
                </a:solidFill>
                <a:latin typeface="Calibri" pitchFamily="34" charset="0"/>
                <a:ea typeface="Calibri" pitchFamily="34" charset="0"/>
                <a:cs typeface="Tahoma" pitchFamily="34" charset="0"/>
              </a:rPr>
              <a:t>Εργαζόμενοι σε διαφορετικούς τομείς</a:t>
            </a:r>
            <a:endParaRPr lang="en-US" b="1" i="1" dirty="0" smtClean="0">
              <a:solidFill>
                <a:schemeClr val="accent1">
                  <a:lumMod val="75000"/>
                </a:schemeClr>
              </a:solidFill>
              <a:latin typeface="Calibri" pitchFamily="34" charset="0"/>
              <a:ea typeface="Calibri" pitchFamily="34" charset="0"/>
              <a:cs typeface="Tahoma" pitchFamily="34" charset="0"/>
            </a:endParaRPr>
          </a:p>
        </p:txBody>
      </p:sp>
      <p:sp>
        <p:nvSpPr>
          <p:cNvPr id="8" name="Rounded Rectangle 7"/>
          <p:cNvSpPr/>
          <p:nvPr/>
        </p:nvSpPr>
        <p:spPr>
          <a:xfrm>
            <a:off x="78158" y="87474"/>
            <a:ext cx="1757538"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200" b="1" dirty="0" smtClean="0">
                <a:solidFill>
                  <a:schemeClr val="accent1">
                    <a:lumMod val="75000"/>
                  </a:schemeClr>
                </a:solidFill>
                <a:latin typeface="Calibri" pitchFamily="34" charset="0"/>
                <a:ea typeface="Calibri" pitchFamily="34" charset="0"/>
                <a:cs typeface="Tahoma" pitchFamily="34" charset="0"/>
              </a:rPr>
              <a:t>ΠΛΑΙΣΙΟ</a:t>
            </a:r>
            <a:r>
              <a:rPr lang="en-US" sz="1200" b="1" dirty="0" smtClean="0">
                <a:solidFill>
                  <a:schemeClr val="accent1">
                    <a:lumMod val="75000"/>
                  </a:schemeClr>
                </a:solidFill>
                <a:latin typeface="Calibri" pitchFamily="34" charset="0"/>
                <a:ea typeface="Calibri" pitchFamily="34" charset="0"/>
                <a:cs typeface="Tahoma" pitchFamily="34" charset="0"/>
              </a:rPr>
              <a:t> &amp; </a:t>
            </a:r>
            <a:r>
              <a:rPr lang="el-GR" sz="1200" b="1" dirty="0" smtClean="0">
                <a:solidFill>
                  <a:schemeClr val="accent1">
                    <a:lumMod val="75000"/>
                  </a:schemeClr>
                </a:solidFill>
                <a:latin typeface="Calibri" pitchFamily="34" charset="0"/>
                <a:ea typeface="Calibri" pitchFamily="34" charset="0"/>
                <a:cs typeface="Tahoma" pitchFamily="34" charset="0"/>
              </a:rPr>
              <a:t>ΕΤΑΙΡΟΙ Της ΔΙΑΧΕΊΧΙΡΗΣ ΤΟΥ</a:t>
            </a:r>
            <a:r>
              <a:rPr lang="en-US" sz="1200" b="1" dirty="0" smtClean="0">
                <a:solidFill>
                  <a:schemeClr val="accent1">
                    <a:lumMod val="75000"/>
                  </a:schemeClr>
                </a:solidFill>
                <a:latin typeface="Calibri" pitchFamily="34" charset="0"/>
                <a:ea typeface="Calibri" pitchFamily="34" charset="0"/>
                <a:cs typeface="Tahoma" pitchFamily="34" charset="0"/>
              </a:rPr>
              <a:t> CAN </a:t>
            </a:r>
          </a:p>
          <a:p>
            <a:pPr lvl="0" fontAlgn="base">
              <a:spcBef>
                <a:spcPct val="0"/>
              </a:spcBef>
              <a:spcAft>
                <a:spcPct val="0"/>
              </a:spcAft>
            </a:pPr>
            <a:endParaRPr lang="en-US" sz="700" b="1" i="1" dirty="0" smtClean="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l-GR" sz="1200" b="1" i="1" dirty="0" smtClean="0">
                <a:solidFill>
                  <a:schemeClr val="accent1">
                    <a:lumMod val="75000"/>
                  </a:schemeClr>
                </a:solidFill>
                <a:latin typeface="Calibri" pitchFamily="34" charset="0"/>
                <a:ea typeface="Calibri" pitchFamily="34" charset="0"/>
                <a:cs typeface="Tahoma" pitchFamily="34" charset="0"/>
              </a:rPr>
              <a:t>Το παράδειγμα της </a:t>
            </a:r>
            <a:r>
              <a:rPr lang="en-US" sz="1200" b="1" i="1" dirty="0" smtClean="0">
                <a:solidFill>
                  <a:schemeClr val="accent1">
                    <a:lumMod val="75000"/>
                  </a:schemeClr>
                </a:solidFill>
                <a:latin typeface="Calibri" pitchFamily="34" charset="0"/>
                <a:ea typeface="Calibri" pitchFamily="34" charset="0"/>
                <a:cs typeface="Tahoma" pitchFamily="34" charset="0"/>
              </a:rPr>
              <a:t> </a:t>
            </a:r>
            <a:r>
              <a:rPr lang="el-GR" sz="1200" b="1" i="1" dirty="0" smtClean="0">
                <a:solidFill>
                  <a:srgbClr val="FF0000"/>
                </a:solidFill>
                <a:latin typeface="Calibri" pitchFamily="34" charset="0"/>
                <a:ea typeface="Calibri" pitchFamily="34" charset="0"/>
                <a:cs typeface="Tahoma" pitchFamily="34" charset="0"/>
              </a:rPr>
              <a:t>Κύπρου</a:t>
            </a:r>
            <a:endParaRPr lang="en-US" sz="1200" b="1" i="1" dirty="0" smtClean="0">
              <a:solidFill>
                <a:srgbClr val="FF0000"/>
              </a:solidFill>
              <a:latin typeface="Calibri" pitchFamily="34" charset="0"/>
              <a:ea typeface="Calibri" pitchFamily="34" charset="0"/>
              <a:cs typeface="Tahoma" pitchFamily="34" charset="0"/>
            </a:endParaRPr>
          </a:p>
        </p:txBody>
      </p:sp>
      <p:sp>
        <p:nvSpPr>
          <p:cNvPr id="9" name="Rounded Rectangle 8"/>
          <p:cNvSpPr/>
          <p:nvPr/>
        </p:nvSpPr>
        <p:spPr>
          <a:xfrm>
            <a:off x="2123728" y="3147814"/>
            <a:ext cx="4464496" cy="1404156"/>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Ευημερία</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Υγεία </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Ψυχική </a:t>
            </a:r>
            <a:r>
              <a:rPr lang="el-GR" b="1" i="1" dirty="0">
                <a:solidFill>
                  <a:schemeClr val="accent1">
                    <a:lumMod val="75000"/>
                  </a:schemeClr>
                </a:solidFill>
                <a:latin typeface="Calibri" pitchFamily="34" charset="0"/>
                <a:ea typeface="Calibri" pitchFamily="34" charset="0"/>
                <a:cs typeface="Tahoma" pitchFamily="34" charset="0"/>
              </a:rPr>
              <a:t>Υ</a:t>
            </a:r>
            <a:r>
              <a:rPr lang="el-GR" b="1" i="1" dirty="0" smtClean="0">
                <a:solidFill>
                  <a:schemeClr val="accent1">
                    <a:lumMod val="75000"/>
                  </a:schemeClr>
                </a:solidFill>
                <a:latin typeface="Calibri" pitchFamily="34" charset="0"/>
                <a:ea typeface="Calibri" pitchFamily="34" charset="0"/>
                <a:cs typeface="Tahoma" pitchFamily="34" charset="0"/>
              </a:rPr>
              <a:t>γεία</a:t>
            </a:r>
            <a:r>
              <a:rPr lang="en-US" b="1" i="1" dirty="0" smtClean="0">
                <a:solidFill>
                  <a:schemeClr val="accent1">
                    <a:lumMod val="75000"/>
                  </a:schemeClr>
                </a:solidFill>
                <a:latin typeface="Calibri" pitchFamily="34" charset="0"/>
                <a:ea typeface="Calibri" pitchFamily="34" charset="0"/>
                <a:cs typeface="Tahoma" pitchFamily="34" charset="0"/>
              </a:rPr>
              <a:t> </a:t>
            </a: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Δικαιοσύνη</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fontAlgn="base">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Επιβολή του Νόμου </a:t>
            </a:r>
            <a:endParaRPr lang="el-GR" sz="1400" dirty="0" smtClean="0">
              <a:solidFill>
                <a:schemeClr val="accent1">
                  <a:lumMod val="75000"/>
                </a:schemeClr>
              </a:solidFill>
              <a:latin typeface="Arial" pitchFamily="34" charset="0"/>
              <a:cs typeface="Arial" pitchFamily="34" charset="0"/>
            </a:endParaRP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ea typeface="Calibri" pitchFamily="34" charset="0"/>
                <a:cs typeface="Tahoma" pitchFamily="34" charset="0"/>
              </a:rPr>
              <a:t>Εκπαίδευση </a:t>
            </a:r>
            <a:endParaRPr lang="en-US" b="1" i="1" dirty="0" smtClean="0">
              <a:solidFill>
                <a:schemeClr val="accent1">
                  <a:lumMod val="75000"/>
                </a:schemeClr>
              </a:solidFill>
              <a:latin typeface="Calibri" pitchFamily="34" charset="0"/>
              <a:ea typeface="Calibri" pitchFamily="34" charset="0"/>
              <a:cs typeface="Tahoma" pitchFamily="34" charset="0"/>
            </a:endParaRPr>
          </a:p>
          <a:p>
            <a:pPr marL="177800" lvl="0" eaLnBrk="0" fontAlgn="base" hangingPunct="0">
              <a:spcBef>
                <a:spcPct val="0"/>
              </a:spcBef>
              <a:spcAft>
                <a:spcPct val="0"/>
              </a:spcAft>
            </a:pPr>
            <a:r>
              <a:rPr lang="en-US" b="1" i="1" dirty="0" smtClean="0">
                <a:solidFill>
                  <a:schemeClr val="accent1">
                    <a:lumMod val="75000"/>
                  </a:schemeClr>
                </a:solidFill>
                <a:latin typeface="Calibri" pitchFamily="34" charset="0"/>
                <a:ea typeface="Calibri" pitchFamily="34" charset="0"/>
                <a:cs typeface="Tahoma" pitchFamily="34" charset="0"/>
              </a:rPr>
              <a:t>- </a:t>
            </a:r>
            <a:r>
              <a:rPr lang="el-GR" b="1" i="1" dirty="0" smtClean="0">
                <a:solidFill>
                  <a:schemeClr val="accent1">
                    <a:lumMod val="75000"/>
                  </a:schemeClr>
                </a:solidFill>
                <a:latin typeface="Calibri" pitchFamily="34" charset="0"/>
                <a:cs typeface="Tahoma" pitchFamily="34" charset="0"/>
              </a:rPr>
              <a:t>Άλλο</a:t>
            </a:r>
            <a:endParaRPr lang="el-GR" sz="4000" dirty="0" smtClean="0">
              <a:solidFill>
                <a:schemeClr val="accent1">
                  <a:lumMod val="75000"/>
                </a:schemeClr>
              </a:solidFill>
              <a:latin typeface="Arial" pitchFamily="34" charset="0"/>
              <a:cs typeface="Arial" pitchFamily="34" charset="0"/>
            </a:endParaRPr>
          </a:p>
        </p:txBody>
      </p:sp>
      <p:sp>
        <p:nvSpPr>
          <p:cNvPr id="10" name="Round Same Side Corner Rectangle 9"/>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νοσοκομείο</a:t>
            </a:r>
            <a:endParaRPr lang="el-GR" dirty="0"/>
          </a:p>
        </p:txBody>
      </p:sp>
      <p:sp>
        <p:nvSpPr>
          <p:cNvPr id="11" name="Round Same Side Corner Rectangle 10"/>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12" name="Round Same Side Corner Rectangle 11"/>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13" name="Round Same Side Corner Rectangle 12"/>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14" name="Round Same Side Corner Rectangle 13"/>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15" name="Round Same Side Corner Rectangle 14"/>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sp>
        <p:nvSpPr>
          <p:cNvPr id="16" name="Round Same Side Corner Rectangle 15"/>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νοσοκομείο</a:t>
            </a:r>
            <a:r>
              <a:rPr lang="en-US" sz="1600" dirty="0" smtClean="0"/>
              <a:t> II</a:t>
            </a:r>
            <a:endParaRPr lang="el-G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69329" y="278222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smtClean="0"/>
              <a:t>Νοσοκομείο</a:t>
            </a:r>
            <a:endParaRPr lang="el-GR" sz="1200"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smtClean="0"/>
              <a:t>Νοσοκομείο</a:t>
            </a:r>
            <a:r>
              <a:rPr lang="en-US" sz="1200" dirty="0" smtClean="0"/>
              <a:t> II</a:t>
            </a:r>
            <a:endParaRPr lang="el-GR" sz="1200" dirty="0"/>
          </a:p>
        </p:txBody>
      </p:sp>
      <p:pic>
        <p:nvPicPr>
          <p:cNvPr id="20483" name="Picture 3"/>
          <p:cNvPicPr>
            <a:picLocks noChangeAspect="1" noChangeArrowheads="1"/>
          </p:cNvPicPr>
          <p:nvPr/>
        </p:nvPicPr>
        <p:blipFill>
          <a:blip r:embed="rId5" cstate="print"/>
          <a:srcRect/>
          <a:stretch>
            <a:fillRect/>
          </a:stretch>
        </p:blipFill>
        <p:spPr bwMode="auto">
          <a:xfrm>
            <a:off x="1960527" y="4365328"/>
            <a:ext cx="420800" cy="528680"/>
          </a:xfrm>
          <a:prstGeom prst="rect">
            <a:avLst/>
          </a:prstGeom>
          <a:noFill/>
          <a:ln w="9525">
            <a:noFill/>
            <a:miter lim="800000"/>
            <a:headEnd/>
            <a:tailEnd/>
          </a:ln>
          <a:effectLst/>
        </p:spPr>
      </p:pic>
      <p:sp>
        <p:nvSpPr>
          <p:cNvPr id="37" name="Rectangle 36"/>
          <p:cNvSpPr/>
          <p:nvPr/>
        </p:nvSpPr>
        <p:spPr>
          <a:xfrm>
            <a:off x="5677599" y="908411"/>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3798608" y="680807"/>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8604463" y="2733776"/>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1" name="Round Same Side Corner Rectangle 50"/>
          <p:cNvSpPr/>
          <p:nvPr/>
        </p:nvSpPr>
        <p:spPr>
          <a:xfrm>
            <a:off x="5157662" y="4598291"/>
            <a:ext cx="1728192" cy="388141"/>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Ανάδοχη φροντίδα </a:t>
            </a:r>
            <a:endParaRPr lang="el-GR" sz="1600" dirty="0"/>
          </a:p>
        </p:txBody>
      </p:sp>
      <p:sp>
        <p:nvSpPr>
          <p:cNvPr id="48" name="Rounded Rectangle 47"/>
          <p:cNvSpPr/>
          <p:nvPr/>
        </p:nvSpPr>
        <p:spPr>
          <a:xfrm>
            <a:off x="107504" y="87474"/>
            <a:ext cx="1656184" cy="680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100" b="1" dirty="0" smtClean="0">
                <a:solidFill>
                  <a:schemeClr val="accent1">
                    <a:lumMod val="75000"/>
                  </a:schemeClr>
                </a:solidFill>
                <a:latin typeface="Calibri" pitchFamily="34" charset="0"/>
                <a:ea typeface="Calibri" pitchFamily="34" charset="0"/>
                <a:cs typeface="Tahoma" pitchFamily="34" charset="0"/>
              </a:rPr>
              <a:t> ΣΚΗΝΗ ΔΙΑΧΕΙΡΙΣΗΣ ΤΟΥ </a:t>
            </a:r>
            <a:r>
              <a:rPr lang="en-US" sz="1100" b="1" dirty="0" smtClean="0">
                <a:solidFill>
                  <a:schemeClr val="accent1">
                    <a:lumMod val="75000"/>
                  </a:schemeClr>
                </a:solidFill>
                <a:latin typeface="Calibri" pitchFamily="34" charset="0"/>
                <a:ea typeface="Calibri" pitchFamily="34" charset="0"/>
                <a:cs typeface="Tahoma" pitchFamily="34" charset="0"/>
              </a:rPr>
              <a:t>CAN</a:t>
            </a:r>
            <a:r>
              <a:rPr lang="el-GR" sz="1100" b="1" dirty="0" smtClean="0">
                <a:solidFill>
                  <a:schemeClr val="accent1">
                    <a:lumMod val="75000"/>
                  </a:schemeClr>
                </a:solidFill>
                <a:latin typeface="Calibri" pitchFamily="34" charset="0"/>
                <a:ea typeface="Calibri" pitchFamily="34" charset="0"/>
                <a:cs typeface="Tahoma" pitchFamily="34" charset="0"/>
              </a:rPr>
              <a:t> παράδειγμα από Κύπρο </a:t>
            </a:r>
            <a:endParaRPr lang="en-US" sz="1100" b="1" i="1" dirty="0" smtClean="0">
              <a:solidFill>
                <a:schemeClr val="accent1">
                  <a:lumMod val="75000"/>
                </a:schemeClr>
              </a:solidFill>
              <a:latin typeface="Calibri" pitchFamily="34" charset="0"/>
              <a:ea typeface="Calibri" pitchFamily="34" charset="0"/>
              <a:cs typeface="Tahoma" pitchFamily="34" charset="0"/>
            </a:endParaRPr>
          </a:p>
        </p:txBody>
      </p:sp>
      <p:sp>
        <p:nvSpPr>
          <p:cNvPr id="53" name="Rounded Rectangle 52"/>
          <p:cNvSpPr/>
          <p:nvPr/>
        </p:nvSpPr>
        <p:spPr>
          <a:xfrm>
            <a:off x="138878" y="687859"/>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Υπόδειγμα υποθέσεων</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815916" y="2219633"/>
            <a:ext cx="1512168" cy="632574"/>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Υπόθεση</a:t>
            </a:r>
            <a:r>
              <a:rPr lang="en-US" sz="1400" b="1" dirty="0" smtClean="0">
                <a:solidFill>
                  <a:schemeClr val="bg1"/>
                </a:solidFill>
                <a:latin typeface="Calibri" pitchFamily="34" charset="0"/>
                <a:ea typeface="Calibri" pitchFamily="34" charset="0"/>
                <a:cs typeface="Tahoma" pitchFamily="34" charset="0"/>
              </a:rPr>
              <a:t> 1: </a:t>
            </a:r>
          </a:p>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Σεξουαλική κακοποίηση</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ppt_w</p:attrName>
                                        </p:attrNameLst>
                                      </p:cBhvr>
                                      <p:tavLst>
                                        <p:tav tm="0">
                                          <p:val>
                                            <p:fltVal val="0"/>
                                          </p:val>
                                        </p:tav>
                                        <p:tav tm="100000">
                                          <p:val>
                                            <p:strVal val="#ppt_w"/>
                                          </p:val>
                                        </p:tav>
                                      </p:tavLst>
                                    </p:anim>
                                    <p:anim calcmode="lin" valueType="num">
                                      <p:cBhvr>
                                        <p:cTn id="12" dur="500" fill="hold"/>
                                        <p:tgtEl>
                                          <p:spTgt spid="1843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20483"/>
                                        </p:tgtEl>
                                        <p:attrNameLst>
                                          <p:attrName>style.visibility</p:attrName>
                                        </p:attrNameLst>
                                      </p:cBhvr>
                                      <p:to>
                                        <p:strVal val="visible"/>
                                      </p:to>
                                    </p:set>
                                    <p:animEffect transition="in" filter="fade">
                                      <p:cBhvr>
                                        <p:cTn id="60" dur="2000"/>
                                        <p:tgtEl>
                                          <p:spTgt spid="20483"/>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nodeType="clickEffect">
                                  <p:stCondLst>
                                    <p:cond delay="0"/>
                                  </p:stCondLst>
                                  <p:childTnLst>
                                    <p:animMotion origin="layout" path="M -1.38889E-6 -1.48148E-6 C 0.02482 -0.01111 0.06736 -0.00509 0.08333 -0.00555 C 0.1026 -0.01065 0.07951 -0.00509 0.12222 -0.00926 C 0.1316 -0.01018 0.14219 -0.01736 0.15139 -0.02037 C 0.15607 -0.02454 0.15972 -0.02592 0.16528 -0.02778 C 0.17569 -0.03704 0.1625 -0.02616 0.175 -0.03333 C 0.17656 -0.03426 0.1776 -0.03611 0.17916 -0.03704 C 0.18055 -0.03796 0.18194 -0.03819 0.18333 -0.03889 C 0.19114 -0.0493 0.20121 -0.05717 0.20972 -0.06667 C 0.21458 -0.07199 0.21701 -0.0787 0.22222 -0.08333 C 0.22621 -0.0912 0.23055 -0.1 0.23611 -0.10555 C 0.23958 -0.11458 0.2441 -0.12176 0.24861 -0.12963 C 0.25486 -0.14028 0.25833 -0.15185 0.26389 -0.16296 C 0.26649 -0.16829 0.26823 -0.1743 0.27083 -0.17963 C 0.2717 -0.18148 0.27361 -0.18518 0.27361 -0.18518 C 0.27448 -0.19028 0.27882 -0.20555 0.28055 -0.20926 C 0.28281 -0.21412 0.2875 -0.22407 0.2875 -0.22407 C 0.28975 -0.23588 0.28785 -0.2294 0.29444 -0.24259 C 0.29531 -0.24444 0.29722 -0.24815 0.29722 -0.24815 C 0.29913 -0.2581 0.30295 -0.2669 0.30833 -0.27407 C 0.31267 -0.29143 0.3316 -0.30648 0.34166 -0.31852 C 0.35208 -0.33079 0.3592 -0.34699 0.37083 -0.35741 C 0.38368 -0.38287 0.36962 -0.35764 0.38194 -0.37407 C 0.38316 -0.37569 0.38368 -0.37801 0.38472 -0.37963 C 0.38732 -0.38356 0.38993 -0.3875 0.39305 -0.39074 C 0.39496 -0.39259 0.39705 -0.39398 0.39861 -0.39629 C 0.40208 -0.40162 0.40503 -0.40764 0.40833 -0.41296 C 0.41493 -0.42361 0.40798 -0.41342 0.4125 -0.42407 C 0.41441 -0.4287 0.41753 -0.43241 0.41944 -0.43704 C 0.42465 -0.4493 0.4316 -0.4618 0.43611 -0.47407 C 0.43698 -0.47662 0.4375 -0.4794 0.43889 -0.48148 C 0.43993 -0.4831 0.44184 -0.48379 0.44305 -0.48518 C 0.45017 -0.49305 0.45625 -0.50069 0.46528 -0.5037 C 0.47326 -0.51088 0.48003 -0.51389 0.48889 -0.51852 C 0.49166 -0.51991 0.49479 -0.52014 0.49722 -0.52222 C 0.51423 -0.53727 0.54635 -0.54074 0.56528 -0.54259 C 0.5835 -0.54861 0.5625 -0.54213 0.60694 -0.54629 C 0.6158 -0.54722 0.6283 -0.56528 0.63611 -0.57222 C 0.63802 -0.57592 0.64045 -0.58333 0.64444 -0.58333 " pathEditMode="relative" ptsTypes="ffffffffffffffffffffffffffffffffffffffA">
                                      <p:cBhvr>
                                        <p:cTn id="64" dur="2000" fill="hold"/>
                                        <p:tgtEl>
                                          <p:spTgt spid="20483"/>
                                        </p:tgtEl>
                                        <p:attrNameLst>
                                          <p:attrName>ppt_x</p:attrName>
                                          <p:attrName>ppt_y</p:attrName>
                                        </p:attrNameLst>
                                      </p:cBhvr>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nodeType="clickEffect">
                                  <p:stCondLst>
                                    <p:cond delay="0"/>
                                  </p:stCondLst>
                                  <p:childTnLst>
                                    <p:animMotion origin="layout" path="M 0.64444 -0.58333 C 0.62622 -0.58495 0.60851 -0.5875 0.59028 -0.58889 C 0.54878 -0.58634 0.51007 -0.58078 0.46806 -0.57963 C 0.42726 -0.575 0.44583 -0.57685 0.4125 -0.57407 C 0.37101 -0.57569 0.32743 -0.57477 0.2875 -0.59259 C 0.27934 -0.59629 0.26823 -0.60856 0.26111 -0.61481 C 0.25469 -0.64074 0.26111 -0.61273 0.26111 -0.68333 C 0.26111 -0.70393 0.25833 -0.72268 0.25833 -0.74259 " pathEditMode="relative" ptsTypes="fffffffA">
                                      <p:cBhvr>
                                        <p:cTn id="68" dur="2000" fill="hold"/>
                                        <p:tgtEl>
                                          <p:spTgt spid="20483"/>
                                        </p:tgtEl>
                                        <p:attrNameLst>
                                          <p:attrName>ppt_x</p:attrName>
                                          <p:attrName>ppt_y</p:attrName>
                                        </p:attrNameLst>
                                      </p:cBhvr>
                                    </p:animMotion>
                                  </p:childTnLst>
                                </p:cTn>
                              </p:par>
                            </p:childTnLst>
                          </p:cTn>
                        </p:par>
                        <p:par>
                          <p:cTn id="69" fill="hold">
                            <p:stCondLst>
                              <p:cond delay="2000"/>
                            </p:stCondLst>
                            <p:childTnLst>
                              <p:par>
                                <p:cTn id="70" presetID="23" presetClass="entr" presetSubtype="16"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nodeType="clickEffect">
                                  <p:stCondLst>
                                    <p:cond delay="0"/>
                                  </p:stCondLst>
                                  <p:childTnLst>
                                    <p:animMotion origin="layout" path="M 0.25833 -0.74259 C 0.25781 -0.72222 0.25694 -0.70185 0.25694 -0.68148 C 0.25694 -0.67106 0.25798 -0.66041 0.25833 -0.65 C 0.26007 -0.6081 0.26198 -0.5824 0.27916 -0.54814 C 0.28264 -0.5412 0.28507 -0.53426 0.29028 -0.52963 C 0.29514 -0.52014 0.3 -0.51111 0.30833 -0.5074 C 0.31215 -0.50069 0.31701 -0.49537 0.32222 -0.49074 C 0.32517 -0.48819 0.32899 -0.48773 0.33194 -0.48518 C 0.3408 -0.47777 0.34774 -0.46944 0.35833 -0.46666 C 0.3625 -0.46296 0.36666 -0.46111 0.37083 -0.4574 C 0.37465 -0.44977 0.38021 -0.44421 0.38472 -0.43703 C 0.39132 -0.42662 0.39948 -0.41157 0.40833 -0.4037 C 0.41458 -0.39814 0.41649 -0.39745 0.42083 -0.39074 C 0.43385 -0.37037 0.41232 -0.40023 0.43333 -0.37222 C 0.4375 -0.36666 0.43732 -0.35949 0.44166 -0.3537 C 0.4526 -0.33912 0.46805 -0.3199 0.48333 -0.31481 C 0.4908 -0.3074 0.49913 -0.30393 0.50833 -0.30185 C 0.52743 -0.28912 0.55139 -0.29305 0.57222 -0.29074 C 0.59375 -0.29189 0.61285 -0.29143 0.63333 -0.29814 C 0.63732 -0.30162 0.64288 -0.30555 0.64583 -0.31111 C 0.65225 -0.32291 0.65069 -0.33889 0.65555 -0.35185 " pathEditMode="relative" ptsTypes="ffffffffffffffffffffA">
                                      <p:cBhvr>
                                        <p:cTn id="77" dur="2000" fill="hold"/>
                                        <p:tgtEl>
                                          <p:spTgt spid="20483"/>
                                        </p:tgtEl>
                                        <p:attrNameLst>
                                          <p:attrName>ppt_x</p:attrName>
                                          <p:attrName>ppt_y</p:attrName>
                                        </p:attrNameLst>
                                      </p:cBhvr>
                                    </p:animMotion>
                                  </p:childTnLst>
                                </p:cTn>
                              </p:par>
                            </p:childTnLst>
                          </p:cTn>
                        </p:par>
                        <p:par>
                          <p:cTn id="78" fill="hold">
                            <p:stCondLst>
                              <p:cond delay="2000"/>
                            </p:stCondLst>
                            <p:childTnLst>
                              <p:par>
                                <p:cTn id="79" presetID="2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65555 -0.35186 C 0.65538 -0.35047 0.65399 -0.33635 0.65277 -0.33519 C 0.65034 -0.33288 0.64722 -0.33264 0.64444 -0.33149 C 0.64305 -0.33079 0.64027 -0.32963 0.64027 -0.32963 C 0.59513 -0.33079 0.55104 -0.32894 0.50694 -0.34075 C 0.49704 -0.34954 0.50104 -0.34491 0.49444 -0.35371 C 0.49184 -0.36436 0.48871 -0.37454 0.48611 -0.38519 C 0.48402 -0.40394 0.48072 -0.42176 0.47916 -0.44075 C 0.48072 -0.51112 0.48229 -0.53403 0.48055 -0.61297 C 0.47986 -0.64723 0.47222 -0.67825 0.47222 -0.71297 " pathEditMode="relative" ptsTypes="fffffffffA">
                                      <p:cBhvr>
                                        <p:cTn id="86" dur="2000" fill="hold"/>
                                        <p:tgtEl>
                                          <p:spTgt spid="20483"/>
                                        </p:tgtEl>
                                        <p:attrNameLst>
                                          <p:attrName>ppt_x</p:attrName>
                                          <p:attrName>ppt_y</p:attrName>
                                        </p:attrNameLst>
                                      </p:cBhvr>
                                    </p:animMotion>
                                  </p:childTnLst>
                                </p:cTn>
                              </p:par>
                            </p:childTnLst>
                          </p:cTn>
                        </p:par>
                        <p:par>
                          <p:cTn id="87" fill="hold">
                            <p:stCondLst>
                              <p:cond delay="2000"/>
                            </p:stCondLst>
                            <p:childTnLst>
                              <p:par>
                                <p:cTn id="88" presetID="2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nodeType="clickEffect">
                                  <p:stCondLst>
                                    <p:cond delay="0"/>
                                  </p:stCondLst>
                                  <p:childTnLst>
                                    <p:animMotion origin="layout" path="M 0.51892 -0.7044 C 0.51267 -0.67963 0.51371 -0.65231 0.50781 -0.62847 C 0.50486 -0.60069 0.50711 -0.61088 0.50364 -0.59699 C 0.49948 -0.55347 0.50034 -0.50856 0.49392 -0.46551 C 0.4927 -0.44236 0.49184 -0.41782 0.48836 -0.39514 C 0.48663 -0.36968 0.4842 -0.34444 0.48142 -0.31921 C 0.48003 -0.30579 0.47864 -0.27847 0.47864 -0.27824 C 0.47899 -0.26528 0.47916 -0.23356 0.48142 -0.21551 C 0.4835 -0.19861 0.48802 -0.18218 0.49114 -0.16551 C 0.48906 -0.14931 0.4927 -0.15718 0.48559 -0.15255 C 0.48402 -0.15162 0.48298 -0.14977 0.48142 -0.14884 C 0.47882 -0.14722 0.47309 -0.14514 0.47309 -0.14491 C 0.46614 -0.14583 0.4592 -0.14606 0.45225 -0.14699 C 0.44444 -0.14815 0.43645 -0.15301 0.42864 -0.1544 C 0.40955 -0.15255 0.3993 -0.14884 0.38281 -0.13773 C 0.37448 -0.13218 0.37708 -0.13657 0.37031 -0.12847 C 0.36302 -0.11968 0.35764 -0.10972 0.35086 -0.10093 C 0.34878 -0.08981 0.34496 -0.08148 0.34114 -0.07106 C 0.33958 -0.05602 0.3335 -0.02384 0.34114 -0.01366 C 0.34357 -0.01042 0.3467 -0.0088 0.34948 -0.00625 C 0.35086 -0.00509 0.35191 -0.00255 0.35364 -0.00255 C 0.35781 -0.00255 0.36198 -0.00255 0.36614 -0.00255 " pathEditMode="relative" rAng="0" ptsTypes="fffffffffffffffffffffA">
                                      <p:cBhvr>
                                        <p:cTn id="95" dur="2000" fill="hold"/>
                                        <p:tgtEl>
                                          <p:spTgt spid="20483"/>
                                        </p:tgtEl>
                                        <p:attrNameLst>
                                          <p:attrName>ppt_x</p:attrName>
                                          <p:attrName>ppt_y</p:attrName>
                                        </p:attrNameLst>
                                      </p:cBhvr>
                                      <p:rCtr x="-9300" y="35100"/>
                                    </p:animMotion>
                                  </p:childTnLst>
                                </p:cTn>
                              </p:par>
                            </p:childTnLst>
                          </p:cTn>
                        </p:par>
                        <p:par>
                          <p:cTn id="96" fill="hold">
                            <p:stCondLst>
                              <p:cond delay="2000"/>
                            </p:stCondLst>
                            <p:childTnLst>
                              <p:par>
                                <p:cTn id="97" presetID="23" presetClass="entr" presetSubtype="16"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500" fill="hold"/>
                                        <p:tgtEl>
                                          <p:spTgt spid="51"/>
                                        </p:tgtEl>
                                        <p:attrNameLst>
                                          <p:attrName>ppt_w</p:attrName>
                                        </p:attrNameLst>
                                      </p:cBhvr>
                                      <p:tavLst>
                                        <p:tav tm="0">
                                          <p:val>
                                            <p:fltVal val="0"/>
                                          </p:val>
                                        </p:tav>
                                        <p:tav tm="100000">
                                          <p:val>
                                            <p:strVal val="#ppt_w"/>
                                          </p:val>
                                        </p:tav>
                                      </p:tavLst>
                                    </p:anim>
                                    <p:anim calcmode="lin" valueType="num">
                                      <p:cBhvr>
                                        <p:cTn id="10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1" grpId="0" animBg="1"/>
      <p:bldP spid="53" grpId="0" animBg="1"/>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smtClean="0"/>
              <a:t>Νοσοκομείο</a:t>
            </a:r>
            <a:endParaRPr lang="el-GR" sz="1200"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NGO</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 </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Νοσοκομείο</a:t>
            </a:r>
            <a:r>
              <a:rPr lang="en-US" sz="1000" dirty="0" smtClean="0"/>
              <a:t> II</a:t>
            </a:r>
            <a:endParaRPr lang="el-GR" sz="1000" dirty="0"/>
          </a:p>
        </p:txBody>
      </p:sp>
      <p:pic>
        <p:nvPicPr>
          <p:cNvPr id="20482" name="Picture 2"/>
          <p:cNvPicPr>
            <a:picLocks noChangeAspect="1" noChangeArrowheads="1"/>
          </p:cNvPicPr>
          <p:nvPr/>
        </p:nvPicPr>
        <p:blipFill>
          <a:blip r:embed="rId5" cstate="print"/>
          <a:srcRect/>
          <a:stretch>
            <a:fillRect/>
          </a:stretch>
        </p:blipFill>
        <p:spPr bwMode="auto">
          <a:xfrm>
            <a:off x="768261" y="3977466"/>
            <a:ext cx="392172" cy="688096"/>
          </a:xfrm>
          <a:prstGeom prst="rect">
            <a:avLst/>
          </a:prstGeom>
          <a:noFill/>
          <a:ln w="9525">
            <a:noFill/>
            <a:miter lim="800000"/>
            <a:headEnd/>
            <a:tailEnd/>
          </a:ln>
          <a:effectLst/>
        </p:spPr>
      </p:pic>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48" name="Rounded Rectangle 47"/>
          <p:cNvSpPr/>
          <p:nvPr/>
        </p:nvSpPr>
        <p:spPr>
          <a:xfrm>
            <a:off x="95889" y="1"/>
            <a:ext cx="1656184" cy="699510"/>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200" b="1" dirty="0">
                <a:solidFill>
                  <a:schemeClr val="accent1">
                    <a:lumMod val="75000"/>
                  </a:schemeClr>
                </a:solidFill>
                <a:latin typeface="Calibri" pitchFamily="34" charset="0"/>
                <a:ea typeface="Calibri" pitchFamily="34" charset="0"/>
                <a:cs typeface="Tahoma" pitchFamily="34" charset="0"/>
              </a:rPr>
              <a:t>ΣΚΗΝΗ ΔΙΑΧΕΙΡΙΣΗΣ ΤΟΥ </a:t>
            </a:r>
            <a:r>
              <a:rPr lang="en-US" sz="1200" b="1" dirty="0" smtClean="0">
                <a:solidFill>
                  <a:schemeClr val="accent1">
                    <a:lumMod val="75000"/>
                  </a:schemeClr>
                </a:solidFill>
                <a:latin typeface="Calibri" pitchFamily="34" charset="0"/>
                <a:ea typeface="Calibri" pitchFamily="34" charset="0"/>
                <a:cs typeface="Tahoma" pitchFamily="34" charset="0"/>
              </a:rPr>
              <a:t>CAN</a:t>
            </a:r>
            <a:endParaRPr lang="en-US" sz="1200" b="1" i="1" dirty="0" smtClean="0">
              <a:solidFill>
                <a:schemeClr val="accent1">
                  <a:lumMod val="75000"/>
                </a:schemeClr>
              </a:solidFill>
              <a:latin typeface="Calibri" pitchFamily="34" charset="0"/>
              <a:ea typeface="Calibri" pitchFamily="34" charset="0"/>
              <a:cs typeface="Tahoma" pitchFamily="34" charset="0"/>
            </a:endParaRPr>
          </a:p>
        </p:txBody>
      </p:sp>
      <p:sp>
        <p:nvSpPr>
          <p:cNvPr id="53" name="Rounded Rectangle 52"/>
          <p:cNvSpPr/>
          <p:nvPr/>
        </p:nvSpPr>
        <p:spPr>
          <a:xfrm>
            <a:off x="179512" y="602103"/>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Υπόδειγμα Υποθέσεων </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779912" y="2355726"/>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100" b="1" dirty="0" smtClean="0">
                <a:solidFill>
                  <a:schemeClr val="bg1"/>
                </a:solidFill>
                <a:latin typeface="Calibri" pitchFamily="34" charset="0"/>
                <a:ea typeface="Calibri" pitchFamily="34" charset="0"/>
                <a:cs typeface="Tahoma" pitchFamily="34" charset="0"/>
              </a:rPr>
              <a:t>Υπόθεση</a:t>
            </a:r>
            <a:r>
              <a:rPr lang="en-US" sz="1100" b="1" dirty="0" smtClean="0">
                <a:solidFill>
                  <a:schemeClr val="bg1"/>
                </a:solidFill>
                <a:latin typeface="Calibri" pitchFamily="34" charset="0"/>
                <a:ea typeface="Calibri" pitchFamily="34" charset="0"/>
                <a:cs typeface="Tahoma" pitchFamily="34" charset="0"/>
              </a:rPr>
              <a:t> 2: </a:t>
            </a:r>
          </a:p>
          <a:p>
            <a:pPr lvl="0" algn="ctr" fontAlgn="base">
              <a:spcBef>
                <a:spcPct val="0"/>
              </a:spcBef>
              <a:spcAft>
                <a:spcPct val="0"/>
              </a:spcAft>
            </a:pPr>
            <a:r>
              <a:rPr lang="el-GR" sz="1100" b="1" dirty="0" smtClean="0">
                <a:solidFill>
                  <a:schemeClr val="bg1"/>
                </a:solidFill>
                <a:latin typeface="Calibri" pitchFamily="34" charset="0"/>
                <a:ea typeface="Calibri" pitchFamily="34" charset="0"/>
                <a:cs typeface="Tahoma" pitchFamily="34" charset="0"/>
              </a:rPr>
              <a:t>Σωματική κακοποίηση </a:t>
            </a:r>
            <a:endParaRPr lang="en-US" sz="11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gtEl>
                                        <p:attrNameLst>
                                          <p:attrName>style.visibility</p:attrName>
                                        </p:attrNameLst>
                                      </p:cBhvr>
                                      <p:to>
                                        <p:strVal val="visible"/>
                                      </p:to>
                                    </p:set>
                                    <p:animEffect transition="in" filter="fade">
                                      <p:cBhvr>
                                        <p:cTn id="10" dur="500"/>
                                        <p:tgtEl>
                                          <p:spTgt spid="2048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5.27778E-6 1.11111E-6 C -0.00364 -0.0007 -0.00763 -0.00023 -0.0111 -0.00186 C -0.01301 -0.00278 -0.01371 -0.00579 -0.01527 -0.00741 C -0.01701 -0.00903 -0.01926 -0.00949 -0.02083 -0.01111 C -0.04461 -0.03658 -0.01978 -0.01389 -0.03333 -0.02593 C -0.04235 -0.04398 -0.04097 -0.04329 -0.04583 -0.06297 C -0.04687 -0.07199 -0.04895 -0.0838 -0.04583 -0.0926 C -0.04131 -0.10556 -0.03576 -0.10209 -0.02916 -0.10926 C -0.0276 -0.11088 -0.02673 -0.11343 -0.02499 -0.11482 C -0.02152 -0.11783 -0.01788 -0.12037 -0.01388 -0.12223 C -0.01249 -0.12292 -0.01093 -0.12315 -0.00972 -0.12408 C -0.00676 -0.12616 -0.00138 -0.13148 -0.00138 -0.13148 C 0.00643 -0.14699 5.27778E-6 -0.16945 -0.00138 -0.18704 C 5.27778E-6 -0.21922 5.27778E-6 -0.20811 5.27778E-6 -0.22037 " pathEditMode="relative" ptsTypes="fffffffffffffA">
                                      <p:cBhvr>
                                        <p:cTn id="14" dur="2000" fill="hold"/>
                                        <p:tgtEl>
                                          <p:spTgt spid="2048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4.16667E-6 -0.22038 C -0.00122 -0.20788 -0.00122 -0.18936 -0.00556 -0.17778 C -0.01302 -0.15788 -0.03438 -0.14237 -0.05 -0.13704 C -0.06667 -0.12223 -0.08108 -0.10278 -0.08611 -0.07593 C -0.08837 -0.06389 -0.08872 -0.05116 -0.09028 -0.03889 C -0.08976 -0.03079 -0.08976 -0.02269 -0.08889 -0.01482 C -0.08716 -0.00093 -0.08681 -0.00741 -0.08334 0.00185 C -0.0783 0.01504 -0.07396 0.02638 -0.0625 0.03148 C -0.05781 0.04097 -0.04219 0.05069 -0.03334 0.0537 C -0.02639 0.053 -0.01945 0.05277 -0.0125 0.05185 C -0.0059 0.05092 -0.00035 0.04328 0.00555 0.04074 C 0.01041 0.03865 0.01354 0.03888 0.01805 0.03888 " pathEditMode="relative" ptsTypes="fffffffffffA">
                                      <p:cBhvr>
                                        <p:cTn id="18" dur="2000" fill="hold"/>
                                        <p:tgtEl>
                                          <p:spTgt spid="2048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01806 0.03888 C 0.01493 0.02615 0.00538 0.01643 -0.00278 0.00925 C -0.00555 0.00671 -0.00955 0.00763 -0.0125 0.00555 C -0.02326 -0.00163 -0.01041 0.00462 -0.02083 -6.66667E-6 C -0.03038 -0.01922 -0.0151 0.00949 -0.02916 -0.00926 C -0.03159 -0.01251 -0.03281 -0.01667 -0.03472 -0.02038 C -0.03698 -0.02501 -0.04028 -0.03519 -0.04028 -0.03519 C -0.03958 -0.05047 -0.04166 -0.07339 -0.02778 -0.07964 C -0.00382 -0.11158 0.0257 -0.12153 0.05834 -0.12778 C 0.07292 -0.13426 0.08906 -0.1345 0.10417 -0.13704 C 0.18854 -0.13612 0.27153 -0.13658 0.35556 -0.12964 C 0.40695 -0.13033 0.45834 -0.13033 0.50972 -0.13149 C 0.52969 -0.13195 0.55712 -0.13658 0.57622 -0.1463 C 0.59219 -0.15417 0.60851 -0.16598 0.625 -0.17038 C 0.63611 -0.18033 0.64896 -0.18751 0.66111 -0.19445 C 0.66302 -0.19561 0.66493 -0.19676 0.66667 -0.19815 C 0.66806 -0.19931 0.66927 -0.20093 0.67084 -0.20186 C 0.67344 -0.20348 0.67656 -0.20371 0.67917 -0.20556 C 0.68698 -0.21065 0.69271 -0.2176 0.70139 -0.22038 C 0.70851 -0.22663 0.71528 -0.23241 0.72361 -0.23519 C 0.73542 -0.25093 0.74636 -0.25186 0.7625 -0.25371 C 0.77084 -0.25741 0.77743 -0.26019 0.78472 -0.26667 C 0.78768 -0.27269 0.78577 -0.27223 0.78889 -0.27223 " pathEditMode="relative" ptsTypes="ffffffffffffffffffffffA">
                                      <p:cBhvr>
                                        <p:cTn id="22" dur="2000" fill="hold"/>
                                        <p:tgtEl>
                                          <p:spTgt spid="2048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78889 -0.27223 C 0.78559 -0.25903 0.79028 -0.27408 0.78333 -0.26297 C 0.77934 -0.25672 0.77882 -0.24977 0.77361 -0.24445 C 0.74826 -0.21829 0.71285 -0.21274 0.68194 -0.20927 C 0.65139 -0.20116 0.62257 -0.20464 0.5901 -0.20371 C 0.56667 -0.19839 0.5434 -0.19746 0.51944 -0.1963 C 0.49323 -0.19283 0.46649 -0.1845 0.4401 -0.18334 C 0.41858 -0.18241 0.3967 -0.18218 0.37483 -0.18149 C 0.30851 -0.17269 0.24462 -0.17501 0.17639 -0.17408 C 0.16528 -0.17153 0.15399 -0.16968 0.14288 -0.16667 C 0.13733 -0.16158 0.13299 -0.15927 0.12622 -0.15741 C 0.11892 -0.1507 0.11128 -0.15001 0.10278 -0.1463 C 0.08142 -0.13681 0.05972 -0.1338 0.0375 -0.12964 C 0.02396 -0.12362 0.03212 -0.12616 0.0125 -0.12408 C -0.00451 -0.11945 -0.0217 -0.11528 -0.03889 -0.11112 C -0.04722 -0.10903 -0.06771 -0.10602 -0.075 -0.09815 C -0.08646 -0.08589 -0.09236 -0.06852 -0.09583 -0.05001 C -0.09531 -0.0419 -0.09514 -0.03403 -0.09444 -0.02593 C -0.09375 -0.01899 -0.09236 -0.0213 -0.09028 -0.01482 C -0.08906 -0.01135 -0.08542 0.01018 -0.08333 0.01296 C -0.07274 0.02708 -0.06476 0.04166 -0.05 0.04814 C -0.04635 0.04745 -0.03889 0.04629 -0.03889 0.04629 " pathEditMode="relative" ptsTypes="fffffffffffffffffffffA">
                                      <p:cBhvr>
                                        <p:cTn id="26" dur="2000" fill="hold"/>
                                        <p:tgtEl>
                                          <p:spTgt spid="2048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048803" y="3873430"/>
            <a:ext cx="968833"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00803" y="3977467"/>
            <a:ext cx="968833"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43472" y="2156836"/>
            <a:ext cx="2104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9645" y="856386"/>
            <a:ext cx="2104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619672" y="-122916"/>
            <a:ext cx="2104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37327" y="-60156"/>
            <a:ext cx="2104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7" y="596296"/>
            <a:ext cx="2104000" cy="1560540"/>
          </a:xfrm>
          <a:prstGeom prst="rect">
            <a:avLst/>
          </a:prstGeom>
          <a:noFill/>
        </p:spPr>
      </p:pic>
      <p:sp>
        <p:nvSpPr>
          <p:cNvPr id="27" name="Round Same Side Corner Rectangle 26"/>
          <p:cNvSpPr/>
          <p:nvPr/>
        </p:nvSpPr>
        <p:spPr>
          <a:xfrm>
            <a:off x="234925" y="272944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100" dirty="0" smtClean="0"/>
              <a:t>Νοσοκομείο</a:t>
            </a:r>
            <a:endParaRPr lang="el-GR" sz="1100" dirty="0"/>
          </a:p>
        </p:txBody>
      </p:sp>
      <p:sp>
        <p:nvSpPr>
          <p:cNvPr id="28" name="Round Same Side Corner Rectangle 27"/>
          <p:cNvSpPr/>
          <p:nvPr/>
        </p:nvSpPr>
        <p:spPr>
          <a:xfrm>
            <a:off x="611574" y="1428586"/>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29" name="Round Same Side Corner Rectangle 28"/>
          <p:cNvSpPr/>
          <p:nvPr/>
        </p:nvSpPr>
        <p:spPr>
          <a:xfrm>
            <a:off x="1970341" y="449284"/>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30" name="Round Same Side Corner Rectangle 29"/>
          <p:cNvSpPr/>
          <p:nvPr/>
        </p:nvSpPr>
        <p:spPr>
          <a:xfrm>
            <a:off x="3885843" y="36703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a:t>Κοινωνικές Υπηρεσίες</a:t>
            </a:r>
          </a:p>
        </p:txBody>
      </p:sp>
      <p:sp>
        <p:nvSpPr>
          <p:cNvPr id="31" name="Round Same Side Corner Rectangle 30"/>
          <p:cNvSpPr/>
          <p:nvPr/>
        </p:nvSpPr>
        <p:spPr>
          <a:xfrm>
            <a:off x="5916268" y="544279"/>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598928" y="1168495"/>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20528" y="1740692"/>
            <a:ext cx="2104000" cy="1560540"/>
          </a:xfrm>
          <a:prstGeom prst="rect">
            <a:avLst/>
          </a:prstGeom>
          <a:noFill/>
        </p:spPr>
      </p:pic>
      <p:sp>
        <p:nvSpPr>
          <p:cNvPr id="34" name="Round Same Side Corner Rectangle 33"/>
          <p:cNvSpPr/>
          <p:nvPr/>
        </p:nvSpPr>
        <p:spPr>
          <a:xfrm>
            <a:off x="7598928" y="2312890"/>
            <a:ext cx="1332533" cy="2588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Νοσοκομείο</a:t>
            </a:r>
            <a:r>
              <a:rPr lang="en-US" sz="1400" dirty="0" smtClean="0"/>
              <a:t> II</a:t>
            </a:r>
            <a:endParaRPr lang="el-GR" sz="1400" dirty="0"/>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81609" y="3873433"/>
            <a:ext cx="968833" cy="728252"/>
          </a:xfrm>
          <a:prstGeom prst="rect">
            <a:avLst/>
          </a:prstGeom>
          <a:noFill/>
        </p:spPr>
      </p:pic>
      <p:grpSp>
        <p:nvGrpSpPr>
          <p:cNvPr id="2" name="Group 35"/>
          <p:cNvGrpSpPr/>
          <p:nvPr/>
        </p:nvGrpSpPr>
        <p:grpSpPr>
          <a:xfrm>
            <a:off x="7430928" y="4237557"/>
            <a:ext cx="420800" cy="52018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pic>
            <p:nvPicPr>
              <p:cNvPr id="45" name="Picture 2" descr="http://freedesignfile.com/upload/2013/08/School-child-3.jpg"/>
              <p:cNvPicPr>
                <a:picLocks noChangeAspect="1" noChangeArrowheads="1"/>
              </p:cNvPicPr>
              <p:nvPr/>
            </p:nvPicPr>
            <p:blipFill>
              <a:blip r:embed="rId5"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grpSp>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37342" y="3975907"/>
            <a:ext cx="968833" cy="728252"/>
          </a:xfrm>
          <a:prstGeom prst="rect">
            <a:avLst/>
          </a:prstGeom>
          <a:noFill/>
        </p:spPr>
      </p:pic>
      <p:sp>
        <p:nvSpPr>
          <p:cNvPr id="52" name="Rectangle 51"/>
          <p:cNvSpPr/>
          <p:nvPr/>
        </p:nvSpPr>
        <p:spPr>
          <a:xfrm>
            <a:off x="3783992" y="926760"/>
            <a:ext cx="378511"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solidFill>
                  <a:schemeClr val="accent3"/>
                </a:solidFill>
                <a:effectLst>
                  <a:outerShdw blurRad="50800" dist="39000" dir="5460000" algn="tl">
                    <a:srgbClr val="000000">
                      <a:alpha val="38000"/>
                    </a:srgbClr>
                  </a:outerShdw>
                </a:effectLst>
              </a:rPr>
              <a:t>C</a:t>
            </a:r>
            <a:endParaRPr lang="en-US" sz="3600" b="1" cap="none" spc="0" dirty="0">
              <a:ln w="11430"/>
              <a:solidFill>
                <a:schemeClr val="accent3"/>
              </a:solidFill>
              <a:effectLst>
                <a:outerShdw blurRad="50800" dist="39000" dir="5460000" algn="tl">
                  <a:srgbClr val="000000">
                    <a:alpha val="38000"/>
                  </a:srgbClr>
                </a:outerShdw>
              </a:effectLst>
            </a:endParaRPr>
          </a:p>
        </p:txBody>
      </p:sp>
      <p:sp>
        <p:nvSpPr>
          <p:cNvPr id="48" name="Rounded Rectangle 47"/>
          <p:cNvSpPr/>
          <p:nvPr/>
        </p:nvSpPr>
        <p:spPr>
          <a:xfrm>
            <a:off x="107504" y="87474"/>
            <a:ext cx="1656184" cy="508822"/>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n-US" sz="1200" b="1" dirty="0">
                <a:solidFill>
                  <a:schemeClr val="accent1">
                    <a:lumMod val="75000"/>
                  </a:schemeClr>
                </a:solidFill>
                <a:latin typeface="Calibri" pitchFamily="34" charset="0"/>
                <a:ea typeface="Calibri" pitchFamily="34" charset="0"/>
                <a:cs typeface="Tahoma" pitchFamily="34" charset="0"/>
              </a:rPr>
              <a:t>ΣΚΗΝΗ ΔΙΑΧΕΙΡΙΣΗΣ ΤΟΥ </a:t>
            </a:r>
            <a:r>
              <a:rPr lang="en-US" sz="1200" b="1" dirty="0" smtClean="0">
                <a:solidFill>
                  <a:schemeClr val="accent1">
                    <a:lumMod val="75000"/>
                  </a:schemeClr>
                </a:solidFill>
                <a:latin typeface="Calibri" pitchFamily="34" charset="0"/>
                <a:ea typeface="Calibri" pitchFamily="34" charset="0"/>
                <a:cs typeface="Tahoma" pitchFamily="34" charset="0"/>
              </a:rPr>
              <a:t>CAN</a:t>
            </a:r>
            <a:endParaRPr lang="en-US" sz="1200" b="1" i="1" dirty="0" smtClean="0">
              <a:solidFill>
                <a:schemeClr val="accent1">
                  <a:lumMod val="75000"/>
                </a:schemeClr>
              </a:solidFill>
              <a:latin typeface="Calibri" pitchFamily="34" charset="0"/>
              <a:ea typeface="Calibri" pitchFamily="34" charset="0"/>
              <a:cs typeface="Tahoma" pitchFamily="34" charset="0"/>
            </a:endParaRPr>
          </a:p>
        </p:txBody>
      </p:sp>
      <p:sp>
        <p:nvSpPr>
          <p:cNvPr id="53" name="Rounded Rectangle 52"/>
          <p:cNvSpPr/>
          <p:nvPr/>
        </p:nvSpPr>
        <p:spPr>
          <a:xfrm>
            <a:off x="179512" y="602103"/>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Υπόδειγμα Υποθέσεων</a:t>
            </a:r>
            <a:endParaRPr lang="en-US" sz="1400" b="1" i="1" dirty="0" smtClean="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779912" y="2355726"/>
            <a:ext cx="1512168"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n-US" sz="1400" b="1" dirty="0" smtClean="0">
                <a:solidFill>
                  <a:schemeClr val="bg1"/>
                </a:solidFill>
                <a:latin typeface="Calibri" pitchFamily="34" charset="0"/>
                <a:ea typeface="Calibri" pitchFamily="34" charset="0"/>
                <a:cs typeface="Tahoma" pitchFamily="34" charset="0"/>
              </a:rPr>
              <a:t>case 3: </a:t>
            </a:r>
          </a:p>
          <a:p>
            <a:pPr lvl="0" algn="ctr" fontAlgn="base">
              <a:spcBef>
                <a:spcPct val="0"/>
              </a:spcBef>
              <a:spcAft>
                <a:spcPct val="0"/>
              </a:spcAft>
            </a:pPr>
            <a:r>
              <a:rPr lang="el-GR" sz="1400" b="1" dirty="0" smtClean="0">
                <a:solidFill>
                  <a:schemeClr val="bg1"/>
                </a:solidFill>
                <a:latin typeface="Calibri" pitchFamily="34" charset="0"/>
                <a:ea typeface="Calibri" pitchFamily="34" charset="0"/>
                <a:cs typeface="Tahoma" pitchFamily="34" charset="0"/>
              </a:rPr>
              <a:t>Παραμέληση</a:t>
            </a:r>
            <a:endParaRPr lang="en-US" sz="1400" b="1" i="1" dirty="0" smtClean="0">
              <a:solidFill>
                <a:schemeClr val="bg1"/>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1.94444E-6 -2.59259E-6 C -0.01198 -0.00139 -0.02187 -0.0044 -0.03333 -0.00741 C -0.0401 -0.01435 -0.04878 -0.01852 -0.05416 -0.02778 C -0.05885 -0.03565 -0.06146 -0.04306 -0.06666 -0.05 C -0.06909 -0.05949 -0.07257 -0.06806 -0.075 -0.07778 C -0.07587 -0.08148 -0.07778 -0.08889 -0.07778 -0.08889 C -0.08194 -0.12732 -0.08594 -0.16505 -0.08889 -0.20371 C -0.08819 -0.26181 -0.09427 -0.36435 -0.06528 -0.42222 C -0.06232 -0.43796 -0.05816 -0.45301 -0.05139 -0.46667 C -0.04948 -0.47709 -0.04514 -0.48519 -0.04166 -0.49445 C -0.03368 -0.51574 -0.02899 -0.52732 -0.01111 -0.53519 C 0.00035 -0.54028 0.01302 -0.53634 0.025 -0.53704 C 0.03351 -0.53982 0.04132 -0.54121 0.05 -0.54259 C 0.05521 -0.54421 0.06007 -0.54653 0.06528 -0.54815 C 0.06667 -0.55 0.06823 -0.55162 0.06945 -0.55371 C 0.07049 -0.55533 0.07222 -0.55926 0.07222 -0.55926 " pathEditMode="relative" ptsTypes="fffffffffffffffA">
                                      <p:cBhvr>
                                        <p:cTn id="14" dur="2000" fill="hold"/>
                                        <p:tgtEl>
                                          <p:spTgt spid="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7222 -0.55904 C 0.05608 -0.55186 0.03906 -0.55117 0.02222 -0.54978 C 0.00243 -0.5433 -0.01753 -0.53658 -0.0375 -0.53126 C -0.04601 -0.52894 -0.05417 -0.52455 -0.0625 -0.522 C -0.07812 -0.51737 -0.09392 -0.5132 -0.10972 -0.51089 C -0.13316 -0.50302 -0.15781 -0.49885 -0.18194 -0.49607 C -0.19601 -0.49144 -0.21059 -0.48959 -0.225 -0.48681 C -0.25156 -0.48172 -0.27569 -0.47709 -0.30278 -0.4757 C -0.34931 -0.47709 -0.39392 -0.47941 -0.44028 -0.4757 C -0.45312 -0.47223 -0.46615 -0.47084 -0.47917 -0.4683 C -0.48889 -0.4639 -0.47917 -0.46783 -0.49861 -0.46459 C -0.50885 -0.46297 -0.51858 -0.45881 -0.52917 -0.45718 C -0.54601 -0.44978 -0.56441 -0.44631 -0.58194 -0.44237 C -0.6026 -0.44353 -0.61476 -0.44515 -0.63333 -0.44793 C -0.63889 -0.44978 -0.64427 -0.45186 -0.65 -0.45348 C -0.65556 -0.45718 -0.66111 -0.45765 -0.66667 -0.46089 C -0.67431 -0.46529 -0.68229 -0.47131 -0.69028 -0.47385 C -0.69549 -0.47848 -0.69722 -0.48404 -0.69722 -0.49237 " pathEditMode="relative" ptsTypes="fffffffffffffffffA">
                                      <p:cBhvr>
                                        <p:cTn id="18" dur="2000" fill="hold"/>
                                        <p:tgtEl>
                                          <p:spTgt spid="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nodeType="clickEffect">
                                  <p:stCondLst>
                                    <p:cond delay="0"/>
                                  </p:stCondLst>
                                  <p:childTnLst>
                                    <p:animMotion origin="layout" path="M -0.69722 -0.49237 C -0.68594 -0.49052 -0.67691 -0.4882 -0.66528 -0.48681 C -0.64774 -0.48103 -0.625 -0.48079 -0.60694 -0.47941 C -0.57587 -0.48033 -0.54462 -0.47941 -0.51389 -0.48681 C -0.49948 -0.49029 -0.48733 -0.5007 -0.47361 -0.50533 C -0.47083 -0.50788 -0.46805 -0.51019 -0.46528 -0.51274 C -0.44844 -0.52779 -0.46423 -0.50742 -0.45139 -0.52015 C -0.4493 -0.52223 -0.44774 -0.52524 -0.44583 -0.52755 C -0.4441 -0.52964 -0.44201 -0.53103 -0.44028 -0.53311 C -0.4368 -0.53728 -0.43055 -0.54607 -0.43055 -0.54607 C -0.42795 -0.55649 -0.43021 -0.55024 -0.42083 -0.56274 C -0.41528 -0.57015 -0.41076 -0.58589 -0.40417 -0.59237 C -0.39479 -0.60186 -0.38837 -0.61459 -0.38194 -0.62755 C -0.38003 -0.63126 -0.37743 -0.6345 -0.37639 -0.63867 C -0.37396 -0.64816 -0.36944 -0.65556 -0.36667 -0.66459 C -0.36493 -0.67015 -0.36458 -0.67848 -0.36111 -0.68311 " pathEditMode="relative" ptsTypes="fffffffffffffffA">
                                      <p:cBhvr>
                                        <p:cTn id="22" dur="2000" fill="hold"/>
                                        <p:tgtEl>
                                          <p:spTgt spid="2"/>
                                        </p:tgtEl>
                                        <p:attrNameLst>
                                          <p:attrName>ppt_x</p:attrName>
                                          <p:attrName>ppt_y</p:attrName>
                                        </p:attrNameLst>
                                      </p:cBhvr>
                                    </p:animMotion>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36112 -0.68311 C -0.36007 -0.65163 -0.36164 -0.60695 -0.33889 -0.58681 C -0.33455 -0.57825 -0.32691 -0.57501 -0.32084 -0.5683 C -0.31615 -0.5632 -0.31771 -0.56251 -0.3125 -0.55904 C -0.30625 -0.55487 -0.31007 -0.56019 -0.30417 -0.55348 C -0.30261 -0.55186 -0.30157 -0.54931 -0.3 -0.54792 C -0.29705 -0.54538 -0.29341 -0.54468 -0.29028 -0.54237 C -0.2849 -0.53843 -0.27882 -0.53566 -0.27362 -0.53126 C -0.27171 -0.52964 -0.27014 -0.52709 -0.26806 -0.5257 C -0.26546 -0.52385 -0.25973 -0.522 -0.25973 -0.522 C -0.25591 -0.51436 -0.24931 -0.51274 -0.24306 -0.50718 C -0.23629 -0.50117 -0.24132 -0.50302 -0.23612 -0.49607 C -0.23455 -0.49399 -0.23212 -0.49283 -0.23056 -0.49052 C -0.2283 -0.48728 -0.22691 -0.48311 -0.225 -0.47941 C -0.22396 -0.47732 -0.22205 -0.47593 -0.22084 -0.47385 C -0.2158 -0.46575 -0.21129 -0.45672 -0.20695 -0.44792 C -0.20452 -0.43496 -0.2066 -0.44283 -0.19862 -0.4257 C -0.19636 -0.42107 -0.19011 -0.39769 -0.18889 -0.39237 C -0.18403 -0.37084 -0.18334 -0.34769 -0.18056 -0.3257 C -0.17934 -0.30186 -0.17796 -0.27686 -0.17362 -0.25348 C -0.17066 -0.21459 -0.16303 -0.17547 -0.15 -0.14052 C -0.14757 -0.13427 -0.14948 -0.13473 -0.14723 -0.12755 C -0.14514 -0.12084 -0.14063 -0.10672 -0.1375 -0.09978 C -0.13577 -0.09607 -0.13299 -0.09283 -0.13195 -0.08867 C -0.1283 -0.07431 -0.12553 -0.07038 -0.11806 -0.05742 C -0.11146 -0.04561 -0.10921 -0.03982 -0.10139 -0.02964 C -0.10018 -0.02802 -0.09983 -0.02524 -0.09862 -0.02408 C -0.07431 0.00439 -0.03594 0.01874 -0.00417 0.01874 " pathEditMode="relative" ptsTypes="fffffffffffffffffffffffffffA">
                                      <p:cBhvr>
                                        <p:cTn id="31"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s://encrypted-tbn2.gstatic.com/images?q=tbn:ANd9GcQMUmxjThBv5XYUttgo1sES5xa5imXqXPbyn9fsZNJskocl34aI"/>
          <p:cNvPicPr>
            <a:picLocks noChangeAspect="1" noChangeArrowheads="1"/>
          </p:cNvPicPr>
          <p:nvPr/>
        </p:nvPicPr>
        <p:blipFill>
          <a:blip r:embed="rId3" cstate="print">
            <a:clrChange>
              <a:clrFrom>
                <a:srgbClr val="E0E0E0"/>
              </a:clrFrom>
              <a:clrTo>
                <a:srgbClr val="E0E0E0">
                  <a:alpha val="0"/>
                </a:srgbClr>
              </a:clrTo>
            </a:clrChange>
          </a:blip>
          <a:srcRect/>
          <a:stretch>
            <a:fillRect/>
          </a:stretch>
        </p:blipFill>
        <p:spPr bwMode="auto">
          <a:xfrm>
            <a:off x="899593" y="4083918"/>
            <a:ext cx="994730" cy="756084"/>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979712" y="4191930"/>
            <a:ext cx="994730" cy="756084"/>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4544" y="2301720"/>
            <a:ext cx="216024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23528" y="951570"/>
            <a:ext cx="216024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547664" y="-182556"/>
            <a:ext cx="216024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491880" y="-236562"/>
            <a:ext cx="216024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5508104" y="0"/>
            <a:ext cx="216024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681540"/>
            <a:ext cx="2160240" cy="1620180"/>
          </a:xfrm>
          <a:prstGeom prst="rect">
            <a:avLst/>
          </a:prstGeom>
          <a:noFill/>
        </p:spPr>
      </p:pic>
      <p:sp>
        <p:nvSpPr>
          <p:cNvPr id="27" name="Round Same Side Corner Rectangle 26"/>
          <p:cNvSpPr/>
          <p:nvPr/>
        </p:nvSpPr>
        <p:spPr>
          <a:xfrm>
            <a:off x="63962" y="2896209"/>
            <a:ext cx="1483688" cy="161595"/>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Νοσοκομείο </a:t>
            </a:r>
            <a:endParaRPr lang="el-GR" dirty="0"/>
          </a:p>
        </p:txBody>
      </p:sp>
      <p:sp>
        <p:nvSpPr>
          <p:cNvPr id="28" name="Round Same Side Corner Rectangle 27"/>
          <p:cNvSpPr/>
          <p:nvPr/>
        </p:nvSpPr>
        <p:spPr>
          <a:xfrm>
            <a:off x="698082" y="154563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29" name="Round Same Side Corner Rectangle 28"/>
          <p:cNvSpPr/>
          <p:nvPr/>
        </p:nvSpPr>
        <p:spPr>
          <a:xfrm>
            <a:off x="1907704" y="411510"/>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30" name="Round Same Side Corner Rectangle 29"/>
          <p:cNvSpPr/>
          <p:nvPr/>
        </p:nvSpPr>
        <p:spPr>
          <a:xfrm>
            <a:off x="3880386" y="35750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31" name="Round Same Side Corner Rectangle 30"/>
          <p:cNvSpPr/>
          <p:nvPr/>
        </p:nvSpPr>
        <p:spPr>
          <a:xfrm>
            <a:off x="5897172" y="627534"/>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624802" y="127560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a:t>
            </a:r>
            <a:endParaRPr lang="el-GR" sz="1600" dirty="0"/>
          </a:p>
        </p:txBody>
      </p:sp>
      <p:pic>
        <p:nvPicPr>
          <p:cNvPr id="3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236296" y="1869672"/>
            <a:ext cx="2160240" cy="1620180"/>
          </a:xfrm>
          <a:prstGeom prst="rect">
            <a:avLst/>
          </a:prstGeom>
          <a:noFill/>
        </p:spPr>
      </p:pic>
      <p:sp>
        <p:nvSpPr>
          <p:cNvPr id="34" name="Round Same Side Corner Rectangle 33"/>
          <p:cNvSpPr/>
          <p:nvPr/>
        </p:nvSpPr>
        <p:spPr>
          <a:xfrm>
            <a:off x="7624802" y="2463738"/>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Νοσοκομείο</a:t>
            </a:r>
            <a:r>
              <a:rPr lang="en-US" sz="1600" dirty="0" smtClean="0"/>
              <a:t> II</a:t>
            </a:r>
            <a:endParaRPr lang="el-GR" sz="1600" dirty="0"/>
          </a:p>
        </p:txBody>
      </p:sp>
      <p:pic>
        <p:nvPicPr>
          <p:cNvPr id="35"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12360" y="4083918"/>
            <a:ext cx="994730" cy="756084"/>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508104" y="3975906"/>
            <a:ext cx="994730" cy="756084"/>
          </a:xfrm>
          <a:prstGeom prst="rect">
            <a:avLst/>
          </a:prstGeom>
          <a:noFill/>
        </p:spPr>
      </p:pic>
      <p:sp>
        <p:nvSpPr>
          <p:cNvPr id="51" name="Round Same Side Corner Rectangle 50"/>
          <p:cNvSpPr/>
          <p:nvPr/>
        </p:nvSpPr>
        <p:spPr>
          <a:xfrm>
            <a:off x="5292080" y="4657446"/>
            <a:ext cx="1368152" cy="20032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100" dirty="0" smtClean="0"/>
              <a:t>Ανάδοχη φροντίδα </a:t>
            </a:r>
            <a:endParaRPr lang="el-GR" sz="1100" dirty="0"/>
          </a:p>
        </p:txBody>
      </p:sp>
      <p:cxnSp>
        <p:nvCxnSpPr>
          <p:cNvPr id="41" name="Straight Arrow Connector 40"/>
          <p:cNvCxnSpPr/>
          <p:nvPr/>
        </p:nvCxnSpPr>
        <p:spPr>
          <a:xfrm flipH="1">
            <a:off x="1547664" y="1545636"/>
            <a:ext cx="6048672" cy="18902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4572000" y="1059582"/>
            <a:ext cx="3024336" cy="486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2195736" y="1545636"/>
            <a:ext cx="5472608" cy="594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6588224" y="1275606"/>
            <a:ext cx="1080120" cy="2700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668344" y="1545636"/>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flipV="1">
            <a:off x="2555776" y="1113588"/>
            <a:ext cx="511256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2843808" y="1545636"/>
            <a:ext cx="4824536" cy="2862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266866" y="1909975"/>
            <a:ext cx="5329470" cy="76979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1" name="Straight Arrow Connector 80"/>
          <p:cNvCxnSpPr/>
          <p:nvPr/>
        </p:nvCxnSpPr>
        <p:spPr>
          <a:xfrm flipH="1">
            <a:off x="2123744" y="1923678"/>
            <a:ext cx="72007" cy="237626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2" name="Straight Arrow Connector 81"/>
          <p:cNvCxnSpPr/>
          <p:nvPr/>
        </p:nvCxnSpPr>
        <p:spPr>
          <a:xfrm>
            <a:off x="2201800" y="1886832"/>
            <a:ext cx="5610560" cy="246711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3" name="Straight Arrow Connector 82"/>
          <p:cNvCxnSpPr/>
          <p:nvPr/>
        </p:nvCxnSpPr>
        <p:spPr>
          <a:xfrm flipV="1">
            <a:off x="2201800" y="1329612"/>
            <a:ext cx="4314416" cy="55722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4" name="Straight Arrow Connector 83"/>
          <p:cNvCxnSpPr/>
          <p:nvPr/>
        </p:nvCxnSpPr>
        <p:spPr>
          <a:xfrm flipV="1">
            <a:off x="2201814" y="1113588"/>
            <a:ext cx="281969" cy="77324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p:nvPr/>
        </p:nvCxnSpPr>
        <p:spPr>
          <a:xfrm flipH="1">
            <a:off x="1547664" y="1886832"/>
            <a:ext cx="654136" cy="144100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6" name="Straight Arrow Connector 85"/>
          <p:cNvCxnSpPr/>
          <p:nvPr/>
        </p:nvCxnSpPr>
        <p:spPr>
          <a:xfrm flipV="1">
            <a:off x="2201814" y="1059582"/>
            <a:ext cx="2298193" cy="82725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Straight Arrow Connector 95"/>
          <p:cNvCxnSpPr>
            <a:endCxn id="13" idx="3"/>
          </p:cNvCxnSpPr>
          <p:nvPr/>
        </p:nvCxnSpPr>
        <p:spPr>
          <a:xfrm flipH="1">
            <a:off x="2974442" y="2949792"/>
            <a:ext cx="4621894"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flipV="1">
            <a:off x="2627784" y="1221600"/>
            <a:ext cx="4968552" cy="17281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flipH="1" flipV="1">
            <a:off x="6588224" y="1329612"/>
            <a:ext cx="1008112"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9" name="Straight Arrow Connector 98"/>
          <p:cNvCxnSpPr/>
          <p:nvPr/>
        </p:nvCxnSpPr>
        <p:spPr>
          <a:xfrm flipH="1" flipV="1">
            <a:off x="4572000" y="1113588"/>
            <a:ext cx="3024336" cy="18362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Curved Connector 115"/>
          <p:cNvCxnSpPr/>
          <p:nvPr/>
        </p:nvCxnSpPr>
        <p:spPr>
          <a:xfrm rot="16200000" flipH="1">
            <a:off x="4545192" y="-795892"/>
            <a:ext cx="182556" cy="3960440"/>
          </a:xfrm>
          <a:prstGeom prst="curvedConnector3">
            <a:avLst>
              <a:gd name="adj1" fmla="val 521878"/>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8" name="Curved Connector 117"/>
          <p:cNvCxnSpPr/>
          <p:nvPr/>
        </p:nvCxnSpPr>
        <p:spPr>
          <a:xfrm>
            <a:off x="4644008" y="1059582"/>
            <a:ext cx="1944216" cy="27003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1" name="Curved Connector 130"/>
          <p:cNvCxnSpPr>
            <a:endCxn id="13" idx="0"/>
          </p:cNvCxnSpPr>
          <p:nvPr/>
        </p:nvCxnSpPr>
        <p:spPr>
          <a:xfrm rot="5400000">
            <a:off x="1958365" y="1578302"/>
            <a:ext cx="3132348" cy="2094923"/>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6" name="Curved Connector 135"/>
          <p:cNvCxnSpPr>
            <a:endCxn id="50" idx="0"/>
          </p:cNvCxnSpPr>
          <p:nvPr/>
        </p:nvCxnSpPr>
        <p:spPr>
          <a:xfrm rot="5400000">
            <a:off x="4811686" y="2199372"/>
            <a:ext cx="2970329" cy="582755"/>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8" name="Curved Connector 137"/>
          <p:cNvCxnSpPr/>
          <p:nvPr/>
        </p:nvCxnSpPr>
        <p:spPr>
          <a:xfrm rot="5400000">
            <a:off x="3158845" y="816563"/>
            <a:ext cx="2970331" cy="388843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1" name="Curved Connector 140"/>
          <p:cNvCxnSpPr/>
          <p:nvPr/>
        </p:nvCxnSpPr>
        <p:spPr>
          <a:xfrm rot="10800000">
            <a:off x="4644008" y="1113596"/>
            <a:ext cx="1944218" cy="21602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
        <p:nvSpPr>
          <p:cNvPr id="45" name="Rounded Rectangle 44"/>
          <p:cNvSpPr/>
          <p:nvPr/>
        </p:nvSpPr>
        <p:spPr>
          <a:xfrm>
            <a:off x="107504" y="87474"/>
            <a:ext cx="165618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400" b="1" dirty="0">
                <a:solidFill>
                  <a:schemeClr val="accent1">
                    <a:lumMod val="75000"/>
                  </a:schemeClr>
                </a:solidFill>
                <a:latin typeface="Calibri" pitchFamily="34" charset="0"/>
                <a:ea typeface="Calibri" pitchFamily="34" charset="0"/>
                <a:cs typeface="Tahoma" pitchFamily="34" charset="0"/>
              </a:rPr>
              <a:t>ΕΝΔΟΣΥΝΔΕΣΗ</a:t>
            </a:r>
          </a:p>
          <a:p>
            <a:pPr lvl="0" fontAlgn="base">
              <a:spcBef>
                <a:spcPct val="0"/>
              </a:spcBef>
              <a:spcAft>
                <a:spcPct val="0"/>
              </a:spcAft>
            </a:pPr>
            <a:r>
              <a:rPr lang="el-GR" sz="1400" b="1" dirty="0">
                <a:solidFill>
                  <a:schemeClr val="accent1">
                    <a:lumMod val="75000"/>
                  </a:schemeClr>
                </a:solidFill>
                <a:latin typeface="Calibri" pitchFamily="34" charset="0"/>
                <a:ea typeface="Calibri" pitchFamily="34" charset="0"/>
                <a:cs typeface="Tahoma" pitchFamily="34" charset="0"/>
              </a:rPr>
              <a:t>Το παράδειγμα της </a:t>
            </a:r>
            <a:r>
              <a:rPr lang="el-GR" sz="1400" b="1" dirty="0" smtClean="0">
                <a:solidFill>
                  <a:schemeClr val="accent1">
                    <a:lumMod val="75000"/>
                  </a:schemeClr>
                </a:solidFill>
                <a:latin typeface="Calibri" pitchFamily="34" charset="0"/>
                <a:ea typeface="Calibri" pitchFamily="34" charset="0"/>
                <a:cs typeface="Tahoma" pitchFamily="34" charset="0"/>
              </a:rPr>
              <a:t>Κύπρου</a:t>
            </a:r>
            <a:endParaRPr lang="en-US" sz="1400" b="1" i="1" dirty="0" smtClean="0">
              <a:solidFill>
                <a:schemeClr val="accent1">
                  <a:lumMod val="75000"/>
                </a:schemeClr>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dissolve">
                                      <p:cBhvr>
                                        <p:cTn id="7" dur="500"/>
                                        <p:tgtEl>
                                          <p:spTgt spid="5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dissolve">
                                      <p:cBhvr>
                                        <p:cTn id="11" dur="500"/>
                                        <p:tgtEl>
                                          <p:spTgt spid="7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dissolve">
                                      <p:cBhvr>
                                        <p:cTn id="15" dur="500"/>
                                        <p:tgtEl>
                                          <p:spTgt spid="77"/>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dissolve">
                                      <p:cBhvr>
                                        <p:cTn id="19" dur="500"/>
                                        <p:tgtEl>
                                          <p:spTgt spid="41"/>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dissolve">
                                      <p:cBhvr>
                                        <p:cTn id="23" dur="500"/>
                                        <p:tgtEl>
                                          <p:spTgt spid="54"/>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dissolve">
                                      <p:cBhvr>
                                        <p:cTn id="27" dur="500"/>
                                        <p:tgtEl>
                                          <p:spTgt spid="48"/>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dissolve">
                                      <p:cBhvr>
                                        <p:cTn id="31" dur="500"/>
                                        <p:tgtEl>
                                          <p:spTgt spid="73"/>
                                        </p:tgtEl>
                                      </p:cBhvr>
                                    </p:animEffect>
                                  </p:childTnLst>
                                </p:cTn>
                              </p:par>
                            </p:childTnLst>
                          </p:cTn>
                        </p:par>
                        <p:par>
                          <p:cTn id="32" fill="hold">
                            <p:stCondLst>
                              <p:cond delay="3500"/>
                            </p:stCondLst>
                            <p:childTnLst>
                              <p:par>
                                <p:cTn id="33" presetID="9" presetClass="entr" presetSubtype="0" fill="hold"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dissolve">
                                      <p:cBhvr>
                                        <p:cTn id="35" dur="500"/>
                                        <p:tgtEl>
                                          <p:spTgt spid="85"/>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dissolve">
                                      <p:cBhvr>
                                        <p:cTn id="39" dur="500"/>
                                        <p:tgtEl>
                                          <p:spTgt spid="81"/>
                                        </p:tgtEl>
                                      </p:cBhvr>
                                    </p:animEffect>
                                  </p:childTnLst>
                                </p:cTn>
                              </p:par>
                            </p:childTnLst>
                          </p:cTn>
                        </p:par>
                        <p:par>
                          <p:cTn id="40" fill="hold">
                            <p:stCondLst>
                              <p:cond delay="4500"/>
                            </p:stCondLst>
                            <p:childTnLst>
                              <p:par>
                                <p:cTn id="41" presetID="9" presetClass="entr" presetSubtype="0"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dissolve">
                                      <p:cBhvr>
                                        <p:cTn id="43" dur="500"/>
                                        <p:tgtEl>
                                          <p:spTgt spid="82"/>
                                        </p:tgtEl>
                                      </p:cBhvr>
                                    </p:animEffect>
                                  </p:childTnLst>
                                </p:cTn>
                              </p:par>
                            </p:childTnLst>
                          </p:cTn>
                        </p:par>
                        <p:par>
                          <p:cTn id="44" fill="hold">
                            <p:stCondLst>
                              <p:cond delay="5000"/>
                            </p:stCondLst>
                            <p:childTnLst>
                              <p:par>
                                <p:cTn id="45" presetID="9"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dissolve">
                                      <p:cBhvr>
                                        <p:cTn id="47" dur="500"/>
                                        <p:tgtEl>
                                          <p:spTgt spid="80"/>
                                        </p:tgtEl>
                                      </p:cBhvr>
                                    </p:animEffect>
                                  </p:childTnLst>
                                </p:cTn>
                              </p:par>
                            </p:childTnLst>
                          </p:cTn>
                        </p:par>
                        <p:par>
                          <p:cTn id="48" fill="hold">
                            <p:stCondLst>
                              <p:cond delay="5500"/>
                            </p:stCondLst>
                            <p:childTnLst>
                              <p:par>
                                <p:cTn id="49" presetID="9" presetClass="entr" presetSubtype="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dissolve">
                                      <p:cBhvr>
                                        <p:cTn id="51" dur="500"/>
                                        <p:tgtEl>
                                          <p:spTgt spid="83"/>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dissolve">
                                      <p:cBhvr>
                                        <p:cTn id="55" dur="500"/>
                                        <p:tgtEl>
                                          <p:spTgt spid="86"/>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dissolve">
                                      <p:cBhvr>
                                        <p:cTn id="59" dur="500"/>
                                        <p:tgtEl>
                                          <p:spTgt spid="84"/>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dissolve">
                                      <p:cBhvr>
                                        <p:cTn id="63" dur="500"/>
                                        <p:tgtEl>
                                          <p:spTgt spid="96"/>
                                        </p:tgtEl>
                                      </p:cBhvr>
                                    </p:animEffect>
                                  </p:childTnLst>
                                </p:cTn>
                              </p:par>
                            </p:childTnLst>
                          </p:cTn>
                        </p:par>
                        <p:par>
                          <p:cTn id="64" fill="hold">
                            <p:stCondLst>
                              <p:cond delay="7500"/>
                            </p:stCondLst>
                            <p:childTnLst>
                              <p:par>
                                <p:cTn id="65" presetID="9" presetClass="entr" presetSubtype="0" fill="hold" nodeType="after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dissolve">
                                      <p:cBhvr>
                                        <p:cTn id="67" dur="500"/>
                                        <p:tgtEl>
                                          <p:spTgt spid="97"/>
                                        </p:tgtEl>
                                      </p:cBhvr>
                                    </p:animEffect>
                                  </p:childTnLst>
                                </p:cTn>
                              </p:par>
                            </p:childTnLst>
                          </p:cTn>
                        </p:par>
                        <p:par>
                          <p:cTn id="68" fill="hold">
                            <p:stCondLst>
                              <p:cond delay="8000"/>
                            </p:stCondLst>
                            <p:childTnLst>
                              <p:par>
                                <p:cTn id="69" presetID="9" presetClass="entr" presetSubtype="0"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dissolve">
                                      <p:cBhvr>
                                        <p:cTn id="71" dur="500"/>
                                        <p:tgtEl>
                                          <p:spTgt spid="99"/>
                                        </p:tgtEl>
                                      </p:cBhvr>
                                    </p:animEffect>
                                  </p:childTnLst>
                                </p:cTn>
                              </p:par>
                            </p:childTnLst>
                          </p:cTn>
                        </p:par>
                        <p:par>
                          <p:cTn id="72" fill="hold">
                            <p:stCondLst>
                              <p:cond delay="8500"/>
                            </p:stCondLst>
                            <p:childTnLst>
                              <p:par>
                                <p:cTn id="73" presetID="9" presetClass="entr" presetSubtype="0" fill="hold" nodeType="after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dissolve">
                                      <p:cBhvr>
                                        <p:cTn id="75" dur="500"/>
                                        <p:tgtEl>
                                          <p:spTgt spid="98"/>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116"/>
                                        </p:tgtEl>
                                        <p:attrNameLst>
                                          <p:attrName>style.visibility</p:attrName>
                                        </p:attrNameLst>
                                      </p:cBhvr>
                                      <p:to>
                                        <p:strVal val="visible"/>
                                      </p:to>
                                    </p:set>
                                    <p:animEffect transition="in" filter="dissolve">
                                      <p:cBhvr>
                                        <p:cTn id="79" dur="500"/>
                                        <p:tgtEl>
                                          <p:spTgt spid="116"/>
                                        </p:tgtEl>
                                      </p:cBhvr>
                                    </p:animEffect>
                                  </p:childTnLst>
                                </p:cTn>
                              </p:par>
                            </p:childTnLst>
                          </p:cTn>
                        </p:par>
                        <p:par>
                          <p:cTn id="80" fill="hold">
                            <p:stCondLst>
                              <p:cond delay="9500"/>
                            </p:stCondLst>
                            <p:childTnLst>
                              <p:par>
                                <p:cTn id="81" presetID="9" presetClass="entr" presetSubtype="0" fill="hold" nodeType="afterEffect">
                                  <p:stCondLst>
                                    <p:cond delay="0"/>
                                  </p:stCondLst>
                                  <p:childTnLst>
                                    <p:set>
                                      <p:cBhvr>
                                        <p:cTn id="82" dur="1" fill="hold">
                                          <p:stCondLst>
                                            <p:cond delay="0"/>
                                          </p:stCondLst>
                                        </p:cTn>
                                        <p:tgtEl>
                                          <p:spTgt spid="118"/>
                                        </p:tgtEl>
                                        <p:attrNameLst>
                                          <p:attrName>style.visibility</p:attrName>
                                        </p:attrNameLst>
                                      </p:cBhvr>
                                      <p:to>
                                        <p:strVal val="visible"/>
                                      </p:to>
                                    </p:set>
                                    <p:animEffect transition="in" filter="dissolve">
                                      <p:cBhvr>
                                        <p:cTn id="83" dur="500"/>
                                        <p:tgtEl>
                                          <p:spTgt spid="118"/>
                                        </p:tgtEl>
                                      </p:cBhvr>
                                    </p:animEffect>
                                  </p:childTnLst>
                                </p:cTn>
                              </p:par>
                            </p:childTnLst>
                          </p:cTn>
                        </p:par>
                        <p:par>
                          <p:cTn id="84" fill="hold">
                            <p:stCondLst>
                              <p:cond delay="10000"/>
                            </p:stCondLst>
                            <p:childTnLst>
                              <p:par>
                                <p:cTn id="85" presetID="9" presetClass="entr" presetSubtype="0" fill="hold" nodeType="afterEffect">
                                  <p:stCondLst>
                                    <p:cond delay="0"/>
                                  </p:stCondLst>
                                  <p:childTnLst>
                                    <p:set>
                                      <p:cBhvr>
                                        <p:cTn id="86" dur="1" fill="hold">
                                          <p:stCondLst>
                                            <p:cond delay="0"/>
                                          </p:stCondLst>
                                        </p:cTn>
                                        <p:tgtEl>
                                          <p:spTgt spid="131"/>
                                        </p:tgtEl>
                                        <p:attrNameLst>
                                          <p:attrName>style.visibility</p:attrName>
                                        </p:attrNameLst>
                                      </p:cBhvr>
                                      <p:to>
                                        <p:strVal val="visible"/>
                                      </p:to>
                                    </p:set>
                                    <p:animEffect transition="in" filter="dissolve">
                                      <p:cBhvr>
                                        <p:cTn id="87" dur="500"/>
                                        <p:tgtEl>
                                          <p:spTgt spid="131"/>
                                        </p:tgtEl>
                                      </p:cBhvr>
                                    </p:animEffect>
                                  </p:childTnLst>
                                </p:cTn>
                              </p:par>
                            </p:childTnLst>
                          </p:cTn>
                        </p:par>
                        <p:par>
                          <p:cTn id="88" fill="hold">
                            <p:stCondLst>
                              <p:cond delay="10500"/>
                            </p:stCondLst>
                            <p:childTnLst>
                              <p:par>
                                <p:cTn id="89" presetID="9" presetClass="entr" presetSubtype="0" fill="hold" nodeType="afterEffect">
                                  <p:stCondLst>
                                    <p:cond delay="0"/>
                                  </p:stCondLst>
                                  <p:childTnLst>
                                    <p:set>
                                      <p:cBhvr>
                                        <p:cTn id="90" dur="1" fill="hold">
                                          <p:stCondLst>
                                            <p:cond delay="0"/>
                                          </p:stCondLst>
                                        </p:cTn>
                                        <p:tgtEl>
                                          <p:spTgt spid="141"/>
                                        </p:tgtEl>
                                        <p:attrNameLst>
                                          <p:attrName>style.visibility</p:attrName>
                                        </p:attrNameLst>
                                      </p:cBhvr>
                                      <p:to>
                                        <p:strVal val="visible"/>
                                      </p:to>
                                    </p:set>
                                    <p:animEffect transition="in" filter="dissolve">
                                      <p:cBhvr>
                                        <p:cTn id="91" dur="500"/>
                                        <p:tgtEl>
                                          <p:spTgt spid="141"/>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138"/>
                                        </p:tgtEl>
                                        <p:attrNameLst>
                                          <p:attrName>style.visibility</p:attrName>
                                        </p:attrNameLst>
                                      </p:cBhvr>
                                      <p:to>
                                        <p:strVal val="visible"/>
                                      </p:to>
                                    </p:set>
                                    <p:animEffect transition="in" filter="dissolve">
                                      <p:cBhvr>
                                        <p:cTn id="95" dur="500"/>
                                        <p:tgtEl>
                                          <p:spTgt spid="138"/>
                                        </p:tgtEl>
                                      </p:cBhvr>
                                    </p:animEffect>
                                  </p:childTnLst>
                                </p:cTn>
                              </p:par>
                            </p:childTnLst>
                          </p:cTn>
                        </p:par>
                        <p:par>
                          <p:cTn id="96" fill="hold">
                            <p:stCondLst>
                              <p:cond delay="11500"/>
                            </p:stCondLst>
                            <p:childTnLst>
                              <p:par>
                                <p:cTn id="97" presetID="9" presetClass="entr" presetSubtype="0" fill="hold" nodeType="afterEffect">
                                  <p:stCondLst>
                                    <p:cond delay="0"/>
                                  </p:stCondLst>
                                  <p:childTnLst>
                                    <p:set>
                                      <p:cBhvr>
                                        <p:cTn id="98" dur="1" fill="hold">
                                          <p:stCondLst>
                                            <p:cond delay="0"/>
                                          </p:stCondLst>
                                        </p:cTn>
                                        <p:tgtEl>
                                          <p:spTgt spid="136"/>
                                        </p:tgtEl>
                                        <p:attrNameLst>
                                          <p:attrName>style.visibility</p:attrName>
                                        </p:attrNameLst>
                                      </p:cBhvr>
                                      <p:to>
                                        <p:strVal val="visible"/>
                                      </p:to>
                                    </p:set>
                                    <p:animEffect transition="in" filter="dissolve">
                                      <p:cBhvr>
                                        <p:cTn id="99"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ound Same Side Corner Rectangle 26"/>
          <p:cNvSpPr/>
          <p:nvPr/>
        </p:nvSpPr>
        <p:spPr>
          <a:xfrm>
            <a:off x="63962" y="2500312"/>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Νοσοκομείο</a:t>
            </a:r>
            <a:endParaRPr lang="el-GR" dirty="0"/>
          </a:p>
        </p:txBody>
      </p:sp>
      <p:sp>
        <p:nvSpPr>
          <p:cNvPr id="28" name="Round Same Side Corner Rectangle 27"/>
          <p:cNvSpPr/>
          <p:nvPr/>
        </p:nvSpPr>
        <p:spPr>
          <a:xfrm>
            <a:off x="698082" y="154563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ΜΚΟ</a:t>
            </a:r>
            <a:endParaRPr lang="el-GR" dirty="0"/>
          </a:p>
        </p:txBody>
      </p:sp>
      <p:sp>
        <p:nvSpPr>
          <p:cNvPr id="29" name="Round Same Side Corner Rectangle 28"/>
          <p:cNvSpPr/>
          <p:nvPr/>
        </p:nvSpPr>
        <p:spPr>
          <a:xfrm>
            <a:off x="2057550" y="398741"/>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dirty="0" smtClean="0"/>
              <a:t>Αστυνομία</a:t>
            </a:r>
            <a:endParaRPr lang="el-GR" dirty="0"/>
          </a:p>
        </p:txBody>
      </p:sp>
      <p:sp>
        <p:nvSpPr>
          <p:cNvPr id="30" name="Round Same Side Corner Rectangle 29"/>
          <p:cNvSpPr/>
          <p:nvPr/>
        </p:nvSpPr>
        <p:spPr>
          <a:xfrm>
            <a:off x="3880386" y="357505"/>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00" dirty="0" smtClean="0"/>
              <a:t>Κοινωνικές Υπηρεσίες</a:t>
            </a:r>
            <a:endParaRPr lang="el-GR" sz="1000" dirty="0"/>
          </a:p>
        </p:txBody>
      </p:sp>
      <p:sp>
        <p:nvSpPr>
          <p:cNvPr id="31" name="Round Same Side Corner Rectangle 30"/>
          <p:cNvSpPr/>
          <p:nvPr/>
        </p:nvSpPr>
        <p:spPr>
          <a:xfrm>
            <a:off x="5897172" y="627535"/>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Δικαιοσύνη</a:t>
            </a:r>
            <a:endParaRPr lang="el-GR" sz="1600" dirty="0"/>
          </a:p>
        </p:txBody>
      </p:sp>
      <p:sp>
        <p:nvSpPr>
          <p:cNvPr id="32" name="Round Same Side Corner Rectangle 31"/>
          <p:cNvSpPr/>
          <p:nvPr/>
        </p:nvSpPr>
        <p:spPr>
          <a:xfrm>
            <a:off x="7624802" y="1275607"/>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smtClean="0"/>
              <a:t>Σχολείο </a:t>
            </a:r>
            <a:endParaRPr lang="el-GR" sz="1600" dirty="0"/>
          </a:p>
        </p:txBody>
      </p:sp>
      <p:sp>
        <p:nvSpPr>
          <p:cNvPr id="34" name="Round Same Side Corner Rectangle 33"/>
          <p:cNvSpPr/>
          <p:nvPr/>
        </p:nvSpPr>
        <p:spPr>
          <a:xfrm>
            <a:off x="7624802" y="2463739"/>
            <a:ext cx="1368152" cy="24029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400" dirty="0" smtClean="0"/>
              <a:t>Νοσοκομείο</a:t>
            </a:r>
            <a:r>
              <a:rPr lang="en-US" sz="1400" dirty="0" smtClean="0"/>
              <a:t> II</a:t>
            </a:r>
            <a:endParaRPr lang="el-GR" sz="1400" dirty="0"/>
          </a:p>
        </p:txBody>
      </p:sp>
      <p:pic>
        <p:nvPicPr>
          <p:cNvPr id="3074"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3010644" y="1221607"/>
            <a:ext cx="3289548" cy="1850371"/>
          </a:xfrm>
          <a:prstGeom prst="rect">
            <a:avLst/>
          </a:prstGeom>
          <a:noFill/>
        </p:spPr>
      </p:pic>
      <p:sp>
        <p:nvSpPr>
          <p:cNvPr id="33" name="Rounded Rectangle 32"/>
          <p:cNvSpPr/>
          <p:nvPr/>
        </p:nvSpPr>
        <p:spPr>
          <a:xfrm>
            <a:off x="500034" y="3286131"/>
            <a:ext cx="8358246" cy="185737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sz="2000" dirty="0" smtClean="0"/>
              <a:t>Η παρακολούθηση των υποθέσεων παρεμποδίζεται λόγω:</a:t>
            </a:r>
            <a:endParaRPr lang="en-US" sz="2000" dirty="0" smtClean="0"/>
          </a:p>
          <a:p>
            <a:pPr lvl="1">
              <a:buFontTx/>
              <a:buChar char="-"/>
            </a:pPr>
            <a:r>
              <a:rPr lang="el-GR" sz="2000" dirty="0" smtClean="0"/>
              <a:t>Μη συστηματικής επικοινωνίας μεταξύ των επαγγελματιών που εργάζονται σε υπηρεσίες που ανήκουν: </a:t>
            </a:r>
            <a:r>
              <a:rPr lang="en-US" sz="2000" dirty="0" smtClean="0"/>
              <a:t> </a:t>
            </a:r>
          </a:p>
          <a:p>
            <a:pPr lvl="2">
              <a:buFontTx/>
              <a:buChar char="-"/>
            </a:pPr>
            <a:r>
              <a:rPr lang="el-GR" sz="2000" dirty="0" smtClean="0"/>
              <a:t>Σε κοινούς ή διαφορετικούς τομείς </a:t>
            </a:r>
          </a:p>
          <a:p>
            <a:pPr lvl="2">
              <a:buFontTx/>
              <a:buChar char="-"/>
            </a:pPr>
            <a:r>
              <a:rPr lang="el-GR" sz="2000" dirty="0" smtClean="0"/>
              <a:t>Σε κοινές ή διαφορετικές γεωγραφικές περιοχές εντός της ίδιας χώρας ή μεταξύ διαφορετικών χωρών</a:t>
            </a:r>
            <a:endParaRPr lang="en-US" sz="2000" dirty="0" smtClean="0"/>
          </a:p>
        </p:txBody>
      </p:sp>
      <p:sp>
        <p:nvSpPr>
          <p:cNvPr id="12" name="Rounded Rectangle 11"/>
          <p:cNvSpPr/>
          <p:nvPr/>
        </p:nvSpPr>
        <p:spPr>
          <a:xfrm>
            <a:off x="63962" y="141480"/>
            <a:ext cx="1843742" cy="990110"/>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endParaRPr lang="el-GR" sz="1400" b="1" dirty="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l-GR" sz="1200" b="1" dirty="0">
                <a:solidFill>
                  <a:schemeClr val="accent1">
                    <a:lumMod val="75000"/>
                  </a:schemeClr>
                </a:solidFill>
                <a:latin typeface="Calibri" pitchFamily="34" charset="0"/>
                <a:ea typeface="Calibri" pitchFamily="34" charset="0"/>
                <a:cs typeface="Tahoma" pitchFamily="34" charset="0"/>
              </a:rPr>
              <a:t>ΟΧΙ ΤΥΠΙΚΕΣ ΔΙΑΔΙΚΑΣΙΕΣ ΕΠΙΚΟΙΝΩΝΙΑΣ</a:t>
            </a:r>
          </a:p>
          <a:p>
            <a:pPr lvl="0" fontAlgn="base">
              <a:spcBef>
                <a:spcPct val="0"/>
              </a:spcBef>
              <a:spcAft>
                <a:spcPct val="0"/>
              </a:spcAft>
            </a:pPr>
            <a:r>
              <a:rPr lang="el-GR" sz="1200" b="1" dirty="0">
                <a:solidFill>
                  <a:schemeClr val="accent1">
                    <a:lumMod val="75000"/>
                  </a:schemeClr>
                </a:solidFill>
                <a:latin typeface="Calibri" pitchFamily="34" charset="0"/>
                <a:ea typeface="Calibri" pitchFamily="34" charset="0"/>
                <a:cs typeface="Tahoma" pitchFamily="34" charset="0"/>
              </a:rPr>
              <a:t>Το παράδειγμα της </a:t>
            </a:r>
            <a:r>
              <a:rPr lang="el-GR" sz="1200" b="1" dirty="0" smtClean="0">
                <a:solidFill>
                  <a:schemeClr val="accent1">
                    <a:lumMod val="75000"/>
                  </a:schemeClr>
                </a:solidFill>
                <a:latin typeface="Calibri" pitchFamily="34" charset="0"/>
                <a:ea typeface="Calibri" pitchFamily="34" charset="0"/>
                <a:cs typeface="Tahoma" pitchFamily="34" charset="0"/>
              </a:rPr>
              <a:t>Κύπρου</a:t>
            </a:r>
            <a:endParaRPr lang="en-US" sz="1200" b="1" i="1" dirty="0" smtClean="0">
              <a:solidFill>
                <a:schemeClr val="accent1">
                  <a:lumMod val="75000"/>
                </a:schemeClr>
              </a:solidFill>
              <a:latin typeface="Calibri" pitchFamily="34" charset="0"/>
              <a:ea typeface="Calibri"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2005</TotalTime>
  <Words>2903</Words>
  <Application>Microsoft Office PowerPoint</Application>
  <PresentationFormat>On-screen Show (16:9)</PresentationFormat>
  <Paragraphs>486</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CAN-MDS Λογική</vt:lpstr>
      <vt:lpstr>Slide 2</vt:lpstr>
      <vt:lpstr>Περιγραμματικά </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Διαφορετικές υποχρεώσεις  διαφορετικά συμφέροντα/ενδιαφέροντα  διαφορετικά δεδομένα </vt:lpstr>
      <vt:lpstr>CAN-MDS: όλοι οι σχετικοί τομείς &amp; φορείς μπορούν να συνεισφέρουν πληροφορίες για τα ίδια στοιχεία δεδομένων</vt:lpstr>
      <vt:lpstr>CAN-MDS: όλοι οι σχετικοί τομείς &amp; φορείς μπορούν να συνεισφέρουν πληροφορίες για τα ίδια στοιχεία δεδομένων</vt:lpstr>
      <vt:lpstr>CAN-MDS: όλοι οι σχετικοί τομείς &amp; φορείς μπορούν να συνεισφέρουν πληροφορίες για τα ίδια στοιχεία δεδομένων</vt:lpstr>
      <vt:lpstr>έτοιμο προς χρήση εργαλείο για τη διευκόλυνση της διαχείρισης μεμονωμένων περιπτώσεων</vt:lpstr>
      <vt:lpstr>CAN-MDS: όλοι οι σχετικοί τομείς &amp; φορείς μπορούν να συνεισφέρουν πληροφορίες για τα ίδια στοιχεία δεδομένων</vt:lpstr>
      <vt:lpstr>CAN-MDS: όλοι οι σχετικοί τομείς &amp; φορείς μπορούν να συνεισφέρουν πληροφορίες για τα ίδια στοιχεία δεδομένων</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120</cp:revision>
  <dcterms:created xsi:type="dcterms:W3CDTF">2015-09-23T14:40:47Z</dcterms:created>
  <dcterms:modified xsi:type="dcterms:W3CDTF">2022-02-01T17:58:47Z</dcterms:modified>
</cp:coreProperties>
</file>