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diagrams/quickStyle2.xml" ContentType="application/vnd.openxmlformats-officedocument.drawingml.diagramStyle+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commentAuthors.xml" ContentType="application/vnd.openxmlformats-officedocument.presentationml.commentAuthors+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comments/comment1.xml" ContentType="application/vnd.openxmlformats-officedocument.presentationml.comments+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diagrams/layout2.xml" ContentType="application/vnd.openxmlformats-officedocument.drawingml.diagramLayout+xml"/>
  <Override PartName="/ppt/diagrams/layout3.xml" ContentType="application/vnd.openxmlformats-officedocument.drawingml.diagramLayout+xml"/>
  <Override PartName="/ppt/notesSlides/notesSlide6.xml" ContentType="application/vnd.openxmlformats-officedocument.presentationml.notesSlide+xml"/>
  <Override PartName="/ppt/diagrams/layout1.xml" ContentType="application/vnd.openxmlformats-officedocument.drawingml.diagramLayout+xml"/>
  <Override PartName="/ppt/notesSlides/notesSlide7.xml" ContentType="application/vnd.openxmlformats-officedocument.presentationml.notesSlide+xml"/>
  <Override PartName="/ppt/notesSlides/notesSlide10.xml" ContentType="application/vnd.openxmlformats-officedocument.presentationml.notesSlide+xml"/>
  <Override PartName="/ppt/diagrams/data2.xml" ContentType="application/vnd.openxmlformats-officedocument.drawingml.diagramData+xml"/>
  <Override PartName="/ppt/diagrams/data3.xml" ContentType="application/vnd.openxmlformats-officedocument.drawingml.diagramData+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1.xml" ContentType="application/vnd.openxmlformats-officedocument.drawingml.diagramData+xml"/>
  <Override PartName="/ppt/diagrams/colors3.xml" ContentType="application/vnd.openxmlformats-officedocument.drawingml.diagramColors+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diagrams/colors2.xml" ContentType="application/vnd.openxmlformats-officedocument.drawingml.diagramColors+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quickStyle3.xml" ContentType="application/vnd.openxmlformats-officedocument.drawingml.diagramStyle+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Default Extension="jpeg" ContentType="image/jpeg"/>
  <Override PartName="/ppt/diagrams/quickStyle1.xml" ContentType="application/vnd.openxmlformats-officedocument.drawingml.diagramStyle+xml"/>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1"/>
  </p:notesMasterIdLst>
  <p:sldIdLst>
    <p:sldId id="256" r:id="rId2"/>
    <p:sldId id="366" r:id="rId3"/>
    <p:sldId id="358" r:id="rId4"/>
    <p:sldId id="344" r:id="rId5"/>
    <p:sldId id="352" r:id="rId6"/>
    <p:sldId id="356" r:id="rId7"/>
    <p:sldId id="354" r:id="rId8"/>
    <p:sldId id="357" r:id="rId9"/>
    <p:sldId id="360" r:id="rId10"/>
    <p:sldId id="361" r:id="rId11"/>
    <p:sldId id="362" r:id="rId12"/>
    <p:sldId id="364" r:id="rId13"/>
    <p:sldId id="365" r:id="rId14"/>
    <p:sldId id="363" r:id="rId15"/>
    <p:sldId id="266" r:id="rId16"/>
    <p:sldId id="349" r:id="rId17"/>
    <p:sldId id="348" r:id="rId18"/>
    <p:sldId id="350" r:id="rId19"/>
    <p:sldId id="359" r:id="rId20"/>
  </p:sldIdLst>
  <p:sldSz cx="9144000" cy="5143500" type="screen16x9"/>
  <p:notesSz cx="6858000" cy="9144000"/>
  <p:defaultText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162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hp" initials="h" lastIdx="4" clrIdx="0">
    <p:extLst>
      <p:ext uri="{19B8F6BF-5375-455C-9EA6-DF929625EA0E}">
        <p15:presenceInfo xmlns="" xmlns:p15="http://schemas.microsoft.com/office/powerpoint/2012/main" userId="hp"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 xmlns:p14="http://schemas.microsoft.com/office/powerpoint/2010/main">
          <a:srgbClr val="FF0000"/>
        </p14:laserClr>
      </p:ext>
      <p:ext uri="{2FDB2607-1784-4EEB-B798-7EB5836EED8A}">
        <p14:showMediaCtrls xmlns="" xmlns:p14="http://schemas.microsoft.com/office/powerpoint/2010/main" val="1"/>
      </p:ext>
    </p:extLst>
  </p:showPr>
  <p:clrMru>
    <a:srgbClr val="F79646"/>
  </p:clrMru>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9500" autoAdjust="0"/>
    <p:restoredTop sz="87276" autoAdjust="0"/>
  </p:normalViewPr>
  <p:slideViewPr>
    <p:cSldViewPr>
      <p:cViewPr>
        <p:scale>
          <a:sx n="66" d="100"/>
          <a:sy n="66" d="100"/>
        </p:scale>
        <p:origin x="-1260" y="-312"/>
      </p:cViewPr>
      <p:guideLst>
        <p:guide orient="horz" pos="1620"/>
        <p:guide pos="2880"/>
      </p:guideLst>
    </p:cSldViewPr>
  </p:slideViewPr>
  <p:notesTextViewPr>
    <p:cViewPr>
      <p:scale>
        <a:sx n="100" d="100"/>
        <a:sy n="100" d="100"/>
      </p:scale>
      <p:origin x="0" y="0"/>
    </p:cViewPr>
  </p:notesTextViewPr>
  <p:sorterViewPr>
    <p:cViewPr>
      <p:scale>
        <a:sx n="66" d="100"/>
        <a:sy n="66" d="100"/>
      </p:scale>
      <p:origin x="0" y="654"/>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commentAuthors" Target="commentAuthors.xml"/></Relationships>
</file>

<file path=ppt/comments/comment1.xml><?xml version="1.0" encoding="utf-8"?>
<p:cmLst xmlns:a="http://schemas.openxmlformats.org/drawingml/2006/main" xmlns:r="http://schemas.openxmlformats.org/officeDocument/2006/relationships" xmlns:p="http://schemas.openxmlformats.org/presentationml/2006/main">
  <p:cm authorId="1" dt="2020-07-14T10:35:55.374" idx="1">
    <p:pos x="5497" y="2283"/>
    <p:text>να το δούμε ξανά</p:text>
    <p:extLst>
      <p:ext uri="{C676402C-5697-4E1C-873F-D02D1690AC5C}">
        <p15:threadingInfo xmlns="" xmlns:p15="http://schemas.microsoft.com/office/powerpoint/2012/main" timeZoneBias="-180"/>
      </p:ext>
    </p:extLst>
  </p:cm>
</p:cmLst>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6_1">
  <dgm:title val=""/>
  <dgm:desc val=""/>
  <dgm:catLst>
    <dgm:cat type="accent6" pri="11100"/>
  </dgm:catLst>
  <dgm:styleLbl name="node0">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6">
        <a:shade val="80000"/>
      </a:schemeClr>
    </dgm:linClrLst>
    <dgm:effectClrLst/>
    <dgm:txLinClrLst/>
    <dgm:txFillClrLst/>
    <dgm:txEffectClrLst/>
  </dgm:styleLbl>
  <dgm:styleLbl name="node2">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fgImgPlace1">
    <dgm:fillClrLst meth="repeat">
      <a:schemeClr val="accent6">
        <a:tint val="40000"/>
      </a:schemeClr>
    </dgm:fillClrLst>
    <dgm:linClrLst meth="repeat">
      <a:schemeClr val="accent6">
        <a:shade val="80000"/>
      </a:schemeClr>
    </dgm:linClrLst>
    <dgm:effectClrLst/>
    <dgm:txLinClrLst/>
    <dgm:txFillClrLst meth="repeat">
      <a:schemeClr val="lt1"/>
    </dgm:txFillClrLst>
    <dgm:txEffectClrLst/>
  </dgm:styleLbl>
  <dgm:styleLbl name="alignImgPlace1">
    <dgm:fillClrLst meth="repeat">
      <a:schemeClr val="accent6">
        <a:tint val="40000"/>
      </a:schemeClr>
    </dgm:fillClrLst>
    <dgm:linClrLst meth="repeat">
      <a:schemeClr val="accent6">
        <a:shade val="80000"/>
      </a:schemeClr>
    </dgm:linClrLst>
    <dgm:effectClrLst/>
    <dgm:txLinClrLst/>
    <dgm:txFillClrLst meth="repeat">
      <a:schemeClr val="lt1"/>
    </dgm:txFillClrLst>
    <dgm:txEffectClrLst/>
  </dgm:styleLbl>
  <dgm:styleLbl name="bgImgPlace1">
    <dgm:fillClrLst meth="repeat">
      <a:schemeClr val="accent6">
        <a:tint val="40000"/>
      </a:schemeClr>
    </dgm:fillClrLst>
    <dgm:linClrLst meth="repeat">
      <a:schemeClr val="accent6">
        <a:shade val="80000"/>
      </a:schemeClr>
    </dgm:linClrLst>
    <dgm:effectClrLst/>
    <dgm:txLinClrLst/>
    <dgm:txFillClrLst meth="repeat">
      <a:schemeClr val="lt1"/>
    </dgm:txFillClrLst>
    <dgm:txEffectClrLst/>
  </dgm:styleLbl>
  <dgm:styleLbl name="sibTrans2D1">
    <dgm:fillClrLst meth="repeat">
      <a:schemeClr val="accent6">
        <a:tint val="60000"/>
      </a:schemeClr>
    </dgm:fillClrLst>
    <dgm:linClrLst meth="repeat">
      <a:schemeClr val="accent6">
        <a:tint val="60000"/>
      </a:schemeClr>
    </dgm:linClrLst>
    <dgm:effectClrLst/>
    <dgm:txLinClrLst/>
    <dgm:txFillClrLst meth="repeat">
      <a:schemeClr val="dk1"/>
    </dgm:txFillClrLst>
    <dgm:txEffectClrLst/>
  </dgm:styleLbl>
  <dgm:styleLbl name="fgSibTrans2D1">
    <dgm:fillClrLst meth="repeat">
      <a:schemeClr val="accent6">
        <a:tint val="60000"/>
      </a:schemeClr>
    </dgm:fillClrLst>
    <dgm:linClrLst meth="repeat">
      <a:schemeClr val="accent6">
        <a:tint val="60000"/>
      </a:schemeClr>
    </dgm:linClrLst>
    <dgm:effectClrLst/>
    <dgm:txLinClrLst/>
    <dgm:txFillClrLst meth="repeat">
      <a:schemeClr val="dk1"/>
    </dgm:txFillClrLst>
    <dgm:txEffectClrLst/>
  </dgm:styleLbl>
  <dgm:styleLbl name="bgSibTrans2D1">
    <dgm:fillClrLst meth="repeat">
      <a:schemeClr val="accent6">
        <a:tint val="60000"/>
      </a:schemeClr>
    </dgm:fillClrLst>
    <dgm:linClrLst meth="repeat">
      <a:schemeClr val="accent6">
        <a:tint val="60000"/>
      </a:schemeClr>
    </dgm:linClrLst>
    <dgm:effectClrLst/>
    <dgm:txLinClrLst/>
    <dgm:txFillClrLst meth="repeat">
      <a:schemeClr val="dk1"/>
    </dgm:txFillClrLst>
    <dgm:txEffectClrLst/>
  </dgm:styleLbl>
  <dgm:styleLbl name="sibTrans1D1">
    <dgm:fillClrLst meth="repeat">
      <a:schemeClr val="accent6"/>
    </dgm:fillClrLst>
    <dgm:linClrLst meth="repeat">
      <a:schemeClr val="accent6"/>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dgm:txEffectClrLst/>
  </dgm:styleLbl>
  <dgm:styleLbl name="parChTrans2D2">
    <dgm:fillClrLst meth="repeat">
      <a:schemeClr val="accent6"/>
    </dgm:fillClrLst>
    <dgm:linClrLst meth="repeat">
      <a:schemeClr val="accent6"/>
    </dgm:linClrLst>
    <dgm:effectClrLst/>
    <dgm:txLinClrLst/>
    <dgm:txFillClrLst/>
    <dgm:txEffectClrLst/>
  </dgm:styleLbl>
  <dgm:styleLbl name="parChTrans2D3">
    <dgm:fillClrLst meth="repeat">
      <a:schemeClr val="accent6"/>
    </dgm:fillClrLst>
    <dgm:linClrLst meth="repeat">
      <a:schemeClr val="accent6"/>
    </dgm:linClrLst>
    <dgm:effectClrLst/>
    <dgm:txLinClrLst/>
    <dgm:txFillClrLst/>
    <dgm:txEffectClrLst/>
  </dgm:styleLbl>
  <dgm:styleLbl name="parChTrans2D4">
    <dgm:fillClrLst meth="repeat">
      <a:schemeClr val="accent6"/>
    </dgm:fillClrLst>
    <dgm:linClrLst meth="repeat">
      <a:schemeClr val="accent6"/>
    </dgm:linClrLst>
    <dgm:effectClrLst/>
    <dgm:txLinClrLst/>
    <dgm:txFillClrLst meth="repeat">
      <a:schemeClr val="lt1"/>
    </dgm:txFillClrLst>
    <dgm:txEffectClrLst/>
  </dgm:styleLbl>
  <dgm:styleLbl name="parChTrans1D1">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2">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3">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parChTrans1D4">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fgAcc1">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conFgAcc1">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alignAcc1">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trAlignAcc1">
    <dgm:fillClrLst meth="repeat">
      <a:schemeClr val="accent6">
        <a:alpha val="40000"/>
        <a:tint val="40000"/>
      </a:schemeClr>
    </dgm:fillClrLst>
    <dgm:linClrLst meth="repeat">
      <a:schemeClr val="accent6"/>
    </dgm:linClrLst>
    <dgm:effectClrLst/>
    <dgm:txLinClrLst/>
    <dgm:txFillClrLst meth="repeat">
      <a:schemeClr val="dk1"/>
    </dgm:txFillClrLst>
    <dgm:txEffectClrLst/>
  </dgm:styleLbl>
  <dgm:styleLbl name="bgAcc1">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6">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6">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6">
        <a:alpha val="90000"/>
      </a:schemeClr>
    </dgm:linClrLst>
    <dgm:effectClrLst/>
    <dgm:txLinClrLst/>
    <dgm:txFillClrLst meth="repeat">
      <a:schemeClr val="dk1"/>
    </dgm:txFillClrLst>
    <dgm:txEffectClrLst/>
  </dgm:styleLbl>
  <dgm:styleLbl name="fgAcc0">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fgAcc2">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fgAcc3">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fgAcc4">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accent6"/>
    </dgm:linClrLst>
    <dgm:effectClrLst/>
    <dgm:txLinClrLst/>
    <dgm:txFillClrLst meth="repeat">
      <a:schemeClr val="dk1"/>
    </dgm:txFillClrLst>
    <dgm:txEffectClrLst/>
  </dgm:styleLbl>
  <dgm:styleLbl name="dkBgShp">
    <dgm:fillClrLst meth="repeat">
      <a:schemeClr val="accent6">
        <a:shade val="80000"/>
      </a:schemeClr>
    </dgm:fillClrLst>
    <dgm:linClrLst meth="repeat">
      <a:schemeClr val="accent6"/>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48AA3B5-85E2-4518-A1DF-2A4339020191}" type="doc">
      <dgm:prSet loTypeId="urn:microsoft.com/office/officeart/2005/8/layout/hList6" loCatId="list" qsTypeId="urn:microsoft.com/office/officeart/2005/8/quickstyle/simple1" qsCatId="simple" csTypeId="urn:microsoft.com/office/officeart/2005/8/colors/accent1_2" csCatId="accent1" phldr="1"/>
      <dgm:spPr/>
      <dgm:t>
        <a:bodyPr/>
        <a:lstStyle/>
        <a:p>
          <a:endParaRPr lang="el-GR"/>
        </a:p>
      </dgm:t>
    </dgm:pt>
    <dgm:pt modelId="{E5622BB9-43A9-423C-9E66-B846C53FE84E}">
      <dgm:prSet phldrT="[Text]">
        <dgm:style>
          <a:lnRef idx="2">
            <a:schemeClr val="accent1"/>
          </a:lnRef>
          <a:fillRef idx="1">
            <a:schemeClr val="lt1"/>
          </a:fillRef>
          <a:effectRef idx="0">
            <a:schemeClr val="accent1"/>
          </a:effectRef>
          <a:fontRef idx="minor">
            <a:schemeClr val="dk1"/>
          </a:fontRef>
        </dgm:style>
      </dgm:prSet>
      <dgm:spPr/>
      <dgm:t>
        <a:bodyPr/>
        <a:lstStyle/>
        <a:p>
          <a:r>
            <a:rPr lang="en-US" sz="1700" dirty="0" smtClean="0"/>
            <a:t>‘</a:t>
          </a:r>
          <a:r>
            <a:rPr lang="el-GR" sz="1700" dirty="0" smtClean="0"/>
            <a:t>ο πραγματικός αριθμός τέτοιων υποθέσεων είναι άγνωστος</a:t>
          </a:r>
          <a:r>
            <a:rPr lang="en-US" sz="1700" dirty="0" smtClean="0"/>
            <a:t>’</a:t>
          </a:r>
          <a:endParaRPr lang="el-GR" sz="1700" dirty="0"/>
        </a:p>
      </dgm:t>
    </dgm:pt>
    <dgm:pt modelId="{D6D24994-6220-4B00-A238-D421AB0F291C}" type="parTrans" cxnId="{1C265245-231D-445E-AA34-788AB27A9025}">
      <dgm:prSet/>
      <dgm:spPr/>
      <dgm:t>
        <a:bodyPr/>
        <a:lstStyle/>
        <a:p>
          <a:endParaRPr lang="el-GR"/>
        </a:p>
      </dgm:t>
    </dgm:pt>
    <dgm:pt modelId="{3D88072D-1FB5-4A6B-9585-4ED4B6511A3C}" type="sibTrans" cxnId="{1C265245-231D-445E-AA34-788AB27A9025}">
      <dgm:prSet/>
      <dgm:spPr/>
      <dgm:t>
        <a:bodyPr/>
        <a:lstStyle/>
        <a:p>
          <a:endParaRPr lang="el-GR"/>
        </a:p>
      </dgm:t>
    </dgm:pt>
    <dgm:pt modelId="{40E2836F-4D65-4707-82B0-7063FA2A5E7E}">
      <dgm:prSet/>
      <dgm:spPr/>
      <dgm:t>
        <a:bodyPr/>
        <a:lstStyle/>
        <a:p>
          <a:r>
            <a:rPr lang="el-GR" dirty="0" smtClean="0"/>
            <a:t>«Ο αριθμός των επίσημων υποθέσεων δεν αντικατοπτρίζει  σαφώς την πραγματική έκταση του προβλήματος</a:t>
          </a:r>
          <a:endParaRPr lang="en-US" dirty="0"/>
        </a:p>
      </dgm:t>
    </dgm:pt>
    <dgm:pt modelId="{8C73053B-20E5-4610-B054-4C8543E7109F}" type="parTrans" cxnId="{08DC134C-C951-47DA-B6BE-0C9755DF853A}">
      <dgm:prSet/>
      <dgm:spPr/>
      <dgm:t>
        <a:bodyPr/>
        <a:lstStyle/>
        <a:p>
          <a:endParaRPr lang="el-GR"/>
        </a:p>
      </dgm:t>
    </dgm:pt>
    <dgm:pt modelId="{A216BBD8-E49A-4CA7-A4F5-62CA562E97EC}" type="sibTrans" cxnId="{08DC134C-C951-47DA-B6BE-0C9755DF853A}">
      <dgm:prSet/>
      <dgm:spPr/>
      <dgm:t>
        <a:bodyPr/>
        <a:lstStyle/>
        <a:p>
          <a:endParaRPr lang="el-GR"/>
        </a:p>
      </dgm:t>
    </dgm:pt>
    <dgm:pt modelId="{F210A352-6E66-409C-A498-9792F94909F9}">
      <dgm:prSet/>
      <dgm:spPr/>
      <dgm:t>
        <a:bodyPr/>
        <a:lstStyle/>
        <a:p>
          <a:r>
            <a:rPr lang="el-GR" b="0" i="1" dirty="0" smtClean="0"/>
            <a:t>Επιτροπή των Ηνωμένων Εθνών για τα Δικαιώματα του Παιδιού «… να ενισχυθούν των μηχανισμών συλλογής δεδομένων με τη δημιουργία εθνικής κεντρικής βάσης δεδομένων…»</a:t>
          </a:r>
          <a:endParaRPr lang="el-GR" b="0" i="1" dirty="0"/>
        </a:p>
      </dgm:t>
    </dgm:pt>
    <dgm:pt modelId="{878256BD-250D-4161-BCAC-93E5634A6348}" type="parTrans" cxnId="{5FABFB88-BB1C-43CF-953D-0474B6E3864B}">
      <dgm:prSet/>
      <dgm:spPr/>
      <dgm:t>
        <a:bodyPr/>
        <a:lstStyle/>
        <a:p>
          <a:endParaRPr lang="el-GR"/>
        </a:p>
      </dgm:t>
    </dgm:pt>
    <dgm:pt modelId="{6A4DA0F5-1CD7-45D5-9B33-B0A06E079C2B}" type="sibTrans" cxnId="{5FABFB88-BB1C-43CF-953D-0474B6E3864B}">
      <dgm:prSet/>
      <dgm:spPr/>
      <dgm:t>
        <a:bodyPr/>
        <a:lstStyle/>
        <a:p>
          <a:endParaRPr lang="el-GR"/>
        </a:p>
      </dgm:t>
    </dgm:pt>
    <dgm:pt modelId="{8C1BF8E1-3E5E-4B78-893C-87384946A3D5}">
      <dgm:prSet phldrT="[Text]" custT="1">
        <dgm:style>
          <a:lnRef idx="2">
            <a:schemeClr val="accent1"/>
          </a:lnRef>
          <a:fillRef idx="1">
            <a:schemeClr val="lt1"/>
          </a:fillRef>
          <a:effectRef idx="0">
            <a:schemeClr val="accent1"/>
          </a:effectRef>
          <a:fontRef idx="minor">
            <a:schemeClr val="dk1"/>
          </a:fontRef>
        </dgm:style>
      </dgm:prSet>
      <dgm:spPr/>
      <dgm:t>
        <a:bodyPr/>
        <a:lstStyle/>
        <a:p>
          <a:r>
            <a:rPr lang="en-US" sz="1600" dirty="0" smtClean="0"/>
            <a:t>(</a:t>
          </a:r>
          <a:r>
            <a:rPr lang="en-US" sz="1600" dirty="0" err="1" smtClean="0"/>
            <a:t>Trocmé</a:t>
          </a:r>
          <a:r>
            <a:rPr lang="en-US" sz="1600" dirty="0" smtClean="0"/>
            <a:t> et al 2005; Bolen &amp; </a:t>
          </a:r>
          <a:r>
            <a:rPr lang="en-US" sz="1600" dirty="0" err="1" smtClean="0"/>
            <a:t>Scannapieco</a:t>
          </a:r>
          <a:r>
            <a:rPr lang="en-US" sz="1600" dirty="0" smtClean="0"/>
            <a:t> 1999; </a:t>
          </a:r>
          <a:r>
            <a:rPr lang="en-US" sz="1600" dirty="0" err="1" smtClean="0"/>
            <a:t>Sedlak</a:t>
          </a:r>
          <a:r>
            <a:rPr lang="en-US" sz="1600" dirty="0" smtClean="0"/>
            <a:t> &amp; </a:t>
          </a:r>
          <a:r>
            <a:rPr lang="en-US" sz="1600" dirty="0" err="1" smtClean="0"/>
            <a:t>Broadhurst</a:t>
          </a:r>
          <a:r>
            <a:rPr lang="en-US" sz="1600" dirty="0" smtClean="0"/>
            <a:t> 1996)</a:t>
          </a:r>
          <a:endParaRPr lang="el-GR" sz="1600" dirty="0"/>
        </a:p>
      </dgm:t>
    </dgm:pt>
    <dgm:pt modelId="{8EAE8E4C-0BF8-46D3-A514-CD7EBB815674}" type="parTrans" cxnId="{AB09E2A7-587F-44A5-AE48-BD78F31D9777}">
      <dgm:prSet/>
      <dgm:spPr/>
      <dgm:t>
        <a:bodyPr/>
        <a:lstStyle/>
        <a:p>
          <a:endParaRPr lang="en-US"/>
        </a:p>
      </dgm:t>
    </dgm:pt>
    <dgm:pt modelId="{06FE8C07-61EF-4FBE-88CB-CA1050B875C2}" type="sibTrans" cxnId="{AB09E2A7-587F-44A5-AE48-BD78F31D9777}">
      <dgm:prSet/>
      <dgm:spPr/>
      <dgm:t>
        <a:bodyPr/>
        <a:lstStyle/>
        <a:p>
          <a:endParaRPr lang="en-US"/>
        </a:p>
      </dgm:t>
    </dgm:pt>
    <dgm:pt modelId="{382A2F7D-2FC4-4360-8C77-E91017F5FEC7}">
      <dgm:prSet custT="1"/>
      <dgm:spPr/>
      <dgm:t>
        <a:bodyPr/>
        <a:lstStyle/>
        <a:p>
          <a:r>
            <a:rPr lang="el-GR" sz="1600" dirty="0" smtClean="0"/>
            <a:t>«Μεταξύ των μισών έως τεσσάρων πέμπτων όλων των θυμάτων κακοποίησης δεν είναι γνωστές στις υπηρεσίες προστασίας των παιδιών»</a:t>
          </a:r>
          <a:endParaRPr lang="en-US" sz="1600" dirty="0" smtClean="0"/>
        </a:p>
      </dgm:t>
    </dgm:pt>
    <dgm:pt modelId="{8DAFAE14-8C1A-4E8A-993B-3C973E238624}" type="parTrans" cxnId="{966A2EA4-0A20-40F1-89B3-D7220731B516}">
      <dgm:prSet/>
      <dgm:spPr/>
      <dgm:t>
        <a:bodyPr/>
        <a:lstStyle/>
        <a:p>
          <a:endParaRPr lang="en-US"/>
        </a:p>
      </dgm:t>
    </dgm:pt>
    <dgm:pt modelId="{434120E6-87AE-40AF-9774-991E15AC4371}" type="sibTrans" cxnId="{966A2EA4-0A20-40F1-89B3-D7220731B516}">
      <dgm:prSet/>
      <dgm:spPr/>
      <dgm:t>
        <a:bodyPr/>
        <a:lstStyle/>
        <a:p>
          <a:endParaRPr lang="en-US"/>
        </a:p>
      </dgm:t>
    </dgm:pt>
    <dgm:pt modelId="{CA11D0AD-897A-4DED-BFE7-4C592E54B8C6}">
      <dgm:prSet/>
      <dgm:spPr/>
      <dgm:t>
        <a:bodyPr/>
        <a:lstStyle/>
        <a:p>
          <a:r>
            <a:rPr lang="el-GR" dirty="0" smtClean="0"/>
            <a:t>«Θα βελτιωθούν τα ποσοστά αναφοράς κακοποίησης και παραμέλησης παιδιών</a:t>
          </a:r>
          <a:endParaRPr lang="en-US" dirty="0" smtClean="0"/>
        </a:p>
      </dgm:t>
    </dgm:pt>
    <dgm:pt modelId="{B586713C-11C5-4DA5-A249-07CF6E1CBFB1}" type="parTrans" cxnId="{590A6669-AA87-4D26-9C20-B92E2228C5B1}">
      <dgm:prSet/>
      <dgm:spPr/>
      <dgm:t>
        <a:bodyPr/>
        <a:lstStyle/>
        <a:p>
          <a:endParaRPr lang="en-US"/>
        </a:p>
      </dgm:t>
    </dgm:pt>
    <dgm:pt modelId="{FFDB52FC-EC3F-4901-8B16-843613984DEF}" type="sibTrans" cxnId="{590A6669-AA87-4D26-9C20-B92E2228C5B1}">
      <dgm:prSet/>
      <dgm:spPr/>
      <dgm:t>
        <a:bodyPr/>
        <a:lstStyle/>
        <a:p>
          <a:endParaRPr lang="en-US"/>
        </a:p>
      </dgm:t>
    </dgm:pt>
    <dgm:pt modelId="{F079727B-2E16-4CBC-AB44-2C814439501E}" type="pres">
      <dgm:prSet presAssocID="{648AA3B5-85E2-4518-A1DF-2A4339020191}" presName="Name0" presStyleCnt="0">
        <dgm:presLayoutVars>
          <dgm:dir/>
          <dgm:resizeHandles val="exact"/>
        </dgm:presLayoutVars>
      </dgm:prSet>
      <dgm:spPr/>
      <dgm:t>
        <a:bodyPr/>
        <a:lstStyle/>
        <a:p>
          <a:endParaRPr lang="en-US"/>
        </a:p>
      </dgm:t>
    </dgm:pt>
    <dgm:pt modelId="{A79C8F91-ED46-4270-BD95-7BD302CB6A0D}" type="pres">
      <dgm:prSet presAssocID="{E5622BB9-43A9-423C-9E66-B846C53FE84E}" presName="node" presStyleLbl="node1" presStyleIdx="0" presStyleCnt="4">
        <dgm:presLayoutVars>
          <dgm:bulletEnabled val="1"/>
        </dgm:presLayoutVars>
      </dgm:prSet>
      <dgm:spPr/>
      <dgm:t>
        <a:bodyPr/>
        <a:lstStyle/>
        <a:p>
          <a:endParaRPr lang="el-GR"/>
        </a:p>
      </dgm:t>
    </dgm:pt>
    <dgm:pt modelId="{C6BA032A-2FF2-4BB0-A651-4D871D736076}" type="pres">
      <dgm:prSet presAssocID="{3D88072D-1FB5-4A6B-9585-4ED4B6511A3C}" presName="sibTrans" presStyleCnt="0"/>
      <dgm:spPr/>
    </dgm:pt>
    <dgm:pt modelId="{0F8E407F-C375-46A9-8C01-E4A05FC127E7}" type="pres">
      <dgm:prSet presAssocID="{8C1BF8E1-3E5E-4B78-893C-87384946A3D5}" presName="node" presStyleLbl="node1" presStyleIdx="1" presStyleCnt="4">
        <dgm:presLayoutVars>
          <dgm:bulletEnabled val="1"/>
        </dgm:presLayoutVars>
      </dgm:prSet>
      <dgm:spPr/>
      <dgm:t>
        <a:bodyPr/>
        <a:lstStyle/>
        <a:p>
          <a:endParaRPr lang="en-US"/>
        </a:p>
      </dgm:t>
    </dgm:pt>
    <dgm:pt modelId="{FEE36301-4B93-46ED-9871-5E308A042714}" type="pres">
      <dgm:prSet presAssocID="{06FE8C07-61EF-4FBE-88CB-CA1050B875C2}" presName="sibTrans" presStyleCnt="0"/>
      <dgm:spPr/>
    </dgm:pt>
    <dgm:pt modelId="{1D3BC2B2-CA57-41D9-838C-A8CD4ED5102B}" type="pres">
      <dgm:prSet presAssocID="{40E2836F-4D65-4707-82B0-7063FA2A5E7E}" presName="node" presStyleLbl="node1" presStyleIdx="2" presStyleCnt="4">
        <dgm:presLayoutVars>
          <dgm:bulletEnabled val="1"/>
        </dgm:presLayoutVars>
      </dgm:prSet>
      <dgm:spPr/>
      <dgm:t>
        <a:bodyPr/>
        <a:lstStyle/>
        <a:p>
          <a:endParaRPr lang="en-US"/>
        </a:p>
      </dgm:t>
    </dgm:pt>
    <dgm:pt modelId="{88DE6DB7-7B5C-4CB1-8F35-843E0EA9CCC6}" type="pres">
      <dgm:prSet presAssocID="{A216BBD8-E49A-4CA7-A4F5-62CA562E97EC}" presName="sibTrans" presStyleCnt="0"/>
      <dgm:spPr/>
    </dgm:pt>
    <dgm:pt modelId="{E6F93D65-7271-44DF-91DA-D7B435FF665B}" type="pres">
      <dgm:prSet presAssocID="{CA11D0AD-897A-4DED-BFE7-4C592E54B8C6}" presName="node" presStyleLbl="node1" presStyleIdx="3" presStyleCnt="4">
        <dgm:presLayoutVars>
          <dgm:bulletEnabled val="1"/>
        </dgm:presLayoutVars>
      </dgm:prSet>
      <dgm:spPr/>
      <dgm:t>
        <a:bodyPr/>
        <a:lstStyle/>
        <a:p>
          <a:endParaRPr lang="en-US"/>
        </a:p>
      </dgm:t>
    </dgm:pt>
  </dgm:ptLst>
  <dgm:cxnLst>
    <dgm:cxn modelId="{AB09E2A7-587F-44A5-AE48-BD78F31D9777}" srcId="{648AA3B5-85E2-4518-A1DF-2A4339020191}" destId="{8C1BF8E1-3E5E-4B78-893C-87384946A3D5}" srcOrd="1" destOrd="0" parTransId="{8EAE8E4C-0BF8-46D3-A514-CD7EBB815674}" sibTransId="{06FE8C07-61EF-4FBE-88CB-CA1050B875C2}"/>
    <dgm:cxn modelId="{BC307C92-58E3-4A7B-8CF3-A37FA3FB23E3}" type="presOf" srcId="{8C1BF8E1-3E5E-4B78-893C-87384946A3D5}" destId="{0F8E407F-C375-46A9-8C01-E4A05FC127E7}" srcOrd="0" destOrd="0" presId="urn:microsoft.com/office/officeart/2005/8/layout/hList6"/>
    <dgm:cxn modelId="{F1A350CD-A0C6-4D26-9F83-8DCBC4C52B47}" type="presOf" srcId="{F210A352-6E66-409C-A498-9792F94909F9}" destId="{E6F93D65-7271-44DF-91DA-D7B435FF665B}" srcOrd="0" destOrd="1" presId="urn:microsoft.com/office/officeart/2005/8/layout/hList6"/>
    <dgm:cxn modelId="{843CE442-8E00-484A-BA52-6B908B1E29E8}" type="presOf" srcId="{382A2F7D-2FC4-4360-8C77-E91017F5FEC7}" destId="{A79C8F91-ED46-4270-BD95-7BD302CB6A0D}" srcOrd="0" destOrd="1" presId="urn:microsoft.com/office/officeart/2005/8/layout/hList6"/>
    <dgm:cxn modelId="{5FABFB88-BB1C-43CF-953D-0474B6E3864B}" srcId="{CA11D0AD-897A-4DED-BFE7-4C592E54B8C6}" destId="{F210A352-6E66-409C-A498-9792F94909F9}" srcOrd="0" destOrd="0" parTransId="{878256BD-250D-4161-BCAC-93E5634A6348}" sibTransId="{6A4DA0F5-1CD7-45D5-9B33-B0A06E079C2B}"/>
    <dgm:cxn modelId="{08DC134C-C951-47DA-B6BE-0C9755DF853A}" srcId="{648AA3B5-85E2-4518-A1DF-2A4339020191}" destId="{40E2836F-4D65-4707-82B0-7063FA2A5E7E}" srcOrd="2" destOrd="0" parTransId="{8C73053B-20E5-4610-B054-4C8543E7109F}" sibTransId="{A216BBD8-E49A-4CA7-A4F5-62CA562E97EC}"/>
    <dgm:cxn modelId="{590A6669-AA87-4D26-9C20-B92E2228C5B1}" srcId="{648AA3B5-85E2-4518-A1DF-2A4339020191}" destId="{CA11D0AD-897A-4DED-BFE7-4C592E54B8C6}" srcOrd="3" destOrd="0" parTransId="{B586713C-11C5-4DA5-A249-07CF6E1CBFB1}" sibTransId="{FFDB52FC-EC3F-4901-8B16-843613984DEF}"/>
    <dgm:cxn modelId="{1C265245-231D-445E-AA34-788AB27A9025}" srcId="{648AA3B5-85E2-4518-A1DF-2A4339020191}" destId="{E5622BB9-43A9-423C-9E66-B846C53FE84E}" srcOrd="0" destOrd="0" parTransId="{D6D24994-6220-4B00-A238-D421AB0F291C}" sibTransId="{3D88072D-1FB5-4A6B-9585-4ED4B6511A3C}"/>
    <dgm:cxn modelId="{6D04EDD0-9428-4735-B32E-33737ECF9A6E}" type="presOf" srcId="{648AA3B5-85E2-4518-A1DF-2A4339020191}" destId="{F079727B-2E16-4CBC-AB44-2C814439501E}" srcOrd="0" destOrd="0" presId="urn:microsoft.com/office/officeart/2005/8/layout/hList6"/>
    <dgm:cxn modelId="{35E19A1B-D014-41BD-ADFC-4DC8FB0F0145}" type="presOf" srcId="{40E2836F-4D65-4707-82B0-7063FA2A5E7E}" destId="{1D3BC2B2-CA57-41D9-838C-A8CD4ED5102B}" srcOrd="0" destOrd="0" presId="urn:microsoft.com/office/officeart/2005/8/layout/hList6"/>
    <dgm:cxn modelId="{966A2EA4-0A20-40F1-89B3-D7220731B516}" srcId="{E5622BB9-43A9-423C-9E66-B846C53FE84E}" destId="{382A2F7D-2FC4-4360-8C77-E91017F5FEC7}" srcOrd="0" destOrd="0" parTransId="{8DAFAE14-8C1A-4E8A-993B-3C973E238624}" sibTransId="{434120E6-87AE-40AF-9774-991E15AC4371}"/>
    <dgm:cxn modelId="{8BE62723-308E-4E85-9021-93061D45CEFC}" type="presOf" srcId="{CA11D0AD-897A-4DED-BFE7-4C592E54B8C6}" destId="{E6F93D65-7271-44DF-91DA-D7B435FF665B}" srcOrd="0" destOrd="0" presId="urn:microsoft.com/office/officeart/2005/8/layout/hList6"/>
    <dgm:cxn modelId="{7388C1D9-6654-48A1-832B-35C0B1EAC3E6}" type="presOf" srcId="{E5622BB9-43A9-423C-9E66-B846C53FE84E}" destId="{A79C8F91-ED46-4270-BD95-7BD302CB6A0D}" srcOrd="0" destOrd="0" presId="urn:microsoft.com/office/officeart/2005/8/layout/hList6"/>
    <dgm:cxn modelId="{CD727851-633F-4C1A-B9BD-B34FFA7C4DFC}" type="presParOf" srcId="{F079727B-2E16-4CBC-AB44-2C814439501E}" destId="{A79C8F91-ED46-4270-BD95-7BD302CB6A0D}" srcOrd="0" destOrd="0" presId="urn:microsoft.com/office/officeart/2005/8/layout/hList6"/>
    <dgm:cxn modelId="{977D930F-58E9-4581-84B9-A21DF11FE920}" type="presParOf" srcId="{F079727B-2E16-4CBC-AB44-2C814439501E}" destId="{C6BA032A-2FF2-4BB0-A651-4D871D736076}" srcOrd="1" destOrd="0" presId="urn:microsoft.com/office/officeart/2005/8/layout/hList6"/>
    <dgm:cxn modelId="{9498DA73-EA04-4BB5-A968-C8E1879C3FCE}" type="presParOf" srcId="{F079727B-2E16-4CBC-AB44-2C814439501E}" destId="{0F8E407F-C375-46A9-8C01-E4A05FC127E7}" srcOrd="2" destOrd="0" presId="urn:microsoft.com/office/officeart/2005/8/layout/hList6"/>
    <dgm:cxn modelId="{C6120772-54BE-46EA-A8C1-3A9872D355DF}" type="presParOf" srcId="{F079727B-2E16-4CBC-AB44-2C814439501E}" destId="{FEE36301-4B93-46ED-9871-5E308A042714}" srcOrd="3" destOrd="0" presId="urn:microsoft.com/office/officeart/2005/8/layout/hList6"/>
    <dgm:cxn modelId="{8B79C6AB-A00C-40F7-A625-9E916E0C0157}" type="presParOf" srcId="{F079727B-2E16-4CBC-AB44-2C814439501E}" destId="{1D3BC2B2-CA57-41D9-838C-A8CD4ED5102B}" srcOrd="4" destOrd="0" presId="urn:microsoft.com/office/officeart/2005/8/layout/hList6"/>
    <dgm:cxn modelId="{1C1D8974-B347-41EC-9501-550D664F80CE}" type="presParOf" srcId="{F079727B-2E16-4CBC-AB44-2C814439501E}" destId="{88DE6DB7-7B5C-4CB1-8F35-843E0EA9CCC6}" srcOrd="5" destOrd="0" presId="urn:microsoft.com/office/officeart/2005/8/layout/hList6"/>
    <dgm:cxn modelId="{0EB39682-51FB-49C5-A0A9-7AB439962E4A}" type="presParOf" srcId="{F079727B-2E16-4CBC-AB44-2C814439501E}" destId="{E6F93D65-7271-44DF-91DA-D7B435FF665B}" srcOrd="6" destOrd="0" presId="urn:microsoft.com/office/officeart/2005/8/layout/hList6"/>
  </dgm:cxnLst>
  <dgm:bg/>
  <dgm:whole/>
  <dgm:extLst>
    <a:ext uri="http://schemas.microsoft.com/office/drawing/2008/diagram">
      <dsp:dataModelExt xmlns=""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F93B9F8B-8A4F-40ED-B8C0-CF846AFE406C}" type="doc">
      <dgm:prSet loTypeId="urn:microsoft.com/office/officeart/2005/8/layout/vProcess5" loCatId="process" qsTypeId="urn:microsoft.com/office/officeart/2005/8/quickstyle/simple1" qsCatId="simple" csTypeId="urn:microsoft.com/office/officeart/2005/8/colors/accent6_1" csCatId="accent6" phldr="1"/>
      <dgm:spPr/>
      <dgm:t>
        <a:bodyPr/>
        <a:lstStyle/>
        <a:p>
          <a:endParaRPr lang="en-GB"/>
        </a:p>
      </dgm:t>
    </dgm:pt>
    <dgm:pt modelId="{178105F3-E646-47FB-8FDD-7CF8B5C0BAE4}">
      <dgm:prSet phldrT="[Κείμενο]" custT="1">
        <dgm:style>
          <a:lnRef idx="0">
            <a:schemeClr val="accent6"/>
          </a:lnRef>
          <a:fillRef idx="3">
            <a:schemeClr val="accent6"/>
          </a:fillRef>
          <a:effectRef idx="3">
            <a:schemeClr val="accent6"/>
          </a:effectRef>
          <a:fontRef idx="minor">
            <a:schemeClr val="lt1"/>
          </a:fontRef>
        </dgm:style>
      </dgm:prSet>
      <dgm:spPr/>
      <dgm:t>
        <a:bodyPr/>
        <a:lstStyle/>
        <a:p>
          <a:r>
            <a:rPr lang="el-GR" sz="1600" b="1" dirty="0" smtClean="0">
              <a:solidFill>
                <a:schemeClr val="bg1"/>
              </a:solidFill>
              <a:latin typeface="Segoe UI Light" pitchFamily="34" charset="0"/>
              <a:cs typeface="Segoe UI Light" pitchFamily="34" charset="0"/>
            </a:rPr>
            <a:t>Κατακερματισμένη παρακολούθηση </a:t>
          </a:r>
          <a:r>
            <a:rPr lang="en-US" sz="1600" b="1" dirty="0" smtClean="0">
              <a:solidFill>
                <a:schemeClr val="bg1"/>
              </a:solidFill>
              <a:latin typeface="Segoe UI Light" pitchFamily="34" charset="0"/>
              <a:cs typeface="Segoe UI Light" pitchFamily="34" charset="0"/>
            </a:rPr>
            <a:t>CAN</a:t>
          </a:r>
          <a:endParaRPr lang="en-GB" sz="1600" dirty="0">
            <a:solidFill>
              <a:schemeClr val="bg1"/>
            </a:solidFill>
            <a:latin typeface="Segoe UI Light" pitchFamily="34" charset="0"/>
            <a:cs typeface="Segoe UI Light" pitchFamily="34" charset="0"/>
          </a:endParaRPr>
        </a:p>
      </dgm:t>
    </dgm:pt>
    <dgm:pt modelId="{496FFB35-EF94-4528-BDAD-F436DF38ECDE}" type="parTrans" cxnId="{A6D5DF10-0DF0-428A-B9F8-AB0725F544CA}">
      <dgm:prSet/>
      <dgm:spPr/>
      <dgm:t>
        <a:bodyPr/>
        <a:lstStyle/>
        <a:p>
          <a:endParaRPr lang="en-GB" sz="1600">
            <a:solidFill>
              <a:schemeClr val="bg1"/>
            </a:solidFill>
            <a:latin typeface="Segoe UI Light" pitchFamily="34" charset="0"/>
            <a:cs typeface="Segoe UI Light" pitchFamily="34" charset="0"/>
          </a:endParaRPr>
        </a:p>
      </dgm:t>
    </dgm:pt>
    <dgm:pt modelId="{1BCDC120-C7C7-46D2-A0C7-358C72F625F1}" type="sibTrans" cxnId="{A6D5DF10-0DF0-428A-B9F8-AB0725F544CA}">
      <dgm:prSet custT="1"/>
      <dgm:spPr/>
      <dgm:t>
        <a:bodyPr/>
        <a:lstStyle/>
        <a:p>
          <a:endParaRPr lang="en-GB" sz="1600">
            <a:solidFill>
              <a:schemeClr val="bg1"/>
            </a:solidFill>
            <a:latin typeface="Segoe UI Light" pitchFamily="34" charset="0"/>
            <a:cs typeface="Segoe UI Light" pitchFamily="34" charset="0"/>
          </a:endParaRPr>
        </a:p>
      </dgm:t>
    </dgm:pt>
    <dgm:pt modelId="{155EB056-58B7-4D59-B161-1D908EAE504C}">
      <dgm:prSet phldrT="[Κείμενο]" custT="1">
        <dgm:style>
          <a:lnRef idx="0">
            <a:schemeClr val="accent2"/>
          </a:lnRef>
          <a:fillRef idx="3">
            <a:schemeClr val="accent2"/>
          </a:fillRef>
          <a:effectRef idx="3">
            <a:schemeClr val="accent2"/>
          </a:effectRef>
          <a:fontRef idx="minor">
            <a:schemeClr val="lt1"/>
          </a:fontRef>
        </dgm:style>
      </dgm:prSet>
      <dgm:spPr/>
      <dgm:t>
        <a:bodyPr/>
        <a:lstStyle/>
        <a:p>
          <a:r>
            <a:rPr lang="el-GR" sz="1200" b="1" dirty="0" smtClean="0">
              <a:solidFill>
                <a:schemeClr val="bg1"/>
              </a:solidFill>
              <a:latin typeface="Segoe UI Light" pitchFamily="34" charset="0"/>
              <a:cs typeface="Segoe UI Light" pitchFamily="34" charset="0"/>
            </a:rPr>
            <a:t>σε επίπεδο δημόσιας υγείας: </a:t>
          </a:r>
          <a:r>
            <a:rPr lang="el-GR" sz="1200" dirty="0" smtClean="0">
              <a:solidFill>
                <a:schemeClr val="bg1"/>
              </a:solidFill>
              <a:latin typeface="Segoe UI Light" pitchFamily="34" charset="0"/>
              <a:cs typeface="Segoe UI Light" pitchFamily="34" charset="0"/>
            </a:rPr>
            <a:t>ανεπαρκής βάση για προληπτικές προσπάθειες</a:t>
          </a:r>
        </a:p>
      </dgm:t>
    </dgm:pt>
    <dgm:pt modelId="{254596E7-A5CC-4D38-8CC7-D2109F2A3862}" type="parTrans" cxnId="{FA74B98E-5003-42C9-BAA4-7309419DC099}">
      <dgm:prSet/>
      <dgm:spPr/>
      <dgm:t>
        <a:bodyPr/>
        <a:lstStyle/>
        <a:p>
          <a:endParaRPr lang="en-GB" sz="1600">
            <a:solidFill>
              <a:schemeClr val="bg1"/>
            </a:solidFill>
            <a:latin typeface="Segoe UI Light" pitchFamily="34" charset="0"/>
            <a:cs typeface="Segoe UI Light" pitchFamily="34" charset="0"/>
          </a:endParaRPr>
        </a:p>
      </dgm:t>
    </dgm:pt>
    <dgm:pt modelId="{57B5EB9B-9067-4BFC-8917-8C26F6BB520C}" type="sibTrans" cxnId="{FA74B98E-5003-42C9-BAA4-7309419DC099}">
      <dgm:prSet custT="1"/>
      <dgm:spPr/>
      <dgm:t>
        <a:bodyPr/>
        <a:lstStyle/>
        <a:p>
          <a:endParaRPr lang="en-GB" sz="1600">
            <a:solidFill>
              <a:schemeClr val="bg1"/>
            </a:solidFill>
            <a:latin typeface="Segoe UI Light" pitchFamily="34" charset="0"/>
            <a:cs typeface="Segoe UI Light" pitchFamily="34" charset="0"/>
          </a:endParaRPr>
        </a:p>
      </dgm:t>
    </dgm:pt>
    <dgm:pt modelId="{E82D1803-1786-40CC-8AD9-B3679C2065BD}">
      <dgm:prSet custT="1">
        <dgm:style>
          <a:lnRef idx="2">
            <a:schemeClr val="accent4">
              <a:shade val="50000"/>
            </a:schemeClr>
          </a:lnRef>
          <a:fillRef idx="1">
            <a:schemeClr val="accent4"/>
          </a:fillRef>
          <a:effectRef idx="0">
            <a:schemeClr val="accent4"/>
          </a:effectRef>
          <a:fontRef idx="minor">
            <a:schemeClr val="lt1"/>
          </a:fontRef>
        </dgm:style>
      </dgm:prSet>
      <dgm:spPr/>
      <dgm:t>
        <a:bodyPr/>
        <a:lstStyle/>
        <a:p>
          <a:r>
            <a:rPr lang="el-GR" sz="1600" dirty="0" smtClean="0">
              <a:solidFill>
                <a:schemeClr val="bg1"/>
              </a:solidFill>
              <a:latin typeface="Segoe UI Light" pitchFamily="34" charset="0"/>
              <a:cs typeface="Segoe UI Light" pitchFamily="34" charset="0"/>
            </a:rPr>
            <a:t>Έλλειψη επαρκών και συγκρίσιμων δεδομένων</a:t>
          </a:r>
          <a:endParaRPr lang="en-US" sz="2000" b="1" dirty="0" smtClean="0">
            <a:solidFill>
              <a:schemeClr val="bg1"/>
            </a:solidFill>
            <a:latin typeface="Segoe UI Light" pitchFamily="34" charset="0"/>
            <a:cs typeface="Segoe UI Light" pitchFamily="34" charset="0"/>
          </a:endParaRPr>
        </a:p>
      </dgm:t>
    </dgm:pt>
    <dgm:pt modelId="{754BFAB5-254E-41C4-9C1F-93662C9AF389}" type="sibTrans" cxnId="{6ECD02CE-7796-48CC-95BD-3C7AC09C35E7}">
      <dgm:prSet/>
      <dgm:spPr/>
      <dgm:t>
        <a:bodyPr/>
        <a:lstStyle/>
        <a:p>
          <a:endParaRPr lang="en-US"/>
        </a:p>
      </dgm:t>
    </dgm:pt>
    <dgm:pt modelId="{82DD77FA-0E7C-4277-BD47-1C562CA27388}" type="parTrans" cxnId="{6ECD02CE-7796-48CC-95BD-3C7AC09C35E7}">
      <dgm:prSet/>
      <dgm:spPr/>
      <dgm:t>
        <a:bodyPr/>
        <a:lstStyle/>
        <a:p>
          <a:endParaRPr lang="en-US"/>
        </a:p>
      </dgm:t>
    </dgm:pt>
    <dgm:pt modelId="{3EBFF0EE-5A78-49C1-92D7-D85BF37F7D85}">
      <dgm:prSet phldrT="[Κείμενο]" custT="1">
        <dgm:style>
          <a:lnRef idx="0">
            <a:schemeClr val="accent4"/>
          </a:lnRef>
          <a:fillRef idx="3">
            <a:schemeClr val="accent4"/>
          </a:fillRef>
          <a:effectRef idx="3">
            <a:schemeClr val="accent4"/>
          </a:effectRef>
          <a:fontRef idx="minor">
            <a:schemeClr val="lt1"/>
          </a:fontRef>
        </dgm:style>
      </dgm:prSet>
      <dgm:spPr/>
      <dgm:t>
        <a:bodyPr/>
        <a:lstStyle/>
        <a:p>
          <a:r>
            <a:rPr lang="el-GR" sz="1600" dirty="0" smtClean="0">
              <a:solidFill>
                <a:schemeClr val="bg1"/>
              </a:solidFill>
              <a:latin typeface="Segoe UI Light" pitchFamily="34" charset="0"/>
              <a:cs typeface="Segoe UI Light" pitchFamily="34" charset="0"/>
            </a:rPr>
            <a:t>Υποτίμηση του μεγέθους του φαινομένου</a:t>
          </a:r>
          <a:endParaRPr lang="en-GB" sz="1600" dirty="0">
            <a:solidFill>
              <a:schemeClr val="bg1"/>
            </a:solidFill>
            <a:latin typeface="Segoe UI Light" pitchFamily="34" charset="0"/>
            <a:cs typeface="Segoe UI Light" pitchFamily="34" charset="0"/>
          </a:endParaRPr>
        </a:p>
      </dgm:t>
    </dgm:pt>
    <dgm:pt modelId="{081D9E80-DF2B-43E8-8460-0352BB1FD038}" type="sibTrans" cxnId="{E9E04E33-6A8C-43D6-B72F-31B8900B88A1}">
      <dgm:prSet custT="1"/>
      <dgm:spPr/>
      <dgm:t>
        <a:bodyPr/>
        <a:lstStyle/>
        <a:p>
          <a:endParaRPr lang="en-GB" sz="1600">
            <a:solidFill>
              <a:schemeClr val="bg1"/>
            </a:solidFill>
            <a:latin typeface="Segoe UI Light" pitchFamily="34" charset="0"/>
            <a:cs typeface="Segoe UI Light" pitchFamily="34" charset="0"/>
          </a:endParaRPr>
        </a:p>
      </dgm:t>
    </dgm:pt>
    <dgm:pt modelId="{5F7E1ABA-0ADD-44D6-B57C-B878B2AAEABB}" type="parTrans" cxnId="{E9E04E33-6A8C-43D6-B72F-31B8900B88A1}">
      <dgm:prSet/>
      <dgm:spPr/>
      <dgm:t>
        <a:bodyPr/>
        <a:lstStyle/>
        <a:p>
          <a:endParaRPr lang="en-GB" sz="1600">
            <a:solidFill>
              <a:schemeClr val="bg1"/>
            </a:solidFill>
            <a:latin typeface="Segoe UI Light" pitchFamily="34" charset="0"/>
            <a:cs typeface="Segoe UI Light" pitchFamily="34" charset="0"/>
          </a:endParaRPr>
        </a:p>
      </dgm:t>
    </dgm:pt>
    <dgm:pt modelId="{66D6CD76-F8E3-4DB4-85CC-6B1E424AF006}">
      <dgm:prSet phldrT="[Κείμενο]" custT="1">
        <dgm:style>
          <a:lnRef idx="0">
            <a:schemeClr val="accent2"/>
          </a:lnRef>
          <a:fillRef idx="3">
            <a:schemeClr val="accent2"/>
          </a:fillRef>
          <a:effectRef idx="3">
            <a:schemeClr val="accent2"/>
          </a:effectRef>
          <a:fontRef idx="minor">
            <a:schemeClr val="lt1"/>
          </a:fontRef>
        </dgm:style>
      </dgm:prSet>
      <dgm:spPr/>
      <dgm:t>
        <a:bodyPr/>
        <a:lstStyle/>
        <a:p>
          <a:r>
            <a:rPr lang="el-GR" sz="1400" b="1" dirty="0" smtClean="0">
              <a:solidFill>
                <a:schemeClr val="bg1"/>
              </a:solidFill>
              <a:latin typeface="Segoe UI Light" pitchFamily="34" charset="0"/>
              <a:cs typeface="Segoe UI Light" pitchFamily="34" charset="0"/>
            </a:rPr>
            <a:t>σε επίπεδο περιπτώσεων: </a:t>
          </a:r>
          <a:r>
            <a:rPr lang="el-GR" sz="1400" b="0" dirty="0" smtClean="0">
              <a:solidFill>
                <a:schemeClr val="bg1"/>
              </a:solidFill>
              <a:latin typeface="Segoe UI Light" pitchFamily="34" charset="0"/>
              <a:cs typeface="Segoe UI Light" pitchFamily="34" charset="0"/>
            </a:rPr>
            <a:t>κίνδυνος εκ νέου </a:t>
          </a:r>
          <a:r>
            <a:rPr lang="el-GR" sz="1400" b="0" dirty="0" err="1" smtClean="0">
              <a:solidFill>
                <a:schemeClr val="bg1"/>
              </a:solidFill>
              <a:latin typeface="Segoe UI Light" pitchFamily="34" charset="0"/>
              <a:cs typeface="Segoe UI Light" pitchFamily="34" charset="0"/>
            </a:rPr>
            <a:t>θυματοποίησης</a:t>
          </a:r>
          <a:r>
            <a:rPr lang="el-GR" sz="1400" b="0" dirty="0" smtClean="0">
              <a:solidFill>
                <a:schemeClr val="bg1"/>
              </a:solidFill>
              <a:latin typeface="Segoe UI Light" pitchFamily="34" charset="0"/>
              <a:cs typeface="Segoe UI Light" pitchFamily="34" charset="0"/>
            </a:rPr>
            <a:t> </a:t>
          </a:r>
          <a:endParaRPr lang="en-GB" sz="1400" b="0" dirty="0">
            <a:solidFill>
              <a:schemeClr val="bg1"/>
            </a:solidFill>
            <a:latin typeface="Segoe UI Light" pitchFamily="34" charset="0"/>
            <a:cs typeface="Segoe UI Light" pitchFamily="34" charset="0"/>
          </a:endParaRPr>
        </a:p>
      </dgm:t>
    </dgm:pt>
    <dgm:pt modelId="{85240C80-0D95-4B6F-8F4C-D3FE940655EA}" type="sibTrans" cxnId="{AE5473F1-CEBA-4452-8C23-DCF42288C4C2}">
      <dgm:prSet/>
      <dgm:spPr/>
      <dgm:t>
        <a:bodyPr/>
        <a:lstStyle/>
        <a:p>
          <a:endParaRPr lang="en-GB" sz="1600">
            <a:solidFill>
              <a:schemeClr val="bg1"/>
            </a:solidFill>
            <a:latin typeface="Segoe UI Light" pitchFamily="34" charset="0"/>
            <a:cs typeface="Segoe UI Light" pitchFamily="34" charset="0"/>
          </a:endParaRPr>
        </a:p>
      </dgm:t>
    </dgm:pt>
    <dgm:pt modelId="{07BE7F2D-5321-4B40-981E-F5CAA81C1E94}" type="parTrans" cxnId="{AE5473F1-CEBA-4452-8C23-DCF42288C4C2}">
      <dgm:prSet/>
      <dgm:spPr/>
      <dgm:t>
        <a:bodyPr/>
        <a:lstStyle/>
        <a:p>
          <a:endParaRPr lang="en-GB" sz="1600">
            <a:solidFill>
              <a:schemeClr val="bg1"/>
            </a:solidFill>
            <a:latin typeface="Segoe UI Light" pitchFamily="34" charset="0"/>
            <a:cs typeface="Segoe UI Light" pitchFamily="34" charset="0"/>
          </a:endParaRPr>
        </a:p>
      </dgm:t>
    </dgm:pt>
    <dgm:pt modelId="{B997D8DB-4792-4980-9D8A-E28DB6E05E7E}" type="pres">
      <dgm:prSet presAssocID="{F93B9F8B-8A4F-40ED-B8C0-CF846AFE406C}" presName="outerComposite" presStyleCnt="0">
        <dgm:presLayoutVars>
          <dgm:chMax val="5"/>
          <dgm:dir/>
          <dgm:resizeHandles val="exact"/>
        </dgm:presLayoutVars>
      </dgm:prSet>
      <dgm:spPr/>
      <dgm:t>
        <a:bodyPr/>
        <a:lstStyle/>
        <a:p>
          <a:endParaRPr lang="en-US"/>
        </a:p>
      </dgm:t>
    </dgm:pt>
    <dgm:pt modelId="{F7E5F0FC-FA6C-40B5-9DFA-FA4C4374509E}" type="pres">
      <dgm:prSet presAssocID="{F93B9F8B-8A4F-40ED-B8C0-CF846AFE406C}" presName="dummyMaxCanvas" presStyleCnt="0">
        <dgm:presLayoutVars/>
      </dgm:prSet>
      <dgm:spPr/>
    </dgm:pt>
    <dgm:pt modelId="{7E564750-8032-43B7-83B8-1907FFEE54DD}" type="pres">
      <dgm:prSet presAssocID="{F93B9F8B-8A4F-40ED-B8C0-CF846AFE406C}" presName="FiveNodes_1" presStyleLbl="node1" presStyleIdx="0" presStyleCnt="5" custScaleY="128244" custLinFactNeighborX="1491">
        <dgm:presLayoutVars>
          <dgm:bulletEnabled val="1"/>
        </dgm:presLayoutVars>
      </dgm:prSet>
      <dgm:spPr/>
      <dgm:t>
        <a:bodyPr/>
        <a:lstStyle/>
        <a:p>
          <a:endParaRPr lang="en-US"/>
        </a:p>
      </dgm:t>
    </dgm:pt>
    <dgm:pt modelId="{BE6821A0-8168-4544-8F32-2167A6A23087}" type="pres">
      <dgm:prSet presAssocID="{F93B9F8B-8A4F-40ED-B8C0-CF846AFE406C}" presName="FiveNodes_2" presStyleLbl="node1" presStyleIdx="1" presStyleCnt="5" custScaleY="88098" custLinFactNeighborY="8540">
        <dgm:presLayoutVars>
          <dgm:bulletEnabled val="1"/>
        </dgm:presLayoutVars>
      </dgm:prSet>
      <dgm:spPr/>
      <dgm:t>
        <a:bodyPr/>
        <a:lstStyle/>
        <a:p>
          <a:endParaRPr lang="en-GB"/>
        </a:p>
      </dgm:t>
    </dgm:pt>
    <dgm:pt modelId="{51A9BA9C-CBD4-476E-B4D3-50BC52EDBCC4}" type="pres">
      <dgm:prSet presAssocID="{F93B9F8B-8A4F-40ED-B8C0-CF846AFE406C}" presName="FiveNodes_3" presStyleLbl="node1" presStyleIdx="2" presStyleCnt="5" custScaleY="88098" custLinFactNeighborY="-2859">
        <dgm:presLayoutVars>
          <dgm:bulletEnabled val="1"/>
        </dgm:presLayoutVars>
      </dgm:prSet>
      <dgm:spPr/>
      <dgm:t>
        <a:bodyPr/>
        <a:lstStyle/>
        <a:p>
          <a:endParaRPr lang="en-US"/>
        </a:p>
      </dgm:t>
    </dgm:pt>
    <dgm:pt modelId="{41BD24A2-95E0-4182-9541-AC0BF1193B61}" type="pres">
      <dgm:prSet presAssocID="{F93B9F8B-8A4F-40ED-B8C0-CF846AFE406C}" presName="FiveNodes_4" presStyleLbl="node1" presStyleIdx="3" presStyleCnt="5" custScaleY="88098" custLinFactNeighborY="-12790">
        <dgm:presLayoutVars>
          <dgm:bulletEnabled val="1"/>
        </dgm:presLayoutVars>
      </dgm:prSet>
      <dgm:spPr/>
      <dgm:t>
        <a:bodyPr/>
        <a:lstStyle/>
        <a:p>
          <a:endParaRPr lang="en-US"/>
        </a:p>
      </dgm:t>
    </dgm:pt>
    <dgm:pt modelId="{84DF0220-D7FB-4AFF-B71C-5075A125859E}" type="pres">
      <dgm:prSet presAssocID="{F93B9F8B-8A4F-40ED-B8C0-CF846AFE406C}" presName="FiveNodes_5" presStyleLbl="node1" presStyleIdx="4" presStyleCnt="5" custScaleY="88098" custLinFactNeighborX="-787" custLinFactNeighborY="-21483">
        <dgm:presLayoutVars>
          <dgm:bulletEnabled val="1"/>
        </dgm:presLayoutVars>
      </dgm:prSet>
      <dgm:spPr/>
      <dgm:t>
        <a:bodyPr/>
        <a:lstStyle/>
        <a:p>
          <a:endParaRPr lang="en-US"/>
        </a:p>
      </dgm:t>
    </dgm:pt>
    <dgm:pt modelId="{699DD974-4349-4D1A-92B4-43AC2E1504C1}" type="pres">
      <dgm:prSet presAssocID="{F93B9F8B-8A4F-40ED-B8C0-CF846AFE406C}" presName="FiveConn_1-2" presStyleLbl="fgAccFollowNode1" presStyleIdx="0" presStyleCnt="4">
        <dgm:presLayoutVars>
          <dgm:bulletEnabled val="1"/>
        </dgm:presLayoutVars>
      </dgm:prSet>
      <dgm:spPr/>
      <dgm:t>
        <a:bodyPr/>
        <a:lstStyle/>
        <a:p>
          <a:endParaRPr lang="en-US"/>
        </a:p>
      </dgm:t>
    </dgm:pt>
    <dgm:pt modelId="{BC5819F6-64BE-46EB-88C8-C5F655F24FFB}" type="pres">
      <dgm:prSet presAssocID="{F93B9F8B-8A4F-40ED-B8C0-CF846AFE406C}" presName="FiveConn_2-3" presStyleLbl="fgAccFollowNode1" presStyleIdx="1" presStyleCnt="4" custLinFactNeighborY="-13675">
        <dgm:presLayoutVars>
          <dgm:bulletEnabled val="1"/>
        </dgm:presLayoutVars>
      </dgm:prSet>
      <dgm:spPr/>
      <dgm:t>
        <a:bodyPr/>
        <a:lstStyle/>
        <a:p>
          <a:endParaRPr lang="en-US"/>
        </a:p>
      </dgm:t>
    </dgm:pt>
    <dgm:pt modelId="{F7DFA65A-B868-43D1-95FB-7E5980F1983E}" type="pres">
      <dgm:prSet presAssocID="{F93B9F8B-8A4F-40ED-B8C0-CF846AFE406C}" presName="FiveConn_3-4" presStyleLbl="fgAccFollowNode1" presStyleIdx="2" presStyleCnt="4" custLinFactNeighborY="-30414">
        <dgm:presLayoutVars>
          <dgm:bulletEnabled val="1"/>
        </dgm:presLayoutVars>
      </dgm:prSet>
      <dgm:spPr/>
      <dgm:t>
        <a:bodyPr/>
        <a:lstStyle/>
        <a:p>
          <a:endParaRPr lang="en-US"/>
        </a:p>
      </dgm:t>
    </dgm:pt>
    <dgm:pt modelId="{944B29D0-ADB3-476D-9791-D25D54CDA6CB}" type="pres">
      <dgm:prSet presAssocID="{F93B9F8B-8A4F-40ED-B8C0-CF846AFE406C}" presName="FiveConn_4-5" presStyleLbl="fgAccFollowNode1" presStyleIdx="3" presStyleCnt="4" custLinFactNeighborY="-41931">
        <dgm:presLayoutVars>
          <dgm:bulletEnabled val="1"/>
        </dgm:presLayoutVars>
      </dgm:prSet>
      <dgm:spPr/>
      <dgm:t>
        <a:bodyPr/>
        <a:lstStyle/>
        <a:p>
          <a:endParaRPr lang="en-US"/>
        </a:p>
      </dgm:t>
    </dgm:pt>
    <dgm:pt modelId="{69F6DD22-9C63-4CFC-9BD6-E0C92D053489}" type="pres">
      <dgm:prSet presAssocID="{F93B9F8B-8A4F-40ED-B8C0-CF846AFE406C}" presName="FiveNodes_1_text" presStyleLbl="node1" presStyleIdx="4" presStyleCnt="5">
        <dgm:presLayoutVars>
          <dgm:bulletEnabled val="1"/>
        </dgm:presLayoutVars>
      </dgm:prSet>
      <dgm:spPr/>
      <dgm:t>
        <a:bodyPr/>
        <a:lstStyle/>
        <a:p>
          <a:endParaRPr lang="en-US"/>
        </a:p>
      </dgm:t>
    </dgm:pt>
    <dgm:pt modelId="{7F33E435-A8EE-4123-AF9D-8E06668A528F}" type="pres">
      <dgm:prSet presAssocID="{F93B9F8B-8A4F-40ED-B8C0-CF846AFE406C}" presName="FiveNodes_2_text" presStyleLbl="node1" presStyleIdx="4" presStyleCnt="5">
        <dgm:presLayoutVars>
          <dgm:bulletEnabled val="1"/>
        </dgm:presLayoutVars>
      </dgm:prSet>
      <dgm:spPr/>
      <dgm:t>
        <a:bodyPr/>
        <a:lstStyle/>
        <a:p>
          <a:endParaRPr lang="en-US"/>
        </a:p>
      </dgm:t>
    </dgm:pt>
    <dgm:pt modelId="{0FA74E2F-60D4-4D80-AD81-8B168C5F7F7A}" type="pres">
      <dgm:prSet presAssocID="{F93B9F8B-8A4F-40ED-B8C0-CF846AFE406C}" presName="FiveNodes_3_text" presStyleLbl="node1" presStyleIdx="4" presStyleCnt="5">
        <dgm:presLayoutVars>
          <dgm:bulletEnabled val="1"/>
        </dgm:presLayoutVars>
      </dgm:prSet>
      <dgm:spPr/>
      <dgm:t>
        <a:bodyPr/>
        <a:lstStyle/>
        <a:p>
          <a:endParaRPr lang="en-US"/>
        </a:p>
      </dgm:t>
    </dgm:pt>
    <dgm:pt modelId="{C0251581-1F35-4A9C-BF12-293E436D5D2E}" type="pres">
      <dgm:prSet presAssocID="{F93B9F8B-8A4F-40ED-B8C0-CF846AFE406C}" presName="FiveNodes_4_text" presStyleLbl="node1" presStyleIdx="4" presStyleCnt="5">
        <dgm:presLayoutVars>
          <dgm:bulletEnabled val="1"/>
        </dgm:presLayoutVars>
      </dgm:prSet>
      <dgm:spPr/>
      <dgm:t>
        <a:bodyPr/>
        <a:lstStyle/>
        <a:p>
          <a:endParaRPr lang="en-US"/>
        </a:p>
      </dgm:t>
    </dgm:pt>
    <dgm:pt modelId="{11C94F9F-324C-481F-958E-765D1A74ED65}" type="pres">
      <dgm:prSet presAssocID="{F93B9F8B-8A4F-40ED-B8C0-CF846AFE406C}" presName="FiveNodes_5_text" presStyleLbl="node1" presStyleIdx="4" presStyleCnt="5">
        <dgm:presLayoutVars>
          <dgm:bulletEnabled val="1"/>
        </dgm:presLayoutVars>
      </dgm:prSet>
      <dgm:spPr/>
      <dgm:t>
        <a:bodyPr/>
        <a:lstStyle/>
        <a:p>
          <a:endParaRPr lang="en-US"/>
        </a:p>
      </dgm:t>
    </dgm:pt>
  </dgm:ptLst>
  <dgm:cxnLst>
    <dgm:cxn modelId="{3AF44BCD-40B5-4E80-92D0-F2BBC0AF71E9}" type="presOf" srcId="{155EB056-58B7-4D59-B161-1D908EAE504C}" destId="{C0251581-1F35-4A9C-BF12-293E436D5D2E}" srcOrd="1" destOrd="0" presId="urn:microsoft.com/office/officeart/2005/8/layout/vProcess5"/>
    <dgm:cxn modelId="{A6D5DF10-0DF0-428A-B9F8-AB0725F544CA}" srcId="{F93B9F8B-8A4F-40ED-B8C0-CF846AFE406C}" destId="{178105F3-E646-47FB-8FDD-7CF8B5C0BAE4}" srcOrd="0" destOrd="0" parTransId="{496FFB35-EF94-4528-BDAD-F436DF38ECDE}" sibTransId="{1BCDC120-C7C7-46D2-A0C7-358C72F625F1}"/>
    <dgm:cxn modelId="{899D927E-FE34-4DAF-B275-887F06E53FA8}" type="presOf" srcId="{66D6CD76-F8E3-4DB4-85CC-6B1E424AF006}" destId="{11C94F9F-324C-481F-958E-765D1A74ED65}" srcOrd="1" destOrd="0" presId="urn:microsoft.com/office/officeart/2005/8/layout/vProcess5"/>
    <dgm:cxn modelId="{FA74B98E-5003-42C9-BAA4-7309419DC099}" srcId="{F93B9F8B-8A4F-40ED-B8C0-CF846AFE406C}" destId="{155EB056-58B7-4D59-B161-1D908EAE504C}" srcOrd="3" destOrd="0" parTransId="{254596E7-A5CC-4D38-8CC7-D2109F2A3862}" sibTransId="{57B5EB9B-9067-4BFC-8917-8C26F6BB520C}"/>
    <dgm:cxn modelId="{A3DA464D-7FCC-4567-B7B7-499CFEED1D84}" type="presOf" srcId="{3EBFF0EE-5A78-49C1-92D7-D85BF37F7D85}" destId="{51A9BA9C-CBD4-476E-B4D3-50BC52EDBCC4}" srcOrd="0" destOrd="0" presId="urn:microsoft.com/office/officeart/2005/8/layout/vProcess5"/>
    <dgm:cxn modelId="{23D45618-BDCF-477F-9E2B-551ADC0961C5}" type="presOf" srcId="{57B5EB9B-9067-4BFC-8917-8C26F6BB520C}" destId="{944B29D0-ADB3-476D-9791-D25D54CDA6CB}" srcOrd="0" destOrd="0" presId="urn:microsoft.com/office/officeart/2005/8/layout/vProcess5"/>
    <dgm:cxn modelId="{66142664-F372-4DB2-917A-AB3E83060E0B}" type="presOf" srcId="{1BCDC120-C7C7-46D2-A0C7-358C72F625F1}" destId="{699DD974-4349-4D1A-92B4-43AC2E1504C1}" srcOrd="0" destOrd="0" presId="urn:microsoft.com/office/officeart/2005/8/layout/vProcess5"/>
    <dgm:cxn modelId="{7CA86FFA-F0E8-42DE-842E-E18968269110}" type="presOf" srcId="{754BFAB5-254E-41C4-9C1F-93662C9AF389}" destId="{BC5819F6-64BE-46EB-88C8-C5F655F24FFB}" srcOrd="0" destOrd="0" presId="urn:microsoft.com/office/officeart/2005/8/layout/vProcess5"/>
    <dgm:cxn modelId="{9BB90138-492E-48EF-8F18-06339C64622F}" type="presOf" srcId="{E82D1803-1786-40CC-8AD9-B3679C2065BD}" destId="{7F33E435-A8EE-4123-AF9D-8E06668A528F}" srcOrd="1" destOrd="0" presId="urn:microsoft.com/office/officeart/2005/8/layout/vProcess5"/>
    <dgm:cxn modelId="{F32C0DCE-9D41-4E67-B20B-CF974B2BE87B}" type="presOf" srcId="{178105F3-E646-47FB-8FDD-7CF8B5C0BAE4}" destId="{69F6DD22-9C63-4CFC-9BD6-E0C92D053489}" srcOrd="1" destOrd="0" presId="urn:microsoft.com/office/officeart/2005/8/layout/vProcess5"/>
    <dgm:cxn modelId="{F7EE8DF9-AF6E-47EB-9DC6-053E8CA76EFA}" type="presOf" srcId="{3EBFF0EE-5A78-49C1-92D7-D85BF37F7D85}" destId="{0FA74E2F-60D4-4D80-AD81-8B168C5F7F7A}" srcOrd="1" destOrd="0" presId="urn:microsoft.com/office/officeart/2005/8/layout/vProcess5"/>
    <dgm:cxn modelId="{AC0E8BFF-8145-4E28-B088-B7600C2736BB}" type="presOf" srcId="{E82D1803-1786-40CC-8AD9-B3679C2065BD}" destId="{BE6821A0-8168-4544-8F32-2167A6A23087}" srcOrd="0" destOrd="0" presId="urn:microsoft.com/office/officeart/2005/8/layout/vProcess5"/>
    <dgm:cxn modelId="{AEB84B8D-51EF-491D-9496-04CDFED76AC7}" type="presOf" srcId="{66D6CD76-F8E3-4DB4-85CC-6B1E424AF006}" destId="{84DF0220-D7FB-4AFF-B71C-5075A125859E}" srcOrd="0" destOrd="0" presId="urn:microsoft.com/office/officeart/2005/8/layout/vProcess5"/>
    <dgm:cxn modelId="{6ECD02CE-7796-48CC-95BD-3C7AC09C35E7}" srcId="{F93B9F8B-8A4F-40ED-B8C0-CF846AFE406C}" destId="{E82D1803-1786-40CC-8AD9-B3679C2065BD}" srcOrd="1" destOrd="0" parTransId="{82DD77FA-0E7C-4277-BD47-1C562CA27388}" sibTransId="{754BFAB5-254E-41C4-9C1F-93662C9AF389}"/>
    <dgm:cxn modelId="{E9E04E33-6A8C-43D6-B72F-31B8900B88A1}" srcId="{F93B9F8B-8A4F-40ED-B8C0-CF846AFE406C}" destId="{3EBFF0EE-5A78-49C1-92D7-D85BF37F7D85}" srcOrd="2" destOrd="0" parTransId="{5F7E1ABA-0ADD-44D6-B57C-B878B2AAEABB}" sibTransId="{081D9E80-DF2B-43E8-8460-0352BB1FD038}"/>
    <dgm:cxn modelId="{6D057DDE-D997-40E1-8DAE-EE3CDB3B4C9D}" type="presOf" srcId="{155EB056-58B7-4D59-B161-1D908EAE504C}" destId="{41BD24A2-95E0-4182-9541-AC0BF1193B61}" srcOrd="0" destOrd="0" presId="urn:microsoft.com/office/officeart/2005/8/layout/vProcess5"/>
    <dgm:cxn modelId="{0BAB5D1B-DC03-4244-81BC-22CD34F5D18D}" type="presOf" srcId="{081D9E80-DF2B-43E8-8460-0352BB1FD038}" destId="{F7DFA65A-B868-43D1-95FB-7E5980F1983E}" srcOrd="0" destOrd="0" presId="urn:microsoft.com/office/officeart/2005/8/layout/vProcess5"/>
    <dgm:cxn modelId="{AE5473F1-CEBA-4452-8C23-DCF42288C4C2}" srcId="{F93B9F8B-8A4F-40ED-B8C0-CF846AFE406C}" destId="{66D6CD76-F8E3-4DB4-85CC-6B1E424AF006}" srcOrd="4" destOrd="0" parTransId="{07BE7F2D-5321-4B40-981E-F5CAA81C1E94}" sibTransId="{85240C80-0D95-4B6F-8F4C-D3FE940655EA}"/>
    <dgm:cxn modelId="{BCD67D4F-8334-44B6-ADA3-ADAD588DE636}" type="presOf" srcId="{F93B9F8B-8A4F-40ED-B8C0-CF846AFE406C}" destId="{B997D8DB-4792-4980-9D8A-E28DB6E05E7E}" srcOrd="0" destOrd="0" presId="urn:microsoft.com/office/officeart/2005/8/layout/vProcess5"/>
    <dgm:cxn modelId="{78381229-853A-4C3E-A35E-DC6355A0EA83}" type="presOf" srcId="{178105F3-E646-47FB-8FDD-7CF8B5C0BAE4}" destId="{7E564750-8032-43B7-83B8-1907FFEE54DD}" srcOrd="0" destOrd="0" presId="urn:microsoft.com/office/officeart/2005/8/layout/vProcess5"/>
    <dgm:cxn modelId="{D327897E-DCB1-4302-A12E-7FB4E1944CD8}" type="presParOf" srcId="{B997D8DB-4792-4980-9D8A-E28DB6E05E7E}" destId="{F7E5F0FC-FA6C-40B5-9DFA-FA4C4374509E}" srcOrd="0" destOrd="0" presId="urn:microsoft.com/office/officeart/2005/8/layout/vProcess5"/>
    <dgm:cxn modelId="{1CF111D6-4A26-41EA-8CD0-A75F8A72B252}" type="presParOf" srcId="{B997D8DB-4792-4980-9D8A-E28DB6E05E7E}" destId="{7E564750-8032-43B7-83B8-1907FFEE54DD}" srcOrd="1" destOrd="0" presId="urn:microsoft.com/office/officeart/2005/8/layout/vProcess5"/>
    <dgm:cxn modelId="{AA99C1C9-5FD5-4DE0-92CB-9679D1A7E198}" type="presParOf" srcId="{B997D8DB-4792-4980-9D8A-E28DB6E05E7E}" destId="{BE6821A0-8168-4544-8F32-2167A6A23087}" srcOrd="2" destOrd="0" presId="urn:microsoft.com/office/officeart/2005/8/layout/vProcess5"/>
    <dgm:cxn modelId="{FF502A83-E9A1-4749-9758-107E2B1F2354}" type="presParOf" srcId="{B997D8DB-4792-4980-9D8A-E28DB6E05E7E}" destId="{51A9BA9C-CBD4-476E-B4D3-50BC52EDBCC4}" srcOrd="3" destOrd="0" presId="urn:microsoft.com/office/officeart/2005/8/layout/vProcess5"/>
    <dgm:cxn modelId="{B67C4103-0ACE-454C-AFF8-7C93AC1DE208}" type="presParOf" srcId="{B997D8DB-4792-4980-9D8A-E28DB6E05E7E}" destId="{41BD24A2-95E0-4182-9541-AC0BF1193B61}" srcOrd="4" destOrd="0" presId="urn:microsoft.com/office/officeart/2005/8/layout/vProcess5"/>
    <dgm:cxn modelId="{05805B9A-A909-4C3D-BF20-C7E497DB3A2B}" type="presParOf" srcId="{B997D8DB-4792-4980-9D8A-E28DB6E05E7E}" destId="{84DF0220-D7FB-4AFF-B71C-5075A125859E}" srcOrd="5" destOrd="0" presId="urn:microsoft.com/office/officeart/2005/8/layout/vProcess5"/>
    <dgm:cxn modelId="{E6EE0DD1-95DA-41AD-B6C5-1A0007614967}" type="presParOf" srcId="{B997D8DB-4792-4980-9D8A-E28DB6E05E7E}" destId="{699DD974-4349-4D1A-92B4-43AC2E1504C1}" srcOrd="6" destOrd="0" presId="urn:microsoft.com/office/officeart/2005/8/layout/vProcess5"/>
    <dgm:cxn modelId="{48EF9A42-A487-4A66-A18E-EAA4133E311D}" type="presParOf" srcId="{B997D8DB-4792-4980-9D8A-E28DB6E05E7E}" destId="{BC5819F6-64BE-46EB-88C8-C5F655F24FFB}" srcOrd="7" destOrd="0" presId="urn:microsoft.com/office/officeart/2005/8/layout/vProcess5"/>
    <dgm:cxn modelId="{F8B705D0-32FE-4239-9BAC-CF12B396F26F}" type="presParOf" srcId="{B997D8DB-4792-4980-9D8A-E28DB6E05E7E}" destId="{F7DFA65A-B868-43D1-95FB-7E5980F1983E}" srcOrd="8" destOrd="0" presId="urn:microsoft.com/office/officeart/2005/8/layout/vProcess5"/>
    <dgm:cxn modelId="{3C25C97D-CB77-4BDC-99D7-DEABF191D780}" type="presParOf" srcId="{B997D8DB-4792-4980-9D8A-E28DB6E05E7E}" destId="{944B29D0-ADB3-476D-9791-D25D54CDA6CB}" srcOrd="9" destOrd="0" presId="urn:microsoft.com/office/officeart/2005/8/layout/vProcess5"/>
    <dgm:cxn modelId="{AA2EB5EB-04D4-45C5-8360-C97CCB83E7C4}" type="presParOf" srcId="{B997D8DB-4792-4980-9D8A-E28DB6E05E7E}" destId="{69F6DD22-9C63-4CFC-9BD6-E0C92D053489}" srcOrd="10" destOrd="0" presId="urn:microsoft.com/office/officeart/2005/8/layout/vProcess5"/>
    <dgm:cxn modelId="{4B7C67CB-6572-4DEC-8D3E-C97972C730F5}" type="presParOf" srcId="{B997D8DB-4792-4980-9D8A-E28DB6E05E7E}" destId="{7F33E435-A8EE-4123-AF9D-8E06668A528F}" srcOrd="11" destOrd="0" presId="urn:microsoft.com/office/officeart/2005/8/layout/vProcess5"/>
    <dgm:cxn modelId="{53573979-1AC0-4479-A0EF-9B4232A68A2E}" type="presParOf" srcId="{B997D8DB-4792-4980-9D8A-E28DB6E05E7E}" destId="{0FA74E2F-60D4-4D80-AD81-8B168C5F7F7A}" srcOrd="12" destOrd="0" presId="urn:microsoft.com/office/officeart/2005/8/layout/vProcess5"/>
    <dgm:cxn modelId="{15144F96-7015-4920-9656-8A693B1D8B56}" type="presParOf" srcId="{B997D8DB-4792-4980-9D8A-E28DB6E05E7E}" destId="{C0251581-1F35-4A9C-BF12-293E436D5D2E}" srcOrd="13" destOrd="0" presId="urn:microsoft.com/office/officeart/2005/8/layout/vProcess5"/>
    <dgm:cxn modelId="{BB924FE8-96A3-4163-8EEC-A52599F52577}" type="presParOf" srcId="{B997D8DB-4792-4980-9D8A-E28DB6E05E7E}" destId="{11C94F9F-324C-481F-958E-765D1A74ED65}" srcOrd="14" destOrd="0" presId="urn:microsoft.com/office/officeart/2005/8/layout/vProcess5"/>
  </dgm:cxnLst>
  <dgm:bg/>
  <dgm:whole/>
  <dgm:extLst>
    <a:ext uri="http://schemas.microsoft.com/office/drawing/2008/diagram">
      <dsp:dataModelExt xmlns=""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0F395D47-10E2-4954-B687-5A154061234C}" type="doc">
      <dgm:prSet loTypeId="urn:microsoft.com/office/officeart/2009/3/layout/IncreasingArrowsProcess" loCatId="process" qsTypeId="urn:microsoft.com/office/officeart/2005/8/quickstyle/simple1" qsCatId="simple" csTypeId="urn:microsoft.com/office/officeart/2005/8/colors/colorful4" csCatId="colorful" phldr="1"/>
      <dgm:spPr/>
      <dgm:t>
        <a:bodyPr/>
        <a:lstStyle/>
        <a:p>
          <a:endParaRPr lang="en-GB"/>
        </a:p>
      </dgm:t>
    </dgm:pt>
    <dgm:pt modelId="{F80BE9C1-B495-4AE7-B4CA-66E258BF08FB}">
      <dgm:prSet phldrT="[Κείμενο]" custT="1"/>
      <dgm:spPr/>
      <dgm:t>
        <a:bodyPr/>
        <a:lstStyle/>
        <a:p>
          <a:r>
            <a:rPr lang="el-GR" sz="1600" dirty="0" smtClean="0">
              <a:latin typeface="Segoe UI Light" pitchFamily="34" charset="0"/>
              <a:cs typeface="Segoe UI Light" pitchFamily="34" charset="0"/>
            </a:rPr>
            <a:t>Έλλειψη συντονισμού μεταξύ οργανισμών που σχετίζονται με</a:t>
          </a:r>
          <a:endParaRPr lang="en-GB" sz="1600" dirty="0"/>
        </a:p>
      </dgm:t>
    </dgm:pt>
    <dgm:pt modelId="{6D4A6526-2234-409C-B008-D12497128D0F}" type="parTrans" cxnId="{37A96664-B367-4B78-916E-D82F4A99A997}">
      <dgm:prSet/>
      <dgm:spPr/>
      <dgm:t>
        <a:bodyPr/>
        <a:lstStyle/>
        <a:p>
          <a:endParaRPr lang="en-GB"/>
        </a:p>
      </dgm:t>
    </dgm:pt>
    <dgm:pt modelId="{11085DB4-E6D3-4EEC-9B98-C260DDA69B0B}" type="sibTrans" cxnId="{37A96664-B367-4B78-916E-D82F4A99A997}">
      <dgm:prSet/>
      <dgm:spPr/>
      <dgm:t>
        <a:bodyPr/>
        <a:lstStyle/>
        <a:p>
          <a:endParaRPr lang="en-GB"/>
        </a:p>
      </dgm:t>
    </dgm:pt>
    <dgm:pt modelId="{ADC26AB2-94F1-4BC9-B4E9-3C1B9195A6CA}">
      <dgm:prSet phldrT="[Κείμενο]" custT="1"/>
      <dgm:spPr/>
      <dgm:t>
        <a:bodyPr/>
        <a:lstStyle/>
        <a:p>
          <a:r>
            <a:rPr lang="el-GR" sz="1600" dirty="0" smtClean="0"/>
            <a:t>έλλειψη </a:t>
          </a:r>
          <a:endParaRPr lang="en-GB" sz="1600" dirty="0"/>
        </a:p>
      </dgm:t>
    </dgm:pt>
    <dgm:pt modelId="{099ECA17-21D1-494C-82BF-77CFACD1D7BF}" type="parTrans" cxnId="{417AB8C3-2051-4A98-B58B-45F685BADBE4}">
      <dgm:prSet/>
      <dgm:spPr/>
      <dgm:t>
        <a:bodyPr/>
        <a:lstStyle/>
        <a:p>
          <a:endParaRPr lang="en-GB"/>
        </a:p>
      </dgm:t>
    </dgm:pt>
    <dgm:pt modelId="{1B5FB89A-B866-444B-9BE7-15C604DDCAF3}" type="sibTrans" cxnId="{417AB8C3-2051-4A98-B58B-45F685BADBE4}">
      <dgm:prSet/>
      <dgm:spPr/>
      <dgm:t>
        <a:bodyPr/>
        <a:lstStyle/>
        <a:p>
          <a:endParaRPr lang="en-GB"/>
        </a:p>
      </dgm:t>
    </dgm:pt>
    <dgm:pt modelId="{05DA5E59-D3E1-4191-BAC4-253498EBEF05}">
      <dgm:prSet phldrT="[Κείμενο]" custT="1"/>
      <dgm:spPr/>
      <dgm:t>
        <a:bodyPr/>
        <a:lstStyle/>
        <a:p>
          <a:r>
            <a:rPr lang="el-GR" sz="1600" dirty="0" smtClean="0">
              <a:latin typeface="Segoe UI Light" pitchFamily="34" charset="0"/>
              <a:cs typeface="Segoe UI Light" pitchFamily="34" charset="0"/>
            </a:rPr>
            <a:t>κοινής πολιτικής καταγραφής και μεθοδολογίας </a:t>
          </a:r>
          <a:endParaRPr lang="en-GB" sz="1600" dirty="0">
            <a:latin typeface="Segoe UI Light" pitchFamily="34" charset="0"/>
            <a:cs typeface="Segoe UI Light" pitchFamily="34" charset="0"/>
          </a:endParaRPr>
        </a:p>
      </dgm:t>
    </dgm:pt>
    <dgm:pt modelId="{DA665051-DA77-45D6-8657-9691EAE7D274}" type="parTrans" cxnId="{5F859B44-747C-4A62-A920-C171F5CCB9C7}">
      <dgm:prSet/>
      <dgm:spPr/>
      <dgm:t>
        <a:bodyPr/>
        <a:lstStyle/>
        <a:p>
          <a:endParaRPr lang="en-GB"/>
        </a:p>
      </dgm:t>
    </dgm:pt>
    <dgm:pt modelId="{6A95505A-ABAC-4080-A3D4-ADCAD8758565}" type="sibTrans" cxnId="{5F859B44-747C-4A62-A920-C171F5CCB9C7}">
      <dgm:prSet/>
      <dgm:spPr/>
      <dgm:t>
        <a:bodyPr/>
        <a:lstStyle/>
        <a:p>
          <a:endParaRPr lang="en-GB"/>
        </a:p>
      </dgm:t>
    </dgm:pt>
    <dgm:pt modelId="{02C7CD4D-D955-45C7-AEC6-FD1D1D9437EA}">
      <dgm:prSet phldrT="[Κείμενο]" custT="1"/>
      <dgm:spPr/>
      <dgm:t>
        <a:bodyPr/>
        <a:lstStyle/>
        <a:p>
          <a:r>
            <a:rPr lang="el-GR" sz="1600" dirty="0" smtClean="0"/>
            <a:t>έλλειψη </a:t>
          </a:r>
          <a:endParaRPr lang="en-GB" sz="1600" dirty="0"/>
        </a:p>
      </dgm:t>
    </dgm:pt>
    <dgm:pt modelId="{0BD2B410-4412-4F88-B866-58C3B8714B76}" type="parTrans" cxnId="{751F358D-084A-4F1F-AFDB-3E5F679C997D}">
      <dgm:prSet/>
      <dgm:spPr/>
      <dgm:t>
        <a:bodyPr/>
        <a:lstStyle/>
        <a:p>
          <a:endParaRPr lang="en-GB"/>
        </a:p>
      </dgm:t>
    </dgm:pt>
    <dgm:pt modelId="{984C1600-2F9E-47AE-9EAD-B2FEB2C27F3F}" type="sibTrans" cxnId="{751F358D-084A-4F1F-AFDB-3E5F679C997D}">
      <dgm:prSet/>
      <dgm:spPr/>
      <dgm:t>
        <a:bodyPr/>
        <a:lstStyle/>
        <a:p>
          <a:endParaRPr lang="en-GB"/>
        </a:p>
      </dgm:t>
    </dgm:pt>
    <dgm:pt modelId="{1FAB0146-439A-46E6-96F0-38F32DB509E0}">
      <dgm:prSet custT="1"/>
      <dgm:spPr/>
      <dgm:t>
        <a:bodyPr/>
        <a:lstStyle/>
        <a:p>
          <a:r>
            <a:rPr lang="el-GR" sz="1600" dirty="0" smtClean="0">
              <a:latin typeface="Segoe UI Light" pitchFamily="34" charset="0"/>
              <a:cs typeface="Segoe UI Light" pitchFamily="34" charset="0"/>
            </a:rPr>
            <a:t>υγεία</a:t>
          </a:r>
          <a:endParaRPr lang="en-US" sz="1600" dirty="0" smtClean="0">
            <a:latin typeface="Segoe UI Light" pitchFamily="34" charset="0"/>
            <a:cs typeface="Segoe UI Light" pitchFamily="34" charset="0"/>
          </a:endParaRPr>
        </a:p>
      </dgm:t>
    </dgm:pt>
    <dgm:pt modelId="{C49A2A10-8252-4E08-951B-822D4F19F8F1}" type="parTrans" cxnId="{C069A22A-0864-4028-8663-42C1135A2D8A}">
      <dgm:prSet/>
      <dgm:spPr/>
      <dgm:t>
        <a:bodyPr/>
        <a:lstStyle/>
        <a:p>
          <a:endParaRPr lang="en-GB"/>
        </a:p>
      </dgm:t>
    </dgm:pt>
    <dgm:pt modelId="{1F4C7706-02AB-4E58-A586-EA44362EA0E3}" type="sibTrans" cxnId="{C069A22A-0864-4028-8663-42C1135A2D8A}">
      <dgm:prSet/>
      <dgm:spPr/>
      <dgm:t>
        <a:bodyPr/>
        <a:lstStyle/>
        <a:p>
          <a:endParaRPr lang="en-GB"/>
        </a:p>
      </dgm:t>
    </dgm:pt>
    <dgm:pt modelId="{FA4F8C08-6D8F-48B3-86CE-84B5C7626738}">
      <dgm:prSet custT="1"/>
      <dgm:spPr/>
      <dgm:t>
        <a:bodyPr/>
        <a:lstStyle/>
        <a:p>
          <a:r>
            <a:rPr lang="el-GR" sz="1600" dirty="0" smtClean="0">
              <a:latin typeface="Segoe UI Light" pitchFamily="34" charset="0"/>
              <a:cs typeface="Segoe UI Light" pitchFamily="34" charset="0"/>
            </a:rPr>
            <a:t>ευημερία</a:t>
          </a:r>
          <a:endParaRPr lang="en-US" sz="1600" dirty="0" smtClean="0">
            <a:latin typeface="Segoe UI Light" pitchFamily="34" charset="0"/>
            <a:cs typeface="Segoe UI Light" pitchFamily="34" charset="0"/>
          </a:endParaRPr>
        </a:p>
      </dgm:t>
    </dgm:pt>
    <dgm:pt modelId="{F059CD69-205D-4003-B629-5BF4AE85BF74}" type="parTrans" cxnId="{442F8185-F2F1-4251-9753-C8739B9C3433}">
      <dgm:prSet/>
      <dgm:spPr/>
      <dgm:t>
        <a:bodyPr/>
        <a:lstStyle/>
        <a:p>
          <a:endParaRPr lang="en-GB"/>
        </a:p>
      </dgm:t>
    </dgm:pt>
    <dgm:pt modelId="{B3D53DB7-EC8F-4431-A83E-091A67F140D6}" type="sibTrans" cxnId="{442F8185-F2F1-4251-9753-C8739B9C3433}">
      <dgm:prSet/>
      <dgm:spPr/>
      <dgm:t>
        <a:bodyPr/>
        <a:lstStyle/>
        <a:p>
          <a:endParaRPr lang="en-GB"/>
        </a:p>
      </dgm:t>
    </dgm:pt>
    <dgm:pt modelId="{2A61A83E-9653-46FB-A955-6939F240C174}">
      <dgm:prSet custT="1"/>
      <dgm:spPr/>
      <dgm:t>
        <a:bodyPr/>
        <a:lstStyle/>
        <a:p>
          <a:r>
            <a:rPr lang="el-GR" sz="1600" dirty="0" smtClean="0">
              <a:latin typeface="Segoe UI Light" pitchFamily="34" charset="0"/>
              <a:cs typeface="Segoe UI Light" pitchFamily="34" charset="0"/>
            </a:rPr>
            <a:t>δικαιοσύνη</a:t>
          </a:r>
        </a:p>
      </dgm:t>
    </dgm:pt>
    <dgm:pt modelId="{DF04C94C-5215-40EB-A066-56682062C41E}" type="parTrans" cxnId="{1745561E-A163-452A-85F0-D36610357563}">
      <dgm:prSet/>
      <dgm:spPr/>
      <dgm:t>
        <a:bodyPr/>
        <a:lstStyle/>
        <a:p>
          <a:endParaRPr lang="en-GB"/>
        </a:p>
      </dgm:t>
    </dgm:pt>
    <dgm:pt modelId="{A6C4BEE9-2537-466B-968E-D87B2DEDAF9D}" type="sibTrans" cxnId="{1745561E-A163-452A-85F0-D36610357563}">
      <dgm:prSet/>
      <dgm:spPr/>
      <dgm:t>
        <a:bodyPr/>
        <a:lstStyle/>
        <a:p>
          <a:endParaRPr lang="en-GB"/>
        </a:p>
      </dgm:t>
    </dgm:pt>
    <dgm:pt modelId="{B7A53B2E-AAE6-47BE-8296-245CA4683146}">
      <dgm:prSet custT="1"/>
      <dgm:spPr/>
      <dgm:t>
        <a:bodyPr/>
        <a:lstStyle/>
        <a:p>
          <a:r>
            <a:rPr lang="el-GR" sz="1600" dirty="0" smtClean="0">
              <a:latin typeface="Segoe UI Light" pitchFamily="34" charset="0"/>
              <a:cs typeface="Segoe UI Light" pitchFamily="34" charset="0"/>
            </a:rPr>
            <a:t>δημόσια τάξη</a:t>
          </a:r>
          <a:endParaRPr lang="en-US" sz="1600" dirty="0" smtClean="0">
            <a:latin typeface="Segoe UI Light" pitchFamily="34" charset="0"/>
            <a:cs typeface="Segoe UI Light" pitchFamily="34" charset="0"/>
          </a:endParaRPr>
        </a:p>
      </dgm:t>
    </dgm:pt>
    <dgm:pt modelId="{0EBE4D2E-596B-499D-80F7-35CED1631106}" type="parTrans" cxnId="{30FC770E-5857-4B22-B52B-3E943D5AFC56}">
      <dgm:prSet/>
      <dgm:spPr/>
      <dgm:t>
        <a:bodyPr/>
        <a:lstStyle/>
        <a:p>
          <a:endParaRPr lang="en-GB"/>
        </a:p>
      </dgm:t>
    </dgm:pt>
    <dgm:pt modelId="{7CF810C5-7F7E-449A-B286-B387F752E23A}" type="sibTrans" cxnId="{30FC770E-5857-4B22-B52B-3E943D5AFC56}">
      <dgm:prSet/>
      <dgm:spPr/>
      <dgm:t>
        <a:bodyPr/>
        <a:lstStyle/>
        <a:p>
          <a:endParaRPr lang="en-GB"/>
        </a:p>
      </dgm:t>
    </dgm:pt>
    <dgm:pt modelId="{7D9B8902-EA98-4666-8DF3-8CED957C8CC5}">
      <dgm:prSet custT="1"/>
      <dgm:spPr/>
      <dgm:t>
        <a:bodyPr/>
        <a:lstStyle/>
        <a:p>
          <a:r>
            <a:rPr lang="el-GR" sz="1600" dirty="0" smtClean="0">
              <a:latin typeface="Segoe UI Light" pitchFamily="34" charset="0"/>
              <a:cs typeface="Segoe UI Light" pitchFamily="34" charset="0"/>
            </a:rPr>
            <a:t>τομείς </a:t>
          </a:r>
          <a:r>
            <a:rPr lang="el-GR" sz="1600" dirty="0" err="1" smtClean="0">
              <a:latin typeface="Segoe UI Light" pitchFamily="34" charset="0"/>
              <a:cs typeface="Segoe UI Light" pitchFamily="34" charset="0"/>
            </a:rPr>
            <a:t>εκπαίδευσεις</a:t>
          </a:r>
          <a:r>
            <a:rPr lang="el-GR" sz="1600" dirty="0" smtClean="0">
              <a:latin typeface="Segoe UI Light" pitchFamily="34" charset="0"/>
              <a:cs typeface="Segoe UI Light" pitchFamily="34" charset="0"/>
            </a:rPr>
            <a:t> </a:t>
          </a:r>
          <a:endParaRPr lang="en-US" sz="1600" dirty="0">
            <a:latin typeface="Segoe UI Light" pitchFamily="34" charset="0"/>
            <a:cs typeface="Segoe UI Light" pitchFamily="34" charset="0"/>
          </a:endParaRPr>
        </a:p>
      </dgm:t>
    </dgm:pt>
    <dgm:pt modelId="{CA60C8CE-0247-420A-9F83-B7B9AE7F04D7}" type="parTrans" cxnId="{4837FED8-0939-4901-B1F0-DCA58655A128}">
      <dgm:prSet/>
      <dgm:spPr/>
      <dgm:t>
        <a:bodyPr/>
        <a:lstStyle/>
        <a:p>
          <a:endParaRPr lang="en-GB"/>
        </a:p>
      </dgm:t>
    </dgm:pt>
    <dgm:pt modelId="{D8CC251D-F455-4006-B290-6E0FABA0599E}" type="sibTrans" cxnId="{4837FED8-0939-4901-B1F0-DCA58655A128}">
      <dgm:prSet/>
      <dgm:spPr/>
      <dgm:t>
        <a:bodyPr/>
        <a:lstStyle/>
        <a:p>
          <a:endParaRPr lang="en-GB"/>
        </a:p>
      </dgm:t>
    </dgm:pt>
    <dgm:pt modelId="{C7793887-2315-4660-936A-C7BA9CB52B88}">
      <dgm:prSet phldrT="[Κείμενο]" custT="1"/>
      <dgm:spPr/>
      <dgm:t>
        <a:bodyPr/>
        <a:lstStyle/>
        <a:p>
          <a:r>
            <a:rPr lang="el-GR" sz="1600" dirty="0" smtClean="0">
              <a:latin typeface="Segoe UI Light" pitchFamily="34" charset="0"/>
              <a:cs typeface="Segoe UI Light" pitchFamily="34" charset="0"/>
            </a:rPr>
            <a:t>κοινών αποδεκτών ορισμών</a:t>
          </a:r>
          <a:endParaRPr lang="en-GB" sz="1600" dirty="0">
            <a:latin typeface="Segoe UI Light" pitchFamily="34" charset="0"/>
            <a:cs typeface="Segoe UI Light" pitchFamily="34" charset="0"/>
          </a:endParaRPr>
        </a:p>
      </dgm:t>
    </dgm:pt>
    <dgm:pt modelId="{6694F089-F0A6-4A8C-BA96-5647FDA65B96}" type="parTrans" cxnId="{44C836A5-4ACA-47FA-A4F8-2813E399A1E5}">
      <dgm:prSet/>
      <dgm:spPr/>
      <dgm:t>
        <a:bodyPr/>
        <a:lstStyle/>
        <a:p>
          <a:endParaRPr lang="en-GB"/>
        </a:p>
      </dgm:t>
    </dgm:pt>
    <dgm:pt modelId="{345720D1-00CD-4DC9-BA91-6655BFAA84E2}" type="sibTrans" cxnId="{44C836A5-4ACA-47FA-A4F8-2813E399A1E5}">
      <dgm:prSet/>
      <dgm:spPr/>
      <dgm:t>
        <a:bodyPr/>
        <a:lstStyle/>
        <a:p>
          <a:endParaRPr lang="en-GB"/>
        </a:p>
      </dgm:t>
    </dgm:pt>
    <dgm:pt modelId="{D04A0DFA-0670-42EE-B6D9-87A6DFA1EDBB}">
      <dgm:prSet phldrT="[Κείμενο]" custT="1"/>
      <dgm:spPr/>
      <dgm:t>
        <a:bodyPr/>
        <a:lstStyle/>
        <a:p>
          <a:r>
            <a:rPr lang="el-GR" sz="1600" dirty="0" smtClean="0">
              <a:latin typeface="Segoe UI Light" pitchFamily="34" charset="0"/>
              <a:cs typeface="Segoe UI Light" pitchFamily="34" charset="0"/>
            </a:rPr>
            <a:t>κοινού πρωτοκόλλου για περιπτώσεις που διαχειρίζονται στο πλαίσιο του </a:t>
          </a:r>
          <a:r>
            <a:rPr lang="en-US" sz="1600" dirty="0" smtClean="0">
              <a:latin typeface="Segoe UI Light" pitchFamily="34" charset="0"/>
              <a:cs typeface="Segoe UI Light" pitchFamily="34" charset="0"/>
            </a:rPr>
            <a:t>CAN </a:t>
          </a:r>
          <a:endParaRPr lang="en-GB" sz="1600" dirty="0">
            <a:latin typeface="Segoe UI Light" pitchFamily="34" charset="0"/>
            <a:cs typeface="Segoe UI Light" pitchFamily="34" charset="0"/>
          </a:endParaRPr>
        </a:p>
      </dgm:t>
    </dgm:pt>
    <dgm:pt modelId="{8F030369-C8ED-49F7-B6F6-E5EC81489D63}" type="parTrans" cxnId="{95D28502-94CC-4F8A-B1D4-581919DA4C29}">
      <dgm:prSet/>
      <dgm:spPr/>
      <dgm:t>
        <a:bodyPr/>
        <a:lstStyle/>
        <a:p>
          <a:endParaRPr lang="en-GB"/>
        </a:p>
      </dgm:t>
    </dgm:pt>
    <dgm:pt modelId="{25E08E16-DF1A-4D01-878F-FFE81941C1A3}" type="sibTrans" cxnId="{95D28502-94CC-4F8A-B1D4-581919DA4C29}">
      <dgm:prSet/>
      <dgm:spPr/>
      <dgm:t>
        <a:bodyPr/>
        <a:lstStyle/>
        <a:p>
          <a:endParaRPr lang="en-GB"/>
        </a:p>
      </dgm:t>
    </dgm:pt>
    <dgm:pt modelId="{FC1EFAD7-DA5A-4D5D-AA64-084F413CC19D}" type="pres">
      <dgm:prSet presAssocID="{0F395D47-10E2-4954-B687-5A154061234C}" presName="Name0" presStyleCnt="0">
        <dgm:presLayoutVars>
          <dgm:chMax val="5"/>
          <dgm:chPref val="5"/>
          <dgm:dir/>
          <dgm:animLvl val="lvl"/>
        </dgm:presLayoutVars>
      </dgm:prSet>
      <dgm:spPr/>
      <dgm:t>
        <a:bodyPr/>
        <a:lstStyle/>
        <a:p>
          <a:endParaRPr lang="en-US"/>
        </a:p>
      </dgm:t>
    </dgm:pt>
    <dgm:pt modelId="{322081EA-F00C-4A7B-A85B-1BF954451DEF}" type="pres">
      <dgm:prSet presAssocID="{F80BE9C1-B495-4AE7-B4CA-66E258BF08FB}" presName="parentText1" presStyleLbl="node1" presStyleIdx="0" presStyleCnt="3" custScaleY="154869" custLinFactNeighborX="-290" custLinFactNeighborY="-23820">
        <dgm:presLayoutVars>
          <dgm:chMax/>
          <dgm:chPref val="3"/>
          <dgm:bulletEnabled val="1"/>
        </dgm:presLayoutVars>
      </dgm:prSet>
      <dgm:spPr/>
      <dgm:t>
        <a:bodyPr/>
        <a:lstStyle/>
        <a:p>
          <a:endParaRPr lang="en-GB"/>
        </a:p>
      </dgm:t>
    </dgm:pt>
    <dgm:pt modelId="{D495E5AB-817A-41A0-94F3-6103199D6E28}" type="pres">
      <dgm:prSet presAssocID="{F80BE9C1-B495-4AE7-B4CA-66E258BF08FB}" presName="childText1" presStyleLbl="solidAlignAcc1" presStyleIdx="0" presStyleCnt="3" custScaleY="137503" custLinFactNeighborX="925" custLinFactNeighborY="9972">
        <dgm:presLayoutVars>
          <dgm:chMax val="0"/>
          <dgm:chPref val="0"/>
          <dgm:bulletEnabled val="1"/>
        </dgm:presLayoutVars>
      </dgm:prSet>
      <dgm:spPr/>
      <dgm:t>
        <a:bodyPr/>
        <a:lstStyle/>
        <a:p>
          <a:endParaRPr lang="en-GB"/>
        </a:p>
      </dgm:t>
    </dgm:pt>
    <dgm:pt modelId="{39F9F685-3E28-4A47-B122-C6F1471F40D4}" type="pres">
      <dgm:prSet presAssocID="{ADC26AB2-94F1-4BC9-B4E9-3C1B9195A6CA}" presName="parentText2" presStyleLbl="node1" presStyleIdx="1" presStyleCnt="3" custScaleY="154869" custLinFactNeighborX="-699" custLinFactNeighborY="-4080">
        <dgm:presLayoutVars>
          <dgm:chMax/>
          <dgm:chPref val="3"/>
          <dgm:bulletEnabled val="1"/>
        </dgm:presLayoutVars>
      </dgm:prSet>
      <dgm:spPr/>
      <dgm:t>
        <a:bodyPr/>
        <a:lstStyle/>
        <a:p>
          <a:endParaRPr lang="en-GB"/>
        </a:p>
      </dgm:t>
    </dgm:pt>
    <dgm:pt modelId="{778506DF-A998-40A6-BF9B-08F8690DAE96}" type="pres">
      <dgm:prSet presAssocID="{ADC26AB2-94F1-4BC9-B4E9-3C1B9195A6CA}" presName="childText2" presStyleLbl="solidAlignAcc1" presStyleIdx="1" presStyleCnt="3" custScaleY="154446" custLinFactNeighborX="-378" custLinFactNeighborY="17555">
        <dgm:presLayoutVars>
          <dgm:chMax val="0"/>
          <dgm:chPref val="0"/>
          <dgm:bulletEnabled val="1"/>
        </dgm:presLayoutVars>
      </dgm:prSet>
      <dgm:spPr/>
      <dgm:t>
        <a:bodyPr/>
        <a:lstStyle/>
        <a:p>
          <a:endParaRPr lang="en-GB"/>
        </a:p>
      </dgm:t>
    </dgm:pt>
    <dgm:pt modelId="{6C92B1C9-6550-45E0-9F81-E4EF902542E0}" type="pres">
      <dgm:prSet presAssocID="{02C7CD4D-D955-45C7-AEC6-FD1D1D9437EA}" presName="parentText3" presStyleLbl="node1" presStyleIdx="2" presStyleCnt="3" custScaleY="154869" custLinFactNeighborX="-2008" custLinFactNeighborY="6709">
        <dgm:presLayoutVars>
          <dgm:chMax/>
          <dgm:chPref val="3"/>
          <dgm:bulletEnabled val="1"/>
        </dgm:presLayoutVars>
      </dgm:prSet>
      <dgm:spPr/>
      <dgm:t>
        <a:bodyPr/>
        <a:lstStyle/>
        <a:p>
          <a:endParaRPr lang="en-GB"/>
        </a:p>
      </dgm:t>
    </dgm:pt>
    <dgm:pt modelId="{B284FB03-5396-478D-B024-6952758F69D7}" type="pres">
      <dgm:prSet presAssocID="{02C7CD4D-D955-45C7-AEC6-FD1D1D9437EA}" presName="childText3" presStyleLbl="solidAlignAcc1" presStyleIdx="2" presStyleCnt="3" custScaleX="85242" custScaleY="137503" custLinFactNeighborX="-6909" custLinFactNeighborY="23499">
        <dgm:presLayoutVars>
          <dgm:chMax val="0"/>
          <dgm:chPref val="0"/>
          <dgm:bulletEnabled val="1"/>
        </dgm:presLayoutVars>
      </dgm:prSet>
      <dgm:spPr/>
      <dgm:t>
        <a:bodyPr/>
        <a:lstStyle/>
        <a:p>
          <a:endParaRPr lang="en-GB"/>
        </a:p>
      </dgm:t>
    </dgm:pt>
  </dgm:ptLst>
  <dgm:cxnLst>
    <dgm:cxn modelId="{59B1B0BF-59CC-4A39-8239-641E4F627431}" type="presOf" srcId="{2A61A83E-9653-46FB-A955-6939F240C174}" destId="{D495E5AB-817A-41A0-94F3-6103199D6E28}" srcOrd="0" destOrd="2" presId="urn:microsoft.com/office/officeart/2009/3/layout/IncreasingArrowsProcess"/>
    <dgm:cxn modelId="{2E1F4877-FF06-4763-8D08-30F4EBEEDC53}" type="presOf" srcId="{02C7CD4D-D955-45C7-AEC6-FD1D1D9437EA}" destId="{6C92B1C9-6550-45E0-9F81-E4EF902542E0}" srcOrd="0" destOrd="0" presId="urn:microsoft.com/office/officeart/2009/3/layout/IncreasingArrowsProcess"/>
    <dgm:cxn modelId="{EA3DD671-42AB-4D5E-B854-F3E4336CF887}" type="presOf" srcId="{F80BE9C1-B495-4AE7-B4CA-66E258BF08FB}" destId="{322081EA-F00C-4A7B-A85B-1BF954451DEF}" srcOrd="0" destOrd="0" presId="urn:microsoft.com/office/officeart/2009/3/layout/IncreasingArrowsProcess"/>
    <dgm:cxn modelId="{93499F78-8F44-4BC6-9F38-8F66769BDA8A}" type="presOf" srcId="{B7A53B2E-AAE6-47BE-8296-245CA4683146}" destId="{D495E5AB-817A-41A0-94F3-6103199D6E28}" srcOrd="0" destOrd="3" presId="urn:microsoft.com/office/officeart/2009/3/layout/IncreasingArrowsProcess"/>
    <dgm:cxn modelId="{B660D554-AB35-4094-817A-2DF432F6014C}" type="presOf" srcId="{ADC26AB2-94F1-4BC9-B4E9-3C1B9195A6CA}" destId="{39F9F685-3E28-4A47-B122-C6F1471F40D4}" srcOrd="0" destOrd="0" presId="urn:microsoft.com/office/officeart/2009/3/layout/IncreasingArrowsProcess"/>
    <dgm:cxn modelId="{90736D01-1FAF-4709-8332-02A3D0BE5154}" type="presOf" srcId="{FA4F8C08-6D8F-48B3-86CE-84B5C7626738}" destId="{D495E5AB-817A-41A0-94F3-6103199D6E28}" srcOrd="0" destOrd="1" presId="urn:microsoft.com/office/officeart/2009/3/layout/IncreasingArrowsProcess"/>
    <dgm:cxn modelId="{C936F98C-EC0B-44A8-B7EE-F2865A840821}" type="presOf" srcId="{0F395D47-10E2-4954-B687-5A154061234C}" destId="{FC1EFAD7-DA5A-4D5D-AA64-084F413CC19D}" srcOrd="0" destOrd="0" presId="urn:microsoft.com/office/officeart/2009/3/layout/IncreasingArrowsProcess"/>
    <dgm:cxn modelId="{964A7402-BA70-4A98-A75B-0B5C77FBFC12}" type="presOf" srcId="{05DA5E59-D3E1-4191-BAC4-253498EBEF05}" destId="{778506DF-A998-40A6-BF9B-08F8690DAE96}" srcOrd="0" destOrd="1" presId="urn:microsoft.com/office/officeart/2009/3/layout/IncreasingArrowsProcess"/>
    <dgm:cxn modelId="{4837FED8-0939-4901-B1F0-DCA58655A128}" srcId="{F80BE9C1-B495-4AE7-B4CA-66E258BF08FB}" destId="{7D9B8902-EA98-4666-8DF3-8CED957C8CC5}" srcOrd="4" destOrd="0" parTransId="{CA60C8CE-0247-420A-9F83-B7B9AE7F04D7}" sibTransId="{D8CC251D-F455-4006-B290-6E0FABA0599E}"/>
    <dgm:cxn modelId="{44C836A5-4ACA-47FA-A4F8-2813E399A1E5}" srcId="{ADC26AB2-94F1-4BC9-B4E9-3C1B9195A6CA}" destId="{C7793887-2315-4660-936A-C7BA9CB52B88}" srcOrd="0" destOrd="0" parTransId="{6694F089-F0A6-4A8C-BA96-5647FDA65B96}" sibTransId="{345720D1-00CD-4DC9-BA91-6655BFAA84E2}"/>
    <dgm:cxn modelId="{E41E2BC9-0923-4C7A-A72D-2ABB43E7D1A9}" type="presOf" srcId="{C7793887-2315-4660-936A-C7BA9CB52B88}" destId="{778506DF-A998-40A6-BF9B-08F8690DAE96}" srcOrd="0" destOrd="0" presId="urn:microsoft.com/office/officeart/2009/3/layout/IncreasingArrowsProcess"/>
    <dgm:cxn modelId="{C069A22A-0864-4028-8663-42C1135A2D8A}" srcId="{F80BE9C1-B495-4AE7-B4CA-66E258BF08FB}" destId="{1FAB0146-439A-46E6-96F0-38F32DB509E0}" srcOrd="0" destOrd="0" parTransId="{C49A2A10-8252-4E08-951B-822D4F19F8F1}" sibTransId="{1F4C7706-02AB-4E58-A586-EA44362EA0E3}"/>
    <dgm:cxn modelId="{417AB8C3-2051-4A98-B58B-45F685BADBE4}" srcId="{0F395D47-10E2-4954-B687-5A154061234C}" destId="{ADC26AB2-94F1-4BC9-B4E9-3C1B9195A6CA}" srcOrd="1" destOrd="0" parTransId="{099ECA17-21D1-494C-82BF-77CFACD1D7BF}" sibTransId="{1B5FB89A-B866-444B-9BE7-15C604DDCAF3}"/>
    <dgm:cxn modelId="{072964E0-3C75-4AEE-ABB5-D0DA75FB0F00}" type="presOf" srcId="{1FAB0146-439A-46E6-96F0-38F32DB509E0}" destId="{D495E5AB-817A-41A0-94F3-6103199D6E28}" srcOrd="0" destOrd="0" presId="urn:microsoft.com/office/officeart/2009/3/layout/IncreasingArrowsProcess"/>
    <dgm:cxn modelId="{751F358D-084A-4F1F-AFDB-3E5F679C997D}" srcId="{0F395D47-10E2-4954-B687-5A154061234C}" destId="{02C7CD4D-D955-45C7-AEC6-FD1D1D9437EA}" srcOrd="2" destOrd="0" parTransId="{0BD2B410-4412-4F88-B866-58C3B8714B76}" sibTransId="{984C1600-2F9E-47AE-9EAD-B2FEB2C27F3F}"/>
    <dgm:cxn modelId="{30FC770E-5857-4B22-B52B-3E943D5AFC56}" srcId="{F80BE9C1-B495-4AE7-B4CA-66E258BF08FB}" destId="{B7A53B2E-AAE6-47BE-8296-245CA4683146}" srcOrd="3" destOrd="0" parTransId="{0EBE4D2E-596B-499D-80F7-35CED1631106}" sibTransId="{7CF810C5-7F7E-449A-B286-B387F752E23A}"/>
    <dgm:cxn modelId="{BEB4DB30-8257-47BD-849E-C73BEBD20E59}" type="presOf" srcId="{7D9B8902-EA98-4666-8DF3-8CED957C8CC5}" destId="{D495E5AB-817A-41A0-94F3-6103199D6E28}" srcOrd="0" destOrd="4" presId="urn:microsoft.com/office/officeart/2009/3/layout/IncreasingArrowsProcess"/>
    <dgm:cxn modelId="{F6965108-E0F1-42EE-88FA-091AF724748A}" type="presOf" srcId="{D04A0DFA-0670-42EE-B6D9-87A6DFA1EDBB}" destId="{B284FB03-5396-478D-B024-6952758F69D7}" srcOrd="0" destOrd="0" presId="urn:microsoft.com/office/officeart/2009/3/layout/IncreasingArrowsProcess"/>
    <dgm:cxn modelId="{95D28502-94CC-4F8A-B1D4-581919DA4C29}" srcId="{02C7CD4D-D955-45C7-AEC6-FD1D1D9437EA}" destId="{D04A0DFA-0670-42EE-B6D9-87A6DFA1EDBB}" srcOrd="0" destOrd="0" parTransId="{8F030369-C8ED-49F7-B6F6-E5EC81489D63}" sibTransId="{25E08E16-DF1A-4D01-878F-FFE81941C1A3}"/>
    <dgm:cxn modelId="{442F8185-F2F1-4251-9753-C8739B9C3433}" srcId="{F80BE9C1-B495-4AE7-B4CA-66E258BF08FB}" destId="{FA4F8C08-6D8F-48B3-86CE-84B5C7626738}" srcOrd="1" destOrd="0" parTransId="{F059CD69-205D-4003-B629-5BF4AE85BF74}" sibTransId="{B3D53DB7-EC8F-4431-A83E-091A67F140D6}"/>
    <dgm:cxn modelId="{5F859B44-747C-4A62-A920-C171F5CCB9C7}" srcId="{ADC26AB2-94F1-4BC9-B4E9-3C1B9195A6CA}" destId="{05DA5E59-D3E1-4191-BAC4-253498EBEF05}" srcOrd="1" destOrd="0" parTransId="{DA665051-DA77-45D6-8657-9691EAE7D274}" sibTransId="{6A95505A-ABAC-4080-A3D4-ADCAD8758565}"/>
    <dgm:cxn modelId="{37A96664-B367-4B78-916E-D82F4A99A997}" srcId="{0F395D47-10E2-4954-B687-5A154061234C}" destId="{F80BE9C1-B495-4AE7-B4CA-66E258BF08FB}" srcOrd="0" destOrd="0" parTransId="{6D4A6526-2234-409C-B008-D12497128D0F}" sibTransId="{11085DB4-E6D3-4EEC-9B98-C260DDA69B0B}"/>
    <dgm:cxn modelId="{1745561E-A163-452A-85F0-D36610357563}" srcId="{F80BE9C1-B495-4AE7-B4CA-66E258BF08FB}" destId="{2A61A83E-9653-46FB-A955-6939F240C174}" srcOrd="2" destOrd="0" parTransId="{DF04C94C-5215-40EB-A066-56682062C41E}" sibTransId="{A6C4BEE9-2537-466B-968E-D87B2DEDAF9D}"/>
    <dgm:cxn modelId="{E33BE011-002A-48F5-ACBA-C62838F3B679}" type="presParOf" srcId="{FC1EFAD7-DA5A-4D5D-AA64-084F413CC19D}" destId="{322081EA-F00C-4A7B-A85B-1BF954451DEF}" srcOrd="0" destOrd="0" presId="urn:microsoft.com/office/officeart/2009/3/layout/IncreasingArrowsProcess"/>
    <dgm:cxn modelId="{2327A715-4D4D-4171-A241-CADD47675E3E}" type="presParOf" srcId="{FC1EFAD7-DA5A-4D5D-AA64-084F413CC19D}" destId="{D495E5AB-817A-41A0-94F3-6103199D6E28}" srcOrd="1" destOrd="0" presId="urn:microsoft.com/office/officeart/2009/3/layout/IncreasingArrowsProcess"/>
    <dgm:cxn modelId="{F73B243E-6AC1-4D2F-B425-E9280E8AF980}" type="presParOf" srcId="{FC1EFAD7-DA5A-4D5D-AA64-084F413CC19D}" destId="{39F9F685-3E28-4A47-B122-C6F1471F40D4}" srcOrd="2" destOrd="0" presId="urn:microsoft.com/office/officeart/2009/3/layout/IncreasingArrowsProcess"/>
    <dgm:cxn modelId="{B2C62AFE-15E6-48DE-9E11-9254E1801E1D}" type="presParOf" srcId="{FC1EFAD7-DA5A-4D5D-AA64-084F413CC19D}" destId="{778506DF-A998-40A6-BF9B-08F8690DAE96}" srcOrd="3" destOrd="0" presId="urn:microsoft.com/office/officeart/2009/3/layout/IncreasingArrowsProcess"/>
    <dgm:cxn modelId="{B54C78B5-7BC8-4B18-AB8E-6359745D4BC8}" type="presParOf" srcId="{FC1EFAD7-DA5A-4D5D-AA64-084F413CC19D}" destId="{6C92B1C9-6550-45E0-9F81-E4EF902542E0}" srcOrd="4" destOrd="0" presId="urn:microsoft.com/office/officeart/2009/3/layout/IncreasingArrowsProcess"/>
    <dgm:cxn modelId="{BDE4B379-0776-486A-9D73-D709B415E3C5}" type="presParOf" srcId="{FC1EFAD7-DA5A-4D5D-AA64-084F413CC19D}" destId="{B284FB03-5396-478D-B024-6952758F69D7}" srcOrd="5" destOrd="0" presId="urn:microsoft.com/office/officeart/2009/3/layout/IncreasingArrowsProcess"/>
  </dgm:cxnLst>
  <dgm:bg/>
  <dgm:whole/>
  <dgm:extLst>
    <a:ext uri="http://schemas.microsoft.com/office/drawing/2008/diagram">
      <dsp:dataModelExt xmlns="" xmlns:dsp="http://schemas.microsoft.com/office/drawing/2008/diagram" relId="rId12" minVer="http://schemas.openxmlformats.org/drawingml/2006/diagram"/>
    </a:ext>
  </dgm:extLst>
</dgm:dataModel>
</file>

<file path=ppt/diagrams/layout1.xml><?xml version="1.0" encoding="utf-8"?>
<dgm:layoutDef xmlns:dgm="http://schemas.openxmlformats.org/drawingml/2006/diagram" xmlns:a="http://schemas.openxmlformats.org/drawingml/2006/main" uniqueId="urn:microsoft.com/office/officeart/2005/8/layout/hList6">
  <dgm:title val=""/>
  <dgm:desc val=""/>
  <dgm:catLst>
    <dgm:cat type="list" pri="18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ptType="node" refType="h"/>
      <dgm:constr type="w" for="ch" ptType="node" refType="w"/>
      <dgm:constr type="primFontSz" for="ch" ptType="node" op="equ"/>
      <dgm:constr type="w" for="ch" forName="sibTrans" refType="w" fact="0.075"/>
    </dgm:constrLst>
    <dgm:ruleLst/>
    <dgm:forEach name="nodesForEach" axis="ch" ptType="node">
      <dgm:layoutNode name="node">
        <dgm:varLst>
          <dgm:bulletEnabled val="1"/>
        </dgm:varLst>
        <dgm:alg type="tx"/>
        <dgm:choose name="Name4">
          <dgm:if name="Name5" func="var" arg="dir" op="equ" val="norm">
            <dgm:shape xmlns:r="http://schemas.openxmlformats.org/officeDocument/2006/relationships" rot="-90" type="flowChartManualOperation" r:blip="">
              <dgm:adjLst/>
            </dgm:shape>
          </dgm:if>
          <dgm:else name="Name6">
            <dgm:shape xmlns:r="http://schemas.openxmlformats.org/officeDocument/2006/relationships" rot="90" type="flowChartManualOperation" r:blip="">
              <dgm:adjLst/>
            </dgm:shape>
          </dgm:else>
        </dgm:choose>
        <dgm:presOf axis="desOrSelf" ptType="node"/>
        <dgm:constrLst>
          <dgm:constr type="primFontSz" val="65"/>
          <dgm:constr type="tMarg"/>
          <dgm:constr type="bMarg"/>
          <dgm:constr type="lMarg" refType="primFontSz" fact="0.5"/>
          <dgm:constr type="rMarg" refType="lMarg"/>
        </dgm:constrLst>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3.xml><?xml version="1.0" encoding="utf-8"?>
<dgm:layoutDef xmlns:dgm="http://schemas.openxmlformats.org/drawingml/2006/diagram" xmlns:a="http://schemas.openxmlformats.org/drawingml/2006/main" uniqueId="urn:microsoft.com/office/officeart/2009/3/layout/IncreasingArrowsProcess">
  <dgm:title val=""/>
  <dgm:desc val=""/>
  <dgm:catLst>
    <dgm:cat type="process" pri="55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sampData>
  <dgm:styleData>
    <dgm:dataModel>
      <dgm:ptLst>
        <dgm:pt modelId="0" type="doc"/>
        <dgm:pt modelId="10">
          <dgm:prSet phldr="1"/>
        </dgm:pt>
        <dgm:pt modelId="11">
          <dgm:prSet phldr="1"/>
        </dgm:pt>
        <dgm:pt modelId="20">
          <dgm:prSet phldr="1"/>
        </dgm:pt>
        <dgm:pt modelId="21">
          <dgm:prSet phldr="1"/>
        </dgm:pt>
      </dgm:ptLst>
      <dgm:cxnLst>
        <dgm:cxn modelId="40" srcId="0" destId="10" srcOrd="0" destOrd="0"/>
        <dgm:cxn modelId="12" srcId="10" destId="11" srcOrd="0" destOrd="0"/>
        <dgm:cxn modelId="50" srcId="0" destId="20" srcOrd="1" destOrd="0"/>
        <dgm:cxn modelId="22" srcId="20" destId="21" srcOrd="0" destOrd="0"/>
      </dgm:cxnLst>
      <dgm:bg/>
      <dgm:whole/>
    </dgm:dataModel>
  </dgm:styleData>
  <dgm:clr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clrData>
  <dgm:layoutNode name="Name0">
    <dgm:varLst>
      <dgm:chMax val="5"/>
      <dgm:chPref val="5"/>
      <dgm:dir/>
      <dgm:animLvl val="lvl"/>
    </dgm:varLst>
    <dgm:shape xmlns:r="http://schemas.openxmlformats.org/officeDocument/2006/relationships" r:blip="">
      <dgm:adjLst/>
    </dgm:shape>
    <dgm:choose name="Name1">
      <dgm:if name="Name2" axis="ch" ptType="node" func="cnt" op="equ" val="1">
        <dgm:choose name="Name3">
          <dgm:if name="Name4" axis="ch ch" ptType="node node" func="cnt" op="equ" val="0">
            <dgm:alg type="composite">
              <dgm:param type="ar" val="6.8662"/>
            </dgm:alg>
            <dgm:choose name="Name5">
              <dgm:if name="Name6" func="var" arg="dir" op="equ" val="norm">
                <dgm:constrLst>
                  <dgm:constr type="primFontSz" for="des" forName="parentText1" val="65"/>
                  <dgm:constr type="l" for="ch" forName="parentText1" refType="w" fact="0"/>
                  <dgm:constr type="t" for="ch" forName="parentText1" refType="h" fact="0"/>
                  <dgm:constr type="w" for="ch" forName="parentText1" refType="w"/>
                  <dgm:constr type="h" for="ch" forName="parentText1" refType="h"/>
                </dgm:constrLst>
              </dgm:if>
              <dgm:else name="Name7">
                <dgm:constrLst>
                  <dgm:constr type="primFontSz" for="des" forName="parentText1" val="65"/>
                  <dgm:constr type="l" for="ch" forName="parentText1" refType="w" fact="0"/>
                  <dgm:constr type="t" for="ch" forName="parentText1" refType="h" fact="0"/>
                  <dgm:constr type="w" for="ch" forName="parentText1" refType="w"/>
                  <dgm:constr type="h" for="ch" forName="parentText1" refType="h"/>
                </dgm:constrLst>
              </dgm:else>
            </dgm:choose>
          </dgm:if>
          <dgm:else name="Name8">
            <dgm:alg type="composite">
              <dgm:param type="ar" val="1.9864"/>
            </dgm:alg>
            <dgm:choose name="Name9">
              <dgm:if name="Name10" func="var" arg="dir" op="equ" val="norm">
                <dgm:constrLst>
                  <dgm:constr type="primFontSz" for="des" forName="childText1" val="65"/>
                  <dgm:constr type="primFontSz" for="des" forName="parentText1" val="65"/>
                  <dgm:constr type="primFontSz" for="des" forName="childText1" refType="primFontSz" refFor="des" refForName="parentText1" op="lte"/>
                  <dgm:constr type="l" for="ch" forName="parentText1" refType="w" fact="0"/>
                  <dgm:constr type="t" for="ch" forName="parentText1" refType="h" fact="0"/>
                  <dgm:constr type="w" for="ch" forName="parentText1" refType="w"/>
                  <dgm:constr type="h" for="ch" forName="parentText1" refType="h" fact="0.2893"/>
                  <dgm:constr type="l" for="ch" forName="childText1" refType="w" fact="0"/>
                  <dgm:constr type="t" for="ch" forName="childText1" refType="h" fact="0.224"/>
                  <dgm:constr type="w" for="ch" forName="childText1" refType="w" fact="0.9241"/>
                  <dgm:constr type="h" for="ch" forName="childText1" refType="h" fact="0.776"/>
                </dgm:constrLst>
              </dgm:if>
              <dgm:else name="Name11">
                <dgm:constrLst>
                  <dgm:constr type="primFontSz" for="des" forName="childText1" val="65"/>
                  <dgm:constr type="primFontSz" for="des" forName="parentText1" val="65"/>
                  <dgm:constr type="primFontSz" for="des" forName="childText1" refType="primFontSz" refFor="des" refForName="parentText1" op="lte"/>
                  <dgm:constr type="l" for="ch" forName="parentText1" refType="w" fact="0"/>
                  <dgm:constr type="t" for="ch" forName="parentText1" refType="h" fact="0"/>
                  <dgm:constr type="w" for="ch" forName="parentText1" refType="w"/>
                  <dgm:constr type="h" for="ch" forName="parentText1" refType="h" fact="0.2893"/>
                  <dgm:constr type="l" for="ch" forName="childText1" refType="w" fact="0.076"/>
                  <dgm:constr type="t" for="ch" forName="childText1" refType="h" fact="0.224"/>
                  <dgm:constr type="w" for="ch" forName="childText1" refType="w" fact="0.9241"/>
                  <dgm:constr type="h" for="ch" forName="childText1" refType="h" fact="0.776"/>
                </dgm:constrLst>
              </dgm:else>
            </dgm:choose>
          </dgm:else>
        </dgm:choose>
      </dgm:if>
      <dgm:if name="Name12" axis="ch" ptType="node" func="cnt" op="equ" val="2">
        <dgm:choose name="Name13">
          <dgm:if name="Name14" axis="ch ch" ptType="node node" func="cnt" op="equ" val="0">
            <dgm:alg type="composite">
              <dgm:param type="ar" val="5.1498"/>
            </dgm:alg>
            <dgm:choose name="Name15">
              <dgm:if name="Name16" func="var" arg="dir" op="equ" val="norm">
                <dgm:constrLst>
                  <dgm:constr type="primFontSz" for="des" forName="parentText1" val="65"/>
                  <dgm:constr type="primFontSz" for="des" forName="parentText2" refType="primFontSz" refFor="des" refForName="parentText1" op="equ"/>
                  <dgm:constr type="l" for="ch" forName="parentText1" refType="w" fact="0"/>
                  <dgm:constr type="t" for="ch" forName="parentText1" refType="h" fact="0"/>
                  <dgm:constr type="w" for="ch" forName="parentText1" refType="w"/>
                  <dgm:constr type="h" for="ch" forName="parentText1" refType="h" fact="0.7501"/>
                  <dgm:constr type="l" for="ch" forName="parentText2" refType="w" fact="0.462"/>
                  <dgm:constr type="t" for="ch" forName="parentText2" refType="h" fact="0.2499"/>
                  <dgm:constr type="w" for="ch" forName="parentText2" refType="w" fact="0.538"/>
                  <dgm:constr type="h" for="ch" forName="parentText2" refType="h" fact="0.7501"/>
                </dgm:constrLst>
              </dgm:if>
              <dgm:else name="Name17">
                <dgm:constrLst>
                  <dgm:constr type="primFontSz" for="des" forName="parentText1" val="65"/>
                  <dgm:constr type="primFontSz" for="des" forName="parentText2" refType="primFontSz" refFor="des" refForName="parentText1" op="equ"/>
                  <dgm:constr type="l" for="ch" forName="parentText1" refType="w" fact="0"/>
                  <dgm:constr type="t" for="ch" forName="parentText1" refType="h" fact="0"/>
                  <dgm:constr type="w" for="ch" forName="parentText1" refType="w"/>
                  <dgm:constr type="h" for="ch" forName="parentText1" refType="h" fact="0.7501"/>
                  <dgm:constr type="l" for="ch" forName="parentText2" refType="w" fact="0"/>
                  <dgm:constr type="t" for="ch" forName="parentText2" refType="h" fact="0.2499"/>
                  <dgm:constr type="w" for="ch" forName="parentText2" refType="w" fact="0.538"/>
                  <dgm:constr type="h" for="ch" forName="parentText2" refType="h" fact="0.7501"/>
                </dgm:constrLst>
              </dgm:else>
            </dgm:choose>
          </dgm:if>
          <dgm:else name="Name18">
            <dgm:alg type="composite">
              <dgm:param type="ar" val="2.0563"/>
            </dgm:alg>
            <dgm:choose name="Name19">
              <dgm:if name="Name2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parentText2" refType="primFontSz" refFor="des" refForName="parentText1" op="equ"/>
                  <dgm:constr type="primFontSz" for="des" forName="childText2" refType="primFontSz" refFor="des" refForName="childText1" op="equ"/>
                  <dgm:constr type="l" for="ch" forName="parentText1" refType="w" fact="0"/>
                  <dgm:constr type="t" for="ch" forName="parentText1" refType="h" fact="0"/>
                  <dgm:constr type="w" for="ch" forName="parentText1" refType="w"/>
                  <dgm:constr type="h" for="ch" forName="parentText1" refType="h" fact="0.2995"/>
                  <dgm:constr type="l" for="ch" forName="parentText2" refType="w" fact="0.462"/>
                  <dgm:constr type="t" for="ch" forName="parentText2" refType="h" fact="0.0998"/>
                  <dgm:constr type="w" for="ch" forName="parentText2" refType="w" fact="0.538"/>
                  <dgm:constr type="h" for="ch" forName="parentText2" refType="h" fact="0.2995"/>
                  <dgm:constr type="l" for="ch" forName="childText1" refType="w" fact="0"/>
                  <dgm:constr type="t" for="ch" forName="childText1" refType="h" fact="0.2317"/>
                  <dgm:constr type="w" for="ch" forName="childText1" refType="w" fact="0.462"/>
                  <dgm:constr type="h" for="ch" forName="childText1" refType="h" fact="0.6685"/>
                  <dgm:constr type="l" for="ch" forName="childText2" refType="w" fact="0.462"/>
                  <dgm:constr type="t" for="ch" forName="childText2" refType="h" fact="0.3315"/>
                  <dgm:constr type="w" for="ch" forName="childText2" refType="w" fact="0.462"/>
                  <dgm:constr type="h" for="ch" forName="childText2" refType="h" fact="0.6685"/>
                </dgm:constrLst>
              </dgm:if>
              <dgm:else name="Name2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parentText2" refType="primFontSz" refFor="des" refForName="parentText1" op="equ"/>
                  <dgm:constr type="primFontSz" for="des" forName="childText2" refType="primFontSz" refFor="des" refForName="childText1" op="equ"/>
                  <dgm:constr type="l" for="ch" forName="parentText1" refType="w" fact="0"/>
                  <dgm:constr type="t" for="ch" forName="parentText1" refType="h" fact="0"/>
                  <dgm:constr type="w" for="ch" forName="parentText1" refType="w"/>
                  <dgm:constr type="h" for="ch" forName="parentText1" refType="h" fact="0.2995"/>
                  <dgm:constr type="l" for="ch" forName="parentText2" refType="w" fact="0"/>
                  <dgm:constr type="t" for="ch" forName="parentText2" refType="h" fact="0.0998"/>
                  <dgm:constr type="w" for="ch" forName="parentText2" refType="w" fact="0.538"/>
                  <dgm:constr type="h" for="ch" forName="parentText2" refType="h" fact="0.2995"/>
                  <dgm:constr type="l" for="ch" forName="childText1" refType="w" fact="0.538"/>
                  <dgm:constr type="t" for="ch" forName="childText1" refType="h" fact="0.2317"/>
                  <dgm:constr type="w" for="ch" forName="childText1" refType="w" fact="0.462"/>
                  <dgm:constr type="h" for="ch" forName="childText1" refType="h" fact="0.6685"/>
                  <dgm:constr type="l" for="ch" forName="childText2" refType="w" fact="0.076"/>
                  <dgm:constr type="t" for="ch" forName="childText2" refType="h" fact="0.3315"/>
                  <dgm:constr type="w" for="ch" forName="childText2" refType="w" fact="0.462"/>
                  <dgm:constr type="h" for="ch" forName="childText2" refType="h" fact="0.6685"/>
                </dgm:constrLst>
              </dgm:else>
            </dgm:choose>
          </dgm:else>
        </dgm:choose>
      </dgm:if>
      <dgm:if name="Name22" axis="ch" ptType="node" func="cnt" op="equ" val="3">
        <dgm:choose name="Name23">
          <dgm:if name="Name24" axis="ch ch" ptType="node node" func="cnt" op="equ" val="0">
            <dgm:alg type="composite">
              <dgm:param type="ar" val="4.1198"/>
            </dgm:alg>
            <dgm:choose name="Name25">
              <dgm:if name="Name26" func="var" arg="dir" op="equ" val="norm">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l" for="ch" forName="parentText1" refType="w" fact="0"/>
                  <dgm:constr type="t" for="ch" forName="parentText1" refType="h" fact="0"/>
                  <dgm:constr type="w" for="ch" forName="parentText1" refType="w"/>
                  <dgm:constr type="h" for="ch" forName="parentText1" refType="h" fact="0.6"/>
                  <dgm:constr type="l" for="ch" forName="parentText2" refType="w" fact="0.308"/>
                  <dgm:constr type="t" for="ch" forName="parentText2" refType="h" fact="0.2"/>
                  <dgm:constr type="w" for="ch" forName="parentText2" refType="w" fact="0.692"/>
                  <dgm:constr type="h" for="ch" forName="parentText2" refType="h" fact="0.6"/>
                  <dgm:constr type="l" for="ch" forName="parentText3" refType="w" fact="0.616"/>
                  <dgm:constr type="t" for="ch" forName="parentText3" refType="h" fact="0.4"/>
                  <dgm:constr type="w" for="ch" forName="parentText3" refType="w" fact="0.384"/>
                  <dgm:constr type="h" for="ch" forName="parentText3" refType="h" fact="0.6"/>
                </dgm:constrLst>
              </dgm:if>
              <dgm:else name="Name27">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l" for="ch" forName="parentText1" refType="w" fact="0"/>
                  <dgm:constr type="t" for="ch" forName="parentText1" refType="h" fact="0"/>
                  <dgm:constr type="w" for="ch" forName="parentText1" refType="w"/>
                  <dgm:constr type="h" for="ch" forName="parentText1" refType="h" fact="0.6"/>
                  <dgm:constr type="l" for="ch" forName="parentText2" refType="w" fact="0"/>
                  <dgm:constr type="t" for="ch" forName="parentText2" refType="h" fact="0.2"/>
                  <dgm:constr type="w" for="ch" forName="parentText2" refType="w" fact="0.692"/>
                  <dgm:constr type="h" for="ch" forName="parentText2" refType="h" fact="0.6"/>
                  <dgm:constr type="l" for="ch" forName="parentText3" refType="w" fact="0"/>
                  <dgm:constr type="t" for="ch" forName="parentText3" refType="h" fact="0.4"/>
                  <dgm:constr type="w" for="ch" forName="parentText3" refType="w" fact="0.384"/>
                  <dgm:constr type="h" for="ch" forName="parentText3" refType="h" fact="0.6"/>
                </dgm:constrLst>
              </dgm:else>
            </dgm:choose>
          </dgm:if>
          <dgm:else name="Name28">
            <dgm:alg type="composite">
              <dgm:param type="ar" val="2.0702"/>
            </dgm:alg>
            <dgm:choose name="Name29">
              <dgm:if name="Name3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parentText2" refType="primFontSz" refFor="des" refForName="parentText1" op="equ"/>
                  <dgm:constr type="primFontSz" for="des" forName="parentText3"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l" for="ch" forName="childText1" refType="w" fact="0"/>
                  <dgm:constr type="t" for="ch" forName="childText1" refType="h" fact="0.2325"/>
                  <dgm:constr type="w" for="ch" forName="childText1" refType="w" fact="0.308"/>
                  <dgm:constr type="h" for="ch" forName="childText1" refType="h" fact="0.5808"/>
                  <dgm:constr type="l" for="ch" forName="childText2" refType="w" fact="0.308"/>
                  <dgm:constr type="t" for="ch" forName="childText2" refType="h" fact="0.333"/>
                  <dgm:constr type="w" for="ch" forName="childText2" refType="w" fact="0.308"/>
                  <dgm:constr type="h" for="ch" forName="childText2" refType="h" fact="0.5808"/>
                  <dgm:constr type="l" for="ch" forName="childText3" refType="w" fact="0.616"/>
                  <dgm:constr type="t" for="ch" forName="childText3" refType="h" fact="0.4335"/>
                  <dgm:constr type="w" for="ch" forName="childText3" refType="w" fact="0.308"/>
                  <dgm:constr type="h" for="ch" forName="childText3" refType="h" fact="0.5723"/>
                  <dgm:constr type="l" for="ch" forName="parentText1" refType="w" fact="0"/>
                  <dgm:constr type="t" for="ch" forName="parentText1" refType="h" fact="0"/>
                  <dgm:constr type="w" for="ch" forName="parentText1" refType="w"/>
                  <dgm:constr type="h" for="ch" forName="parentText1" refType="h" fact="0.3015"/>
                  <dgm:constr type="l" for="ch" forName="parentText2" refType="w" fact="0.308"/>
                  <dgm:constr type="t" for="ch" forName="parentText2" refType="h" fact="0.1005"/>
                  <dgm:constr type="w" for="ch" forName="parentText2" refType="w" fact="0.692"/>
                  <dgm:constr type="h" for="ch" forName="parentText2" refType="h" fact="0.3015"/>
                  <dgm:constr type="l" for="ch" forName="parentText3" refType="w" fact="0.616"/>
                  <dgm:constr type="t" for="ch" forName="parentText3" refType="h" fact="0.201"/>
                  <dgm:constr type="w" for="ch" forName="parentText3" refType="w" fact="0.384"/>
                  <dgm:constr type="h" for="ch" forName="parentText3" refType="h" fact="0.3015"/>
                </dgm:constrLst>
              </dgm:if>
              <dgm:else name="Name3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parentText2" refType="primFontSz" refFor="des" refForName="parentText1" op="equ"/>
                  <dgm:constr type="primFontSz" for="des" forName="parentText3"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l" for="ch" forName="childText1" refType="w" fact="0.692"/>
                  <dgm:constr type="t" for="ch" forName="childText1" refType="h" fact="0.2325"/>
                  <dgm:constr type="w" for="ch" forName="childText1" refType="w" fact="0.308"/>
                  <dgm:constr type="h" for="ch" forName="childText1" refType="h" fact="0.5808"/>
                  <dgm:constr type="l" for="ch" forName="childText2" refType="w" fact="0.384"/>
                  <dgm:constr type="t" for="ch" forName="childText2" refType="h" fact="0.333"/>
                  <dgm:constr type="w" for="ch" forName="childText2" refType="w" fact="0.308"/>
                  <dgm:constr type="h" for="ch" forName="childText2" refType="h" fact="0.5808"/>
                  <dgm:constr type="l" for="ch" forName="childText3" refType="w" fact="0.076"/>
                  <dgm:constr type="t" for="ch" forName="childText3" refType="h" fact="0.4335"/>
                  <dgm:constr type="w" for="ch" forName="childText3" refType="w" fact="0.308"/>
                  <dgm:constr type="h" for="ch" forName="childText3" refType="h" fact="0.5723"/>
                  <dgm:constr type="l" for="ch" forName="parentText1" refType="w" fact="0"/>
                  <dgm:constr type="t" for="ch" forName="parentText1" refType="h" fact="0"/>
                  <dgm:constr type="w" for="ch" forName="parentText1" refType="w"/>
                  <dgm:constr type="h" for="ch" forName="parentText1" refType="h" fact="0.3015"/>
                  <dgm:constr type="l" for="ch" forName="parentText2" refType="w" fact="0"/>
                  <dgm:constr type="t" for="ch" forName="parentText2" refType="h" fact="0.1005"/>
                  <dgm:constr type="w" for="ch" forName="parentText2" refType="w" fact="0.692"/>
                  <dgm:constr type="h" for="ch" forName="parentText2" refType="h" fact="0.3015"/>
                  <dgm:constr type="l" for="ch" forName="parentText3" refType="w" fact="0"/>
                  <dgm:constr type="t" for="ch" forName="parentText3" refType="h" fact="0.201"/>
                  <dgm:constr type="w" for="ch" forName="parentText3" refType="w" fact="0.384"/>
                  <dgm:constr type="h" for="ch" forName="parentText3" refType="h" fact="0.3015"/>
                </dgm:constrLst>
              </dgm:else>
            </dgm:choose>
          </dgm:else>
        </dgm:choose>
      </dgm:if>
      <dgm:if name="Name32" axis="ch" ptType="node" func="cnt" op="equ" val="4">
        <dgm:choose name="Name33">
          <dgm:if name="Name34" axis="ch ch" ptType="node node" func="cnt" op="equ" val="0">
            <dgm:alg type="composite">
              <dgm:param type="ar" val="3.435"/>
            </dgm:alg>
            <dgm:choose name="Name35">
              <dgm:if name="Name36" func="var" arg="dir" op="equ" val="norm">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l" for="ch" forName="parentText1" refType="w" fact="0"/>
                  <dgm:constr type="t" for="ch" forName="parentText1" refType="h" fact="0"/>
                  <dgm:constr type="w" for="ch" forName="parentText1" refType="w"/>
                  <dgm:constr type="h" for="ch" forName="parentText1" refType="h" fact="0.5001"/>
                  <dgm:constr type="l" for="ch" forName="parentText2" refType="w" fact="0.2305"/>
                  <dgm:constr type="t" for="ch" forName="parentText2" refType="h" fact="0.1666"/>
                  <dgm:constr type="w" for="ch" forName="parentText2" refType="w" fact="0.7695"/>
                  <dgm:constr type="h" for="ch" forName="parentText2" refType="h" fact="0.5001"/>
                  <dgm:constr type="l" for="ch" forName="parentText3" refType="w" fact="0.461"/>
                  <dgm:constr type="t" for="ch" forName="parentText3" refType="h" fact="0.3333"/>
                  <dgm:constr type="w" for="ch" forName="parentText3" refType="w" fact="0.539"/>
                  <dgm:constr type="h" for="ch" forName="parentText3" refType="h" fact="0.5001"/>
                  <dgm:constr type="l" for="ch" forName="parentText4" refType="w" fact="0.6915"/>
                  <dgm:constr type="t" for="ch" forName="parentText4" refType="h" fact="0.4999"/>
                  <dgm:constr type="w" for="ch" forName="parentText4" refType="w" fact="0.3085"/>
                  <dgm:constr type="h" for="ch" forName="parentText4" refType="h" fact="0.5001"/>
                </dgm:constrLst>
              </dgm:if>
              <dgm:else name="Name37">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l" for="ch" forName="parentText1" refType="w" fact="0"/>
                  <dgm:constr type="t" for="ch" forName="parentText1" refType="h" fact="0"/>
                  <dgm:constr type="w" for="ch" forName="parentText1" refType="w"/>
                  <dgm:constr type="h" for="ch" forName="parentText1" refType="h" fact="0.5001"/>
                  <dgm:constr type="l" for="ch" forName="parentText2" refType="w" fact="0"/>
                  <dgm:constr type="t" for="ch" forName="parentText2" refType="h" fact="0.1666"/>
                  <dgm:constr type="w" for="ch" forName="parentText2" refType="w" fact="0.7695"/>
                  <dgm:constr type="h" for="ch" forName="parentText2" refType="h" fact="0.5001"/>
                  <dgm:constr type="l" for="ch" forName="parentText3" refType="w" fact="0"/>
                  <dgm:constr type="t" for="ch" forName="parentText3" refType="h" fact="0.3333"/>
                  <dgm:constr type="w" for="ch" forName="parentText3" refType="w" fact="0.539"/>
                  <dgm:constr type="h" for="ch" forName="parentText3" refType="h" fact="0.5001"/>
                  <dgm:constr type="l" for="ch" forName="parentText4" refType="w" fact="0"/>
                  <dgm:constr type="t" for="ch" forName="parentText4" refType="h" fact="0.4999"/>
                  <dgm:constr type="w" for="ch" forName="parentText4" refType="w" fact="0.3085"/>
                  <dgm:constr type="h" for="ch" forName="parentText4" refType="h" fact="0.5001"/>
                </dgm:constrLst>
              </dgm:else>
            </dgm:choose>
          </dgm:if>
          <dgm:else name="Name38">
            <dgm:alg type="composite">
              <dgm:param type="ar" val="1.9377"/>
            </dgm:alg>
            <dgm:choose name="Name39">
              <dgm:if name="Name4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l" for="ch" forName="childText1" refType="w" fact="0"/>
                  <dgm:constr type="t" for="ch" forName="childText1" refType="h" fact="0.218"/>
                  <dgm:constr type="w" for="ch" forName="childText1" refType="w" fact="0.2305"/>
                  <dgm:constr type="h" for="ch" forName="childText1" refType="h" fact="0.5218"/>
                  <dgm:constr type="l" for="ch" forName="childText2" refType="w" fact="0.2305"/>
                  <dgm:constr type="t" for="ch" forName="childText2" refType="h" fact="0.312"/>
                  <dgm:constr type="w" for="ch" forName="childText2" refType="w" fact="0.2305"/>
                  <dgm:constr type="h" for="ch" forName="childText2" refType="h" fact="0.5085"/>
                  <dgm:constr type="l" for="ch" forName="childText3" refType="w" fact="0.461"/>
                  <dgm:constr type="t" for="ch" forName="childText3" refType="h" fact="0.406"/>
                  <dgm:constr type="w" for="ch" forName="childText3" refType="w" fact="0.2305"/>
                  <dgm:constr type="h" for="ch" forName="childText3" refType="h" fact="0.5119"/>
                  <dgm:constr type="l" for="ch" forName="childText4" refType="w" fact="0.6915"/>
                  <dgm:constr type="t" for="ch" forName="childText4" refType="h" fact="0.5"/>
                  <dgm:constr type="w" for="ch" forName="childText4" refType="w" fact="0.2326"/>
                  <dgm:constr type="h" for="ch" forName="childText4" refType="h" fact="0.5179"/>
                  <dgm:constr type="l" for="ch" forName="parentText1" refType="w" fact="0"/>
                  <dgm:constr type="t" for="ch" forName="parentText1" refType="h" fact="0"/>
                  <dgm:constr type="w" for="ch" forName="parentText1" refType="w"/>
                  <dgm:constr type="h" for="ch" forName="parentText1" refType="h" fact="0.2821"/>
                  <dgm:constr type="l" for="ch" forName="parentText2" refType="w" fact="0.2305"/>
                  <dgm:constr type="t" for="ch" forName="parentText2" refType="h" fact="0.094"/>
                  <dgm:constr type="w" for="ch" forName="parentText2" refType="w" fact="0.7695"/>
                  <dgm:constr type="h" for="ch" forName="parentText2" refType="h" fact="0.2821"/>
                  <dgm:constr type="l" for="ch" forName="parentText3" refType="w" fact="0.461"/>
                  <dgm:constr type="t" for="ch" forName="parentText3" refType="h" fact="0.188"/>
                  <dgm:constr type="w" for="ch" forName="parentText3" refType="w" fact="0.539"/>
                  <dgm:constr type="h" for="ch" forName="parentText3" refType="h" fact="0.2821"/>
                  <dgm:constr type="l" for="ch" forName="parentText4" refType="w" fact="0.6915"/>
                  <dgm:constr type="t" for="ch" forName="parentText4" refType="h" fact="0.282"/>
                  <dgm:constr type="w" for="ch" forName="parentText4" refType="w" fact="0.3085"/>
                  <dgm:constr type="h" for="ch" forName="parentText4" refType="h" fact="0.2821"/>
                </dgm:constrLst>
              </dgm:if>
              <dgm:else name="Name4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l" for="ch" forName="childText1" refType="w" fact="0.7695"/>
                  <dgm:constr type="t" for="ch" forName="childText1" refType="h" fact="0.218"/>
                  <dgm:constr type="w" for="ch" forName="childText1" refType="w" fact="0.2305"/>
                  <dgm:constr type="h" for="ch" forName="childText1" refType="h" fact="0.5218"/>
                  <dgm:constr type="l" for="ch" forName="childText2" refType="w" fact="0.539"/>
                  <dgm:constr type="t" for="ch" forName="childText2" refType="h" fact="0.312"/>
                  <dgm:constr type="w" for="ch" forName="childText2" refType="w" fact="0.2305"/>
                  <dgm:constr type="h" for="ch" forName="childText2" refType="h" fact="0.5085"/>
                  <dgm:constr type="l" for="ch" forName="childText3" refType="w" fact="0.3085"/>
                  <dgm:constr type="t" for="ch" forName="childText3" refType="h" fact="0.406"/>
                  <dgm:constr type="w" for="ch" forName="childText3" refType="w" fact="0.2305"/>
                  <dgm:constr type="h" for="ch" forName="childText3" refType="h" fact="0.5119"/>
                  <dgm:constr type="l" for="ch" forName="childText4" refType="w" fact="0.076"/>
                  <dgm:constr type="t" for="ch" forName="childText4" refType="h" fact="0.5"/>
                  <dgm:constr type="w" for="ch" forName="childText4" refType="w" fact="0.2346"/>
                  <dgm:constr type="h" for="ch" forName="childText4" refType="h" fact="0.5179"/>
                  <dgm:constr type="l" for="ch" forName="parentText1" refType="w" fact="0"/>
                  <dgm:constr type="t" for="ch" forName="parentText1" refType="h" fact="0"/>
                  <dgm:constr type="w" for="ch" forName="parentText1" refType="w"/>
                  <dgm:constr type="h" for="ch" forName="parentText1" refType="h" fact="0.2821"/>
                  <dgm:constr type="l" for="ch" forName="parentText2" refType="w" fact="0"/>
                  <dgm:constr type="t" for="ch" forName="parentText2" refType="h" fact="0.094"/>
                  <dgm:constr type="w" for="ch" forName="parentText2" refType="w" fact="0.7695"/>
                  <dgm:constr type="h" for="ch" forName="parentText2" refType="h" fact="0.2821"/>
                  <dgm:constr type="l" for="ch" forName="parentText3" refType="w" fact="0"/>
                  <dgm:constr type="t" for="ch" forName="parentText3" refType="h" fact="0.188"/>
                  <dgm:constr type="w" for="ch" forName="parentText3" refType="w" fact="0.539"/>
                  <dgm:constr type="h" for="ch" forName="parentText3" refType="h" fact="0.2821"/>
                  <dgm:constr type="l" for="ch" forName="parentText4" refType="w" fact="0"/>
                  <dgm:constr type="t" for="ch" forName="parentText4" refType="h" fact="0.282"/>
                  <dgm:constr type="w" for="ch" forName="parentText4" refType="w" fact="0.3085"/>
                  <dgm:constr type="h" for="ch" forName="parentText4" refType="h" fact="0.2821"/>
                </dgm:constrLst>
              </dgm:else>
            </dgm:choose>
          </dgm:else>
        </dgm:choose>
      </dgm:if>
      <dgm:else name="Name42">
        <dgm:choose name="Name43">
          <dgm:if name="Name44" axis="ch ch" ptType="node node" func="cnt" op="equ" val="0">
            <dgm:alg type="composite">
              <dgm:param type="ar" val="2.9463"/>
            </dgm:alg>
            <dgm:choose name="Name45">
              <dgm:if name="Name46" func="var" arg="dir" op="equ" val="norm">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l" for="ch" forName="parentText1" refType="w" fact="0"/>
                  <dgm:constr type="t" for="ch" forName="parentText1" refType="h" fact="0"/>
                  <dgm:constr type="w" for="ch" forName="parentText1" refType="w"/>
                  <dgm:constr type="h" for="ch" forName="parentText1" refType="h" fact="0.4285"/>
                  <dgm:constr type="l" for="ch" forName="parentText2" refType="w" fact="0.1848"/>
                  <dgm:constr type="t" for="ch" forName="parentText2" refType="h" fact="0.1429"/>
                  <dgm:constr type="w" for="ch" forName="parentText2" refType="w" fact="0.8152"/>
                  <dgm:constr type="h" for="ch" forName="parentText2" refType="h" fact="0.4285"/>
                  <dgm:constr type="l" for="ch" forName="parentText3" refType="w" fact="0.3696"/>
                  <dgm:constr type="t" for="ch" forName="parentText3" refType="h" fact="0.2858"/>
                  <dgm:constr type="w" for="ch" forName="parentText3" refType="w" fact="0.6304"/>
                  <dgm:constr type="h" for="ch" forName="parentText3" refType="h" fact="0.4285"/>
                  <dgm:constr type="l" for="ch" forName="parentText4" refType="w" fact="0.5545"/>
                  <dgm:constr type="t" for="ch" forName="parentText4" refType="h" fact="0.4286"/>
                  <dgm:constr type="w" for="ch" forName="parentText4" refType="w" fact="0.4455"/>
                  <dgm:constr type="h" for="ch" forName="parentText4" refType="h" fact="0.4285"/>
                  <dgm:constr type="l" for="ch" forName="parentText5" refType="w" fact="0.7393"/>
                  <dgm:constr type="t" for="ch" forName="parentText5" refType="h" fact="0.5715"/>
                  <dgm:constr type="w" for="ch" forName="parentText5" refType="w" fact="0.2607"/>
                  <dgm:constr type="h" for="ch" forName="parentText5" refType="h" fact="0.4285"/>
                </dgm:constrLst>
              </dgm:if>
              <dgm:else name="Name47">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l" for="ch" forName="parentText1" refType="w" fact="0"/>
                  <dgm:constr type="t" for="ch" forName="parentText1" refType="h" fact="0"/>
                  <dgm:constr type="w" for="ch" forName="parentText1" refType="w"/>
                  <dgm:constr type="h" for="ch" forName="parentText1" refType="h" fact="0.4285"/>
                  <dgm:constr type="l" for="ch" forName="parentText2" refType="w" fact="0"/>
                  <dgm:constr type="t" for="ch" forName="parentText2" refType="h" fact="0.1429"/>
                  <dgm:constr type="w" for="ch" forName="parentText2" refType="w" fact="0.8152"/>
                  <dgm:constr type="h" for="ch" forName="parentText2" refType="h" fact="0.4285"/>
                  <dgm:constr type="l" for="ch" forName="parentText3" refType="w" fact="0"/>
                  <dgm:constr type="t" for="ch" forName="parentText3" refType="h" fact="0.2858"/>
                  <dgm:constr type="w" for="ch" forName="parentText3" refType="w" fact="0.6304"/>
                  <dgm:constr type="h" for="ch" forName="parentText3" refType="h" fact="0.4285"/>
                  <dgm:constr type="l" for="ch" forName="parentText4" refType="w" fact="0"/>
                  <dgm:constr type="t" for="ch" forName="parentText4" refType="h" fact="0.4286"/>
                  <dgm:constr type="w" for="ch" forName="parentText4" refType="w" fact="0.4455"/>
                  <dgm:constr type="h" for="ch" forName="parentText4" refType="h" fact="0.4285"/>
                  <dgm:constr type="l" for="ch" forName="parentText5" refType="w" fact="0"/>
                  <dgm:constr type="t" for="ch" forName="parentText5" refType="h" fact="0.5715"/>
                  <dgm:constr type="w" for="ch" forName="parentText5" refType="w" fact="0.2607"/>
                  <dgm:constr type="h" for="ch" forName="parentText5" refType="h" fact="0.4285"/>
                </dgm:constrLst>
              </dgm:else>
            </dgm:choose>
          </dgm:if>
          <dgm:else name="Name48">
            <dgm:alg type="composite">
              <dgm:param type="ar" val="1.7837"/>
            </dgm:alg>
            <dgm:choose name="Name49">
              <dgm:if name="Name5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5"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5"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5"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childText5" refType="primFontSz" refFor="des" refForName="parentText4" op="lte"/>
                  <dgm:constr type="primFontSz" for="des" forName="childText1" refType="primFontSz" refFor="des" refForName="parentText5" op="lte"/>
                  <dgm:constr type="primFontSz" for="des" forName="childText2" refType="primFontSz" refFor="des" refForName="parentText5" op="lte"/>
                  <dgm:constr type="primFontSz" for="des" forName="childText3" refType="primFontSz" refFor="des" refForName="parentText5" op="lte"/>
                  <dgm:constr type="primFontSz" for="des" forName="childText4" refType="primFontSz" refFor="des" refForName="parentText5" op="lte"/>
                  <dgm:constr type="primFontSz" for="des" forName="childText5" refType="primFontSz" refFor="des" refForName="parentText5"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primFontSz" for="des" forName="childText5" refType="primFontSz" refFor="des" refForName="childText1" op="equ"/>
                  <dgm:constr type="l" for="ch" forName="childText1" refType="w" fact="0"/>
                  <dgm:constr type="t" for="ch" forName="childText1" refType="h" fact="0.1997"/>
                  <dgm:constr type="w" for="ch" forName="childText1" refType="w" fact="0.18482"/>
                  <dgm:constr type="h" for="ch" forName="childText1" refType="h" fact="0.4763"/>
                  <dgm:constr type="l" for="ch" forName="childText2" refType="w" fact="0.1848"/>
                  <dgm:constr type="t" for="ch" forName="childText2" refType="h" fact="0.2862"/>
                  <dgm:constr type="w" for="ch" forName="childText2" refType="w" fact="0.18482"/>
                  <dgm:constr type="h" for="ch" forName="childText2" refType="h" fact="0.4763"/>
                  <dgm:constr type="l" for="ch" forName="childText3" refType="w" fact="0.3696"/>
                  <dgm:constr type="t" for="ch" forName="childText3" refType="h" fact="0.3727"/>
                  <dgm:constr type="w" for="ch" forName="childText3" refType="w" fact="0.18482"/>
                  <dgm:constr type="h" for="ch" forName="childText3" refType="h" fact="0.4763"/>
                  <dgm:constr type="l" for="ch" forName="childText4" refType="w" fact="0.5545"/>
                  <dgm:constr type="t" for="ch" forName="childText4" refType="h" fact="0.4592"/>
                  <dgm:constr type="w" for="ch" forName="childText4" refType="w" fact="0.18482"/>
                  <dgm:constr type="h" for="ch" forName="childText4" refType="h" fact="0.4763"/>
                  <dgm:constr type="l" for="ch" forName="childText5" refType="w" fact="0.7393"/>
                  <dgm:constr type="t" for="ch" forName="childText5" refType="h" fact="0.5457"/>
                  <dgm:constr type="w" for="ch" forName="childText5" refType="w" fact="0.18482"/>
                  <dgm:constr type="h" for="ch" forName="childText5" refType="h" fact="0.4763"/>
                  <dgm:constr type="l" for="ch" forName="parentText1" refType="w" fact="0"/>
                  <dgm:constr type="t" for="ch" forName="parentText1" refType="h" fact="0"/>
                  <dgm:constr type="w" for="ch" forName="parentText1" refType="w"/>
                  <dgm:constr type="h" for="ch" forName="parentText1" refType="h" fact="0.2594"/>
                  <dgm:constr type="l" for="ch" forName="parentText2" refType="w" fact="0.1848"/>
                  <dgm:constr type="t" for="ch" forName="parentText2" refType="h" fact="0.0865"/>
                  <dgm:constr type="w" for="ch" forName="parentText2" refType="w" fact="0.8152"/>
                  <dgm:constr type="h" for="ch" forName="parentText2" refType="h" fact="0.2594"/>
                  <dgm:constr type="l" for="ch" forName="parentText3" refType="w" fact="0.3696"/>
                  <dgm:constr type="t" for="ch" forName="parentText3" refType="h" fact="0.173"/>
                  <dgm:constr type="w" for="ch" forName="parentText3" refType="w" fact="0.6304"/>
                  <dgm:constr type="h" for="ch" forName="parentText3" refType="h" fact="0.2594"/>
                  <dgm:constr type="l" for="ch" forName="parentText4" refType="w" fact="0.5545"/>
                  <dgm:constr type="t" for="ch" forName="parentText4" refType="h" fact="0.2595"/>
                  <dgm:constr type="w" for="ch" forName="parentText4" refType="w" fact="0.4455"/>
                  <dgm:constr type="h" for="ch" forName="parentText4" refType="h" fact="0.2594"/>
                  <dgm:constr type="l" for="ch" forName="parentText5" refType="w" fact="0.7393"/>
                  <dgm:constr type="t" for="ch" forName="parentText5" refType="h" fact="0.346"/>
                  <dgm:constr type="w" for="ch" forName="parentText5" refType="w" fact="0.2607"/>
                  <dgm:constr type="h" for="ch" forName="parentText5" refType="h" fact="0.2594"/>
                </dgm:constrLst>
              </dgm:if>
              <dgm:else name="Name5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5"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5"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5"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childText5" refType="primFontSz" refFor="des" refForName="parentText4" op="lte"/>
                  <dgm:constr type="primFontSz" for="des" forName="childText1" refType="primFontSz" refFor="des" refForName="parentText5" op="lte"/>
                  <dgm:constr type="primFontSz" for="des" forName="childText2" refType="primFontSz" refFor="des" refForName="parentText5" op="lte"/>
                  <dgm:constr type="primFontSz" for="des" forName="childText3" refType="primFontSz" refFor="des" refForName="parentText5" op="lte"/>
                  <dgm:constr type="primFontSz" for="des" forName="childText4" refType="primFontSz" refFor="des" refForName="parentText5" op="lte"/>
                  <dgm:constr type="primFontSz" for="des" forName="childText5" refType="primFontSz" refFor="des" refForName="parentText5"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primFontSz" for="des" forName="childText5" refType="primFontSz" refFor="des" refForName="childText1" op="equ"/>
                  <dgm:constr type="l" for="ch" forName="childText1" refType="w" fact="0.81518"/>
                  <dgm:constr type="t" for="ch" forName="childText1" refType="h" fact="0.1997"/>
                  <dgm:constr type="w" for="ch" forName="childText1" refType="w" fact="0.18482"/>
                  <dgm:constr type="h" for="ch" forName="childText1" refType="h" fact="0.4763"/>
                  <dgm:constr type="l" for="ch" forName="childText2" refType="w" fact="0.63036"/>
                  <dgm:constr type="t" for="ch" forName="childText2" refType="h" fact="0.2862"/>
                  <dgm:constr type="w" for="ch" forName="childText2" refType="w" fact="0.18482"/>
                  <dgm:constr type="h" for="ch" forName="childText2" refType="h" fact="0.4763"/>
                  <dgm:constr type="l" for="ch" forName="childText3" refType="w" fact="0.44554"/>
                  <dgm:constr type="t" for="ch" forName="childText3" refType="h" fact="0.3727"/>
                  <dgm:constr type="w" for="ch" forName="childText3" refType="w" fact="0.18482"/>
                  <dgm:constr type="h" for="ch" forName="childText3" refType="h" fact="0.4763"/>
                  <dgm:constr type="l" for="ch" forName="childText4" refType="w" fact="0.26072"/>
                  <dgm:constr type="t" for="ch" forName="childText4" refType="h" fact="0.4592"/>
                  <dgm:constr type="w" for="ch" forName="childText4" refType="w" fact="0.18482"/>
                  <dgm:constr type="h" for="ch" forName="childText4" refType="h" fact="0.4763"/>
                  <dgm:constr type="l" for="ch" forName="childText5" refType="w" fact="0.0759"/>
                  <dgm:constr type="t" for="ch" forName="childText5" refType="h" fact="0.5457"/>
                  <dgm:constr type="w" for="ch" forName="childText5" refType="w" fact="0.18482"/>
                  <dgm:constr type="h" for="ch" forName="childText5" refType="h" fact="0.4763"/>
                  <dgm:constr type="l" for="ch" forName="parentText1" refType="w" fact="0"/>
                  <dgm:constr type="t" for="ch" forName="parentText1" refType="h" fact="0"/>
                  <dgm:constr type="w" for="ch" forName="parentText1" refType="w"/>
                  <dgm:constr type="h" for="ch" forName="parentText1" refType="h" fact="0.2594"/>
                  <dgm:constr type="l" for="ch" forName="parentText2" refType="w" fact="0"/>
                  <dgm:constr type="t" for="ch" forName="parentText2" refType="h" fact="0.0865"/>
                  <dgm:constr type="w" for="ch" forName="parentText2" refType="w" fact="0.8152"/>
                  <dgm:constr type="h" for="ch" forName="parentText2" refType="h" fact="0.2594"/>
                  <dgm:constr type="l" for="ch" forName="parentText3" refType="w" fact="0"/>
                  <dgm:constr type="t" for="ch" forName="parentText3" refType="h" fact="0.173"/>
                  <dgm:constr type="w" for="ch" forName="parentText3" refType="w" fact="0.6304"/>
                  <dgm:constr type="h" for="ch" forName="parentText3" refType="h" fact="0.2594"/>
                  <dgm:constr type="l" for="ch" forName="parentText4" refType="w" fact="0"/>
                  <dgm:constr type="t" for="ch" forName="parentText4" refType="h" fact="0.2595"/>
                  <dgm:constr type="w" for="ch" forName="parentText4" refType="w" fact="0.4455"/>
                  <dgm:constr type="h" for="ch" forName="parentText4" refType="h" fact="0.2594"/>
                  <dgm:constr type="l" for="ch" forName="parentText5" refType="w" fact="0"/>
                  <dgm:constr type="t" for="ch" forName="parentText5" refType="h" fact="0.346"/>
                  <dgm:constr type="w" for="ch" forName="parentText5" refType="w" fact="0.2607"/>
                  <dgm:constr type="h" for="ch" forName="parentText5" refType="h" fact="0.2594"/>
                </dgm:constrLst>
              </dgm:else>
            </dgm:choose>
          </dgm:else>
        </dgm:choose>
      </dgm:else>
    </dgm:choose>
    <dgm:forEach name="Name52" axis="ch" ptType="node" cnt="1">
      <dgm:layoutNode name="parentText1" styleLbl="node1">
        <dgm:varLst>
          <dgm:chMax/>
          <dgm:chPref val="3"/>
          <dgm:bulletEnabled val="1"/>
        </dgm:varLst>
        <dgm:choose name="Name53">
          <dgm:if name="Name54"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55">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56">
        <dgm:if name="Name57" axis="ch" ptType="node" func="cnt" op="gte" val="1">
          <dgm:layoutNode name="childText1"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8"/>
      </dgm:choose>
    </dgm:forEach>
    <dgm:forEach name="Name59" axis="ch" ptType="node" st="2" cnt="1">
      <dgm:layoutNode name="parentText2" styleLbl="node1">
        <dgm:varLst>
          <dgm:chMax/>
          <dgm:chPref val="3"/>
          <dgm:bulletEnabled val="1"/>
        </dgm:varLst>
        <dgm:choose name="Name60">
          <dgm:if name="Name61"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62">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63">
        <dgm:if name="Name64" axis="ch" ptType="node" func="cnt" op="gte" val="1">
          <dgm:layoutNode name="childText2"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5"/>
      </dgm:choose>
    </dgm:forEach>
    <dgm:forEach name="Name66" axis="ch" ptType="node" st="3" cnt="1">
      <dgm:layoutNode name="parentText3" styleLbl="node1">
        <dgm:varLst>
          <dgm:chMax/>
          <dgm:chPref val="3"/>
          <dgm:bulletEnabled val="1"/>
        </dgm:varLst>
        <dgm:choose name="Name67">
          <dgm:if name="Name68"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69">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70">
        <dgm:if name="Name71" axis="ch" ptType="node" func="cnt" op="gte" val="1">
          <dgm:layoutNode name="childText3"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2"/>
      </dgm:choose>
    </dgm:forEach>
    <dgm:forEach name="Name73" axis="ch" ptType="node" st="4" cnt="1">
      <dgm:layoutNode name="parentText4" styleLbl="node1">
        <dgm:varLst>
          <dgm:chMax/>
          <dgm:chPref val="3"/>
          <dgm:bulletEnabled val="1"/>
        </dgm:varLst>
        <dgm:choose name="Name74">
          <dgm:if name="Name75"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76">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77">
        <dgm:if name="Name78" axis="ch" ptType="node" func="cnt" op="gte" val="1">
          <dgm:layoutNode name="childText4"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9"/>
      </dgm:choose>
    </dgm:forEach>
    <dgm:forEach name="Name80" axis="ch" ptType="node" st="5" cnt="1">
      <dgm:layoutNode name="parentText5" styleLbl="node1">
        <dgm:varLst>
          <dgm:chMax/>
          <dgm:chPref val="3"/>
          <dgm:bulletEnabled val="1"/>
        </dgm:varLst>
        <dgm:choose name="Name81">
          <dgm:if name="Name82"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83">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84">
        <dgm:if name="Name85" axis="ch" ptType="node" func="cnt" op="gte" val="1">
          <dgm:layoutNode name="childText5"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6"/>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l-GR"/>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3C14116-6BF9-4BFE-A1D4-2B0ED7475E1E}" type="datetimeFigureOut">
              <a:rPr lang="el-GR" smtClean="0"/>
              <a:pPr/>
              <a:t>1/2/2022</a:t>
            </a:fld>
            <a:endParaRPr lang="el-GR"/>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l-GR"/>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l-GR"/>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E173E6A-8F10-4DAA-A860-01526F0EEF77}" type="slidenum">
              <a:rPr lang="el-GR" smtClean="0"/>
              <a:pPr/>
              <a:t>‹#›</a:t>
            </a:fld>
            <a:endParaRPr lang="el-GR"/>
          </a:p>
        </p:txBody>
      </p:sp>
    </p:spTree>
    <p:extLst>
      <p:ext uri="{BB962C8B-B14F-4D97-AF65-F5344CB8AC3E}">
        <p14:creationId xmlns="" xmlns:p14="http://schemas.microsoft.com/office/powerpoint/2010/main" val="293092708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endParaRPr lang="el-GR" sz="1200" kern="1200" dirty="0" smtClean="0">
              <a:solidFill>
                <a:schemeClr val="tx1"/>
              </a:solidFill>
              <a:latin typeface="+mn-lt"/>
              <a:ea typeface="+mn-ea"/>
              <a:cs typeface="+mn-cs"/>
            </a:endParaRPr>
          </a:p>
          <a:p>
            <a:r>
              <a:rPr lang="el-GR" sz="1200" kern="1200" dirty="0" smtClean="0">
                <a:solidFill>
                  <a:schemeClr val="tx1"/>
                </a:solidFill>
                <a:latin typeface="+mn-lt"/>
                <a:ea typeface="+mn-ea"/>
                <a:cs typeface="+mn-cs"/>
              </a:rPr>
              <a:t>[Οδηγίες: έναρξη της παρουσίασης μετά την ολοκλήρωση του προ-ερωτηματολογίου]</a:t>
            </a:r>
          </a:p>
          <a:p>
            <a:r>
              <a:rPr lang="el-GR" sz="1200" kern="1200" dirty="0" smtClean="0">
                <a:solidFill>
                  <a:schemeClr val="tx1"/>
                </a:solidFill>
                <a:latin typeface="+mn-lt"/>
                <a:ea typeface="+mn-ea"/>
                <a:cs typeface="+mn-cs"/>
              </a:rPr>
              <a:t>Αυτή η εκπαίδευση στοχεύει στο να παρέχει στους επαγγελματίες που εργάζονται ή / και στα παιδιά επαρκείς πληροφορίες σχετικά με την αναγκαιότητα αναγνώρισης περιστατικών CAN, αναφοράς στις αρχές, καταγραφής και συλλογής δεδομένων και πώς το σύστημα CAN-MDS στοχεύει να συμβάλει στην αντιμετώπιση της υποβολής αναφορών και της παιδικής κακοποίησης εν γένει .</a:t>
            </a:r>
          </a:p>
          <a:p>
            <a:r>
              <a:rPr lang="el-GR" sz="1200" kern="1200" dirty="0" smtClean="0">
                <a:solidFill>
                  <a:schemeClr val="tx1"/>
                </a:solidFill>
                <a:latin typeface="+mn-lt"/>
                <a:ea typeface="+mn-ea"/>
                <a:cs typeface="+mn-cs"/>
              </a:rPr>
              <a:t>Πρώτον, θα καταβληθεί προσπάθεια να εξηγηθεί το σκεπτικό του συστήματος CAN-MDS ως «συντονισμένη απόκριση» των σχετικών τομέων στην υποεκτίμηση των CAN.</a:t>
            </a:r>
            <a:endParaRPr lang="en-US" sz="12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4E173E6A-8F10-4DAA-A860-01526F0EEF77}" type="slidenum">
              <a:rPr lang="el-GR" smtClean="0"/>
              <a:pPr/>
              <a:t>1</a:t>
            </a:fld>
            <a:endParaRPr lang="el-GR"/>
          </a:p>
        </p:txBody>
      </p:sp>
    </p:spTree>
    <p:extLst>
      <p:ext uri="{BB962C8B-B14F-4D97-AF65-F5344CB8AC3E}">
        <p14:creationId xmlns="" xmlns:p14="http://schemas.microsoft.com/office/powerpoint/2010/main" val="211317614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r>
              <a:rPr lang="el-GR" sz="1200" kern="1200" dirty="0" smtClean="0">
                <a:solidFill>
                  <a:schemeClr val="tx1"/>
                </a:solidFill>
                <a:latin typeface="+mn-lt"/>
                <a:ea typeface="+mn-ea"/>
                <a:cs typeface="+mn-cs"/>
              </a:rPr>
              <a:t>Άλλοι περιορισμοί που σχετίζονται με την ανάλυση δεδομένων (στο CAN οι πληροφορίες προέρχονται συνήθως είτε από δικαστικές υπηρεσίες είτε από υπηρεσίες προστασίας παιδιών)</a:t>
            </a:r>
            <a:r>
              <a:rPr lang="en-US" sz="1200" kern="1200" dirty="0" smtClean="0">
                <a:solidFill>
                  <a:schemeClr val="tx1"/>
                </a:solidFill>
                <a:latin typeface="+mn-lt"/>
                <a:ea typeface="+mn-ea"/>
                <a:cs typeface="+mn-cs"/>
              </a:rPr>
              <a:t>&lt;see slide&gt;</a:t>
            </a:r>
            <a:endParaRPr lang="el-GR" dirty="0"/>
          </a:p>
        </p:txBody>
      </p:sp>
      <p:sp>
        <p:nvSpPr>
          <p:cNvPr id="4" name="Slide Number Placeholder 3"/>
          <p:cNvSpPr>
            <a:spLocks noGrp="1"/>
          </p:cNvSpPr>
          <p:nvPr>
            <p:ph type="sldNum" sz="quarter" idx="10"/>
          </p:nvPr>
        </p:nvSpPr>
        <p:spPr/>
        <p:txBody>
          <a:bodyPr/>
          <a:lstStyle/>
          <a:p>
            <a:fld id="{4E173E6A-8F10-4DAA-A860-01526F0EEF77}" type="slidenum">
              <a:rPr lang="el-GR" smtClean="0"/>
              <a:pPr/>
              <a:t>17</a:t>
            </a:fld>
            <a:endParaRPr lang="el-GR"/>
          </a:p>
        </p:txBody>
      </p:sp>
    </p:spTree>
    <p:extLst>
      <p:ext uri="{BB962C8B-B14F-4D97-AF65-F5344CB8AC3E}">
        <p14:creationId xmlns="" xmlns:p14="http://schemas.microsoft.com/office/powerpoint/2010/main" val="193859660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r>
              <a:rPr lang="el-GR" dirty="0" smtClean="0"/>
              <a:t>Επιπλέον, συγκεκριμένα χαρακτηριστικά παιδικής κακοποίησης που σχετίζονται, για παράδειγμα, με την ερμηνεία δεδομένων (τα δεδομένα συλλέγονται μέσω διαφορετικών μεθοδολογιών και εργαλείων, ενώ χρησιμοποιούνται διαφορετικοί ορισμοί) προσθέτουν περαιτέρω περιορισμούς.</a:t>
            </a:r>
            <a:r>
              <a:rPr lang="en-US" sz="1200" kern="1200" dirty="0" smtClean="0">
                <a:solidFill>
                  <a:schemeClr val="tx1"/>
                </a:solidFill>
                <a:latin typeface="+mn-lt"/>
                <a:ea typeface="+mn-ea"/>
                <a:cs typeface="+mn-cs"/>
              </a:rPr>
              <a:t>&lt;see slide&gt;</a:t>
            </a:r>
          </a:p>
        </p:txBody>
      </p:sp>
      <p:sp>
        <p:nvSpPr>
          <p:cNvPr id="4" name="Slide Number Placeholder 3"/>
          <p:cNvSpPr>
            <a:spLocks noGrp="1"/>
          </p:cNvSpPr>
          <p:nvPr>
            <p:ph type="sldNum" sz="quarter" idx="10"/>
          </p:nvPr>
        </p:nvSpPr>
        <p:spPr/>
        <p:txBody>
          <a:bodyPr/>
          <a:lstStyle/>
          <a:p>
            <a:fld id="{4E173E6A-8F10-4DAA-A860-01526F0EEF77}" type="slidenum">
              <a:rPr lang="el-GR" smtClean="0"/>
              <a:pPr/>
              <a:t>18</a:t>
            </a:fld>
            <a:endParaRPr lang="el-GR"/>
          </a:p>
        </p:txBody>
      </p:sp>
    </p:spTree>
    <p:extLst>
      <p:ext uri="{BB962C8B-B14F-4D97-AF65-F5344CB8AC3E}">
        <p14:creationId xmlns="" xmlns:p14="http://schemas.microsoft.com/office/powerpoint/2010/main" val="360685346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D4DE245-7BD9-4EF4-8DE8-35A3FCD21C97}" type="slidenum">
              <a:rPr lang="el-GR"/>
              <a:pPr/>
              <a:t>19</a:t>
            </a:fld>
            <a:endParaRPr lang="el-GR"/>
          </a:p>
        </p:txBody>
      </p:sp>
      <p:sp>
        <p:nvSpPr>
          <p:cNvPr id="189442" name="Rectangle 2"/>
          <p:cNvSpPr>
            <a:spLocks noGrp="1" noRot="1" noChangeAspect="1" noChangeArrowheads="1" noTextEdit="1"/>
          </p:cNvSpPr>
          <p:nvPr>
            <p:ph type="sldImg"/>
          </p:nvPr>
        </p:nvSpPr>
        <p:spPr>
          <a:xfrm>
            <a:off x="381000" y="685800"/>
            <a:ext cx="6096000" cy="3429000"/>
          </a:xfrm>
          <a:ln/>
        </p:spPr>
      </p:sp>
      <p:sp>
        <p:nvSpPr>
          <p:cNvPr id="189443" name="Rectangle 3"/>
          <p:cNvSpPr>
            <a:spLocks noGrp="1" noChangeArrowheads="1"/>
          </p:cNvSpPr>
          <p:nvPr>
            <p:ph type="body" idx="1"/>
          </p:nvPr>
        </p:nvSpPr>
        <p:spPr>
          <a:xfrm>
            <a:off x="685800" y="4343400"/>
            <a:ext cx="5486400" cy="4114800"/>
          </a:xfrm>
        </p:spPr>
        <p:txBody>
          <a:bodyPr/>
          <a:lstStyle/>
          <a:p>
            <a:endParaRPr lang="el-GR" sz="1200" kern="1200" dirty="0" smtClean="0">
              <a:solidFill>
                <a:schemeClr val="tx1"/>
              </a:solidFill>
              <a:latin typeface="+mn-lt"/>
              <a:ea typeface="+mn-ea"/>
              <a:cs typeface="+mn-cs"/>
            </a:endParaRPr>
          </a:p>
          <a:p>
            <a:r>
              <a:rPr lang="el-GR" sz="1200" kern="1200" dirty="0" smtClean="0">
                <a:solidFill>
                  <a:schemeClr val="tx1"/>
                </a:solidFill>
                <a:latin typeface="+mn-lt"/>
                <a:ea typeface="+mn-ea"/>
                <a:cs typeface="+mn-cs"/>
              </a:rPr>
              <a:t>Συνοψίζοντας:</a:t>
            </a:r>
          </a:p>
          <a:p>
            <a:r>
              <a:rPr lang="el-GR" sz="1200" kern="1200" dirty="0" smtClean="0">
                <a:solidFill>
                  <a:schemeClr val="tx1"/>
                </a:solidFill>
                <a:latin typeface="+mn-lt"/>
                <a:ea typeface="+mn-ea"/>
                <a:cs typeface="+mn-cs"/>
              </a:rPr>
              <a:t>Η έλλειψη συντονισμού μεταξύ τομέων και η έλλειψη κοινώς αποδεκτών ορισμών και πολιτικών καταγραφής (δηλαδή ένα κοινό πρωτόκολλο για τη διαχείριση υποθέσεων CAN) οδηγούν σε κατακερματισμένη παρακολούθηση της κακοποίησης και παραμέλησης των παιδιών. Τα διαθέσιμα δεδομένα δεν είναι ούτε επαρκή (όσον αφορά την ποσότητα) ούτε συγκρίσιμα (όσον αφορά την ποιότητα) για να παρέχουν μια αξιόπιστη εικόνα του μεγέθους του προβλήματος, το οποίο συνήθως υποτιμάται. Χωρίς αυτά τα κρίσιμα δεδομένα, δεν είναι εφικτή η αξιολόγηση της αποτελεσματικότητας των εφαρμοζόμενων πολιτικών και πρακτικών και δεν θα μπορούσαν να γίνουν περαιτέρω προληπτικές προσπάθειες βάσει δεδομένων.</a:t>
            </a:r>
            <a:endParaRPr lang="en-US" sz="1200" kern="1200" dirty="0" smtClean="0">
              <a:solidFill>
                <a:schemeClr val="tx1"/>
              </a:solidFill>
              <a:latin typeface="+mn-lt"/>
              <a:ea typeface="+mn-ea"/>
              <a:cs typeface="+mn-cs"/>
            </a:endParaRPr>
          </a:p>
        </p:txBody>
      </p:sp>
    </p:spTree>
    <p:extLst>
      <p:ext uri="{BB962C8B-B14F-4D97-AF65-F5344CB8AC3E}">
        <p14:creationId xmlns="" xmlns:p14="http://schemas.microsoft.com/office/powerpoint/2010/main" val="48553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l-GR" sz="1200" kern="1200" dirty="0" smtClean="0">
                <a:solidFill>
                  <a:schemeClr val="tx1"/>
                </a:solidFill>
                <a:latin typeface="+mn-lt"/>
                <a:ea typeface="+mn-ea"/>
                <a:cs typeface="+mn-cs"/>
              </a:rPr>
              <a:t>Θα ξεκινήσουμε με την κοινώς αποδεκτή άποψη ότι «η πραγματική έκταση της παιδικής κακοποίησης είναι άγνωστη» και πώς ισχύει και για τη χώρα μας. Θα δούμε τι δείχνουν τα διαθέσιμα δεδομένα και ποιοι είναι οι παράγοντες που οδηγούν στην υποτίμηση του μεγέθους του προβλήματος της παιδικής κακοποίησης.</a:t>
            </a:r>
            <a:endParaRPr lang="en-US" sz="12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4E173E6A-8F10-4DAA-A860-01526F0EEF77}" type="slidenum">
              <a:rPr lang="el-GR" smtClean="0"/>
              <a:pPr/>
              <a:t>3</a:t>
            </a:fld>
            <a:endParaRPr lang="el-G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r>
              <a:rPr lang="el-GR" sz="1200" kern="1200" dirty="0" smtClean="0">
                <a:solidFill>
                  <a:schemeClr val="tx1"/>
                </a:solidFill>
                <a:latin typeface="+mn-lt"/>
                <a:ea typeface="+mn-ea"/>
                <a:cs typeface="+mn-cs"/>
              </a:rPr>
              <a:t>Όταν μιλάμε για κακοποίηση και παραμέληση παιδιών, συζητάμε για ένα πρόβλημα δημόσιας υγείας που εμφανίζεται σε όλες τις κοινωνίες και όπως ήδη γνωρίζουμε αυτό ισχύει και για την Ευρώπη.</a:t>
            </a:r>
            <a:endParaRPr lang="el-GR" dirty="0"/>
          </a:p>
        </p:txBody>
      </p:sp>
      <p:sp>
        <p:nvSpPr>
          <p:cNvPr id="4" name="Slide Number Placeholder 3"/>
          <p:cNvSpPr>
            <a:spLocks noGrp="1"/>
          </p:cNvSpPr>
          <p:nvPr>
            <p:ph type="sldNum" sz="quarter" idx="10"/>
          </p:nvPr>
        </p:nvSpPr>
        <p:spPr/>
        <p:txBody>
          <a:bodyPr/>
          <a:lstStyle/>
          <a:p>
            <a:fld id="{D7A5B808-B173-457B-8766-C37406316B0C}" type="slidenum">
              <a:rPr lang="el-GR" smtClean="0"/>
              <a:pPr/>
              <a:t>4</a:t>
            </a:fld>
            <a:endParaRPr lang="el-GR"/>
          </a:p>
        </p:txBody>
      </p:sp>
    </p:spTree>
    <p:extLst>
      <p:ext uri="{BB962C8B-B14F-4D97-AF65-F5344CB8AC3E}">
        <p14:creationId xmlns="" xmlns:p14="http://schemas.microsoft.com/office/powerpoint/2010/main" val="264249707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See slide</a:t>
            </a:r>
            <a:endParaRPr lang="el-GR" dirty="0"/>
          </a:p>
        </p:txBody>
      </p:sp>
      <p:sp>
        <p:nvSpPr>
          <p:cNvPr id="4" name="Slide Number Placeholder 3"/>
          <p:cNvSpPr>
            <a:spLocks noGrp="1"/>
          </p:cNvSpPr>
          <p:nvPr>
            <p:ph type="sldNum" sz="quarter" idx="10"/>
          </p:nvPr>
        </p:nvSpPr>
        <p:spPr/>
        <p:txBody>
          <a:bodyPr/>
          <a:lstStyle/>
          <a:p>
            <a:fld id="{4E173E6A-8F10-4DAA-A860-01526F0EEF77}" type="slidenum">
              <a:rPr lang="el-GR" smtClean="0"/>
              <a:pPr/>
              <a:t>5</a:t>
            </a:fld>
            <a:endParaRPr lang="el-GR"/>
          </a:p>
        </p:txBody>
      </p:sp>
    </p:spTree>
    <p:extLst>
      <p:ext uri="{BB962C8B-B14F-4D97-AF65-F5344CB8AC3E}">
        <p14:creationId xmlns="" xmlns:p14="http://schemas.microsoft.com/office/powerpoint/2010/main" val="12597181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See slide</a:t>
            </a:r>
            <a:endParaRPr lang="en-US" dirty="0"/>
          </a:p>
        </p:txBody>
      </p:sp>
      <p:sp>
        <p:nvSpPr>
          <p:cNvPr id="4" name="Slide Number Placeholder 3"/>
          <p:cNvSpPr>
            <a:spLocks noGrp="1"/>
          </p:cNvSpPr>
          <p:nvPr>
            <p:ph type="sldNum" sz="quarter" idx="10"/>
          </p:nvPr>
        </p:nvSpPr>
        <p:spPr/>
        <p:txBody>
          <a:bodyPr/>
          <a:lstStyle/>
          <a:p>
            <a:fld id="{4E173E6A-8F10-4DAA-A860-01526F0EEF77}" type="slidenum">
              <a:rPr lang="el-GR" smtClean="0"/>
              <a:pPr/>
              <a:t>6</a:t>
            </a:fld>
            <a:endParaRPr lang="el-G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l-GR" sz="1200" kern="1200" dirty="0" smtClean="0">
                <a:solidFill>
                  <a:schemeClr val="tx1"/>
                </a:solidFill>
                <a:latin typeface="+mn-lt"/>
                <a:ea typeface="+mn-ea"/>
                <a:cs typeface="+mn-cs"/>
              </a:rPr>
              <a:t>Αυτό λέει η βιβλιογραφία:</a:t>
            </a:r>
          </a:p>
          <a:p>
            <a:r>
              <a:rPr lang="el-GR" sz="1200" kern="1200" dirty="0" smtClean="0">
                <a:solidFill>
                  <a:schemeClr val="tx1"/>
                </a:solidFill>
                <a:latin typeface="+mn-lt"/>
                <a:ea typeface="+mn-ea"/>
                <a:cs typeface="+mn-cs"/>
              </a:rPr>
              <a:t>(1ο σχόλιο κουτιού) η «αναλογία κορυφής του παγόβουνου» έρχεται στο μυαλό εύκολα όταν σκέφτεται το εύρος της παιδικής κακοποίησης »</a:t>
            </a:r>
          </a:p>
          <a:p>
            <a:r>
              <a:rPr lang="el-GR" sz="1200" kern="1200" dirty="0" smtClean="0">
                <a:solidFill>
                  <a:schemeClr val="tx1"/>
                </a:solidFill>
                <a:latin typeface="+mn-lt"/>
                <a:ea typeface="+mn-ea"/>
                <a:cs typeface="+mn-cs"/>
              </a:rPr>
              <a:t>(Σχόλιο 2ου πλαισίου) Αυτό δείχνει η σύγκριση μεταξύ της </a:t>
            </a:r>
            <a:r>
              <a:rPr lang="el-GR" sz="1200" kern="1200" dirty="0" err="1" smtClean="0">
                <a:solidFill>
                  <a:schemeClr val="tx1"/>
                </a:solidFill>
                <a:latin typeface="+mn-lt"/>
                <a:ea typeface="+mn-ea"/>
                <a:cs typeface="+mn-cs"/>
              </a:rPr>
              <a:t>αυτοαναφοράς</a:t>
            </a:r>
            <a:r>
              <a:rPr lang="el-GR" sz="1200" kern="1200" dirty="0" smtClean="0">
                <a:solidFill>
                  <a:schemeClr val="tx1"/>
                </a:solidFill>
                <a:latin typeface="+mn-lt"/>
                <a:ea typeface="+mn-ea"/>
                <a:cs typeface="+mn-cs"/>
              </a:rPr>
              <a:t> και βάσει των ερευνών διοικητικών δεδομένων.</a:t>
            </a:r>
          </a:p>
          <a:p>
            <a:r>
              <a:rPr lang="el-GR" sz="1200" kern="1200" dirty="0" smtClean="0">
                <a:solidFill>
                  <a:schemeClr val="tx1"/>
                </a:solidFill>
                <a:latin typeface="+mn-lt"/>
                <a:ea typeface="+mn-ea"/>
                <a:cs typeface="+mn-cs"/>
              </a:rPr>
              <a:t>(Σχόλιο 3ου κουτιού) Όλοι –συμπεριλαμβανομένων των επαγγελματιών– έχουν καθήκον να προβαίνουν στην αναφορά στις αρχές για ανησυχίες σχετικά με απειλές για την ασφάλεια των παιδιών.</a:t>
            </a:r>
            <a:r>
              <a:rPr lang="en-US" sz="1200" kern="1200" dirty="0" smtClean="0">
                <a:solidFill>
                  <a:schemeClr val="tx1"/>
                </a:solidFill>
                <a:latin typeface="+mn-lt"/>
                <a:ea typeface="+mn-ea"/>
                <a:cs typeface="+mn-cs"/>
              </a:rPr>
              <a:t> </a:t>
            </a:r>
            <a:endParaRPr lang="en-US" sz="12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4E173E6A-8F10-4DAA-A860-01526F0EEF77}" type="slidenum">
              <a:rPr lang="el-GR" smtClean="0"/>
              <a:pPr/>
              <a:t>7</a:t>
            </a:fld>
            <a:endParaRPr lang="el-GR"/>
          </a:p>
        </p:txBody>
      </p:sp>
    </p:spTree>
    <p:extLst>
      <p:ext uri="{BB962C8B-B14F-4D97-AF65-F5344CB8AC3E}">
        <p14:creationId xmlns="" xmlns:p14="http://schemas.microsoft.com/office/powerpoint/2010/main" val="236032968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l-GR" sz="1200" b="0" dirty="0" smtClean="0">
                <a:solidFill>
                  <a:srgbClr val="FF0000"/>
                </a:solidFill>
              </a:rPr>
              <a:t>Προετοιμασία: Προσαρμόστε τις διαφάνειες 7-9 παρέχοντας δεδομένα που σχετίζονται με τη χώρα σας. π.χ. από τη συνοπτική πολιτική ή άλλες πηγές</a:t>
            </a:r>
            <a:endParaRPr lang="en-US" b="0" dirty="0"/>
          </a:p>
        </p:txBody>
      </p:sp>
      <p:sp>
        <p:nvSpPr>
          <p:cNvPr id="4" name="Slide Number Placeholder 3"/>
          <p:cNvSpPr>
            <a:spLocks noGrp="1"/>
          </p:cNvSpPr>
          <p:nvPr>
            <p:ph type="sldNum" sz="quarter" idx="10"/>
          </p:nvPr>
        </p:nvSpPr>
        <p:spPr/>
        <p:txBody>
          <a:bodyPr/>
          <a:lstStyle/>
          <a:p>
            <a:fld id="{4E173E6A-8F10-4DAA-A860-01526F0EEF77}" type="slidenum">
              <a:rPr lang="el-GR" smtClean="0"/>
              <a:pPr/>
              <a:t>8</a:t>
            </a:fld>
            <a:endParaRPr lang="el-G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endParaRPr lang="el-GR" sz="1200" kern="1200" dirty="0" smtClean="0">
              <a:solidFill>
                <a:schemeClr val="tx1"/>
              </a:solidFill>
              <a:latin typeface="+mn-lt"/>
              <a:ea typeface="+mn-ea"/>
              <a:cs typeface="+mn-cs"/>
            </a:endParaRPr>
          </a:p>
          <a:p>
            <a:r>
              <a:rPr lang="el-GR" sz="1200" kern="1200" dirty="0" smtClean="0">
                <a:solidFill>
                  <a:schemeClr val="tx1"/>
                </a:solidFill>
                <a:latin typeface="+mn-lt"/>
                <a:ea typeface="+mn-ea"/>
                <a:cs typeface="+mn-cs"/>
              </a:rPr>
              <a:t>Επομένως, το ερώτημα που τίθεται (για άλλη μια φορά) είναι ποιοι είναι οι παράγοντες που οδηγούν σε αυτό το κενό;</a:t>
            </a:r>
          </a:p>
          <a:p>
            <a:r>
              <a:rPr lang="el-GR" sz="1200" kern="1200" dirty="0" smtClean="0">
                <a:solidFill>
                  <a:schemeClr val="tx1"/>
                </a:solidFill>
                <a:latin typeface="+mn-lt"/>
                <a:ea typeface="+mn-ea"/>
                <a:cs typeface="+mn-cs"/>
              </a:rPr>
              <a:t>Περισσότερο ή λιγότερο με τους ίδιους περιορισμούς με αυτούς που παρατηρούνται σε οποιοδήποτε σύστημα παρακολούθησης της υγείας που σχετίζεται με τη συλλογή δεδομένων, όπως ΥΠΟ</a:t>
            </a:r>
            <a:r>
              <a:rPr lang="el-GR" sz="1200" kern="1200" baseline="0" dirty="0" smtClean="0">
                <a:solidFill>
                  <a:schemeClr val="tx1"/>
                </a:solidFill>
                <a:latin typeface="+mn-lt"/>
                <a:ea typeface="+mn-ea"/>
                <a:cs typeface="+mn-cs"/>
              </a:rPr>
              <a:t>-ΚΑΤΑΓΡΑΦΗ</a:t>
            </a:r>
            <a:r>
              <a:rPr lang="en-US" sz="1200" kern="1200" dirty="0" smtClean="0">
                <a:solidFill>
                  <a:schemeClr val="tx1"/>
                </a:solidFill>
                <a:latin typeface="+mn-lt"/>
                <a:ea typeface="+mn-ea"/>
                <a:cs typeface="+mn-cs"/>
              </a:rPr>
              <a:t>&lt;see slide&gt;</a:t>
            </a:r>
          </a:p>
        </p:txBody>
      </p:sp>
      <p:sp>
        <p:nvSpPr>
          <p:cNvPr id="4" name="Slide Number Placeholder 3"/>
          <p:cNvSpPr>
            <a:spLocks noGrp="1"/>
          </p:cNvSpPr>
          <p:nvPr>
            <p:ph type="sldNum" sz="quarter" idx="10"/>
          </p:nvPr>
        </p:nvSpPr>
        <p:spPr/>
        <p:txBody>
          <a:bodyPr/>
          <a:lstStyle/>
          <a:p>
            <a:fld id="{4E173E6A-8F10-4DAA-A860-01526F0EEF77}" type="slidenum">
              <a:rPr lang="el-GR" smtClean="0"/>
              <a:pPr/>
              <a:t>15</a:t>
            </a:fld>
            <a:endParaRPr lang="el-GR"/>
          </a:p>
        </p:txBody>
      </p:sp>
    </p:spTree>
    <p:extLst>
      <p:ext uri="{BB962C8B-B14F-4D97-AF65-F5344CB8AC3E}">
        <p14:creationId xmlns="" xmlns:p14="http://schemas.microsoft.com/office/powerpoint/2010/main" val="379580959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&lt;see slide&gt;</a:t>
            </a:r>
            <a:r>
              <a:rPr lang="el-GR" sz="1200" kern="1200" dirty="0" smtClean="0">
                <a:solidFill>
                  <a:schemeClr val="tx1"/>
                </a:solidFill>
                <a:latin typeface="+mn-lt"/>
                <a:ea typeface="+mn-ea"/>
                <a:cs typeface="+mn-cs"/>
              </a:rPr>
              <a:t>ΥΠΟ</a:t>
            </a:r>
            <a:r>
              <a:rPr lang="el-GR" sz="1200" kern="1200" baseline="0" dirty="0" smtClean="0">
                <a:solidFill>
                  <a:schemeClr val="tx1"/>
                </a:solidFill>
                <a:latin typeface="+mn-lt"/>
                <a:ea typeface="+mn-ea"/>
                <a:cs typeface="+mn-cs"/>
              </a:rPr>
              <a:t> </a:t>
            </a:r>
            <a:r>
              <a:rPr lang="el-GR" sz="1200" kern="1200" dirty="0" smtClean="0">
                <a:solidFill>
                  <a:schemeClr val="tx1"/>
                </a:solidFill>
                <a:latin typeface="+mn-lt"/>
                <a:ea typeface="+mn-ea"/>
                <a:cs typeface="+mn-cs"/>
              </a:rPr>
              <a:t>ΚΑΤΑΓΡΑΦΗ Λόγω υπό-αναφοράς ή λόγω διαδικασιών αναφοράς και έλλειψης νομοθεσίας ή υποχρεωτικής αναφοράς, έλλειψη κινήτρων για καταγραφή λόγω έλλειψης σχολίων που οδηγούν στην αντίληψη ότι δεν υπάρχει καμία ενέργεια στο αρχείο. Συχνά οι επαγγελματίες δεν γνωρίζουν την ευθύνη ή τη διαδικασία δημιουργίας ενός αρχείου ή ακόμα και ποιες περιπτώσεις πρέπει να καταγράφονται</a:t>
            </a:r>
            <a:endParaRPr lang="el-GR" dirty="0"/>
          </a:p>
        </p:txBody>
      </p:sp>
      <p:sp>
        <p:nvSpPr>
          <p:cNvPr id="4" name="Slide Number Placeholder 3"/>
          <p:cNvSpPr>
            <a:spLocks noGrp="1"/>
          </p:cNvSpPr>
          <p:nvPr>
            <p:ph type="sldNum" sz="quarter" idx="10"/>
          </p:nvPr>
        </p:nvSpPr>
        <p:spPr/>
        <p:txBody>
          <a:bodyPr/>
          <a:lstStyle/>
          <a:p>
            <a:fld id="{4E173E6A-8F10-4DAA-A860-01526F0EEF77}" type="slidenum">
              <a:rPr lang="el-GR" smtClean="0"/>
              <a:pPr/>
              <a:t>16</a:t>
            </a:fld>
            <a:endParaRPr lang="el-GR"/>
          </a:p>
        </p:txBody>
      </p:sp>
    </p:spTree>
    <p:extLst>
      <p:ext uri="{BB962C8B-B14F-4D97-AF65-F5344CB8AC3E}">
        <p14:creationId xmlns="" xmlns:p14="http://schemas.microsoft.com/office/powerpoint/2010/main" val="168995025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97827"/>
            <a:ext cx="7772400" cy="1102519"/>
          </a:xfrm>
        </p:spPr>
        <p:txBody>
          <a:bodyPr/>
          <a:lstStyle/>
          <a:p>
            <a:r>
              <a:rPr lang="en-US" smtClean="0"/>
              <a:t>Click to edit Master title style</a:t>
            </a:r>
            <a:endParaRPr lang="el-GR"/>
          </a:p>
        </p:txBody>
      </p:sp>
      <p:sp>
        <p:nvSpPr>
          <p:cNvPr id="3" name="Subtitle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l-GR"/>
          </a:p>
        </p:txBody>
      </p:sp>
      <p:sp>
        <p:nvSpPr>
          <p:cNvPr id="5" name="Footer Placeholder 4"/>
          <p:cNvSpPr>
            <a:spLocks noGrp="1"/>
          </p:cNvSpPr>
          <p:nvPr>
            <p:ph type="ftr" sz="quarter" idx="11"/>
          </p:nvPr>
        </p:nvSpPr>
        <p:spPr/>
        <p:txBody>
          <a:bodyPr/>
          <a:lstStyle/>
          <a:p>
            <a:endParaRPr lang="el-GR"/>
          </a:p>
        </p:txBody>
      </p:sp>
      <p:sp>
        <p:nvSpPr>
          <p:cNvPr id="6" name="Slide Number Placeholder 5"/>
          <p:cNvSpPr>
            <a:spLocks noGrp="1"/>
          </p:cNvSpPr>
          <p:nvPr>
            <p:ph type="sldNum" sz="quarter" idx="12"/>
          </p:nvPr>
        </p:nvSpPr>
        <p:spPr/>
        <p:txBody>
          <a:bodyPr/>
          <a:lstStyle/>
          <a:p>
            <a:fld id="{E7CB72F3-3DC2-4B74-A419-D6B97FB6FDED}" type="slidenum">
              <a:rPr lang="el-GR" smtClean="0"/>
              <a:pPr/>
              <a:t>‹#›</a:t>
            </a:fld>
            <a:endParaRPr lang="el-G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l-GR"/>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4" name="Date Placeholder 3"/>
          <p:cNvSpPr>
            <a:spLocks noGrp="1"/>
          </p:cNvSpPr>
          <p:nvPr>
            <p:ph type="dt" sz="half" idx="10"/>
          </p:nvPr>
        </p:nvSpPr>
        <p:spPr/>
        <p:txBody>
          <a:bodyPr/>
          <a:lstStyle/>
          <a:p>
            <a:fld id="{BC879CD5-3431-491A-8C20-F68432801E52}" type="datetimeFigureOut">
              <a:rPr lang="el-GR" smtClean="0"/>
              <a:pPr/>
              <a:t>1/2/2022</a:t>
            </a:fld>
            <a:endParaRPr lang="el-GR"/>
          </a:p>
        </p:txBody>
      </p:sp>
      <p:sp>
        <p:nvSpPr>
          <p:cNvPr id="5" name="Footer Placeholder 4"/>
          <p:cNvSpPr>
            <a:spLocks noGrp="1"/>
          </p:cNvSpPr>
          <p:nvPr>
            <p:ph type="ftr" sz="quarter" idx="11"/>
          </p:nvPr>
        </p:nvSpPr>
        <p:spPr/>
        <p:txBody>
          <a:bodyPr/>
          <a:lstStyle/>
          <a:p>
            <a:endParaRPr lang="el-GR"/>
          </a:p>
        </p:txBody>
      </p:sp>
      <p:sp>
        <p:nvSpPr>
          <p:cNvPr id="6" name="Slide Number Placeholder 5"/>
          <p:cNvSpPr>
            <a:spLocks noGrp="1"/>
          </p:cNvSpPr>
          <p:nvPr>
            <p:ph type="sldNum" sz="quarter" idx="12"/>
          </p:nvPr>
        </p:nvSpPr>
        <p:spPr/>
        <p:txBody>
          <a:bodyPr/>
          <a:lstStyle/>
          <a:p>
            <a:fld id="{E7CB72F3-3DC2-4B74-A419-D6B97FB6FDED}" type="slidenum">
              <a:rPr lang="el-GR" smtClean="0"/>
              <a:pPr/>
              <a:t>‹#›</a:t>
            </a:fld>
            <a:endParaRPr lang="el-G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54783"/>
            <a:ext cx="2057400" cy="3290888"/>
          </a:xfrm>
        </p:spPr>
        <p:txBody>
          <a:bodyPr vert="eaVert"/>
          <a:lstStyle/>
          <a:p>
            <a:r>
              <a:rPr lang="en-US" smtClean="0"/>
              <a:t>Click to edit Master title style</a:t>
            </a:r>
            <a:endParaRPr lang="el-GR"/>
          </a:p>
        </p:txBody>
      </p:sp>
      <p:sp>
        <p:nvSpPr>
          <p:cNvPr id="3" name="Vertical Text Placeholder 2"/>
          <p:cNvSpPr>
            <a:spLocks noGrp="1"/>
          </p:cNvSpPr>
          <p:nvPr>
            <p:ph type="body" orient="vert" idx="1"/>
          </p:nvPr>
        </p:nvSpPr>
        <p:spPr>
          <a:xfrm>
            <a:off x="457200" y="154783"/>
            <a:ext cx="6019800" cy="329088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4" name="Date Placeholder 3"/>
          <p:cNvSpPr>
            <a:spLocks noGrp="1"/>
          </p:cNvSpPr>
          <p:nvPr>
            <p:ph type="dt" sz="half" idx="10"/>
          </p:nvPr>
        </p:nvSpPr>
        <p:spPr/>
        <p:txBody>
          <a:bodyPr/>
          <a:lstStyle/>
          <a:p>
            <a:fld id="{BC879CD5-3431-491A-8C20-F68432801E52}" type="datetimeFigureOut">
              <a:rPr lang="el-GR" smtClean="0"/>
              <a:pPr/>
              <a:t>1/2/2022</a:t>
            </a:fld>
            <a:endParaRPr lang="el-GR"/>
          </a:p>
        </p:txBody>
      </p:sp>
      <p:sp>
        <p:nvSpPr>
          <p:cNvPr id="5" name="Footer Placeholder 4"/>
          <p:cNvSpPr>
            <a:spLocks noGrp="1"/>
          </p:cNvSpPr>
          <p:nvPr>
            <p:ph type="ftr" sz="quarter" idx="11"/>
          </p:nvPr>
        </p:nvSpPr>
        <p:spPr/>
        <p:txBody>
          <a:bodyPr/>
          <a:lstStyle/>
          <a:p>
            <a:endParaRPr lang="el-GR"/>
          </a:p>
        </p:txBody>
      </p:sp>
      <p:sp>
        <p:nvSpPr>
          <p:cNvPr id="6" name="Slide Number Placeholder 5"/>
          <p:cNvSpPr>
            <a:spLocks noGrp="1"/>
          </p:cNvSpPr>
          <p:nvPr>
            <p:ph type="sldNum" sz="quarter" idx="12"/>
          </p:nvPr>
        </p:nvSpPr>
        <p:spPr/>
        <p:txBody>
          <a:bodyPr/>
          <a:lstStyle/>
          <a:p>
            <a:fld id="{E7CB72F3-3DC2-4B74-A419-D6B97FB6FDED}" type="slidenum">
              <a:rPr lang="el-GR" smtClean="0"/>
              <a:pPr/>
              <a:t>‹#›</a:t>
            </a:fld>
            <a:endParaRPr lang="el-G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l-GR"/>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4" name="Date Placeholder 3"/>
          <p:cNvSpPr>
            <a:spLocks noGrp="1"/>
          </p:cNvSpPr>
          <p:nvPr>
            <p:ph type="dt" sz="half" idx="10"/>
          </p:nvPr>
        </p:nvSpPr>
        <p:spPr/>
        <p:txBody>
          <a:bodyPr/>
          <a:lstStyle/>
          <a:p>
            <a:fld id="{BC879CD5-3431-491A-8C20-F68432801E52}" type="datetimeFigureOut">
              <a:rPr lang="el-GR" smtClean="0"/>
              <a:pPr/>
              <a:t>1/2/2022</a:t>
            </a:fld>
            <a:endParaRPr lang="el-GR"/>
          </a:p>
        </p:txBody>
      </p:sp>
      <p:sp>
        <p:nvSpPr>
          <p:cNvPr id="5" name="Footer Placeholder 4"/>
          <p:cNvSpPr>
            <a:spLocks noGrp="1"/>
          </p:cNvSpPr>
          <p:nvPr>
            <p:ph type="ftr" sz="quarter" idx="11"/>
          </p:nvPr>
        </p:nvSpPr>
        <p:spPr/>
        <p:txBody>
          <a:bodyPr/>
          <a:lstStyle/>
          <a:p>
            <a:endParaRPr lang="el-GR"/>
          </a:p>
        </p:txBody>
      </p:sp>
      <p:sp>
        <p:nvSpPr>
          <p:cNvPr id="6" name="Slide Number Placeholder 5"/>
          <p:cNvSpPr>
            <a:spLocks noGrp="1"/>
          </p:cNvSpPr>
          <p:nvPr>
            <p:ph type="sldNum" sz="quarter" idx="12"/>
          </p:nvPr>
        </p:nvSpPr>
        <p:spPr/>
        <p:txBody>
          <a:bodyPr/>
          <a:lstStyle/>
          <a:p>
            <a:fld id="{E7CB72F3-3DC2-4B74-A419-D6B97FB6FDED}" type="slidenum">
              <a:rPr lang="el-GR" smtClean="0"/>
              <a:pPr/>
              <a:t>‹#›</a:t>
            </a:fld>
            <a:endParaRPr lang="el-G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6"/>
          </a:xfrm>
        </p:spPr>
        <p:txBody>
          <a:bodyPr anchor="t"/>
          <a:lstStyle>
            <a:lvl1pPr algn="l">
              <a:defRPr sz="4000" b="1" cap="all"/>
            </a:lvl1pPr>
          </a:lstStyle>
          <a:p>
            <a:r>
              <a:rPr lang="en-US" smtClean="0"/>
              <a:t>Click to edit Master title style</a:t>
            </a:r>
            <a:endParaRPr lang="el-GR"/>
          </a:p>
        </p:txBody>
      </p:sp>
      <p:sp>
        <p:nvSpPr>
          <p:cNvPr id="3" name="Text Placeholder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C879CD5-3431-491A-8C20-F68432801E52}" type="datetimeFigureOut">
              <a:rPr lang="el-GR" smtClean="0"/>
              <a:pPr/>
              <a:t>1/2/2022</a:t>
            </a:fld>
            <a:endParaRPr lang="el-GR"/>
          </a:p>
        </p:txBody>
      </p:sp>
      <p:sp>
        <p:nvSpPr>
          <p:cNvPr id="5" name="Footer Placeholder 4"/>
          <p:cNvSpPr>
            <a:spLocks noGrp="1"/>
          </p:cNvSpPr>
          <p:nvPr>
            <p:ph type="ftr" sz="quarter" idx="11"/>
          </p:nvPr>
        </p:nvSpPr>
        <p:spPr/>
        <p:txBody>
          <a:bodyPr/>
          <a:lstStyle/>
          <a:p>
            <a:endParaRPr lang="el-GR"/>
          </a:p>
        </p:txBody>
      </p:sp>
      <p:sp>
        <p:nvSpPr>
          <p:cNvPr id="6" name="Slide Number Placeholder 5"/>
          <p:cNvSpPr>
            <a:spLocks noGrp="1"/>
          </p:cNvSpPr>
          <p:nvPr>
            <p:ph type="sldNum" sz="quarter" idx="12"/>
          </p:nvPr>
        </p:nvSpPr>
        <p:spPr/>
        <p:txBody>
          <a:bodyPr/>
          <a:lstStyle/>
          <a:p>
            <a:fld id="{E7CB72F3-3DC2-4B74-A419-D6B97FB6FDED}" type="slidenum">
              <a:rPr lang="el-GR" smtClean="0"/>
              <a:pPr/>
              <a:t>‹#›</a:t>
            </a:fld>
            <a:endParaRPr lang="el-G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l-GR"/>
          </a:p>
        </p:txBody>
      </p:sp>
      <p:sp>
        <p:nvSpPr>
          <p:cNvPr id="3" name="Content Placeholder 2"/>
          <p:cNvSpPr>
            <a:spLocks noGrp="1"/>
          </p:cNvSpPr>
          <p:nvPr>
            <p:ph sz="half" idx="1"/>
          </p:nvPr>
        </p:nvSpPr>
        <p:spPr>
          <a:xfrm>
            <a:off x="457200" y="900115"/>
            <a:ext cx="4038600" cy="254555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4" name="Content Placeholder 3"/>
          <p:cNvSpPr>
            <a:spLocks noGrp="1"/>
          </p:cNvSpPr>
          <p:nvPr>
            <p:ph sz="half" idx="2"/>
          </p:nvPr>
        </p:nvSpPr>
        <p:spPr>
          <a:xfrm>
            <a:off x="4648200" y="900115"/>
            <a:ext cx="4038600" cy="254555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5" name="Date Placeholder 4"/>
          <p:cNvSpPr>
            <a:spLocks noGrp="1"/>
          </p:cNvSpPr>
          <p:nvPr>
            <p:ph type="dt" sz="half" idx="10"/>
          </p:nvPr>
        </p:nvSpPr>
        <p:spPr/>
        <p:txBody>
          <a:bodyPr/>
          <a:lstStyle/>
          <a:p>
            <a:fld id="{BC879CD5-3431-491A-8C20-F68432801E52}" type="datetimeFigureOut">
              <a:rPr lang="el-GR" smtClean="0"/>
              <a:pPr/>
              <a:t>1/2/2022</a:t>
            </a:fld>
            <a:endParaRPr lang="el-GR"/>
          </a:p>
        </p:txBody>
      </p:sp>
      <p:sp>
        <p:nvSpPr>
          <p:cNvPr id="6" name="Footer Placeholder 5"/>
          <p:cNvSpPr>
            <a:spLocks noGrp="1"/>
          </p:cNvSpPr>
          <p:nvPr>
            <p:ph type="ftr" sz="quarter" idx="11"/>
          </p:nvPr>
        </p:nvSpPr>
        <p:spPr/>
        <p:txBody>
          <a:bodyPr/>
          <a:lstStyle/>
          <a:p>
            <a:endParaRPr lang="el-GR"/>
          </a:p>
        </p:txBody>
      </p:sp>
      <p:sp>
        <p:nvSpPr>
          <p:cNvPr id="7" name="Slide Number Placeholder 6"/>
          <p:cNvSpPr>
            <a:spLocks noGrp="1"/>
          </p:cNvSpPr>
          <p:nvPr>
            <p:ph type="sldNum" sz="quarter" idx="12"/>
          </p:nvPr>
        </p:nvSpPr>
        <p:spPr/>
        <p:txBody>
          <a:bodyPr/>
          <a:lstStyle/>
          <a:p>
            <a:fld id="{E7CB72F3-3DC2-4B74-A419-D6B97FB6FDED}" type="slidenum">
              <a:rPr lang="el-GR" smtClean="0"/>
              <a:pPr/>
              <a:t>‹#›</a:t>
            </a:fld>
            <a:endParaRPr lang="el-G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05979"/>
            <a:ext cx="8229600" cy="857250"/>
          </a:xfrm>
        </p:spPr>
        <p:txBody>
          <a:bodyPr/>
          <a:lstStyle>
            <a:lvl1pPr>
              <a:defRPr/>
            </a:lvl1pPr>
          </a:lstStyle>
          <a:p>
            <a:r>
              <a:rPr lang="en-US" smtClean="0"/>
              <a:t>Click to edit Master title style</a:t>
            </a:r>
            <a:endParaRPr lang="el-GR"/>
          </a:p>
        </p:txBody>
      </p:sp>
      <p:sp>
        <p:nvSpPr>
          <p:cNvPr id="3" name="Text Placeholder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5" name="Text Placeholder 4"/>
          <p:cNvSpPr>
            <a:spLocks noGrp="1"/>
          </p:cNvSpPr>
          <p:nvPr>
            <p:ph type="body" sz="quarter" idx="3"/>
          </p:nvPr>
        </p:nvSpPr>
        <p:spPr>
          <a:xfrm>
            <a:off x="4645033"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33"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7" name="Date Placeholder 6"/>
          <p:cNvSpPr>
            <a:spLocks noGrp="1"/>
          </p:cNvSpPr>
          <p:nvPr>
            <p:ph type="dt" sz="half" idx="10"/>
          </p:nvPr>
        </p:nvSpPr>
        <p:spPr/>
        <p:txBody>
          <a:bodyPr/>
          <a:lstStyle/>
          <a:p>
            <a:fld id="{BC879CD5-3431-491A-8C20-F68432801E52}" type="datetimeFigureOut">
              <a:rPr lang="el-GR" smtClean="0"/>
              <a:pPr/>
              <a:t>1/2/2022</a:t>
            </a:fld>
            <a:endParaRPr lang="el-GR"/>
          </a:p>
        </p:txBody>
      </p:sp>
      <p:sp>
        <p:nvSpPr>
          <p:cNvPr id="8" name="Footer Placeholder 7"/>
          <p:cNvSpPr>
            <a:spLocks noGrp="1"/>
          </p:cNvSpPr>
          <p:nvPr>
            <p:ph type="ftr" sz="quarter" idx="11"/>
          </p:nvPr>
        </p:nvSpPr>
        <p:spPr/>
        <p:txBody>
          <a:bodyPr/>
          <a:lstStyle/>
          <a:p>
            <a:endParaRPr lang="el-GR"/>
          </a:p>
        </p:txBody>
      </p:sp>
      <p:sp>
        <p:nvSpPr>
          <p:cNvPr id="9" name="Slide Number Placeholder 8"/>
          <p:cNvSpPr>
            <a:spLocks noGrp="1"/>
          </p:cNvSpPr>
          <p:nvPr>
            <p:ph type="sldNum" sz="quarter" idx="12"/>
          </p:nvPr>
        </p:nvSpPr>
        <p:spPr/>
        <p:txBody>
          <a:bodyPr/>
          <a:lstStyle/>
          <a:p>
            <a:fld id="{E7CB72F3-3DC2-4B74-A419-D6B97FB6FDED}" type="slidenum">
              <a:rPr lang="el-GR" smtClean="0"/>
              <a:pPr/>
              <a:t>‹#›</a:t>
            </a:fld>
            <a:endParaRPr lang="el-G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l-GR"/>
          </a:p>
        </p:txBody>
      </p:sp>
      <p:sp>
        <p:nvSpPr>
          <p:cNvPr id="3" name="Date Placeholder 2"/>
          <p:cNvSpPr>
            <a:spLocks noGrp="1"/>
          </p:cNvSpPr>
          <p:nvPr>
            <p:ph type="dt" sz="half" idx="10"/>
          </p:nvPr>
        </p:nvSpPr>
        <p:spPr/>
        <p:txBody>
          <a:bodyPr/>
          <a:lstStyle/>
          <a:p>
            <a:fld id="{BC879CD5-3431-491A-8C20-F68432801E52}" type="datetimeFigureOut">
              <a:rPr lang="el-GR" smtClean="0"/>
              <a:pPr/>
              <a:t>1/2/2022</a:t>
            </a:fld>
            <a:endParaRPr lang="el-GR"/>
          </a:p>
        </p:txBody>
      </p:sp>
      <p:sp>
        <p:nvSpPr>
          <p:cNvPr id="4" name="Footer Placeholder 3"/>
          <p:cNvSpPr>
            <a:spLocks noGrp="1"/>
          </p:cNvSpPr>
          <p:nvPr>
            <p:ph type="ftr" sz="quarter" idx="11"/>
          </p:nvPr>
        </p:nvSpPr>
        <p:spPr/>
        <p:txBody>
          <a:bodyPr/>
          <a:lstStyle/>
          <a:p>
            <a:endParaRPr lang="el-GR"/>
          </a:p>
        </p:txBody>
      </p:sp>
      <p:sp>
        <p:nvSpPr>
          <p:cNvPr id="5" name="Slide Number Placeholder 4"/>
          <p:cNvSpPr>
            <a:spLocks noGrp="1"/>
          </p:cNvSpPr>
          <p:nvPr>
            <p:ph type="sldNum" sz="quarter" idx="12"/>
          </p:nvPr>
        </p:nvSpPr>
        <p:spPr/>
        <p:txBody>
          <a:bodyPr/>
          <a:lstStyle/>
          <a:p>
            <a:fld id="{E7CB72F3-3DC2-4B74-A419-D6B97FB6FDED}" type="slidenum">
              <a:rPr lang="el-GR" smtClean="0"/>
              <a:pPr/>
              <a:t>‹#›</a:t>
            </a:fld>
            <a:endParaRPr lang="el-G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C879CD5-3431-491A-8C20-F68432801E52}" type="datetimeFigureOut">
              <a:rPr lang="el-GR" smtClean="0"/>
              <a:pPr/>
              <a:t>1/2/2022</a:t>
            </a:fld>
            <a:endParaRPr lang="el-GR"/>
          </a:p>
        </p:txBody>
      </p:sp>
      <p:sp>
        <p:nvSpPr>
          <p:cNvPr id="3" name="Footer Placeholder 2"/>
          <p:cNvSpPr>
            <a:spLocks noGrp="1"/>
          </p:cNvSpPr>
          <p:nvPr>
            <p:ph type="ftr" sz="quarter" idx="11"/>
          </p:nvPr>
        </p:nvSpPr>
        <p:spPr/>
        <p:txBody>
          <a:bodyPr/>
          <a:lstStyle/>
          <a:p>
            <a:endParaRPr lang="el-GR"/>
          </a:p>
        </p:txBody>
      </p:sp>
      <p:sp>
        <p:nvSpPr>
          <p:cNvPr id="4" name="Slide Number Placeholder 3"/>
          <p:cNvSpPr>
            <a:spLocks noGrp="1"/>
          </p:cNvSpPr>
          <p:nvPr>
            <p:ph type="sldNum" sz="quarter" idx="12"/>
          </p:nvPr>
        </p:nvSpPr>
        <p:spPr/>
        <p:txBody>
          <a:bodyPr/>
          <a:lstStyle/>
          <a:p>
            <a:fld id="{E7CB72F3-3DC2-4B74-A419-D6B97FB6FDED}" type="slidenum">
              <a:rPr lang="el-GR" smtClean="0"/>
              <a:pPr/>
              <a:t>‹#›</a:t>
            </a:fld>
            <a:endParaRPr lang="el-G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15" y="204787"/>
            <a:ext cx="3008313" cy="871538"/>
          </a:xfrm>
        </p:spPr>
        <p:txBody>
          <a:bodyPr anchor="b"/>
          <a:lstStyle>
            <a:lvl1pPr algn="l">
              <a:defRPr sz="2000" b="1"/>
            </a:lvl1pPr>
          </a:lstStyle>
          <a:p>
            <a:r>
              <a:rPr lang="en-US" smtClean="0"/>
              <a:t>Click to edit Master title style</a:t>
            </a:r>
            <a:endParaRPr lang="el-GR"/>
          </a:p>
        </p:txBody>
      </p:sp>
      <p:sp>
        <p:nvSpPr>
          <p:cNvPr id="3" name="Content Placeholder 2"/>
          <p:cNvSpPr>
            <a:spLocks noGrp="1"/>
          </p:cNvSpPr>
          <p:nvPr>
            <p:ph idx="1"/>
          </p:nvPr>
        </p:nvSpPr>
        <p:spPr>
          <a:xfrm>
            <a:off x="3575050" y="204796"/>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4" name="Text Placeholder 3"/>
          <p:cNvSpPr>
            <a:spLocks noGrp="1"/>
          </p:cNvSpPr>
          <p:nvPr>
            <p:ph type="body" sz="half" idx="2"/>
          </p:nvPr>
        </p:nvSpPr>
        <p:spPr>
          <a:xfrm>
            <a:off x="457215" y="1076328"/>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C879CD5-3431-491A-8C20-F68432801E52}" type="datetimeFigureOut">
              <a:rPr lang="el-GR" smtClean="0"/>
              <a:pPr/>
              <a:t>1/2/2022</a:t>
            </a:fld>
            <a:endParaRPr lang="el-GR"/>
          </a:p>
        </p:txBody>
      </p:sp>
      <p:sp>
        <p:nvSpPr>
          <p:cNvPr id="6" name="Footer Placeholder 5"/>
          <p:cNvSpPr>
            <a:spLocks noGrp="1"/>
          </p:cNvSpPr>
          <p:nvPr>
            <p:ph type="ftr" sz="quarter" idx="11"/>
          </p:nvPr>
        </p:nvSpPr>
        <p:spPr/>
        <p:txBody>
          <a:bodyPr/>
          <a:lstStyle/>
          <a:p>
            <a:endParaRPr lang="el-GR"/>
          </a:p>
        </p:txBody>
      </p:sp>
      <p:sp>
        <p:nvSpPr>
          <p:cNvPr id="7" name="Slide Number Placeholder 6"/>
          <p:cNvSpPr>
            <a:spLocks noGrp="1"/>
          </p:cNvSpPr>
          <p:nvPr>
            <p:ph type="sldNum" sz="quarter" idx="12"/>
          </p:nvPr>
        </p:nvSpPr>
        <p:spPr/>
        <p:txBody>
          <a:bodyPr/>
          <a:lstStyle/>
          <a:p>
            <a:fld id="{E7CB72F3-3DC2-4B74-A419-D6B97FB6FDED}" type="slidenum">
              <a:rPr lang="el-GR" smtClean="0"/>
              <a:pPr/>
              <a:t>‹#›</a:t>
            </a:fld>
            <a:endParaRPr lang="el-G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00451"/>
            <a:ext cx="5486400" cy="425054"/>
          </a:xfrm>
        </p:spPr>
        <p:txBody>
          <a:bodyPr anchor="b"/>
          <a:lstStyle>
            <a:lvl1pPr algn="l">
              <a:defRPr sz="2000" b="1"/>
            </a:lvl1pPr>
          </a:lstStyle>
          <a:p>
            <a:r>
              <a:rPr lang="en-US" smtClean="0"/>
              <a:t>Click to edit Master title style</a:t>
            </a:r>
            <a:endParaRPr lang="el-GR"/>
          </a:p>
        </p:txBody>
      </p:sp>
      <p:sp>
        <p:nvSpPr>
          <p:cNvPr id="3" name="Picture Placeholder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l-GR"/>
          </a:p>
        </p:txBody>
      </p:sp>
      <p:sp>
        <p:nvSpPr>
          <p:cNvPr id="4" name="Text Placeholder 3"/>
          <p:cNvSpPr>
            <a:spLocks noGrp="1"/>
          </p:cNvSpPr>
          <p:nvPr>
            <p:ph type="body" sz="half" idx="2"/>
          </p:nvPr>
        </p:nvSpPr>
        <p:spPr>
          <a:xfrm>
            <a:off x="1792288" y="4025511"/>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C879CD5-3431-491A-8C20-F68432801E52}" type="datetimeFigureOut">
              <a:rPr lang="el-GR" smtClean="0"/>
              <a:pPr/>
              <a:t>1/2/2022</a:t>
            </a:fld>
            <a:endParaRPr lang="el-GR"/>
          </a:p>
        </p:txBody>
      </p:sp>
      <p:sp>
        <p:nvSpPr>
          <p:cNvPr id="6" name="Footer Placeholder 5"/>
          <p:cNvSpPr>
            <a:spLocks noGrp="1"/>
          </p:cNvSpPr>
          <p:nvPr>
            <p:ph type="ftr" sz="quarter" idx="11"/>
          </p:nvPr>
        </p:nvSpPr>
        <p:spPr/>
        <p:txBody>
          <a:bodyPr/>
          <a:lstStyle/>
          <a:p>
            <a:endParaRPr lang="el-GR"/>
          </a:p>
        </p:txBody>
      </p:sp>
      <p:sp>
        <p:nvSpPr>
          <p:cNvPr id="7" name="Slide Number Placeholder 6"/>
          <p:cNvSpPr>
            <a:spLocks noGrp="1"/>
          </p:cNvSpPr>
          <p:nvPr>
            <p:ph type="sldNum" sz="quarter" idx="12"/>
          </p:nvPr>
        </p:nvSpPr>
        <p:spPr/>
        <p:txBody>
          <a:bodyPr/>
          <a:lstStyle/>
          <a:p>
            <a:fld id="{E7CB72F3-3DC2-4B74-A419-D6B97FB6FDED}" type="slidenum">
              <a:rPr lang="el-GR" smtClean="0"/>
              <a:pPr/>
              <a:t>‹#›</a:t>
            </a:fld>
            <a:endParaRPr lang="el-G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en-US" smtClean="0"/>
              <a:t>Click to edit Master title style</a:t>
            </a:r>
            <a:endParaRPr lang="el-GR"/>
          </a:p>
        </p:txBody>
      </p:sp>
      <p:sp>
        <p:nvSpPr>
          <p:cNvPr id="3" name="Text Placeholder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4" name="Date Placeholder 3"/>
          <p:cNvSpPr>
            <a:spLocks noGrp="1"/>
          </p:cNvSpPr>
          <p:nvPr>
            <p:ph type="dt" sz="half" idx="2"/>
          </p:nvPr>
        </p:nvSpPr>
        <p:spPr>
          <a:xfrm>
            <a:off x="457200" y="4767264"/>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BC879CD5-3431-491A-8C20-F68432801E52}" type="datetimeFigureOut">
              <a:rPr lang="el-GR" smtClean="0"/>
              <a:pPr/>
              <a:t>1/2/2022</a:t>
            </a:fld>
            <a:endParaRPr lang="el-GR"/>
          </a:p>
        </p:txBody>
      </p:sp>
      <p:sp>
        <p:nvSpPr>
          <p:cNvPr id="5" name="Footer Placeholder 4"/>
          <p:cNvSpPr>
            <a:spLocks noGrp="1"/>
          </p:cNvSpPr>
          <p:nvPr>
            <p:ph type="ftr" sz="quarter" idx="3"/>
          </p:nvPr>
        </p:nvSpPr>
        <p:spPr>
          <a:xfrm>
            <a:off x="3124200" y="4767264"/>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l-GR"/>
          </a:p>
        </p:txBody>
      </p:sp>
      <p:sp>
        <p:nvSpPr>
          <p:cNvPr id="6" name="Slide Number Placeholder 5"/>
          <p:cNvSpPr>
            <a:spLocks noGrp="1"/>
          </p:cNvSpPr>
          <p:nvPr>
            <p:ph type="sldNum" sz="quarter" idx="4"/>
          </p:nvPr>
        </p:nvSpPr>
        <p:spPr>
          <a:xfrm>
            <a:off x="6553200" y="4767264"/>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E7CB72F3-3DC2-4B74-A419-D6B97FB6FDED}" type="slidenum">
              <a:rPr lang="el-GR" smtClean="0"/>
              <a:pPr/>
              <a:t>‹#›</a:t>
            </a:fld>
            <a:endParaRPr lang="el-G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comments" Target="../comments/comment1.xml"/><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8" Type="http://schemas.openxmlformats.org/officeDocument/2006/relationships/diagramLayout" Target="../diagrams/layout3.xml"/><Relationship Id="rId3" Type="http://schemas.openxmlformats.org/officeDocument/2006/relationships/diagramData" Target="../diagrams/data2.xml"/><Relationship Id="rId7" Type="http://schemas.openxmlformats.org/officeDocument/2006/relationships/diagramData" Target="../diagrams/data3.xml"/><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10" Type="http://schemas.openxmlformats.org/officeDocument/2006/relationships/diagramColors" Target="../diagrams/colors3.xml"/><Relationship Id="rId4" Type="http://schemas.openxmlformats.org/officeDocument/2006/relationships/diagramLayout" Target="../diagrams/layout2.xml"/><Relationship Id="rId9" Type="http://schemas.openxmlformats.org/officeDocument/2006/relationships/diagramQuickStyle" Target="../diagrams/quickStyle3.xml"/></Relationships>
</file>

<file path=ppt/slides/_rels/slide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2.jpeg"/><Relationship Id="rId4" Type="http://schemas.openxmlformats.org/officeDocument/2006/relationships/image" Target="../media/image1.png"/></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diagramData" Target="../diagrams/data1.xml"/><Relationship Id="rId7" Type="http://schemas.openxmlformats.org/officeDocument/2006/relationships/image" Target="../media/image1.pn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Subtitle 17"/>
          <p:cNvSpPr>
            <a:spLocks noGrp="1"/>
          </p:cNvSpPr>
          <p:nvPr>
            <p:ph type="subTitle" idx="1"/>
          </p:nvPr>
        </p:nvSpPr>
        <p:spPr>
          <a:xfrm>
            <a:off x="323528" y="2751606"/>
            <a:ext cx="8568952" cy="1477494"/>
          </a:xfrm>
        </p:spPr>
        <p:txBody>
          <a:bodyPr>
            <a:noAutofit/>
          </a:bodyPr>
          <a:lstStyle/>
          <a:p>
            <a:endParaRPr lang="en-US" sz="400" b="1" i="1" dirty="0" smtClean="0"/>
          </a:p>
          <a:p>
            <a:r>
              <a:rPr lang="el-GR" sz="2400" i="1" dirty="0" smtClean="0">
                <a:latin typeface="Segoe UI Light" pitchFamily="34" charset="0"/>
                <a:cs typeface="Segoe UI Light" pitchFamily="34" charset="0"/>
              </a:rPr>
              <a:t>Η αναγκαιότητα συλλογής δεδομένων </a:t>
            </a:r>
            <a:endParaRPr lang="en-US" sz="2400" i="1" dirty="0" smtClean="0">
              <a:latin typeface="Segoe UI Light" pitchFamily="34" charset="0"/>
              <a:cs typeface="Segoe UI Light" pitchFamily="34" charset="0"/>
            </a:endParaRPr>
          </a:p>
          <a:p>
            <a:endParaRPr lang="en-US" sz="2400" dirty="0"/>
          </a:p>
        </p:txBody>
      </p:sp>
      <p:sp>
        <p:nvSpPr>
          <p:cNvPr id="5" name="Title 1"/>
          <p:cNvSpPr txBox="1">
            <a:spLocks/>
          </p:cNvSpPr>
          <p:nvPr/>
        </p:nvSpPr>
        <p:spPr>
          <a:xfrm>
            <a:off x="0" y="642929"/>
            <a:ext cx="9144000" cy="1470025"/>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endParaRPr kumimoji="0" lang="el-GR" sz="4400" b="0" i="0" u="none" strike="noStrike" kern="1200" cap="none" spc="0" normalizeH="0" baseline="0" noProof="0" dirty="0">
              <a:ln>
                <a:noFill/>
              </a:ln>
              <a:solidFill>
                <a:schemeClr val="tx1"/>
              </a:solidFill>
              <a:effectLst/>
              <a:uLnTx/>
              <a:uFillTx/>
              <a:latin typeface="+mj-lt"/>
              <a:ea typeface="+mj-ea"/>
              <a:cs typeface="+mj-cs"/>
            </a:endParaRPr>
          </a:p>
        </p:txBody>
      </p:sp>
      <p:sp>
        <p:nvSpPr>
          <p:cNvPr id="8" name="Title 7"/>
          <p:cNvSpPr>
            <a:spLocks noGrp="1"/>
          </p:cNvSpPr>
          <p:nvPr>
            <p:ph type="ctrTitle"/>
          </p:nvPr>
        </p:nvSpPr>
        <p:spPr>
          <a:xfrm>
            <a:off x="251520" y="1597827"/>
            <a:ext cx="8568952" cy="1102519"/>
          </a:xfrm>
        </p:spPr>
        <p:txBody>
          <a:bodyPr>
            <a:normAutofit/>
          </a:bodyPr>
          <a:lstStyle/>
          <a:p>
            <a:r>
              <a:rPr lang="en-US" sz="4000" dirty="0" smtClean="0">
                <a:latin typeface="Segoe UI Light" pitchFamily="34" charset="0"/>
                <a:cs typeface="Segoe UI Light" pitchFamily="34" charset="0"/>
              </a:rPr>
              <a:t>CAN-MDS </a:t>
            </a:r>
            <a:r>
              <a:rPr lang="el-GR" sz="4000" dirty="0" smtClean="0">
                <a:latin typeface="Segoe UI Light" pitchFamily="34" charset="0"/>
                <a:cs typeface="Segoe UI Light" pitchFamily="34" charset="0"/>
              </a:rPr>
              <a:t>Σκεπτικό</a:t>
            </a:r>
            <a:endParaRPr lang="en-US" dirty="0">
              <a:latin typeface="Segoe UI Light" pitchFamily="34" charset="0"/>
              <a:cs typeface="Segoe UI Light" pitchFamily="34" charset="0"/>
            </a:endParaRPr>
          </a:p>
        </p:txBody>
      </p:sp>
      <p:cxnSp>
        <p:nvCxnSpPr>
          <p:cNvPr id="15" name="Straight Connector 10"/>
          <p:cNvCxnSpPr/>
          <p:nvPr/>
        </p:nvCxnSpPr>
        <p:spPr>
          <a:xfrm>
            <a:off x="-11573" y="4572015"/>
            <a:ext cx="9155575" cy="1588"/>
          </a:xfrm>
          <a:prstGeom prst="line">
            <a:avLst/>
          </a:prstGeom>
        </p:spPr>
        <p:style>
          <a:lnRef idx="1">
            <a:schemeClr val="accent1"/>
          </a:lnRef>
          <a:fillRef idx="0">
            <a:schemeClr val="accent1"/>
          </a:fillRef>
          <a:effectRef idx="0">
            <a:schemeClr val="accent1"/>
          </a:effectRef>
          <a:fontRef idx="minor">
            <a:schemeClr val="tx1"/>
          </a:fontRef>
        </p:style>
      </p:cxnSp>
      <p:pic>
        <p:nvPicPr>
          <p:cNvPr id="17" name="Picture 2"/>
          <p:cNvPicPr>
            <a:picLocks noChangeAspect="1" noChangeArrowheads="1"/>
          </p:cNvPicPr>
          <p:nvPr/>
        </p:nvPicPr>
        <p:blipFill>
          <a:blip r:embed="rId3" cstate="print"/>
          <a:srcRect/>
          <a:stretch>
            <a:fillRect/>
          </a:stretch>
        </p:blipFill>
        <p:spPr bwMode="auto">
          <a:xfrm>
            <a:off x="6249393" y="4602720"/>
            <a:ext cx="2915940" cy="508405"/>
          </a:xfrm>
          <a:prstGeom prst="rect">
            <a:avLst/>
          </a:prstGeom>
          <a:noFill/>
          <a:ln w="9525">
            <a:noFill/>
            <a:miter lim="800000"/>
            <a:headEnd/>
            <a:tailEnd/>
          </a:ln>
        </p:spPr>
      </p:pic>
      <p:sp>
        <p:nvSpPr>
          <p:cNvPr id="19" name="Rectangle 3"/>
          <p:cNvSpPr>
            <a:spLocks noChangeArrowheads="1"/>
          </p:cNvSpPr>
          <p:nvPr/>
        </p:nvSpPr>
        <p:spPr bwMode="auto">
          <a:xfrm>
            <a:off x="2130985" y="4595594"/>
            <a:ext cx="4104283" cy="553998"/>
          </a:xfrm>
          <a:prstGeom prst="rect">
            <a:avLst/>
          </a:prstGeom>
          <a:noFill/>
          <a:ln w="9525">
            <a:noFill/>
            <a:miter lim="800000"/>
            <a:headEnd/>
            <a:tailEnd/>
          </a:ln>
          <a:effectLst/>
        </p:spPr>
        <p:txBody>
          <a:bodyPr wrap="square" anchor="ctr">
            <a:spAutoFit/>
          </a:bodyPr>
          <a:lstStyle/>
          <a:p>
            <a:pPr algn="r">
              <a:tabLst>
                <a:tab pos="2636773" algn="ctr"/>
                <a:tab pos="5273543" algn="r"/>
              </a:tabLst>
            </a:pPr>
            <a:r>
              <a:rPr lang="en-US" sz="1000" dirty="0" smtClean="0">
                <a:solidFill>
                  <a:srgbClr val="595959"/>
                </a:solidFill>
                <a:latin typeface="Agency FB" pitchFamily="34" charset="0"/>
                <a:cs typeface="Times New Roman" pitchFamily="18" charset="0"/>
              </a:rPr>
              <a:t>“Coordinated Response to Child Abuse &amp; Neglect via Minimum Data Set: </a:t>
            </a:r>
            <a:r>
              <a:rPr lang="en-US" sz="1000" i="1" dirty="0" smtClean="0">
                <a:solidFill>
                  <a:srgbClr val="595959"/>
                </a:solidFill>
                <a:latin typeface="Agency FB" pitchFamily="34" charset="0"/>
                <a:cs typeface="Times New Roman" pitchFamily="18" charset="0"/>
              </a:rPr>
              <a:t>from planning to practice</a:t>
            </a:r>
            <a:r>
              <a:rPr lang="en-US" sz="1000" dirty="0" smtClean="0">
                <a:solidFill>
                  <a:srgbClr val="595959"/>
                </a:solidFill>
                <a:latin typeface="Agency FB" pitchFamily="34" charset="0"/>
                <a:cs typeface="Times New Roman" pitchFamily="18" charset="0"/>
              </a:rPr>
              <a:t>” [GA</a:t>
            </a:r>
            <a:r>
              <a:rPr lang="en-US" sz="1000" baseline="0" dirty="0" smtClean="0">
                <a:solidFill>
                  <a:srgbClr val="595959"/>
                </a:solidFill>
                <a:latin typeface="Agency FB" pitchFamily="34" charset="0"/>
                <a:cs typeface="Times New Roman" pitchFamily="18" charset="0"/>
              </a:rPr>
              <a:t> </a:t>
            </a:r>
            <a:r>
              <a:rPr lang="en-US" sz="1000" baseline="0" dirty="0" err="1" smtClean="0">
                <a:solidFill>
                  <a:srgbClr val="595959"/>
                </a:solidFill>
                <a:latin typeface="Agency FB" pitchFamily="34" charset="0"/>
                <a:cs typeface="Times New Roman" pitchFamily="18" charset="0"/>
              </a:rPr>
              <a:t>Nr</a:t>
            </a:r>
            <a:r>
              <a:rPr lang="en-US" sz="1000" dirty="0" smtClean="0">
                <a:solidFill>
                  <a:srgbClr val="595959"/>
                </a:solidFill>
                <a:latin typeface="Agency FB" pitchFamily="34" charset="0"/>
                <a:cs typeface="Times New Roman" pitchFamily="18" charset="0"/>
              </a:rPr>
              <a:t>: 810508 — CAN-MDS II — Funded by EU REC Programme 2014-2020]1</a:t>
            </a:r>
          </a:p>
          <a:p>
            <a:pPr algn="r">
              <a:tabLst>
                <a:tab pos="2636773" algn="ctr"/>
                <a:tab pos="5273543" algn="r"/>
              </a:tabLst>
            </a:pPr>
            <a:r>
              <a:rPr lang="en-US" sz="1000" b="1" dirty="0" smtClean="0">
                <a:solidFill>
                  <a:srgbClr val="595959"/>
                </a:solidFill>
                <a:latin typeface="Agency FB" pitchFamily="34" charset="0"/>
                <a:cs typeface="Times New Roman" pitchFamily="18" charset="0"/>
              </a:rPr>
              <a:t>CAN-MDS Operators’’ Seminar</a:t>
            </a:r>
            <a:endParaRPr lang="en-US" sz="1400" b="1" dirty="0"/>
          </a:p>
        </p:txBody>
      </p:sp>
      <p:pic>
        <p:nvPicPr>
          <p:cNvPr id="20" name="Picture 19"/>
          <p:cNvPicPr>
            <a:picLocks noChangeAspect="1"/>
          </p:cNvPicPr>
          <p:nvPr/>
        </p:nvPicPr>
        <p:blipFill>
          <a:blip r:embed="rId4" cstate="print"/>
          <a:stretch>
            <a:fillRect/>
          </a:stretch>
        </p:blipFill>
        <p:spPr>
          <a:xfrm>
            <a:off x="1740829" y="4728643"/>
            <a:ext cx="471335" cy="312397"/>
          </a:xfrm>
          <a:prstGeom prst="rect">
            <a:avLst/>
          </a:prstGeom>
        </p:spPr>
      </p:pic>
      <p:pic>
        <p:nvPicPr>
          <p:cNvPr id="30722" name="Picture 2" descr="https://www.uncrcpc.org/wp-content/uploads/2019/01/logo.png"/>
          <p:cNvPicPr>
            <a:picLocks noChangeAspect="1" noChangeArrowheads="1"/>
          </p:cNvPicPr>
          <p:nvPr/>
        </p:nvPicPr>
        <p:blipFill>
          <a:blip r:embed="rId5"/>
          <a:srcRect/>
          <a:stretch>
            <a:fillRect/>
          </a:stretch>
        </p:blipFill>
        <p:spPr bwMode="auto">
          <a:xfrm>
            <a:off x="-27928" y="4429138"/>
            <a:ext cx="1021771" cy="843874"/>
          </a:xfrm>
          <a:prstGeom prst="rect">
            <a:avLst/>
          </a:prstGeom>
          <a:noFill/>
        </p:spPr>
      </p:pic>
      <p:pic>
        <p:nvPicPr>
          <p:cNvPr id="30731" name="Picture 11"/>
          <p:cNvPicPr>
            <a:picLocks noChangeAspect="1" noChangeArrowheads="1"/>
          </p:cNvPicPr>
          <p:nvPr/>
        </p:nvPicPr>
        <p:blipFill>
          <a:blip r:embed="rId6" cstate="print"/>
          <a:srcRect l="9226" r="9710" b="17014"/>
          <a:stretch>
            <a:fillRect/>
          </a:stretch>
        </p:blipFill>
        <p:spPr bwMode="auto">
          <a:xfrm>
            <a:off x="928662" y="4500576"/>
            <a:ext cx="746036" cy="642924"/>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92500" lnSpcReduction="10000"/>
          </a:bodyPr>
          <a:lstStyle/>
          <a:p>
            <a:r>
              <a:rPr lang="el-GR" dirty="0" smtClean="0"/>
              <a:t>Σε σχέση με τα στατιστικά που έχουν συλλεγεί, έχουμε χρησιμοποιήσει την Έκθεση Ερευνητικού Προγράμματος «Ένα στα Πέντε»* καθώς και στατιστικά από το Σπίτι του Παιδιού. </a:t>
            </a:r>
            <a:endParaRPr lang="en-US" dirty="0" smtClean="0"/>
          </a:p>
          <a:p>
            <a:pPr>
              <a:buNone/>
            </a:pPr>
            <a:r>
              <a:rPr lang="en-US" sz="1900" dirty="0" smtClean="0"/>
              <a:t>	</a:t>
            </a:r>
          </a:p>
          <a:p>
            <a:pPr>
              <a:buNone/>
            </a:pPr>
            <a:r>
              <a:rPr lang="en-US" sz="1900" dirty="0" smtClean="0"/>
              <a:t>	</a:t>
            </a:r>
            <a:r>
              <a:rPr lang="el-GR" sz="1900" dirty="0" smtClean="0"/>
              <a:t>*«Ενίσχυση των εθνικών πολιτικών αρχών για την εξάλειψη της σεξουαλικής βίας κατά των παιδιών: Ένα έργο του Συμβουλίου της Ευρώπης που περιλαμβάνει πιλοτικές πρωτοβουλίες στην Κύπρο». Διακίδου, Φάντη, Καραγιάννη, Χατζηχαραλάμπους &amp; Κατσιμίχα (2018). </a:t>
            </a:r>
            <a:endParaRPr lang="en-US" sz="1900"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l-GR" sz="2800" dirty="0" smtClean="0"/>
              <a:t>Πιο συχνές μορφές σεξουαλικής κακοποίησης ήταν:</a:t>
            </a:r>
            <a:endParaRPr lang="en-US" sz="2800" dirty="0"/>
          </a:p>
        </p:txBody>
      </p:sp>
      <p:sp>
        <p:nvSpPr>
          <p:cNvPr id="3" name="Content Placeholder 2"/>
          <p:cNvSpPr>
            <a:spLocks noGrp="1"/>
          </p:cNvSpPr>
          <p:nvPr>
            <p:ph idx="1"/>
          </p:nvPr>
        </p:nvSpPr>
        <p:spPr>
          <a:xfrm>
            <a:off x="457200" y="1248980"/>
            <a:ext cx="8229600" cy="3394472"/>
          </a:xfrm>
        </p:spPr>
        <p:txBody>
          <a:bodyPr>
            <a:noAutofit/>
          </a:bodyPr>
          <a:lstStyle/>
          <a:p>
            <a:pPr>
              <a:buNone/>
            </a:pPr>
            <a:r>
              <a:rPr lang="el-GR" sz="1800" b="1" dirty="0" smtClean="0"/>
              <a:t>16,5% </a:t>
            </a:r>
            <a:r>
              <a:rPr lang="en-US" sz="1800" b="1" dirty="0" smtClean="0"/>
              <a:t>	</a:t>
            </a:r>
            <a:r>
              <a:rPr lang="el-GR" sz="1800" dirty="0" smtClean="0"/>
              <a:t>Κάποιος να μιλήσει στον έφηβο με σεξουαλικό τρόπο άμεσα</a:t>
            </a:r>
            <a:endParaRPr lang="en-US" sz="1800" b="1" dirty="0" smtClean="0"/>
          </a:p>
          <a:p>
            <a:pPr>
              <a:buNone/>
            </a:pPr>
            <a:r>
              <a:rPr lang="el-GR" sz="1800" b="1" dirty="0" smtClean="0"/>
              <a:t>19% </a:t>
            </a:r>
            <a:r>
              <a:rPr lang="en-US" sz="1800" dirty="0" smtClean="0"/>
              <a:t>	</a:t>
            </a:r>
            <a:r>
              <a:rPr lang="el-GR" sz="1800" dirty="0" smtClean="0"/>
              <a:t>Κάποιος να μιλήσει στον έφηβο με σεξουαλικό τρόπο μέσω διαδικτύου</a:t>
            </a:r>
            <a:endParaRPr lang="en-US" sz="1800" dirty="0" smtClean="0"/>
          </a:p>
          <a:p>
            <a:pPr>
              <a:buNone/>
            </a:pPr>
            <a:r>
              <a:rPr lang="el-GR" sz="1800" b="1" dirty="0" smtClean="0"/>
              <a:t>≈ 9%</a:t>
            </a:r>
            <a:r>
              <a:rPr lang="el-GR" sz="1800" dirty="0" smtClean="0"/>
              <a:t> </a:t>
            </a:r>
            <a:r>
              <a:rPr lang="en-US" sz="1800" dirty="0" smtClean="0"/>
              <a:t>	</a:t>
            </a:r>
            <a:r>
              <a:rPr lang="el-GR" sz="1800" dirty="0" smtClean="0"/>
              <a:t>Να δείξει ή/και να αγγίξει τα απόκρυφα μέρη</a:t>
            </a:r>
            <a:endParaRPr lang="en-US" sz="1800" dirty="0" smtClean="0"/>
          </a:p>
          <a:p>
            <a:pPr>
              <a:buNone/>
            </a:pPr>
            <a:r>
              <a:rPr lang="el-GR" sz="1800" b="1" dirty="0" smtClean="0"/>
              <a:t>≈8.3% </a:t>
            </a:r>
            <a:r>
              <a:rPr lang="en-US" sz="1800" b="1" dirty="0" smtClean="0"/>
              <a:t> 	</a:t>
            </a:r>
            <a:r>
              <a:rPr lang="el-GR" sz="1800" dirty="0" smtClean="0"/>
              <a:t>Να ζητήσει φωτογραφίες ‘η/και βίντεο με σεξουαλικό περιεχόμενο</a:t>
            </a:r>
            <a:endParaRPr lang="en-US" sz="1800" dirty="0" smtClean="0"/>
          </a:p>
          <a:p>
            <a:pPr>
              <a:buNone/>
            </a:pPr>
            <a:r>
              <a:rPr lang="el-GR" sz="1800" b="1" dirty="0" smtClean="0"/>
              <a:t>7% </a:t>
            </a:r>
            <a:r>
              <a:rPr lang="en-US" sz="1800" b="1" dirty="0" smtClean="0"/>
              <a:t>		</a:t>
            </a:r>
            <a:r>
              <a:rPr lang="el-GR" sz="1800" dirty="0" smtClean="0"/>
              <a:t>Κάποιος να προσπαθήσει να έρθει σε σεξουαλική επαφή ενώ δεν ήθελε</a:t>
            </a:r>
            <a:endParaRPr lang="en-US" sz="1800" dirty="0" smtClean="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l-GR" sz="1800" b="1" dirty="0" smtClean="0"/>
              <a:t>Τα αποτελέσματα της έρευνας κατέδειξαν ότι το 19,6% των εφήβων δήλωσαν ότι έχουν βιώσει τουλάχιστο ένα τρόπο σεξουαλικής κακοποίησης</a:t>
            </a:r>
            <a:endParaRPr lang="en-US" sz="1800" b="1" dirty="0"/>
          </a:p>
        </p:txBody>
      </p:sp>
      <p:sp>
        <p:nvSpPr>
          <p:cNvPr id="3" name="Content Placeholder 2"/>
          <p:cNvSpPr>
            <a:spLocks noGrp="1"/>
          </p:cNvSpPr>
          <p:nvPr>
            <p:ph idx="1"/>
          </p:nvPr>
        </p:nvSpPr>
        <p:spPr/>
        <p:txBody>
          <a:bodyPr>
            <a:normAutofit fontScale="55000" lnSpcReduction="20000"/>
          </a:bodyPr>
          <a:lstStyle/>
          <a:p>
            <a:r>
              <a:rPr lang="el-GR" dirty="0" smtClean="0"/>
              <a:t>Για τη διερεύνηση της κατάστασης στην Κύπρο, η ίδια μελέτη εξέτασε το βαθμό ενημερότητας των επαγγελματιών. Δυστυχώς, ο περιορισμένος αριθμός συμμετοχής από τους επαγγελματίες που συμπλήρωσαν το διαδικτυακό ερωτηματολόγιο, οι απαντήσεις συνοψίστηκαν προκειμένου να παρέχουν μια πιο συνεκτική και ολοκληρωμένη εικόνα των βασικών πτυχών. Αν και η πλειοψηφία των συμμετεχόντων έχει υψηλό μορφωτικό επίπεδο, ελάχιστοι έχουν αναφέρει σχετική εκπαίδευση ή κατάρτιση κατά τη διάρκεια των σπουδών τους αναφορικά με το χειρισμό των υποθέσεων σεξουαλικής κακοποίησης. Αυτό διαφάνηκε καθώς η έρευνα ζητούσε να αναφέρουν, με περισσότερες λεπτομέρειες την έκταση των γνώσεών τους αναφορικά με την αναγνώριση, έλεγχο, αξιολόγηση, συνέντευξη, πρόληψη και νομικά θέματα, έγινε πιο φανερό ότι η έκταση της σχετικής γνώσης των επαγγελματιών στη διαχείριση περιπτώσεων κακοποίησης και σεξουαλικής κακοποίησης είχε περιοριστεί.</a:t>
            </a:r>
            <a:endParaRPr lang="en-U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dirty="0" smtClean="0"/>
              <a:t>Υπο-αναφορά</a:t>
            </a:r>
            <a:endParaRPr lang="en-US" dirty="0"/>
          </a:p>
        </p:txBody>
      </p:sp>
      <p:sp>
        <p:nvSpPr>
          <p:cNvPr id="3" name="Content Placeholder 2"/>
          <p:cNvSpPr>
            <a:spLocks noGrp="1"/>
          </p:cNvSpPr>
          <p:nvPr>
            <p:ph idx="1"/>
          </p:nvPr>
        </p:nvSpPr>
        <p:spPr>
          <a:xfrm>
            <a:off x="457200" y="1200151"/>
            <a:ext cx="8229600" cy="2085979"/>
          </a:xfrm>
        </p:spPr>
        <p:txBody>
          <a:bodyPr>
            <a:normAutofit/>
          </a:bodyPr>
          <a:lstStyle/>
          <a:p>
            <a:r>
              <a:rPr lang="el-GR" sz="2000" dirty="0" smtClean="0"/>
              <a:t>Οι επαγγελματίες ανέφεραν ότι αντιμετώπισαν κατά μέσο όρο 2.9 περιπτώσεις (μικρότερο/ μεγαλύτερο=0/80), με αυτούς στο δημόσιο τομέα να αναφέρουν περισσότερες περιπτώσεις κατά μέσο όρο (Μ=3.8) από τους επαγγελματίες στον ιδιωτικό τομέα (Μ=2/4). </a:t>
            </a:r>
          </a:p>
          <a:p>
            <a:r>
              <a:rPr lang="el-GR" sz="2000" dirty="0" smtClean="0"/>
              <a:t>Στις περιπτώσεις όπου οι επαγγελματίες δεν προχώρησαν σε αναφορά ή/και παραπομπή οι λόγοι ήταν οι εξής:</a:t>
            </a:r>
            <a:endParaRPr lang="en-US" sz="2000" dirty="0"/>
          </a:p>
        </p:txBody>
      </p:sp>
      <p:sp>
        <p:nvSpPr>
          <p:cNvPr id="4" name="Content Placeholder 2"/>
          <p:cNvSpPr txBox="1">
            <a:spLocks/>
          </p:cNvSpPr>
          <p:nvPr/>
        </p:nvSpPr>
        <p:spPr>
          <a:xfrm>
            <a:off x="771556" y="3214692"/>
            <a:ext cx="8229600" cy="1428760"/>
          </a:xfrm>
          <a:prstGeom prst="rect">
            <a:avLst/>
          </a:prstGeom>
        </p:spPr>
        <p:txBody>
          <a:bodyPr vert="horz" lIns="91440" tIns="45720" rIns="91440" bIns="45720" rtlCol="0">
            <a:no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l-GR" sz="1600" b="1" i="0" u="none" strike="noStrike" kern="1200" cap="none" spc="0" normalizeH="0" baseline="0" noProof="0" dirty="0" smtClean="0">
                <a:ln>
                  <a:noFill/>
                </a:ln>
                <a:solidFill>
                  <a:schemeClr val="tx1"/>
                </a:solidFill>
                <a:effectLst/>
                <a:uLnTx/>
                <a:uFillTx/>
                <a:latin typeface="+mn-lt"/>
                <a:ea typeface="+mn-ea"/>
                <a:cs typeface="+mn-cs"/>
              </a:rPr>
              <a:t>32% </a:t>
            </a:r>
            <a:r>
              <a:rPr kumimoji="0" lang="en-US" sz="1600" b="1" i="0" u="none" strike="noStrike" kern="1200" cap="none" spc="0" normalizeH="0" baseline="0" noProof="0" dirty="0" smtClean="0">
                <a:ln>
                  <a:noFill/>
                </a:ln>
                <a:solidFill>
                  <a:schemeClr val="tx1"/>
                </a:solidFill>
                <a:effectLst/>
                <a:uLnTx/>
                <a:uFillTx/>
                <a:latin typeface="+mn-lt"/>
                <a:ea typeface="+mn-ea"/>
                <a:cs typeface="+mn-cs"/>
              </a:rPr>
              <a:t>	</a:t>
            </a:r>
            <a:r>
              <a:rPr kumimoji="0" lang="el-GR" sz="1600" b="0" i="0" u="none" strike="noStrike" kern="1200" cap="none" spc="0" normalizeH="0" baseline="0" noProof="0" dirty="0" smtClean="0">
                <a:ln>
                  <a:noFill/>
                </a:ln>
                <a:solidFill>
                  <a:schemeClr val="tx1"/>
                </a:solidFill>
                <a:effectLst/>
                <a:uLnTx/>
                <a:uFillTx/>
                <a:latin typeface="+mn-lt"/>
                <a:ea typeface="+mn-ea"/>
                <a:cs typeface="+mn-cs"/>
              </a:rPr>
              <a:t>Έλλειψη επαρκών αποδεικτικών στοιχείων</a:t>
            </a:r>
            <a:endParaRPr kumimoji="0" lang="en-US" sz="1600" b="1"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1600" b="1" i="0" u="none" strike="noStrike" kern="1200" cap="none" spc="0" normalizeH="0" baseline="0" noProof="0" dirty="0" smtClean="0">
                <a:ln>
                  <a:noFill/>
                </a:ln>
                <a:solidFill>
                  <a:schemeClr val="tx1"/>
                </a:solidFill>
                <a:effectLst/>
                <a:uLnTx/>
                <a:uFillTx/>
                <a:latin typeface="+mn-lt"/>
                <a:ea typeface="+mn-ea"/>
                <a:cs typeface="+mn-cs"/>
              </a:rPr>
              <a:t>19% 	</a:t>
            </a:r>
            <a:r>
              <a:rPr kumimoji="0" lang="el-GR" sz="1600" b="0" i="0" u="none" strike="noStrike" kern="1200" cap="none" spc="0" normalizeH="0" baseline="0" noProof="0" dirty="0" smtClean="0">
                <a:ln>
                  <a:noFill/>
                </a:ln>
                <a:solidFill>
                  <a:schemeClr val="tx1"/>
                </a:solidFill>
                <a:effectLst/>
                <a:uLnTx/>
                <a:uFillTx/>
                <a:latin typeface="+mn-lt"/>
                <a:ea typeface="+mn-ea"/>
                <a:cs typeface="+mn-cs"/>
              </a:rPr>
              <a:t>Φόβος/δισταγμός εκ μέρους τους</a:t>
            </a:r>
            <a:endParaRPr kumimoji="0" lang="en-US" sz="1600"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l-GR" sz="1600" b="1" i="0" u="none" strike="noStrike" kern="1200" cap="none" spc="0" normalizeH="0" baseline="0" noProof="0" dirty="0" smtClean="0">
                <a:ln>
                  <a:noFill/>
                </a:ln>
                <a:solidFill>
                  <a:schemeClr val="tx1"/>
                </a:solidFill>
                <a:effectLst/>
                <a:uLnTx/>
                <a:uFillTx/>
                <a:latin typeface="+mn-lt"/>
                <a:ea typeface="+mn-ea"/>
                <a:cs typeface="+mn-cs"/>
              </a:rPr>
              <a:t>17% </a:t>
            </a:r>
            <a:r>
              <a:rPr kumimoji="0" lang="en-US" sz="1600" b="1" i="0" u="none" strike="noStrike" kern="1200" cap="none" spc="0" normalizeH="0" baseline="0" noProof="0" dirty="0" smtClean="0">
                <a:ln>
                  <a:noFill/>
                </a:ln>
                <a:solidFill>
                  <a:schemeClr val="tx1"/>
                </a:solidFill>
                <a:effectLst/>
                <a:uLnTx/>
                <a:uFillTx/>
                <a:latin typeface="+mn-lt"/>
                <a:ea typeface="+mn-ea"/>
                <a:cs typeface="+mn-cs"/>
              </a:rPr>
              <a:t>	</a:t>
            </a:r>
            <a:r>
              <a:rPr kumimoji="0" lang="el-GR" sz="1600" b="0" i="0" u="none" strike="noStrike" kern="1200" cap="none" spc="0" normalizeH="0" baseline="0" noProof="0" dirty="0" smtClean="0">
                <a:ln>
                  <a:noFill/>
                </a:ln>
                <a:solidFill>
                  <a:schemeClr val="tx1"/>
                </a:solidFill>
                <a:effectLst/>
                <a:uLnTx/>
                <a:uFillTx/>
                <a:latin typeface="+mn-lt"/>
                <a:ea typeface="+mn-ea"/>
                <a:cs typeface="+mn-cs"/>
              </a:rPr>
              <a:t>Η παρέμβαση της οικογένειας του θύματος</a:t>
            </a:r>
            <a:endParaRPr kumimoji="0" lang="en-US" sz="1600"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l-GR" sz="1600" b="1" i="0" u="none" strike="noStrike" kern="1200" cap="none" spc="0" normalizeH="0" baseline="0" noProof="0" dirty="0" smtClean="0">
                <a:ln>
                  <a:noFill/>
                </a:ln>
                <a:solidFill>
                  <a:schemeClr val="tx1"/>
                </a:solidFill>
                <a:effectLst/>
                <a:uLnTx/>
                <a:uFillTx/>
                <a:latin typeface="+mn-lt"/>
                <a:ea typeface="+mn-ea"/>
                <a:cs typeface="+mn-cs"/>
              </a:rPr>
              <a:t>15% </a:t>
            </a:r>
            <a:r>
              <a:rPr kumimoji="0" lang="en-US" sz="1600" b="1" i="0" u="none" strike="noStrike" kern="1200" cap="none" spc="0" normalizeH="0" baseline="0" noProof="0" dirty="0" smtClean="0">
                <a:ln>
                  <a:noFill/>
                </a:ln>
                <a:solidFill>
                  <a:schemeClr val="tx1"/>
                </a:solidFill>
                <a:effectLst/>
                <a:uLnTx/>
                <a:uFillTx/>
                <a:latin typeface="+mn-lt"/>
                <a:ea typeface="+mn-ea"/>
                <a:cs typeface="+mn-cs"/>
              </a:rPr>
              <a:t> 	</a:t>
            </a:r>
            <a:r>
              <a:rPr kumimoji="0" lang="el-GR" sz="1600" b="0" i="0" u="none" strike="noStrike" kern="1200" cap="none" spc="0" normalizeH="0" baseline="0" noProof="0" dirty="0" smtClean="0">
                <a:ln>
                  <a:noFill/>
                </a:ln>
                <a:solidFill>
                  <a:schemeClr val="tx1"/>
                </a:solidFill>
                <a:effectLst/>
                <a:uLnTx/>
                <a:uFillTx/>
                <a:latin typeface="+mn-lt"/>
                <a:ea typeface="+mn-ea"/>
                <a:cs typeface="+mn-cs"/>
              </a:rPr>
              <a:t>Η έλλειψη αποτελεσματικών διαδικασιών ή υπηρεσιών</a:t>
            </a:r>
            <a:endParaRPr kumimoji="0" lang="en-US" sz="1600" b="1"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l-GR" sz="1600" b="1" i="0" u="none" strike="noStrike" kern="1200" cap="none" spc="0" normalizeH="0" baseline="0" noProof="0" dirty="0" smtClean="0">
                <a:ln>
                  <a:noFill/>
                </a:ln>
                <a:solidFill>
                  <a:schemeClr val="tx1"/>
                </a:solidFill>
                <a:effectLst/>
                <a:uLnTx/>
                <a:uFillTx/>
                <a:latin typeface="+mn-lt"/>
                <a:ea typeface="+mn-ea"/>
                <a:cs typeface="+mn-cs"/>
              </a:rPr>
              <a:t>13% </a:t>
            </a:r>
            <a:r>
              <a:rPr kumimoji="0" lang="en-US" sz="1600" b="1" i="0" u="none" strike="noStrike" kern="1200" cap="none" spc="0" normalizeH="0" baseline="0" noProof="0" dirty="0" smtClean="0">
                <a:ln>
                  <a:noFill/>
                </a:ln>
                <a:solidFill>
                  <a:schemeClr val="tx1"/>
                </a:solidFill>
                <a:effectLst/>
                <a:uLnTx/>
                <a:uFillTx/>
                <a:latin typeface="+mn-lt"/>
                <a:ea typeface="+mn-ea"/>
                <a:cs typeface="+mn-cs"/>
              </a:rPr>
              <a:t>	</a:t>
            </a:r>
            <a:r>
              <a:rPr kumimoji="0" lang="el-GR" sz="1600" b="0" i="0" u="none" strike="noStrike" kern="1200" cap="none" spc="0" normalizeH="0" baseline="0" noProof="0" dirty="0" smtClean="0">
                <a:ln>
                  <a:noFill/>
                </a:ln>
                <a:solidFill>
                  <a:schemeClr val="tx1"/>
                </a:solidFill>
                <a:effectLst/>
                <a:uLnTx/>
                <a:uFillTx/>
                <a:latin typeface="+mn-lt"/>
                <a:ea typeface="+mn-ea"/>
                <a:cs typeface="+mn-cs"/>
              </a:rPr>
              <a:t>Η έλλειψη υπηρεσιών</a:t>
            </a:r>
            <a:endParaRPr kumimoji="0" lang="en-US" sz="1600"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l-GR" sz="1600" b="1" i="0" u="none" strike="noStrike" kern="1200" cap="none" spc="0" normalizeH="0" baseline="0" noProof="0" dirty="0" smtClean="0">
                <a:ln>
                  <a:noFill/>
                </a:ln>
                <a:solidFill>
                  <a:schemeClr val="tx1"/>
                </a:solidFill>
                <a:effectLst/>
                <a:uLnTx/>
                <a:uFillTx/>
                <a:latin typeface="+mn-lt"/>
                <a:ea typeface="+mn-ea"/>
                <a:cs typeface="+mn-cs"/>
              </a:rPr>
              <a:t>13% </a:t>
            </a:r>
            <a:r>
              <a:rPr kumimoji="0" lang="en-US" sz="1600" b="1" i="0" u="none" strike="noStrike" kern="1200" cap="none" spc="0" normalizeH="0" baseline="0" noProof="0" dirty="0" smtClean="0">
                <a:ln>
                  <a:noFill/>
                </a:ln>
                <a:solidFill>
                  <a:schemeClr val="tx1"/>
                </a:solidFill>
                <a:effectLst/>
                <a:uLnTx/>
                <a:uFillTx/>
                <a:latin typeface="+mn-lt"/>
                <a:ea typeface="+mn-ea"/>
                <a:cs typeface="+mn-cs"/>
              </a:rPr>
              <a:t>	</a:t>
            </a:r>
            <a:r>
              <a:rPr kumimoji="0" lang="el-GR" sz="1600" b="0" i="0" u="none" strike="noStrike" kern="1200" cap="none" spc="0" normalizeH="0" baseline="0" noProof="0" dirty="0" smtClean="0">
                <a:ln>
                  <a:noFill/>
                </a:ln>
                <a:solidFill>
                  <a:schemeClr val="tx1"/>
                </a:solidFill>
                <a:effectLst/>
                <a:uLnTx/>
                <a:uFillTx/>
                <a:latin typeface="+mn-lt"/>
                <a:ea typeface="+mn-ea"/>
                <a:cs typeface="+mn-cs"/>
              </a:rPr>
              <a:t>Άρνηση του θύματος</a:t>
            </a:r>
            <a:endParaRPr kumimoji="0" lang="en-US" sz="1600" b="0"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l-GR" sz="3200" dirty="0" smtClean="0"/>
              <a:t>Από τη λειτουργία του Σπιτιού του Παιδιού μέχρι σήμερα, υπάρχουν τα εξής δεδομένα:</a:t>
            </a:r>
            <a:endParaRPr lang="en-US" sz="3200" dirty="0"/>
          </a:p>
        </p:txBody>
      </p:sp>
      <p:sp>
        <p:nvSpPr>
          <p:cNvPr id="3" name="Content Placeholder 2"/>
          <p:cNvSpPr>
            <a:spLocks noGrp="1"/>
          </p:cNvSpPr>
          <p:nvPr>
            <p:ph idx="1"/>
          </p:nvPr>
        </p:nvSpPr>
        <p:spPr/>
        <p:txBody>
          <a:bodyPr>
            <a:normAutofit fontScale="62500" lnSpcReduction="20000"/>
          </a:bodyPr>
          <a:lstStyle/>
          <a:p>
            <a:r>
              <a:rPr lang="el-GR" dirty="0" smtClean="0"/>
              <a:t>Έχουν παραπεμφθεί σύνολο </a:t>
            </a:r>
            <a:r>
              <a:rPr lang="el-GR" b="1" dirty="0" smtClean="0"/>
              <a:t>334 παιδιά</a:t>
            </a:r>
            <a:r>
              <a:rPr lang="el-GR" dirty="0" smtClean="0"/>
              <a:t>, από τα οποία </a:t>
            </a:r>
            <a:endParaRPr lang="en-US" dirty="0" smtClean="0"/>
          </a:p>
          <a:p>
            <a:pPr lvl="1"/>
            <a:r>
              <a:rPr lang="el-GR" sz="3200" dirty="0" smtClean="0"/>
              <a:t>223 (67%) κορίτσια </a:t>
            </a:r>
            <a:endParaRPr lang="en-US" sz="3200" dirty="0" smtClean="0"/>
          </a:p>
          <a:p>
            <a:pPr lvl="1"/>
            <a:r>
              <a:rPr lang="el-GR" sz="3200" dirty="0" smtClean="0"/>
              <a:t>111 (33%)αγόρια</a:t>
            </a:r>
            <a:endParaRPr lang="en-US" dirty="0" smtClean="0"/>
          </a:p>
          <a:p>
            <a:r>
              <a:rPr lang="el-GR" dirty="0" smtClean="0"/>
              <a:t>Ηλικίες: εύρος ηλικιών από 2-17. </a:t>
            </a:r>
            <a:endParaRPr lang="en-US" dirty="0" smtClean="0"/>
          </a:p>
          <a:p>
            <a:pPr lvl="1"/>
            <a:r>
              <a:rPr lang="el-GR" sz="3200" dirty="0" smtClean="0"/>
              <a:t>Μέσος όρος: 11 ετών. </a:t>
            </a:r>
            <a:endParaRPr lang="en-US" sz="3200" dirty="0" smtClean="0"/>
          </a:p>
          <a:p>
            <a:r>
              <a:rPr lang="el-GR" b="1" dirty="0" smtClean="0"/>
              <a:t>Τύποι κακοποίησης</a:t>
            </a:r>
            <a:endParaRPr lang="en-US" b="1" dirty="0" smtClean="0"/>
          </a:p>
          <a:p>
            <a:pPr lvl="1"/>
            <a:r>
              <a:rPr lang="el-GR" sz="3200" dirty="0" smtClean="0"/>
              <a:t>161 (48,2%) σωματική επαφή χωρίς διείσδυση </a:t>
            </a:r>
            <a:endParaRPr lang="en-US" sz="3200" dirty="0" smtClean="0"/>
          </a:p>
          <a:p>
            <a:pPr lvl="1"/>
            <a:r>
              <a:rPr lang="el-GR" sz="3200" dirty="0" smtClean="0"/>
              <a:t>71 (21,3%) σεξουαλική κακοποίηση με διείσδυση </a:t>
            </a:r>
            <a:endParaRPr lang="en-US" sz="3200" dirty="0" smtClean="0"/>
          </a:p>
          <a:p>
            <a:pPr lvl="1"/>
            <a:r>
              <a:rPr lang="el-GR" sz="3200" dirty="0" smtClean="0"/>
              <a:t>68 (20,4%) δεν αφορούσαν σωματική επαφή (π.χ. προβολή πορνογραφικού υλικού, μάρτυρας σε σεξουαλικές πράξεις) </a:t>
            </a:r>
            <a:endParaRPr lang="en-US" sz="3200" dirty="0" smtClean="0"/>
          </a:p>
          <a:p>
            <a:pPr lvl="1"/>
            <a:r>
              <a:rPr lang="el-GR" sz="3200" dirty="0" smtClean="0"/>
              <a:t>2 περιπτώσεις αφορούσαν γάμο ανήλικης με ενήλικα</a:t>
            </a:r>
            <a:endParaRPr lang="en-US" sz="3200"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9512" y="195486"/>
            <a:ext cx="8136904" cy="782706"/>
          </a:xfrm>
        </p:spPr>
        <p:txBody>
          <a:bodyPr>
            <a:normAutofit fontScale="90000"/>
          </a:bodyPr>
          <a:lstStyle/>
          <a:p>
            <a:pPr algn="l"/>
            <a:r>
              <a:rPr lang="el-GR" sz="3000" b="1" i="1" dirty="0" smtClean="0">
                <a:solidFill>
                  <a:schemeClr val="accent6">
                    <a:lumMod val="75000"/>
                  </a:schemeClr>
                </a:solidFill>
              </a:rPr>
              <a:t>Ποιοι είναι οι παράγοντες που οδηγούν σε αυτό το κενό; </a:t>
            </a:r>
            <a:endParaRPr lang="el-GR" sz="3000" b="1" i="1" dirty="0">
              <a:solidFill>
                <a:schemeClr val="accent6">
                  <a:lumMod val="75000"/>
                </a:schemeClr>
              </a:solidFill>
            </a:endParaRPr>
          </a:p>
        </p:txBody>
      </p:sp>
      <p:sp>
        <p:nvSpPr>
          <p:cNvPr id="12" name="Content Placeholder 2"/>
          <p:cNvSpPr>
            <a:spLocks noGrp="1"/>
          </p:cNvSpPr>
          <p:nvPr>
            <p:ph idx="1"/>
          </p:nvPr>
        </p:nvSpPr>
        <p:spPr>
          <a:xfrm>
            <a:off x="179512" y="681540"/>
            <a:ext cx="8712968" cy="4320480"/>
          </a:xfrm>
        </p:spPr>
        <p:txBody>
          <a:bodyPr>
            <a:noAutofit/>
          </a:bodyPr>
          <a:lstStyle/>
          <a:p>
            <a:pPr fontAlgn="t">
              <a:spcBef>
                <a:spcPts val="0"/>
              </a:spcBef>
              <a:buNone/>
            </a:pPr>
            <a:endParaRPr lang="en-US" sz="2200" b="1" i="1" dirty="0" smtClean="0">
              <a:solidFill>
                <a:schemeClr val="accent6">
                  <a:lumMod val="75000"/>
                </a:schemeClr>
              </a:solidFill>
            </a:endParaRPr>
          </a:p>
          <a:p>
            <a:pPr fontAlgn="t">
              <a:spcBef>
                <a:spcPts val="0"/>
              </a:spcBef>
              <a:buNone/>
            </a:pPr>
            <a:endParaRPr lang="en-US" sz="2200" b="1" i="1" dirty="0">
              <a:solidFill>
                <a:schemeClr val="accent6">
                  <a:lumMod val="75000"/>
                </a:schemeClr>
              </a:solidFill>
            </a:endParaRPr>
          </a:p>
          <a:p>
            <a:pPr fontAlgn="t">
              <a:spcBef>
                <a:spcPts val="0"/>
              </a:spcBef>
              <a:buNone/>
            </a:pPr>
            <a:endParaRPr lang="en-US" sz="2200" b="1" i="1" dirty="0" smtClean="0">
              <a:solidFill>
                <a:schemeClr val="accent6">
                  <a:lumMod val="75000"/>
                </a:schemeClr>
              </a:solidFill>
            </a:endParaRPr>
          </a:p>
          <a:p>
            <a:pPr fontAlgn="t">
              <a:spcBef>
                <a:spcPts val="0"/>
              </a:spcBef>
              <a:buNone/>
            </a:pPr>
            <a:r>
              <a:rPr lang="el-GR" sz="2200" b="1" dirty="0" err="1">
                <a:solidFill>
                  <a:schemeClr val="accent6">
                    <a:lumMod val="75000"/>
                  </a:schemeClr>
                </a:solidFill>
                <a:latin typeface="Segoe UI Light" panose="020B0502040204020203" pitchFamily="34" charset="0"/>
                <a:cs typeface="Segoe UI Light" panose="020B0502040204020203" pitchFamily="34" charset="0"/>
              </a:rPr>
              <a:t>υπο</a:t>
            </a:r>
            <a:r>
              <a:rPr lang="el-GR" sz="2200" b="1" dirty="0">
                <a:solidFill>
                  <a:schemeClr val="accent6">
                    <a:lumMod val="75000"/>
                  </a:schemeClr>
                </a:solidFill>
                <a:latin typeface="Segoe UI Light" panose="020B0502040204020203" pitchFamily="34" charset="0"/>
                <a:cs typeface="Segoe UI Light" panose="020B0502040204020203" pitchFamily="34" charset="0"/>
              </a:rPr>
              <a:t>-αναφορά λόγω</a:t>
            </a:r>
          </a:p>
          <a:p>
            <a:pPr fontAlgn="t">
              <a:spcBef>
                <a:spcPts val="0"/>
              </a:spcBef>
              <a:buNone/>
            </a:pPr>
            <a:endParaRPr lang="en-US" sz="2200" b="1" dirty="0" smtClean="0">
              <a:solidFill>
                <a:schemeClr val="accent6">
                  <a:lumMod val="75000"/>
                </a:schemeClr>
              </a:solidFill>
              <a:latin typeface="Segoe UI Light" panose="020B0502040204020203" pitchFamily="34" charset="0"/>
              <a:cs typeface="Segoe UI Light" panose="020B0502040204020203" pitchFamily="34" charset="0"/>
            </a:endParaRPr>
          </a:p>
          <a:p>
            <a:pPr marL="361950" lvl="1" indent="-168275" fontAlgn="t">
              <a:spcBef>
                <a:spcPts val="0"/>
              </a:spcBef>
            </a:pPr>
            <a:endParaRPr lang="el-GR" sz="2200" dirty="0">
              <a:latin typeface="Segoe UI Light" panose="020B0502040204020203" pitchFamily="34" charset="0"/>
              <a:cs typeface="Segoe UI Light" panose="020B0502040204020203" pitchFamily="34" charset="0"/>
            </a:endParaRPr>
          </a:p>
          <a:p>
            <a:pPr marL="361950" lvl="1" indent="-168275" fontAlgn="t">
              <a:spcBef>
                <a:spcPts val="0"/>
              </a:spcBef>
            </a:pPr>
            <a:r>
              <a:rPr lang="el-GR" sz="2200" dirty="0" smtClean="0">
                <a:latin typeface="Segoe UI Light" panose="020B0502040204020203" pitchFamily="34" charset="0"/>
                <a:cs typeface="Segoe UI Light" panose="020B0502040204020203" pitchFamily="34" charset="0"/>
              </a:rPr>
              <a:t>έλλειψης </a:t>
            </a:r>
            <a:r>
              <a:rPr lang="el-GR" sz="2200" dirty="0">
                <a:latin typeface="Segoe UI Light" panose="020B0502040204020203" pitchFamily="34" charset="0"/>
                <a:cs typeface="Segoe UI Light" panose="020B0502040204020203" pitchFamily="34" charset="0"/>
              </a:rPr>
              <a:t>νομοθεσίας για υποχρεωτική αναφορά</a:t>
            </a:r>
          </a:p>
          <a:p>
            <a:pPr marL="361950" lvl="1" indent="-168275" fontAlgn="t">
              <a:spcBef>
                <a:spcPts val="0"/>
              </a:spcBef>
            </a:pPr>
            <a:r>
              <a:rPr lang="el-GR" sz="2200" dirty="0">
                <a:latin typeface="Segoe UI Light" panose="020B0502040204020203" pitchFamily="34" charset="0"/>
                <a:cs typeface="Segoe UI Light" panose="020B0502040204020203" pitchFamily="34" charset="0"/>
              </a:rPr>
              <a:t>τη διαδικασία αναφοράς</a:t>
            </a:r>
          </a:p>
          <a:p>
            <a:pPr marL="361950" lvl="1" indent="-168275" fontAlgn="t">
              <a:spcBef>
                <a:spcPts val="0"/>
              </a:spcBef>
            </a:pPr>
            <a:r>
              <a:rPr lang="el-GR" sz="2200" dirty="0">
                <a:latin typeface="Segoe UI Light" panose="020B0502040204020203" pitchFamily="34" charset="0"/>
                <a:cs typeface="Segoe UI Light" panose="020B0502040204020203" pitchFamily="34" charset="0"/>
              </a:rPr>
              <a:t>αντίσταση των επαγγελματιών να προβαίνουν σε αναφορές (λόγω μη νομικής ασυλίας κ.λπ.)…</a:t>
            </a:r>
            <a:endParaRPr lang="en-US" sz="2200" b="1" i="1" dirty="0" smtClean="0">
              <a:solidFill>
                <a:schemeClr val="accent6">
                  <a:lumMod val="75000"/>
                </a:schemeClr>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Content Placeholder 2"/>
          <p:cNvSpPr>
            <a:spLocks noGrp="1"/>
          </p:cNvSpPr>
          <p:nvPr>
            <p:ph idx="1"/>
          </p:nvPr>
        </p:nvSpPr>
        <p:spPr>
          <a:xfrm>
            <a:off x="179512" y="681540"/>
            <a:ext cx="8712968" cy="4320480"/>
          </a:xfrm>
        </p:spPr>
        <p:txBody>
          <a:bodyPr>
            <a:noAutofit/>
          </a:bodyPr>
          <a:lstStyle/>
          <a:p>
            <a:pPr fontAlgn="t">
              <a:spcBef>
                <a:spcPts val="0"/>
              </a:spcBef>
              <a:buNone/>
            </a:pPr>
            <a:endParaRPr lang="en-US" sz="2000" b="1" i="1" dirty="0" smtClean="0">
              <a:solidFill>
                <a:schemeClr val="accent6">
                  <a:lumMod val="75000"/>
                </a:schemeClr>
              </a:solidFill>
              <a:latin typeface="Segoe UI Light" panose="020B0502040204020203" pitchFamily="34" charset="0"/>
              <a:cs typeface="Segoe UI Light" panose="020B0502040204020203" pitchFamily="34" charset="0"/>
            </a:endParaRPr>
          </a:p>
          <a:p>
            <a:pPr fontAlgn="t">
              <a:spcBef>
                <a:spcPts val="0"/>
              </a:spcBef>
              <a:buNone/>
            </a:pPr>
            <a:r>
              <a:rPr lang="el-GR" sz="1550" b="1" dirty="0">
                <a:solidFill>
                  <a:schemeClr val="accent6">
                    <a:lumMod val="75000"/>
                  </a:schemeClr>
                </a:solidFill>
                <a:latin typeface="Segoe UI Light" panose="020B0502040204020203" pitchFamily="34" charset="0"/>
                <a:cs typeface="Segoe UI Light" panose="020B0502040204020203" pitchFamily="34" charset="0"/>
              </a:rPr>
              <a:t>περιορισμοί που σχετίζονται με τη συλλογή δεδομένων</a:t>
            </a:r>
          </a:p>
          <a:p>
            <a:pPr marL="0" indent="0" fontAlgn="t">
              <a:spcBef>
                <a:spcPts val="0"/>
              </a:spcBef>
              <a:buNone/>
            </a:pPr>
            <a:r>
              <a:rPr lang="el-GR" sz="1550" b="1" dirty="0" smtClean="0">
                <a:latin typeface="Segoe UI Light" panose="020B0502040204020203" pitchFamily="34" charset="0"/>
                <a:cs typeface="Segoe UI Light" panose="020B0502040204020203" pitchFamily="34" charset="0"/>
              </a:rPr>
              <a:t>Ανεπαρκής αναφορά </a:t>
            </a:r>
            <a:r>
              <a:rPr lang="el-GR" sz="1550" dirty="0" smtClean="0">
                <a:latin typeface="Segoe UI Light" panose="020B0502040204020203" pitchFamily="34" charset="0"/>
                <a:cs typeface="Segoe UI Light" panose="020B0502040204020203" pitchFamily="34" charset="0"/>
              </a:rPr>
              <a:t>ή/και</a:t>
            </a:r>
            <a:r>
              <a:rPr lang="el-GR" sz="1550" b="1" dirty="0" smtClean="0">
                <a:latin typeface="Segoe UI Light" panose="020B0502040204020203" pitchFamily="34" charset="0"/>
                <a:cs typeface="Segoe UI Light" panose="020B0502040204020203" pitchFamily="34" charset="0"/>
              </a:rPr>
              <a:t> έλλειψη </a:t>
            </a:r>
            <a:r>
              <a:rPr lang="el-GR" sz="1550" b="1" dirty="0" err="1" smtClean="0">
                <a:latin typeface="Segoe UI Light" panose="020B0502040204020203" pitchFamily="34" charset="0"/>
                <a:cs typeface="Segoe UI Light" panose="020B0502040204020203" pitchFamily="34" charset="0"/>
              </a:rPr>
              <a:t>επικαιροποίησης</a:t>
            </a:r>
            <a:r>
              <a:rPr lang="el-GR" sz="1550" b="1" dirty="0" smtClean="0">
                <a:latin typeface="Segoe UI Light" panose="020B0502040204020203" pitchFamily="34" charset="0"/>
                <a:cs typeface="Segoe UI Light" panose="020B0502040204020203" pitchFamily="34" charset="0"/>
              </a:rPr>
              <a:t> </a:t>
            </a:r>
            <a:r>
              <a:rPr lang="el-GR" sz="1550" dirty="0" smtClean="0">
                <a:latin typeface="Segoe UI Light" panose="020B0502040204020203" pitchFamily="34" charset="0"/>
                <a:cs typeface="Segoe UI Light" panose="020B0502040204020203" pitchFamily="34" charset="0"/>
              </a:rPr>
              <a:t>κατά την εγγραφή λόγω       - ανεπαρκούς αναφοράς ή/και </a:t>
            </a:r>
          </a:p>
          <a:p>
            <a:pPr marL="0" indent="0" fontAlgn="t">
              <a:spcBef>
                <a:spcPts val="0"/>
              </a:spcBef>
              <a:buNone/>
            </a:pPr>
            <a:r>
              <a:rPr lang="el-GR" sz="1550" dirty="0">
                <a:latin typeface="Segoe UI Light" panose="020B0502040204020203" pitchFamily="34" charset="0"/>
                <a:cs typeface="Segoe UI Light" panose="020B0502040204020203" pitchFamily="34" charset="0"/>
              </a:rPr>
              <a:t>-</a:t>
            </a:r>
            <a:r>
              <a:rPr lang="el-GR" sz="1550" dirty="0" smtClean="0">
                <a:latin typeface="Segoe UI Light" panose="020B0502040204020203" pitchFamily="34" charset="0"/>
                <a:cs typeface="Segoe UI Light" panose="020B0502040204020203" pitchFamily="34" charset="0"/>
              </a:rPr>
              <a:t>λόγω της διαδικασίας εγγραφής (χρονοβόρα        λόγω μη ελεγχόμενης μορφής ή διαδικασίας) ή/και </a:t>
            </a:r>
          </a:p>
          <a:p>
            <a:pPr marL="0" indent="0" fontAlgn="t">
              <a:spcBef>
                <a:spcPts val="0"/>
              </a:spcBef>
              <a:buNone/>
            </a:pPr>
            <a:r>
              <a:rPr lang="el-GR" sz="1550" dirty="0">
                <a:latin typeface="Segoe UI Light" panose="020B0502040204020203" pitchFamily="34" charset="0"/>
                <a:cs typeface="Segoe UI Light" panose="020B0502040204020203" pitchFamily="34" charset="0"/>
              </a:rPr>
              <a:t>-</a:t>
            </a:r>
            <a:r>
              <a:rPr lang="el-GR" sz="1550" dirty="0" smtClean="0">
                <a:latin typeface="Segoe UI Light" panose="020B0502040204020203" pitchFamily="34" charset="0"/>
                <a:cs typeface="Segoe UI Light" panose="020B0502040204020203" pitchFamily="34" charset="0"/>
              </a:rPr>
              <a:t>λόγω έλλειψης κινήτρων για ηχογράφηση</a:t>
            </a:r>
          </a:p>
          <a:p>
            <a:pPr marL="180975" indent="-180975" fontAlgn="t">
              <a:spcBef>
                <a:spcPts val="0"/>
              </a:spcBef>
            </a:pPr>
            <a:r>
              <a:rPr lang="el-GR" sz="1550" b="1" dirty="0">
                <a:latin typeface="Segoe UI Light" panose="020B0502040204020203" pitchFamily="34" charset="0"/>
                <a:cs typeface="Segoe UI Light" panose="020B0502040204020203" pitchFamily="34" charset="0"/>
              </a:rPr>
              <a:t>δυσπιστία για το σύστημα και την αναγκαιότητά </a:t>
            </a:r>
            <a:r>
              <a:rPr lang="el-GR" sz="1550" b="1" dirty="0" smtClean="0">
                <a:latin typeface="Segoe UI Light" panose="020B0502040204020203" pitchFamily="34" charset="0"/>
                <a:cs typeface="Segoe UI Light" panose="020B0502040204020203" pitchFamily="34" charset="0"/>
              </a:rPr>
              <a:t>του</a:t>
            </a:r>
          </a:p>
          <a:p>
            <a:pPr marL="0" indent="0" fontAlgn="t">
              <a:spcBef>
                <a:spcPts val="0"/>
              </a:spcBef>
              <a:buNone/>
            </a:pPr>
            <a:r>
              <a:rPr lang="el-GR" sz="1550" dirty="0" smtClean="0">
                <a:latin typeface="Segoe UI Light" panose="020B0502040204020203" pitchFamily="34" charset="0"/>
                <a:cs typeface="Segoe UI Light" panose="020B0502040204020203" pitchFamily="34" charset="0"/>
              </a:rPr>
              <a:t>- </a:t>
            </a:r>
            <a:r>
              <a:rPr lang="el-GR" sz="1550" dirty="0">
                <a:latin typeface="Segoe UI Light" panose="020B0502040204020203" pitchFamily="34" charset="0"/>
                <a:cs typeface="Segoe UI Light" panose="020B0502040204020203" pitchFamily="34" charset="0"/>
              </a:rPr>
              <a:t>η έλλειψη ανατροφοδότησης οδηγεί στην αντίληψη ότι δεν υπάρχει καμία ενέργεια στο </a:t>
            </a:r>
            <a:r>
              <a:rPr lang="el-GR" sz="1550" dirty="0" smtClean="0">
                <a:latin typeface="Segoe UI Light" panose="020B0502040204020203" pitchFamily="34" charset="0"/>
                <a:cs typeface="Segoe UI Light" panose="020B0502040204020203" pitchFamily="34" charset="0"/>
              </a:rPr>
              <a:t>αρχείο</a:t>
            </a:r>
          </a:p>
          <a:p>
            <a:pPr fontAlgn="t">
              <a:spcBef>
                <a:spcPts val="0"/>
              </a:spcBef>
            </a:pPr>
            <a:r>
              <a:rPr lang="el-GR" sz="1550" b="1" dirty="0">
                <a:latin typeface="Segoe UI Light" panose="020B0502040204020203" pitchFamily="34" charset="0"/>
                <a:cs typeface="Segoe UI Light" panose="020B0502040204020203" pitchFamily="34" charset="0"/>
              </a:rPr>
              <a:t>συχνά οι υπηρεσίες και, κατά συνέπεια, οι επαγγελματίες-υπεύθυνοι για τη συλλογή δεδομένων CAN δεν </a:t>
            </a:r>
            <a:r>
              <a:rPr lang="el-GR" sz="1550" b="1" dirty="0" smtClean="0">
                <a:latin typeface="Segoe UI Light" panose="020B0502040204020203" pitchFamily="34" charset="0"/>
                <a:cs typeface="Segoe UI Light" panose="020B0502040204020203" pitchFamily="34" charset="0"/>
              </a:rPr>
              <a:t>γνωρίζουν</a:t>
            </a:r>
            <a:r>
              <a:rPr lang="en-US" sz="1550" b="1" dirty="0" smtClean="0">
                <a:latin typeface="Segoe UI Light" panose="020B0502040204020203" pitchFamily="34" charset="0"/>
                <a:cs typeface="Segoe UI Light" panose="020B0502040204020203" pitchFamily="34" charset="0"/>
              </a:rPr>
              <a:t> </a:t>
            </a:r>
            <a:endParaRPr lang="el-GR" sz="1550" b="1" dirty="0" smtClean="0">
              <a:latin typeface="Segoe UI Light" panose="020B0502040204020203" pitchFamily="34" charset="0"/>
              <a:cs typeface="Segoe UI Light" panose="020B0502040204020203" pitchFamily="34" charset="0"/>
            </a:endParaRPr>
          </a:p>
          <a:p>
            <a:pPr marL="0" indent="0" fontAlgn="t">
              <a:spcBef>
                <a:spcPts val="0"/>
              </a:spcBef>
              <a:buNone/>
            </a:pPr>
            <a:r>
              <a:rPr lang="el-GR" sz="1550" dirty="0">
                <a:latin typeface="Segoe UI Light" panose="020B0502040204020203" pitchFamily="34" charset="0"/>
                <a:cs typeface="Segoe UI Light" panose="020B0502040204020203" pitchFamily="34" charset="0"/>
              </a:rPr>
              <a:t>-την ευθύνη καταγραφής (π.χ. </a:t>
            </a:r>
            <a:r>
              <a:rPr lang="el-GR" sz="1550" dirty="0" smtClean="0">
                <a:latin typeface="Segoe UI Light" panose="020B0502040204020203" pitchFamily="34" charset="0"/>
                <a:cs typeface="Segoe UI Light" panose="020B0502040204020203" pitchFamily="34" charset="0"/>
              </a:rPr>
              <a:t>υποθέτουν </a:t>
            </a:r>
            <a:r>
              <a:rPr lang="el-GR" sz="1550" dirty="0">
                <a:latin typeface="Segoe UI Light" panose="020B0502040204020203" pitchFamily="34" charset="0"/>
                <a:cs typeface="Segoe UI Light" panose="020B0502040204020203" pitchFamily="34" charset="0"/>
              </a:rPr>
              <a:t>ότι κάποιος άλλος θα ηχογραφήσει</a:t>
            </a:r>
            <a:r>
              <a:rPr lang="el-GR" sz="1550" dirty="0" smtClean="0">
                <a:latin typeface="Segoe UI Light" panose="020B0502040204020203" pitchFamily="34" charset="0"/>
                <a:cs typeface="Segoe UI Light" panose="020B0502040204020203" pitchFamily="34" charset="0"/>
              </a:rPr>
              <a:t>)</a:t>
            </a:r>
          </a:p>
          <a:p>
            <a:pPr marL="0" indent="0" fontAlgn="t">
              <a:spcBef>
                <a:spcPts val="0"/>
              </a:spcBef>
              <a:buNone/>
            </a:pPr>
            <a:r>
              <a:rPr lang="el-GR" sz="1550" dirty="0" smtClean="0">
                <a:latin typeface="Segoe UI Light" panose="020B0502040204020203" pitchFamily="34" charset="0"/>
                <a:cs typeface="Segoe UI Light" panose="020B0502040204020203" pitchFamily="34" charset="0"/>
              </a:rPr>
              <a:t>-</a:t>
            </a:r>
            <a:r>
              <a:rPr lang="el-GR" sz="1550" dirty="0">
                <a:latin typeface="Segoe UI Light" panose="020B0502040204020203" pitchFamily="34" charset="0"/>
                <a:cs typeface="Segoe UI Light" panose="020B0502040204020203" pitchFamily="34" charset="0"/>
              </a:rPr>
              <a:t>ποιες περιπτώσεις πρέπει να καταγραφούν και πώς να </a:t>
            </a:r>
            <a:r>
              <a:rPr lang="el-GR" sz="1550" dirty="0" smtClean="0">
                <a:latin typeface="Segoe UI Light" panose="020B0502040204020203" pitchFamily="34" charset="0"/>
                <a:cs typeface="Segoe UI Light" panose="020B0502040204020203" pitchFamily="34" charset="0"/>
              </a:rPr>
              <a:t>κάνουν την </a:t>
            </a:r>
            <a:r>
              <a:rPr lang="el-GR" sz="1550" dirty="0">
                <a:latin typeface="Segoe UI Light" panose="020B0502040204020203" pitchFamily="34" charset="0"/>
                <a:cs typeface="Segoe UI Light" panose="020B0502040204020203" pitchFamily="34" charset="0"/>
              </a:rPr>
              <a:t>εγγραφή ή να </a:t>
            </a:r>
            <a:r>
              <a:rPr lang="el-GR" sz="1550" dirty="0" smtClean="0">
                <a:latin typeface="Segoe UI Light" panose="020B0502040204020203" pitchFamily="34" charset="0"/>
                <a:cs typeface="Segoe UI Light" panose="020B0502040204020203" pitchFamily="34" charset="0"/>
              </a:rPr>
              <a:t>έχουν </a:t>
            </a:r>
            <a:r>
              <a:rPr lang="el-GR" sz="1550" dirty="0">
                <a:latin typeface="Segoe UI Light" panose="020B0502040204020203" pitchFamily="34" charset="0"/>
                <a:cs typeface="Segoe UI Light" panose="020B0502040204020203" pitchFamily="34" charset="0"/>
              </a:rPr>
              <a:t>αρνητική στάση απέναντι στη διαδικασία ηχογράφησης, π.χ. ανησυχία ότι η ηχογράφηση μπορεί να οδηγήσει σε παραβίαση της εμπιστευτικότητας ή ότι η εγγραφή θέτει σε κίνδυνο την επαγγελματική (υποτιθέμενη) σχέση θύματος</a:t>
            </a:r>
            <a:endParaRPr lang="en-US" sz="1550" dirty="0" smtClean="0">
              <a:latin typeface="Segoe UI Light" panose="020B0502040204020203" pitchFamily="34" charset="0"/>
              <a:cs typeface="Segoe UI Light" panose="020B0502040204020203" pitchFamily="34" charset="0"/>
            </a:endParaRPr>
          </a:p>
        </p:txBody>
      </p:sp>
      <p:sp>
        <p:nvSpPr>
          <p:cNvPr id="5" name="Title 1"/>
          <p:cNvSpPr>
            <a:spLocks noGrp="1"/>
          </p:cNvSpPr>
          <p:nvPr>
            <p:ph type="title"/>
          </p:nvPr>
        </p:nvSpPr>
        <p:spPr>
          <a:xfrm>
            <a:off x="251520" y="205979"/>
            <a:ext cx="8435280" cy="857250"/>
          </a:xfrm>
        </p:spPr>
        <p:txBody>
          <a:bodyPr>
            <a:normAutofit fontScale="90000"/>
          </a:bodyPr>
          <a:lstStyle/>
          <a:p>
            <a:pPr algn="l"/>
            <a:r>
              <a:rPr lang="el-GR" sz="3000" b="1" i="1" dirty="0">
                <a:solidFill>
                  <a:schemeClr val="accent6">
                    <a:lumMod val="75000"/>
                  </a:schemeClr>
                </a:solidFill>
              </a:rPr>
              <a:t>Ποιοι είναι οι παράγοντες που οδηγούν σε αυτό το κενό; </a:t>
            </a:r>
          </a:p>
        </p:txBody>
      </p:sp>
    </p:spTree>
    <p:extLst>
      <p:ext uri="{BB962C8B-B14F-4D97-AF65-F5344CB8AC3E}">
        <p14:creationId xmlns="" xmlns:p14="http://schemas.microsoft.com/office/powerpoint/2010/main" val="13295829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12">
                                            <p:txEl>
                                              <p:pRg st="1" end="1"/>
                                            </p:txEl>
                                          </p:spTgt>
                                        </p:tgtEl>
                                        <p:attrNameLst>
                                          <p:attrName>style.visibility</p:attrName>
                                        </p:attrNameLst>
                                      </p:cBhvr>
                                      <p:to>
                                        <p:strVal val="visible"/>
                                      </p:to>
                                    </p:set>
                                    <p:animEffect transition="in" filter="dissolve">
                                      <p:cBhvr>
                                        <p:cTn id="7" dur="500"/>
                                        <p:tgtEl>
                                          <p:spTgt spid="12">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12">
                                            <p:txEl>
                                              <p:pRg st="2" end="2"/>
                                            </p:txEl>
                                          </p:spTgt>
                                        </p:tgtEl>
                                        <p:attrNameLst>
                                          <p:attrName>style.visibility</p:attrName>
                                        </p:attrNameLst>
                                      </p:cBhvr>
                                      <p:to>
                                        <p:strVal val="visible"/>
                                      </p:to>
                                    </p:set>
                                    <p:animEffect transition="in" filter="dissolve">
                                      <p:cBhvr>
                                        <p:cTn id="12" dur="500"/>
                                        <p:tgtEl>
                                          <p:spTgt spid="12">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12">
                                            <p:txEl>
                                              <p:pRg st="3" end="3"/>
                                            </p:txEl>
                                          </p:spTgt>
                                        </p:tgtEl>
                                        <p:attrNameLst>
                                          <p:attrName>style.visibility</p:attrName>
                                        </p:attrNameLst>
                                      </p:cBhvr>
                                      <p:to>
                                        <p:strVal val="visible"/>
                                      </p:to>
                                    </p:set>
                                    <p:animEffect transition="in" filter="dissolve">
                                      <p:cBhvr>
                                        <p:cTn id="17" dur="500"/>
                                        <p:tgtEl>
                                          <p:spTgt spid="12">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grpId="0" nodeType="clickEffect">
                                  <p:stCondLst>
                                    <p:cond delay="0"/>
                                  </p:stCondLst>
                                  <p:childTnLst>
                                    <p:set>
                                      <p:cBhvr>
                                        <p:cTn id="21" dur="1" fill="hold">
                                          <p:stCondLst>
                                            <p:cond delay="0"/>
                                          </p:stCondLst>
                                        </p:cTn>
                                        <p:tgtEl>
                                          <p:spTgt spid="12">
                                            <p:txEl>
                                              <p:pRg st="4" end="4"/>
                                            </p:txEl>
                                          </p:spTgt>
                                        </p:tgtEl>
                                        <p:attrNameLst>
                                          <p:attrName>style.visibility</p:attrName>
                                        </p:attrNameLst>
                                      </p:cBhvr>
                                      <p:to>
                                        <p:strVal val="visible"/>
                                      </p:to>
                                    </p:set>
                                    <p:animEffect transition="in" filter="dissolve">
                                      <p:cBhvr>
                                        <p:cTn id="22" dur="500"/>
                                        <p:tgtEl>
                                          <p:spTgt spid="12">
                                            <p:txEl>
                                              <p:pRg st="4" end="4"/>
                                            </p:txEl>
                                          </p:spTgt>
                                        </p:tgtEl>
                                      </p:cBhvr>
                                    </p:animEffect>
                                  </p:childTnLst>
                                </p:cTn>
                              </p:par>
                              <p:par>
                                <p:cTn id="23" presetID="9" presetClass="entr" presetSubtype="0" fill="hold" grpId="0" nodeType="withEffect">
                                  <p:stCondLst>
                                    <p:cond delay="0"/>
                                  </p:stCondLst>
                                  <p:childTnLst>
                                    <p:set>
                                      <p:cBhvr>
                                        <p:cTn id="24" dur="1" fill="hold">
                                          <p:stCondLst>
                                            <p:cond delay="0"/>
                                          </p:stCondLst>
                                        </p:cTn>
                                        <p:tgtEl>
                                          <p:spTgt spid="12">
                                            <p:txEl>
                                              <p:pRg st="5" end="5"/>
                                            </p:txEl>
                                          </p:spTgt>
                                        </p:tgtEl>
                                        <p:attrNameLst>
                                          <p:attrName>style.visibility</p:attrName>
                                        </p:attrNameLst>
                                      </p:cBhvr>
                                      <p:to>
                                        <p:strVal val="visible"/>
                                      </p:to>
                                    </p:set>
                                    <p:animEffect transition="in" filter="dissolve">
                                      <p:cBhvr>
                                        <p:cTn id="25" dur="500"/>
                                        <p:tgtEl>
                                          <p:spTgt spid="12">
                                            <p:txEl>
                                              <p:pRg st="5" end="5"/>
                                            </p:txEl>
                                          </p:spTgt>
                                        </p:tgtEl>
                                      </p:cBhvr>
                                    </p:animEffect>
                                  </p:childTnLst>
                                </p:cTn>
                              </p:par>
                              <p:par>
                                <p:cTn id="26" presetID="9" presetClass="entr" presetSubtype="0" fill="hold" grpId="0" nodeType="withEffect">
                                  <p:stCondLst>
                                    <p:cond delay="0"/>
                                  </p:stCondLst>
                                  <p:childTnLst>
                                    <p:set>
                                      <p:cBhvr>
                                        <p:cTn id="27" dur="1" fill="hold">
                                          <p:stCondLst>
                                            <p:cond delay="0"/>
                                          </p:stCondLst>
                                        </p:cTn>
                                        <p:tgtEl>
                                          <p:spTgt spid="12">
                                            <p:txEl>
                                              <p:pRg st="6" end="6"/>
                                            </p:txEl>
                                          </p:spTgt>
                                        </p:tgtEl>
                                        <p:attrNameLst>
                                          <p:attrName>style.visibility</p:attrName>
                                        </p:attrNameLst>
                                      </p:cBhvr>
                                      <p:to>
                                        <p:strVal val="visible"/>
                                      </p:to>
                                    </p:set>
                                    <p:animEffect transition="in" filter="dissolve">
                                      <p:cBhvr>
                                        <p:cTn id="28" dur="500"/>
                                        <p:tgtEl>
                                          <p:spTgt spid="12">
                                            <p:txEl>
                                              <p:pRg st="6" end="6"/>
                                            </p:txEl>
                                          </p:spTgt>
                                        </p:tgtEl>
                                      </p:cBhvr>
                                    </p:animEffect>
                                  </p:childTnLst>
                                </p:cTn>
                              </p:par>
                              <p:par>
                                <p:cTn id="29" presetID="9" presetClass="entr" presetSubtype="0" fill="hold" grpId="0" nodeType="withEffect">
                                  <p:stCondLst>
                                    <p:cond delay="0"/>
                                  </p:stCondLst>
                                  <p:childTnLst>
                                    <p:set>
                                      <p:cBhvr>
                                        <p:cTn id="30" dur="1" fill="hold">
                                          <p:stCondLst>
                                            <p:cond delay="0"/>
                                          </p:stCondLst>
                                        </p:cTn>
                                        <p:tgtEl>
                                          <p:spTgt spid="12">
                                            <p:txEl>
                                              <p:pRg st="7" end="7"/>
                                            </p:txEl>
                                          </p:spTgt>
                                        </p:tgtEl>
                                        <p:attrNameLst>
                                          <p:attrName>style.visibility</p:attrName>
                                        </p:attrNameLst>
                                      </p:cBhvr>
                                      <p:to>
                                        <p:strVal val="visible"/>
                                      </p:to>
                                    </p:set>
                                    <p:animEffect transition="in" filter="dissolve">
                                      <p:cBhvr>
                                        <p:cTn id="31" dur="500"/>
                                        <p:tgtEl>
                                          <p:spTgt spid="12">
                                            <p:txEl>
                                              <p:pRg st="7" end="7"/>
                                            </p:txEl>
                                          </p:spTgt>
                                        </p:tgtEl>
                                      </p:cBhvr>
                                    </p:animEffect>
                                  </p:childTnLst>
                                </p:cTn>
                              </p:par>
                              <p:par>
                                <p:cTn id="32" presetID="9" presetClass="entr" presetSubtype="0" fill="hold" grpId="0" nodeType="withEffect">
                                  <p:stCondLst>
                                    <p:cond delay="0"/>
                                  </p:stCondLst>
                                  <p:childTnLst>
                                    <p:set>
                                      <p:cBhvr>
                                        <p:cTn id="33" dur="1" fill="hold">
                                          <p:stCondLst>
                                            <p:cond delay="0"/>
                                          </p:stCondLst>
                                        </p:cTn>
                                        <p:tgtEl>
                                          <p:spTgt spid="12">
                                            <p:txEl>
                                              <p:pRg st="8" end="8"/>
                                            </p:txEl>
                                          </p:spTgt>
                                        </p:tgtEl>
                                        <p:attrNameLst>
                                          <p:attrName>style.visibility</p:attrName>
                                        </p:attrNameLst>
                                      </p:cBhvr>
                                      <p:to>
                                        <p:strVal val="visible"/>
                                      </p:to>
                                    </p:set>
                                    <p:animEffect transition="in" filter="dissolve">
                                      <p:cBhvr>
                                        <p:cTn id="34" dur="500"/>
                                        <p:tgtEl>
                                          <p:spTgt spid="12">
                                            <p:txEl>
                                              <p:pRg st="8" end="8"/>
                                            </p:txEl>
                                          </p:spTgt>
                                        </p:tgtEl>
                                      </p:cBhvr>
                                    </p:animEffect>
                                  </p:childTnLst>
                                </p:cTn>
                              </p:par>
                              <p:par>
                                <p:cTn id="35" presetID="9" presetClass="entr" presetSubtype="0" fill="hold" grpId="0" nodeType="withEffect">
                                  <p:stCondLst>
                                    <p:cond delay="0"/>
                                  </p:stCondLst>
                                  <p:childTnLst>
                                    <p:set>
                                      <p:cBhvr>
                                        <p:cTn id="36" dur="1" fill="hold">
                                          <p:stCondLst>
                                            <p:cond delay="0"/>
                                          </p:stCondLst>
                                        </p:cTn>
                                        <p:tgtEl>
                                          <p:spTgt spid="12">
                                            <p:txEl>
                                              <p:pRg st="9" end="9"/>
                                            </p:txEl>
                                          </p:spTgt>
                                        </p:tgtEl>
                                        <p:attrNameLst>
                                          <p:attrName>style.visibility</p:attrName>
                                        </p:attrNameLst>
                                      </p:cBhvr>
                                      <p:to>
                                        <p:strVal val="visible"/>
                                      </p:to>
                                    </p:set>
                                    <p:animEffect transition="in" filter="dissolve">
                                      <p:cBhvr>
                                        <p:cTn id="37" dur="500"/>
                                        <p:tgtEl>
                                          <p:spTgt spid="12">
                                            <p:txEl>
                                              <p:pRg st="9" end="9"/>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53" presetClass="entr" presetSubtype="0" fill="hold" grpId="0" nodeType="clickEffect">
                                  <p:stCondLst>
                                    <p:cond delay="0"/>
                                  </p:stCondLst>
                                  <p:childTnLst>
                                    <p:set>
                                      <p:cBhvr>
                                        <p:cTn id="41" dur="1" fill="hold">
                                          <p:stCondLst>
                                            <p:cond delay="0"/>
                                          </p:stCondLst>
                                        </p:cTn>
                                        <p:tgtEl>
                                          <p:spTgt spid="5"/>
                                        </p:tgtEl>
                                        <p:attrNameLst>
                                          <p:attrName>style.visibility</p:attrName>
                                        </p:attrNameLst>
                                      </p:cBhvr>
                                      <p:to>
                                        <p:strVal val="visible"/>
                                      </p:to>
                                    </p:set>
                                    <p:anim calcmode="lin" valueType="num">
                                      <p:cBhvr>
                                        <p:cTn id="42" dur="500" fill="hold"/>
                                        <p:tgtEl>
                                          <p:spTgt spid="5"/>
                                        </p:tgtEl>
                                        <p:attrNameLst>
                                          <p:attrName>ppt_w</p:attrName>
                                        </p:attrNameLst>
                                      </p:cBhvr>
                                      <p:tavLst>
                                        <p:tav tm="0">
                                          <p:val>
                                            <p:fltVal val="0"/>
                                          </p:val>
                                        </p:tav>
                                        <p:tav tm="100000">
                                          <p:val>
                                            <p:strVal val="#ppt_w"/>
                                          </p:val>
                                        </p:tav>
                                      </p:tavLst>
                                    </p:anim>
                                    <p:anim calcmode="lin" valueType="num">
                                      <p:cBhvr>
                                        <p:cTn id="43" dur="500" fill="hold"/>
                                        <p:tgtEl>
                                          <p:spTgt spid="5"/>
                                        </p:tgtEl>
                                        <p:attrNameLst>
                                          <p:attrName>ppt_h</p:attrName>
                                        </p:attrNameLst>
                                      </p:cBhvr>
                                      <p:tavLst>
                                        <p:tav tm="0">
                                          <p:val>
                                            <p:fltVal val="0"/>
                                          </p:val>
                                        </p:tav>
                                        <p:tav tm="100000">
                                          <p:val>
                                            <p:strVal val="#ppt_h"/>
                                          </p:val>
                                        </p:tav>
                                      </p:tavLst>
                                    </p:anim>
                                    <p:animEffect transition="in" filter="fade">
                                      <p:cBhvr>
                                        <p:cTn id="44"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build="p"/>
      <p:bldP spid="5"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536" y="123478"/>
            <a:ext cx="7920880" cy="782706"/>
          </a:xfrm>
        </p:spPr>
        <p:txBody>
          <a:bodyPr>
            <a:noAutofit/>
          </a:bodyPr>
          <a:lstStyle/>
          <a:p>
            <a:pPr algn="l"/>
            <a:r>
              <a:rPr lang="el-GR" sz="2500" b="1" i="1" dirty="0">
                <a:solidFill>
                  <a:schemeClr val="accent6">
                    <a:lumMod val="75000"/>
                  </a:schemeClr>
                </a:solidFill>
              </a:rPr>
              <a:t>Ποιοι είναι οι παράγοντες που οδηγούν σε αυτό το κενό; </a:t>
            </a:r>
          </a:p>
        </p:txBody>
      </p:sp>
      <p:sp>
        <p:nvSpPr>
          <p:cNvPr id="3" name="Content Placeholder 2"/>
          <p:cNvSpPr>
            <a:spLocks noGrp="1"/>
          </p:cNvSpPr>
          <p:nvPr>
            <p:ph idx="1"/>
          </p:nvPr>
        </p:nvSpPr>
        <p:spPr/>
        <p:txBody>
          <a:bodyPr>
            <a:normAutofit fontScale="92500"/>
          </a:bodyPr>
          <a:lstStyle/>
          <a:p>
            <a:pPr fontAlgn="t">
              <a:spcBef>
                <a:spcPts val="0"/>
              </a:spcBef>
              <a:buNone/>
            </a:pPr>
            <a:r>
              <a:rPr lang="el-GR" sz="2200" b="1" dirty="0">
                <a:solidFill>
                  <a:schemeClr val="accent6">
                    <a:lumMod val="75000"/>
                  </a:schemeClr>
                </a:solidFill>
                <a:latin typeface="Segoe UI Light" panose="020B0502040204020203" pitchFamily="34" charset="0"/>
                <a:cs typeface="Segoe UI Light" panose="020B0502040204020203" pitchFamily="34" charset="0"/>
              </a:rPr>
              <a:t>περιορισμοί που σχετίζονται με την ανάλυση </a:t>
            </a:r>
            <a:r>
              <a:rPr lang="el-GR" sz="2200" b="1" dirty="0" smtClean="0">
                <a:solidFill>
                  <a:schemeClr val="accent6">
                    <a:lumMod val="75000"/>
                  </a:schemeClr>
                </a:solidFill>
                <a:latin typeface="Segoe UI Light" panose="020B0502040204020203" pitchFamily="34" charset="0"/>
                <a:cs typeface="Segoe UI Light" panose="020B0502040204020203" pitchFamily="34" charset="0"/>
              </a:rPr>
              <a:t>δεδομένων</a:t>
            </a:r>
          </a:p>
          <a:p>
            <a:pPr marL="180975" lvl="1" indent="0" fontAlgn="t">
              <a:spcBef>
                <a:spcPts val="0"/>
              </a:spcBef>
              <a:buNone/>
            </a:pPr>
            <a:endParaRPr lang="el-GR" sz="2200" dirty="0">
              <a:latin typeface="Segoe UI Light" panose="020B0502040204020203" pitchFamily="34" charset="0"/>
              <a:cs typeface="Segoe UI Light" panose="020B0502040204020203" pitchFamily="34" charset="0"/>
            </a:endParaRPr>
          </a:p>
          <a:p>
            <a:pPr marL="361950" lvl="1" indent="-180975" fontAlgn="t">
              <a:spcBef>
                <a:spcPts val="0"/>
              </a:spcBef>
            </a:pPr>
            <a:r>
              <a:rPr lang="el-GR" sz="2200" dirty="0">
                <a:latin typeface="Segoe UI Light" panose="020B0502040204020203" pitchFamily="34" charset="0"/>
                <a:cs typeface="Segoe UI Light" panose="020B0502040204020203" pitchFamily="34" charset="0"/>
              </a:rPr>
              <a:t>Η συλλογή δεδομένων βασίζεται στις απαντήσεις των υπηρεσιών σε (</a:t>
            </a:r>
            <a:r>
              <a:rPr lang="el-GR" sz="2200" dirty="0" smtClean="0">
                <a:latin typeface="Segoe UI Light" panose="020B0502040204020203" pitchFamily="34" charset="0"/>
                <a:cs typeface="Segoe UI Light" panose="020B0502040204020203" pitchFamily="34" charset="0"/>
              </a:rPr>
              <a:t>αυτό)-αναφερόμενες περιπτώσεις</a:t>
            </a:r>
            <a:endParaRPr lang="el-GR" sz="2200" dirty="0">
              <a:latin typeface="Segoe UI Light" panose="020B0502040204020203" pitchFamily="34" charset="0"/>
              <a:cs typeface="Segoe UI Light" panose="020B0502040204020203" pitchFamily="34" charset="0"/>
            </a:endParaRPr>
          </a:p>
          <a:p>
            <a:pPr marL="361950" lvl="1" indent="-180975" fontAlgn="t">
              <a:spcBef>
                <a:spcPts val="0"/>
              </a:spcBef>
            </a:pPr>
            <a:r>
              <a:rPr lang="el-GR" sz="2200" dirty="0">
                <a:latin typeface="Segoe UI Light" panose="020B0502040204020203" pitchFamily="34" charset="0"/>
                <a:cs typeface="Segoe UI Light" panose="020B0502040204020203" pitchFamily="34" charset="0"/>
              </a:rPr>
              <a:t>έλλειψη αντιπροσωπευτικότητας (κυρίως περιπτώσεις που προέρχονται από συγκεκριμένες πηγές, π.χ. CPS ή νομικό σύστημα</a:t>
            </a:r>
            <a:r>
              <a:rPr lang="el-GR" sz="2200" dirty="0" smtClean="0">
                <a:latin typeface="Segoe UI Light" panose="020B0502040204020203" pitchFamily="34" charset="0"/>
                <a:cs typeface="Segoe UI Light" panose="020B0502040204020203" pitchFamily="34" charset="0"/>
              </a:rPr>
              <a:t>)</a:t>
            </a:r>
          </a:p>
          <a:p>
            <a:pPr marL="361950" lvl="1" indent="-180975" fontAlgn="t">
              <a:spcBef>
                <a:spcPts val="0"/>
              </a:spcBef>
            </a:pPr>
            <a:r>
              <a:rPr lang="el-GR" sz="2200" dirty="0">
                <a:latin typeface="Segoe UI Light" panose="020B0502040204020203" pitchFamily="34" charset="0"/>
                <a:cs typeface="Segoe UI Light" panose="020B0502040204020203" pitchFamily="34" charset="0"/>
              </a:rPr>
              <a:t>διαφωνία με την ανάγκη καταγραφής συγκεκριμένων περιπτώσεων μετά τον προσδιορισμό ότι η υπόθεση δεν είναι τόσο σοβαρή ή καταγραφή κυρίως σοβαρών περιπτώσεων που οδηγούν σε διογκωμένη εκτίμηση της σοβαρότητας</a:t>
            </a:r>
            <a:endParaRPr lang="en-US" sz="400" b="1" i="1" dirty="0">
              <a:solidFill>
                <a:schemeClr val="accent6">
                  <a:lumMod val="75000"/>
                </a:schemeClr>
              </a:solidFill>
              <a:latin typeface="Segoe UI Light" panose="020B0502040204020203" pitchFamily="34" charset="0"/>
              <a:cs typeface="Segoe UI Light" panose="020B0502040204020203" pitchFamily="34" charset="0"/>
            </a:endParaRPr>
          </a:p>
        </p:txBody>
      </p:sp>
    </p:spTree>
    <p:extLst>
      <p:ext uri="{BB962C8B-B14F-4D97-AF65-F5344CB8AC3E}">
        <p14:creationId xmlns="" xmlns:p14="http://schemas.microsoft.com/office/powerpoint/2010/main" val="4544925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7859216" cy="782706"/>
          </a:xfrm>
        </p:spPr>
        <p:txBody>
          <a:bodyPr>
            <a:normAutofit/>
          </a:bodyPr>
          <a:lstStyle/>
          <a:p>
            <a:pPr algn="l"/>
            <a:r>
              <a:rPr lang="el-GR" sz="2500" b="1" i="1" dirty="0">
                <a:solidFill>
                  <a:schemeClr val="accent6">
                    <a:lumMod val="75000"/>
                  </a:schemeClr>
                </a:solidFill>
              </a:rPr>
              <a:t>Ποιοι είναι οι παράγοντες που οδηγούν σε αυτό το κενό; </a:t>
            </a:r>
          </a:p>
        </p:txBody>
      </p:sp>
      <p:sp>
        <p:nvSpPr>
          <p:cNvPr id="11" name="Content Placeholder 2"/>
          <p:cNvSpPr txBox="1">
            <a:spLocks/>
          </p:cNvSpPr>
          <p:nvPr/>
        </p:nvSpPr>
        <p:spPr>
          <a:xfrm>
            <a:off x="5837976" y="633666"/>
            <a:ext cx="3198520" cy="4320480"/>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fontAlgn="t">
              <a:spcBef>
                <a:spcPts val="0"/>
              </a:spcBef>
              <a:buFont typeface="Arial" pitchFamily="34" charset="0"/>
              <a:buNone/>
            </a:pPr>
            <a:endParaRPr lang="en-US" sz="400" b="1" i="1" dirty="0" smtClean="0">
              <a:solidFill>
                <a:schemeClr val="accent6">
                  <a:lumMod val="75000"/>
                </a:schemeClr>
              </a:solidFill>
            </a:endParaRPr>
          </a:p>
        </p:txBody>
      </p:sp>
      <p:sp>
        <p:nvSpPr>
          <p:cNvPr id="3" name="Content Placeholder 2"/>
          <p:cNvSpPr>
            <a:spLocks noGrp="1"/>
          </p:cNvSpPr>
          <p:nvPr>
            <p:ph idx="1"/>
          </p:nvPr>
        </p:nvSpPr>
        <p:spPr/>
        <p:txBody>
          <a:bodyPr/>
          <a:lstStyle/>
          <a:p>
            <a:pPr fontAlgn="t">
              <a:spcBef>
                <a:spcPts val="0"/>
              </a:spcBef>
              <a:buNone/>
            </a:pPr>
            <a:endParaRPr lang="en-US" sz="2200" b="1" i="1" dirty="0" smtClean="0">
              <a:solidFill>
                <a:schemeClr val="accent6">
                  <a:lumMod val="75000"/>
                </a:schemeClr>
              </a:solidFill>
            </a:endParaRPr>
          </a:p>
          <a:p>
            <a:pPr fontAlgn="t">
              <a:spcBef>
                <a:spcPts val="0"/>
              </a:spcBef>
              <a:buNone/>
            </a:pPr>
            <a:r>
              <a:rPr lang="el-GR" sz="2200" b="1" dirty="0">
                <a:solidFill>
                  <a:schemeClr val="accent6">
                    <a:lumMod val="75000"/>
                  </a:schemeClr>
                </a:solidFill>
                <a:latin typeface="Segoe UI Light" panose="020B0502040204020203" pitchFamily="34" charset="0"/>
                <a:cs typeface="Segoe UI Light" panose="020B0502040204020203" pitchFamily="34" charset="0"/>
              </a:rPr>
              <a:t>περιορισμοί που σχετίζονται με την ανάλυση δεδομένων</a:t>
            </a:r>
          </a:p>
          <a:p>
            <a:pPr fontAlgn="t">
              <a:spcBef>
                <a:spcPts val="0"/>
              </a:spcBef>
              <a:buNone/>
            </a:pPr>
            <a:endParaRPr lang="en-US" sz="2200" dirty="0">
              <a:solidFill>
                <a:schemeClr val="accent6">
                  <a:lumMod val="75000"/>
                </a:schemeClr>
              </a:solidFill>
              <a:latin typeface="Segoe UI Light" panose="020B0502040204020203" pitchFamily="34" charset="0"/>
              <a:cs typeface="Segoe UI Light" panose="020B0502040204020203" pitchFamily="34" charset="0"/>
            </a:endParaRPr>
          </a:p>
          <a:p>
            <a:pPr marL="361950" lvl="1" indent="-180975" fontAlgn="t">
              <a:spcBef>
                <a:spcPts val="0"/>
              </a:spcBef>
            </a:pPr>
            <a:r>
              <a:rPr lang="el-GR" sz="2200" b="1" dirty="0" smtClean="0">
                <a:latin typeface="Segoe UI Light" panose="020B0502040204020203" pitchFamily="34" charset="0"/>
                <a:cs typeface="Segoe UI Light" panose="020B0502040204020203" pitchFamily="34" charset="0"/>
              </a:rPr>
              <a:t>Σχετικές </a:t>
            </a:r>
            <a:r>
              <a:rPr lang="el-GR" sz="2200" b="1" dirty="0">
                <a:latin typeface="Segoe UI Light" panose="020B0502040204020203" pitchFamily="34" charset="0"/>
                <a:cs typeface="Segoe UI Light" panose="020B0502040204020203" pitchFamily="34" charset="0"/>
              </a:rPr>
              <a:t>δυσκολίες </a:t>
            </a:r>
            <a:r>
              <a:rPr lang="el-GR" sz="2200" b="1" dirty="0" smtClean="0">
                <a:latin typeface="Segoe UI Light" panose="020B0502040204020203" pitchFamily="34" charset="0"/>
                <a:cs typeface="Segoe UI Light" panose="020B0502040204020203" pitchFamily="34" charset="0"/>
              </a:rPr>
              <a:t>των ορισμών των περιπτώσεων</a:t>
            </a:r>
            <a:r>
              <a:rPr lang="el-GR" sz="2200" b="1" dirty="0">
                <a:latin typeface="Segoe UI Light" panose="020B0502040204020203" pitchFamily="34" charset="0"/>
                <a:cs typeface="Segoe UI Light" panose="020B0502040204020203" pitchFamily="34" charset="0"/>
              </a:rPr>
              <a:t>: </a:t>
            </a:r>
            <a:r>
              <a:rPr lang="el-GR" sz="2200" dirty="0">
                <a:latin typeface="Segoe UI Light" panose="020B0502040204020203" pitchFamily="34" charset="0"/>
                <a:cs typeface="Segoe UI Light" panose="020B0502040204020203" pitchFamily="34" charset="0"/>
              </a:rPr>
              <a:t>διαφορετικοί </a:t>
            </a:r>
            <a:r>
              <a:rPr lang="el-GR" sz="2200" dirty="0" smtClean="0">
                <a:latin typeface="Segoe UI Light" panose="020B0502040204020203" pitchFamily="34" charset="0"/>
                <a:cs typeface="Segoe UI Light" panose="020B0502040204020203" pitchFamily="34" charset="0"/>
              </a:rPr>
              <a:t>ορισμοί, </a:t>
            </a:r>
            <a:r>
              <a:rPr lang="el-GR" sz="2200" dirty="0">
                <a:latin typeface="Segoe UI Light" panose="020B0502040204020203" pitchFamily="34" charset="0"/>
                <a:cs typeface="Segoe UI Light" panose="020B0502040204020203" pitchFamily="34" charset="0"/>
              </a:rPr>
              <a:t>ασυνέπεια των ορισμών των περιπτώσεων</a:t>
            </a:r>
            <a:endParaRPr lang="en-US" sz="2200" dirty="0">
              <a:latin typeface="Segoe UI Light" panose="020B0502040204020203" pitchFamily="34" charset="0"/>
              <a:cs typeface="Segoe UI Light" panose="020B0502040204020203" pitchFamily="34" charset="0"/>
            </a:endParaRPr>
          </a:p>
          <a:p>
            <a:pPr marL="361950" lvl="1" indent="-180975" fontAlgn="t">
              <a:spcBef>
                <a:spcPts val="0"/>
              </a:spcBef>
            </a:pPr>
            <a:r>
              <a:rPr lang="el-GR" sz="2200" dirty="0" smtClean="0">
                <a:latin typeface="Segoe UI Light" panose="020B0502040204020203" pitchFamily="34" charset="0"/>
                <a:cs typeface="Segoe UI Light" panose="020B0502040204020203" pitchFamily="34" charset="0"/>
              </a:rPr>
              <a:t>Χρήση διαφορετικών εργαλείων συλλογής δεδομένων, διαδικασίες και μεθοδολογίες (όχι εναρμονισμένα δεδομένα)</a:t>
            </a:r>
            <a:endParaRPr lang="en-US" sz="2200" dirty="0">
              <a:latin typeface="Segoe UI Light" panose="020B0502040204020203" pitchFamily="34" charset="0"/>
              <a:cs typeface="Segoe UI Light" panose="020B0502040204020203" pitchFamily="34" charset="0"/>
            </a:endParaRPr>
          </a:p>
        </p:txBody>
      </p:sp>
    </p:spTree>
    <p:extLst>
      <p:ext uri="{BB962C8B-B14F-4D97-AF65-F5344CB8AC3E}">
        <p14:creationId xmlns="" xmlns:p14="http://schemas.microsoft.com/office/powerpoint/2010/main" val="15645977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8418" name="Rectangle 2"/>
          <p:cNvSpPr>
            <a:spLocks noGrp="1" noChangeArrowheads="1"/>
          </p:cNvSpPr>
          <p:nvPr>
            <p:ph type="title"/>
          </p:nvPr>
        </p:nvSpPr>
        <p:spPr>
          <a:xfrm>
            <a:off x="0" y="0"/>
            <a:ext cx="9144000" cy="500048"/>
          </a:xfrm>
        </p:spPr>
        <p:txBody>
          <a:bodyPr>
            <a:noAutofit/>
          </a:bodyPr>
          <a:lstStyle/>
          <a:p>
            <a:r>
              <a:rPr lang="el-GR" sz="2400" b="1" dirty="0" smtClean="0"/>
              <a:t>Τρέχουσα κατάσταση</a:t>
            </a:r>
            <a:r>
              <a:rPr lang="en-US" sz="2400" b="1" dirty="0" smtClean="0"/>
              <a:t> </a:t>
            </a:r>
            <a:r>
              <a:rPr lang="en-US" sz="2400" b="1" dirty="0" smtClean="0">
                <a:sym typeface="Wingdings" pitchFamily="2" charset="2"/>
              </a:rPr>
              <a:t> </a:t>
            </a:r>
            <a:r>
              <a:rPr lang="el-GR" sz="2400" b="1" dirty="0" smtClean="0">
                <a:sym typeface="Wingdings" pitchFamily="2" charset="2"/>
              </a:rPr>
              <a:t>ανάλυση αναγκών</a:t>
            </a:r>
            <a:r>
              <a:rPr lang="en-US" sz="2400" b="1" dirty="0" smtClean="0"/>
              <a:t> </a:t>
            </a:r>
            <a:r>
              <a:rPr lang="en-US" sz="2400" b="1" dirty="0" smtClean="0">
                <a:sym typeface="Wingdings" pitchFamily="2" charset="2"/>
              </a:rPr>
              <a:t> </a:t>
            </a:r>
            <a:r>
              <a:rPr lang="el-GR" sz="2400" b="1" dirty="0" smtClean="0"/>
              <a:t>συνέπειες</a:t>
            </a:r>
            <a:endParaRPr lang="el-GR" sz="2400" b="1" dirty="0">
              <a:solidFill>
                <a:srgbClr val="990000"/>
              </a:solidFill>
            </a:endParaRPr>
          </a:p>
        </p:txBody>
      </p:sp>
      <p:graphicFrame>
        <p:nvGraphicFramePr>
          <p:cNvPr id="15" name="Διάγραμμα 5"/>
          <p:cNvGraphicFramePr/>
          <p:nvPr>
            <p:extLst>
              <p:ext uri="{D42A27DB-BD31-4B8C-83A1-F6EECF244321}">
                <p14:modId xmlns="" xmlns:p14="http://schemas.microsoft.com/office/powerpoint/2010/main" val="2558218290"/>
              </p:ext>
            </p:extLst>
          </p:nvPr>
        </p:nvGraphicFramePr>
        <p:xfrm>
          <a:off x="5292080" y="677882"/>
          <a:ext cx="3851920" cy="460851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16" name="Διάγραμμα 3"/>
          <p:cNvGraphicFramePr/>
          <p:nvPr>
            <p:extLst>
              <p:ext uri="{D42A27DB-BD31-4B8C-83A1-F6EECF244321}">
                <p14:modId xmlns="" xmlns:p14="http://schemas.microsoft.com/office/powerpoint/2010/main" val="4286924927"/>
              </p:ext>
            </p:extLst>
          </p:nvPr>
        </p:nvGraphicFramePr>
        <p:xfrm>
          <a:off x="0" y="-428646"/>
          <a:ext cx="5159896" cy="4896544"/>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6">
                                            <p:graphicEl>
                                              <a:dgm id="{322081EA-F00C-4A7B-A85B-1BF954451DEF}"/>
                                            </p:graphicEl>
                                          </p:spTgt>
                                        </p:tgtEl>
                                        <p:attrNameLst>
                                          <p:attrName>style.visibility</p:attrName>
                                        </p:attrNameLst>
                                      </p:cBhvr>
                                      <p:to>
                                        <p:strVal val="visible"/>
                                      </p:to>
                                    </p:set>
                                    <p:anim calcmode="lin" valueType="num">
                                      <p:cBhvr additive="base">
                                        <p:cTn id="7" dur="500" fill="hold"/>
                                        <p:tgtEl>
                                          <p:spTgt spid="16">
                                            <p:graphicEl>
                                              <a:dgm id="{322081EA-F00C-4A7B-A85B-1BF954451DEF}"/>
                                            </p:graphicEl>
                                          </p:spTgt>
                                        </p:tgtEl>
                                        <p:attrNameLst>
                                          <p:attrName>ppt_x</p:attrName>
                                        </p:attrNameLst>
                                      </p:cBhvr>
                                      <p:tavLst>
                                        <p:tav tm="0">
                                          <p:val>
                                            <p:strVal val="#ppt_x"/>
                                          </p:val>
                                        </p:tav>
                                        <p:tav tm="100000">
                                          <p:val>
                                            <p:strVal val="#ppt_x"/>
                                          </p:val>
                                        </p:tav>
                                      </p:tavLst>
                                    </p:anim>
                                    <p:anim calcmode="lin" valueType="num">
                                      <p:cBhvr additive="base">
                                        <p:cTn id="8" dur="500" fill="hold"/>
                                        <p:tgtEl>
                                          <p:spTgt spid="16">
                                            <p:graphicEl>
                                              <a:dgm id="{322081EA-F00C-4A7B-A85B-1BF954451DEF}"/>
                                            </p:graphic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6">
                                            <p:graphicEl>
                                              <a:dgm id="{D495E5AB-817A-41A0-94F3-6103199D6E28}"/>
                                            </p:graphicEl>
                                          </p:spTgt>
                                        </p:tgtEl>
                                        <p:attrNameLst>
                                          <p:attrName>style.visibility</p:attrName>
                                        </p:attrNameLst>
                                      </p:cBhvr>
                                      <p:to>
                                        <p:strVal val="visible"/>
                                      </p:to>
                                    </p:set>
                                    <p:anim calcmode="lin" valueType="num">
                                      <p:cBhvr additive="base">
                                        <p:cTn id="13" dur="500" fill="hold"/>
                                        <p:tgtEl>
                                          <p:spTgt spid="16">
                                            <p:graphicEl>
                                              <a:dgm id="{D495E5AB-817A-41A0-94F3-6103199D6E28}"/>
                                            </p:graphicEl>
                                          </p:spTgt>
                                        </p:tgtEl>
                                        <p:attrNameLst>
                                          <p:attrName>ppt_x</p:attrName>
                                        </p:attrNameLst>
                                      </p:cBhvr>
                                      <p:tavLst>
                                        <p:tav tm="0">
                                          <p:val>
                                            <p:strVal val="#ppt_x"/>
                                          </p:val>
                                        </p:tav>
                                        <p:tav tm="100000">
                                          <p:val>
                                            <p:strVal val="#ppt_x"/>
                                          </p:val>
                                        </p:tav>
                                      </p:tavLst>
                                    </p:anim>
                                    <p:anim calcmode="lin" valueType="num">
                                      <p:cBhvr additive="base">
                                        <p:cTn id="14" dur="500" fill="hold"/>
                                        <p:tgtEl>
                                          <p:spTgt spid="16">
                                            <p:graphicEl>
                                              <a:dgm id="{D495E5AB-817A-41A0-94F3-6103199D6E28}"/>
                                            </p:graphic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16">
                                            <p:graphicEl>
                                              <a:dgm id="{39F9F685-3E28-4A47-B122-C6F1471F40D4}"/>
                                            </p:graphicEl>
                                          </p:spTgt>
                                        </p:tgtEl>
                                        <p:attrNameLst>
                                          <p:attrName>style.visibility</p:attrName>
                                        </p:attrNameLst>
                                      </p:cBhvr>
                                      <p:to>
                                        <p:strVal val="visible"/>
                                      </p:to>
                                    </p:set>
                                    <p:anim calcmode="lin" valueType="num">
                                      <p:cBhvr additive="base">
                                        <p:cTn id="19" dur="500" fill="hold"/>
                                        <p:tgtEl>
                                          <p:spTgt spid="16">
                                            <p:graphicEl>
                                              <a:dgm id="{39F9F685-3E28-4A47-B122-C6F1471F40D4}"/>
                                            </p:graphicEl>
                                          </p:spTgt>
                                        </p:tgtEl>
                                        <p:attrNameLst>
                                          <p:attrName>ppt_x</p:attrName>
                                        </p:attrNameLst>
                                      </p:cBhvr>
                                      <p:tavLst>
                                        <p:tav tm="0">
                                          <p:val>
                                            <p:strVal val="#ppt_x"/>
                                          </p:val>
                                        </p:tav>
                                        <p:tav tm="100000">
                                          <p:val>
                                            <p:strVal val="#ppt_x"/>
                                          </p:val>
                                        </p:tav>
                                      </p:tavLst>
                                    </p:anim>
                                    <p:anim calcmode="lin" valueType="num">
                                      <p:cBhvr additive="base">
                                        <p:cTn id="20" dur="500" fill="hold"/>
                                        <p:tgtEl>
                                          <p:spTgt spid="16">
                                            <p:graphicEl>
                                              <a:dgm id="{39F9F685-3E28-4A47-B122-C6F1471F40D4}"/>
                                            </p:graphic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16">
                                            <p:graphicEl>
                                              <a:dgm id="{778506DF-A998-40A6-BF9B-08F8690DAE96}"/>
                                            </p:graphicEl>
                                          </p:spTgt>
                                        </p:tgtEl>
                                        <p:attrNameLst>
                                          <p:attrName>style.visibility</p:attrName>
                                        </p:attrNameLst>
                                      </p:cBhvr>
                                      <p:to>
                                        <p:strVal val="visible"/>
                                      </p:to>
                                    </p:set>
                                    <p:anim calcmode="lin" valueType="num">
                                      <p:cBhvr additive="base">
                                        <p:cTn id="25" dur="500" fill="hold"/>
                                        <p:tgtEl>
                                          <p:spTgt spid="16">
                                            <p:graphicEl>
                                              <a:dgm id="{778506DF-A998-40A6-BF9B-08F8690DAE96}"/>
                                            </p:graphicEl>
                                          </p:spTgt>
                                        </p:tgtEl>
                                        <p:attrNameLst>
                                          <p:attrName>ppt_x</p:attrName>
                                        </p:attrNameLst>
                                      </p:cBhvr>
                                      <p:tavLst>
                                        <p:tav tm="0">
                                          <p:val>
                                            <p:strVal val="#ppt_x"/>
                                          </p:val>
                                        </p:tav>
                                        <p:tav tm="100000">
                                          <p:val>
                                            <p:strVal val="#ppt_x"/>
                                          </p:val>
                                        </p:tav>
                                      </p:tavLst>
                                    </p:anim>
                                    <p:anim calcmode="lin" valueType="num">
                                      <p:cBhvr additive="base">
                                        <p:cTn id="26" dur="500" fill="hold"/>
                                        <p:tgtEl>
                                          <p:spTgt spid="16">
                                            <p:graphicEl>
                                              <a:dgm id="{778506DF-A998-40A6-BF9B-08F8690DAE96}"/>
                                            </p:graphic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16">
                                            <p:graphicEl>
                                              <a:dgm id="{6C92B1C9-6550-45E0-9F81-E4EF902542E0}"/>
                                            </p:graphicEl>
                                          </p:spTgt>
                                        </p:tgtEl>
                                        <p:attrNameLst>
                                          <p:attrName>style.visibility</p:attrName>
                                        </p:attrNameLst>
                                      </p:cBhvr>
                                      <p:to>
                                        <p:strVal val="visible"/>
                                      </p:to>
                                    </p:set>
                                    <p:anim calcmode="lin" valueType="num">
                                      <p:cBhvr additive="base">
                                        <p:cTn id="31" dur="500" fill="hold"/>
                                        <p:tgtEl>
                                          <p:spTgt spid="16">
                                            <p:graphicEl>
                                              <a:dgm id="{6C92B1C9-6550-45E0-9F81-E4EF902542E0}"/>
                                            </p:graphicEl>
                                          </p:spTgt>
                                        </p:tgtEl>
                                        <p:attrNameLst>
                                          <p:attrName>ppt_x</p:attrName>
                                        </p:attrNameLst>
                                      </p:cBhvr>
                                      <p:tavLst>
                                        <p:tav tm="0">
                                          <p:val>
                                            <p:strVal val="#ppt_x"/>
                                          </p:val>
                                        </p:tav>
                                        <p:tav tm="100000">
                                          <p:val>
                                            <p:strVal val="#ppt_x"/>
                                          </p:val>
                                        </p:tav>
                                      </p:tavLst>
                                    </p:anim>
                                    <p:anim calcmode="lin" valueType="num">
                                      <p:cBhvr additive="base">
                                        <p:cTn id="32" dur="500" fill="hold"/>
                                        <p:tgtEl>
                                          <p:spTgt spid="16">
                                            <p:graphicEl>
                                              <a:dgm id="{6C92B1C9-6550-45E0-9F81-E4EF902542E0}"/>
                                            </p:graphic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16">
                                            <p:graphicEl>
                                              <a:dgm id="{B284FB03-5396-478D-B024-6952758F69D7}"/>
                                            </p:graphicEl>
                                          </p:spTgt>
                                        </p:tgtEl>
                                        <p:attrNameLst>
                                          <p:attrName>style.visibility</p:attrName>
                                        </p:attrNameLst>
                                      </p:cBhvr>
                                      <p:to>
                                        <p:strVal val="visible"/>
                                      </p:to>
                                    </p:set>
                                    <p:anim calcmode="lin" valueType="num">
                                      <p:cBhvr additive="base">
                                        <p:cTn id="37" dur="500" fill="hold"/>
                                        <p:tgtEl>
                                          <p:spTgt spid="16">
                                            <p:graphicEl>
                                              <a:dgm id="{B284FB03-5396-478D-B024-6952758F69D7}"/>
                                            </p:graphicEl>
                                          </p:spTgt>
                                        </p:tgtEl>
                                        <p:attrNameLst>
                                          <p:attrName>ppt_x</p:attrName>
                                        </p:attrNameLst>
                                      </p:cBhvr>
                                      <p:tavLst>
                                        <p:tav tm="0">
                                          <p:val>
                                            <p:strVal val="#ppt_x"/>
                                          </p:val>
                                        </p:tav>
                                        <p:tav tm="100000">
                                          <p:val>
                                            <p:strVal val="#ppt_x"/>
                                          </p:val>
                                        </p:tav>
                                      </p:tavLst>
                                    </p:anim>
                                    <p:anim calcmode="lin" valueType="num">
                                      <p:cBhvr additive="base">
                                        <p:cTn id="38" dur="500" fill="hold"/>
                                        <p:tgtEl>
                                          <p:spTgt spid="16">
                                            <p:graphicEl>
                                              <a:dgm id="{B284FB03-5396-478D-B024-6952758F69D7}"/>
                                            </p:graphic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3" presetClass="entr" presetSubtype="16" fill="hold" grpId="0" nodeType="clickEffect">
                                  <p:stCondLst>
                                    <p:cond delay="0"/>
                                  </p:stCondLst>
                                  <p:childTnLst>
                                    <p:set>
                                      <p:cBhvr>
                                        <p:cTn id="42" dur="1" fill="hold">
                                          <p:stCondLst>
                                            <p:cond delay="0"/>
                                          </p:stCondLst>
                                        </p:cTn>
                                        <p:tgtEl>
                                          <p:spTgt spid="15">
                                            <p:graphicEl>
                                              <a:dgm id="{7E564750-8032-43B7-83B8-1907FFEE54DD}"/>
                                            </p:graphicEl>
                                          </p:spTgt>
                                        </p:tgtEl>
                                        <p:attrNameLst>
                                          <p:attrName>style.visibility</p:attrName>
                                        </p:attrNameLst>
                                      </p:cBhvr>
                                      <p:to>
                                        <p:strVal val="visible"/>
                                      </p:to>
                                    </p:set>
                                    <p:anim calcmode="lin" valueType="num">
                                      <p:cBhvr>
                                        <p:cTn id="43" dur="500" fill="hold"/>
                                        <p:tgtEl>
                                          <p:spTgt spid="15">
                                            <p:graphicEl>
                                              <a:dgm id="{7E564750-8032-43B7-83B8-1907FFEE54DD}"/>
                                            </p:graphicEl>
                                          </p:spTgt>
                                        </p:tgtEl>
                                        <p:attrNameLst>
                                          <p:attrName>ppt_w</p:attrName>
                                        </p:attrNameLst>
                                      </p:cBhvr>
                                      <p:tavLst>
                                        <p:tav tm="0">
                                          <p:val>
                                            <p:fltVal val="0"/>
                                          </p:val>
                                        </p:tav>
                                        <p:tav tm="100000">
                                          <p:val>
                                            <p:strVal val="#ppt_w"/>
                                          </p:val>
                                        </p:tav>
                                      </p:tavLst>
                                    </p:anim>
                                    <p:anim calcmode="lin" valueType="num">
                                      <p:cBhvr>
                                        <p:cTn id="44" dur="500" fill="hold"/>
                                        <p:tgtEl>
                                          <p:spTgt spid="15">
                                            <p:graphicEl>
                                              <a:dgm id="{7E564750-8032-43B7-83B8-1907FFEE54DD}"/>
                                            </p:graphicEl>
                                          </p:spTgt>
                                        </p:tgtEl>
                                        <p:attrNameLst>
                                          <p:attrName>ppt_h</p:attrName>
                                        </p:attrNameLst>
                                      </p:cBhvr>
                                      <p:tavLst>
                                        <p:tav tm="0">
                                          <p:val>
                                            <p:fltVal val="0"/>
                                          </p:val>
                                        </p:tav>
                                        <p:tav tm="100000">
                                          <p:val>
                                            <p:strVal val="#ppt_h"/>
                                          </p:val>
                                        </p:tav>
                                      </p:tavLst>
                                    </p:anim>
                                  </p:childTnLst>
                                </p:cTn>
                              </p:par>
                            </p:childTnLst>
                          </p:cTn>
                        </p:par>
                      </p:childTnLst>
                    </p:cTn>
                  </p:par>
                  <p:par>
                    <p:cTn id="45" fill="hold">
                      <p:stCondLst>
                        <p:cond delay="indefinite"/>
                      </p:stCondLst>
                      <p:childTnLst>
                        <p:par>
                          <p:cTn id="46" fill="hold">
                            <p:stCondLst>
                              <p:cond delay="0"/>
                            </p:stCondLst>
                            <p:childTnLst>
                              <p:par>
                                <p:cTn id="47" presetID="23" presetClass="entr" presetSubtype="16" fill="hold" grpId="0" nodeType="clickEffect">
                                  <p:stCondLst>
                                    <p:cond delay="0"/>
                                  </p:stCondLst>
                                  <p:childTnLst>
                                    <p:set>
                                      <p:cBhvr>
                                        <p:cTn id="48" dur="1" fill="hold">
                                          <p:stCondLst>
                                            <p:cond delay="0"/>
                                          </p:stCondLst>
                                        </p:cTn>
                                        <p:tgtEl>
                                          <p:spTgt spid="15">
                                            <p:graphicEl>
                                              <a:dgm id="{699DD974-4349-4D1A-92B4-43AC2E1504C1}"/>
                                            </p:graphicEl>
                                          </p:spTgt>
                                        </p:tgtEl>
                                        <p:attrNameLst>
                                          <p:attrName>style.visibility</p:attrName>
                                        </p:attrNameLst>
                                      </p:cBhvr>
                                      <p:to>
                                        <p:strVal val="visible"/>
                                      </p:to>
                                    </p:set>
                                    <p:anim calcmode="lin" valueType="num">
                                      <p:cBhvr>
                                        <p:cTn id="49" dur="500" fill="hold"/>
                                        <p:tgtEl>
                                          <p:spTgt spid="15">
                                            <p:graphicEl>
                                              <a:dgm id="{699DD974-4349-4D1A-92B4-43AC2E1504C1}"/>
                                            </p:graphicEl>
                                          </p:spTgt>
                                        </p:tgtEl>
                                        <p:attrNameLst>
                                          <p:attrName>ppt_w</p:attrName>
                                        </p:attrNameLst>
                                      </p:cBhvr>
                                      <p:tavLst>
                                        <p:tav tm="0">
                                          <p:val>
                                            <p:fltVal val="0"/>
                                          </p:val>
                                        </p:tav>
                                        <p:tav tm="100000">
                                          <p:val>
                                            <p:strVal val="#ppt_w"/>
                                          </p:val>
                                        </p:tav>
                                      </p:tavLst>
                                    </p:anim>
                                    <p:anim calcmode="lin" valueType="num">
                                      <p:cBhvr>
                                        <p:cTn id="50" dur="500" fill="hold"/>
                                        <p:tgtEl>
                                          <p:spTgt spid="15">
                                            <p:graphicEl>
                                              <a:dgm id="{699DD974-4349-4D1A-92B4-43AC2E1504C1}"/>
                                            </p:graphicEl>
                                          </p:spTgt>
                                        </p:tgtEl>
                                        <p:attrNameLst>
                                          <p:attrName>ppt_h</p:attrName>
                                        </p:attrNameLst>
                                      </p:cBhvr>
                                      <p:tavLst>
                                        <p:tav tm="0">
                                          <p:val>
                                            <p:fltVal val="0"/>
                                          </p:val>
                                        </p:tav>
                                        <p:tav tm="100000">
                                          <p:val>
                                            <p:strVal val="#ppt_h"/>
                                          </p:val>
                                        </p:tav>
                                      </p:tavLst>
                                    </p:anim>
                                  </p:childTnLst>
                                </p:cTn>
                              </p:par>
                              <p:par>
                                <p:cTn id="51" presetID="23" presetClass="entr" presetSubtype="16" fill="hold" grpId="0" nodeType="withEffect">
                                  <p:stCondLst>
                                    <p:cond delay="0"/>
                                  </p:stCondLst>
                                  <p:childTnLst>
                                    <p:set>
                                      <p:cBhvr>
                                        <p:cTn id="52" dur="1" fill="hold">
                                          <p:stCondLst>
                                            <p:cond delay="0"/>
                                          </p:stCondLst>
                                        </p:cTn>
                                        <p:tgtEl>
                                          <p:spTgt spid="15">
                                            <p:graphicEl>
                                              <a:dgm id="{BE6821A0-8168-4544-8F32-2167A6A23087}"/>
                                            </p:graphicEl>
                                          </p:spTgt>
                                        </p:tgtEl>
                                        <p:attrNameLst>
                                          <p:attrName>style.visibility</p:attrName>
                                        </p:attrNameLst>
                                      </p:cBhvr>
                                      <p:to>
                                        <p:strVal val="visible"/>
                                      </p:to>
                                    </p:set>
                                    <p:anim calcmode="lin" valueType="num">
                                      <p:cBhvr>
                                        <p:cTn id="53" dur="500" fill="hold"/>
                                        <p:tgtEl>
                                          <p:spTgt spid="15">
                                            <p:graphicEl>
                                              <a:dgm id="{BE6821A0-8168-4544-8F32-2167A6A23087}"/>
                                            </p:graphicEl>
                                          </p:spTgt>
                                        </p:tgtEl>
                                        <p:attrNameLst>
                                          <p:attrName>ppt_w</p:attrName>
                                        </p:attrNameLst>
                                      </p:cBhvr>
                                      <p:tavLst>
                                        <p:tav tm="0">
                                          <p:val>
                                            <p:fltVal val="0"/>
                                          </p:val>
                                        </p:tav>
                                        <p:tav tm="100000">
                                          <p:val>
                                            <p:strVal val="#ppt_w"/>
                                          </p:val>
                                        </p:tav>
                                      </p:tavLst>
                                    </p:anim>
                                    <p:anim calcmode="lin" valueType="num">
                                      <p:cBhvr>
                                        <p:cTn id="54" dur="500" fill="hold"/>
                                        <p:tgtEl>
                                          <p:spTgt spid="15">
                                            <p:graphicEl>
                                              <a:dgm id="{BE6821A0-8168-4544-8F32-2167A6A23087}"/>
                                            </p:graphicEl>
                                          </p:spTgt>
                                        </p:tgtEl>
                                        <p:attrNameLst>
                                          <p:attrName>ppt_h</p:attrName>
                                        </p:attrNameLst>
                                      </p:cBhvr>
                                      <p:tavLst>
                                        <p:tav tm="0">
                                          <p:val>
                                            <p:fltVal val="0"/>
                                          </p:val>
                                        </p:tav>
                                        <p:tav tm="100000">
                                          <p:val>
                                            <p:strVal val="#ppt_h"/>
                                          </p:val>
                                        </p:tav>
                                      </p:tavLst>
                                    </p:anim>
                                  </p:childTnLst>
                                </p:cTn>
                              </p:par>
                            </p:childTnLst>
                          </p:cTn>
                        </p:par>
                      </p:childTnLst>
                    </p:cTn>
                  </p:par>
                  <p:par>
                    <p:cTn id="55" fill="hold">
                      <p:stCondLst>
                        <p:cond delay="indefinite"/>
                      </p:stCondLst>
                      <p:childTnLst>
                        <p:par>
                          <p:cTn id="56" fill="hold">
                            <p:stCondLst>
                              <p:cond delay="0"/>
                            </p:stCondLst>
                            <p:childTnLst>
                              <p:par>
                                <p:cTn id="57" presetID="23" presetClass="entr" presetSubtype="16" fill="hold" grpId="0" nodeType="clickEffect">
                                  <p:stCondLst>
                                    <p:cond delay="0"/>
                                  </p:stCondLst>
                                  <p:childTnLst>
                                    <p:set>
                                      <p:cBhvr>
                                        <p:cTn id="58" dur="1" fill="hold">
                                          <p:stCondLst>
                                            <p:cond delay="0"/>
                                          </p:stCondLst>
                                        </p:cTn>
                                        <p:tgtEl>
                                          <p:spTgt spid="15">
                                            <p:graphicEl>
                                              <a:dgm id="{BC5819F6-64BE-46EB-88C8-C5F655F24FFB}"/>
                                            </p:graphicEl>
                                          </p:spTgt>
                                        </p:tgtEl>
                                        <p:attrNameLst>
                                          <p:attrName>style.visibility</p:attrName>
                                        </p:attrNameLst>
                                      </p:cBhvr>
                                      <p:to>
                                        <p:strVal val="visible"/>
                                      </p:to>
                                    </p:set>
                                    <p:anim calcmode="lin" valueType="num">
                                      <p:cBhvr>
                                        <p:cTn id="59" dur="500" fill="hold"/>
                                        <p:tgtEl>
                                          <p:spTgt spid="15">
                                            <p:graphicEl>
                                              <a:dgm id="{BC5819F6-64BE-46EB-88C8-C5F655F24FFB}"/>
                                            </p:graphicEl>
                                          </p:spTgt>
                                        </p:tgtEl>
                                        <p:attrNameLst>
                                          <p:attrName>ppt_w</p:attrName>
                                        </p:attrNameLst>
                                      </p:cBhvr>
                                      <p:tavLst>
                                        <p:tav tm="0">
                                          <p:val>
                                            <p:fltVal val="0"/>
                                          </p:val>
                                        </p:tav>
                                        <p:tav tm="100000">
                                          <p:val>
                                            <p:strVal val="#ppt_w"/>
                                          </p:val>
                                        </p:tav>
                                      </p:tavLst>
                                    </p:anim>
                                    <p:anim calcmode="lin" valueType="num">
                                      <p:cBhvr>
                                        <p:cTn id="60" dur="500" fill="hold"/>
                                        <p:tgtEl>
                                          <p:spTgt spid="15">
                                            <p:graphicEl>
                                              <a:dgm id="{BC5819F6-64BE-46EB-88C8-C5F655F24FFB}"/>
                                            </p:graphicEl>
                                          </p:spTgt>
                                        </p:tgtEl>
                                        <p:attrNameLst>
                                          <p:attrName>ppt_h</p:attrName>
                                        </p:attrNameLst>
                                      </p:cBhvr>
                                      <p:tavLst>
                                        <p:tav tm="0">
                                          <p:val>
                                            <p:fltVal val="0"/>
                                          </p:val>
                                        </p:tav>
                                        <p:tav tm="100000">
                                          <p:val>
                                            <p:strVal val="#ppt_h"/>
                                          </p:val>
                                        </p:tav>
                                      </p:tavLst>
                                    </p:anim>
                                  </p:childTnLst>
                                </p:cTn>
                              </p:par>
                              <p:par>
                                <p:cTn id="61" presetID="23" presetClass="entr" presetSubtype="16" fill="hold" grpId="0" nodeType="withEffect">
                                  <p:stCondLst>
                                    <p:cond delay="0"/>
                                  </p:stCondLst>
                                  <p:childTnLst>
                                    <p:set>
                                      <p:cBhvr>
                                        <p:cTn id="62" dur="1" fill="hold">
                                          <p:stCondLst>
                                            <p:cond delay="0"/>
                                          </p:stCondLst>
                                        </p:cTn>
                                        <p:tgtEl>
                                          <p:spTgt spid="15">
                                            <p:graphicEl>
                                              <a:dgm id="{51A9BA9C-CBD4-476E-B4D3-50BC52EDBCC4}"/>
                                            </p:graphicEl>
                                          </p:spTgt>
                                        </p:tgtEl>
                                        <p:attrNameLst>
                                          <p:attrName>style.visibility</p:attrName>
                                        </p:attrNameLst>
                                      </p:cBhvr>
                                      <p:to>
                                        <p:strVal val="visible"/>
                                      </p:to>
                                    </p:set>
                                    <p:anim calcmode="lin" valueType="num">
                                      <p:cBhvr>
                                        <p:cTn id="63" dur="500" fill="hold"/>
                                        <p:tgtEl>
                                          <p:spTgt spid="15">
                                            <p:graphicEl>
                                              <a:dgm id="{51A9BA9C-CBD4-476E-B4D3-50BC52EDBCC4}"/>
                                            </p:graphicEl>
                                          </p:spTgt>
                                        </p:tgtEl>
                                        <p:attrNameLst>
                                          <p:attrName>ppt_w</p:attrName>
                                        </p:attrNameLst>
                                      </p:cBhvr>
                                      <p:tavLst>
                                        <p:tav tm="0">
                                          <p:val>
                                            <p:fltVal val="0"/>
                                          </p:val>
                                        </p:tav>
                                        <p:tav tm="100000">
                                          <p:val>
                                            <p:strVal val="#ppt_w"/>
                                          </p:val>
                                        </p:tav>
                                      </p:tavLst>
                                    </p:anim>
                                    <p:anim calcmode="lin" valueType="num">
                                      <p:cBhvr>
                                        <p:cTn id="64" dur="500" fill="hold"/>
                                        <p:tgtEl>
                                          <p:spTgt spid="15">
                                            <p:graphicEl>
                                              <a:dgm id="{51A9BA9C-CBD4-476E-B4D3-50BC52EDBCC4}"/>
                                            </p:graphicEl>
                                          </p:spTgt>
                                        </p:tgtEl>
                                        <p:attrNameLst>
                                          <p:attrName>ppt_h</p:attrName>
                                        </p:attrNameLst>
                                      </p:cBhvr>
                                      <p:tavLst>
                                        <p:tav tm="0">
                                          <p:val>
                                            <p:fltVal val="0"/>
                                          </p:val>
                                        </p:tav>
                                        <p:tav tm="100000">
                                          <p:val>
                                            <p:strVal val="#ppt_h"/>
                                          </p:val>
                                        </p:tav>
                                      </p:tavLst>
                                    </p:anim>
                                  </p:childTnLst>
                                </p:cTn>
                              </p:par>
                            </p:childTnLst>
                          </p:cTn>
                        </p:par>
                      </p:childTnLst>
                    </p:cTn>
                  </p:par>
                  <p:par>
                    <p:cTn id="65" fill="hold">
                      <p:stCondLst>
                        <p:cond delay="indefinite"/>
                      </p:stCondLst>
                      <p:childTnLst>
                        <p:par>
                          <p:cTn id="66" fill="hold">
                            <p:stCondLst>
                              <p:cond delay="0"/>
                            </p:stCondLst>
                            <p:childTnLst>
                              <p:par>
                                <p:cTn id="67" presetID="23" presetClass="entr" presetSubtype="16" fill="hold" grpId="0" nodeType="clickEffect">
                                  <p:stCondLst>
                                    <p:cond delay="0"/>
                                  </p:stCondLst>
                                  <p:childTnLst>
                                    <p:set>
                                      <p:cBhvr>
                                        <p:cTn id="68" dur="1" fill="hold">
                                          <p:stCondLst>
                                            <p:cond delay="0"/>
                                          </p:stCondLst>
                                        </p:cTn>
                                        <p:tgtEl>
                                          <p:spTgt spid="15">
                                            <p:graphicEl>
                                              <a:dgm id="{F7DFA65A-B868-43D1-95FB-7E5980F1983E}"/>
                                            </p:graphicEl>
                                          </p:spTgt>
                                        </p:tgtEl>
                                        <p:attrNameLst>
                                          <p:attrName>style.visibility</p:attrName>
                                        </p:attrNameLst>
                                      </p:cBhvr>
                                      <p:to>
                                        <p:strVal val="visible"/>
                                      </p:to>
                                    </p:set>
                                    <p:anim calcmode="lin" valueType="num">
                                      <p:cBhvr>
                                        <p:cTn id="69" dur="500" fill="hold"/>
                                        <p:tgtEl>
                                          <p:spTgt spid="15">
                                            <p:graphicEl>
                                              <a:dgm id="{F7DFA65A-B868-43D1-95FB-7E5980F1983E}"/>
                                            </p:graphicEl>
                                          </p:spTgt>
                                        </p:tgtEl>
                                        <p:attrNameLst>
                                          <p:attrName>ppt_w</p:attrName>
                                        </p:attrNameLst>
                                      </p:cBhvr>
                                      <p:tavLst>
                                        <p:tav tm="0">
                                          <p:val>
                                            <p:fltVal val="0"/>
                                          </p:val>
                                        </p:tav>
                                        <p:tav tm="100000">
                                          <p:val>
                                            <p:strVal val="#ppt_w"/>
                                          </p:val>
                                        </p:tav>
                                      </p:tavLst>
                                    </p:anim>
                                    <p:anim calcmode="lin" valueType="num">
                                      <p:cBhvr>
                                        <p:cTn id="70" dur="500" fill="hold"/>
                                        <p:tgtEl>
                                          <p:spTgt spid="15">
                                            <p:graphicEl>
                                              <a:dgm id="{F7DFA65A-B868-43D1-95FB-7E5980F1983E}"/>
                                            </p:graphicEl>
                                          </p:spTgt>
                                        </p:tgtEl>
                                        <p:attrNameLst>
                                          <p:attrName>ppt_h</p:attrName>
                                        </p:attrNameLst>
                                      </p:cBhvr>
                                      <p:tavLst>
                                        <p:tav tm="0">
                                          <p:val>
                                            <p:fltVal val="0"/>
                                          </p:val>
                                        </p:tav>
                                        <p:tav tm="100000">
                                          <p:val>
                                            <p:strVal val="#ppt_h"/>
                                          </p:val>
                                        </p:tav>
                                      </p:tavLst>
                                    </p:anim>
                                  </p:childTnLst>
                                </p:cTn>
                              </p:par>
                              <p:par>
                                <p:cTn id="71" presetID="23" presetClass="entr" presetSubtype="16" fill="hold" grpId="0" nodeType="withEffect">
                                  <p:stCondLst>
                                    <p:cond delay="0"/>
                                  </p:stCondLst>
                                  <p:childTnLst>
                                    <p:set>
                                      <p:cBhvr>
                                        <p:cTn id="72" dur="1" fill="hold">
                                          <p:stCondLst>
                                            <p:cond delay="0"/>
                                          </p:stCondLst>
                                        </p:cTn>
                                        <p:tgtEl>
                                          <p:spTgt spid="15">
                                            <p:graphicEl>
                                              <a:dgm id="{41BD24A2-95E0-4182-9541-AC0BF1193B61}"/>
                                            </p:graphicEl>
                                          </p:spTgt>
                                        </p:tgtEl>
                                        <p:attrNameLst>
                                          <p:attrName>style.visibility</p:attrName>
                                        </p:attrNameLst>
                                      </p:cBhvr>
                                      <p:to>
                                        <p:strVal val="visible"/>
                                      </p:to>
                                    </p:set>
                                    <p:anim calcmode="lin" valueType="num">
                                      <p:cBhvr>
                                        <p:cTn id="73" dur="500" fill="hold"/>
                                        <p:tgtEl>
                                          <p:spTgt spid="15">
                                            <p:graphicEl>
                                              <a:dgm id="{41BD24A2-95E0-4182-9541-AC0BF1193B61}"/>
                                            </p:graphicEl>
                                          </p:spTgt>
                                        </p:tgtEl>
                                        <p:attrNameLst>
                                          <p:attrName>ppt_w</p:attrName>
                                        </p:attrNameLst>
                                      </p:cBhvr>
                                      <p:tavLst>
                                        <p:tav tm="0">
                                          <p:val>
                                            <p:fltVal val="0"/>
                                          </p:val>
                                        </p:tav>
                                        <p:tav tm="100000">
                                          <p:val>
                                            <p:strVal val="#ppt_w"/>
                                          </p:val>
                                        </p:tav>
                                      </p:tavLst>
                                    </p:anim>
                                    <p:anim calcmode="lin" valueType="num">
                                      <p:cBhvr>
                                        <p:cTn id="74" dur="500" fill="hold"/>
                                        <p:tgtEl>
                                          <p:spTgt spid="15">
                                            <p:graphicEl>
                                              <a:dgm id="{41BD24A2-95E0-4182-9541-AC0BF1193B61}"/>
                                            </p:graphicEl>
                                          </p:spTgt>
                                        </p:tgtEl>
                                        <p:attrNameLst>
                                          <p:attrName>ppt_h</p:attrName>
                                        </p:attrNameLst>
                                      </p:cBhvr>
                                      <p:tavLst>
                                        <p:tav tm="0">
                                          <p:val>
                                            <p:fltVal val="0"/>
                                          </p:val>
                                        </p:tav>
                                        <p:tav tm="100000">
                                          <p:val>
                                            <p:strVal val="#ppt_h"/>
                                          </p:val>
                                        </p:tav>
                                      </p:tavLst>
                                    </p:anim>
                                  </p:childTnLst>
                                </p:cTn>
                              </p:par>
                            </p:childTnLst>
                          </p:cTn>
                        </p:par>
                      </p:childTnLst>
                    </p:cTn>
                  </p:par>
                  <p:par>
                    <p:cTn id="75" fill="hold">
                      <p:stCondLst>
                        <p:cond delay="indefinite"/>
                      </p:stCondLst>
                      <p:childTnLst>
                        <p:par>
                          <p:cTn id="76" fill="hold">
                            <p:stCondLst>
                              <p:cond delay="0"/>
                            </p:stCondLst>
                            <p:childTnLst>
                              <p:par>
                                <p:cTn id="77" presetID="23" presetClass="entr" presetSubtype="16" fill="hold" grpId="0" nodeType="clickEffect">
                                  <p:stCondLst>
                                    <p:cond delay="0"/>
                                  </p:stCondLst>
                                  <p:childTnLst>
                                    <p:set>
                                      <p:cBhvr>
                                        <p:cTn id="78" dur="1" fill="hold">
                                          <p:stCondLst>
                                            <p:cond delay="0"/>
                                          </p:stCondLst>
                                        </p:cTn>
                                        <p:tgtEl>
                                          <p:spTgt spid="15">
                                            <p:graphicEl>
                                              <a:dgm id="{944B29D0-ADB3-476D-9791-D25D54CDA6CB}"/>
                                            </p:graphicEl>
                                          </p:spTgt>
                                        </p:tgtEl>
                                        <p:attrNameLst>
                                          <p:attrName>style.visibility</p:attrName>
                                        </p:attrNameLst>
                                      </p:cBhvr>
                                      <p:to>
                                        <p:strVal val="visible"/>
                                      </p:to>
                                    </p:set>
                                    <p:anim calcmode="lin" valueType="num">
                                      <p:cBhvr>
                                        <p:cTn id="79" dur="500" fill="hold"/>
                                        <p:tgtEl>
                                          <p:spTgt spid="15">
                                            <p:graphicEl>
                                              <a:dgm id="{944B29D0-ADB3-476D-9791-D25D54CDA6CB}"/>
                                            </p:graphicEl>
                                          </p:spTgt>
                                        </p:tgtEl>
                                        <p:attrNameLst>
                                          <p:attrName>ppt_w</p:attrName>
                                        </p:attrNameLst>
                                      </p:cBhvr>
                                      <p:tavLst>
                                        <p:tav tm="0">
                                          <p:val>
                                            <p:fltVal val="0"/>
                                          </p:val>
                                        </p:tav>
                                        <p:tav tm="100000">
                                          <p:val>
                                            <p:strVal val="#ppt_w"/>
                                          </p:val>
                                        </p:tav>
                                      </p:tavLst>
                                    </p:anim>
                                    <p:anim calcmode="lin" valueType="num">
                                      <p:cBhvr>
                                        <p:cTn id="80" dur="500" fill="hold"/>
                                        <p:tgtEl>
                                          <p:spTgt spid="15">
                                            <p:graphicEl>
                                              <a:dgm id="{944B29D0-ADB3-476D-9791-D25D54CDA6CB}"/>
                                            </p:graphicEl>
                                          </p:spTgt>
                                        </p:tgtEl>
                                        <p:attrNameLst>
                                          <p:attrName>ppt_h</p:attrName>
                                        </p:attrNameLst>
                                      </p:cBhvr>
                                      <p:tavLst>
                                        <p:tav tm="0">
                                          <p:val>
                                            <p:fltVal val="0"/>
                                          </p:val>
                                        </p:tav>
                                        <p:tav tm="100000">
                                          <p:val>
                                            <p:strVal val="#ppt_h"/>
                                          </p:val>
                                        </p:tav>
                                      </p:tavLst>
                                    </p:anim>
                                  </p:childTnLst>
                                </p:cTn>
                              </p:par>
                              <p:par>
                                <p:cTn id="81" presetID="23" presetClass="entr" presetSubtype="16" fill="hold" grpId="0" nodeType="withEffect">
                                  <p:stCondLst>
                                    <p:cond delay="0"/>
                                  </p:stCondLst>
                                  <p:childTnLst>
                                    <p:set>
                                      <p:cBhvr>
                                        <p:cTn id="82" dur="1" fill="hold">
                                          <p:stCondLst>
                                            <p:cond delay="0"/>
                                          </p:stCondLst>
                                        </p:cTn>
                                        <p:tgtEl>
                                          <p:spTgt spid="15">
                                            <p:graphicEl>
                                              <a:dgm id="{84DF0220-D7FB-4AFF-B71C-5075A125859E}"/>
                                            </p:graphicEl>
                                          </p:spTgt>
                                        </p:tgtEl>
                                        <p:attrNameLst>
                                          <p:attrName>style.visibility</p:attrName>
                                        </p:attrNameLst>
                                      </p:cBhvr>
                                      <p:to>
                                        <p:strVal val="visible"/>
                                      </p:to>
                                    </p:set>
                                    <p:anim calcmode="lin" valueType="num">
                                      <p:cBhvr>
                                        <p:cTn id="83" dur="500" fill="hold"/>
                                        <p:tgtEl>
                                          <p:spTgt spid="15">
                                            <p:graphicEl>
                                              <a:dgm id="{84DF0220-D7FB-4AFF-B71C-5075A125859E}"/>
                                            </p:graphicEl>
                                          </p:spTgt>
                                        </p:tgtEl>
                                        <p:attrNameLst>
                                          <p:attrName>ppt_w</p:attrName>
                                        </p:attrNameLst>
                                      </p:cBhvr>
                                      <p:tavLst>
                                        <p:tav tm="0">
                                          <p:val>
                                            <p:fltVal val="0"/>
                                          </p:val>
                                        </p:tav>
                                        <p:tav tm="100000">
                                          <p:val>
                                            <p:strVal val="#ppt_w"/>
                                          </p:val>
                                        </p:tav>
                                      </p:tavLst>
                                    </p:anim>
                                    <p:anim calcmode="lin" valueType="num">
                                      <p:cBhvr>
                                        <p:cTn id="84" dur="500" fill="hold"/>
                                        <p:tgtEl>
                                          <p:spTgt spid="15">
                                            <p:graphicEl>
                                              <a:dgm id="{84DF0220-D7FB-4AFF-B71C-5075A125859E}"/>
                                            </p:graphicEl>
                                          </p:spTgt>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5" grpId="0">
        <p:bldSub>
          <a:bldDgm bld="one"/>
        </p:bldSub>
      </p:bldGraphic>
      <p:bldGraphic spid="16" grpId="0">
        <p:bldSub>
          <a:bldDgm bld="one"/>
        </p:bldSub>
      </p:bldGraphic>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a:spLocks noChangeArrowheads="1"/>
          </p:cNvSpPr>
          <p:nvPr/>
        </p:nvSpPr>
        <p:spPr bwMode="auto">
          <a:xfrm>
            <a:off x="0" y="0"/>
            <a:ext cx="9144000"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l-GR"/>
          </a:p>
        </p:txBody>
      </p:sp>
      <p:pic>
        <p:nvPicPr>
          <p:cNvPr id="2049" name="Image 7"/>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1403648" y="2111499"/>
            <a:ext cx="1028700" cy="676275"/>
          </a:xfrm>
          <a:prstGeom prst="rect">
            <a:avLst/>
          </a:prstGeom>
          <a:noFill/>
          <a:extLst>
            <a:ext uri="{909E8E84-426E-40DD-AFC4-6F175D3DCCD1}">
              <a14:hiddenFill xmlns="" xmlns:a14="http://schemas.microsoft.com/office/drawing/2010/main">
                <a:solidFill>
                  <a:srgbClr val="FFFFFF"/>
                </a:solidFill>
              </a14:hiddenFill>
            </a:ext>
          </a:extLst>
        </p:spPr>
      </p:pic>
      <p:sp>
        <p:nvSpPr>
          <p:cNvPr id="6" name="Rectangle 3"/>
          <p:cNvSpPr>
            <a:spLocks noChangeArrowheads="1"/>
          </p:cNvSpPr>
          <p:nvPr/>
        </p:nvSpPr>
        <p:spPr bwMode="auto">
          <a:xfrm>
            <a:off x="2536796" y="2083282"/>
            <a:ext cx="5131548" cy="769441"/>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lvl="0" algn="just" eaLnBrk="0" fontAlgn="base" hangingPunct="0">
              <a:spcBef>
                <a:spcPct val="0"/>
              </a:spcBef>
              <a:spcAft>
                <a:spcPct val="0"/>
              </a:spcAft>
            </a:pPr>
            <a:r>
              <a:rPr lang="en-GB" altLang="el-GR" sz="1100" i="1" dirty="0" smtClean="0">
                <a:latin typeface="Times New Roman" panose="02020603050405020304" pitchFamily="18" charset="0"/>
                <a:ea typeface="Calibri" panose="020F0502020204030204" pitchFamily="34" charset="0"/>
                <a:cs typeface="Times New Roman" panose="02020603050405020304" pitchFamily="18" charset="0"/>
              </a:rPr>
              <a:t>This publication was funded by the European Union</a:t>
            </a:r>
            <a:r>
              <a:rPr lang="en-GB" altLang="el-GR" sz="1100" i="1" dirty="0" smtClean="0">
                <a:latin typeface="Calibri" panose="020F0502020204030204" pitchFamily="34" charset="0"/>
                <a:ea typeface="Calibri" panose="020F0502020204030204" pitchFamily="34" charset="0"/>
                <a:cs typeface="Times New Roman" panose="02020603050405020304" pitchFamily="18" charset="0"/>
              </a:rPr>
              <a:t>’</a:t>
            </a:r>
            <a:r>
              <a:rPr lang="en-GB" altLang="el-GR" sz="1100" i="1" dirty="0" smtClean="0">
                <a:latin typeface="Times New Roman" panose="02020603050405020304" pitchFamily="18" charset="0"/>
                <a:ea typeface="Calibri" panose="020F0502020204030204" pitchFamily="34" charset="0"/>
                <a:cs typeface="Times New Roman" panose="02020603050405020304" pitchFamily="18" charset="0"/>
              </a:rPr>
              <a:t>s Rights, Equality and Citizenship Programme (REC 2014-2020). The content of this publication represents only the views of the authors and is their sole responsibility. </a:t>
            </a:r>
            <a:r>
              <a:rPr lang="en-GB" altLang="el-GR" sz="1100" i="1" smtClean="0">
                <a:latin typeface="Times New Roman" panose="02020603050405020304" pitchFamily="18" charset="0"/>
                <a:ea typeface="Calibri" panose="020F0502020204030204" pitchFamily="34" charset="0"/>
                <a:cs typeface="Times New Roman" panose="02020603050405020304" pitchFamily="18" charset="0"/>
              </a:rPr>
              <a:t>The European Commission does not accept any responsibility for use that may be made of the information it contains.</a:t>
            </a:r>
            <a:endParaRPr kumimoji="0" lang="en-GB" altLang="el-GR" sz="1800" b="0" i="0" u="none" strike="noStrike" cap="none" normalizeH="0" baseline="0" dirty="0" smtClean="0">
              <a:ln>
                <a:noFill/>
              </a:ln>
              <a:solidFill>
                <a:schemeClr val="tx1"/>
              </a:solidFill>
              <a:effectLst/>
              <a:latin typeface="Arial" panose="020B0604020202020204" pitchFamily="34" charset="0"/>
            </a:endParaRPr>
          </a:p>
        </p:txBody>
      </p:sp>
    </p:spTree>
    <p:extLst>
      <p:ext uri="{BB962C8B-B14F-4D97-AF65-F5344CB8AC3E}">
        <p14:creationId xmlns="" xmlns:p14="http://schemas.microsoft.com/office/powerpoint/2010/main" val="53837041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l-GR" b="1" dirty="0" smtClean="0">
                <a:latin typeface="Segoe UI Light" pitchFamily="34" charset="0"/>
                <a:cs typeface="Segoe UI Light" pitchFamily="34" charset="0"/>
              </a:rPr>
              <a:t>Περιγραμματικά </a:t>
            </a:r>
            <a:endParaRPr lang="en-US" b="1" dirty="0">
              <a:latin typeface="Segoe UI Light" pitchFamily="34" charset="0"/>
              <a:cs typeface="Segoe UI Light" pitchFamily="34" charset="0"/>
            </a:endParaRPr>
          </a:p>
        </p:txBody>
      </p:sp>
      <p:sp>
        <p:nvSpPr>
          <p:cNvPr id="3" name="Content Placeholder 2"/>
          <p:cNvSpPr>
            <a:spLocks noGrp="1"/>
          </p:cNvSpPr>
          <p:nvPr>
            <p:ph idx="1"/>
          </p:nvPr>
        </p:nvSpPr>
        <p:spPr/>
        <p:txBody>
          <a:bodyPr/>
          <a:lstStyle/>
          <a:p>
            <a:pPr lvl="0">
              <a:buClr>
                <a:schemeClr val="tx2"/>
              </a:buClr>
              <a:buFont typeface="Wingdings 3" pitchFamily="18" charset="2"/>
              <a:buChar char="´"/>
            </a:pPr>
            <a:endParaRPr lang="en-US" sz="2000" i="1" dirty="0" smtClean="0">
              <a:latin typeface="Segoe UI Light" pitchFamily="34" charset="0"/>
              <a:cs typeface="Segoe UI Light" pitchFamily="34" charset="0"/>
            </a:endParaRPr>
          </a:p>
          <a:p>
            <a:pPr lvl="0">
              <a:buClr>
                <a:schemeClr val="tx2"/>
              </a:buClr>
              <a:buFont typeface="Wingdings 3" pitchFamily="18" charset="2"/>
              <a:buChar char="´"/>
            </a:pPr>
            <a:endParaRPr lang="en-US" sz="2000" i="1" dirty="0" smtClean="0">
              <a:latin typeface="Segoe UI Light" pitchFamily="34" charset="0"/>
              <a:cs typeface="Segoe UI Light" pitchFamily="34" charset="0"/>
            </a:endParaRPr>
          </a:p>
          <a:p>
            <a:pPr>
              <a:buClr>
                <a:schemeClr val="tx2"/>
              </a:buClr>
              <a:buFont typeface="Wingdings 3" pitchFamily="18" charset="2"/>
              <a:buChar char="´"/>
            </a:pPr>
            <a:r>
              <a:rPr lang="el-GR" sz="2000" dirty="0" smtClean="0">
                <a:latin typeface="Segoe UI Light" pitchFamily="34" charset="0"/>
                <a:cs typeface="Segoe UI Light" pitchFamily="34" charset="0"/>
              </a:rPr>
              <a:t>«η </a:t>
            </a:r>
            <a:r>
              <a:rPr lang="el-GR" sz="2000" dirty="0">
                <a:latin typeface="Segoe UI Light" pitchFamily="34" charset="0"/>
                <a:cs typeface="Segoe UI Light" pitchFamily="34" charset="0"/>
              </a:rPr>
              <a:t>πραγματική έκταση της παιδικής κακοποίησης είναι άγνωστη»</a:t>
            </a:r>
          </a:p>
          <a:p>
            <a:pPr>
              <a:buClr>
                <a:schemeClr val="tx2"/>
              </a:buClr>
              <a:buFont typeface="Wingdings 3" pitchFamily="18" charset="2"/>
              <a:buChar char="´"/>
            </a:pPr>
            <a:r>
              <a:rPr lang="el-GR" sz="2000" dirty="0">
                <a:latin typeface="Segoe UI Light" pitchFamily="34" charset="0"/>
                <a:cs typeface="Segoe UI Light" pitchFamily="34" charset="0"/>
              </a:rPr>
              <a:t>τι δείχνουν τα διαθέσιμα δεδομένα: </a:t>
            </a:r>
            <a:r>
              <a:rPr lang="el-GR" sz="2000" dirty="0" smtClean="0">
                <a:latin typeface="Segoe UI Light" pitchFamily="34" charset="0"/>
                <a:cs typeface="Segoe UI Light" pitchFamily="34" charset="0"/>
              </a:rPr>
              <a:t>υπονόμευση </a:t>
            </a:r>
            <a:r>
              <a:rPr lang="el-GR" sz="2000" dirty="0">
                <a:latin typeface="Segoe UI Light" pitchFamily="34" charset="0"/>
                <a:cs typeface="Segoe UI Light" pitchFamily="34" charset="0"/>
              </a:rPr>
              <a:t>της έκτασης του </a:t>
            </a:r>
            <a:r>
              <a:rPr lang="el-GR" sz="2000" dirty="0" smtClean="0">
                <a:latin typeface="Segoe UI Light" pitchFamily="34" charset="0"/>
                <a:cs typeface="Segoe UI Light" pitchFamily="34" charset="0"/>
              </a:rPr>
              <a:t>προβλήματος</a:t>
            </a:r>
          </a:p>
          <a:p>
            <a:pPr>
              <a:buClr>
                <a:schemeClr val="tx2"/>
              </a:buClr>
              <a:buFont typeface="Wingdings 3" pitchFamily="18" charset="2"/>
              <a:buChar char="´"/>
            </a:pPr>
            <a:r>
              <a:rPr lang="el-GR" sz="2000" dirty="0">
                <a:latin typeface="Segoe UI Light" pitchFamily="34" charset="0"/>
                <a:cs typeface="Segoe UI Light" pitchFamily="34" charset="0"/>
              </a:rPr>
              <a:t>διερεύνηση των παραγόντων που οδηγούν σε </a:t>
            </a:r>
            <a:r>
              <a:rPr lang="el-GR" sz="2000" dirty="0" smtClean="0">
                <a:latin typeface="Segoe UI Light" pitchFamily="34" charset="0"/>
                <a:cs typeface="Segoe UI Light" pitchFamily="34" charset="0"/>
              </a:rPr>
              <a:t>υπονόμευση </a:t>
            </a:r>
            <a:r>
              <a:rPr lang="el-GR" sz="2000" dirty="0">
                <a:latin typeface="Segoe UI Light" pitchFamily="34" charset="0"/>
                <a:cs typeface="Segoe UI Light" pitchFamily="34" charset="0"/>
              </a:rPr>
              <a:t>της έκτασης του προβλήματος</a:t>
            </a:r>
            <a:endParaRPr lang="en-US" sz="2000" dirty="0" smtClean="0">
              <a:latin typeface="Segoe UI Light" pitchFamily="34" charset="0"/>
              <a:cs typeface="Segoe UI Light" pitchFamily="34"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1216" y="1228446"/>
            <a:ext cx="6923112" cy="857250"/>
          </a:xfrm>
        </p:spPr>
        <p:txBody>
          <a:bodyPr>
            <a:noAutofit/>
          </a:bodyPr>
          <a:lstStyle/>
          <a:p>
            <a:r>
              <a:rPr lang="el-GR" sz="2000" dirty="0">
                <a:latin typeface="Arial Narrow" pitchFamily="34" charset="0"/>
              </a:rPr>
              <a:t/>
            </a:r>
            <a:br>
              <a:rPr lang="el-GR" sz="2000" dirty="0">
                <a:latin typeface="Arial Narrow" pitchFamily="34" charset="0"/>
              </a:rPr>
            </a:br>
            <a:r>
              <a:rPr lang="el-GR" sz="2000" dirty="0">
                <a:latin typeface="Arial Narrow" pitchFamily="34" charset="0"/>
              </a:rPr>
              <a:t>[Ευρωπαϊκή έκθεση για την πρόληψη της κακοποίησης παιδιών, 2013]</a:t>
            </a:r>
          </a:p>
        </p:txBody>
      </p:sp>
      <p:sp>
        <p:nvSpPr>
          <p:cNvPr id="3" name="Content Placeholder 2"/>
          <p:cNvSpPr>
            <a:spLocks noGrp="1"/>
          </p:cNvSpPr>
          <p:nvPr>
            <p:ph idx="1"/>
          </p:nvPr>
        </p:nvSpPr>
        <p:spPr>
          <a:xfrm>
            <a:off x="395537" y="2355726"/>
            <a:ext cx="7992888" cy="1562747"/>
          </a:xfrm>
        </p:spPr>
        <p:txBody>
          <a:bodyPr>
            <a:normAutofit fontScale="32500" lnSpcReduction="20000"/>
          </a:bodyPr>
          <a:lstStyle/>
          <a:p>
            <a:pPr marL="0" indent="0">
              <a:buNone/>
            </a:pPr>
            <a:endParaRPr lang="en-US" dirty="0" smtClean="0"/>
          </a:p>
          <a:p>
            <a:pPr marL="0" indent="0">
              <a:buNone/>
            </a:pPr>
            <a:endParaRPr lang="en-US" sz="2400" dirty="0" smtClean="0"/>
          </a:p>
          <a:p>
            <a:pPr marL="0" indent="0">
              <a:buNone/>
            </a:pPr>
            <a:endParaRPr lang="en-US" sz="2400" dirty="0" smtClean="0"/>
          </a:p>
          <a:p>
            <a:pPr marL="0" indent="0">
              <a:buNone/>
            </a:pPr>
            <a:endParaRPr lang="en-US" sz="2400" dirty="0" smtClean="0"/>
          </a:p>
          <a:p>
            <a:pPr marL="0" indent="0">
              <a:buNone/>
            </a:pPr>
            <a:endParaRPr lang="el-GR" sz="2400" dirty="0">
              <a:latin typeface="Segoe UI Light" pitchFamily="34" charset="0"/>
              <a:cs typeface="Segoe UI Light" pitchFamily="34" charset="0"/>
            </a:endParaRPr>
          </a:p>
          <a:p>
            <a:pPr marL="0" indent="0">
              <a:buNone/>
            </a:pPr>
            <a:r>
              <a:rPr lang="el-GR" sz="5500" dirty="0">
                <a:latin typeface="Segoe UI Light" pitchFamily="34" charset="0"/>
                <a:cs typeface="Segoe UI Light" pitchFamily="34" charset="0"/>
              </a:rPr>
              <a:t>«Η κακοποίηση και η παραμέληση των παιδιών είναι προϊόν κοινωνικών, πολιτιστικών, οικονομικών και βιολογικών παραγόντων και εμφανίζονται σε όλες τις κοινωνίες»</a:t>
            </a:r>
            <a:endParaRPr lang="en-US" sz="5500" dirty="0" smtClean="0"/>
          </a:p>
          <a:p>
            <a:pPr marL="0" indent="0">
              <a:buNone/>
            </a:pPr>
            <a:endParaRPr lang="en-US" sz="2400" dirty="0" smtClean="0"/>
          </a:p>
          <a:p>
            <a:pPr marL="0" indent="0">
              <a:buNone/>
            </a:pPr>
            <a:endParaRPr lang="en-US" sz="2400" dirty="0" smtClean="0"/>
          </a:p>
          <a:p>
            <a:pPr marL="0" indent="0">
              <a:buNone/>
            </a:pPr>
            <a:endParaRPr lang="en-US" sz="2400" dirty="0" smtClean="0"/>
          </a:p>
        </p:txBody>
      </p:sp>
      <p:pic>
        <p:nvPicPr>
          <p:cNvPr id="1026" name="Picture 2"/>
          <p:cNvPicPr>
            <a:picLocks noChangeAspect="1" noChangeArrowheads="1"/>
          </p:cNvPicPr>
          <p:nvPr/>
        </p:nvPicPr>
        <p:blipFill>
          <a:blip r:embed="rId3" cstate="print"/>
          <a:srcRect l="34866" t="8308" r="36355" b="14847"/>
          <a:stretch>
            <a:fillRect/>
          </a:stretch>
        </p:blipFill>
        <p:spPr bwMode="auto">
          <a:xfrm>
            <a:off x="7715272" y="195486"/>
            <a:ext cx="1153854" cy="1512168"/>
          </a:xfrm>
          <a:prstGeom prst="rect">
            <a:avLst/>
          </a:prstGeom>
          <a:ln>
            <a:noFill/>
          </a:ln>
          <a:effectLst>
            <a:outerShdw blurRad="292100" dist="139700" dir="2700000" algn="tl" rotWithShape="0">
              <a:srgbClr val="333333">
                <a:alpha val="65000"/>
              </a:srgbClr>
            </a:outerShdw>
          </a:effectLst>
        </p:spPr>
      </p:pic>
      <p:pic>
        <p:nvPicPr>
          <p:cNvPr id="5" name="Picture 2"/>
          <p:cNvPicPr>
            <a:picLocks noChangeAspect="1" noChangeArrowheads="1"/>
          </p:cNvPicPr>
          <p:nvPr/>
        </p:nvPicPr>
        <p:blipFill>
          <a:blip r:embed="rId4" cstate="print"/>
          <a:srcRect/>
          <a:stretch>
            <a:fillRect/>
          </a:stretch>
        </p:blipFill>
        <p:spPr bwMode="auto">
          <a:xfrm>
            <a:off x="6120556" y="4587974"/>
            <a:ext cx="2915940" cy="508405"/>
          </a:xfrm>
          <a:prstGeom prst="rect">
            <a:avLst/>
          </a:prstGeom>
          <a:noFill/>
          <a:ln w="9525">
            <a:noFill/>
            <a:miter lim="800000"/>
            <a:headEnd/>
            <a:tailEnd/>
          </a:ln>
        </p:spPr>
      </p:pic>
      <p:sp>
        <p:nvSpPr>
          <p:cNvPr id="6" name="Rectangle 3"/>
          <p:cNvSpPr>
            <a:spLocks noChangeArrowheads="1"/>
          </p:cNvSpPr>
          <p:nvPr/>
        </p:nvSpPr>
        <p:spPr bwMode="auto">
          <a:xfrm>
            <a:off x="2002148" y="4734736"/>
            <a:ext cx="4104283" cy="246221"/>
          </a:xfrm>
          <a:prstGeom prst="rect">
            <a:avLst/>
          </a:prstGeom>
          <a:noFill/>
          <a:ln w="9525">
            <a:noFill/>
            <a:miter lim="800000"/>
            <a:headEnd/>
            <a:tailEnd/>
          </a:ln>
          <a:effectLst/>
        </p:spPr>
        <p:txBody>
          <a:bodyPr wrap="square" anchor="ctr">
            <a:spAutoFit/>
          </a:bodyPr>
          <a:lstStyle/>
          <a:p>
            <a:pPr algn="r">
              <a:tabLst>
                <a:tab pos="2636773" algn="ctr"/>
                <a:tab pos="5273543" algn="r"/>
              </a:tabLst>
            </a:pPr>
            <a:r>
              <a:rPr lang="en-US" sz="1000" b="1" dirty="0" smtClean="0">
                <a:solidFill>
                  <a:srgbClr val="595959"/>
                </a:solidFill>
                <a:latin typeface="Agency FB" pitchFamily="34" charset="0"/>
                <a:cs typeface="Times New Roman" pitchFamily="18" charset="0"/>
              </a:rPr>
              <a:t>CAN-MDS Operators’’ Seminar</a:t>
            </a:r>
            <a:endParaRPr lang="en-US" sz="1400" b="1" dirty="0"/>
          </a:p>
        </p:txBody>
      </p:sp>
      <p:pic>
        <p:nvPicPr>
          <p:cNvPr id="7" name="Picture 6"/>
          <p:cNvPicPr>
            <a:picLocks noChangeAspect="1"/>
          </p:cNvPicPr>
          <p:nvPr/>
        </p:nvPicPr>
        <p:blipFill>
          <a:blip r:embed="rId5" cstate="print"/>
          <a:stretch>
            <a:fillRect/>
          </a:stretch>
        </p:blipFill>
        <p:spPr>
          <a:xfrm>
            <a:off x="4115844" y="4713897"/>
            <a:ext cx="471335" cy="312397"/>
          </a:xfrm>
          <a:prstGeom prst="rect">
            <a:avLst/>
          </a:prstGeom>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11163" y="699542"/>
            <a:ext cx="3568749" cy="1477328"/>
          </a:xfrm>
          <a:prstGeom prst="rect">
            <a:avLst/>
          </a:prstGeom>
        </p:spPr>
        <p:txBody>
          <a:bodyPr wrap="square">
            <a:spAutoFit/>
          </a:bodyPr>
          <a:lstStyle/>
          <a:p>
            <a:pPr lvl="0"/>
            <a:endParaRPr lang="el-GR" altLang="el-GR" b="1" dirty="0">
              <a:solidFill>
                <a:srgbClr val="316EA5"/>
              </a:solidFill>
              <a:latin typeface="Tekton Pro" panose="020F0603020208020904" pitchFamily="34" charset="0"/>
            </a:endParaRPr>
          </a:p>
          <a:p>
            <a:pPr lvl="0"/>
            <a:r>
              <a:rPr lang="el-GR" altLang="el-GR" b="1" dirty="0">
                <a:solidFill>
                  <a:srgbClr val="316EA5"/>
                </a:solidFill>
                <a:latin typeface="Tekton Pro" panose="020F0603020208020904" pitchFamily="34" charset="0"/>
              </a:rPr>
              <a:t>Ποια είναι η </a:t>
            </a:r>
            <a:r>
              <a:rPr lang="el-GR" altLang="el-GR" b="1" dirty="0">
                <a:solidFill>
                  <a:srgbClr val="F79646"/>
                </a:solidFill>
                <a:latin typeface="Tekton Pro" panose="020F0603020208020904" pitchFamily="34" charset="0"/>
              </a:rPr>
              <a:t>πραγματική</a:t>
            </a:r>
            <a:r>
              <a:rPr lang="el-GR" altLang="el-GR" b="1" dirty="0">
                <a:solidFill>
                  <a:srgbClr val="316EA5"/>
                </a:solidFill>
                <a:latin typeface="Tekton Pro" panose="020F0603020208020904" pitchFamily="34" charset="0"/>
              </a:rPr>
              <a:t> </a:t>
            </a:r>
            <a:r>
              <a:rPr lang="el-GR" altLang="el-GR" b="1" dirty="0">
                <a:solidFill>
                  <a:srgbClr val="F79646"/>
                </a:solidFill>
                <a:latin typeface="Tekton Pro" panose="020F0603020208020904" pitchFamily="34" charset="0"/>
              </a:rPr>
              <a:t>έκταση</a:t>
            </a:r>
            <a:r>
              <a:rPr lang="el-GR" altLang="el-GR" b="1" dirty="0">
                <a:solidFill>
                  <a:srgbClr val="316EA5"/>
                </a:solidFill>
                <a:latin typeface="Tekton Pro" panose="020F0603020208020904" pitchFamily="34" charset="0"/>
              </a:rPr>
              <a:t> και η φύση του προβλήματος της </a:t>
            </a:r>
            <a:r>
              <a:rPr lang="el-GR" altLang="el-GR" b="1" dirty="0">
                <a:solidFill>
                  <a:srgbClr val="F79646"/>
                </a:solidFill>
                <a:latin typeface="Tekton Pro" panose="020F0603020208020904" pitchFamily="34" charset="0"/>
              </a:rPr>
              <a:t>κακοποίησης</a:t>
            </a:r>
            <a:r>
              <a:rPr lang="el-GR" altLang="el-GR" b="1" dirty="0">
                <a:solidFill>
                  <a:srgbClr val="316EA5"/>
                </a:solidFill>
                <a:latin typeface="Tekton Pro" panose="020F0603020208020904" pitchFamily="34" charset="0"/>
              </a:rPr>
              <a:t> και της </a:t>
            </a:r>
            <a:r>
              <a:rPr lang="el-GR" altLang="el-GR" b="1" dirty="0">
                <a:solidFill>
                  <a:srgbClr val="F79646"/>
                </a:solidFill>
                <a:latin typeface="Tekton Pro" panose="020F0603020208020904" pitchFamily="34" charset="0"/>
              </a:rPr>
              <a:t>παραμέλησης</a:t>
            </a:r>
            <a:r>
              <a:rPr lang="el-GR" altLang="el-GR" b="1" dirty="0">
                <a:solidFill>
                  <a:srgbClr val="316EA5"/>
                </a:solidFill>
                <a:latin typeface="Tekton Pro" panose="020F0603020208020904" pitchFamily="34" charset="0"/>
              </a:rPr>
              <a:t> παιδιών στη χώρα μας;</a:t>
            </a:r>
            <a:endParaRPr lang="el-GR" dirty="0"/>
          </a:p>
        </p:txBody>
      </p:sp>
      <p:sp>
        <p:nvSpPr>
          <p:cNvPr id="10" name="Rectangle 9"/>
          <p:cNvSpPr/>
          <p:nvPr/>
        </p:nvSpPr>
        <p:spPr>
          <a:xfrm>
            <a:off x="3759348" y="806390"/>
            <a:ext cx="5133131" cy="1446550"/>
          </a:xfrm>
          <a:prstGeom prst="rect">
            <a:avLst/>
          </a:prstGeom>
        </p:spPr>
        <p:txBody>
          <a:bodyPr wrap="square">
            <a:spAutoFit/>
          </a:bodyPr>
          <a:lstStyle/>
          <a:p>
            <a:pPr lvl="0"/>
            <a:r>
              <a:rPr lang="en-US" altLang="el-GR" b="1" dirty="0" smtClean="0">
                <a:solidFill>
                  <a:schemeClr val="accent6">
                    <a:lumMod val="75000"/>
                  </a:schemeClr>
                </a:solidFill>
                <a:latin typeface="Tekton Pro" panose="020F0603020208020904" pitchFamily="34" charset="0"/>
              </a:rPr>
              <a:t>"</a:t>
            </a:r>
            <a:r>
              <a:rPr lang="el-GR" altLang="el-GR" b="1" dirty="0">
                <a:solidFill>
                  <a:schemeClr val="accent6">
                    <a:lumMod val="75000"/>
                  </a:schemeClr>
                </a:solidFill>
                <a:latin typeface="Tekton Pro" panose="020F0603020208020904" pitchFamily="34" charset="0"/>
              </a:rPr>
              <a:t>δεν </a:t>
            </a:r>
            <a:r>
              <a:rPr lang="el-GR" altLang="el-GR" b="1" dirty="0" smtClean="0">
                <a:solidFill>
                  <a:schemeClr val="accent6">
                    <a:lumMod val="75000"/>
                  </a:schemeClr>
                </a:solidFill>
                <a:latin typeface="Tekton Pro" panose="020F0603020208020904" pitchFamily="34" charset="0"/>
              </a:rPr>
              <a:t>ξέρουμε</a:t>
            </a:r>
            <a:r>
              <a:rPr lang="en-US" altLang="el-GR" b="1" dirty="0" smtClean="0">
                <a:solidFill>
                  <a:schemeClr val="accent6">
                    <a:lumMod val="75000"/>
                  </a:schemeClr>
                </a:solidFill>
                <a:latin typeface="Tekton Pro" panose="020F0603020208020904" pitchFamily="34" charset="0"/>
              </a:rPr>
              <a:t>"</a:t>
            </a:r>
            <a:endParaRPr lang="el-GR" altLang="el-GR" dirty="0">
              <a:solidFill>
                <a:srgbClr val="000000"/>
              </a:solidFill>
              <a:latin typeface="Segoe UI Light" panose="020B0502040204020203" pitchFamily="34" charset="0"/>
              <a:cs typeface="Segoe UI Light" panose="020B0502040204020203" pitchFamily="34" charset="0"/>
            </a:endParaRPr>
          </a:p>
          <a:p>
            <a:pPr lvl="0"/>
            <a:r>
              <a:rPr lang="el-GR" altLang="el-GR" sz="1400" dirty="0">
                <a:solidFill>
                  <a:srgbClr val="000000"/>
                </a:solidFill>
                <a:latin typeface="Segoe UI Light" panose="020B0502040204020203" pitchFamily="34" charset="0"/>
                <a:cs typeface="Segoe UI Light" panose="020B0502040204020203" pitchFamily="34" charset="0"/>
              </a:rPr>
              <a:t>«Δεδομένης της εξελισσόμενης φύσης της ταυτοποίησης, της ανίχνευσης και της απόκρισης στην παιδική κακοποίηση, κανένα υπάρχον σύστημα συλλογής δεδομένων δεν μπορεί να αντιπροσωπεύει όλα τα παιδιά που έχουν υποστεί κακομεταχείριση</a:t>
            </a:r>
            <a:r>
              <a:rPr lang="el-GR" altLang="el-GR" sz="1400" dirty="0" smtClean="0">
                <a:solidFill>
                  <a:srgbClr val="000000"/>
                </a:solidFill>
                <a:latin typeface="Segoe UI Light" panose="020B0502040204020203" pitchFamily="34" charset="0"/>
                <a:cs typeface="Segoe UI Light" panose="020B0502040204020203" pitchFamily="34" charset="0"/>
              </a:rPr>
              <a:t>» </a:t>
            </a:r>
            <a:r>
              <a:rPr lang="en-US" altLang="el-GR" sz="1400" dirty="0" smtClean="0">
                <a:solidFill>
                  <a:srgbClr val="000000"/>
                </a:solidFill>
                <a:latin typeface="Segoe UI Light" panose="020B0502040204020203" pitchFamily="34" charset="0"/>
                <a:cs typeface="Segoe UI Light" panose="020B0502040204020203" pitchFamily="34" charset="0"/>
              </a:rPr>
              <a:t>(</a:t>
            </a:r>
            <a:r>
              <a:rPr lang="en-US" altLang="el-GR" sz="1400" dirty="0">
                <a:solidFill>
                  <a:srgbClr val="000000"/>
                </a:solidFill>
                <a:latin typeface="Segoe UI Light" panose="020B0502040204020203" pitchFamily="34" charset="0"/>
                <a:cs typeface="Segoe UI Light" panose="020B0502040204020203" pitchFamily="34" charset="0"/>
              </a:rPr>
              <a:t>Fallon et al. 2010)</a:t>
            </a:r>
            <a:endParaRPr lang="el-GR" sz="1400" dirty="0">
              <a:latin typeface="Segoe UI Light" panose="020B0502040204020203" pitchFamily="34" charset="0"/>
              <a:cs typeface="Segoe UI Light" panose="020B0502040204020203" pitchFamily="34" charset="0"/>
            </a:endParaRPr>
          </a:p>
        </p:txBody>
      </p:sp>
      <p:sp>
        <p:nvSpPr>
          <p:cNvPr id="11" name="Rectangle 10"/>
          <p:cNvSpPr/>
          <p:nvPr/>
        </p:nvSpPr>
        <p:spPr>
          <a:xfrm>
            <a:off x="211162" y="2931790"/>
            <a:ext cx="3548185" cy="1200329"/>
          </a:xfrm>
          <a:prstGeom prst="rect">
            <a:avLst/>
          </a:prstGeom>
        </p:spPr>
        <p:txBody>
          <a:bodyPr wrap="square">
            <a:spAutoFit/>
          </a:bodyPr>
          <a:lstStyle/>
          <a:p>
            <a:pPr lvl="0"/>
            <a:r>
              <a:rPr lang="el-GR" altLang="el-GR" dirty="0">
                <a:solidFill>
                  <a:srgbClr val="316EA5"/>
                </a:solidFill>
                <a:latin typeface="Tekton Pro" panose="020F0603020208020904" pitchFamily="34" charset="0"/>
              </a:rPr>
              <a:t>Ποιος είναι ο αριθμός των </a:t>
            </a:r>
            <a:r>
              <a:rPr lang="el-GR" altLang="el-GR" b="1" dirty="0">
                <a:solidFill>
                  <a:srgbClr val="F79646"/>
                </a:solidFill>
                <a:latin typeface="Tekton Pro" panose="020F0603020208020904" pitchFamily="34" charset="0"/>
              </a:rPr>
              <a:t>περιπτώσεων</a:t>
            </a:r>
            <a:r>
              <a:rPr lang="el-GR" altLang="el-GR" dirty="0">
                <a:solidFill>
                  <a:srgbClr val="316EA5"/>
                </a:solidFill>
                <a:latin typeface="Tekton Pro" panose="020F0603020208020904" pitchFamily="34" charset="0"/>
              </a:rPr>
              <a:t> κακοποίησης παιδιών που </a:t>
            </a:r>
            <a:r>
              <a:rPr lang="el-GR" altLang="el-GR" b="1" dirty="0">
                <a:solidFill>
                  <a:srgbClr val="F79646"/>
                </a:solidFill>
                <a:latin typeface="Tekton Pro" panose="020F0603020208020904" pitchFamily="34" charset="0"/>
              </a:rPr>
              <a:t>αναφέρθηκαν</a:t>
            </a:r>
            <a:r>
              <a:rPr lang="el-GR" altLang="el-GR" dirty="0">
                <a:solidFill>
                  <a:srgbClr val="316EA5"/>
                </a:solidFill>
                <a:latin typeface="Tekton Pro" panose="020F0603020208020904" pitchFamily="34" charset="0"/>
              </a:rPr>
              <a:t> τον τελευταίο χρόνο στη χώρα μας;</a:t>
            </a:r>
            <a:endParaRPr lang="el-GR" dirty="0"/>
          </a:p>
        </p:txBody>
      </p:sp>
      <p:sp>
        <p:nvSpPr>
          <p:cNvPr id="12" name="Rectangle 11"/>
          <p:cNvSpPr/>
          <p:nvPr/>
        </p:nvSpPr>
        <p:spPr>
          <a:xfrm>
            <a:off x="3759347" y="2427734"/>
            <a:ext cx="5133131" cy="2492990"/>
          </a:xfrm>
          <a:prstGeom prst="rect">
            <a:avLst/>
          </a:prstGeom>
        </p:spPr>
        <p:txBody>
          <a:bodyPr wrap="square">
            <a:spAutoFit/>
          </a:bodyPr>
          <a:lstStyle/>
          <a:p>
            <a:pPr lvl="0"/>
            <a:r>
              <a:rPr lang="en-US" altLang="el-GR" b="1" dirty="0" smtClean="0">
                <a:solidFill>
                  <a:schemeClr val="accent6">
                    <a:lumMod val="75000"/>
                  </a:schemeClr>
                </a:solidFill>
                <a:latin typeface="Tekton Pro" panose="020F0603020208020904" pitchFamily="34" charset="0"/>
              </a:rPr>
              <a:t>«</a:t>
            </a:r>
            <a:r>
              <a:rPr lang="el-GR" altLang="el-GR" b="1" dirty="0" smtClean="0">
                <a:solidFill>
                  <a:schemeClr val="accent6">
                    <a:lumMod val="75000"/>
                  </a:schemeClr>
                </a:solidFill>
                <a:latin typeface="Tekton Pro" panose="020F0603020208020904" pitchFamily="34" charset="0"/>
              </a:rPr>
              <a:t>δεν ξέρουμε</a:t>
            </a:r>
            <a:r>
              <a:rPr lang="en-US" altLang="el-GR" b="1" dirty="0" smtClean="0">
                <a:solidFill>
                  <a:schemeClr val="accent6">
                    <a:lumMod val="75000"/>
                  </a:schemeClr>
                </a:solidFill>
                <a:latin typeface="Tekton Pro" panose="020F0603020208020904" pitchFamily="34" charset="0"/>
              </a:rPr>
              <a:t>" </a:t>
            </a:r>
          </a:p>
          <a:p>
            <a:r>
              <a:rPr lang="el-GR" altLang="el-GR" sz="1600" dirty="0" smtClean="0">
                <a:solidFill>
                  <a:srgbClr val="000000"/>
                </a:solidFill>
                <a:latin typeface="Segoe UI Light" panose="020B0502040204020203" pitchFamily="34" charset="0"/>
                <a:cs typeface="Segoe UI Light" panose="020B0502040204020203" pitchFamily="34" charset="0"/>
              </a:rPr>
              <a:t>Αυτό</a:t>
            </a:r>
            <a:r>
              <a:rPr lang="el-GR" altLang="el-GR" sz="1600" dirty="0">
                <a:solidFill>
                  <a:srgbClr val="000000"/>
                </a:solidFill>
                <a:latin typeface="Segoe UI Light" panose="020B0502040204020203" pitchFamily="34" charset="0"/>
                <a:cs typeface="Segoe UI Light" panose="020B0502040204020203" pitchFamily="34" charset="0"/>
              </a:rPr>
              <a:t>, ωστόσο, είναι μια εντελώς διαφορετική ερώτηση και η απάντηση θα ήταν εξίσου απλή και γνωστή</a:t>
            </a:r>
            <a:r>
              <a:rPr lang="el-GR" altLang="el-GR" sz="1600" dirty="0" smtClean="0">
                <a:solidFill>
                  <a:srgbClr val="000000"/>
                </a:solidFill>
                <a:latin typeface="Segoe UI Light" panose="020B0502040204020203" pitchFamily="34" charset="0"/>
                <a:cs typeface="Segoe UI Light" panose="020B0502040204020203" pitchFamily="34" charset="0"/>
              </a:rPr>
              <a:t>!</a:t>
            </a:r>
          </a:p>
          <a:p>
            <a:endParaRPr lang="en-US" altLang="el-GR" sz="1600" dirty="0" smtClean="0">
              <a:solidFill>
                <a:srgbClr val="000000"/>
              </a:solidFill>
              <a:latin typeface="Calibri Light" panose="020F0302020204030204" pitchFamily="34" charset="0"/>
            </a:endParaRPr>
          </a:p>
          <a:p>
            <a:pPr lvl="0"/>
            <a:r>
              <a:rPr lang="el-GR" altLang="el-GR" dirty="0" smtClean="0">
                <a:solidFill>
                  <a:srgbClr val="316EA5"/>
                </a:solidFill>
                <a:latin typeface="Tekton Pro" panose="020F0603020208020904" pitchFamily="34" charset="0"/>
              </a:rPr>
              <a:t>Γιατί; </a:t>
            </a:r>
            <a:r>
              <a:rPr lang="en-US" altLang="el-GR" dirty="0" smtClean="0">
                <a:solidFill>
                  <a:srgbClr val="316EA5"/>
                </a:solidFill>
                <a:latin typeface="Tekton Pro" panose="020F0603020208020904" pitchFamily="34" charset="0"/>
              </a:rPr>
              <a:t> </a:t>
            </a:r>
            <a:endParaRPr lang="el-GR" altLang="el-GR" dirty="0">
              <a:solidFill>
                <a:srgbClr val="000000"/>
              </a:solidFill>
              <a:latin typeface="Segoe UI Light" panose="020B0502040204020203" pitchFamily="34" charset="0"/>
              <a:cs typeface="Segoe UI Light" panose="020B0502040204020203" pitchFamily="34" charset="0"/>
            </a:endParaRPr>
          </a:p>
          <a:p>
            <a:pPr lvl="0"/>
            <a:r>
              <a:rPr lang="el-GR" altLang="el-GR" dirty="0">
                <a:solidFill>
                  <a:srgbClr val="000000"/>
                </a:solidFill>
                <a:latin typeface="Segoe UI Light" panose="020B0502040204020203" pitchFamily="34" charset="0"/>
                <a:cs typeface="Segoe UI Light" panose="020B0502040204020203" pitchFamily="34" charset="0"/>
              </a:rPr>
              <a:t>Διότι μέχρι τώρα δεν υπάρχει μηχανισμός για συστηματική αναφορά ή / και καταγραφή αναφερόμενων περιπτώσεων κακοποίησης και παραμέλησης παιδιών</a:t>
            </a:r>
            <a:endParaRPr lang="el-GR" dirty="0">
              <a:solidFill>
                <a:srgbClr val="000000"/>
              </a:solidFill>
              <a:latin typeface="Segoe UI Light" panose="020B0502040204020203" pitchFamily="34" charset="0"/>
              <a:cs typeface="Segoe UI Light" panose="020B0502040204020203" pitchFamily="34" charset="0"/>
            </a:endParaRPr>
          </a:p>
        </p:txBody>
      </p:sp>
      <p:pic>
        <p:nvPicPr>
          <p:cNvPr id="13" name="Picture 2"/>
          <p:cNvPicPr>
            <a:picLocks noChangeAspect="1" noChangeArrowheads="1"/>
          </p:cNvPicPr>
          <p:nvPr/>
        </p:nvPicPr>
        <p:blipFill>
          <a:blip r:embed="rId3" cstate="print"/>
          <a:srcRect/>
          <a:stretch>
            <a:fillRect/>
          </a:stretch>
        </p:blipFill>
        <p:spPr bwMode="auto">
          <a:xfrm>
            <a:off x="6176563" y="92706"/>
            <a:ext cx="2915940" cy="508405"/>
          </a:xfrm>
          <a:prstGeom prst="rect">
            <a:avLst/>
          </a:prstGeom>
          <a:noFill/>
          <a:ln w="9525">
            <a:noFill/>
            <a:miter lim="800000"/>
            <a:headEnd/>
            <a:tailEnd/>
          </a:ln>
        </p:spPr>
      </p:pic>
    </p:spTree>
    <p:extLst>
      <p:ext uri="{BB962C8B-B14F-4D97-AF65-F5344CB8AC3E}">
        <p14:creationId xmlns="" xmlns:p14="http://schemas.microsoft.com/office/powerpoint/2010/main" val="42697926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grpId="0" nodeType="clickEffect">
                                  <p:stCondLst>
                                    <p:cond delay="0"/>
                                  </p:stCondLst>
                                  <p:childTnLst>
                                    <p:set>
                                      <p:cBhvr>
                                        <p:cTn id="13" dur="1" fill="hold">
                                          <p:stCondLst>
                                            <p:cond delay="0"/>
                                          </p:stCondLst>
                                        </p:cTn>
                                        <p:tgtEl>
                                          <p:spTgt spid="10"/>
                                        </p:tgtEl>
                                        <p:attrNameLst>
                                          <p:attrName>style.visibility</p:attrName>
                                        </p:attrNameLst>
                                      </p:cBhvr>
                                      <p:to>
                                        <p:strVal val="visible"/>
                                      </p:to>
                                    </p:set>
                                    <p:anim calcmode="lin" valueType="num">
                                      <p:cBhvr>
                                        <p:cTn id="14" dur="500" fill="hold"/>
                                        <p:tgtEl>
                                          <p:spTgt spid="10"/>
                                        </p:tgtEl>
                                        <p:attrNameLst>
                                          <p:attrName>ppt_w</p:attrName>
                                        </p:attrNameLst>
                                      </p:cBhvr>
                                      <p:tavLst>
                                        <p:tav tm="0">
                                          <p:val>
                                            <p:fltVal val="0"/>
                                          </p:val>
                                        </p:tav>
                                        <p:tav tm="100000">
                                          <p:val>
                                            <p:strVal val="#ppt_w"/>
                                          </p:val>
                                        </p:tav>
                                      </p:tavLst>
                                    </p:anim>
                                    <p:anim calcmode="lin" valueType="num">
                                      <p:cBhvr>
                                        <p:cTn id="15" dur="500" fill="hold"/>
                                        <p:tgtEl>
                                          <p:spTgt spid="10"/>
                                        </p:tgtEl>
                                        <p:attrNameLst>
                                          <p:attrName>ppt_h</p:attrName>
                                        </p:attrNameLst>
                                      </p:cBhvr>
                                      <p:tavLst>
                                        <p:tav tm="0">
                                          <p:val>
                                            <p:fltVal val="0"/>
                                          </p:val>
                                        </p:tav>
                                        <p:tav tm="100000">
                                          <p:val>
                                            <p:strVal val="#ppt_h"/>
                                          </p:val>
                                        </p:tav>
                                      </p:tavLst>
                                    </p:anim>
                                    <p:animEffect transition="in" filter="fade">
                                      <p:cBhvr>
                                        <p:cTn id="16" dur="500"/>
                                        <p:tgtEl>
                                          <p:spTgt spid="10"/>
                                        </p:tgtEl>
                                      </p:cBhvr>
                                    </p:animEffect>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11"/>
                                        </p:tgtEl>
                                        <p:attrNameLst>
                                          <p:attrName>style.visibility</p:attrName>
                                        </p:attrNameLst>
                                      </p:cBhvr>
                                      <p:to>
                                        <p:strVal val="visible"/>
                                      </p:to>
                                    </p:set>
                                    <p:animEffect transition="in" filter="fade">
                                      <p:cBhvr>
                                        <p:cTn id="21" dur="1000"/>
                                        <p:tgtEl>
                                          <p:spTgt spid="11"/>
                                        </p:tgtEl>
                                      </p:cBhvr>
                                    </p:animEffect>
                                    <p:anim calcmode="lin" valueType="num">
                                      <p:cBhvr>
                                        <p:cTn id="22" dur="1000" fill="hold"/>
                                        <p:tgtEl>
                                          <p:spTgt spid="11"/>
                                        </p:tgtEl>
                                        <p:attrNameLst>
                                          <p:attrName>ppt_x</p:attrName>
                                        </p:attrNameLst>
                                      </p:cBhvr>
                                      <p:tavLst>
                                        <p:tav tm="0">
                                          <p:val>
                                            <p:strVal val="#ppt_x"/>
                                          </p:val>
                                        </p:tav>
                                        <p:tav tm="100000">
                                          <p:val>
                                            <p:strVal val="#ppt_x"/>
                                          </p:val>
                                        </p:tav>
                                      </p:tavLst>
                                    </p:anim>
                                    <p:anim calcmode="lin" valueType="num">
                                      <p:cBhvr>
                                        <p:cTn id="23"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53" presetClass="entr" presetSubtype="16" fill="hold" grpId="0" nodeType="clickEffect">
                                  <p:stCondLst>
                                    <p:cond delay="0"/>
                                  </p:stCondLst>
                                  <p:childTnLst>
                                    <p:set>
                                      <p:cBhvr>
                                        <p:cTn id="27" dur="1" fill="hold">
                                          <p:stCondLst>
                                            <p:cond delay="0"/>
                                          </p:stCondLst>
                                        </p:cTn>
                                        <p:tgtEl>
                                          <p:spTgt spid="12"/>
                                        </p:tgtEl>
                                        <p:attrNameLst>
                                          <p:attrName>style.visibility</p:attrName>
                                        </p:attrNameLst>
                                      </p:cBhvr>
                                      <p:to>
                                        <p:strVal val="visible"/>
                                      </p:to>
                                    </p:set>
                                    <p:anim calcmode="lin" valueType="num">
                                      <p:cBhvr>
                                        <p:cTn id="28" dur="500" fill="hold"/>
                                        <p:tgtEl>
                                          <p:spTgt spid="12"/>
                                        </p:tgtEl>
                                        <p:attrNameLst>
                                          <p:attrName>ppt_w</p:attrName>
                                        </p:attrNameLst>
                                      </p:cBhvr>
                                      <p:tavLst>
                                        <p:tav tm="0">
                                          <p:val>
                                            <p:fltVal val="0"/>
                                          </p:val>
                                        </p:tav>
                                        <p:tav tm="100000">
                                          <p:val>
                                            <p:strVal val="#ppt_w"/>
                                          </p:val>
                                        </p:tav>
                                      </p:tavLst>
                                    </p:anim>
                                    <p:anim calcmode="lin" valueType="num">
                                      <p:cBhvr>
                                        <p:cTn id="29" dur="500" fill="hold"/>
                                        <p:tgtEl>
                                          <p:spTgt spid="12"/>
                                        </p:tgtEl>
                                        <p:attrNameLst>
                                          <p:attrName>ppt_h</p:attrName>
                                        </p:attrNameLst>
                                      </p:cBhvr>
                                      <p:tavLst>
                                        <p:tav tm="0">
                                          <p:val>
                                            <p:fltVal val="0"/>
                                          </p:val>
                                        </p:tav>
                                        <p:tav tm="100000">
                                          <p:val>
                                            <p:strVal val="#ppt_h"/>
                                          </p:val>
                                        </p:tav>
                                      </p:tavLst>
                                    </p:anim>
                                    <p:animEffect transition="in" filter="fade">
                                      <p:cBhvr>
                                        <p:cTn id="30"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0" grpId="0"/>
      <p:bldP spid="11" grpId="0"/>
      <p:bldP spid="1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395536" y="771550"/>
            <a:ext cx="3096344" cy="1477328"/>
          </a:xfrm>
          <a:prstGeom prst="rect">
            <a:avLst/>
          </a:prstGeom>
        </p:spPr>
        <p:txBody>
          <a:bodyPr wrap="square">
            <a:spAutoFit/>
          </a:bodyPr>
          <a:lstStyle/>
          <a:p>
            <a:pPr lvl="0"/>
            <a:r>
              <a:rPr lang="el-GR" altLang="el-GR" b="1" dirty="0" smtClean="0">
                <a:solidFill>
                  <a:srgbClr val="DA8200"/>
                </a:solidFill>
                <a:latin typeface="Tekton Pro" panose="020F0603020208020904" pitchFamily="34" charset="0"/>
              </a:rPr>
              <a:t>Γιατί είναι σημαντικό να γνωρίζουμε</a:t>
            </a:r>
            <a:r>
              <a:rPr lang="el-GR" altLang="el-GR" b="1" dirty="0" smtClean="0">
                <a:solidFill>
                  <a:schemeClr val="tx2">
                    <a:lumMod val="60000"/>
                    <a:lumOff val="40000"/>
                  </a:schemeClr>
                </a:solidFill>
                <a:latin typeface="Tekton Pro" panose="020F0603020208020904" pitchFamily="34" charset="0"/>
              </a:rPr>
              <a:t> τον αριθμό των παιδιών που επηρεάστηκαν από κακοποίηση</a:t>
            </a:r>
            <a:r>
              <a:rPr lang="el-GR" altLang="el-GR" b="1" dirty="0">
                <a:solidFill>
                  <a:schemeClr val="tx2">
                    <a:lumMod val="60000"/>
                    <a:lumOff val="40000"/>
                  </a:schemeClr>
                </a:solidFill>
                <a:latin typeface="Tekton Pro" panose="020F0603020208020904" pitchFamily="34" charset="0"/>
              </a:rPr>
              <a:t> </a:t>
            </a:r>
            <a:r>
              <a:rPr lang="el-GR" altLang="el-GR" b="1" dirty="0" smtClean="0">
                <a:solidFill>
                  <a:schemeClr val="tx2">
                    <a:lumMod val="60000"/>
                    <a:lumOff val="40000"/>
                  </a:schemeClr>
                </a:solidFill>
                <a:latin typeface="Tekton Pro" panose="020F0603020208020904" pitchFamily="34" charset="0"/>
              </a:rPr>
              <a:t>και παραμέληση; </a:t>
            </a:r>
            <a:r>
              <a:rPr lang="en-US" altLang="el-GR" b="1" dirty="0" smtClean="0">
                <a:solidFill>
                  <a:schemeClr val="tx2">
                    <a:lumMod val="60000"/>
                    <a:lumOff val="40000"/>
                  </a:schemeClr>
                </a:solidFill>
                <a:latin typeface="Tekton Pro" panose="020F0603020208020904" pitchFamily="34" charset="0"/>
              </a:rPr>
              <a:t> </a:t>
            </a:r>
            <a:endParaRPr lang="el-GR" dirty="0">
              <a:solidFill>
                <a:schemeClr val="tx2">
                  <a:lumMod val="60000"/>
                  <a:lumOff val="40000"/>
                </a:schemeClr>
              </a:solidFill>
            </a:endParaRPr>
          </a:p>
        </p:txBody>
      </p:sp>
      <p:sp>
        <p:nvSpPr>
          <p:cNvPr id="5" name="Rectangle 4"/>
          <p:cNvSpPr/>
          <p:nvPr/>
        </p:nvSpPr>
        <p:spPr>
          <a:xfrm>
            <a:off x="3995936" y="545648"/>
            <a:ext cx="4572000" cy="3970318"/>
          </a:xfrm>
          <a:prstGeom prst="rect">
            <a:avLst/>
          </a:prstGeom>
        </p:spPr>
        <p:txBody>
          <a:bodyPr>
            <a:spAutoFit/>
          </a:bodyPr>
          <a:lstStyle/>
          <a:p>
            <a:pPr lvl="0"/>
            <a:r>
              <a:rPr lang="el-GR" altLang="el-GR" dirty="0" smtClean="0">
                <a:solidFill>
                  <a:srgbClr val="000000"/>
                </a:solidFill>
                <a:latin typeface="Segoe UI Light" panose="020B0502040204020203" pitchFamily="34" charset="0"/>
                <a:cs typeface="Segoe UI Light" panose="020B0502040204020203" pitchFamily="34" charset="0"/>
              </a:rPr>
              <a:t>Επειδή </a:t>
            </a:r>
            <a:endParaRPr lang="el-GR" altLang="el-GR" dirty="0">
              <a:solidFill>
                <a:srgbClr val="000000"/>
              </a:solidFill>
              <a:latin typeface="Segoe UI Light" panose="020B0502040204020203" pitchFamily="34" charset="0"/>
              <a:cs typeface="Segoe UI Light" panose="020B0502040204020203" pitchFamily="34" charset="0"/>
            </a:endParaRPr>
          </a:p>
          <a:p>
            <a:pPr marL="285750" lvl="0" indent="-285750">
              <a:buFontTx/>
              <a:buChar char="-"/>
            </a:pPr>
            <a:r>
              <a:rPr lang="el-GR" altLang="el-GR" dirty="0" smtClean="0">
                <a:solidFill>
                  <a:srgbClr val="000000"/>
                </a:solidFill>
                <a:latin typeface="Segoe UI Light" panose="020B0502040204020203" pitchFamily="34" charset="0"/>
                <a:cs typeface="Segoe UI Light" panose="020B0502040204020203" pitchFamily="34" charset="0"/>
              </a:rPr>
              <a:t>η </a:t>
            </a:r>
            <a:r>
              <a:rPr lang="el-GR" altLang="el-GR" dirty="0">
                <a:solidFill>
                  <a:srgbClr val="000000"/>
                </a:solidFill>
                <a:latin typeface="Segoe UI Light" panose="020B0502040204020203" pitchFamily="34" charset="0"/>
                <a:cs typeface="Segoe UI Light" panose="020B0502040204020203" pitchFamily="34" charset="0"/>
              </a:rPr>
              <a:t>έλλειψη αξιόπιστων πληροφοριών σχετικά με τον αριθμό των παιδιών που πλήττονται από κακοποίηση και παραμέληση </a:t>
            </a:r>
            <a:r>
              <a:rPr lang="el-GR" altLang="el-GR" dirty="0" smtClean="0">
                <a:solidFill>
                  <a:srgbClr val="000000"/>
                </a:solidFill>
                <a:latin typeface="Segoe UI Light" panose="020B0502040204020203" pitchFamily="34" charset="0"/>
                <a:cs typeface="Segoe UI Light" panose="020B0502040204020203" pitchFamily="34" charset="0"/>
              </a:rPr>
              <a:t>έχει </a:t>
            </a:r>
            <a:r>
              <a:rPr lang="el-GR" altLang="el-GR" dirty="0">
                <a:solidFill>
                  <a:srgbClr val="000000"/>
                </a:solidFill>
                <a:latin typeface="Segoe UI Light" panose="020B0502040204020203" pitchFamily="34" charset="0"/>
                <a:cs typeface="Segoe UI Light" panose="020B0502040204020203" pitchFamily="34" charset="0"/>
              </a:rPr>
              <a:t>αναγνωριστεί ως «σοβαρός περιορισμός στην υποβολή αποτελεσματικής αντίδρασης στη δημόσια υγεία</a:t>
            </a:r>
            <a:r>
              <a:rPr lang="el-GR" altLang="el-GR" dirty="0" smtClean="0">
                <a:solidFill>
                  <a:srgbClr val="000000"/>
                </a:solidFill>
                <a:latin typeface="Segoe UI Light" panose="020B0502040204020203" pitchFamily="34" charset="0"/>
                <a:cs typeface="Segoe UI Light" panose="020B0502040204020203" pitchFamily="34" charset="0"/>
              </a:rPr>
              <a:t>»</a:t>
            </a:r>
            <a:r>
              <a:rPr lang="en-US" altLang="el-GR" dirty="0" smtClean="0">
                <a:solidFill>
                  <a:srgbClr val="000000"/>
                </a:solidFill>
                <a:latin typeface="Segoe UI Light" panose="020B0502040204020203" pitchFamily="34" charset="0"/>
                <a:cs typeface="Segoe UI Light" panose="020B0502040204020203" pitchFamily="34" charset="0"/>
              </a:rPr>
              <a:t> (</a:t>
            </a:r>
            <a:r>
              <a:rPr lang="en-US" altLang="el-GR" dirty="0" err="1">
                <a:solidFill>
                  <a:srgbClr val="000000"/>
                </a:solidFill>
                <a:latin typeface="Segoe UI Light" panose="020B0502040204020203" pitchFamily="34" charset="0"/>
                <a:cs typeface="Segoe UI Light" panose="020B0502040204020203" pitchFamily="34" charset="0"/>
              </a:rPr>
              <a:t>Leeb</a:t>
            </a:r>
            <a:r>
              <a:rPr lang="en-US" altLang="el-GR" dirty="0">
                <a:solidFill>
                  <a:srgbClr val="000000"/>
                </a:solidFill>
                <a:latin typeface="Segoe UI Light" panose="020B0502040204020203" pitchFamily="34" charset="0"/>
                <a:cs typeface="Segoe UI Light" panose="020B0502040204020203" pitchFamily="34" charset="0"/>
              </a:rPr>
              <a:t> et al. 2008) </a:t>
            </a:r>
          </a:p>
          <a:p>
            <a:pPr marL="285750" lvl="0" indent="-285750">
              <a:buFontTx/>
              <a:buChar char="-"/>
            </a:pPr>
            <a:endParaRPr lang="en-US" altLang="el-GR" dirty="0" smtClean="0">
              <a:solidFill>
                <a:srgbClr val="000000"/>
              </a:solidFill>
              <a:latin typeface="Segoe UI Light" panose="020B0502040204020203" pitchFamily="34" charset="0"/>
              <a:cs typeface="Segoe UI Light" panose="020B0502040204020203" pitchFamily="34" charset="0"/>
            </a:endParaRPr>
          </a:p>
          <a:p>
            <a:pPr marL="285750" lvl="0" indent="-285750">
              <a:buFontTx/>
              <a:buChar char="-"/>
            </a:pPr>
            <a:r>
              <a:rPr lang="el-GR" altLang="el-GR" dirty="0">
                <a:solidFill>
                  <a:srgbClr val="000000"/>
                </a:solidFill>
                <a:latin typeface="Segoe UI Light" panose="020B0502040204020203" pitchFamily="34" charset="0"/>
                <a:cs typeface="Segoe UI Light" panose="020B0502040204020203" pitchFamily="34" charset="0"/>
              </a:rPr>
              <a:t>αποκτώντας γνώση της έκτασης και της φύσης της παιδικής κακοποίησης, από την άλλη πλευρά, </a:t>
            </a:r>
            <a:r>
              <a:rPr lang="el-GR" altLang="el-GR" dirty="0" smtClean="0">
                <a:solidFill>
                  <a:srgbClr val="000000"/>
                </a:solidFill>
                <a:latin typeface="Segoe UI Light" panose="020B0502040204020203" pitchFamily="34" charset="0"/>
                <a:cs typeface="Segoe UI Light" panose="020B0502040204020203" pitchFamily="34" charset="0"/>
              </a:rPr>
              <a:t>«είναι </a:t>
            </a:r>
            <a:r>
              <a:rPr lang="el-GR" altLang="el-GR" dirty="0">
                <a:solidFill>
                  <a:srgbClr val="000000"/>
                </a:solidFill>
                <a:latin typeface="Segoe UI Light" panose="020B0502040204020203" pitchFamily="34" charset="0"/>
                <a:cs typeface="Segoe UI Light" panose="020B0502040204020203" pitchFamily="34" charset="0"/>
              </a:rPr>
              <a:t>το θεμέλιο για την πρόληψη της παιδικής </a:t>
            </a:r>
            <a:r>
              <a:rPr lang="el-GR" altLang="el-GR" dirty="0" smtClean="0">
                <a:solidFill>
                  <a:srgbClr val="000000"/>
                </a:solidFill>
                <a:latin typeface="Segoe UI Light" panose="020B0502040204020203" pitchFamily="34" charset="0"/>
                <a:cs typeface="Segoe UI Light" panose="020B0502040204020203" pitchFamily="34" charset="0"/>
              </a:rPr>
              <a:t>κακοποίησης»</a:t>
            </a:r>
            <a:r>
              <a:rPr lang="en-US" altLang="el-GR" dirty="0" smtClean="0">
                <a:solidFill>
                  <a:srgbClr val="000000"/>
                </a:solidFill>
                <a:latin typeface="Segoe UI Light" panose="020B0502040204020203" pitchFamily="34" charset="0"/>
                <a:cs typeface="Segoe UI Light" panose="020B0502040204020203" pitchFamily="34" charset="0"/>
              </a:rPr>
              <a:t> (</a:t>
            </a:r>
            <a:r>
              <a:rPr lang="en-US" altLang="el-GR" dirty="0">
                <a:solidFill>
                  <a:srgbClr val="000000"/>
                </a:solidFill>
                <a:latin typeface="Segoe UI Light" panose="020B0502040204020203" pitchFamily="34" charset="0"/>
                <a:cs typeface="Segoe UI Light" panose="020B0502040204020203" pitchFamily="34" charset="0"/>
              </a:rPr>
              <a:t>Fallon et al. 2010)</a:t>
            </a:r>
            <a:endParaRPr lang="el-GR" dirty="0">
              <a:solidFill>
                <a:srgbClr val="000000"/>
              </a:solidFill>
              <a:latin typeface="Segoe UI Light" panose="020B0502040204020203" pitchFamily="34" charset="0"/>
              <a:cs typeface="Segoe UI Light" panose="020B0502040204020203" pitchFamily="34" charset="0"/>
            </a:endParaRPr>
          </a:p>
        </p:txBody>
      </p:sp>
      <p:pic>
        <p:nvPicPr>
          <p:cNvPr id="6" name="Picture 2"/>
          <p:cNvPicPr>
            <a:picLocks noChangeAspect="1" noChangeArrowheads="1"/>
          </p:cNvPicPr>
          <p:nvPr/>
        </p:nvPicPr>
        <p:blipFill>
          <a:blip r:embed="rId3" cstate="print"/>
          <a:srcRect/>
          <a:stretch>
            <a:fillRect/>
          </a:stretch>
        </p:blipFill>
        <p:spPr bwMode="auto">
          <a:xfrm>
            <a:off x="6084168" y="4515966"/>
            <a:ext cx="2915940" cy="508405"/>
          </a:xfrm>
          <a:prstGeom prst="rect">
            <a:avLst/>
          </a:prstGeom>
          <a:noFill/>
          <a:ln w="9525">
            <a:noFill/>
            <a:miter lim="800000"/>
            <a:headEnd/>
            <a:tailEnd/>
          </a:ln>
        </p:spPr>
      </p:pic>
    </p:spTree>
    <p:extLst>
      <p:ext uri="{BB962C8B-B14F-4D97-AF65-F5344CB8AC3E}">
        <p14:creationId xmlns="" xmlns:p14="http://schemas.microsoft.com/office/powerpoint/2010/main" val="5694566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grpId="0" nodeType="clickEffect">
                                  <p:stCondLst>
                                    <p:cond delay="0"/>
                                  </p:stCondLst>
                                  <p:childTnLst>
                                    <p:set>
                                      <p:cBhvr>
                                        <p:cTn id="13" dur="1" fill="hold">
                                          <p:stCondLst>
                                            <p:cond delay="0"/>
                                          </p:stCondLst>
                                        </p:cTn>
                                        <p:tgtEl>
                                          <p:spTgt spid="5"/>
                                        </p:tgtEl>
                                        <p:attrNameLst>
                                          <p:attrName>style.visibility</p:attrName>
                                        </p:attrNameLst>
                                      </p:cBhvr>
                                      <p:to>
                                        <p:strVal val="visible"/>
                                      </p:to>
                                    </p:set>
                                    <p:anim calcmode="lin" valueType="num">
                                      <p:cBhvr>
                                        <p:cTn id="14" dur="500" fill="hold"/>
                                        <p:tgtEl>
                                          <p:spTgt spid="5"/>
                                        </p:tgtEl>
                                        <p:attrNameLst>
                                          <p:attrName>ppt_w</p:attrName>
                                        </p:attrNameLst>
                                      </p:cBhvr>
                                      <p:tavLst>
                                        <p:tav tm="0">
                                          <p:val>
                                            <p:fltVal val="0"/>
                                          </p:val>
                                        </p:tav>
                                        <p:tav tm="100000">
                                          <p:val>
                                            <p:strVal val="#ppt_w"/>
                                          </p:val>
                                        </p:tav>
                                      </p:tavLst>
                                    </p:anim>
                                    <p:anim calcmode="lin" valueType="num">
                                      <p:cBhvr>
                                        <p:cTn id="15" dur="500" fill="hold"/>
                                        <p:tgtEl>
                                          <p:spTgt spid="5"/>
                                        </p:tgtEl>
                                        <p:attrNameLst>
                                          <p:attrName>ppt_h</p:attrName>
                                        </p:attrNameLst>
                                      </p:cBhvr>
                                      <p:tavLst>
                                        <p:tav tm="0">
                                          <p:val>
                                            <p:fltVal val="0"/>
                                          </p:val>
                                        </p:tav>
                                        <p:tav tm="100000">
                                          <p:val>
                                            <p:strVal val="#ppt_h"/>
                                          </p:val>
                                        </p:tav>
                                      </p:tavLst>
                                    </p:anim>
                                    <p:animEffect transition="in" filter="fade">
                                      <p:cBhvr>
                                        <p:cTn id="16"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Diagram 2"/>
          <p:cNvGraphicFramePr/>
          <p:nvPr>
            <p:extLst>
              <p:ext uri="{D42A27DB-BD31-4B8C-83A1-F6EECF244321}">
                <p14:modId xmlns="" xmlns:p14="http://schemas.microsoft.com/office/powerpoint/2010/main" val="3728674959"/>
              </p:ext>
            </p:extLst>
          </p:nvPr>
        </p:nvGraphicFramePr>
        <p:xfrm>
          <a:off x="323528" y="339502"/>
          <a:ext cx="8496944" cy="446449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5" name="Picture 2"/>
          <p:cNvPicPr>
            <a:picLocks noChangeAspect="1" noChangeArrowheads="1"/>
          </p:cNvPicPr>
          <p:nvPr/>
        </p:nvPicPr>
        <p:blipFill>
          <a:blip r:embed="rId7" cstate="print"/>
          <a:srcRect/>
          <a:stretch>
            <a:fillRect/>
          </a:stretch>
        </p:blipFill>
        <p:spPr bwMode="auto">
          <a:xfrm>
            <a:off x="5539111" y="4547617"/>
            <a:ext cx="3262311" cy="568796"/>
          </a:xfrm>
          <a:prstGeom prst="rect">
            <a:avLst/>
          </a:prstGeom>
          <a:noFill/>
          <a:ln w="9525">
            <a:noFill/>
            <a:miter lim="800000"/>
            <a:headEnd/>
            <a:tailEnd/>
          </a:ln>
        </p:spPr>
      </p:pic>
      <p:pic>
        <p:nvPicPr>
          <p:cNvPr id="4" name="Picture 2"/>
          <p:cNvPicPr>
            <a:picLocks noChangeAspect="1" noChangeArrowheads="1"/>
          </p:cNvPicPr>
          <p:nvPr/>
        </p:nvPicPr>
        <p:blipFill>
          <a:blip r:embed="rId8" cstate="print"/>
          <a:srcRect/>
          <a:stretch>
            <a:fillRect/>
          </a:stretch>
        </p:blipFill>
        <p:spPr bwMode="auto">
          <a:xfrm>
            <a:off x="2500298" y="1357304"/>
            <a:ext cx="2031405" cy="2214578"/>
          </a:xfrm>
          <a:prstGeom prst="rect">
            <a:avLst/>
          </a:prstGeom>
          <a:noFill/>
          <a:ln w="9525" algn="in">
            <a:noFill/>
            <a:miter lim="800000"/>
            <a:headEnd/>
            <a:tailEnd/>
          </a:ln>
          <a:effectLst/>
        </p:spPr>
      </p:pic>
    </p:spTree>
    <p:extLst>
      <p:ext uri="{BB962C8B-B14F-4D97-AF65-F5344CB8AC3E}">
        <p14:creationId xmlns="" xmlns:p14="http://schemas.microsoft.com/office/powerpoint/2010/main" val="18772337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3">
                                            <p:graphicEl>
                                              <a:dgm id="{A79C8F91-ED46-4270-BD95-7BD302CB6A0D}"/>
                                            </p:graphicEl>
                                          </p:spTgt>
                                        </p:tgtEl>
                                        <p:attrNameLst>
                                          <p:attrName>style.visibility</p:attrName>
                                        </p:attrNameLst>
                                      </p:cBhvr>
                                      <p:to>
                                        <p:strVal val="visible"/>
                                      </p:to>
                                    </p:set>
                                    <p:anim calcmode="lin" valueType="num">
                                      <p:cBhvr>
                                        <p:cTn id="7" dur="500" fill="hold"/>
                                        <p:tgtEl>
                                          <p:spTgt spid="3">
                                            <p:graphicEl>
                                              <a:dgm id="{A79C8F91-ED46-4270-BD95-7BD302CB6A0D}"/>
                                            </p:graphicEl>
                                          </p:spTgt>
                                        </p:tgtEl>
                                        <p:attrNameLst>
                                          <p:attrName>ppt_w</p:attrName>
                                        </p:attrNameLst>
                                      </p:cBhvr>
                                      <p:tavLst>
                                        <p:tav tm="0">
                                          <p:val>
                                            <p:fltVal val="0"/>
                                          </p:val>
                                        </p:tav>
                                        <p:tav tm="100000">
                                          <p:val>
                                            <p:strVal val="#ppt_w"/>
                                          </p:val>
                                        </p:tav>
                                      </p:tavLst>
                                    </p:anim>
                                    <p:anim calcmode="lin" valueType="num">
                                      <p:cBhvr>
                                        <p:cTn id="8" dur="500" fill="hold"/>
                                        <p:tgtEl>
                                          <p:spTgt spid="3">
                                            <p:graphicEl>
                                              <a:dgm id="{A79C8F91-ED46-4270-BD95-7BD302CB6A0D}"/>
                                            </p:graphicEl>
                                          </p:spTgt>
                                        </p:tgtEl>
                                        <p:attrNameLst>
                                          <p:attrName>ppt_h</p:attrName>
                                        </p:attrNameLst>
                                      </p:cBhvr>
                                      <p:tavLst>
                                        <p:tav tm="0">
                                          <p:val>
                                            <p:fltVal val="0"/>
                                          </p:val>
                                        </p:tav>
                                        <p:tav tm="100000">
                                          <p:val>
                                            <p:strVal val="#ppt_h"/>
                                          </p:val>
                                        </p:tav>
                                      </p:tavLst>
                                    </p:anim>
                                    <p:animEffect transition="in" filter="fade">
                                      <p:cBhvr>
                                        <p:cTn id="9" dur="500"/>
                                        <p:tgtEl>
                                          <p:spTgt spid="3">
                                            <p:graphicEl>
                                              <a:dgm id="{A79C8F91-ED46-4270-BD95-7BD302CB6A0D}"/>
                                            </p:graphicEl>
                                          </p:spTgt>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grpId="0" nodeType="clickEffect">
                                  <p:stCondLst>
                                    <p:cond delay="0"/>
                                  </p:stCondLst>
                                  <p:childTnLst>
                                    <p:set>
                                      <p:cBhvr>
                                        <p:cTn id="13" dur="1" fill="hold">
                                          <p:stCondLst>
                                            <p:cond delay="0"/>
                                          </p:stCondLst>
                                        </p:cTn>
                                        <p:tgtEl>
                                          <p:spTgt spid="3">
                                            <p:graphicEl>
                                              <a:dgm id="{0F8E407F-C375-46A9-8C01-E4A05FC127E7}"/>
                                            </p:graphicEl>
                                          </p:spTgt>
                                        </p:tgtEl>
                                        <p:attrNameLst>
                                          <p:attrName>style.visibility</p:attrName>
                                        </p:attrNameLst>
                                      </p:cBhvr>
                                      <p:to>
                                        <p:strVal val="visible"/>
                                      </p:to>
                                    </p:set>
                                    <p:anim calcmode="lin" valueType="num">
                                      <p:cBhvr>
                                        <p:cTn id="14" dur="500" fill="hold"/>
                                        <p:tgtEl>
                                          <p:spTgt spid="3">
                                            <p:graphicEl>
                                              <a:dgm id="{0F8E407F-C375-46A9-8C01-E4A05FC127E7}"/>
                                            </p:graphicEl>
                                          </p:spTgt>
                                        </p:tgtEl>
                                        <p:attrNameLst>
                                          <p:attrName>ppt_w</p:attrName>
                                        </p:attrNameLst>
                                      </p:cBhvr>
                                      <p:tavLst>
                                        <p:tav tm="0">
                                          <p:val>
                                            <p:fltVal val="0"/>
                                          </p:val>
                                        </p:tav>
                                        <p:tav tm="100000">
                                          <p:val>
                                            <p:strVal val="#ppt_w"/>
                                          </p:val>
                                        </p:tav>
                                      </p:tavLst>
                                    </p:anim>
                                    <p:anim calcmode="lin" valueType="num">
                                      <p:cBhvr>
                                        <p:cTn id="15" dur="500" fill="hold"/>
                                        <p:tgtEl>
                                          <p:spTgt spid="3">
                                            <p:graphicEl>
                                              <a:dgm id="{0F8E407F-C375-46A9-8C01-E4A05FC127E7}"/>
                                            </p:graphicEl>
                                          </p:spTgt>
                                        </p:tgtEl>
                                        <p:attrNameLst>
                                          <p:attrName>ppt_h</p:attrName>
                                        </p:attrNameLst>
                                      </p:cBhvr>
                                      <p:tavLst>
                                        <p:tav tm="0">
                                          <p:val>
                                            <p:fltVal val="0"/>
                                          </p:val>
                                        </p:tav>
                                        <p:tav tm="100000">
                                          <p:val>
                                            <p:strVal val="#ppt_h"/>
                                          </p:val>
                                        </p:tav>
                                      </p:tavLst>
                                    </p:anim>
                                    <p:animEffect transition="in" filter="fade">
                                      <p:cBhvr>
                                        <p:cTn id="16" dur="500"/>
                                        <p:tgtEl>
                                          <p:spTgt spid="3">
                                            <p:graphicEl>
                                              <a:dgm id="{0F8E407F-C375-46A9-8C01-E4A05FC127E7}"/>
                                            </p:graphicEl>
                                          </p:spTgt>
                                        </p:tgtEl>
                                      </p:cBhvr>
                                    </p:animEffect>
                                  </p:childTnLst>
                                </p:cTn>
                              </p:par>
                            </p:childTnLst>
                          </p:cTn>
                        </p:par>
                      </p:childTnLst>
                    </p:cTn>
                  </p:par>
                  <p:par>
                    <p:cTn id="17" fill="hold">
                      <p:stCondLst>
                        <p:cond delay="indefinite"/>
                      </p:stCondLst>
                      <p:childTnLst>
                        <p:par>
                          <p:cTn id="18" fill="hold">
                            <p:stCondLst>
                              <p:cond delay="0"/>
                            </p:stCondLst>
                            <p:childTnLst>
                              <p:par>
                                <p:cTn id="19" presetID="53" presetClass="entr" presetSubtype="16" fill="hold" grpId="0" nodeType="clickEffect">
                                  <p:stCondLst>
                                    <p:cond delay="0"/>
                                  </p:stCondLst>
                                  <p:childTnLst>
                                    <p:set>
                                      <p:cBhvr>
                                        <p:cTn id="20" dur="1" fill="hold">
                                          <p:stCondLst>
                                            <p:cond delay="0"/>
                                          </p:stCondLst>
                                        </p:cTn>
                                        <p:tgtEl>
                                          <p:spTgt spid="3">
                                            <p:graphicEl>
                                              <a:dgm id="{1D3BC2B2-CA57-41D9-838C-A8CD4ED5102B}"/>
                                            </p:graphicEl>
                                          </p:spTgt>
                                        </p:tgtEl>
                                        <p:attrNameLst>
                                          <p:attrName>style.visibility</p:attrName>
                                        </p:attrNameLst>
                                      </p:cBhvr>
                                      <p:to>
                                        <p:strVal val="visible"/>
                                      </p:to>
                                    </p:set>
                                    <p:anim calcmode="lin" valueType="num">
                                      <p:cBhvr>
                                        <p:cTn id="21" dur="500" fill="hold"/>
                                        <p:tgtEl>
                                          <p:spTgt spid="3">
                                            <p:graphicEl>
                                              <a:dgm id="{1D3BC2B2-CA57-41D9-838C-A8CD4ED5102B}"/>
                                            </p:graphicEl>
                                          </p:spTgt>
                                        </p:tgtEl>
                                        <p:attrNameLst>
                                          <p:attrName>ppt_w</p:attrName>
                                        </p:attrNameLst>
                                      </p:cBhvr>
                                      <p:tavLst>
                                        <p:tav tm="0">
                                          <p:val>
                                            <p:fltVal val="0"/>
                                          </p:val>
                                        </p:tav>
                                        <p:tav tm="100000">
                                          <p:val>
                                            <p:strVal val="#ppt_w"/>
                                          </p:val>
                                        </p:tav>
                                      </p:tavLst>
                                    </p:anim>
                                    <p:anim calcmode="lin" valueType="num">
                                      <p:cBhvr>
                                        <p:cTn id="22" dur="500" fill="hold"/>
                                        <p:tgtEl>
                                          <p:spTgt spid="3">
                                            <p:graphicEl>
                                              <a:dgm id="{1D3BC2B2-CA57-41D9-838C-A8CD4ED5102B}"/>
                                            </p:graphicEl>
                                          </p:spTgt>
                                        </p:tgtEl>
                                        <p:attrNameLst>
                                          <p:attrName>ppt_h</p:attrName>
                                        </p:attrNameLst>
                                      </p:cBhvr>
                                      <p:tavLst>
                                        <p:tav tm="0">
                                          <p:val>
                                            <p:fltVal val="0"/>
                                          </p:val>
                                        </p:tav>
                                        <p:tav tm="100000">
                                          <p:val>
                                            <p:strVal val="#ppt_h"/>
                                          </p:val>
                                        </p:tav>
                                      </p:tavLst>
                                    </p:anim>
                                    <p:animEffect transition="in" filter="fade">
                                      <p:cBhvr>
                                        <p:cTn id="23" dur="500"/>
                                        <p:tgtEl>
                                          <p:spTgt spid="3">
                                            <p:graphicEl>
                                              <a:dgm id="{1D3BC2B2-CA57-41D9-838C-A8CD4ED5102B}"/>
                                            </p:graphicEl>
                                          </p:spTgt>
                                        </p:tgtEl>
                                      </p:cBhvr>
                                    </p:animEffect>
                                  </p:childTnLst>
                                </p:cTn>
                              </p:par>
                            </p:childTnLst>
                          </p:cTn>
                        </p:par>
                      </p:childTnLst>
                    </p:cTn>
                  </p:par>
                  <p:par>
                    <p:cTn id="24" fill="hold">
                      <p:stCondLst>
                        <p:cond delay="indefinite"/>
                      </p:stCondLst>
                      <p:childTnLst>
                        <p:par>
                          <p:cTn id="25" fill="hold">
                            <p:stCondLst>
                              <p:cond delay="0"/>
                            </p:stCondLst>
                            <p:childTnLst>
                              <p:par>
                                <p:cTn id="26" presetID="53" presetClass="entr" presetSubtype="16" fill="hold" grpId="0" nodeType="clickEffect">
                                  <p:stCondLst>
                                    <p:cond delay="0"/>
                                  </p:stCondLst>
                                  <p:childTnLst>
                                    <p:set>
                                      <p:cBhvr>
                                        <p:cTn id="27" dur="1" fill="hold">
                                          <p:stCondLst>
                                            <p:cond delay="0"/>
                                          </p:stCondLst>
                                        </p:cTn>
                                        <p:tgtEl>
                                          <p:spTgt spid="3">
                                            <p:graphicEl>
                                              <a:dgm id="{E6F93D65-7271-44DF-91DA-D7B435FF665B}"/>
                                            </p:graphicEl>
                                          </p:spTgt>
                                        </p:tgtEl>
                                        <p:attrNameLst>
                                          <p:attrName>style.visibility</p:attrName>
                                        </p:attrNameLst>
                                      </p:cBhvr>
                                      <p:to>
                                        <p:strVal val="visible"/>
                                      </p:to>
                                    </p:set>
                                    <p:anim calcmode="lin" valueType="num">
                                      <p:cBhvr>
                                        <p:cTn id="28" dur="500" fill="hold"/>
                                        <p:tgtEl>
                                          <p:spTgt spid="3">
                                            <p:graphicEl>
                                              <a:dgm id="{E6F93D65-7271-44DF-91DA-D7B435FF665B}"/>
                                            </p:graphicEl>
                                          </p:spTgt>
                                        </p:tgtEl>
                                        <p:attrNameLst>
                                          <p:attrName>ppt_w</p:attrName>
                                        </p:attrNameLst>
                                      </p:cBhvr>
                                      <p:tavLst>
                                        <p:tav tm="0">
                                          <p:val>
                                            <p:fltVal val="0"/>
                                          </p:val>
                                        </p:tav>
                                        <p:tav tm="100000">
                                          <p:val>
                                            <p:strVal val="#ppt_w"/>
                                          </p:val>
                                        </p:tav>
                                      </p:tavLst>
                                    </p:anim>
                                    <p:anim calcmode="lin" valueType="num">
                                      <p:cBhvr>
                                        <p:cTn id="29" dur="500" fill="hold"/>
                                        <p:tgtEl>
                                          <p:spTgt spid="3">
                                            <p:graphicEl>
                                              <a:dgm id="{E6F93D65-7271-44DF-91DA-D7B435FF665B}"/>
                                            </p:graphicEl>
                                          </p:spTgt>
                                        </p:tgtEl>
                                        <p:attrNameLst>
                                          <p:attrName>ppt_h</p:attrName>
                                        </p:attrNameLst>
                                      </p:cBhvr>
                                      <p:tavLst>
                                        <p:tav tm="0">
                                          <p:val>
                                            <p:fltVal val="0"/>
                                          </p:val>
                                        </p:tav>
                                        <p:tav tm="100000">
                                          <p:val>
                                            <p:strVal val="#ppt_h"/>
                                          </p:val>
                                        </p:tav>
                                      </p:tavLst>
                                    </p:anim>
                                    <p:animEffect transition="in" filter="fade">
                                      <p:cBhvr>
                                        <p:cTn id="30" dur="500"/>
                                        <p:tgtEl>
                                          <p:spTgt spid="3">
                                            <p:graphicEl>
                                              <a:dgm id="{E6F93D65-7271-44DF-91DA-D7B435FF665B}"/>
                                            </p:graphicEl>
                                          </p:spTgt>
                                        </p:tgtEl>
                                      </p:cBhvr>
                                    </p:animEffect>
                                  </p:childTnLst>
                                </p:cTn>
                              </p:par>
                            </p:childTnLst>
                          </p:cTn>
                        </p:par>
                      </p:childTnLst>
                    </p:cTn>
                  </p:par>
                  <p:par>
                    <p:cTn id="31" fill="hold">
                      <p:stCondLst>
                        <p:cond delay="indefinite"/>
                      </p:stCondLst>
                      <p:childTnLst>
                        <p:par>
                          <p:cTn id="32" fill="hold">
                            <p:stCondLst>
                              <p:cond delay="0"/>
                            </p:stCondLst>
                            <p:childTnLst>
                              <p:par>
                                <p:cTn id="33" presetID="4" presetClass="entr" presetSubtype="16" fill="hold" nodeType="clickEffect">
                                  <p:stCondLst>
                                    <p:cond delay="0"/>
                                  </p:stCondLst>
                                  <p:childTnLst>
                                    <p:set>
                                      <p:cBhvr>
                                        <p:cTn id="34" dur="1" fill="hold">
                                          <p:stCondLst>
                                            <p:cond delay="0"/>
                                          </p:stCondLst>
                                        </p:cTn>
                                        <p:tgtEl>
                                          <p:spTgt spid="4"/>
                                        </p:tgtEl>
                                        <p:attrNameLst>
                                          <p:attrName>style.visibility</p:attrName>
                                        </p:attrNameLst>
                                      </p:cBhvr>
                                      <p:to>
                                        <p:strVal val="visible"/>
                                      </p:to>
                                    </p:set>
                                    <p:animEffect transition="in" filter="box(in)">
                                      <p:cBhvr>
                                        <p:cTn id="35"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3" grpId="0">
        <p:bldSub>
          <a:bldDgm bld="one"/>
        </p:bldSub>
      </p:bldGraphic>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0" indent="0" algn="ctr">
              <a:buNone/>
            </a:pPr>
            <a:endParaRPr lang="en-US" dirty="0" smtClean="0"/>
          </a:p>
          <a:p>
            <a:pPr marL="0" indent="0" algn="ctr">
              <a:buNone/>
            </a:pPr>
            <a:r>
              <a:rPr lang="el-GR" sz="4400" dirty="0" smtClean="0"/>
              <a:t>Τι δείχνουν τα διαθέσιμα δεδομένα στη χώρα μας</a:t>
            </a:r>
            <a:endParaRPr lang="el-GR" dirty="0"/>
          </a:p>
        </p:txBody>
      </p:sp>
      <p:pic>
        <p:nvPicPr>
          <p:cNvPr id="4" name="Picture 2"/>
          <p:cNvPicPr>
            <a:picLocks noChangeAspect="1" noChangeArrowheads="1"/>
          </p:cNvPicPr>
          <p:nvPr/>
        </p:nvPicPr>
        <p:blipFill>
          <a:blip r:embed="rId3" cstate="print"/>
          <a:srcRect/>
          <a:stretch>
            <a:fillRect/>
          </a:stretch>
        </p:blipFill>
        <p:spPr bwMode="auto">
          <a:xfrm>
            <a:off x="6120556" y="4587974"/>
            <a:ext cx="2915940" cy="508405"/>
          </a:xfrm>
          <a:prstGeom prst="rect">
            <a:avLst/>
          </a:prstGeom>
          <a:noFill/>
          <a:ln w="9525">
            <a:noFill/>
            <a:miter lim="800000"/>
            <a:headEnd/>
            <a:tailEnd/>
          </a:ln>
        </p:spPr>
      </p:pic>
      <p:sp>
        <p:nvSpPr>
          <p:cNvPr id="5" name="Rectangle 3"/>
          <p:cNvSpPr>
            <a:spLocks noChangeArrowheads="1"/>
          </p:cNvSpPr>
          <p:nvPr/>
        </p:nvSpPr>
        <p:spPr bwMode="auto">
          <a:xfrm>
            <a:off x="2002148" y="4734736"/>
            <a:ext cx="4104283" cy="246221"/>
          </a:xfrm>
          <a:prstGeom prst="rect">
            <a:avLst/>
          </a:prstGeom>
          <a:noFill/>
          <a:ln w="9525">
            <a:noFill/>
            <a:miter lim="800000"/>
            <a:headEnd/>
            <a:tailEnd/>
          </a:ln>
          <a:effectLst/>
        </p:spPr>
        <p:txBody>
          <a:bodyPr wrap="square" anchor="ctr">
            <a:spAutoFit/>
          </a:bodyPr>
          <a:lstStyle/>
          <a:p>
            <a:pPr algn="r">
              <a:tabLst>
                <a:tab pos="2636773" algn="ctr"/>
                <a:tab pos="5273543" algn="r"/>
              </a:tabLst>
            </a:pPr>
            <a:r>
              <a:rPr lang="en-US" sz="1000" b="1" dirty="0" smtClean="0">
                <a:solidFill>
                  <a:srgbClr val="595959"/>
                </a:solidFill>
                <a:latin typeface="Agency FB" pitchFamily="34" charset="0"/>
                <a:cs typeface="Times New Roman" pitchFamily="18" charset="0"/>
              </a:rPr>
              <a:t>CAN-MDS Operators’’ Seminar</a:t>
            </a:r>
            <a:endParaRPr lang="en-US" sz="1400" b="1" dirty="0"/>
          </a:p>
        </p:txBody>
      </p:sp>
      <p:pic>
        <p:nvPicPr>
          <p:cNvPr id="6" name="Picture 5"/>
          <p:cNvPicPr>
            <a:picLocks noChangeAspect="1"/>
          </p:cNvPicPr>
          <p:nvPr/>
        </p:nvPicPr>
        <p:blipFill>
          <a:blip r:embed="rId4" cstate="print"/>
          <a:stretch>
            <a:fillRect/>
          </a:stretch>
        </p:blipFill>
        <p:spPr>
          <a:xfrm>
            <a:off x="4115844" y="4713897"/>
            <a:ext cx="471335" cy="312397"/>
          </a:xfrm>
          <a:prstGeom prst="rect">
            <a:avLst/>
          </a:prstGeom>
        </p:spPr>
      </p:pic>
    </p:spTree>
    <p:extLst>
      <p:ext uri="{BB962C8B-B14F-4D97-AF65-F5344CB8AC3E}">
        <p14:creationId xmlns="" xmlns:p14="http://schemas.microsoft.com/office/powerpoint/2010/main" val="398658522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endParaRPr lang="en-US" dirty="0"/>
          </a:p>
        </p:txBody>
      </p:sp>
      <p:sp>
        <p:nvSpPr>
          <p:cNvPr id="3" name="Content Placeholder 2"/>
          <p:cNvSpPr>
            <a:spLocks noGrp="1"/>
          </p:cNvSpPr>
          <p:nvPr>
            <p:ph idx="1"/>
          </p:nvPr>
        </p:nvSpPr>
        <p:spPr/>
        <p:txBody>
          <a:bodyPr>
            <a:normAutofit fontScale="47500" lnSpcReduction="20000"/>
          </a:bodyPr>
          <a:lstStyle/>
          <a:p>
            <a:r>
              <a:rPr lang="el-GR" dirty="0" smtClean="0"/>
              <a:t>Βάση της Εθνικής Στρατηγικής και Σχέδιο Δράσης για την Καταπολέμηση της Σεξουαλικής Κακοποίησης και Εκμετάλλευσης Παιδιών και της Παιδικής Πορνογραφίας, καθώς και της κύρωσης της Σύμβασης του Συμβουλίου της Ευρώπης για την Προστασία των Παιδιών από τη Σεξουαλική Εκμετάλλευση και Σεξουαλική Κακοποίηση (Σύμβαση Lanzarote), η Κύπρος εγκαινίασε το 2018, το Σπίτι του Παιδιού, το οποίο δημιουργήθηκε στη βάση ευρωπαϊκών προτύπων, όπως το πρότυπο Σπίτι του Παιδιού στην Ισλανδία (Barnahus). </a:t>
            </a:r>
            <a:endParaRPr lang="en-US" dirty="0" smtClean="0"/>
          </a:p>
          <a:p>
            <a:endParaRPr lang="en-US" dirty="0" smtClean="0"/>
          </a:p>
          <a:p>
            <a:r>
              <a:rPr lang="el-GR" dirty="0" smtClean="0"/>
              <a:t>Αν και η Δράση CAN-MDS II έχει σαν στόχο τη βελτίωση συνεργασίας επαγγελματιών σε αναφορές ΚαΠα-π, στην Κύπρο, η Δράση θα εφαρμοστεί στο Σπίτι του Παιδιού (κέντρο αποκατάστασης ανήλικων θυμάτων σεξουαλικής βίας). </a:t>
            </a:r>
            <a:endParaRPr lang="en-US" dirty="0" smtClean="0"/>
          </a:p>
          <a:p>
            <a:r>
              <a:rPr lang="el-GR" dirty="0" smtClean="0"/>
              <a:t>Κατά συνέπεια, οι δράσεις του CAN-MDS II, θα είναι πρωτίστως: </a:t>
            </a:r>
            <a:endParaRPr lang="en-US" dirty="0" smtClean="0"/>
          </a:p>
          <a:p>
            <a:pPr lvl="1"/>
            <a:r>
              <a:rPr lang="el-GR" dirty="0" smtClean="0"/>
              <a:t>η συνεισφορά στην προστασία των παιδιών που έχουν υποστεί σεξουαλική κακοποίηση ή/και εκμετάλλευση, μέσω της ανάπτυξης δεξιοτήτων των επαγγελματιών που έρχονται σε επαφή με τα παιδιά, </a:t>
            </a:r>
            <a:endParaRPr lang="en-US" dirty="0" smtClean="0"/>
          </a:p>
          <a:p>
            <a:pPr lvl="1"/>
            <a:r>
              <a:rPr lang="el-GR" dirty="0" smtClean="0"/>
              <a:t>Τη δημιουργία επιστημονικής βάσης, τα απαραίτητα εργαλεία μέσω του Σπιτιού του Παιδιού και τις συνέργειες που θα επιτρέψουν την ανάπτυξη ενός εθνικού μηχανισμού επιδημιολογικής επιτήρησης της σεξουαλικής κακοποίησης ή/και εκμετάλλευσης ανήλικων</a:t>
            </a:r>
            <a:endParaRPr lang="en-US"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2721</TotalTime>
  <Words>1973</Words>
  <Application>Microsoft Office PowerPoint</Application>
  <PresentationFormat>On-screen Show (16:9)</PresentationFormat>
  <Paragraphs>166</Paragraphs>
  <Slides>19</Slides>
  <Notes>12</Notes>
  <HiddenSlides>0</HiddenSlides>
  <MMClips>0</MMClips>
  <ScaleCrop>false</ScaleCrop>
  <HeadingPairs>
    <vt:vector size="4" baseType="variant">
      <vt:variant>
        <vt:lpstr>Theme</vt:lpstr>
      </vt:variant>
      <vt:variant>
        <vt:i4>1</vt:i4>
      </vt:variant>
      <vt:variant>
        <vt:lpstr>Slide Titles</vt:lpstr>
      </vt:variant>
      <vt:variant>
        <vt:i4>19</vt:i4>
      </vt:variant>
    </vt:vector>
  </HeadingPairs>
  <TitlesOfParts>
    <vt:vector size="20" baseType="lpstr">
      <vt:lpstr>Office Theme</vt:lpstr>
      <vt:lpstr>CAN-MDS Σκεπτικό</vt:lpstr>
      <vt:lpstr>Slide 2</vt:lpstr>
      <vt:lpstr>Περιγραμματικά </vt:lpstr>
      <vt:lpstr> [Ευρωπαϊκή έκθεση για την πρόληψη της κακοποίησης παιδιών, 2013]</vt:lpstr>
      <vt:lpstr>Slide 5</vt:lpstr>
      <vt:lpstr>Slide 6</vt:lpstr>
      <vt:lpstr>Slide 7</vt:lpstr>
      <vt:lpstr>Slide 8</vt:lpstr>
      <vt:lpstr>Slide 9</vt:lpstr>
      <vt:lpstr>Slide 10</vt:lpstr>
      <vt:lpstr>Πιο συχνές μορφές σεξουαλικής κακοποίησης ήταν:</vt:lpstr>
      <vt:lpstr>Τα αποτελέσματα της έρευνας κατέδειξαν ότι το 19,6% των εφήβων δήλωσαν ότι έχουν βιώσει τουλάχιστο ένα τρόπο σεξουαλικής κακοποίησης</vt:lpstr>
      <vt:lpstr>Υπο-αναφορά</vt:lpstr>
      <vt:lpstr>Από τη λειτουργία του Σπιτιού του Παιδιού μέχρι σήμερα, υπάρχουν τα εξής δεδομένα:</vt:lpstr>
      <vt:lpstr>Ποιοι είναι οι παράγοντες που οδηγούν σε αυτό το κενό; </vt:lpstr>
      <vt:lpstr>Ποιοι είναι οι παράγοντες που οδηγούν σε αυτό το κενό; </vt:lpstr>
      <vt:lpstr>Ποιοι είναι οι παράγοντες που οδηγούν σε αυτό το κενό; </vt:lpstr>
      <vt:lpstr>Ποιοι είναι οι παράγοντες που οδηγούν σε αυτό το κενό; </vt:lpstr>
      <vt:lpstr>Τρέχουσα κατάσταση  ανάλυση αναγκών  συνέπειες</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sdf</dc:title>
  <dc:creator>iyplaptop1</dc:creator>
  <cp:lastModifiedBy>iyplaptop1</cp:lastModifiedBy>
  <cp:revision>123</cp:revision>
  <dcterms:created xsi:type="dcterms:W3CDTF">2015-09-23T14:40:47Z</dcterms:created>
  <dcterms:modified xsi:type="dcterms:W3CDTF">2022-02-01T17:58:54Z</dcterms:modified>
</cp:coreProperties>
</file>