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Default Extension="docx" ContentType="application/vnd.openxmlformats-officedocument.wordprocessingml.document"/>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comments/comment1.xml" ContentType="application/vnd.openxmlformats-officedocument.presentationml.comments+xml"/>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1"/>
  </p:sldMasterIdLst>
  <p:notesMasterIdLst>
    <p:notesMasterId r:id="rId30"/>
  </p:notesMasterIdLst>
  <p:sldIdLst>
    <p:sldId id="256" r:id="rId2"/>
    <p:sldId id="363" r:id="rId3"/>
    <p:sldId id="362" r:id="rId4"/>
    <p:sldId id="329" r:id="rId5"/>
    <p:sldId id="334" r:id="rId6"/>
    <p:sldId id="326" r:id="rId7"/>
    <p:sldId id="327" r:id="rId8"/>
    <p:sldId id="347" r:id="rId9"/>
    <p:sldId id="350" r:id="rId10"/>
    <p:sldId id="349" r:id="rId11"/>
    <p:sldId id="354" r:id="rId12"/>
    <p:sldId id="348" r:id="rId13"/>
    <p:sldId id="351" r:id="rId14"/>
    <p:sldId id="355" r:id="rId15"/>
    <p:sldId id="356" r:id="rId16"/>
    <p:sldId id="357" r:id="rId17"/>
    <p:sldId id="328" r:id="rId18"/>
    <p:sldId id="358" r:id="rId19"/>
    <p:sldId id="345" r:id="rId20"/>
    <p:sldId id="335" r:id="rId21"/>
    <p:sldId id="337" r:id="rId22"/>
    <p:sldId id="338" r:id="rId23"/>
    <p:sldId id="339" r:id="rId24"/>
    <p:sldId id="333" r:id="rId25"/>
    <p:sldId id="331" r:id="rId26"/>
    <p:sldId id="325" r:id="rId27"/>
    <p:sldId id="359" r:id="rId28"/>
    <p:sldId id="361" r:id="rId29"/>
  </p:sldIdLst>
  <p:sldSz cx="9144000" cy="5143500" type="screen16x9"/>
  <p:notesSz cx="6858000" cy="9144000"/>
  <p:defaultTextStyle>
    <a:defPPr>
      <a:defRPr lang="el-GR"/>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guide id="3" orient="horz" pos="1620">
          <p15:clr>
            <a:srgbClr val="A4A3A4"/>
          </p15:clr>
        </p15:guide>
        <p15:guide id="4"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p" initials="h" lastIdx="1" clrIdx="0">
    <p:extLst>
      <p:ext uri="{19B8F6BF-5375-455C-9EA6-DF929625EA0E}">
        <p15:presenceInfo xmlns:p15="http://schemas.microsoft.com/office/powerpoint/2012/main" xmlns="" userId="hp"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0215" autoAdjust="0"/>
    <p:restoredTop sz="92115" autoAdjust="0"/>
  </p:normalViewPr>
  <p:slideViewPr>
    <p:cSldViewPr snapToGrid="0">
      <p:cViewPr varScale="1">
        <p:scale>
          <a:sx n="84" d="100"/>
          <a:sy n="84" d="100"/>
        </p:scale>
        <p:origin x="-1098" y="-90"/>
      </p:cViewPr>
      <p:guideLst>
        <p:guide orient="horz" pos="2160"/>
        <p:guide orient="horz" pos="1620"/>
        <p:guide pos="3840"/>
        <p:guide pos="2880"/>
      </p:guideLst>
    </p:cSldViewPr>
  </p:slideViewPr>
  <p:notesTextViewPr>
    <p:cViewPr>
      <p:scale>
        <a:sx n="75" d="100"/>
        <a:sy n="75"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0-07-14T15:42:06.241" idx="1">
    <p:pos x="3741" y="2921"/>
    <p:text>ΑΠΟ ΙΣΤΟΣΕΛΙΔΑ</p:text>
    <p:extLst>
      <p:ext uri="{C676402C-5697-4E1C-873F-D02D1690AC5C}">
        <p15:threadingInfo xmlns:p15="http://schemas.microsoft.com/office/powerpoint/2012/main" xmlns="" timeZoneBias="-180"/>
      </p:ext>
    </p:extLst>
  </p:cm>
</p:cmLst>
</file>

<file path=ppt/drawings/_rels/vmlDrawing1.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C624EB-1C4B-4232-B975-72A2D3EFBEC8}" type="datetimeFigureOut">
              <a:rPr lang="el-GR" smtClean="0"/>
              <a:pPr/>
              <a:t>1/2/2022</a:t>
            </a:fld>
            <a:endParaRPr lang="el-G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E7539B-C323-4049-8909-F9628D885A5E}" type="slidenum">
              <a:rPr lang="el-GR" smtClean="0"/>
              <a:pPr/>
              <a:t>‹#›</a:t>
            </a:fld>
            <a:endParaRPr lang="el-GR"/>
          </a:p>
        </p:txBody>
      </p:sp>
    </p:spTree>
    <p:extLst>
      <p:ext uri="{BB962C8B-B14F-4D97-AF65-F5344CB8AC3E}">
        <p14:creationId xmlns:p14="http://schemas.microsoft.com/office/powerpoint/2010/main" xmlns="" val="3638204054"/>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www.can-mds.infowood.gr/" TargetMode="External"/><Relationship Id="rId2" Type="http://schemas.openxmlformats.org/officeDocument/2006/relationships/slide" Target="../slides/slide26.xml"/><Relationship Id="rId1" Type="http://schemas.openxmlformats.org/officeDocument/2006/relationships/notesMaster" Target="../notesMasters/notesMaster1.xml"/><Relationship Id="rId4" Type="http://schemas.openxmlformats.org/officeDocument/2006/relationships/hyperlink" Target="http://www.can-via-mds.eu/" TargetMode="Externa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INSTRUCTION – Ask trainees to open the national Operator’s Manual. </a:t>
            </a:r>
          </a:p>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a:t>
            </a:fld>
            <a:endParaRPr lang="el-GR"/>
          </a:p>
        </p:txBody>
      </p:sp>
    </p:spTree>
    <p:extLst>
      <p:ext uri="{BB962C8B-B14F-4D97-AF65-F5344CB8AC3E}">
        <p14:creationId xmlns:p14="http://schemas.microsoft.com/office/powerpoint/2010/main" xmlns="" val="12916489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900" kern="1200" dirty="0" smtClean="0">
                <a:solidFill>
                  <a:schemeClr val="tx1"/>
                </a:solidFill>
                <a:latin typeface="+mn-lt"/>
                <a:ea typeface="+mn-ea"/>
                <a:cs typeface="+mn-cs"/>
              </a:rPr>
              <a:t>&lt;see forms-check lists  in the slide and describe their content&gt;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11</a:t>
            </a:fld>
            <a:endParaRPr lang="el-G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900" kern="1200" dirty="0" smtClean="0">
                <a:solidFill>
                  <a:schemeClr val="tx1"/>
                </a:solidFill>
                <a:latin typeface="+mn-lt"/>
                <a:ea typeface="+mn-ea"/>
                <a:cs typeface="+mn-cs"/>
              </a:rPr>
              <a:t>Here is a flowchart of the provisioned operation of a potential CAN-MDS system: starting from reporting procedures, the recording procedures, the monitoring at a case-level, the central data administration and the dissemination of appropriate information to different stakeholders;</a:t>
            </a:r>
            <a:endParaRPr lang="en-US" sz="9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1164F1-9960-41AA-B1B3-EB707D8C7D2C}" type="slidenum">
              <a:rPr lang="el-GR" smtClean="0"/>
              <a:pPr/>
              <a:t>12</a:t>
            </a:fld>
            <a:endParaRPr lang="el-GR"/>
          </a:p>
        </p:txBody>
      </p:sp>
    </p:spTree>
    <p:extLst>
      <p:ext uri="{BB962C8B-B14F-4D97-AF65-F5344CB8AC3E}">
        <p14:creationId xmlns:p14="http://schemas.microsoft.com/office/powerpoint/2010/main" xmlns="" val="23529717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dirty="0" smtClean="0">
                <a:solidFill>
                  <a:schemeClr val="tx1"/>
                </a:solidFill>
                <a:latin typeface="+mn-lt"/>
                <a:ea typeface="+mn-ea"/>
                <a:cs typeface="+mn-cs"/>
              </a:rPr>
              <a:t>How data elements are described in the Operator’s Manual?</a:t>
            </a:r>
            <a:endParaRPr lang="en-US" sz="9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B7BC572B-C8FC-4CBA-80A9-D3880EE50F16}" type="slidenum">
              <a:rPr lang="el-GR" smtClean="0"/>
              <a:pPr/>
              <a:t>13</a:t>
            </a:fld>
            <a:endParaRPr lang="el-GR"/>
          </a:p>
        </p:txBody>
      </p:sp>
    </p:spTree>
    <p:extLst>
      <p:ext uri="{BB962C8B-B14F-4D97-AF65-F5344CB8AC3E}">
        <p14:creationId xmlns:p14="http://schemas.microsoft.com/office/powerpoint/2010/main" xmlns="" val="24835005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900" kern="1200" dirty="0" smtClean="0">
                <a:solidFill>
                  <a:schemeClr val="tx1"/>
                </a:solidFill>
                <a:latin typeface="+mn-lt"/>
                <a:ea typeface="+mn-ea"/>
                <a:cs typeface="+mn-cs"/>
              </a:rPr>
              <a:t>Here we can see the data elements that were presented before in the form they are included in the e-app CAN-MDS system. </a:t>
            </a:r>
          </a:p>
          <a:p>
            <a:r>
              <a:rPr lang="en-US" sz="900" kern="1200" dirty="0" smtClean="0">
                <a:solidFill>
                  <a:schemeClr val="tx1"/>
                </a:solidFill>
                <a:latin typeface="+mn-lt"/>
                <a:ea typeface="+mn-ea"/>
                <a:cs typeface="+mn-cs"/>
              </a:rPr>
              <a:t>The whole toolkit is based on this 18-element MDS: as you will notice, no data are included for substantiation, perpetrators or severity of harm (given that not all stakeholders are able to provide this information and mainly because the aim is to create an all-inclusive database and not only substantiated cases by justice or CPS authorities);</a:t>
            </a:r>
          </a:p>
          <a:p>
            <a:r>
              <a:rPr lang="en-US" sz="900" kern="1200" dirty="0" smtClean="0">
                <a:solidFill>
                  <a:schemeClr val="tx1"/>
                </a:solidFill>
                <a:latin typeface="+mn-lt"/>
                <a:ea typeface="+mn-ea"/>
                <a:cs typeface="+mn-cs"/>
              </a:rPr>
              <a:t>For any individual data element an effort was made to be </a:t>
            </a:r>
            <a:r>
              <a:rPr lang="en-US" sz="900" kern="1200" dirty="0" err="1" smtClean="0">
                <a:solidFill>
                  <a:schemeClr val="tx1"/>
                </a:solidFill>
                <a:latin typeface="+mn-lt"/>
                <a:ea typeface="+mn-ea"/>
                <a:cs typeface="+mn-cs"/>
              </a:rPr>
              <a:t>operationalized</a:t>
            </a:r>
            <a:r>
              <a:rPr lang="en-US" sz="900" kern="1200" dirty="0" smtClean="0">
                <a:solidFill>
                  <a:schemeClr val="tx1"/>
                </a:solidFill>
                <a:latin typeface="+mn-lt"/>
                <a:ea typeface="+mn-ea"/>
                <a:cs typeface="+mn-cs"/>
              </a:rPr>
              <a:t> as much as possible. </a:t>
            </a:r>
          </a:p>
          <a:p>
            <a:r>
              <a:rPr lang="en-US" sz="900" kern="1200" dirty="0" smtClean="0">
                <a:solidFill>
                  <a:schemeClr val="tx1"/>
                </a:solidFill>
                <a:latin typeface="+mn-lt"/>
                <a:ea typeface="+mn-ea"/>
                <a:cs typeface="+mn-cs"/>
              </a:rPr>
              <a:t>The element “form(s) of maltreatment” which is the core data element of the system is </a:t>
            </a:r>
            <a:r>
              <a:rPr lang="en-US" sz="900" kern="1200" dirty="0" err="1" smtClean="0">
                <a:solidFill>
                  <a:schemeClr val="tx1"/>
                </a:solidFill>
                <a:latin typeface="+mn-lt"/>
                <a:ea typeface="+mn-ea"/>
                <a:cs typeface="+mn-cs"/>
              </a:rPr>
              <a:t>operationalized</a:t>
            </a:r>
            <a:r>
              <a:rPr lang="en-US" sz="900" kern="1200" dirty="0" smtClean="0">
                <a:solidFill>
                  <a:schemeClr val="tx1"/>
                </a:solidFill>
                <a:latin typeface="+mn-lt"/>
                <a:ea typeface="+mn-ea"/>
                <a:cs typeface="+mn-cs"/>
              </a:rPr>
              <a:t> on the basis of … (see slide blue frame)</a:t>
            </a:r>
            <a:endParaRPr lang="en-US" sz="9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D7A5B808-B173-457B-8766-C37406316B0C}" type="slidenum">
              <a:rPr lang="el-GR" smtClean="0"/>
              <a:pPr/>
              <a:t>14</a:t>
            </a:fld>
            <a:endParaRPr lang="el-GR"/>
          </a:p>
        </p:txBody>
      </p:sp>
    </p:spTree>
    <p:extLst>
      <p:ext uri="{BB962C8B-B14F-4D97-AF65-F5344CB8AC3E}">
        <p14:creationId xmlns:p14="http://schemas.microsoft.com/office/powerpoint/2010/main" xmlns="" val="8329267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900" kern="1200" dirty="0" smtClean="0">
                <a:solidFill>
                  <a:schemeClr val="tx1"/>
                </a:solidFill>
                <a:latin typeface="+mn-lt"/>
                <a:ea typeface="+mn-ea"/>
                <a:cs typeface="+mn-cs"/>
              </a:rPr>
              <a:t>For each of the 18 data elements specific attributes are described such as: </a:t>
            </a:r>
          </a:p>
          <a:p>
            <a:r>
              <a:rPr lang="en-US" sz="900" kern="1200" dirty="0" smtClean="0">
                <a:solidFill>
                  <a:schemeClr val="tx1"/>
                </a:solidFill>
                <a:latin typeface="+mn-lt"/>
                <a:ea typeface="+mn-ea"/>
                <a:cs typeface="+mn-cs"/>
              </a:rPr>
              <a:t>Definition; </a:t>
            </a:r>
          </a:p>
          <a:p>
            <a:r>
              <a:rPr lang="en-US" sz="900" kern="1200" dirty="0" smtClean="0">
                <a:solidFill>
                  <a:schemeClr val="tx1"/>
                </a:solidFill>
                <a:latin typeface="+mn-lt"/>
                <a:ea typeface="+mn-ea"/>
                <a:cs typeface="+mn-cs"/>
              </a:rPr>
              <a:t>Completion (by whom? The operator-the system-the administrator); </a:t>
            </a:r>
          </a:p>
          <a:p>
            <a:r>
              <a:rPr lang="en-US" sz="900" kern="1200" dirty="0" smtClean="0">
                <a:solidFill>
                  <a:schemeClr val="tx1"/>
                </a:solidFill>
                <a:latin typeface="+mn-lt"/>
                <a:ea typeface="+mn-ea"/>
                <a:cs typeface="+mn-cs"/>
              </a:rPr>
              <a:t>Obligation (mandatory completion; condition –under certain conditions; only for Operator’s information); </a:t>
            </a:r>
          </a:p>
          <a:p>
            <a:r>
              <a:rPr lang="en-US" sz="900" kern="1200" dirty="0" smtClean="0">
                <a:solidFill>
                  <a:schemeClr val="tx1"/>
                </a:solidFill>
                <a:latin typeface="+mn-lt"/>
                <a:ea typeface="+mn-ea"/>
                <a:cs typeface="+mn-cs"/>
              </a:rPr>
              <a:t>Multiplicity (single/unique selection or multiple selections –more than one values); </a:t>
            </a:r>
            <a:endParaRPr lang="en-US" sz="9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15</a:t>
            </a:fld>
            <a:endParaRPr lang="el-G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900" kern="1200" dirty="0" smtClean="0">
                <a:solidFill>
                  <a:schemeClr val="tx1"/>
                </a:solidFill>
                <a:latin typeface="+mn-lt"/>
                <a:ea typeface="+mn-ea"/>
                <a:cs typeface="+mn-cs"/>
              </a:rPr>
              <a:t>Also:</a:t>
            </a:r>
          </a:p>
          <a:p>
            <a:r>
              <a:rPr lang="en-US" sz="900" kern="1200" dirty="0" smtClean="0">
                <a:solidFill>
                  <a:schemeClr val="tx1"/>
                </a:solidFill>
                <a:latin typeface="+mn-lt"/>
                <a:ea typeface="+mn-ea"/>
                <a:cs typeface="+mn-cs"/>
              </a:rPr>
              <a:t>Data type (case-based data: date; time; value from a pre-coded list of values; number) or data deriving from other data (identifiers; duration; auto-generated value; pre-existing value; restricted supplementary data); relevance with other DE (to which axes the DE is related and to which specific other Des-if any); values permitted </a:t>
            </a:r>
            <a:r>
              <a:rPr lang="en-US" sz="900" i="1" kern="1200" dirty="0" smtClean="0">
                <a:solidFill>
                  <a:schemeClr val="tx1"/>
                </a:solidFill>
                <a:latin typeface="+mn-lt"/>
                <a:ea typeface="+mn-ea"/>
                <a:cs typeface="+mn-cs"/>
              </a:rPr>
              <a:t>(List of applicable pre-coded values defined in Part III “Data Dictionary”</a:t>
            </a:r>
            <a:r>
              <a:rPr lang="en-GB" sz="900" i="1" kern="1200" dirty="0" smtClean="0">
                <a:solidFill>
                  <a:schemeClr val="tx1"/>
                </a:solidFill>
                <a:latin typeface="+mn-lt"/>
                <a:ea typeface="+mn-ea"/>
                <a:cs typeface="+mn-cs"/>
              </a:rPr>
              <a:t>) </a:t>
            </a:r>
            <a:r>
              <a:rPr lang="en-US" sz="900" kern="1200" dirty="0" smtClean="0">
                <a:solidFill>
                  <a:schemeClr val="tx1"/>
                </a:solidFill>
                <a:latin typeface="+mn-lt"/>
                <a:ea typeface="+mn-ea"/>
                <a:cs typeface="+mn-cs"/>
              </a:rPr>
              <a:t>and some notes</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16</a:t>
            </a:fld>
            <a:endParaRPr lang="el-G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dirty="0" smtClean="0">
                <a:solidFill>
                  <a:schemeClr val="tx1"/>
                </a:solidFill>
                <a:latin typeface="+mn-lt"/>
                <a:ea typeface="+mn-ea"/>
                <a:cs typeface="+mn-cs"/>
              </a:rPr>
              <a:t>In regards to the content of </a:t>
            </a:r>
            <a:r>
              <a:rPr lang="en-US" sz="900" i="1" kern="1200" dirty="0" smtClean="0">
                <a:solidFill>
                  <a:schemeClr val="tx1"/>
                </a:solidFill>
                <a:latin typeface="+mn-lt"/>
                <a:ea typeface="+mn-ea"/>
                <a:cs typeface="+mn-cs"/>
              </a:rPr>
              <a:t>PART 3 “CAN-MDS Data-Dictionary Terms &amp; Definitions”</a:t>
            </a:r>
            <a:endParaRPr lang="en-US" sz="900" kern="1200" dirty="0" smtClean="0">
              <a:solidFill>
                <a:schemeClr val="tx1"/>
              </a:solidFill>
              <a:latin typeface="+mn-lt"/>
              <a:ea typeface="+mn-ea"/>
              <a:cs typeface="+mn-cs"/>
            </a:endParaRPr>
          </a:p>
          <a:p>
            <a:r>
              <a:rPr lang="en-US" sz="900" kern="1200" dirty="0" smtClean="0">
                <a:solidFill>
                  <a:schemeClr val="tx1"/>
                </a:solidFill>
                <a:latin typeface="+mn-lt"/>
                <a:ea typeface="+mn-ea"/>
                <a:cs typeface="+mn-cs"/>
              </a:rPr>
              <a:t>An introductory note is included along with information about the structure of the Data-Dictionary and its limitations. </a:t>
            </a:r>
          </a:p>
          <a:p>
            <a:r>
              <a:rPr lang="en-US" sz="900" kern="1200" dirty="0" smtClean="0">
                <a:solidFill>
                  <a:schemeClr val="tx1"/>
                </a:solidFill>
                <a:latin typeface="+mn-lt"/>
                <a:ea typeface="+mn-ea"/>
                <a:cs typeface="+mn-cs"/>
              </a:rPr>
              <a:t>Next, a </a:t>
            </a:r>
            <a:r>
              <a:rPr lang="en-US" sz="900" i="1" kern="1200" dirty="0" smtClean="0">
                <a:solidFill>
                  <a:schemeClr val="tx1"/>
                </a:solidFill>
                <a:latin typeface="+mn-lt"/>
                <a:ea typeface="+mn-ea"/>
                <a:cs typeface="+mn-cs"/>
              </a:rPr>
              <a:t>description of permissible values follows for any individual data element under each of the five axes (</a:t>
            </a:r>
            <a:r>
              <a:rPr lang="en-US" sz="900" kern="1200" dirty="0" smtClean="0">
                <a:solidFill>
                  <a:schemeClr val="tx1"/>
                </a:solidFill>
                <a:latin typeface="+mn-lt"/>
                <a:ea typeface="+mn-ea"/>
                <a:cs typeface="+mn-cs"/>
              </a:rPr>
              <a:t>RECORD; INCIDENT; CHILD; FAMILY and SERVICES).</a:t>
            </a:r>
          </a:p>
          <a:p>
            <a:r>
              <a:rPr lang="en-US" sz="900" kern="1200" dirty="0" smtClean="0">
                <a:solidFill>
                  <a:schemeClr val="tx1"/>
                </a:solidFill>
                <a:latin typeface="+mn-lt"/>
                <a:ea typeface="+mn-ea"/>
                <a:cs typeface="+mn-cs"/>
              </a:rPr>
              <a:t>Lastly, Part 3 includes a detailed index of </a:t>
            </a:r>
            <a:r>
              <a:rPr lang="en-US" sz="900" i="1" kern="1200" dirty="0" smtClean="0">
                <a:solidFill>
                  <a:schemeClr val="tx1"/>
                </a:solidFill>
                <a:latin typeface="+mn-lt"/>
                <a:ea typeface="+mn-ea"/>
                <a:cs typeface="+mn-cs"/>
              </a:rPr>
              <a:t>terms and definitions</a:t>
            </a:r>
            <a:r>
              <a:rPr lang="en-US" sz="900" kern="1200" dirty="0" smtClean="0">
                <a:solidFill>
                  <a:schemeClr val="tx1"/>
                </a:solidFill>
                <a:latin typeface="+mn-lt"/>
                <a:ea typeface="+mn-ea"/>
                <a:cs typeface="+mn-cs"/>
              </a:rPr>
              <a:t> of the CAN-MDS</a:t>
            </a:r>
            <a:endParaRPr lang="el-GR" dirty="0"/>
          </a:p>
        </p:txBody>
      </p:sp>
      <p:sp>
        <p:nvSpPr>
          <p:cNvPr id="4" name="Slide Number Placeholder 3"/>
          <p:cNvSpPr>
            <a:spLocks noGrp="1"/>
          </p:cNvSpPr>
          <p:nvPr>
            <p:ph type="sldNum" sz="quarter" idx="10"/>
          </p:nvPr>
        </p:nvSpPr>
        <p:spPr/>
        <p:txBody>
          <a:bodyPr/>
          <a:lstStyle/>
          <a:p>
            <a:fld id="{B7BC572B-C8FC-4CBA-80A9-D3880EE50F16}" type="slidenum">
              <a:rPr lang="el-GR" smtClean="0"/>
              <a:pPr/>
              <a:t>17</a:t>
            </a:fld>
            <a:endParaRPr lang="el-GR"/>
          </a:p>
        </p:txBody>
      </p:sp>
    </p:spTree>
    <p:extLst>
      <p:ext uri="{BB962C8B-B14F-4D97-AF65-F5344CB8AC3E}">
        <p14:creationId xmlns:p14="http://schemas.microsoft.com/office/powerpoint/2010/main" xmlns="" val="37945047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dirty="0" smtClean="0"/>
              <a:t>How</a:t>
            </a:r>
            <a:r>
              <a:rPr lang="en-US" baseline="0" dirty="0" smtClean="0"/>
              <a:t> the data </a:t>
            </a:r>
            <a:r>
              <a:rPr lang="en-US" baseline="0" dirty="0" err="1" smtClean="0"/>
              <a:t>dictiona</a:t>
            </a:r>
            <a:r>
              <a:rPr lang="en-US" sz="900" kern="1200" dirty="0" err="1" smtClean="0">
                <a:solidFill>
                  <a:schemeClr val="tx1"/>
                </a:solidFill>
                <a:latin typeface="+mn-lt"/>
                <a:ea typeface="+mn-ea"/>
                <a:cs typeface="+mn-cs"/>
              </a:rPr>
              <a:t>This</a:t>
            </a:r>
            <a:r>
              <a:rPr lang="en-US" sz="900" kern="1200" dirty="0" smtClean="0">
                <a:solidFill>
                  <a:schemeClr val="tx1"/>
                </a:solidFill>
                <a:latin typeface="+mn-lt"/>
                <a:ea typeface="+mn-ea"/>
                <a:cs typeface="+mn-cs"/>
              </a:rPr>
              <a:t> is how the data dictionary is structured concerning </a:t>
            </a:r>
            <a:r>
              <a:rPr lang="en-US" sz="900" i="1" kern="1200" dirty="0" smtClean="0">
                <a:solidFill>
                  <a:schemeClr val="tx1"/>
                </a:solidFill>
                <a:latin typeface="+mn-lt"/>
                <a:ea typeface="+mn-ea"/>
                <a:cs typeface="+mn-cs"/>
              </a:rPr>
              <a:t>Permissible values</a:t>
            </a:r>
            <a:r>
              <a:rPr lang="en-US" sz="900" kern="1200" dirty="0" smtClean="0">
                <a:solidFill>
                  <a:schemeClr val="tx1"/>
                </a:solidFill>
                <a:latin typeface="+mn-lt"/>
                <a:ea typeface="+mn-ea"/>
                <a:cs typeface="+mn-cs"/>
              </a:rPr>
              <a:t> and </a:t>
            </a:r>
            <a:r>
              <a:rPr lang="en-US" sz="900" i="1" kern="1200" dirty="0" smtClean="0">
                <a:solidFill>
                  <a:schemeClr val="tx1"/>
                </a:solidFill>
                <a:latin typeface="+mn-lt"/>
                <a:ea typeface="+mn-ea"/>
                <a:cs typeface="+mn-cs"/>
              </a:rPr>
              <a:t>Definition of terms</a:t>
            </a:r>
            <a:endParaRPr lang="en-US" sz="900" kern="1200" dirty="0" smtClean="0">
              <a:solidFill>
                <a:schemeClr val="tx1"/>
              </a:solidFill>
              <a:latin typeface="+mn-lt"/>
              <a:ea typeface="+mn-ea"/>
              <a:cs typeface="+mn-cs"/>
            </a:endParaRPr>
          </a:p>
          <a:p>
            <a:pPr>
              <a:buFontTx/>
              <a:buNone/>
            </a:pPr>
            <a:endParaRPr lang="en-US" baseline="0" dirty="0" smtClean="0"/>
          </a:p>
          <a:p>
            <a:pPr>
              <a:buFontTx/>
              <a:buNone/>
            </a:pPr>
            <a:r>
              <a:rPr lang="en-US" baseline="0" dirty="0" smtClean="0"/>
              <a:t>&lt;see slide&gt;</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18</a:t>
            </a:fld>
            <a:endParaRPr lang="el-G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a:r>
              <a:rPr lang="en-US" sz="900" b="0" dirty="0" smtClean="0"/>
              <a:t>In the next slides the data element SOURCE OF INFORMATION is presented as an example (4</a:t>
            </a:r>
            <a:r>
              <a:rPr lang="en-US" sz="900" b="0" baseline="30000" dirty="0" smtClean="0"/>
              <a:t>th</a:t>
            </a:r>
            <a:r>
              <a:rPr lang="en-US" sz="900" b="0" dirty="0" smtClean="0"/>
              <a:t> Data Element under Axis “Record”)</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19</a:t>
            </a:fld>
            <a:endParaRPr lang="el-G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900" kern="1200" dirty="0" smtClean="0">
                <a:solidFill>
                  <a:schemeClr val="tx1"/>
                </a:solidFill>
                <a:latin typeface="+mn-lt"/>
                <a:ea typeface="+mn-ea"/>
                <a:cs typeface="+mn-cs"/>
              </a:rPr>
              <a:t>[Instruction: after the first picture-screen shot from the manual you can proceed with the presentation of the information included in the slide step by step]</a:t>
            </a:r>
          </a:p>
          <a:p>
            <a:r>
              <a:rPr lang="en-US" sz="900" kern="1200" dirty="0" smtClean="0">
                <a:solidFill>
                  <a:schemeClr val="tx1"/>
                </a:solidFill>
                <a:latin typeface="+mn-lt"/>
                <a:ea typeface="+mn-ea"/>
                <a:cs typeface="+mn-cs"/>
              </a:rPr>
              <a:t>Note: you can ask from trainees to go to p. 24 of the Operator’s Manual</a:t>
            </a:r>
            <a:endParaRPr lang="en-US" sz="9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20</a:t>
            </a:fld>
            <a:endParaRPr lang="el-G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900" kern="1200" dirty="0" smtClean="0">
                <a:solidFill>
                  <a:schemeClr val="tx1"/>
                </a:solidFill>
                <a:latin typeface="+mn-lt"/>
                <a:ea typeface="+mn-ea"/>
                <a:cs typeface="+mn-cs"/>
              </a:rPr>
              <a:t>In this session a brief overview of the toolkit is presented. The focus will be in the Operator’s Manual, the main tool for the professionals-operators of the CAN-MDS System, its content and structure. Examples will be presented in order to ensure common understanding on how the professional can use the Manual. </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a:t>
            </a:fld>
            <a:endParaRPr lang="el-G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900" kern="1200" dirty="0" smtClean="0">
                <a:solidFill>
                  <a:schemeClr val="tx1"/>
                </a:solidFill>
                <a:latin typeface="+mn-lt"/>
                <a:ea typeface="+mn-ea"/>
                <a:cs typeface="+mn-cs"/>
              </a:rPr>
              <a:t>[Instruction: Proceed with the presentation of the slide step by step]</a:t>
            </a:r>
          </a:p>
          <a:p>
            <a:r>
              <a:rPr lang="en-US" sz="900" kern="1200" dirty="0" smtClean="0">
                <a:solidFill>
                  <a:schemeClr val="tx1"/>
                </a:solidFill>
                <a:latin typeface="+mn-lt"/>
                <a:ea typeface="+mn-ea"/>
                <a:cs typeface="+mn-cs"/>
              </a:rPr>
              <a:t>Note: you can ask from trainees to go to p. 24 of the Operator’s Manual</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21</a:t>
            </a:fld>
            <a:endParaRPr lang="el-G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900" kern="1200" dirty="0" smtClean="0">
                <a:solidFill>
                  <a:schemeClr val="tx1"/>
                </a:solidFill>
                <a:latin typeface="+mn-lt"/>
                <a:ea typeface="+mn-ea"/>
                <a:cs typeface="+mn-cs"/>
              </a:rPr>
              <a:t>[Instruction: Proceed with the presentation of the slide step by step]</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22</a:t>
            </a:fld>
            <a:endParaRPr lang="el-G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900" kern="1200" dirty="0" smtClean="0">
                <a:solidFill>
                  <a:schemeClr val="tx1"/>
                </a:solidFill>
                <a:latin typeface="+mn-lt"/>
                <a:ea typeface="+mn-ea"/>
                <a:cs typeface="+mn-cs"/>
              </a:rPr>
              <a:t>[Note: Ask trainees if it is clear what the Operator’s Manual is and how to use it; it is important to ensure that everybody understand the structure and description of the data elements]</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23</a:t>
            </a:fld>
            <a:endParaRPr lang="el-G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900" kern="1200" dirty="0" smtClean="0">
                <a:solidFill>
                  <a:schemeClr val="tx1"/>
                </a:solidFill>
                <a:latin typeface="+mn-lt"/>
                <a:ea typeface="+mn-ea"/>
                <a:cs typeface="+mn-cs"/>
              </a:rPr>
              <a:t>Next the remaining components of the CAN-MDS Toolkit for Operators is presented at a glance.</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24</a:t>
            </a:fld>
            <a:endParaRPr lang="el-G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900" kern="1200" dirty="0" smtClean="0">
                <a:solidFill>
                  <a:schemeClr val="tx1"/>
                </a:solidFill>
                <a:latin typeface="+mn-lt"/>
                <a:ea typeface="+mn-ea"/>
                <a:cs typeface="+mn-cs"/>
              </a:rPr>
              <a:t>This is a brief description of the Data collection protocol; </a:t>
            </a:r>
            <a:r>
              <a:rPr lang="en-US" sz="900" b="1" kern="1200" dirty="0" smtClean="0">
                <a:solidFill>
                  <a:schemeClr val="tx1"/>
                </a:solidFill>
                <a:latin typeface="+mn-lt"/>
                <a:ea typeface="+mn-ea"/>
                <a:cs typeface="+mn-cs"/>
              </a:rPr>
              <a:t>data collection protocol is a practical tool that connects the information included in the operator’s manual with the online CAN-MDS application. </a:t>
            </a:r>
            <a:endParaRPr lang="en-US" sz="900" kern="1200" dirty="0" smtClean="0">
              <a:solidFill>
                <a:schemeClr val="tx1"/>
              </a:solidFill>
              <a:latin typeface="+mn-lt"/>
              <a:ea typeface="+mn-ea"/>
              <a:cs typeface="+mn-cs"/>
            </a:endParaRPr>
          </a:p>
          <a:p>
            <a:r>
              <a:rPr lang="en-US" sz="900" kern="1200" dirty="0" smtClean="0">
                <a:solidFill>
                  <a:schemeClr val="tx1"/>
                </a:solidFill>
                <a:latin typeface="+mn-lt"/>
                <a:ea typeface="+mn-ea"/>
                <a:cs typeface="+mn-cs"/>
              </a:rPr>
              <a:t> </a:t>
            </a:r>
          </a:p>
          <a:p>
            <a:r>
              <a:rPr lang="en-US" sz="900" kern="1200" dirty="0" smtClean="0">
                <a:solidFill>
                  <a:schemeClr val="tx1"/>
                </a:solidFill>
                <a:latin typeface="+mn-lt"/>
                <a:ea typeface="+mn-ea"/>
                <a:cs typeface="+mn-cs"/>
              </a:rPr>
              <a:t>The main part of the protocol is dedicated to data recording. The process is presented step by step through screen-shots and the necessary information. </a:t>
            </a:r>
          </a:p>
          <a:p>
            <a:r>
              <a:rPr lang="en-US" sz="900" kern="1200" dirty="0" smtClean="0">
                <a:solidFill>
                  <a:schemeClr val="tx1"/>
                </a:solidFill>
                <a:latin typeface="+mn-lt"/>
                <a:ea typeface="+mn-ea"/>
                <a:cs typeface="+mn-cs"/>
              </a:rPr>
              <a:t>In addition, some practical tools are included as the suggested prompts for the intake and the forms-check lists to be used for ensuring the collection of all necessary information. </a:t>
            </a:r>
          </a:p>
          <a:p>
            <a:r>
              <a:rPr lang="en-US" sz="900" kern="1200" dirty="0" smtClean="0">
                <a:solidFill>
                  <a:schemeClr val="tx1"/>
                </a:solidFill>
                <a:latin typeface="+mn-lt"/>
                <a:ea typeface="+mn-ea"/>
                <a:cs typeface="+mn-cs"/>
              </a:rPr>
              <a:t>It is noted that the protocol is expected to be used during the first records; afterwards, when Operators will become familiar with the application, data collection protocol is expected to be used only for specific cases (e.g. addition of a new incident under the identity of an already known child).</a:t>
            </a:r>
            <a:endParaRPr lang="en-US" sz="9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25</a:t>
            </a:fld>
            <a:endParaRPr lang="el-G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latin typeface="Segoe UI Light" pitchFamily="34" charset="0"/>
                <a:ea typeface="Calibri" pitchFamily="34" charset="0"/>
                <a:cs typeface="Segoe UI Light" pitchFamily="34" charset="0"/>
              </a:rPr>
              <a:t>And here is the OPERATOR’S APPLICATION: CURRENTLY AT </a:t>
            </a:r>
            <a:r>
              <a:rPr lang="en-US" sz="1200" dirty="0" smtClean="0">
                <a:latin typeface="Segoe UI Light" pitchFamily="34" charset="0"/>
                <a:ea typeface="Calibri" pitchFamily="34" charset="0"/>
                <a:cs typeface="Segoe UI Light" pitchFamily="34" charset="0"/>
                <a:hlinkClick r:id="rId3"/>
              </a:rPr>
              <a:t>www.can-mds.infowood.gr</a:t>
            </a:r>
            <a:r>
              <a:rPr lang="en-US" sz="1200" dirty="0" smtClean="0">
                <a:latin typeface="Segoe UI Light" pitchFamily="34" charset="0"/>
                <a:ea typeface="Calibri" pitchFamily="34" charset="0"/>
                <a:cs typeface="Segoe UI Light" pitchFamily="34" charset="0"/>
              </a:rPr>
              <a:t>  </a:t>
            </a:r>
            <a:r>
              <a:rPr lang="en-US" sz="1200" dirty="0" smtClean="0">
                <a:latin typeface="Segoe UI Light" pitchFamily="34" charset="0"/>
                <a:cs typeface="Segoe UI Light" pitchFamily="34" charset="0"/>
              </a:rPr>
              <a:t/>
            </a:r>
            <a:br>
              <a:rPr lang="en-US" sz="1200" dirty="0" smtClean="0">
                <a:latin typeface="Segoe UI Light" pitchFamily="34" charset="0"/>
                <a:cs typeface="Segoe UI Light" pitchFamily="34" charset="0"/>
              </a:rPr>
            </a:br>
            <a:r>
              <a:rPr lang="en-US" sz="1200" i="1" dirty="0" smtClean="0">
                <a:latin typeface="Segoe UI Light" pitchFamily="34" charset="0"/>
                <a:ea typeface="Calibri" pitchFamily="34" charset="0"/>
                <a:cs typeface="Segoe UI Light" pitchFamily="34" charset="0"/>
              </a:rPr>
              <a:t>(Once the revised app is ready it will be moved under </a:t>
            </a:r>
            <a:r>
              <a:rPr lang="en-US" sz="1200" i="1" dirty="0" smtClean="0">
                <a:latin typeface="Segoe UI Light" pitchFamily="34" charset="0"/>
                <a:ea typeface="Calibri" pitchFamily="34" charset="0"/>
                <a:cs typeface="Segoe UI Light" pitchFamily="34" charset="0"/>
                <a:hlinkClick r:id="rId4"/>
              </a:rPr>
              <a:t>www.can-via-mds.eu</a:t>
            </a:r>
            <a:r>
              <a:rPr lang="en-US" sz="1200" i="1" dirty="0" smtClean="0">
                <a:latin typeface="Segoe UI Light" pitchFamily="34" charset="0"/>
                <a:ea typeface="Calibri" pitchFamily="34" charset="0"/>
                <a:cs typeface="Segoe UI Light" pitchFamily="34" charset="0"/>
              </a:rPr>
              <a:t>) </a:t>
            </a:r>
          </a:p>
          <a:p>
            <a:endParaRPr lang="en-US" dirty="0" smtClean="0">
              <a:latin typeface="Calibri" pitchFamily="34" charset="0"/>
              <a:ea typeface="Calibri" pitchFamily="34" charset="0"/>
              <a:cs typeface="Times New Roman" pitchFamily="18" charset="0"/>
            </a:endParaRPr>
          </a:p>
          <a:p>
            <a:r>
              <a:rPr lang="en-US" dirty="0" smtClean="0">
                <a:latin typeface="Calibri" pitchFamily="34" charset="0"/>
                <a:ea typeface="Calibri" pitchFamily="34" charset="0"/>
                <a:cs typeface="Times New Roman" pitchFamily="18" charset="0"/>
              </a:rPr>
              <a:t>SAMPLE OPERATORS’ IDENTITIES </a:t>
            </a:r>
            <a:r>
              <a:rPr lang="en-US" b="1" dirty="0" smtClean="0">
                <a:latin typeface="Calibri" pitchFamily="34" charset="0"/>
                <a:ea typeface="Calibri" pitchFamily="34" charset="0"/>
                <a:cs typeface="Times New Roman" pitchFamily="18" charset="0"/>
              </a:rPr>
              <a:t>[PLEASE USE YOUROWN USERNAMES</a:t>
            </a:r>
            <a:r>
              <a:rPr lang="en-US" b="1" baseline="0" dirty="0" smtClean="0">
                <a:latin typeface="Calibri" pitchFamily="34" charset="0"/>
                <a:ea typeface="Calibri" pitchFamily="34" charset="0"/>
                <a:cs typeface="Times New Roman" pitchFamily="18" charset="0"/>
              </a:rPr>
              <a:t> AND PASSWORDS</a:t>
            </a:r>
            <a:r>
              <a:rPr lang="en-US" b="1" dirty="0" smtClean="0">
                <a:latin typeface="Calibri" pitchFamily="34" charset="0"/>
                <a:ea typeface="Calibri" pitchFamily="34" charset="0"/>
                <a:cs typeface="Times New Roman" pitchFamily="18" charset="0"/>
              </a:rPr>
              <a:t>]</a:t>
            </a:r>
          </a:p>
          <a:p>
            <a:r>
              <a:rPr lang="en-US" i="1" dirty="0" smtClean="0">
                <a:latin typeface="Calibri" pitchFamily="34" charset="0"/>
                <a:ea typeface="Calibri" pitchFamily="34" charset="0"/>
                <a:cs typeface="Times New Roman" pitchFamily="18" charset="0"/>
              </a:rPr>
              <a:t>Usernames: Operator 0; Operator 1; Operator 2; Operator 3. Password: 12345</a:t>
            </a:r>
            <a:r>
              <a:rPr lang="en-US" i="1" dirty="0" smtClean="0">
                <a:latin typeface="Arial" pitchFamily="34" charset="0"/>
                <a:cs typeface="Arial" pitchFamily="34" charset="0"/>
              </a:rPr>
              <a:t/>
            </a:r>
            <a:br>
              <a:rPr lang="en-US" i="1" dirty="0" smtClean="0">
                <a:latin typeface="Arial" pitchFamily="34" charset="0"/>
                <a:cs typeface="Arial" pitchFamily="34" charset="0"/>
              </a:rPr>
            </a:br>
            <a:r>
              <a:rPr lang="en-US" b="1" dirty="0" smtClean="0">
                <a:latin typeface="Calibri" pitchFamily="34" charset="0"/>
                <a:ea typeface="Calibri" pitchFamily="34" charset="0"/>
                <a:cs typeface="Times New Roman" pitchFamily="18" charset="0"/>
              </a:rPr>
              <a:t>Note: 	</a:t>
            </a:r>
            <a:r>
              <a:rPr lang="en-US" dirty="0" smtClean="0">
                <a:latin typeface="Calibri" pitchFamily="34" charset="0"/>
                <a:ea typeface="Calibri" pitchFamily="34" charset="0"/>
                <a:cs typeface="Times New Roman" pitchFamily="18" charset="0"/>
              </a:rPr>
              <a:t>You can add new incidents for children unknown or already known to system </a:t>
            </a:r>
          </a:p>
          <a:p>
            <a:r>
              <a:rPr lang="en-US" dirty="0" smtClean="0">
                <a:latin typeface="Calibri" pitchFamily="34" charset="0"/>
                <a:ea typeface="Calibri" pitchFamily="34" charset="0"/>
                <a:cs typeface="Times New Roman" pitchFamily="18" charset="0"/>
              </a:rPr>
              <a:t>	(Sample known children: Child ID: 55555, 66666, 77777, 88888)</a:t>
            </a:r>
            <a:endParaRPr lang="en-US" dirty="0" smtClean="0"/>
          </a:p>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26</a:t>
            </a:fld>
            <a:endParaRPr lang="el-GR"/>
          </a:p>
        </p:txBody>
      </p:sp>
    </p:spTree>
    <p:extLst>
      <p:ext uri="{BB962C8B-B14F-4D97-AF65-F5344CB8AC3E}">
        <p14:creationId xmlns:p14="http://schemas.microsoft.com/office/powerpoint/2010/main" xmlns="" val="121541394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900" kern="1200" dirty="0" smtClean="0">
                <a:solidFill>
                  <a:schemeClr val="tx1"/>
                </a:solidFill>
                <a:latin typeface="+mn-lt"/>
                <a:ea typeface="+mn-ea"/>
                <a:cs typeface="+mn-cs"/>
              </a:rPr>
              <a:t>In this slide are presented possible uses of data collected through a CAN-MDS Surveillance System, such as: </a:t>
            </a:r>
          </a:p>
          <a:p>
            <a:pPr lvl="0">
              <a:buFont typeface="Wingdings" pitchFamily="2" charset="2"/>
              <a:buChar char="§"/>
            </a:pPr>
            <a:r>
              <a:rPr lang="en-US" sz="900" b="1" kern="1200" dirty="0" smtClean="0">
                <a:solidFill>
                  <a:schemeClr val="tx1"/>
                </a:solidFill>
                <a:latin typeface="+mn-lt"/>
                <a:ea typeface="+mn-ea"/>
                <a:cs typeface="+mn-cs"/>
              </a:rPr>
              <a:t>to periodically measure the incidence of CAN and its specific forms </a:t>
            </a:r>
            <a:endParaRPr lang="en-US" sz="1200" dirty="0" smtClean="0"/>
          </a:p>
          <a:p>
            <a:pPr lvl="0">
              <a:buFont typeface="Wingdings" pitchFamily="2" charset="2"/>
              <a:buChar char="§"/>
            </a:pPr>
            <a:r>
              <a:rPr lang="en-US" sz="900" b="1" kern="1200" dirty="0" smtClean="0">
                <a:solidFill>
                  <a:schemeClr val="tx1"/>
                </a:solidFill>
                <a:latin typeface="+mn-lt"/>
                <a:ea typeface="+mn-ea"/>
                <a:cs typeface="+mn-cs"/>
              </a:rPr>
              <a:t>to be used as a baseline </a:t>
            </a:r>
            <a:r>
              <a:rPr lang="en-US" sz="900" kern="1200" dirty="0" smtClean="0">
                <a:solidFill>
                  <a:schemeClr val="tx1"/>
                </a:solidFill>
                <a:latin typeface="+mn-lt"/>
                <a:ea typeface="+mn-ea"/>
                <a:cs typeface="+mn-cs"/>
              </a:rPr>
              <a:t>for evaluation of services’ needs &amp; prioritization of resources’ allocation for CAN prevention </a:t>
            </a:r>
            <a:r>
              <a:rPr lang="en-US" sz="900" b="1" kern="1200" dirty="0" smtClean="0">
                <a:solidFill>
                  <a:schemeClr val="tx1"/>
                </a:solidFill>
                <a:latin typeface="+mn-lt"/>
                <a:ea typeface="+mn-ea"/>
                <a:cs typeface="+mn-cs"/>
              </a:rPr>
              <a:t>AND </a:t>
            </a:r>
            <a:endParaRPr lang="en-US" sz="1200" dirty="0" smtClean="0"/>
          </a:p>
          <a:p>
            <a:pPr lvl="0">
              <a:buFont typeface="Wingdings" pitchFamily="2" charset="2"/>
              <a:buChar char="§"/>
            </a:pPr>
            <a:r>
              <a:rPr lang="en-US" sz="900" kern="1200" dirty="0" smtClean="0">
                <a:solidFill>
                  <a:schemeClr val="tx1"/>
                </a:solidFill>
                <a:latin typeface="+mn-lt"/>
                <a:ea typeface="+mn-ea"/>
                <a:cs typeface="+mn-cs"/>
              </a:rPr>
              <a:t>to outline the administrative practices applied for CAN cases</a:t>
            </a:r>
            <a:endParaRPr lang="en-US" sz="1200" dirty="0" smtClean="0"/>
          </a:p>
          <a:p>
            <a:pPr lvl="0">
              <a:buFont typeface="Wingdings" pitchFamily="2" charset="2"/>
              <a:buChar char="§"/>
            </a:pPr>
            <a:r>
              <a:rPr lang="en-US" sz="900" kern="1200" dirty="0" smtClean="0">
                <a:solidFill>
                  <a:schemeClr val="tx1"/>
                </a:solidFill>
                <a:latin typeface="+mn-lt"/>
                <a:ea typeface="+mn-ea"/>
                <a:cs typeface="+mn-cs"/>
              </a:rPr>
              <a:t>to operate as a communication channel among sectors involved in administration of CAN cases</a:t>
            </a:r>
            <a:r>
              <a:rPr lang="en-US" sz="900" kern="1200" baseline="30000" dirty="0" smtClean="0">
                <a:solidFill>
                  <a:schemeClr val="tx1"/>
                </a:solidFill>
                <a:latin typeface="+mn-lt"/>
                <a:ea typeface="+mn-ea"/>
                <a:cs typeface="+mn-cs"/>
              </a:rPr>
              <a:t>1</a:t>
            </a:r>
            <a:endParaRPr lang="en-US" sz="1200" dirty="0" smtClean="0"/>
          </a:p>
          <a:p>
            <a:pPr lvl="0">
              <a:buFont typeface="Wingdings" pitchFamily="2" charset="2"/>
              <a:buChar char="§"/>
            </a:pPr>
            <a:r>
              <a:rPr lang="en-US" sz="900" kern="1200" dirty="0" smtClean="0">
                <a:solidFill>
                  <a:schemeClr val="tx1"/>
                </a:solidFill>
                <a:latin typeface="+mn-lt"/>
                <a:ea typeface="+mn-ea"/>
                <a:cs typeface="+mn-cs"/>
              </a:rPr>
              <a:t>to provide feedback to services at a case-level for already known cases</a:t>
            </a:r>
            <a:endParaRPr lang="en-US" sz="1200" dirty="0"/>
          </a:p>
        </p:txBody>
      </p:sp>
      <p:sp>
        <p:nvSpPr>
          <p:cNvPr id="4" name="Slide Number Placeholder 3"/>
          <p:cNvSpPr>
            <a:spLocks noGrp="1"/>
          </p:cNvSpPr>
          <p:nvPr>
            <p:ph type="sldNum" sz="quarter" idx="10"/>
          </p:nvPr>
        </p:nvSpPr>
        <p:spPr/>
        <p:txBody>
          <a:bodyPr/>
          <a:lstStyle/>
          <a:p>
            <a:fld id="{451164F1-9960-41AA-B1B3-EB707D8C7D2C}" type="slidenum">
              <a:rPr lang="el-GR" smtClean="0"/>
              <a:pPr/>
              <a:t>27</a:t>
            </a:fld>
            <a:endParaRPr lang="el-GR"/>
          </a:p>
        </p:txBody>
      </p:sp>
    </p:spTree>
    <p:extLst>
      <p:ext uri="{BB962C8B-B14F-4D97-AF65-F5344CB8AC3E}">
        <p14:creationId xmlns:p14="http://schemas.microsoft.com/office/powerpoint/2010/main" xmlns="" val="33868087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900" kern="1200" dirty="0" smtClean="0">
                <a:solidFill>
                  <a:schemeClr val="tx1"/>
                </a:solidFill>
                <a:latin typeface="+mn-lt"/>
                <a:ea typeface="+mn-ea"/>
                <a:cs typeface="+mn-cs"/>
              </a:rPr>
              <a:t>This potential use of data could become a </a:t>
            </a:r>
            <a:r>
              <a:rPr lang="en-US" sz="900" i="1" kern="1200" dirty="0" smtClean="0">
                <a:solidFill>
                  <a:schemeClr val="tx1"/>
                </a:solidFill>
                <a:latin typeface="+mn-lt"/>
                <a:ea typeface="+mn-ea"/>
                <a:cs typeface="+mn-cs"/>
              </a:rPr>
              <a:t>motive</a:t>
            </a:r>
            <a:r>
              <a:rPr lang="en-US" sz="900" kern="1200" dirty="0" smtClean="0">
                <a:solidFill>
                  <a:schemeClr val="tx1"/>
                </a:solidFill>
                <a:latin typeface="+mn-lt"/>
                <a:ea typeface="+mn-ea"/>
                <a:cs typeface="+mn-cs"/>
              </a:rPr>
              <a:t> for professionals/system’s operators against under recording due to lack of incentive for recording and of feedback leading to the perception that there is no action on the record.</a:t>
            </a:r>
          </a:p>
          <a:p>
            <a:endParaRPr lang="el-GR"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1164F1-9960-41AA-B1B3-EB707D8C7D2C}" type="slidenum">
              <a:rPr lang="el-GR" smtClean="0"/>
              <a:pPr/>
              <a:t>28</a:t>
            </a:fld>
            <a:endParaRPr lang="el-GR"/>
          </a:p>
        </p:txBody>
      </p:sp>
    </p:spTree>
    <p:extLst>
      <p:ext uri="{BB962C8B-B14F-4D97-AF65-F5344CB8AC3E}">
        <p14:creationId xmlns:p14="http://schemas.microsoft.com/office/powerpoint/2010/main" xmlns="" val="2751634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900" kern="1200" dirty="0" smtClean="0">
                <a:solidFill>
                  <a:schemeClr val="tx1"/>
                </a:solidFill>
                <a:latin typeface="+mn-lt"/>
                <a:ea typeface="+mn-ea"/>
                <a:cs typeface="+mn-cs"/>
              </a:rPr>
              <a:t>The Operator’s Manual is a main part of the CAN-MDS Toolkit; other components of the toolkit are the data collection protocol and the electronic application.</a:t>
            </a:r>
          </a:p>
          <a:p>
            <a:r>
              <a:rPr lang="en-US" sz="900" kern="1200" dirty="0" smtClean="0">
                <a:solidFill>
                  <a:schemeClr val="tx1"/>
                </a:solidFill>
                <a:latin typeface="+mn-lt"/>
                <a:ea typeface="+mn-ea"/>
                <a:cs typeface="+mn-cs"/>
              </a:rPr>
              <a:t> </a:t>
            </a:r>
          </a:p>
          <a:p>
            <a:r>
              <a:rPr lang="en-US" sz="900" kern="1200" dirty="0" smtClean="0">
                <a:solidFill>
                  <a:schemeClr val="tx1"/>
                </a:solidFill>
                <a:latin typeface="+mn-lt"/>
                <a:ea typeface="+mn-ea"/>
                <a:cs typeface="+mn-cs"/>
              </a:rPr>
              <a:t>[INSTRUCTION-Ask from trainees to open the </a:t>
            </a:r>
            <a:r>
              <a:rPr lang="en-US" sz="900" kern="1200" dirty="0" err="1" smtClean="0">
                <a:solidFill>
                  <a:schemeClr val="tx1"/>
                </a:solidFill>
                <a:latin typeface="+mn-lt"/>
                <a:ea typeface="+mn-ea"/>
                <a:cs typeface="+mn-cs"/>
              </a:rPr>
              <a:t>pdf</a:t>
            </a:r>
            <a:r>
              <a:rPr lang="en-US" sz="900" kern="1200" dirty="0" smtClean="0">
                <a:solidFill>
                  <a:schemeClr val="tx1"/>
                </a:solidFill>
                <a:latin typeface="+mn-lt"/>
                <a:ea typeface="+mn-ea"/>
                <a:cs typeface="+mn-cs"/>
              </a:rPr>
              <a:t> “operator’s manual” and go through the content for the 3 parts]</a:t>
            </a:r>
            <a:endParaRPr lang="en-US" sz="9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4</a:t>
            </a:fld>
            <a:endParaRPr lang="el-GR"/>
          </a:p>
        </p:txBody>
      </p:sp>
    </p:spTree>
    <p:extLst>
      <p:ext uri="{BB962C8B-B14F-4D97-AF65-F5344CB8AC3E}">
        <p14:creationId xmlns:p14="http://schemas.microsoft.com/office/powerpoint/2010/main" xmlns="" val="7559384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900" kern="1200" dirty="0" smtClean="0">
                <a:solidFill>
                  <a:schemeClr val="tx1"/>
                </a:solidFill>
                <a:latin typeface="+mn-lt"/>
                <a:ea typeface="+mn-ea"/>
                <a:cs typeface="+mn-cs"/>
              </a:rPr>
              <a:t>As for its content, the Operator’s Manual includes all necessary background and practical information for professionals who are going to use the CAN-MDS system as “Operators” concerning</a:t>
            </a:r>
          </a:p>
          <a:p>
            <a:endParaRPr lang="en-US" sz="1700" dirty="0" smtClean="0"/>
          </a:p>
          <a:p>
            <a:r>
              <a:rPr lang="en-US" sz="1700" dirty="0" smtClean="0"/>
              <a:t>&lt;see slide&gt;</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5</a:t>
            </a:fld>
            <a:endParaRPr lang="el-G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dirty="0" smtClean="0">
                <a:solidFill>
                  <a:schemeClr val="tx1"/>
                </a:solidFill>
                <a:latin typeface="+mn-lt"/>
                <a:ea typeface="+mn-ea"/>
                <a:cs typeface="+mn-cs"/>
              </a:rPr>
              <a:t>The structure of </a:t>
            </a:r>
            <a:r>
              <a:rPr lang="en-US" sz="900" i="1" kern="1200" dirty="0" smtClean="0">
                <a:solidFill>
                  <a:schemeClr val="tx1"/>
                </a:solidFill>
                <a:latin typeface="+mn-lt"/>
                <a:ea typeface="+mn-ea"/>
                <a:cs typeface="+mn-cs"/>
              </a:rPr>
              <a:t>PART 1 Introducing the CAN-MDS</a:t>
            </a:r>
            <a:r>
              <a:rPr lang="en-US" sz="900" kern="1200" dirty="0" smtClean="0">
                <a:solidFill>
                  <a:schemeClr val="tx1"/>
                </a:solidFill>
                <a:latin typeface="+mn-lt"/>
                <a:ea typeface="+mn-ea"/>
                <a:cs typeface="+mn-cs"/>
              </a:rPr>
              <a:t> includes</a:t>
            </a:r>
          </a:p>
          <a:p>
            <a:r>
              <a:rPr lang="en-US" sz="900" kern="1200" dirty="0" smtClean="0">
                <a:solidFill>
                  <a:schemeClr val="tx1"/>
                </a:solidFill>
                <a:latin typeface="+mn-lt"/>
                <a:ea typeface="+mn-ea"/>
                <a:cs typeface="+mn-cs"/>
              </a:rPr>
              <a:t>&lt;see slide&gt;</a:t>
            </a:r>
          </a:p>
          <a:p>
            <a:r>
              <a:rPr lang="en-US" sz="900" b="1" kern="1200" dirty="0" smtClean="0">
                <a:solidFill>
                  <a:schemeClr val="tx1"/>
                </a:solidFill>
                <a:latin typeface="+mn-lt"/>
                <a:ea typeface="+mn-ea"/>
                <a:cs typeface="+mn-cs"/>
              </a:rPr>
              <a:t>CAN-MDS Toolkit </a:t>
            </a:r>
            <a:endParaRPr lang="en-US" sz="900" kern="1200" dirty="0" smtClean="0">
              <a:solidFill>
                <a:schemeClr val="tx1"/>
              </a:solidFill>
              <a:latin typeface="+mn-lt"/>
              <a:ea typeface="+mn-ea"/>
              <a:cs typeface="+mn-cs"/>
            </a:endParaRPr>
          </a:p>
          <a:p>
            <a:r>
              <a:rPr lang="en-US" sz="900" i="1" kern="1200" dirty="0" smtClean="0">
                <a:solidFill>
                  <a:schemeClr val="tx1"/>
                </a:solidFill>
                <a:latin typeface="+mn-lt"/>
                <a:ea typeface="+mn-ea"/>
                <a:cs typeface="+mn-cs"/>
              </a:rPr>
              <a:t> - What a CAN-MDS Operator can contribute to CAN-MDS</a:t>
            </a:r>
            <a:endParaRPr lang="en-US" sz="900" kern="1200" dirty="0" smtClean="0">
              <a:solidFill>
                <a:schemeClr val="tx1"/>
              </a:solidFill>
              <a:latin typeface="+mn-lt"/>
              <a:ea typeface="+mn-ea"/>
              <a:cs typeface="+mn-cs"/>
            </a:endParaRPr>
          </a:p>
          <a:p>
            <a:r>
              <a:rPr lang="en-US" sz="900" i="1" kern="1200" dirty="0" smtClean="0">
                <a:solidFill>
                  <a:schemeClr val="tx1"/>
                </a:solidFill>
                <a:latin typeface="+mn-lt"/>
                <a:ea typeface="+mn-ea"/>
                <a:cs typeface="+mn-cs"/>
              </a:rPr>
              <a:t>- What CAN-MDS can provide to a CAN-MDS Operator</a:t>
            </a:r>
            <a:endParaRPr lang="en-US" sz="900" kern="1200" dirty="0" smtClean="0">
              <a:solidFill>
                <a:schemeClr val="tx1"/>
              </a:solidFill>
              <a:latin typeface="+mn-lt"/>
              <a:ea typeface="+mn-ea"/>
              <a:cs typeface="+mn-cs"/>
            </a:endParaRPr>
          </a:p>
          <a:p>
            <a:r>
              <a:rPr lang="en-US" sz="900" b="1" kern="1200" dirty="0" smtClean="0">
                <a:solidFill>
                  <a:schemeClr val="tx1"/>
                </a:solidFill>
                <a:latin typeface="+mn-lt"/>
                <a:ea typeface="+mn-ea"/>
                <a:cs typeface="+mn-cs"/>
              </a:rPr>
              <a:t>Ethics in CAN-MDS - </a:t>
            </a:r>
            <a:r>
              <a:rPr lang="en-US" sz="900" b="1" i="1" kern="1200" dirty="0" smtClean="0">
                <a:solidFill>
                  <a:schemeClr val="tx1"/>
                </a:solidFill>
                <a:latin typeface="+mn-lt"/>
                <a:ea typeface="+mn-ea"/>
                <a:cs typeface="+mn-cs"/>
              </a:rPr>
              <a:t>privacy and confidentiality considerations </a:t>
            </a:r>
            <a:endParaRPr lang="en-US" sz="900" kern="1200" dirty="0" smtClean="0">
              <a:solidFill>
                <a:schemeClr val="tx1"/>
              </a:solidFill>
              <a:latin typeface="+mn-lt"/>
              <a:ea typeface="+mn-ea"/>
              <a:cs typeface="+mn-cs"/>
            </a:endParaRPr>
          </a:p>
          <a:p>
            <a:r>
              <a:rPr lang="en-US" sz="900" kern="1200" dirty="0" smtClean="0">
                <a:solidFill>
                  <a:schemeClr val="tx1"/>
                </a:solidFill>
                <a:latin typeface="+mn-lt"/>
                <a:ea typeface="+mn-ea"/>
                <a:cs typeface="+mn-cs"/>
              </a:rPr>
              <a:t>- What is provisioned by the Law and GDPR</a:t>
            </a:r>
          </a:p>
          <a:p>
            <a:r>
              <a:rPr lang="en-US" sz="900" kern="1200" dirty="0" smtClean="0">
                <a:solidFill>
                  <a:schemeClr val="tx1"/>
                </a:solidFill>
                <a:latin typeface="+mn-lt"/>
                <a:ea typeface="+mn-ea"/>
                <a:cs typeface="+mn-cs"/>
              </a:rPr>
              <a:t>     - Professionals’ Codes of Ethics</a:t>
            </a:r>
          </a:p>
          <a:p>
            <a:r>
              <a:rPr lang="en-US" sz="900" kern="1200" dirty="0" smtClean="0">
                <a:solidFill>
                  <a:schemeClr val="tx1"/>
                </a:solidFill>
                <a:latin typeface="+mn-lt"/>
                <a:ea typeface="+mn-ea"/>
                <a:cs typeface="+mn-cs"/>
              </a:rPr>
              <a:t>     - CAN-MDS Stakeholders, Operations, Tasks and Responsibilities</a:t>
            </a:r>
            <a:endParaRPr lang="en-US" sz="9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B7BC572B-C8FC-4CBA-80A9-D3880EE50F16}" type="slidenum">
              <a:rPr lang="el-GR" smtClean="0"/>
              <a:pPr/>
              <a:t>6</a:t>
            </a:fld>
            <a:endParaRPr lang="el-GR"/>
          </a:p>
        </p:txBody>
      </p:sp>
    </p:spTree>
    <p:extLst>
      <p:ext uri="{BB962C8B-B14F-4D97-AF65-F5344CB8AC3E}">
        <p14:creationId xmlns:p14="http://schemas.microsoft.com/office/powerpoint/2010/main" xmlns="" val="4665476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dirty="0" smtClean="0">
                <a:solidFill>
                  <a:schemeClr val="tx1"/>
                </a:solidFill>
                <a:latin typeface="+mn-lt"/>
                <a:ea typeface="+mn-ea"/>
                <a:cs typeface="+mn-cs"/>
              </a:rPr>
              <a:t>Here is the content of </a:t>
            </a:r>
            <a:r>
              <a:rPr lang="en-US" sz="900" i="1" kern="1200" dirty="0" smtClean="0">
                <a:solidFill>
                  <a:schemeClr val="tx1"/>
                </a:solidFill>
                <a:latin typeface="+mn-lt"/>
                <a:ea typeface="+mn-ea"/>
                <a:cs typeface="+mn-cs"/>
              </a:rPr>
              <a:t>PART 2 “The Operator’s Guide” </a:t>
            </a:r>
            <a:r>
              <a:rPr lang="en-US" sz="900" kern="1200" dirty="0" smtClean="0">
                <a:solidFill>
                  <a:schemeClr val="tx1"/>
                </a:solidFill>
                <a:latin typeface="+mn-lt"/>
                <a:ea typeface="+mn-ea"/>
                <a:cs typeface="+mn-cs"/>
              </a:rPr>
              <a:t>&lt;see slide&gt;</a:t>
            </a:r>
          </a:p>
          <a:p>
            <a:r>
              <a:rPr lang="en-US" sz="900" b="1" kern="1200" dirty="0" smtClean="0">
                <a:solidFill>
                  <a:schemeClr val="tx1"/>
                </a:solidFill>
                <a:latin typeface="+mn-lt"/>
                <a:ea typeface="+mn-ea"/>
                <a:cs typeface="+mn-cs"/>
              </a:rPr>
              <a:t>CAN-MDS v1 - </a:t>
            </a:r>
            <a:r>
              <a:rPr lang="en-US" sz="900" b="1" i="1" kern="1200" dirty="0" smtClean="0">
                <a:solidFill>
                  <a:schemeClr val="tx1"/>
                </a:solidFill>
                <a:latin typeface="+mn-lt"/>
                <a:ea typeface="+mn-ea"/>
                <a:cs typeface="+mn-cs"/>
              </a:rPr>
              <a:t>data collection and data reporting including: </a:t>
            </a:r>
            <a:r>
              <a:rPr lang="en-US" sz="900" kern="1200" dirty="0" smtClean="0">
                <a:solidFill>
                  <a:schemeClr val="tx1"/>
                </a:solidFill>
                <a:latin typeface="+mn-lt"/>
                <a:ea typeface="+mn-ea"/>
                <a:cs typeface="+mn-cs"/>
              </a:rPr>
              <a:t>Entering new data in the CAN-MDS</a:t>
            </a:r>
          </a:p>
          <a:p>
            <a:r>
              <a:rPr lang="en-US" sz="900" i="1" kern="1200" dirty="0" smtClean="0">
                <a:solidFill>
                  <a:schemeClr val="tx1"/>
                </a:solidFill>
                <a:latin typeface="+mn-lt"/>
                <a:ea typeface="+mn-ea"/>
                <a:cs typeface="+mn-cs"/>
              </a:rPr>
              <a:t>CAN-MDS data entry; CAN-MDS data reporting; CAN-MDS data extraction; </a:t>
            </a:r>
            <a:r>
              <a:rPr lang="en-US" sz="900" kern="1200" dirty="0" smtClean="0">
                <a:solidFill>
                  <a:schemeClr val="tx1"/>
                </a:solidFill>
                <a:latin typeface="+mn-lt"/>
                <a:ea typeface="+mn-ea"/>
                <a:cs typeface="+mn-cs"/>
              </a:rPr>
              <a:t>CAN-MDS Flowchart</a:t>
            </a:r>
          </a:p>
          <a:p>
            <a:r>
              <a:rPr lang="en-US" sz="900" b="1" kern="1200" dirty="0" smtClean="0">
                <a:solidFill>
                  <a:schemeClr val="tx1"/>
                </a:solidFill>
                <a:latin typeface="+mn-lt"/>
                <a:ea typeface="+mn-ea"/>
                <a:cs typeface="+mn-cs"/>
              </a:rPr>
              <a:t>Data elements in the Operator’s Guide - </a:t>
            </a:r>
            <a:r>
              <a:rPr lang="en-US" sz="900" b="1" i="1" kern="1200" dirty="0" smtClean="0">
                <a:solidFill>
                  <a:schemeClr val="tx1"/>
                </a:solidFill>
                <a:latin typeface="+mn-lt"/>
                <a:ea typeface="+mn-ea"/>
                <a:cs typeface="+mn-cs"/>
              </a:rPr>
              <a:t>outline of presentation: </a:t>
            </a:r>
            <a:r>
              <a:rPr lang="en-US" sz="900" kern="1200" dirty="0" smtClean="0">
                <a:solidFill>
                  <a:schemeClr val="tx1"/>
                </a:solidFill>
                <a:latin typeface="+mn-lt"/>
                <a:ea typeface="+mn-ea"/>
                <a:cs typeface="+mn-cs"/>
              </a:rPr>
              <a:t>Attributes per data element (DE) and             </a:t>
            </a:r>
          </a:p>
          <a:p>
            <a:r>
              <a:rPr lang="en-US" sz="900" kern="1200" dirty="0" smtClean="0">
                <a:solidFill>
                  <a:schemeClr val="tx1"/>
                </a:solidFill>
                <a:latin typeface="+mn-lt"/>
                <a:ea typeface="+mn-ea"/>
                <a:cs typeface="+mn-cs"/>
              </a:rPr>
              <a:t>Overview of DE attributes. Some more details are presented in the next slides</a:t>
            </a:r>
            <a:endParaRPr lang="en-US" sz="9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B7BC572B-C8FC-4CBA-80A9-D3880EE50F16}" type="slidenum">
              <a:rPr lang="el-GR" smtClean="0"/>
              <a:pPr/>
              <a:t>7</a:t>
            </a:fld>
            <a:endParaRPr lang="el-GR"/>
          </a:p>
        </p:txBody>
      </p:sp>
    </p:spTree>
    <p:extLst>
      <p:ext uri="{BB962C8B-B14F-4D97-AF65-F5344CB8AC3E}">
        <p14:creationId xmlns:p14="http://schemas.microsoft.com/office/powerpoint/2010/main" xmlns="" val="14632594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900" b="1" kern="1200" dirty="0" smtClean="0">
                <a:solidFill>
                  <a:schemeClr val="tx1"/>
                </a:solidFill>
                <a:latin typeface="+mn-lt"/>
                <a:ea typeface="+mn-ea"/>
                <a:cs typeface="+mn-cs"/>
              </a:rPr>
              <a:t>CAN-MDS Axes and data elements</a:t>
            </a:r>
            <a:endParaRPr lang="en-US" sz="900" kern="1200" dirty="0" smtClean="0">
              <a:solidFill>
                <a:schemeClr val="tx1"/>
              </a:solidFill>
              <a:latin typeface="+mn-lt"/>
              <a:ea typeface="+mn-ea"/>
              <a:cs typeface="+mn-cs"/>
            </a:endParaRPr>
          </a:p>
          <a:p>
            <a:r>
              <a:rPr lang="en-US" sz="900" kern="1200" dirty="0" smtClean="0">
                <a:solidFill>
                  <a:schemeClr val="tx1"/>
                </a:solidFill>
                <a:latin typeface="+mn-lt"/>
                <a:ea typeface="+mn-ea"/>
                <a:cs typeface="+mn-cs"/>
              </a:rPr>
              <a:t>CAN-MDS consists of 18 data elements that are classified under 5 main categories (record, incident, child, living environment/primary caregivers and services). </a:t>
            </a:r>
          </a:p>
          <a:p>
            <a:r>
              <a:rPr lang="en-US" sz="900" kern="1200" dirty="0" smtClean="0">
                <a:solidFill>
                  <a:schemeClr val="tx1"/>
                </a:solidFill>
                <a:latin typeface="+mn-lt"/>
                <a:ea typeface="+mn-ea"/>
                <a:cs typeface="+mn-cs"/>
              </a:rPr>
              <a:t>4 of the Data Elements are clearly administrative (IDs-identifiers); 2 data elements are relevant to the response of Operator for a specific incident; 4 data elements are relevant to the specific CAN incident, 4 to the child and the remaining 4 to child’s family.</a:t>
            </a:r>
          </a:p>
          <a:p>
            <a:r>
              <a:rPr lang="en-US" sz="900" kern="1200" dirty="0" smtClean="0">
                <a:solidFill>
                  <a:schemeClr val="tx1"/>
                </a:solidFill>
                <a:latin typeface="+mn-lt"/>
                <a:ea typeface="+mn-ea"/>
                <a:cs typeface="+mn-cs"/>
              </a:rPr>
              <a:t>This information can be equally provided by all professionals working with children, regardless the sector where they are working</a:t>
            </a:r>
            <a:endParaRPr lang="en-US" sz="9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07DD4F69-2BDB-4404-B061-D21098C8844C}" type="slidenum">
              <a:rPr lang="el-GR" smtClean="0"/>
              <a:pPr/>
              <a:t>8</a:t>
            </a:fld>
            <a:endParaRPr lang="el-GR"/>
          </a:p>
        </p:txBody>
      </p:sp>
    </p:spTree>
    <p:extLst>
      <p:ext uri="{BB962C8B-B14F-4D97-AF65-F5344CB8AC3E}">
        <p14:creationId xmlns:p14="http://schemas.microsoft.com/office/powerpoint/2010/main" xmlns="" val="29132920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eaLnBrk="1" fontAlgn="t" latinLnBrk="0" hangingPunct="1"/>
            <a:endParaRPr lang="en-US" sz="1200" b="0" i="0" u="none" strike="noStrike" kern="1200" dirty="0" smtClean="0">
              <a:solidFill>
                <a:schemeClr val="tx1"/>
              </a:solidFill>
              <a:effectLst/>
              <a:latin typeface="+mn-lt"/>
              <a:ea typeface="+mn-ea"/>
              <a:cs typeface="+mn-cs"/>
            </a:endParaRPr>
          </a:p>
          <a:p>
            <a:r>
              <a:rPr lang="en-US" sz="900" kern="1200" dirty="0" smtClean="0">
                <a:solidFill>
                  <a:schemeClr val="tx1"/>
                </a:solidFill>
                <a:latin typeface="+mn-lt"/>
                <a:ea typeface="+mn-ea"/>
                <a:cs typeface="+mn-cs"/>
              </a:rPr>
              <a:t>Next, data collection and reporting through CAN-MDS is presented</a:t>
            </a:r>
            <a:endParaRPr lang="en-US" sz="9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B7BC572B-C8FC-4CBA-80A9-D3880EE50F16}" type="slidenum">
              <a:rPr lang="el-GR" smtClean="0"/>
              <a:pPr/>
              <a:t>9</a:t>
            </a:fld>
            <a:endParaRPr lang="el-GR"/>
          </a:p>
        </p:txBody>
      </p:sp>
    </p:spTree>
    <p:extLst>
      <p:ext uri="{BB962C8B-B14F-4D97-AF65-F5344CB8AC3E}">
        <p14:creationId xmlns:p14="http://schemas.microsoft.com/office/powerpoint/2010/main" xmlns="" val="10954559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dirty="0" smtClean="0">
                <a:solidFill>
                  <a:schemeClr val="tx1"/>
                </a:solidFill>
                <a:latin typeface="+mn-lt"/>
                <a:ea typeface="+mn-ea"/>
                <a:cs typeface="+mn-cs"/>
              </a:rPr>
              <a:t>In addition to the Operator’s manual, it is essential that you locate and save a copy of the Data Collection Protocol file.</a:t>
            </a:r>
          </a:p>
          <a:p>
            <a:r>
              <a:rPr lang="en-US" sz="900" kern="1200" dirty="0" smtClean="0">
                <a:solidFill>
                  <a:schemeClr val="tx1"/>
                </a:solidFill>
                <a:latin typeface="+mn-lt"/>
                <a:ea typeface="+mn-ea"/>
                <a:cs typeface="+mn-cs"/>
              </a:rPr>
              <a:t> </a:t>
            </a:r>
          </a:p>
          <a:p>
            <a:r>
              <a:rPr lang="en-US" sz="900" kern="1200" dirty="0" smtClean="0">
                <a:solidFill>
                  <a:schemeClr val="tx1"/>
                </a:solidFill>
                <a:latin typeface="+mn-lt"/>
                <a:ea typeface="+mn-ea"/>
                <a:cs typeface="+mn-cs"/>
              </a:rPr>
              <a:t>[Instruction - Please, before practicing print or select on your laptop/tablet page 49 and page 50 of the document. You will need those as you do the practice case intake. These are presented in the next slide]</a:t>
            </a:r>
            <a:endParaRPr lang="en-US" sz="9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10</a:t>
            </a:fld>
            <a:endParaRPr lang="el-GR"/>
          </a:p>
        </p:txBody>
      </p:sp>
    </p:spTree>
    <p:extLst>
      <p:ext uri="{BB962C8B-B14F-4D97-AF65-F5344CB8AC3E}">
        <p14:creationId xmlns:p14="http://schemas.microsoft.com/office/powerpoint/2010/main" xmlns="" val="2981975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smtClean="0"/>
              <a:t>Click to edit Master title style</a:t>
            </a:r>
            <a:endParaRPr lang="el-GR"/>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892" indent="0" algn="ctr">
              <a:buNone/>
              <a:defRPr sz="1500"/>
            </a:lvl2pPr>
            <a:lvl3pPr marL="685783" indent="0" algn="ctr">
              <a:buNone/>
              <a:defRPr sz="140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smtClean="0"/>
              <a:t>Click to edit Master subtitle style</a:t>
            </a:r>
            <a:endParaRPr lang="el-GR"/>
          </a:p>
        </p:txBody>
      </p:sp>
      <p:sp>
        <p:nvSpPr>
          <p:cNvPr id="4" name="Date Placeholder 3"/>
          <p:cNvSpPr>
            <a:spLocks noGrp="1"/>
          </p:cNvSpPr>
          <p:nvPr>
            <p:ph type="dt" sz="half" idx="10"/>
          </p:nvPr>
        </p:nvSpPr>
        <p:spPr>
          <a:xfrm>
            <a:off x="628650" y="4767264"/>
            <a:ext cx="2057400" cy="273844"/>
          </a:xfrm>
          <a:prstGeom prst="rect">
            <a:avLst/>
          </a:prstGeom>
        </p:spPr>
        <p:txBody>
          <a:bodyPr lIns="68580" tIns="34290" rIns="68580" bIns="34290"/>
          <a:lstStyle/>
          <a:p>
            <a:fld id="{D1171834-D8E4-4048-9618-347FE0F40CD6}" type="datetimeFigureOut">
              <a:rPr lang="el-GR" smtClean="0"/>
              <a:pPr/>
              <a:t>1/2/2022</a:t>
            </a:fld>
            <a:endParaRPr lang="el-GR"/>
          </a:p>
        </p:txBody>
      </p:sp>
      <p:sp>
        <p:nvSpPr>
          <p:cNvPr id="5" name="Footer Placeholder 4"/>
          <p:cNvSpPr>
            <a:spLocks noGrp="1"/>
          </p:cNvSpPr>
          <p:nvPr>
            <p:ph type="ftr" sz="quarter" idx="11"/>
          </p:nvPr>
        </p:nvSpPr>
        <p:spPr>
          <a:xfrm>
            <a:off x="3028950" y="4767264"/>
            <a:ext cx="3086100" cy="273844"/>
          </a:xfrm>
          <a:prstGeom prst="rect">
            <a:avLst/>
          </a:prstGeom>
        </p:spPr>
        <p:txBody>
          <a:bodyPr lIns="68580" tIns="34290" rIns="68580" bIns="34290"/>
          <a:lstStyle/>
          <a:p>
            <a:endParaRPr lang="el-GR"/>
          </a:p>
        </p:txBody>
      </p:sp>
      <p:sp>
        <p:nvSpPr>
          <p:cNvPr id="6" name="Slide Number Placeholder 5"/>
          <p:cNvSpPr>
            <a:spLocks noGrp="1"/>
          </p:cNvSpPr>
          <p:nvPr>
            <p:ph type="sldNum" sz="quarter" idx="12"/>
          </p:nvPr>
        </p:nvSpPr>
        <p:spPr>
          <a:xfrm>
            <a:off x="6457950" y="4767264"/>
            <a:ext cx="2057400" cy="273844"/>
          </a:xfrm>
          <a:prstGeom prst="rect">
            <a:avLst/>
          </a:prstGeom>
        </p:spPr>
        <p:txBody>
          <a:bodyPr lIns="68580" tIns="34290" rIns="68580" bIns="34290"/>
          <a:lstStyle/>
          <a:p>
            <a:fld id="{D1A4E1EE-31C1-4BD3-9FDE-FC3A40BE5FB6}" type="slidenum">
              <a:rPr lang="el-GR" smtClean="0"/>
              <a:pPr/>
              <a:t>‹#›</a:t>
            </a:fld>
            <a:endParaRPr lang="el-GR"/>
          </a:p>
        </p:txBody>
      </p:sp>
    </p:spTree>
    <p:extLst>
      <p:ext uri="{BB962C8B-B14F-4D97-AF65-F5344CB8AC3E}">
        <p14:creationId xmlns:p14="http://schemas.microsoft.com/office/powerpoint/2010/main" xmlns="" val="359524985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a:xfrm>
            <a:off x="628650" y="4767264"/>
            <a:ext cx="2057400" cy="273844"/>
          </a:xfrm>
          <a:prstGeom prst="rect">
            <a:avLst/>
          </a:prstGeom>
        </p:spPr>
        <p:txBody>
          <a:bodyPr lIns="68580" tIns="34290" rIns="68580" bIns="34290"/>
          <a:lstStyle/>
          <a:p>
            <a:fld id="{D1171834-D8E4-4048-9618-347FE0F40CD6}" type="datetimeFigureOut">
              <a:rPr lang="el-GR" smtClean="0"/>
              <a:pPr/>
              <a:t>1/2/2022</a:t>
            </a:fld>
            <a:endParaRPr lang="el-GR"/>
          </a:p>
        </p:txBody>
      </p:sp>
      <p:sp>
        <p:nvSpPr>
          <p:cNvPr id="5" name="Footer Placeholder 4"/>
          <p:cNvSpPr>
            <a:spLocks noGrp="1"/>
          </p:cNvSpPr>
          <p:nvPr>
            <p:ph type="ftr" sz="quarter" idx="11"/>
          </p:nvPr>
        </p:nvSpPr>
        <p:spPr>
          <a:xfrm>
            <a:off x="3028950" y="4767264"/>
            <a:ext cx="3086100" cy="273844"/>
          </a:xfrm>
          <a:prstGeom prst="rect">
            <a:avLst/>
          </a:prstGeom>
        </p:spPr>
        <p:txBody>
          <a:bodyPr lIns="68580" tIns="34290" rIns="68580" bIns="34290"/>
          <a:lstStyle/>
          <a:p>
            <a:endParaRPr lang="el-GR"/>
          </a:p>
        </p:txBody>
      </p:sp>
      <p:sp>
        <p:nvSpPr>
          <p:cNvPr id="6" name="Slide Number Placeholder 5"/>
          <p:cNvSpPr>
            <a:spLocks noGrp="1"/>
          </p:cNvSpPr>
          <p:nvPr>
            <p:ph type="sldNum" sz="quarter" idx="12"/>
          </p:nvPr>
        </p:nvSpPr>
        <p:spPr>
          <a:xfrm>
            <a:off x="6457950" y="4767264"/>
            <a:ext cx="2057400" cy="273844"/>
          </a:xfrm>
          <a:prstGeom prst="rect">
            <a:avLst/>
          </a:prstGeom>
        </p:spPr>
        <p:txBody>
          <a:bodyPr lIns="68580" tIns="34290" rIns="68580" bIns="34290"/>
          <a:lstStyle/>
          <a:p>
            <a:fld id="{D1A4E1EE-31C1-4BD3-9FDE-FC3A40BE5FB6}" type="slidenum">
              <a:rPr lang="el-GR" smtClean="0"/>
              <a:pPr/>
              <a:t>‹#›</a:t>
            </a:fld>
            <a:endParaRPr lang="el-GR"/>
          </a:p>
        </p:txBody>
      </p:sp>
    </p:spTree>
    <p:extLst>
      <p:ext uri="{BB962C8B-B14F-4D97-AF65-F5344CB8AC3E}">
        <p14:creationId xmlns:p14="http://schemas.microsoft.com/office/powerpoint/2010/main" xmlns="" val="40374821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73843"/>
            <a:ext cx="1971675" cy="4358879"/>
          </a:xfrm>
        </p:spPr>
        <p:txBody>
          <a:bodyPr vert="eaVert"/>
          <a:lstStyle/>
          <a:p>
            <a:r>
              <a:rPr lang="en-US" smtClean="0"/>
              <a:t>Click to edit Master title style</a:t>
            </a:r>
            <a:endParaRPr lang="el-GR"/>
          </a:p>
        </p:txBody>
      </p:sp>
      <p:sp>
        <p:nvSpPr>
          <p:cNvPr id="3" name="Vertical Text Placeholder 2"/>
          <p:cNvSpPr>
            <a:spLocks noGrp="1"/>
          </p:cNvSpPr>
          <p:nvPr>
            <p:ph type="body" orient="vert" idx="1"/>
          </p:nvPr>
        </p:nvSpPr>
        <p:spPr>
          <a:xfrm>
            <a:off x="628651" y="273843"/>
            <a:ext cx="5800725" cy="435887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a:xfrm>
            <a:off x="628650" y="4767264"/>
            <a:ext cx="2057400" cy="273844"/>
          </a:xfrm>
          <a:prstGeom prst="rect">
            <a:avLst/>
          </a:prstGeom>
        </p:spPr>
        <p:txBody>
          <a:bodyPr lIns="68580" tIns="34290" rIns="68580" bIns="34290"/>
          <a:lstStyle/>
          <a:p>
            <a:fld id="{D1171834-D8E4-4048-9618-347FE0F40CD6}" type="datetimeFigureOut">
              <a:rPr lang="el-GR" smtClean="0"/>
              <a:pPr/>
              <a:t>1/2/2022</a:t>
            </a:fld>
            <a:endParaRPr lang="el-GR"/>
          </a:p>
        </p:txBody>
      </p:sp>
      <p:sp>
        <p:nvSpPr>
          <p:cNvPr id="5" name="Footer Placeholder 4"/>
          <p:cNvSpPr>
            <a:spLocks noGrp="1"/>
          </p:cNvSpPr>
          <p:nvPr>
            <p:ph type="ftr" sz="quarter" idx="11"/>
          </p:nvPr>
        </p:nvSpPr>
        <p:spPr>
          <a:xfrm>
            <a:off x="3028950" y="4767264"/>
            <a:ext cx="3086100" cy="273844"/>
          </a:xfrm>
          <a:prstGeom prst="rect">
            <a:avLst/>
          </a:prstGeom>
        </p:spPr>
        <p:txBody>
          <a:bodyPr lIns="68580" tIns="34290" rIns="68580" bIns="34290"/>
          <a:lstStyle/>
          <a:p>
            <a:endParaRPr lang="el-GR"/>
          </a:p>
        </p:txBody>
      </p:sp>
      <p:sp>
        <p:nvSpPr>
          <p:cNvPr id="6" name="Slide Number Placeholder 5"/>
          <p:cNvSpPr>
            <a:spLocks noGrp="1"/>
          </p:cNvSpPr>
          <p:nvPr>
            <p:ph type="sldNum" sz="quarter" idx="12"/>
          </p:nvPr>
        </p:nvSpPr>
        <p:spPr>
          <a:xfrm>
            <a:off x="6457950" y="4767264"/>
            <a:ext cx="2057400" cy="273844"/>
          </a:xfrm>
          <a:prstGeom prst="rect">
            <a:avLst/>
          </a:prstGeom>
        </p:spPr>
        <p:txBody>
          <a:bodyPr lIns="68580" tIns="34290" rIns="68580" bIns="34290"/>
          <a:lstStyle/>
          <a:p>
            <a:fld id="{D1A4E1EE-31C1-4BD3-9FDE-FC3A40BE5FB6}" type="slidenum">
              <a:rPr lang="el-GR" smtClean="0"/>
              <a:pPr/>
              <a:t>‹#›</a:t>
            </a:fld>
            <a:endParaRPr lang="el-GR"/>
          </a:p>
        </p:txBody>
      </p:sp>
    </p:spTree>
    <p:extLst>
      <p:ext uri="{BB962C8B-B14F-4D97-AF65-F5344CB8AC3E}">
        <p14:creationId xmlns:p14="http://schemas.microsoft.com/office/powerpoint/2010/main" xmlns="" val="33034902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6"/>
            <a:ext cx="7886700" cy="892970"/>
          </a:xfrm>
        </p:spPr>
        <p:txBody>
          <a:bodyPr/>
          <a:lstStyle/>
          <a:p>
            <a:r>
              <a:rPr lang="en-US" dirty="0" smtClean="0"/>
              <a:t>Click to edit Master title style</a:t>
            </a:r>
            <a:endParaRPr lang="el-GR" dirty="0"/>
          </a:p>
        </p:txBody>
      </p:sp>
      <p:sp>
        <p:nvSpPr>
          <p:cNvPr id="3" name="Content Placeholder 2"/>
          <p:cNvSpPr>
            <a:spLocks noGrp="1"/>
          </p:cNvSpPr>
          <p:nvPr>
            <p:ph idx="1"/>
          </p:nvPr>
        </p:nvSpPr>
        <p:spPr/>
        <p:txBody>
          <a:bodyPr/>
          <a:lstStyle>
            <a:lvl1pPr marL="271457" indent="-271457">
              <a:buClr>
                <a:schemeClr val="accent1"/>
              </a:buClr>
              <a:buFont typeface="Wingdings 3" panose="05040102010807070707" pitchFamily="18" charset="2"/>
              <a:buChar char="´"/>
              <a:defRPr/>
            </a:lvl1pPr>
            <a:lvl2pPr marL="607204" indent="-264313">
              <a:buClr>
                <a:schemeClr val="accent1">
                  <a:lumMod val="75000"/>
                </a:schemeClr>
              </a:buClr>
              <a:buFont typeface="Wingdings 3" panose="05040102010807070707" pitchFamily="18" charset="2"/>
              <a:buChar char="´"/>
              <a:defRPr/>
            </a:lvl2pPr>
            <a:lvl3pPr marL="942952" indent="-257168">
              <a:buClr>
                <a:schemeClr val="accent1">
                  <a:lumMod val="50000"/>
                </a:schemeClr>
              </a:buClr>
              <a:buFont typeface="Wingdings 3" panose="05040102010807070707" pitchFamily="18" charset="2"/>
              <a:buChar char="´"/>
              <a:defRPr/>
            </a:lvl3pPr>
            <a:lvl4pPr marL="1278699" indent="-250025">
              <a:buClr>
                <a:schemeClr val="tx2">
                  <a:lumMod val="50000"/>
                </a:schemeClr>
              </a:buClr>
              <a:buFont typeface="Wingdings 3" panose="05040102010807070707" pitchFamily="18" charset="2"/>
              <a:buChar char="´"/>
              <a:defRPr/>
            </a:lvl4pPr>
            <a:lvl5pPr marL="1614448" indent="-242882">
              <a:buClr>
                <a:schemeClr val="tx2">
                  <a:lumMod val="75000"/>
                </a:schemeClr>
              </a:buClr>
              <a:buFont typeface="Wingdings 3" panose="05040102010807070707" pitchFamily="18" charset="2"/>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l-GR" dirty="0"/>
          </a:p>
        </p:txBody>
      </p:sp>
      <p:sp>
        <p:nvSpPr>
          <p:cNvPr id="4" name="Date Placeholder 3"/>
          <p:cNvSpPr>
            <a:spLocks noGrp="1"/>
          </p:cNvSpPr>
          <p:nvPr>
            <p:ph type="dt" sz="half" idx="10"/>
          </p:nvPr>
        </p:nvSpPr>
        <p:spPr>
          <a:xfrm>
            <a:off x="628650" y="4767264"/>
            <a:ext cx="2057400" cy="273844"/>
          </a:xfrm>
          <a:prstGeom prst="rect">
            <a:avLst/>
          </a:prstGeom>
        </p:spPr>
        <p:txBody>
          <a:bodyPr lIns="68580" tIns="34290" rIns="68580" bIns="34290"/>
          <a:lstStyle/>
          <a:p>
            <a:fld id="{D1171834-D8E4-4048-9618-347FE0F40CD6}" type="datetimeFigureOut">
              <a:rPr lang="el-GR" smtClean="0"/>
              <a:pPr/>
              <a:t>1/2/2022</a:t>
            </a:fld>
            <a:endParaRPr lang="el-GR"/>
          </a:p>
        </p:txBody>
      </p:sp>
      <p:sp>
        <p:nvSpPr>
          <p:cNvPr id="5" name="Footer Placeholder 4"/>
          <p:cNvSpPr>
            <a:spLocks noGrp="1"/>
          </p:cNvSpPr>
          <p:nvPr>
            <p:ph type="ftr" sz="quarter" idx="11"/>
          </p:nvPr>
        </p:nvSpPr>
        <p:spPr>
          <a:xfrm>
            <a:off x="3028950" y="4767264"/>
            <a:ext cx="3086100" cy="273844"/>
          </a:xfrm>
          <a:prstGeom prst="rect">
            <a:avLst/>
          </a:prstGeom>
        </p:spPr>
        <p:txBody>
          <a:bodyPr lIns="68580" tIns="34290" rIns="68580" bIns="34290"/>
          <a:lstStyle/>
          <a:p>
            <a:endParaRPr lang="el-GR"/>
          </a:p>
        </p:txBody>
      </p:sp>
      <p:sp>
        <p:nvSpPr>
          <p:cNvPr id="6" name="Slide Number Placeholder 5"/>
          <p:cNvSpPr>
            <a:spLocks noGrp="1"/>
          </p:cNvSpPr>
          <p:nvPr>
            <p:ph type="sldNum" sz="quarter" idx="12"/>
          </p:nvPr>
        </p:nvSpPr>
        <p:spPr>
          <a:xfrm>
            <a:off x="6457950" y="4767264"/>
            <a:ext cx="2057400" cy="273844"/>
          </a:xfrm>
          <a:prstGeom prst="rect">
            <a:avLst/>
          </a:prstGeom>
        </p:spPr>
        <p:txBody>
          <a:bodyPr lIns="68580" tIns="34290" rIns="68580" bIns="34290"/>
          <a:lstStyle/>
          <a:p>
            <a:fld id="{D1A4E1EE-31C1-4BD3-9FDE-FC3A40BE5FB6}" type="slidenum">
              <a:rPr lang="el-GR" smtClean="0"/>
              <a:pPr/>
              <a:t>‹#›</a:t>
            </a:fld>
            <a:endParaRPr lang="el-GR"/>
          </a:p>
        </p:txBody>
      </p:sp>
      <p:cxnSp>
        <p:nvCxnSpPr>
          <p:cNvPr id="8" name="Straight Connector 7"/>
          <p:cNvCxnSpPr/>
          <p:nvPr userDrawn="1"/>
        </p:nvCxnSpPr>
        <p:spPr>
          <a:xfrm>
            <a:off x="628650" y="1172522"/>
            <a:ext cx="78867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86792485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5"/>
            <a:ext cx="7886700" cy="2139553"/>
          </a:xfrm>
        </p:spPr>
        <p:txBody>
          <a:bodyPr anchor="b"/>
          <a:lstStyle>
            <a:lvl1pPr>
              <a:defRPr sz="4500"/>
            </a:lvl1pPr>
          </a:lstStyle>
          <a:p>
            <a:r>
              <a:rPr lang="en-US" smtClean="0"/>
              <a:t>Click to edit Master title style</a:t>
            </a:r>
            <a:endParaRPr lang="el-GR"/>
          </a:p>
        </p:txBody>
      </p:sp>
      <p:sp>
        <p:nvSpPr>
          <p:cNvPr id="3" name="Text Placeholder 2"/>
          <p:cNvSpPr>
            <a:spLocks noGrp="1"/>
          </p:cNvSpPr>
          <p:nvPr>
            <p:ph type="body" idx="1"/>
          </p:nvPr>
        </p:nvSpPr>
        <p:spPr>
          <a:xfrm>
            <a:off x="623888" y="3442099"/>
            <a:ext cx="7886700" cy="1125140"/>
          </a:xfrm>
        </p:spPr>
        <p:txBody>
          <a:bodyPr/>
          <a:lstStyle>
            <a:lvl1pPr marL="0" indent="0">
              <a:buNone/>
              <a:defRPr sz="1800">
                <a:solidFill>
                  <a:schemeClr val="tx1">
                    <a:tint val="75000"/>
                  </a:schemeClr>
                </a:solidFill>
              </a:defRPr>
            </a:lvl1pPr>
            <a:lvl2pPr marL="342892" indent="0">
              <a:buNone/>
              <a:defRPr sz="1500">
                <a:solidFill>
                  <a:schemeClr val="tx1">
                    <a:tint val="75000"/>
                  </a:schemeClr>
                </a:solidFill>
              </a:defRPr>
            </a:lvl2pPr>
            <a:lvl3pPr marL="685783" indent="0">
              <a:buNone/>
              <a:defRPr sz="1400">
                <a:solidFill>
                  <a:schemeClr val="tx1">
                    <a:tint val="75000"/>
                  </a:schemeClr>
                </a:solidFill>
              </a:defRPr>
            </a:lvl3pPr>
            <a:lvl4pPr marL="1028675" indent="0">
              <a:buNone/>
              <a:defRPr sz="1200">
                <a:solidFill>
                  <a:schemeClr val="tx1">
                    <a:tint val="75000"/>
                  </a:schemeClr>
                </a:solidFill>
              </a:defRPr>
            </a:lvl4pPr>
            <a:lvl5pPr marL="1371566" indent="0">
              <a:buNone/>
              <a:defRPr sz="1200">
                <a:solidFill>
                  <a:schemeClr val="tx1">
                    <a:tint val="75000"/>
                  </a:schemeClr>
                </a:solidFill>
              </a:defRPr>
            </a:lvl5pPr>
            <a:lvl6pPr marL="1714457" indent="0">
              <a:buNone/>
              <a:defRPr sz="1200">
                <a:solidFill>
                  <a:schemeClr val="tx1">
                    <a:tint val="75000"/>
                  </a:schemeClr>
                </a:solidFill>
              </a:defRPr>
            </a:lvl6pPr>
            <a:lvl7pPr marL="2057348" indent="0">
              <a:buNone/>
              <a:defRPr sz="1200">
                <a:solidFill>
                  <a:schemeClr val="tx1">
                    <a:tint val="75000"/>
                  </a:schemeClr>
                </a:solidFill>
              </a:defRPr>
            </a:lvl7pPr>
            <a:lvl8pPr marL="2400240" indent="0">
              <a:buNone/>
              <a:defRPr sz="1200">
                <a:solidFill>
                  <a:schemeClr val="tx1">
                    <a:tint val="75000"/>
                  </a:schemeClr>
                </a:solidFill>
              </a:defRPr>
            </a:lvl8pPr>
            <a:lvl9pPr marL="2743132"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28650" y="4767264"/>
            <a:ext cx="2057400" cy="273844"/>
          </a:xfrm>
          <a:prstGeom prst="rect">
            <a:avLst/>
          </a:prstGeom>
        </p:spPr>
        <p:txBody>
          <a:bodyPr lIns="68580" tIns="34290" rIns="68580" bIns="34290"/>
          <a:lstStyle/>
          <a:p>
            <a:fld id="{D1171834-D8E4-4048-9618-347FE0F40CD6}" type="datetimeFigureOut">
              <a:rPr lang="el-GR" smtClean="0"/>
              <a:pPr/>
              <a:t>1/2/2022</a:t>
            </a:fld>
            <a:endParaRPr lang="el-GR"/>
          </a:p>
        </p:txBody>
      </p:sp>
      <p:sp>
        <p:nvSpPr>
          <p:cNvPr id="5" name="Footer Placeholder 4"/>
          <p:cNvSpPr>
            <a:spLocks noGrp="1"/>
          </p:cNvSpPr>
          <p:nvPr>
            <p:ph type="ftr" sz="quarter" idx="11"/>
          </p:nvPr>
        </p:nvSpPr>
        <p:spPr>
          <a:xfrm>
            <a:off x="3028950" y="4767264"/>
            <a:ext cx="3086100" cy="273844"/>
          </a:xfrm>
          <a:prstGeom prst="rect">
            <a:avLst/>
          </a:prstGeom>
        </p:spPr>
        <p:txBody>
          <a:bodyPr lIns="68580" tIns="34290" rIns="68580" bIns="34290"/>
          <a:lstStyle/>
          <a:p>
            <a:endParaRPr lang="el-GR"/>
          </a:p>
        </p:txBody>
      </p:sp>
      <p:sp>
        <p:nvSpPr>
          <p:cNvPr id="6" name="Slide Number Placeholder 5"/>
          <p:cNvSpPr>
            <a:spLocks noGrp="1"/>
          </p:cNvSpPr>
          <p:nvPr>
            <p:ph type="sldNum" sz="quarter" idx="12"/>
          </p:nvPr>
        </p:nvSpPr>
        <p:spPr>
          <a:xfrm>
            <a:off x="6457950" y="4767264"/>
            <a:ext cx="2057400" cy="273844"/>
          </a:xfrm>
          <a:prstGeom prst="rect">
            <a:avLst/>
          </a:prstGeom>
        </p:spPr>
        <p:txBody>
          <a:bodyPr lIns="68580" tIns="34290" rIns="68580" bIns="34290"/>
          <a:lstStyle/>
          <a:p>
            <a:fld id="{D1A4E1EE-31C1-4BD3-9FDE-FC3A40BE5FB6}" type="slidenum">
              <a:rPr lang="el-GR" smtClean="0"/>
              <a:pPr/>
              <a:t>‹#›</a:t>
            </a:fld>
            <a:endParaRPr lang="el-GR"/>
          </a:p>
        </p:txBody>
      </p:sp>
    </p:spTree>
    <p:extLst>
      <p:ext uri="{BB962C8B-B14F-4D97-AF65-F5344CB8AC3E}">
        <p14:creationId xmlns:p14="http://schemas.microsoft.com/office/powerpoint/2010/main" xmlns="" val="32398648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628650" y="1369218"/>
            <a:ext cx="388620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4629150" y="1369218"/>
            <a:ext cx="388620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Date Placeholder 4"/>
          <p:cNvSpPr>
            <a:spLocks noGrp="1"/>
          </p:cNvSpPr>
          <p:nvPr>
            <p:ph type="dt" sz="half" idx="10"/>
          </p:nvPr>
        </p:nvSpPr>
        <p:spPr>
          <a:xfrm>
            <a:off x="628650" y="4767264"/>
            <a:ext cx="2057400" cy="273844"/>
          </a:xfrm>
          <a:prstGeom prst="rect">
            <a:avLst/>
          </a:prstGeom>
        </p:spPr>
        <p:txBody>
          <a:bodyPr lIns="68580" tIns="34290" rIns="68580" bIns="34290"/>
          <a:lstStyle/>
          <a:p>
            <a:fld id="{D1171834-D8E4-4048-9618-347FE0F40CD6}" type="datetimeFigureOut">
              <a:rPr lang="el-GR" smtClean="0"/>
              <a:pPr/>
              <a:t>1/2/2022</a:t>
            </a:fld>
            <a:endParaRPr lang="el-GR"/>
          </a:p>
        </p:txBody>
      </p:sp>
      <p:sp>
        <p:nvSpPr>
          <p:cNvPr id="6" name="Footer Placeholder 5"/>
          <p:cNvSpPr>
            <a:spLocks noGrp="1"/>
          </p:cNvSpPr>
          <p:nvPr>
            <p:ph type="ftr" sz="quarter" idx="11"/>
          </p:nvPr>
        </p:nvSpPr>
        <p:spPr>
          <a:xfrm>
            <a:off x="3028950" y="4767264"/>
            <a:ext cx="3086100" cy="273844"/>
          </a:xfrm>
          <a:prstGeom prst="rect">
            <a:avLst/>
          </a:prstGeom>
        </p:spPr>
        <p:txBody>
          <a:bodyPr lIns="68580" tIns="34290" rIns="68580" bIns="34290"/>
          <a:lstStyle/>
          <a:p>
            <a:endParaRPr lang="el-GR"/>
          </a:p>
        </p:txBody>
      </p:sp>
      <p:sp>
        <p:nvSpPr>
          <p:cNvPr id="7" name="Slide Number Placeholder 6"/>
          <p:cNvSpPr>
            <a:spLocks noGrp="1"/>
          </p:cNvSpPr>
          <p:nvPr>
            <p:ph type="sldNum" sz="quarter" idx="12"/>
          </p:nvPr>
        </p:nvSpPr>
        <p:spPr>
          <a:xfrm>
            <a:off x="6457950" y="4767264"/>
            <a:ext cx="2057400" cy="273844"/>
          </a:xfrm>
          <a:prstGeom prst="rect">
            <a:avLst/>
          </a:prstGeom>
        </p:spPr>
        <p:txBody>
          <a:bodyPr lIns="68580" tIns="34290" rIns="68580" bIns="34290"/>
          <a:lstStyle/>
          <a:p>
            <a:fld id="{D1A4E1EE-31C1-4BD3-9FDE-FC3A40BE5FB6}" type="slidenum">
              <a:rPr lang="el-GR" smtClean="0"/>
              <a:pPr/>
              <a:t>‹#›</a:t>
            </a:fld>
            <a:endParaRPr lang="el-GR"/>
          </a:p>
        </p:txBody>
      </p:sp>
    </p:spTree>
    <p:extLst>
      <p:ext uri="{BB962C8B-B14F-4D97-AF65-F5344CB8AC3E}">
        <p14:creationId xmlns:p14="http://schemas.microsoft.com/office/powerpoint/2010/main" xmlns="" val="27940423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6"/>
            <a:ext cx="7886700" cy="994172"/>
          </a:xfrm>
        </p:spPr>
        <p:txBody>
          <a:bodyPr/>
          <a:lstStyle/>
          <a:p>
            <a:r>
              <a:rPr lang="en-US" smtClean="0"/>
              <a:t>Click to edit Master title style</a:t>
            </a:r>
            <a:endParaRPr lang="el-GR"/>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892" indent="0">
              <a:buNone/>
              <a:defRPr sz="1500" b="1"/>
            </a:lvl2pPr>
            <a:lvl3pPr marL="685783" indent="0">
              <a:buNone/>
              <a:defRPr sz="140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Text Placeholder 4"/>
          <p:cNvSpPr>
            <a:spLocks noGrp="1"/>
          </p:cNvSpPr>
          <p:nvPr>
            <p:ph type="body" sz="quarter" idx="3"/>
          </p:nvPr>
        </p:nvSpPr>
        <p:spPr>
          <a:xfrm>
            <a:off x="4629151" y="1260872"/>
            <a:ext cx="3887391" cy="617934"/>
          </a:xfrm>
        </p:spPr>
        <p:txBody>
          <a:bodyPr anchor="b"/>
          <a:lstStyle>
            <a:lvl1pPr marL="0" indent="0">
              <a:buNone/>
              <a:defRPr sz="1800" b="1"/>
            </a:lvl1pPr>
            <a:lvl2pPr marL="342892" indent="0">
              <a:buNone/>
              <a:defRPr sz="1500" b="1"/>
            </a:lvl2pPr>
            <a:lvl3pPr marL="685783" indent="0">
              <a:buNone/>
              <a:defRPr sz="140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1" y="1878806"/>
            <a:ext cx="3887391"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7" name="Date Placeholder 6"/>
          <p:cNvSpPr>
            <a:spLocks noGrp="1"/>
          </p:cNvSpPr>
          <p:nvPr>
            <p:ph type="dt" sz="half" idx="10"/>
          </p:nvPr>
        </p:nvSpPr>
        <p:spPr>
          <a:xfrm>
            <a:off x="628650" y="4767264"/>
            <a:ext cx="2057400" cy="273844"/>
          </a:xfrm>
          <a:prstGeom prst="rect">
            <a:avLst/>
          </a:prstGeom>
        </p:spPr>
        <p:txBody>
          <a:bodyPr lIns="68580" tIns="34290" rIns="68580" bIns="34290"/>
          <a:lstStyle/>
          <a:p>
            <a:fld id="{D1171834-D8E4-4048-9618-347FE0F40CD6}" type="datetimeFigureOut">
              <a:rPr lang="el-GR" smtClean="0"/>
              <a:pPr/>
              <a:t>1/2/2022</a:t>
            </a:fld>
            <a:endParaRPr lang="el-GR"/>
          </a:p>
        </p:txBody>
      </p:sp>
      <p:sp>
        <p:nvSpPr>
          <p:cNvPr id="8" name="Footer Placeholder 7"/>
          <p:cNvSpPr>
            <a:spLocks noGrp="1"/>
          </p:cNvSpPr>
          <p:nvPr>
            <p:ph type="ftr" sz="quarter" idx="11"/>
          </p:nvPr>
        </p:nvSpPr>
        <p:spPr>
          <a:xfrm>
            <a:off x="3028950" y="4767264"/>
            <a:ext cx="3086100" cy="273844"/>
          </a:xfrm>
          <a:prstGeom prst="rect">
            <a:avLst/>
          </a:prstGeom>
        </p:spPr>
        <p:txBody>
          <a:bodyPr lIns="68580" tIns="34290" rIns="68580" bIns="34290"/>
          <a:lstStyle/>
          <a:p>
            <a:endParaRPr lang="el-GR"/>
          </a:p>
        </p:txBody>
      </p:sp>
      <p:sp>
        <p:nvSpPr>
          <p:cNvPr id="9" name="Slide Number Placeholder 8"/>
          <p:cNvSpPr>
            <a:spLocks noGrp="1"/>
          </p:cNvSpPr>
          <p:nvPr>
            <p:ph type="sldNum" sz="quarter" idx="12"/>
          </p:nvPr>
        </p:nvSpPr>
        <p:spPr>
          <a:xfrm>
            <a:off x="6457950" y="4767264"/>
            <a:ext cx="2057400" cy="273844"/>
          </a:xfrm>
          <a:prstGeom prst="rect">
            <a:avLst/>
          </a:prstGeom>
        </p:spPr>
        <p:txBody>
          <a:bodyPr lIns="68580" tIns="34290" rIns="68580" bIns="34290"/>
          <a:lstStyle/>
          <a:p>
            <a:fld id="{D1A4E1EE-31C1-4BD3-9FDE-FC3A40BE5FB6}" type="slidenum">
              <a:rPr lang="el-GR" smtClean="0"/>
              <a:pPr/>
              <a:t>‹#›</a:t>
            </a:fld>
            <a:endParaRPr lang="el-GR"/>
          </a:p>
        </p:txBody>
      </p:sp>
    </p:spTree>
    <p:extLst>
      <p:ext uri="{BB962C8B-B14F-4D97-AF65-F5344CB8AC3E}">
        <p14:creationId xmlns:p14="http://schemas.microsoft.com/office/powerpoint/2010/main" xmlns="" val="1483277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Date Placeholder 2"/>
          <p:cNvSpPr>
            <a:spLocks noGrp="1"/>
          </p:cNvSpPr>
          <p:nvPr>
            <p:ph type="dt" sz="half" idx="10"/>
          </p:nvPr>
        </p:nvSpPr>
        <p:spPr>
          <a:xfrm>
            <a:off x="628650" y="4767264"/>
            <a:ext cx="2057400" cy="273844"/>
          </a:xfrm>
          <a:prstGeom prst="rect">
            <a:avLst/>
          </a:prstGeom>
        </p:spPr>
        <p:txBody>
          <a:bodyPr lIns="68580" tIns="34290" rIns="68580" bIns="34290"/>
          <a:lstStyle/>
          <a:p>
            <a:fld id="{D1171834-D8E4-4048-9618-347FE0F40CD6}" type="datetimeFigureOut">
              <a:rPr lang="el-GR" smtClean="0"/>
              <a:pPr/>
              <a:t>1/2/2022</a:t>
            </a:fld>
            <a:endParaRPr lang="el-GR"/>
          </a:p>
        </p:txBody>
      </p:sp>
      <p:sp>
        <p:nvSpPr>
          <p:cNvPr id="4" name="Footer Placeholder 3"/>
          <p:cNvSpPr>
            <a:spLocks noGrp="1"/>
          </p:cNvSpPr>
          <p:nvPr>
            <p:ph type="ftr" sz="quarter" idx="11"/>
          </p:nvPr>
        </p:nvSpPr>
        <p:spPr>
          <a:xfrm>
            <a:off x="3028950" y="4767264"/>
            <a:ext cx="3086100" cy="273844"/>
          </a:xfrm>
          <a:prstGeom prst="rect">
            <a:avLst/>
          </a:prstGeom>
        </p:spPr>
        <p:txBody>
          <a:bodyPr lIns="68580" tIns="34290" rIns="68580" bIns="34290"/>
          <a:lstStyle/>
          <a:p>
            <a:endParaRPr lang="el-GR"/>
          </a:p>
        </p:txBody>
      </p:sp>
      <p:sp>
        <p:nvSpPr>
          <p:cNvPr id="5" name="Slide Number Placeholder 4"/>
          <p:cNvSpPr>
            <a:spLocks noGrp="1"/>
          </p:cNvSpPr>
          <p:nvPr>
            <p:ph type="sldNum" sz="quarter" idx="12"/>
          </p:nvPr>
        </p:nvSpPr>
        <p:spPr>
          <a:xfrm>
            <a:off x="6457950" y="4767264"/>
            <a:ext cx="2057400" cy="273844"/>
          </a:xfrm>
          <a:prstGeom prst="rect">
            <a:avLst/>
          </a:prstGeom>
        </p:spPr>
        <p:txBody>
          <a:bodyPr lIns="68580" tIns="34290" rIns="68580" bIns="34290"/>
          <a:lstStyle/>
          <a:p>
            <a:fld id="{D1A4E1EE-31C1-4BD3-9FDE-FC3A40BE5FB6}" type="slidenum">
              <a:rPr lang="el-GR" smtClean="0"/>
              <a:pPr/>
              <a:t>‹#›</a:t>
            </a:fld>
            <a:endParaRPr lang="el-GR"/>
          </a:p>
        </p:txBody>
      </p:sp>
    </p:spTree>
    <p:extLst>
      <p:ext uri="{BB962C8B-B14F-4D97-AF65-F5344CB8AC3E}">
        <p14:creationId xmlns:p14="http://schemas.microsoft.com/office/powerpoint/2010/main" xmlns="" val="3249222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4767264"/>
            <a:ext cx="2057400" cy="273844"/>
          </a:xfrm>
          <a:prstGeom prst="rect">
            <a:avLst/>
          </a:prstGeom>
        </p:spPr>
        <p:txBody>
          <a:bodyPr lIns="68580" tIns="34290" rIns="68580" bIns="34290"/>
          <a:lstStyle/>
          <a:p>
            <a:fld id="{D1171834-D8E4-4048-9618-347FE0F40CD6}" type="datetimeFigureOut">
              <a:rPr lang="el-GR" smtClean="0"/>
              <a:pPr/>
              <a:t>1/2/2022</a:t>
            </a:fld>
            <a:endParaRPr lang="el-GR"/>
          </a:p>
        </p:txBody>
      </p:sp>
      <p:sp>
        <p:nvSpPr>
          <p:cNvPr id="3" name="Footer Placeholder 2"/>
          <p:cNvSpPr>
            <a:spLocks noGrp="1"/>
          </p:cNvSpPr>
          <p:nvPr>
            <p:ph type="ftr" sz="quarter" idx="11"/>
          </p:nvPr>
        </p:nvSpPr>
        <p:spPr>
          <a:xfrm>
            <a:off x="3028950" y="4767264"/>
            <a:ext cx="3086100" cy="273844"/>
          </a:xfrm>
          <a:prstGeom prst="rect">
            <a:avLst/>
          </a:prstGeom>
        </p:spPr>
        <p:txBody>
          <a:bodyPr lIns="68580" tIns="34290" rIns="68580" bIns="34290"/>
          <a:lstStyle/>
          <a:p>
            <a:endParaRPr lang="el-GR"/>
          </a:p>
        </p:txBody>
      </p:sp>
      <p:sp>
        <p:nvSpPr>
          <p:cNvPr id="4" name="Slide Number Placeholder 3"/>
          <p:cNvSpPr>
            <a:spLocks noGrp="1"/>
          </p:cNvSpPr>
          <p:nvPr>
            <p:ph type="sldNum" sz="quarter" idx="12"/>
          </p:nvPr>
        </p:nvSpPr>
        <p:spPr>
          <a:xfrm>
            <a:off x="6457950" y="4767264"/>
            <a:ext cx="2057400" cy="273844"/>
          </a:xfrm>
          <a:prstGeom prst="rect">
            <a:avLst/>
          </a:prstGeom>
        </p:spPr>
        <p:txBody>
          <a:bodyPr lIns="68580" tIns="34290" rIns="68580" bIns="34290"/>
          <a:lstStyle/>
          <a:p>
            <a:fld id="{D1A4E1EE-31C1-4BD3-9FDE-FC3A40BE5FB6}" type="slidenum">
              <a:rPr lang="el-GR" smtClean="0"/>
              <a:pPr/>
              <a:t>‹#›</a:t>
            </a:fld>
            <a:endParaRPr lang="el-GR"/>
          </a:p>
        </p:txBody>
      </p:sp>
    </p:spTree>
    <p:extLst>
      <p:ext uri="{BB962C8B-B14F-4D97-AF65-F5344CB8AC3E}">
        <p14:creationId xmlns:p14="http://schemas.microsoft.com/office/powerpoint/2010/main" xmlns="" val="4034045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smtClean="0"/>
              <a:t>Click to edit Master title style</a:t>
            </a:r>
            <a:endParaRPr lang="el-GR"/>
          </a:p>
        </p:txBody>
      </p:sp>
      <p:sp>
        <p:nvSpPr>
          <p:cNvPr id="3" name="Content Placeholder 2"/>
          <p:cNvSpPr>
            <a:spLocks noGrp="1"/>
          </p:cNvSpPr>
          <p:nvPr>
            <p:ph idx="1"/>
          </p:nvPr>
        </p:nvSpPr>
        <p:spPr>
          <a:xfrm>
            <a:off x="3887391" y="740570"/>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892" indent="0">
              <a:buNone/>
              <a:defRPr sz="1100"/>
            </a:lvl2pPr>
            <a:lvl3pPr marL="685783" indent="0">
              <a:buNone/>
              <a:defRPr sz="900"/>
            </a:lvl3pPr>
            <a:lvl4pPr marL="1028675" indent="0">
              <a:buNone/>
              <a:defRPr sz="800"/>
            </a:lvl4pPr>
            <a:lvl5pPr marL="1371566" indent="0">
              <a:buNone/>
              <a:defRPr sz="800"/>
            </a:lvl5pPr>
            <a:lvl6pPr marL="1714457" indent="0">
              <a:buNone/>
              <a:defRPr sz="800"/>
            </a:lvl6pPr>
            <a:lvl7pPr marL="2057348" indent="0">
              <a:buNone/>
              <a:defRPr sz="800"/>
            </a:lvl7pPr>
            <a:lvl8pPr marL="2400240" indent="0">
              <a:buNone/>
              <a:defRPr sz="800"/>
            </a:lvl8pPr>
            <a:lvl9pPr marL="2743132" indent="0">
              <a:buNone/>
              <a:defRPr sz="800"/>
            </a:lvl9pPr>
          </a:lstStyle>
          <a:p>
            <a:pPr lvl="0"/>
            <a:r>
              <a:rPr lang="en-US" smtClean="0"/>
              <a:t>Click to edit Master text styles</a:t>
            </a:r>
          </a:p>
        </p:txBody>
      </p:sp>
      <p:sp>
        <p:nvSpPr>
          <p:cNvPr id="5" name="Date Placeholder 4"/>
          <p:cNvSpPr>
            <a:spLocks noGrp="1"/>
          </p:cNvSpPr>
          <p:nvPr>
            <p:ph type="dt" sz="half" idx="10"/>
          </p:nvPr>
        </p:nvSpPr>
        <p:spPr>
          <a:xfrm>
            <a:off x="628650" y="4767264"/>
            <a:ext cx="2057400" cy="273844"/>
          </a:xfrm>
          <a:prstGeom prst="rect">
            <a:avLst/>
          </a:prstGeom>
        </p:spPr>
        <p:txBody>
          <a:bodyPr lIns="68580" tIns="34290" rIns="68580" bIns="34290"/>
          <a:lstStyle/>
          <a:p>
            <a:fld id="{D1171834-D8E4-4048-9618-347FE0F40CD6}" type="datetimeFigureOut">
              <a:rPr lang="el-GR" smtClean="0"/>
              <a:pPr/>
              <a:t>1/2/2022</a:t>
            </a:fld>
            <a:endParaRPr lang="el-GR"/>
          </a:p>
        </p:txBody>
      </p:sp>
      <p:sp>
        <p:nvSpPr>
          <p:cNvPr id="6" name="Footer Placeholder 5"/>
          <p:cNvSpPr>
            <a:spLocks noGrp="1"/>
          </p:cNvSpPr>
          <p:nvPr>
            <p:ph type="ftr" sz="quarter" idx="11"/>
          </p:nvPr>
        </p:nvSpPr>
        <p:spPr>
          <a:xfrm>
            <a:off x="3028950" y="4767264"/>
            <a:ext cx="3086100" cy="273844"/>
          </a:xfrm>
          <a:prstGeom prst="rect">
            <a:avLst/>
          </a:prstGeom>
        </p:spPr>
        <p:txBody>
          <a:bodyPr lIns="68580" tIns="34290" rIns="68580" bIns="34290"/>
          <a:lstStyle/>
          <a:p>
            <a:endParaRPr lang="el-GR"/>
          </a:p>
        </p:txBody>
      </p:sp>
      <p:sp>
        <p:nvSpPr>
          <p:cNvPr id="7" name="Slide Number Placeholder 6"/>
          <p:cNvSpPr>
            <a:spLocks noGrp="1"/>
          </p:cNvSpPr>
          <p:nvPr>
            <p:ph type="sldNum" sz="quarter" idx="12"/>
          </p:nvPr>
        </p:nvSpPr>
        <p:spPr>
          <a:xfrm>
            <a:off x="6457950" y="4767264"/>
            <a:ext cx="2057400" cy="273844"/>
          </a:xfrm>
          <a:prstGeom prst="rect">
            <a:avLst/>
          </a:prstGeom>
        </p:spPr>
        <p:txBody>
          <a:bodyPr lIns="68580" tIns="34290" rIns="68580" bIns="34290"/>
          <a:lstStyle/>
          <a:p>
            <a:fld id="{D1A4E1EE-31C1-4BD3-9FDE-FC3A40BE5FB6}" type="slidenum">
              <a:rPr lang="el-GR" smtClean="0"/>
              <a:pPr/>
              <a:t>‹#›</a:t>
            </a:fld>
            <a:endParaRPr lang="el-GR"/>
          </a:p>
        </p:txBody>
      </p:sp>
    </p:spTree>
    <p:extLst>
      <p:ext uri="{BB962C8B-B14F-4D97-AF65-F5344CB8AC3E}">
        <p14:creationId xmlns:p14="http://schemas.microsoft.com/office/powerpoint/2010/main" xmlns="" val="42324058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smtClean="0"/>
              <a:t>Click to edit Master title style</a:t>
            </a:r>
            <a:endParaRPr lang="el-GR"/>
          </a:p>
        </p:txBody>
      </p:sp>
      <p:sp>
        <p:nvSpPr>
          <p:cNvPr id="3" name="Picture Placeholder 2"/>
          <p:cNvSpPr>
            <a:spLocks noGrp="1"/>
          </p:cNvSpPr>
          <p:nvPr>
            <p:ph type="pic" idx="1"/>
          </p:nvPr>
        </p:nvSpPr>
        <p:spPr>
          <a:xfrm>
            <a:off x="3887391" y="740570"/>
            <a:ext cx="4629150" cy="3655219"/>
          </a:xfrm>
        </p:spPr>
        <p:txBody>
          <a:bodyPr/>
          <a:lstStyle>
            <a:lvl1pPr marL="0" indent="0">
              <a:buNone/>
              <a:defRPr sz="24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endParaRPr lang="el-GR"/>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892" indent="0">
              <a:buNone/>
              <a:defRPr sz="1100"/>
            </a:lvl2pPr>
            <a:lvl3pPr marL="685783" indent="0">
              <a:buNone/>
              <a:defRPr sz="900"/>
            </a:lvl3pPr>
            <a:lvl4pPr marL="1028675" indent="0">
              <a:buNone/>
              <a:defRPr sz="800"/>
            </a:lvl4pPr>
            <a:lvl5pPr marL="1371566" indent="0">
              <a:buNone/>
              <a:defRPr sz="800"/>
            </a:lvl5pPr>
            <a:lvl6pPr marL="1714457" indent="0">
              <a:buNone/>
              <a:defRPr sz="800"/>
            </a:lvl6pPr>
            <a:lvl7pPr marL="2057348" indent="0">
              <a:buNone/>
              <a:defRPr sz="800"/>
            </a:lvl7pPr>
            <a:lvl8pPr marL="2400240" indent="0">
              <a:buNone/>
              <a:defRPr sz="800"/>
            </a:lvl8pPr>
            <a:lvl9pPr marL="2743132" indent="0">
              <a:buNone/>
              <a:defRPr sz="800"/>
            </a:lvl9pPr>
          </a:lstStyle>
          <a:p>
            <a:pPr lvl="0"/>
            <a:r>
              <a:rPr lang="en-US" smtClean="0"/>
              <a:t>Click to edit Master text styles</a:t>
            </a:r>
          </a:p>
        </p:txBody>
      </p:sp>
      <p:sp>
        <p:nvSpPr>
          <p:cNvPr id="5" name="Date Placeholder 4"/>
          <p:cNvSpPr>
            <a:spLocks noGrp="1"/>
          </p:cNvSpPr>
          <p:nvPr>
            <p:ph type="dt" sz="half" idx="10"/>
          </p:nvPr>
        </p:nvSpPr>
        <p:spPr>
          <a:xfrm>
            <a:off x="628650" y="4767264"/>
            <a:ext cx="2057400" cy="273844"/>
          </a:xfrm>
          <a:prstGeom prst="rect">
            <a:avLst/>
          </a:prstGeom>
        </p:spPr>
        <p:txBody>
          <a:bodyPr lIns="68580" tIns="34290" rIns="68580" bIns="34290"/>
          <a:lstStyle/>
          <a:p>
            <a:fld id="{D1171834-D8E4-4048-9618-347FE0F40CD6}" type="datetimeFigureOut">
              <a:rPr lang="el-GR" smtClean="0"/>
              <a:pPr/>
              <a:t>1/2/2022</a:t>
            </a:fld>
            <a:endParaRPr lang="el-GR"/>
          </a:p>
        </p:txBody>
      </p:sp>
      <p:sp>
        <p:nvSpPr>
          <p:cNvPr id="6" name="Footer Placeholder 5"/>
          <p:cNvSpPr>
            <a:spLocks noGrp="1"/>
          </p:cNvSpPr>
          <p:nvPr>
            <p:ph type="ftr" sz="quarter" idx="11"/>
          </p:nvPr>
        </p:nvSpPr>
        <p:spPr>
          <a:xfrm>
            <a:off x="3028950" y="4767264"/>
            <a:ext cx="3086100" cy="273844"/>
          </a:xfrm>
          <a:prstGeom prst="rect">
            <a:avLst/>
          </a:prstGeom>
        </p:spPr>
        <p:txBody>
          <a:bodyPr lIns="68580" tIns="34290" rIns="68580" bIns="34290"/>
          <a:lstStyle/>
          <a:p>
            <a:endParaRPr lang="el-GR"/>
          </a:p>
        </p:txBody>
      </p:sp>
      <p:sp>
        <p:nvSpPr>
          <p:cNvPr id="7" name="Slide Number Placeholder 6"/>
          <p:cNvSpPr>
            <a:spLocks noGrp="1"/>
          </p:cNvSpPr>
          <p:nvPr>
            <p:ph type="sldNum" sz="quarter" idx="12"/>
          </p:nvPr>
        </p:nvSpPr>
        <p:spPr>
          <a:xfrm>
            <a:off x="6457950" y="4767264"/>
            <a:ext cx="2057400" cy="273844"/>
          </a:xfrm>
          <a:prstGeom prst="rect">
            <a:avLst/>
          </a:prstGeom>
        </p:spPr>
        <p:txBody>
          <a:bodyPr lIns="68580" tIns="34290" rIns="68580" bIns="34290"/>
          <a:lstStyle/>
          <a:p>
            <a:fld id="{D1A4E1EE-31C1-4BD3-9FDE-FC3A40BE5FB6}" type="slidenum">
              <a:rPr lang="el-GR" smtClean="0"/>
              <a:pPr/>
              <a:t>‹#›</a:t>
            </a:fld>
            <a:endParaRPr lang="el-GR"/>
          </a:p>
        </p:txBody>
      </p:sp>
    </p:spTree>
    <p:extLst>
      <p:ext uri="{BB962C8B-B14F-4D97-AF65-F5344CB8AC3E}">
        <p14:creationId xmlns:p14="http://schemas.microsoft.com/office/powerpoint/2010/main" xmlns="" val="11369200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6"/>
            <a:ext cx="7886700" cy="994172"/>
          </a:xfrm>
          <a:prstGeom prst="rect">
            <a:avLst/>
          </a:prstGeom>
        </p:spPr>
        <p:txBody>
          <a:bodyPr vert="horz" lIns="68580" tIns="34290" rIns="68580" bIns="34290" rtlCol="0" anchor="ctr">
            <a:normAutofit/>
          </a:bodyPr>
          <a:lstStyle/>
          <a:p>
            <a:r>
              <a:rPr lang="en-US" smtClean="0"/>
              <a:t>Click to edit Master title style</a:t>
            </a:r>
            <a:endParaRPr lang="el-GR"/>
          </a:p>
        </p:txBody>
      </p:sp>
      <p:sp>
        <p:nvSpPr>
          <p:cNvPr id="3" name="Text Placeholder 2"/>
          <p:cNvSpPr>
            <a:spLocks noGrp="1"/>
          </p:cNvSpPr>
          <p:nvPr>
            <p:ph type="body" idx="1"/>
          </p:nvPr>
        </p:nvSpPr>
        <p:spPr>
          <a:xfrm>
            <a:off x="628650" y="1369218"/>
            <a:ext cx="7886700" cy="3263504"/>
          </a:xfrm>
          <a:prstGeom prst="rect">
            <a:avLst/>
          </a:prstGeom>
        </p:spPr>
        <p:txBody>
          <a:bodyPr vert="horz" lIns="68580" tIns="34290" rIns="68580" bIns="3429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pic>
        <p:nvPicPr>
          <p:cNvPr id="8" name="Picture 2"/>
          <p:cNvPicPr>
            <a:picLocks noChangeAspect="1" noChangeArrowheads="1"/>
          </p:cNvPicPr>
          <p:nvPr userDrawn="1"/>
        </p:nvPicPr>
        <p:blipFill>
          <a:blip r:embed="rId13" cstate="print"/>
          <a:srcRect/>
          <a:stretch>
            <a:fillRect/>
          </a:stretch>
        </p:blipFill>
        <p:spPr bwMode="auto">
          <a:xfrm>
            <a:off x="6723683" y="4733927"/>
            <a:ext cx="2186955" cy="381304"/>
          </a:xfrm>
          <a:prstGeom prst="rect">
            <a:avLst/>
          </a:prstGeom>
          <a:noFill/>
          <a:ln w="9525">
            <a:noFill/>
            <a:miter lim="800000"/>
            <a:headEnd/>
            <a:tailEnd/>
          </a:ln>
        </p:spPr>
      </p:pic>
      <p:sp>
        <p:nvSpPr>
          <p:cNvPr id="9" name="Rectangle 3"/>
          <p:cNvSpPr>
            <a:spLocks noChangeArrowheads="1"/>
          </p:cNvSpPr>
          <p:nvPr userDrawn="1"/>
        </p:nvSpPr>
        <p:spPr bwMode="auto">
          <a:xfrm>
            <a:off x="2248746" y="4728582"/>
            <a:ext cx="3078212" cy="438582"/>
          </a:xfrm>
          <a:prstGeom prst="rect">
            <a:avLst/>
          </a:prstGeom>
          <a:noFill/>
          <a:ln w="9525">
            <a:noFill/>
            <a:miter lim="800000"/>
            <a:headEnd/>
            <a:tailEnd/>
          </a:ln>
          <a:effectLst/>
        </p:spPr>
        <p:txBody>
          <a:bodyPr wrap="square" lIns="68580" tIns="34290" rIns="68580" bIns="34290" anchor="ctr">
            <a:spAutoFit/>
          </a:bodyPr>
          <a:lstStyle/>
          <a:p>
            <a:pPr algn="r">
              <a:tabLst>
                <a:tab pos="1977580" algn="ctr"/>
                <a:tab pos="3955157" algn="r"/>
              </a:tabLst>
            </a:pPr>
            <a:r>
              <a:rPr lang="en-US" sz="800" dirty="0" smtClean="0">
                <a:solidFill>
                  <a:srgbClr val="595959"/>
                </a:solidFill>
                <a:latin typeface="Agency FB" pitchFamily="34" charset="0"/>
                <a:cs typeface="Times New Roman" pitchFamily="18" charset="0"/>
              </a:rPr>
              <a:t>“Coordinated Response to Child Abuse &amp; Neglect via Minimum Data Set: </a:t>
            </a:r>
            <a:r>
              <a:rPr lang="en-US" sz="800" i="1" dirty="0" smtClean="0">
                <a:solidFill>
                  <a:srgbClr val="595959"/>
                </a:solidFill>
                <a:latin typeface="Agency FB" pitchFamily="34" charset="0"/>
                <a:cs typeface="Times New Roman" pitchFamily="18" charset="0"/>
              </a:rPr>
              <a:t>from planning to practice</a:t>
            </a:r>
            <a:r>
              <a:rPr lang="en-US" sz="800" dirty="0" smtClean="0">
                <a:solidFill>
                  <a:srgbClr val="595959"/>
                </a:solidFill>
                <a:latin typeface="Agency FB" pitchFamily="34" charset="0"/>
                <a:cs typeface="Times New Roman" pitchFamily="18" charset="0"/>
              </a:rPr>
              <a:t>” [GA</a:t>
            </a:r>
            <a:r>
              <a:rPr lang="en-US" sz="800" baseline="0" dirty="0" smtClean="0">
                <a:solidFill>
                  <a:srgbClr val="595959"/>
                </a:solidFill>
                <a:latin typeface="Agency FB" pitchFamily="34" charset="0"/>
                <a:cs typeface="Times New Roman" pitchFamily="18" charset="0"/>
              </a:rPr>
              <a:t> </a:t>
            </a:r>
            <a:r>
              <a:rPr lang="en-US" sz="800" baseline="0" dirty="0" err="1" smtClean="0">
                <a:solidFill>
                  <a:srgbClr val="595959"/>
                </a:solidFill>
                <a:latin typeface="Agency FB" pitchFamily="34" charset="0"/>
                <a:cs typeface="Times New Roman" pitchFamily="18" charset="0"/>
              </a:rPr>
              <a:t>Nr</a:t>
            </a:r>
            <a:r>
              <a:rPr lang="en-US" sz="800" dirty="0" smtClean="0">
                <a:solidFill>
                  <a:srgbClr val="595959"/>
                </a:solidFill>
                <a:latin typeface="Agency FB" pitchFamily="34" charset="0"/>
                <a:cs typeface="Times New Roman" pitchFamily="18" charset="0"/>
              </a:rPr>
              <a:t>: 810508 — CAN-MDS II — Funded by EU REC Programme 2014-2020]1</a:t>
            </a:r>
          </a:p>
          <a:p>
            <a:pPr algn="ctr">
              <a:tabLst>
                <a:tab pos="1977580" algn="ctr"/>
                <a:tab pos="3955157" algn="r"/>
              </a:tabLst>
            </a:pPr>
            <a:r>
              <a:rPr lang="en-US" sz="800" b="1" dirty="0" smtClean="0">
                <a:solidFill>
                  <a:schemeClr val="accent1"/>
                </a:solidFill>
                <a:latin typeface="Agency FB" pitchFamily="34" charset="0"/>
                <a:cs typeface="Times New Roman" pitchFamily="18" charset="0"/>
              </a:rPr>
              <a:t>CAN-MDS Operators Seminar</a:t>
            </a:r>
            <a:endParaRPr lang="en-US" sz="1100" b="1" dirty="0">
              <a:solidFill>
                <a:schemeClr val="accent1"/>
              </a:solidFill>
            </a:endParaRPr>
          </a:p>
        </p:txBody>
      </p:sp>
      <p:cxnSp>
        <p:nvCxnSpPr>
          <p:cNvPr id="10" name="Straight Connector 10"/>
          <p:cNvCxnSpPr/>
          <p:nvPr userDrawn="1"/>
        </p:nvCxnSpPr>
        <p:spPr>
          <a:xfrm>
            <a:off x="-8681" y="4727625"/>
            <a:ext cx="9153000" cy="0"/>
          </a:xfrm>
          <a:prstGeom prst="line">
            <a:avLst/>
          </a:prstGeom>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14" cstate="print"/>
          <a:stretch>
            <a:fillRect/>
          </a:stretch>
        </p:blipFill>
        <p:spPr>
          <a:xfrm>
            <a:off x="1327066" y="4848692"/>
            <a:ext cx="353501" cy="234298"/>
          </a:xfrm>
          <a:prstGeom prst="rect">
            <a:avLst/>
          </a:prstGeom>
        </p:spPr>
      </p:pic>
      <p:pic>
        <p:nvPicPr>
          <p:cNvPr id="13" name="Picture 2" descr="https://www.uncrcpc.org/wp-content/uploads/2019/01/logo.png"/>
          <p:cNvPicPr>
            <a:picLocks noChangeAspect="1" noChangeArrowheads="1"/>
          </p:cNvPicPr>
          <p:nvPr userDrawn="1"/>
        </p:nvPicPr>
        <p:blipFill>
          <a:blip r:embed="rId15" cstate="print"/>
          <a:srcRect/>
          <a:stretch>
            <a:fillRect/>
          </a:stretch>
        </p:blipFill>
        <p:spPr bwMode="auto">
          <a:xfrm>
            <a:off x="101676" y="4694002"/>
            <a:ext cx="544257" cy="449498"/>
          </a:xfrm>
          <a:prstGeom prst="rect">
            <a:avLst/>
          </a:prstGeom>
          <a:noFill/>
        </p:spPr>
      </p:pic>
      <p:pic>
        <p:nvPicPr>
          <p:cNvPr id="14" name="Picture 13"/>
          <p:cNvPicPr>
            <a:picLocks noChangeAspect="1" noChangeArrowheads="1"/>
          </p:cNvPicPr>
          <p:nvPr userDrawn="1"/>
        </p:nvPicPr>
        <p:blipFill>
          <a:blip r:embed="rId16" cstate="print"/>
          <a:srcRect l="9226" r="9710" b="17014"/>
          <a:stretch>
            <a:fillRect/>
          </a:stretch>
        </p:blipFill>
        <p:spPr bwMode="auto">
          <a:xfrm>
            <a:off x="686558" y="4756436"/>
            <a:ext cx="397384" cy="342460"/>
          </a:xfrm>
          <a:prstGeom prst="rect">
            <a:avLst/>
          </a:prstGeom>
          <a:noFill/>
          <a:ln w="9525">
            <a:noFill/>
            <a:miter lim="800000"/>
            <a:headEnd/>
            <a:tailEnd/>
          </a:ln>
          <a:effectLst/>
        </p:spPr>
      </p:pic>
    </p:spTree>
    <p:extLst>
      <p:ext uri="{BB962C8B-B14F-4D97-AF65-F5344CB8AC3E}">
        <p14:creationId xmlns:p14="http://schemas.microsoft.com/office/powerpoint/2010/main" xmlns="" val="41956351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685783" rtl="0" eaLnBrk="1" latinLnBrk="0" hangingPunct="1">
        <a:lnSpc>
          <a:spcPct val="90000"/>
        </a:lnSpc>
        <a:spcBef>
          <a:spcPct val="0"/>
        </a:spcBef>
        <a:buNone/>
        <a:defRPr sz="2700" kern="1200">
          <a:solidFill>
            <a:schemeClr val="tx1"/>
          </a:solidFill>
          <a:latin typeface="Segoe UI Black" panose="020B0A02040204020203" pitchFamily="34" charset="0"/>
          <a:ea typeface="Segoe UI Black" panose="020B0A02040204020203" pitchFamily="34" charset="0"/>
          <a:cs typeface="+mj-cs"/>
        </a:defRPr>
      </a:lvl1pPr>
    </p:titleStyle>
    <p:bodyStyle>
      <a:lvl1pPr marL="171446" indent="-171446" algn="l" defTabSz="685783" rtl="0" eaLnBrk="1" latinLnBrk="0" hangingPunct="1">
        <a:lnSpc>
          <a:spcPct val="90000"/>
        </a:lnSpc>
        <a:spcBef>
          <a:spcPts val="750"/>
        </a:spcBef>
        <a:buFont typeface="Arial" panose="020B0604020202020204" pitchFamily="34" charset="0"/>
        <a:buChar char="•"/>
        <a:defRPr sz="2100" kern="1200">
          <a:solidFill>
            <a:schemeClr val="tx1"/>
          </a:solidFill>
          <a:latin typeface="Segoe UI Light" panose="020B0502040204020203" pitchFamily="34" charset="0"/>
          <a:ea typeface="+mn-ea"/>
          <a:cs typeface="Segoe UI Light" panose="020B0502040204020203" pitchFamily="34" charset="0"/>
        </a:defRPr>
      </a:lvl1pPr>
      <a:lvl2pPr marL="514337" indent="-171446" algn="l" defTabSz="685783" rtl="0" eaLnBrk="1" latinLnBrk="0" hangingPunct="1">
        <a:lnSpc>
          <a:spcPct val="90000"/>
        </a:lnSpc>
        <a:spcBef>
          <a:spcPts val="375"/>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2pPr>
      <a:lvl3pPr marL="857228" indent="-171446" algn="l" defTabSz="685783" rtl="0" eaLnBrk="1" latinLnBrk="0" hangingPunct="1">
        <a:lnSpc>
          <a:spcPct val="90000"/>
        </a:lnSpc>
        <a:spcBef>
          <a:spcPts val="375"/>
        </a:spcBef>
        <a:buFont typeface="Arial" panose="020B0604020202020204" pitchFamily="34" charset="0"/>
        <a:buChar char="•"/>
        <a:defRPr sz="1500" kern="1200">
          <a:solidFill>
            <a:schemeClr val="tx1"/>
          </a:solidFill>
          <a:latin typeface="Segoe UI Light" panose="020B0502040204020203" pitchFamily="34" charset="0"/>
          <a:ea typeface="+mn-ea"/>
          <a:cs typeface="Segoe UI Light" panose="020B0502040204020203" pitchFamily="34" charset="0"/>
        </a:defRPr>
      </a:lvl3pPr>
      <a:lvl4pPr marL="1200120"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Segoe UI Light" panose="020B0502040204020203" pitchFamily="34" charset="0"/>
          <a:ea typeface="+mn-ea"/>
          <a:cs typeface="Segoe UI Light" panose="020B0502040204020203" pitchFamily="34" charset="0"/>
        </a:defRPr>
      </a:lvl4pPr>
      <a:lvl5pPr marL="1543012"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Segoe UI Light" panose="020B0502040204020203" pitchFamily="34" charset="0"/>
          <a:ea typeface="+mn-ea"/>
          <a:cs typeface="Segoe UI Light" panose="020B0502040204020203" pitchFamily="34" charset="0"/>
        </a:defRPr>
      </a:lvl5pPr>
      <a:lvl6pPr marL="1885903"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el-GR"/>
      </a:defPPr>
      <a:lvl1pPr marL="0" algn="l" defTabSz="685783" rtl="0" eaLnBrk="1" latinLnBrk="0" hangingPunct="1">
        <a:defRPr sz="1400" kern="1200">
          <a:solidFill>
            <a:schemeClr val="tx1"/>
          </a:solidFill>
          <a:latin typeface="+mn-lt"/>
          <a:ea typeface="+mn-ea"/>
          <a:cs typeface="+mn-cs"/>
        </a:defRPr>
      </a:lvl1pPr>
      <a:lvl2pPr marL="342892" algn="l" defTabSz="685783" rtl="0" eaLnBrk="1" latinLnBrk="0" hangingPunct="1">
        <a:defRPr sz="1400" kern="1200">
          <a:solidFill>
            <a:schemeClr val="tx1"/>
          </a:solidFill>
          <a:latin typeface="+mn-lt"/>
          <a:ea typeface="+mn-ea"/>
          <a:cs typeface="+mn-cs"/>
        </a:defRPr>
      </a:lvl2pPr>
      <a:lvl3pPr marL="685783" algn="l" defTabSz="685783" rtl="0" eaLnBrk="1" latinLnBrk="0" hangingPunct="1">
        <a:defRPr sz="1400" kern="1200">
          <a:solidFill>
            <a:schemeClr val="tx1"/>
          </a:solidFill>
          <a:latin typeface="+mn-lt"/>
          <a:ea typeface="+mn-ea"/>
          <a:cs typeface="+mn-cs"/>
        </a:defRPr>
      </a:lvl3pPr>
      <a:lvl4pPr marL="1028675" algn="l" defTabSz="685783" rtl="0" eaLnBrk="1" latinLnBrk="0" hangingPunct="1">
        <a:defRPr sz="1400" kern="1200">
          <a:solidFill>
            <a:schemeClr val="tx1"/>
          </a:solidFill>
          <a:latin typeface="+mn-lt"/>
          <a:ea typeface="+mn-ea"/>
          <a:cs typeface="+mn-cs"/>
        </a:defRPr>
      </a:lvl4pPr>
      <a:lvl5pPr marL="1371566" algn="l" defTabSz="685783" rtl="0" eaLnBrk="1" latinLnBrk="0" hangingPunct="1">
        <a:defRPr sz="1400" kern="1200">
          <a:solidFill>
            <a:schemeClr val="tx1"/>
          </a:solidFill>
          <a:latin typeface="+mn-lt"/>
          <a:ea typeface="+mn-ea"/>
          <a:cs typeface="+mn-cs"/>
        </a:defRPr>
      </a:lvl5pPr>
      <a:lvl6pPr marL="1714457" algn="l" defTabSz="685783" rtl="0" eaLnBrk="1" latinLnBrk="0" hangingPunct="1">
        <a:defRPr sz="1400" kern="1200">
          <a:solidFill>
            <a:schemeClr val="tx1"/>
          </a:solidFill>
          <a:latin typeface="+mn-lt"/>
          <a:ea typeface="+mn-ea"/>
          <a:cs typeface="+mn-cs"/>
        </a:defRPr>
      </a:lvl6pPr>
      <a:lvl7pPr marL="2057348" algn="l" defTabSz="685783" rtl="0" eaLnBrk="1" latinLnBrk="0" hangingPunct="1">
        <a:defRPr sz="1400" kern="1200">
          <a:solidFill>
            <a:schemeClr val="tx1"/>
          </a:solidFill>
          <a:latin typeface="+mn-lt"/>
          <a:ea typeface="+mn-ea"/>
          <a:cs typeface="+mn-cs"/>
        </a:defRPr>
      </a:lvl7pPr>
      <a:lvl8pPr marL="2400240" algn="l" defTabSz="685783" rtl="0" eaLnBrk="1" latinLnBrk="0" hangingPunct="1">
        <a:defRPr sz="1400" kern="1200">
          <a:solidFill>
            <a:schemeClr val="tx1"/>
          </a:solidFill>
          <a:latin typeface="+mn-lt"/>
          <a:ea typeface="+mn-ea"/>
          <a:cs typeface="+mn-cs"/>
        </a:defRPr>
      </a:lvl8pPr>
      <a:lvl9pPr marL="2743132" algn="l" defTabSz="685783"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package" Target="../embeddings/Microsoft_Office_Word_Document1.docx"/></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package" Target="../embeddings/Microsoft_Office_Word_Document2.docx"/></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4000" dirty="0" smtClean="0">
                <a:latin typeface="Segoe UI Light" pitchFamily="34" charset="0"/>
                <a:cs typeface="Segoe UI Light" pitchFamily="34" charset="0"/>
              </a:rPr>
              <a:t>CAN-MDS </a:t>
            </a:r>
            <a:r>
              <a:rPr lang="el-GR" sz="4000" dirty="0">
                <a:latin typeface="Segoe UI Light" pitchFamily="34" charset="0"/>
                <a:cs typeface="Segoe UI Light" pitchFamily="34" charset="0"/>
              </a:rPr>
              <a:t>Λογική</a:t>
            </a:r>
          </a:p>
        </p:txBody>
      </p:sp>
      <p:sp>
        <p:nvSpPr>
          <p:cNvPr id="3" name="Subtitle 2"/>
          <p:cNvSpPr>
            <a:spLocks noGrp="1"/>
          </p:cNvSpPr>
          <p:nvPr>
            <p:ph type="subTitle" idx="1"/>
          </p:nvPr>
        </p:nvSpPr>
        <p:spPr>
          <a:xfrm>
            <a:off x="708950" y="2701528"/>
            <a:ext cx="7737676" cy="1241822"/>
          </a:xfrm>
        </p:spPr>
        <p:txBody>
          <a:bodyPr>
            <a:noAutofit/>
          </a:bodyPr>
          <a:lstStyle/>
          <a:p>
            <a:endParaRPr lang="en-US" dirty="0" smtClean="0">
              <a:solidFill>
                <a:schemeClr val="bg1">
                  <a:lumMod val="50000"/>
                </a:schemeClr>
              </a:solidFill>
              <a:latin typeface="Segoe UI Black" panose="020B0A02040204020203" pitchFamily="34" charset="0"/>
              <a:ea typeface="Segoe UI Black" panose="020B0A02040204020203" pitchFamily="34" charset="0"/>
              <a:cs typeface="+mj-cs"/>
            </a:endParaRPr>
          </a:p>
          <a:p>
            <a:r>
              <a:rPr lang="en-US" sz="2400" dirty="0" smtClean="0">
                <a:solidFill>
                  <a:schemeClr val="tx1">
                    <a:lumMod val="50000"/>
                    <a:lumOff val="50000"/>
                  </a:schemeClr>
                </a:solidFill>
              </a:rPr>
              <a:t>CAN-MDS </a:t>
            </a:r>
            <a:r>
              <a:rPr lang="el-GR" sz="2400" dirty="0">
                <a:solidFill>
                  <a:schemeClr val="tx1">
                    <a:lumMod val="50000"/>
                    <a:lumOff val="50000"/>
                  </a:schemeClr>
                </a:solidFill>
              </a:rPr>
              <a:t>Εγχειρίδιο </a:t>
            </a:r>
            <a:r>
              <a:rPr lang="el-GR" sz="2400" dirty="0" smtClean="0">
                <a:solidFill>
                  <a:schemeClr val="tx1">
                    <a:lumMod val="50000"/>
                    <a:lumOff val="50000"/>
                  </a:schemeClr>
                </a:solidFill>
              </a:rPr>
              <a:t>Χειριστή</a:t>
            </a:r>
            <a:endParaRPr lang="en-US" sz="2400" dirty="0">
              <a:solidFill>
                <a:schemeClr val="tx1">
                  <a:lumMod val="50000"/>
                  <a:lumOff val="50000"/>
                </a:schemeClr>
              </a:solidFill>
              <a:ea typeface="Segoe UI Black" panose="020B0A02040204020203" pitchFamily="34" charset="0"/>
            </a:endParaRPr>
          </a:p>
        </p:txBody>
      </p:sp>
    </p:spTree>
    <p:extLst>
      <p:ext uri="{BB962C8B-B14F-4D97-AF65-F5344CB8AC3E}">
        <p14:creationId xmlns:p14="http://schemas.microsoft.com/office/powerpoint/2010/main" xmlns="" val="29500401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ΔΙΑΔΙΚΑΣΙΑ με μια ματιά </a:t>
            </a:r>
            <a:endParaRPr lang="el-GR" dirty="0"/>
          </a:p>
        </p:txBody>
      </p:sp>
      <p:sp>
        <p:nvSpPr>
          <p:cNvPr id="3" name="Content Placeholder 2"/>
          <p:cNvSpPr>
            <a:spLocks noGrp="1"/>
          </p:cNvSpPr>
          <p:nvPr>
            <p:ph idx="1"/>
          </p:nvPr>
        </p:nvSpPr>
        <p:spPr>
          <a:xfrm>
            <a:off x="628650" y="1369219"/>
            <a:ext cx="5410200" cy="3263504"/>
          </a:xfrm>
        </p:spPr>
        <p:txBody>
          <a:bodyPr/>
          <a:lstStyle/>
          <a:p>
            <a:r>
              <a:rPr lang="el-GR" dirty="0"/>
              <a:t>Η διαδικασία βήμα προς βήμα για την εισαγωγή νέων δεδομένων είναι διαθέσιμη στη </a:t>
            </a:r>
            <a:r>
              <a:rPr lang="el-GR" b="1" dirty="0" smtClean="0"/>
              <a:t>Συλλογή Δεδομένων CAN-MDS</a:t>
            </a:r>
          </a:p>
          <a:p>
            <a:r>
              <a:rPr lang="el-GR" b="1" i="1" dirty="0" smtClean="0"/>
              <a:t>Πρωτόκολλο </a:t>
            </a:r>
            <a:endParaRPr lang="en-US" b="1" i="1" dirty="0" smtClean="0"/>
          </a:p>
          <a:p>
            <a:pPr lvl="1"/>
            <a:r>
              <a:rPr lang="el-GR" sz="1600" dirty="0"/>
              <a:t>Σημειώνεται ότι ολόκληρη η διαδικασία εισαγωγής δεδομένων βασίζεται στην επιλογή μεταξύ προκαθορισμένων κωδικών σε κάθε μεμονωμένο στοιχείο δεδομένων (τα πεδία προς συμπλήρωση με κείμενο δεν είναι διαθέσιμα)</a:t>
            </a:r>
          </a:p>
          <a:p>
            <a:endParaRPr lang="el-GR" dirty="0"/>
          </a:p>
        </p:txBody>
      </p:sp>
      <p:sp>
        <p:nvSpPr>
          <p:cNvPr id="5" name="Rectangle 4"/>
          <p:cNvSpPr/>
          <p:nvPr/>
        </p:nvSpPr>
        <p:spPr>
          <a:xfrm>
            <a:off x="1313544" y="4076086"/>
            <a:ext cx="4819651" cy="615040"/>
          </a:xfrm>
          <a:prstGeom prst="rect">
            <a:avLst/>
          </a:prstGeom>
        </p:spPr>
        <p:txBody>
          <a:bodyPr wrap="square" lIns="68580" tIns="34290" rIns="68580" bIns="34290">
            <a:spAutoFit/>
          </a:bodyPr>
          <a:lstStyle/>
          <a:p>
            <a:pPr algn="r" defTabSz="685783">
              <a:lnSpc>
                <a:spcPct val="90000"/>
              </a:lnSpc>
              <a:spcBef>
                <a:spcPts val="750"/>
              </a:spcBef>
            </a:pPr>
            <a:r>
              <a:rPr lang="el-GR" sz="1600" dirty="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rPr>
              <a:t>βλέπε επίσης σελ. 47-48</a:t>
            </a:r>
          </a:p>
          <a:p>
            <a:pPr algn="r" defTabSz="685783">
              <a:lnSpc>
                <a:spcPct val="90000"/>
              </a:lnSpc>
              <a:spcBef>
                <a:spcPts val="750"/>
              </a:spcBef>
            </a:pPr>
            <a:r>
              <a:rPr lang="el-GR" sz="1600" dirty="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rPr>
              <a:t> του πρωτοκόλλου συλλογής δεδομένων</a:t>
            </a:r>
            <a:endParaRPr lang="en-US" sz="1600" dirty="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endParaRPr>
          </a:p>
        </p:txBody>
      </p:sp>
      <p:pic>
        <p:nvPicPr>
          <p:cNvPr id="12289" name="Picture 1"/>
          <p:cNvPicPr>
            <a:picLocks noChangeAspect="1" noChangeArrowheads="1"/>
          </p:cNvPicPr>
          <p:nvPr/>
        </p:nvPicPr>
        <p:blipFill>
          <a:blip r:embed="rId3"/>
          <a:srcRect/>
          <a:stretch>
            <a:fillRect/>
          </a:stretch>
        </p:blipFill>
        <p:spPr bwMode="auto">
          <a:xfrm>
            <a:off x="6143438" y="588050"/>
            <a:ext cx="2903537" cy="4137025"/>
          </a:xfrm>
          <a:prstGeom prst="rect">
            <a:avLst/>
          </a:prstGeom>
          <a:noFill/>
          <a:ln w="9525">
            <a:noFill/>
            <a:miter lim="800000"/>
            <a:headEnd/>
            <a:tailEnd/>
          </a:ln>
          <a:effectLst/>
        </p:spPr>
      </p:pic>
    </p:spTree>
    <p:extLst>
      <p:ext uri="{BB962C8B-B14F-4D97-AF65-F5344CB8AC3E}">
        <p14:creationId xmlns:p14="http://schemas.microsoft.com/office/powerpoint/2010/main" xmlns="" val="4222597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fltVal val="0"/>
                                          </p:val>
                                        </p:tav>
                                        <p:tav tm="100000">
                                          <p:val>
                                            <p:strVal val="#ppt_w"/>
                                          </p:val>
                                        </p:tav>
                                      </p:tavLst>
                                    </p:anim>
                                    <p:anim calcmode="lin" valueType="num">
                                      <p:cBhvr>
                                        <p:cTn id="21" dur="500" fill="hold"/>
                                        <p:tgtEl>
                                          <p:spTgt spid="5"/>
                                        </p:tgtEl>
                                        <p:attrNameLst>
                                          <p:attrName>ppt_h</p:attrName>
                                        </p:attrNameLst>
                                      </p:cBhvr>
                                      <p:tavLst>
                                        <p:tav tm="0">
                                          <p:val>
                                            <p:fltVal val="0"/>
                                          </p:val>
                                        </p:tav>
                                        <p:tav tm="100000">
                                          <p:val>
                                            <p:strVal val="#ppt_h"/>
                                          </p:val>
                                        </p:tav>
                                      </p:tavLst>
                                    </p:anim>
                                    <p:animEffect transition="in" filter="fade">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6698" y="-6698"/>
            <a:ext cx="0" cy="0"/>
          </a:xfrm>
          <a:prstGeom prst="rect">
            <a:avLst/>
          </a:prstGeom>
        </p:spPr>
      </p:pic>
      <p:sp>
        <p:nvSpPr>
          <p:cNvPr id="4" name="TextBox 3"/>
          <p:cNvSpPr txBox="1"/>
          <p:nvPr/>
        </p:nvSpPr>
        <p:spPr>
          <a:xfrm>
            <a:off x="272762" y="140278"/>
            <a:ext cx="8704984" cy="910010"/>
          </a:xfrm>
          <a:prstGeom prst="rect">
            <a:avLst/>
          </a:prstGeom>
          <a:noFill/>
        </p:spPr>
        <p:txBody>
          <a:bodyPr wrap="square" lIns="133946" tIns="133946" rIns="133946" bIns="133946" anchor="ctr">
            <a:noAutofit/>
          </a:bodyPr>
          <a:lstStyle/>
          <a:p>
            <a:pPr defTabSz="685783">
              <a:lnSpc>
                <a:spcPct val="110000"/>
              </a:lnSpc>
              <a:spcBef>
                <a:spcPts val="750"/>
              </a:spcBef>
            </a:pPr>
            <a:r>
              <a:rPr lang="el-GR" sz="1600" dirty="0" smtClean="0">
                <a:latin typeface="Segoe UI Black" panose="020B0A02040204020203" pitchFamily="34" charset="0"/>
                <a:ea typeface="Segoe UI Black" panose="020B0A02040204020203" pitchFamily="34" charset="0"/>
                <a:cs typeface="+mj-cs"/>
              </a:rPr>
              <a:t>ΦΟΡΜΕΣ </a:t>
            </a:r>
            <a:r>
              <a:rPr lang="el-GR" sz="1600" dirty="0">
                <a:latin typeface="Segoe UI Black" panose="020B0A02040204020203" pitchFamily="34" charset="0"/>
                <a:ea typeface="Segoe UI Black" panose="020B0A02040204020203" pitchFamily="34" charset="0"/>
                <a:cs typeface="+mj-cs"/>
              </a:rPr>
              <a:t>ΚΑΤΑΓΡΑΦΗΣ </a:t>
            </a:r>
            <a:r>
              <a:rPr lang="el-GR" dirty="0">
                <a:latin typeface="Segoe UI Black" panose="020B0A02040204020203" pitchFamily="34" charset="0"/>
                <a:ea typeface="Segoe UI Black" panose="020B0A02040204020203" pitchFamily="34" charset="0"/>
                <a:cs typeface="+mj-cs"/>
              </a:rPr>
              <a:t>βοηθούν τους </a:t>
            </a:r>
            <a:r>
              <a:rPr lang="el-GR" dirty="0" smtClean="0">
                <a:latin typeface="Segoe UI Black" panose="020B0A02040204020203" pitchFamily="34" charset="0"/>
                <a:ea typeface="Segoe UI Black" panose="020B0A02040204020203" pitchFamily="34" charset="0"/>
                <a:cs typeface="+mj-cs"/>
              </a:rPr>
              <a:t>χειριστές </a:t>
            </a:r>
            <a:r>
              <a:rPr lang="el-GR" dirty="0">
                <a:latin typeface="Segoe UI Black" panose="020B0A02040204020203" pitchFamily="34" charset="0"/>
                <a:ea typeface="Segoe UI Black" panose="020B0A02040204020203" pitchFamily="34" charset="0"/>
                <a:cs typeface="+mj-cs"/>
              </a:rPr>
              <a:t>να συλλέγουν και να διατηρούν όλες τις πληροφορίες σχετικά με την υπόθεση που θα χρησιμοποιήσουν για να ενημερώσουν τον Εθνικό Διαχειριστή και να εισαγάγουν την υπόθεση στο CAN-MDS</a:t>
            </a:r>
            <a:endParaRPr lang="en-US" dirty="0">
              <a:latin typeface="Segoe UI Light" panose="020B0502040204020203" pitchFamily="34" charset="0"/>
              <a:ea typeface="Segoe UI Black" panose="020B0A02040204020203" pitchFamily="34" charset="0"/>
              <a:cs typeface="Segoe UI Light" panose="020B0502040204020203" pitchFamily="34" charset="0"/>
            </a:endParaRPr>
          </a:p>
        </p:txBody>
      </p:sp>
      <p:sp>
        <p:nvSpPr>
          <p:cNvPr id="2" name="Rectangle 1"/>
          <p:cNvSpPr/>
          <p:nvPr/>
        </p:nvSpPr>
        <p:spPr>
          <a:xfrm>
            <a:off x="8199991" y="4166801"/>
            <a:ext cx="978473" cy="284693"/>
          </a:xfrm>
          <a:prstGeom prst="rect">
            <a:avLst/>
          </a:prstGeom>
        </p:spPr>
        <p:txBody>
          <a:bodyPr wrap="none" lIns="68580" tIns="34290" rIns="68580" bIns="34290">
            <a:spAutoFit/>
          </a:bodyPr>
          <a:lstStyle/>
          <a:p>
            <a:r>
              <a:rPr lang="en-US" dirty="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rPr>
              <a:t>(pp. 49-50)</a:t>
            </a:r>
            <a:endParaRPr lang="el-GR" dirty="0"/>
          </a:p>
        </p:txBody>
      </p:sp>
      <p:pic>
        <p:nvPicPr>
          <p:cNvPr id="10242" name="Picture 2"/>
          <p:cNvPicPr>
            <a:picLocks noChangeAspect="1" noChangeArrowheads="1"/>
          </p:cNvPicPr>
          <p:nvPr/>
        </p:nvPicPr>
        <p:blipFill>
          <a:blip r:embed="rId4"/>
          <a:srcRect b="7763"/>
          <a:stretch>
            <a:fillRect/>
          </a:stretch>
        </p:blipFill>
        <p:spPr bwMode="auto">
          <a:xfrm>
            <a:off x="527389" y="1216800"/>
            <a:ext cx="7673998" cy="3470400"/>
          </a:xfrm>
          <a:prstGeom prst="rect">
            <a:avLst/>
          </a:prstGeom>
          <a:noFill/>
          <a:ln w="9525">
            <a:noFill/>
            <a:miter lim="800000"/>
            <a:headEnd/>
            <a:tailEnd/>
          </a:ln>
          <a:effectLst/>
        </p:spPr>
      </p:pic>
    </p:spTree>
    <p:extLst>
      <p:ext uri="{BB962C8B-B14F-4D97-AF65-F5344CB8AC3E}">
        <p14:creationId xmlns:p14="http://schemas.microsoft.com/office/powerpoint/2010/main" xmlns="" val="1783406967"/>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2"/>
          <p:cNvSpPr/>
          <p:nvPr/>
        </p:nvSpPr>
        <p:spPr>
          <a:xfrm>
            <a:off x="2961276" y="185171"/>
            <a:ext cx="3299490" cy="235116"/>
          </a:xfrm>
          <a:prstGeom prst="rect">
            <a:avLst/>
          </a:prstGeom>
          <a:ln w="12700">
            <a:solidFill>
              <a:schemeClr val="accent1"/>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lnRef>
          <a:fillRef idx="1">
            <a:schemeClr val="lt1"/>
          </a:fillRef>
          <a:effectRef idx="0">
            <a:schemeClr val="accent1"/>
          </a:effectRef>
          <a:fontRef idx="minor">
            <a:schemeClr val="dk1"/>
          </a:fontRef>
        </p:style>
        <p:txBody>
          <a:bodyPr lIns="128016" tIns="64008" rIns="128016" bIns="64008" rtlCol="0" anchor="ctr"/>
          <a:lstStyle/>
          <a:p>
            <a:pPr algn="ctr"/>
            <a:r>
              <a:rPr lang="en-US" sz="800" b="1" dirty="0"/>
              <a:t>CAN </a:t>
            </a:r>
            <a:r>
              <a:rPr lang="el-GR" sz="800" b="1" dirty="0" smtClean="0"/>
              <a:t>υπόθεση (ύποπτη ή τεκμηριωμένη)</a:t>
            </a:r>
            <a:endParaRPr lang="en-US" sz="800" dirty="0"/>
          </a:p>
        </p:txBody>
      </p:sp>
      <p:sp>
        <p:nvSpPr>
          <p:cNvPr id="10" name="Rectangle 9"/>
          <p:cNvSpPr/>
          <p:nvPr/>
        </p:nvSpPr>
        <p:spPr>
          <a:xfrm>
            <a:off x="6002787" y="545089"/>
            <a:ext cx="2419469" cy="200609"/>
          </a:xfrm>
          <a:prstGeom prst="rect">
            <a:avLst/>
          </a:prstGeom>
          <a:ln w="12700">
            <a:solidFill>
              <a:schemeClr val="accent1"/>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lnRef>
          <a:fillRef idx="1">
            <a:schemeClr val="lt1"/>
          </a:fillRef>
          <a:effectRef idx="0">
            <a:schemeClr val="accent1"/>
          </a:effectRef>
          <a:fontRef idx="minor">
            <a:schemeClr val="dk1"/>
          </a:fontRef>
        </p:style>
        <p:txBody>
          <a:bodyPr lIns="128016" tIns="64008" rIns="128016" bIns="64008" rtlCol="0" anchor="ctr"/>
          <a:lstStyle/>
          <a:p>
            <a:pPr algn="ctr"/>
            <a:r>
              <a:rPr lang="el-GR" sz="800" dirty="0" smtClean="0"/>
              <a:t>Ενημέρωση του ατόμου που καταγράφει</a:t>
            </a:r>
            <a:endParaRPr lang="en-US" sz="800" dirty="0"/>
          </a:p>
          <a:p>
            <a:pPr algn="ctr"/>
            <a:r>
              <a:rPr lang="el-GR" sz="800" b="1" dirty="0" smtClean="0"/>
              <a:t>Αναφέρθηκε από εξωτερική πηγή </a:t>
            </a:r>
            <a:endParaRPr lang="en-US" sz="800" b="1" dirty="0"/>
          </a:p>
        </p:txBody>
      </p:sp>
      <p:sp>
        <p:nvSpPr>
          <p:cNvPr id="11" name="Rectangle 10"/>
          <p:cNvSpPr/>
          <p:nvPr/>
        </p:nvSpPr>
        <p:spPr>
          <a:xfrm>
            <a:off x="3079255" y="866170"/>
            <a:ext cx="3276000" cy="319942"/>
          </a:xfrm>
          <a:prstGeom prst="rect">
            <a:avLst/>
          </a:prstGeom>
          <a:ln w="12700">
            <a:solidFill>
              <a:schemeClr val="accent1"/>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lnRef>
          <a:fillRef idx="1">
            <a:schemeClr val="lt1"/>
          </a:fillRef>
          <a:effectRef idx="0">
            <a:schemeClr val="accent1"/>
          </a:effectRef>
          <a:fontRef idx="minor">
            <a:schemeClr val="dk1"/>
          </a:fontRef>
        </p:style>
        <p:txBody>
          <a:bodyPr lIns="128016" tIns="64008" rIns="128016" bIns="64008" rtlCol="0" anchor="ctr"/>
          <a:lstStyle/>
          <a:p>
            <a:pPr algn="ctr"/>
            <a:r>
              <a:rPr lang="el-GR" sz="800" b="1" dirty="0" smtClean="0"/>
              <a:t>Η </a:t>
            </a:r>
            <a:r>
              <a:rPr lang="el-GR" sz="800" b="1" dirty="0"/>
              <a:t>περίπτωση CAN φτάνει σε μία / περισσότερες σχετικές υπηρεσίες</a:t>
            </a:r>
          </a:p>
          <a:p>
            <a:pPr algn="ctr"/>
            <a:r>
              <a:rPr lang="el-GR" sz="800" b="1" dirty="0"/>
              <a:t>(κατάλληλη πηγή δεδομένων του συστήματος CAN-MDS)</a:t>
            </a:r>
            <a:endParaRPr lang="en-US" sz="800" b="1" dirty="0"/>
          </a:p>
        </p:txBody>
      </p:sp>
      <p:sp>
        <p:nvSpPr>
          <p:cNvPr id="12" name="Rectangle 11"/>
          <p:cNvSpPr/>
          <p:nvPr/>
        </p:nvSpPr>
        <p:spPr>
          <a:xfrm>
            <a:off x="256540" y="545512"/>
            <a:ext cx="2268000" cy="213533"/>
          </a:xfrm>
          <a:prstGeom prst="rect">
            <a:avLst/>
          </a:prstGeom>
          <a:ln w="12700">
            <a:solidFill>
              <a:schemeClr val="accent1"/>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lnRef>
          <a:fillRef idx="1">
            <a:schemeClr val="lt1"/>
          </a:fillRef>
          <a:effectRef idx="0">
            <a:schemeClr val="accent1"/>
          </a:effectRef>
          <a:fontRef idx="minor">
            <a:schemeClr val="dk1"/>
          </a:fontRef>
        </p:style>
        <p:txBody>
          <a:bodyPr lIns="128016" tIns="64008" rIns="128016" bIns="64008" rtlCol="0" anchor="ctr"/>
          <a:lstStyle/>
          <a:p>
            <a:pPr algn="ctr"/>
            <a:r>
              <a:rPr lang="en-US" sz="800" b="1" dirty="0" smtClean="0"/>
              <a:t>CAN</a:t>
            </a:r>
            <a:r>
              <a:rPr lang="el-GR" sz="800" b="1" dirty="0" smtClean="0"/>
              <a:t> </a:t>
            </a:r>
            <a:r>
              <a:rPr lang="el-GR" sz="800" dirty="0" smtClean="0"/>
              <a:t>υπόθεση εντοπίστηκε από υπηρεσία (μέσω συνηθισμένου ελέγχου ή όχι</a:t>
            </a:r>
            <a:r>
              <a:rPr lang="en-US" sz="800" dirty="0" smtClean="0"/>
              <a:t>)</a:t>
            </a:r>
            <a:endParaRPr lang="el-GR" sz="800" dirty="0"/>
          </a:p>
        </p:txBody>
      </p:sp>
      <p:cxnSp>
        <p:nvCxnSpPr>
          <p:cNvPr id="13" name="Elbow Connector 8"/>
          <p:cNvCxnSpPr>
            <a:endCxn id="10" idx="0"/>
          </p:cNvCxnSpPr>
          <p:nvPr/>
        </p:nvCxnSpPr>
        <p:spPr>
          <a:xfrm>
            <a:off x="6355259" y="291935"/>
            <a:ext cx="857259" cy="253150"/>
          </a:xfrm>
          <a:prstGeom prst="bentConnector2">
            <a:avLst/>
          </a:prstGeom>
          <a:ln w="12700">
            <a:tailEnd type="arrow"/>
          </a:ln>
        </p:spPr>
        <p:style>
          <a:lnRef idx="1">
            <a:schemeClr val="accent1"/>
          </a:lnRef>
          <a:fillRef idx="0">
            <a:schemeClr val="accent1"/>
          </a:fillRef>
          <a:effectRef idx="0">
            <a:schemeClr val="accent1"/>
          </a:effectRef>
          <a:fontRef idx="minor">
            <a:schemeClr val="tx1"/>
          </a:fontRef>
        </p:style>
      </p:cxnSp>
      <p:cxnSp>
        <p:nvCxnSpPr>
          <p:cNvPr id="14" name="Elbow Connector 9"/>
          <p:cNvCxnSpPr>
            <a:stCxn id="12" idx="2"/>
            <a:endCxn id="11" idx="1"/>
          </p:cNvCxnSpPr>
          <p:nvPr/>
        </p:nvCxnSpPr>
        <p:spPr>
          <a:xfrm rot="16200000" flipH="1">
            <a:off x="2101349" y="48235"/>
            <a:ext cx="267096" cy="1688715"/>
          </a:xfrm>
          <a:prstGeom prst="bentConnector2">
            <a:avLst/>
          </a:prstGeom>
          <a:ln w="12700">
            <a:tailEnd type="arrow"/>
          </a:ln>
        </p:spPr>
        <p:style>
          <a:lnRef idx="1">
            <a:schemeClr val="accent1"/>
          </a:lnRef>
          <a:fillRef idx="0">
            <a:schemeClr val="accent1"/>
          </a:fillRef>
          <a:effectRef idx="0">
            <a:schemeClr val="accent1"/>
          </a:effectRef>
          <a:fontRef idx="minor">
            <a:schemeClr val="tx1"/>
          </a:fontRef>
        </p:style>
      </p:cxnSp>
      <p:cxnSp>
        <p:nvCxnSpPr>
          <p:cNvPr id="15" name="Elbow Connector 12"/>
          <p:cNvCxnSpPr>
            <a:stCxn id="10" idx="2"/>
            <a:endCxn id="11" idx="3"/>
          </p:cNvCxnSpPr>
          <p:nvPr/>
        </p:nvCxnSpPr>
        <p:spPr>
          <a:xfrm rot="5400000">
            <a:off x="6643668" y="457286"/>
            <a:ext cx="280443" cy="857267"/>
          </a:xfrm>
          <a:prstGeom prst="bentConnector2">
            <a:avLst/>
          </a:prstGeom>
          <a:ln w="12700">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52" idx="2"/>
            <a:endCxn id="11" idx="0"/>
          </p:cNvCxnSpPr>
          <p:nvPr/>
        </p:nvCxnSpPr>
        <p:spPr>
          <a:xfrm flipH="1">
            <a:off x="4717255" y="759045"/>
            <a:ext cx="9302" cy="107125"/>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11" idx="2"/>
            <a:endCxn id="18" idx="0"/>
          </p:cNvCxnSpPr>
          <p:nvPr/>
        </p:nvCxnSpPr>
        <p:spPr>
          <a:xfrm flipH="1">
            <a:off x="4714915" y="1186112"/>
            <a:ext cx="2340" cy="133452"/>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2218447" y="1319564"/>
            <a:ext cx="4992935" cy="960900"/>
          </a:xfrm>
          <a:prstGeom prst="rect">
            <a:avLst/>
          </a:prstGeom>
          <a:ln>
            <a:solidFill>
              <a:schemeClr val="accent6">
                <a:lumMod val="75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lnRef>
          <a:fillRef idx="1">
            <a:schemeClr val="lt1"/>
          </a:fillRef>
          <a:effectRef idx="0">
            <a:schemeClr val="accent1"/>
          </a:effectRef>
          <a:fontRef idx="minor">
            <a:schemeClr val="dk1"/>
          </a:fontRef>
        </p:style>
        <p:txBody>
          <a:bodyPr lIns="128016" tIns="64008" rIns="128016" bIns="64008" rtlCol="0" anchor="t" anchorCtr="0"/>
          <a:lstStyle/>
          <a:p>
            <a:pPr algn="ctr"/>
            <a:r>
              <a:rPr lang="el-GR" sz="800" b="1" dirty="0" smtClean="0"/>
              <a:t>Καταγραφή της υπόθεσης στο Σύστημα </a:t>
            </a:r>
            <a:endParaRPr lang="el-GR" sz="800" dirty="0"/>
          </a:p>
          <a:p>
            <a:pPr algn="ctr"/>
            <a:r>
              <a:rPr lang="el-GR" sz="800" dirty="0"/>
              <a:t>(ακολουθώντας τους επιχειρησιακούς ορισμούς στον Οδηγό για τους χειριστές CAN-MDS)</a:t>
            </a:r>
            <a:endParaRPr lang="en-US" sz="800" dirty="0"/>
          </a:p>
        </p:txBody>
      </p:sp>
      <p:sp>
        <p:nvSpPr>
          <p:cNvPr id="19" name="Rectangle 18"/>
          <p:cNvSpPr/>
          <p:nvPr/>
        </p:nvSpPr>
        <p:spPr>
          <a:xfrm>
            <a:off x="2315976" y="1626482"/>
            <a:ext cx="1440161" cy="600600"/>
          </a:xfrm>
          <a:prstGeom prst="rect">
            <a:avLst/>
          </a:prstGeom>
          <a:ln w="12700">
            <a:solidFill>
              <a:schemeClr val="accent6">
                <a:lumMod val="75000"/>
              </a:schemeClr>
            </a:solidFill>
            <a:prstDash val="lgDash"/>
          </a:ln>
          <a:effectLst>
            <a:outerShdw blurRad="50800" dist="38100" dir="10800000" algn="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lIns="36000" tIns="64008" rIns="72000" bIns="64008" rtlCol="0" anchor="ctr"/>
          <a:lstStyle/>
          <a:p>
            <a:r>
              <a:rPr lang="en-US" sz="600" b="1" dirty="0"/>
              <a:t>CAN-MDS  </a:t>
            </a:r>
            <a:r>
              <a:rPr lang="el-GR" sz="600" b="1" dirty="0" smtClean="0"/>
              <a:t>Χειριστής</a:t>
            </a:r>
            <a:r>
              <a:rPr lang="en-US" sz="600" b="1" dirty="0" smtClean="0"/>
              <a:t> </a:t>
            </a:r>
            <a:r>
              <a:rPr lang="en-US" sz="600" dirty="0" smtClean="0"/>
              <a:t>(</a:t>
            </a:r>
            <a:r>
              <a:rPr lang="el-GR" sz="600" dirty="0" smtClean="0"/>
              <a:t>εκπαιδευμένος επαγγελματίας) </a:t>
            </a:r>
            <a:endParaRPr lang="en-US" sz="600" dirty="0"/>
          </a:p>
          <a:p>
            <a:pPr marL="180971" algn="just"/>
            <a:r>
              <a:rPr lang="en-US" sz="600" b="1" dirty="0">
                <a:solidFill>
                  <a:schemeClr val="accent6">
                    <a:lumMod val="75000"/>
                  </a:schemeClr>
                </a:solidFill>
              </a:rPr>
              <a:t>[different levels of access]</a:t>
            </a:r>
          </a:p>
          <a:p>
            <a:pPr marL="180971" algn="just"/>
            <a:r>
              <a:rPr lang="en-US" sz="600" b="1" dirty="0">
                <a:solidFill>
                  <a:schemeClr val="accent6">
                    <a:lumMod val="75000"/>
                  </a:schemeClr>
                </a:solidFill>
              </a:rPr>
              <a:t>Limited-Level 3</a:t>
            </a:r>
          </a:p>
          <a:p>
            <a:pPr marL="180971" algn="just"/>
            <a:r>
              <a:rPr lang="en-US" sz="600" b="1" dirty="0">
                <a:solidFill>
                  <a:schemeClr val="accent6">
                    <a:lumMod val="75000"/>
                  </a:schemeClr>
                </a:solidFill>
              </a:rPr>
              <a:t>Limited-Level 2</a:t>
            </a:r>
          </a:p>
          <a:p>
            <a:pPr marL="180971" algn="just"/>
            <a:r>
              <a:rPr lang="en-US" sz="600" b="1" dirty="0">
                <a:solidFill>
                  <a:schemeClr val="accent6">
                    <a:lumMod val="75000"/>
                  </a:schemeClr>
                </a:solidFill>
              </a:rPr>
              <a:t>Full view-Level 1</a:t>
            </a:r>
          </a:p>
          <a:p>
            <a:pPr marL="180971" algn="just"/>
            <a:r>
              <a:rPr lang="en-US" sz="600" b="1" dirty="0">
                <a:solidFill>
                  <a:schemeClr val="accent6">
                    <a:lumMod val="75000"/>
                  </a:schemeClr>
                </a:solidFill>
              </a:rPr>
              <a:t>Full </a:t>
            </a:r>
            <a:r>
              <a:rPr lang="en-US" sz="600" b="1" dirty="0" smtClean="0">
                <a:solidFill>
                  <a:schemeClr val="accent6">
                    <a:lumMod val="75000"/>
                  </a:schemeClr>
                </a:solidFill>
              </a:rPr>
              <a:t>-</a:t>
            </a:r>
            <a:r>
              <a:rPr lang="el-GR" sz="600" b="1" dirty="0" smtClean="0">
                <a:solidFill>
                  <a:schemeClr val="accent6">
                    <a:lumMod val="75000"/>
                  </a:schemeClr>
                </a:solidFill>
              </a:rPr>
              <a:t>διαχειριστής</a:t>
            </a:r>
            <a:endParaRPr lang="en-US" sz="600" dirty="0"/>
          </a:p>
        </p:txBody>
      </p:sp>
      <p:sp>
        <p:nvSpPr>
          <p:cNvPr id="20" name="Rectangle 19"/>
          <p:cNvSpPr/>
          <p:nvPr/>
        </p:nvSpPr>
        <p:spPr>
          <a:xfrm>
            <a:off x="3923928" y="1629698"/>
            <a:ext cx="3240360" cy="597383"/>
          </a:xfrm>
          <a:prstGeom prst="rect">
            <a:avLst/>
          </a:prstGeom>
          <a:ln w="12700">
            <a:solidFill>
              <a:schemeClr val="accent6">
                <a:lumMod val="75000"/>
              </a:schemeClr>
            </a:solidFill>
            <a:prstDash val="lgDash"/>
          </a:ln>
          <a:effectLst>
            <a:outerShdw blurRad="50800" dist="38100" dir="10800000" algn="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lIns="108000" tIns="64008" rIns="108000" bIns="64008" rtlCol="0" anchor="ctr"/>
          <a:lstStyle/>
          <a:p>
            <a:pPr algn="ctr"/>
            <a:r>
              <a:rPr lang="el-GR" sz="800" b="1" dirty="0" smtClean="0"/>
              <a:t>Ακολουθώντας </a:t>
            </a:r>
            <a:r>
              <a:rPr lang="el-GR" sz="800" b="1" dirty="0"/>
              <a:t>τις πληροφορίες εγγραφής πρωτοκόλλου διαδικασιών στο σύστημα CAN-MDS</a:t>
            </a:r>
            <a:endParaRPr lang="en-US" sz="800" dirty="0"/>
          </a:p>
          <a:p>
            <a:pPr algn="just"/>
            <a:r>
              <a:rPr lang="el-GR" sz="800" dirty="0" smtClean="0"/>
              <a:t>Άξονες</a:t>
            </a:r>
            <a:r>
              <a:rPr lang="en-US" sz="800" dirty="0" smtClean="0"/>
              <a:t>: </a:t>
            </a:r>
            <a:endParaRPr lang="en-US" sz="800" dirty="0"/>
          </a:p>
          <a:p>
            <a:pPr algn="just"/>
            <a:r>
              <a:rPr lang="en-US" sz="800" dirty="0" smtClean="0"/>
              <a:t>[</a:t>
            </a:r>
            <a:r>
              <a:rPr lang="el-GR" sz="800" dirty="0" smtClean="0"/>
              <a:t>Καταγραφή</a:t>
            </a:r>
            <a:r>
              <a:rPr lang="en-US" sz="800" dirty="0" smtClean="0"/>
              <a:t>], </a:t>
            </a:r>
            <a:r>
              <a:rPr lang="el-GR" sz="800" dirty="0" smtClean="0"/>
              <a:t>Παιδί</a:t>
            </a:r>
            <a:r>
              <a:rPr lang="en-US" sz="800" dirty="0" smtClean="0"/>
              <a:t>, </a:t>
            </a:r>
            <a:r>
              <a:rPr lang="el-GR" sz="800" dirty="0" smtClean="0"/>
              <a:t>Περιστατικό</a:t>
            </a:r>
            <a:r>
              <a:rPr lang="en-US" sz="800" dirty="0" smtClean="0"/>
              <a:t>, </a:t>
            </a:r>
            <a:r>
              <a:rPr lang="el-GR" sz="800" dirty="0" smtClean="0"/>
              <a:t>Οικογένεια</a:t>
            </a:r>
            <a:r>
              <a:rPr lang="en-US" sz="800" dirty="0" smtClean="0"/>
              <a:t>, </a:t>
            </a:r>
            <a:r>
              <a:rPr lang="el-GR" sz="800" dirty="0" smtClean="0"/>
              <a:t>Υπηρεσίες</a:t>
            </a:r>
            <a:endParaRPr lang="en-US" sz="800" dirty="0"/>
          </a:p>
        </p:txBody>
      </p:sp>
      <p:sp>
        <p:nvSpPr>
          <p:cNvPr id="21" name="Rectangle 20"/>
          <p:cNvSpPr/>
          <p:nvPr/>
        </p:nvSpPr>
        <p:spPr>
          <a:xfrm>
            <a:off x="3079255" y="2427268"/>
            <a:ext cx="3276000" cy="533834"/>
          </a:xfrm>
          <a:prstGeom prst="rect">
            <a:avLst/>
          </a:prstGeom>
          <a:ln>
            <a:solidFill>
              <a:schemeClr val="accent3">
                <a:lumMod val="75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lnRef>
          <a:fillRef idx="1">
            <a:schemeClr val="lt1"/>
          </a:fillRef>
          <a:effectRef idx="0">
            <a:schemeClr val="accent1"/>
          </a:effectRef>
          <a:fontRef idx="minor">
            <a:schemeClr val="dk1"/>
          </a:fontRef>
        </p:style>
        <p:txBody>
          <a:bodyPr lIns="128016" tIns="64008" rIns="128016" bIns="64008" rtlCol="0" anchor="t" anchorCtr="0"/>
          <a:lstStyle/>
          <a:p>
            <a:pPr algn="ctr"/>
            <a:r>
              <a:rPr lang="el-GR" sz="800" b="1" dirty="0" smtClean="0">
                <a:solidFill>
                  <a:schemeClr val="accent3">
                    <a:lumMod val="75000"/>
                  </a:schemeClr>
                </a:solidFill>
              </a:rPr>
              <a:t>Καταγραφή</a:t>
            </a:r>
            <a:r>
              <a:rPr lang="en-US" sz="800" b="1" dirty="0" smtClean="0">
                <a:solidFill>
                  <a:schemeClr val="accent3">
                    <a:lumMod val="75000"/>
                  </a:schemeClr>
                </a:solidFill>
              </a:rPr>
              <a:t> </a:t>
            </a:r>
            <a:r>
              <a:rPr lang="en-US" sz="800" b="1" dirty="0">
                <a:solidFill>
                  <a:schemeClr val="accent3">
                    <a:lumMod val="75000"/>
                  </a:schemeClr>
                </a:solidFill>
              </a:rPr>
              <a:t>CAN </a:t>
            </a:r>
            <a:r>
              <a:rPr lang="el-GR" sz="800" b="1" dirty="0" smtClean="0">
                <a:solidFill>
                  <a:schemeClr val="accent3">
                    <a:lumMod val="75000"/>
                  </a:schemeClr>
                </a:solidFill>
              </a:rPr>
              <a:t>υπόθεσης</a:t>
            </a:r>
            <a:r>
              <a:rPr lang="en-US" sz="800" b="1" dirty="0" smtClean="0">
                <a:solidFill>
                  <a:schemeClr val="accent3">
                    <a:lumMod val="75000"/>
                  </a:schemeClr>
                </a:solidFill>
              </a:rPr>
              <a:t> </a:t>
            </a:r>
            <a:endParaRPr lang="el-GR" sz="800" b="1" dirty="0">
              <a:solidFill>
                <a:schemeClr val="accent3">
                  <a:lumMod val="75000"/>
                </a:schemeClr>
              </a:solidFill>
            </a:endParaRPr>
          </a:p>
        </p:txBody>
      </p:sp>
      <p:sp>
        <p:nvSpPr>
          <p:cNvPr id="22" name="Rectangle 21"/>
          <p:cNvSpPr/>
          <p:nvPr/>
        </p:nvSpPr>
        <p:spPr>
          <a:xfrm>
            <a:off x="3190564" y="2631463"/>
            <a:ext cx="1501675" cy="384349"/>
          </a:xfrm>
          <a:prstGeom prst="rect">
            <a:avLst/>
          </a:prstGeom>
          <a:ln w="12700">
            <a:solidFill>
              <a:schemeClr val="accent3">
                <a:lumMod val="75000"/>
              </a:schemeClr>
            </a:solidFill>
            <a:prstDash val="lgDash"/>
          </a:ln>
          <a:effectLst>
            <a:outerShdw blurRad="50800" dist="38100" dir="10800000" algn="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lIns="128016" tIns="64008" rIns="128016" bIns="64008" rtlCol="0" anchor="ctr"/>
          <a:lstStyle/>
          <a:p>
            <a:r>
              <a:rPr lang="el-GR" sz="800" b="1" dirty="0" smtClean="0">
                <a:solidFill>
                  <a:schemeClr val="accent3">
                    <a:lumMod val="75000"/>
                  </a:schemeClr>
                </a:solidFill>
              </a:rPr>
              <a:t>Γνωστή υπόθεση</a:t>
            </a:r>
            <a:endParaRPr lang="en-US" sz="800" b="1" dirty="0">
              <a:solidFill>
                <a:schemeClr val="accent3">
                  <a:lumMod val="75000"/>
                </a:schemeClr>
              </a:solidFill>
            </a:endParaRPr>
          </a:p>
          <a:p>
            <a:r>
              <a:rPr lang="en-US" sz="800" dirty="0" smtClean="0">
                <a:solidFill>
                  <a:schemeClr val="accent3">
                    <a:lumMod val="75000"/>
                  </a:schemeClr>
                </a:solidFill>
              </a:rPr>
              <a:t>(</a:t>
            </a:r>
            <a:r>
              <a:rPr lang="el-GR" sz="800" dirty="0" smtClean="0">
                <a:solidFill>
                  <a:schemeClr val="accent3">
                    <a:lumMod val="75000"/>
                  </a:schemeClr>
                </a:solidFill>
              </a:rPr>
              <a:t>αναγνωρίζεται από το σύστημα </a:t>
            </a:r>
            <a:r>
              <a:rPr lang="en-US" sz="800" dirty="0" smtClean="0">
                <a:solidFill>
                  <a:schemeClr val="accent3">
                    <a:lumMod val="75000"/>
                  </a:schemeClr>
                </a:solidFill>
              </a:rPr>
              <a:t>)</a:t>
            </a:r>
            <a:endParaRPr lang="en-US" sz="800" dirty="0">
              <a:solidFill>
                <a:schemeClr val="accent3">
                  <a:lumMod val="75000"/>
                </a:schemeClr>
              </a:solidFill>
            </a:endParaRPr>
          </a:p>
        </p:txBody>
      </p:sp>
      <p:sp>
        <p:nvSpPr>
          <p:cNvPr id="23" name="Rectangle 22"/>
          <p:cNvSpPr/>
          <p:nvPr/>
        </p:nvSpPr>
        <p:spPr>
          <a:xfrm>
            <a:off x="4788026" y="2631463"/>
            <a:ext cx="1472740" cy="384349"/>
          </a:xfrm>
          <a:prstGeom prst="rect">
            <a:avLst/>
          </a:prstGeom>
          <a:ln w="12700">
            <a:solidFill>
              <a:schemeClr val="accent3">
                <a:lumMod val="75000"/>
              </a:schemeClr>
            </a:solidFill>
            <a:prstDash val="lgDash"/>
          </a:ln>
          <a:effectLst>
            <a:outerShdw blurRad="50800" dist="38100" dir="10800000" algn="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lIns="108000" tIns="64008" rIns="108000" bIns="64008" rtlCol="0" anchor="ctr"/>
          <a:lstStyle/>
          <a:p>
            <a:r>
              <a:rPr lang="el-GR" sz="800" b="1" dirty="0" smtClean="0">
                <a:solidFill>
                  <a:schemeClr val="accent3">
                    <a:lumMod val="75000"/>
                  </a:schemeClr>
                </a:solidFill>
              </a:rPr>
              <a:t>Νέα υπόθεση</a:t>
            </a:r>
            <a:endParaRPr lang="en-US" sz="800" b="1" dirty="0">
              <a:solidFill>
                <a:schemeClr val="accent3">
                  <a:lumMod val="75000"/>
                </a:schemeClr>
              </a:solidFill>
            </a:endParaRPr>
          </a:p>
          <a:p>
            <a:r>
              <a:rPr lang="en-US" sz="800" dirty="0" smtClean="0">
                <a:solidFill>
                  <a:schemeClr val="accent3">
                    <a:lumMod val="75000"/>
                  </a:schemeClr>
                </a:solidFill>
              </a:rPr>
              <a:t>(</a:t>
            </a:r>
            <a:r>
              <a:rPr lang="el-GR" sz="800" dirty="0" smtClean="0">
                <a:solidFill>
                  <a:schemeClr val="accent3">
                    <a:lumMod val="75000"/>
                  </a:schemeClr>
                </a:solidFill>
              </a:rPr>
              <a:t>δεν αναγνωρίζεται από το σύστημα</a:t>
            </a:r>
            <a:r>
              <a:rPr lang="en-US" sz="800" dirty="0" smtClean="0">
                <a:solidFill>
                  <a:schemeClr val="accent3">
                    <a:lumMod val="75000"/>
                  </a:schemeClr>
                </a:solidFill>
              </a:rPr>
              <a:t>)</a:t>
            </a:r>
            <a:endParaRPr lang="en-US" sz="800" dirty="0">
              <a:solidFill>
                <a:schemeClr val="accent3">
                  <a:lumMod val="75000"/>
                </a:schemeClr>
              </a:solidFill>
            </a:endParaRPr>
          </a:p>
        </p:txBody>
      </p:sp>
      <p:sp>
        <p:nvSpPr>
          <p:cNvPr id="24" name="Rectangle 23"/>
          <p:cNvSpPr/>
          <p:nvPr/>
        </p:nvSpPr>
        <p:spPr>
          <a:xfrm>
            <a:off x="155731" y="2380650"/>
            <a:ext cx="1463942" cy="535683"/>
          </a:xfrm>
          <a:prstGeom prst="rect">
            <a:avLst/>
          </a:prstGeom>
          <a:ln w="12700">
            <a:solidFill>
              <a:schemeClr val="accent3">
                <a:lumMod val="75000"/>
              </a:schemeClr>
            </a:solidFill>
            <a:prstDash val="lgDash"/>
          </a:ln>
          <a:effectLst>
            <a:outerShdw blurRad="50800" dist="38100" dir="8100000" algn="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lIns="128016" tIns="64008" rIns="128016" bIns="64008" rtlCol="0" anchor="ctr"/>
          <a:lstStyle/>
          <a:p>
            <a:pPr algn="ctr"/>
            <a:endParaRPr lang="el-GR" sz="800" b="1" dirty="0">
              <a:solidFill>
                <a:schemeClr val="accent3">
                  <a:lumMod val="75000"/>
                </a:schemeClr>
              </a:solidFill>
            </a:endParaRPr>
          </a:p>
          <a:p>
            <a:pPr algn="ctr"/>
            <a:r>
              <a:rPr lang="el-GR" sz="700" b="1" dirty="0">
                <a:solidFill>
                  <a:schemeClr val="accent3">
                    <a:lumMod val="75000"/>
                  </a:schemeClr>
                </a:solidFill>
              </a:rPr>
              <a:t>Παρακολούθηση σε επίπεδο </a:t>
            </a:r>
            <a:r>
              <a:rPr lang="el-GR" sz="700" b="1" dirty="0" smtClean="0">
                <a:solidFill>
                  <a:schemeClr val="accent3">
                    <a:lumMod val="75000"/>
                  </a:schemeClr>
                </a:solidFill>
              </a:rPr>
              <a:t>υπόθεσης</a:t>
            </a:r>
            <a:endParaRPr lang="el-GR" sz="700" b="1" dirty="0">
              <a:solidFill>
                <a:schemeClr val="accent3">
                  <a:lumMod val="75000"/>
                </a:schemeClr>
              </a:solidFill>
            </a:endParaRPr>
          </a:p>
          <a:p>
            <a:pPr algn="ctr"/>
            <a:r>
              <a:rPr lang="el-GR" sz="500" b="1" dirty="0" smtClean="0">
                <a:solidFill>
                  <a:schemeClr val="accent3">
                    <a:lumMod val="75000"/>
                  </a:schemeClr>
                </a:solidFill>
              </a:rPr>
              <a:t>Ανατροφοδότηση στον </a:t>
            </a:r>
            <a:r>
              <a:rPr lang="el-GR" sz="500" b="1" dirty="0">
                <a:solidFill>
                  <a:schemeClr val="accent3">
                    <a:lumMod val="75000"/>
                  </a:schemeClr>
                </a:solidFill>
              </a:rPr>
              <a:t>χειριστή</a:t>
            </a:r>
            <a:r>
              <a:rPr lang="en-GB" sz="500" b="1" dirty="0" smtClean="0">
                <a:solidFill>
                  <a:schemeClr val="accent6">
                    <a:lumMod val="75000"/>
                  </a:schemeClr>
                </a:solidFill>
              </a:rPr>
              <a:t>[Limited </a:t>
            </a:r>
            <a:r>
              <a:rPr lang="en-GB" sz="500" b="1" dirty="0">
                <a:solidFill>
                  <a:schemeClr val="accent6">
                    <a:lumMod val="75000"/>
                  </a:schemeClr>
                </a:solidFill>
              </a:rPr>
              <a:t>access-Level </a:t>
            </a:r>
            <a:r>
              <a:rPr lang="en-GB" sz="800" b="1" dirty="0">
                <a:solidFill>
                  <a:schemeClr val="accent6">
                    <a:lumMod val="75000"/>
                  </a:schemeClr>
                </a:solidFill>
              </a:rPr>
              <a:t>2]</a:t>
            </a:r>
            <a:endParaRPr lang="el-GR" sz="800" dirty="0">
              <a:solidFill>
                <a:schemeClr val="accent6">
                  <a:lumMod val="75000"/>
                </a:schemeClr>
              </a:solidFill>
            </a:endParaRPr>
          </a:p>
        </p:txBody>
      </p:sp>
      <p:cxnSp>
        <p:nvCxnSpPr>
          <p:cNvPr id="25" name="Elbow Connector 59"/>
          <p:cNvCxnSpPr>
            <a:stCxn id="24" idx="0"/>
            <a:endCxn id="18" idx="1"/>
          </p:cNvCxnSpPr>
          <p:nvPr/>
        </p:nvCxnSpPr>
        <p:spPr>
          <a:xfrm rot="5400000" flipH="1" flipV="1">
            <a:off x="1262756" y="1424960"/>
            <a:ext cx="580636" cy="1330745"/>
          </a:xfrm>
          <a:prstGeom prst="bentConnector2">
            <a:avLst/>
          </a:prstGeom>
          <a:ln>
            <a:solidFill>
              <a:schemeClr val="accent3">
                <a:lumMod val="75000"/>
              </a:schemeClr>
            </a:solidFill>
            <a:prstDash val="lgDash"/>
            <a:tailEnd type="arrow"/>
          </a:ln>
        </p:spPr>
        <p:style>
          <a:lnRef idx="1">
            <a:schemeClr val="accent1"/>
          </a:lnRef>
          <a:fillRef idx="0">
            <a:schemeClr val="accent1"/>
          </a:fillRef>
          <a:effectRef idx="0">
            <a:schemeClr val="accent1"/>
          </a:effectRef>
          <a:fontRef idx="minor">
            <a:schemeClr val="tx1"/>
          </a:fontRef>
        </p:style>
      </p:cxnSp>
      <p:cxnSp>
        <p:nvCxnSpPr>
          <p:cNvPr id="26" name="Shape 67"/>
          <p:cNvCxnSpPr>
            <a:stCxn id="22" idx="1"/>
            <a:endCxn id="24" idx="3"/>
          </p:cNvCxnSpPr>
          <p:nvPr/>
        </p:nvCxnSpPr>
        <p:spPr>
          <a:xfrm rot="10800000">
            <a:off x="1619674" y="2648492"/>
            <a:ext cx="1570891" cy="175146"/>
          </a:xfrm>
          <a:prstGeom prst="bentConnector3">
            <a:avLst>
              <a:gd name="adj1" fmla="val 50000"/>
            </a:avLst>
          </a:prstGeom>
          <a:ln>
            <a:prstDash val="lgDash"/>
          </a:ln>
        </p:spPr>
        <p:style>
          <a:lnRef idx="1">
            <a:schemeClr val="accent1"/>
          </a:lnRef>
          <a:fillRef idx="0">
            <a:schemeClr val="accent1"/>
          </a:fillRef>
          <a:effectRef idx="0">
            <a:schemeClr val="accent1"/>
          </a:effectRef>
          <a:fontRef idx="minor">
            <a:schemeClr val="tx1"/>
          </a:fontRef>
        </p:style>
      </p:cxnSp>
      <p:sp>
        <p:nvSpPr>
          <p:cNvPr id="27" name="Rectangle 26"/>
          <p:cNvSpPr/>
          <p:nvPr/>
        </p:nvSpPr>
        <p:spPr>
          <a:xfrm>
            <a:off x="3079255" y="3347189"/>
            <a:ext cx="3276000" cy="695750"/>
          </a:xfrm>
          <a:prstGeom prst="rect">
            <a:avLst/>
          </a:prstGeom>
          <a:ln>
            <a:solidFill>
              <a:schemeClr val="accent2">
                <a:lumMod val="75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lnRef>
          <a:fillRef idx="1">
            <a:schemeClr val="lt1"/>
          </a:fillRef>
          <a:effectRef idx="0">
            <a:schemeClr val="accent1"/>
          </a:effectRef>
          <a:fontRef idx="minor">
            <a:schemeClr val="dk1"/>
          </a:fontRef>
        </p:style>
        <p:txBody>
          <a:bodyPr lIns="128016" tIns="64008" rIns="128016" bIns="64008" rtlCol="0" anchor="t" anchorCtr="0"/>
          <a:lstStyle/>
          <a:p>
            <a:pPr algn="ctr"/>
            <a:r>
              <a:rPr lang="el-GR" sz="800" b="1" dirty="0" smtClean="0"/>
              <a:t>Κεντρική </a:t>
            </a:r>
            <a:r>
              <a:rPr lang="el-GR" sz="800" b="1" dirty="0"/>
              <a:t>βάση </a:t>
            </a:r>
            <a:r>
              <a:rPr lang="el-GR" sz="800" b="1" dirty="0" smtClean="0"/>
              <a:t>δεδομένων </a:t>
            </a:r>
          </a:p>
          <a:p>
            <a:pPr algn="ctr"/>
            <a:r>
              <a:rPr lang="el-GR" sz="800" dirty="0" smtClean="0"/>
              <a:t>(στις εγκαταστάσεις του Οργανισμού – Διαχειριστή)</a:t>
            </a:r>
            <a:endParaRPr lang="en-US" sz="800" dirty="0" smtClean="0"/>
          </a:p>
          <a:p>
            <a:pPr algn="ctr"/>
            <a:r>
              <a:rPr lang="en-US" sz="800" b="1" dirty="0" smtClean="0">
                <a:solidFill>
                  <a:schemeClr val="accent6">
                    <a:lumMod val="75000"/>
                  </a:schemeClr>
                </a:solidFill>
              </a:rPr>
              <a:t>[</a:t>
            </a:r>
            <a:r>
              <a:rPr lang="en-GB" sz="800" b="1" dirty="0">
                <a:solidFill>
                  <a:schemeClr val="accent6">
                    <a:lumMod val="75000"/>
                  </a:schemeClr>
                </a:solidFill>
              </a:rPr>
              <a:t>Full Access </a:t>
            </a:r>
            <a:r>
              <a:rPr lang="en-GB" sz="800" b="1" dirty="0" smtClean="0">
                <a:solidFill>
                  <a:schemeClr val="accent6">
                    <a:lumMod val="75000"/>
                  </a:schemeClr>
                </a:solidFill>
              </a:rPr>
              <a:t>-</a:t>
            </a:r>
            <a:r>
              <a:rPr lang="el-GR" sz="800" b="1" dirty="0" smtClean="0">
                <a:solidFill>
                  <a:schemeClr val="accent6">
                    <a:lumMod val="75000"/>
                  </a:schemeClr>
                </a:solidFill>
              </a:rPr>
              <a:t>Διαχειριστής</a:t>
            </a:r>
            <a:r>
              <a:rPr lang="en-GB" sz="800" b="1" dirty="0" smtClean="0">
                <a:solidFill>
                  <a:schemeClr val="accent6">
                    <a:lumMod val="75000"/>
                  </a:schemeClr>
                </a:solidFill>
              </a:rPr>
              <a:t>]</a:t>
            </a:r>
            <a:endParaRPr lang="el-GR" sz="800" dirty="0">
              <a:solidFill>
                <a:schemeClr val="accent6">
                  <a:lumMod val="75000"/>
                </a:schemeClr>
              </a:solidFill>
            </a:endParaRPr>
          </a:p>
        </p:txBody>
      </p:sp>
      <p:cxnSp>
        <p:nvCxnSpPr>
          <p:cNvPr id="28" name="Straight Arrow Connector 27"/>
          <p:cNvCxnSpPr>
            <a:stCxn id="19" idx="3"/>
            <a:endCxn id="20" idx="1"/>
          </p:cNvCxnSpPr>
          <p:nvPr/>
        </p:nvCxnSpPr>
        <p:spPr>
          <a:xfrm>
            <a:off x="3756137" y="1926782"/>
            <a:ext cx="167791" cy="1608"/>
          </a:xfrm>
          <a:prstGeom prst="straightConnector1">
            <a:avLst/>
          </a:prstGeom>
          <a:ln>
            <a:tailEnd type="arrow"/>
          </a:ln>
        </p:spPr>
        <p:style>
          <a:lnRef idx="1">
            <a:schemeClr val="accent6"/>
          </a:lnRef>
          <a:fillRef idx="0">
            <a:schemeClr val="accent6"/>
          </a:fillRef>
          <a:effectRef idx="0">
            <a:schemeClr val="accent6"/>
          </a:effectRef>
          <a:fontRef idx="minor">
            <a:schemeClr val="tx1"/>
          </a:fontRef>
        </p:style>
      </p:cxnSp>
      <p:sp>
        <p:nvSpPr>
          <p:cNvPr id="29" name="Rectangle 28"/>
          <p:cNvSpPr/>
          <p:nvPr/>
        </p:nvSpPr>
        <p:spPr>
          <a:xfrm>
            <a:off x="3079255" y="3763417"/>
            <a:ext cx="3406181" cy="327894"/>
          </a:xfrm>
          <a:prstGeom prst="rect">
            <a:avLst/>
          </a:prstGeom>
          <a:ln w="12700">
            <a:solidFill>
              <a:schemeClr val="accent2">
                <a:lumMod val="75000"/>
              </a:schemeClr>
            </a:solidFill>
            <a:prstDash val="dash"/>
          </a:ln>
          <a:effectLst>
            <a:outerShdw blurRad="50800" dist="38100" dir="8100000" algn="tr" rotWithShape="0">
              <a:prstClr val="black">
                <a:alpha val="40000"/>
              </a:prstClr>
            </a:outerShdw>
          </a:effectLst>
          <a:scene3d>
            <a:camera prst="orthographicFront">
              <a:rot lat="0" lon="0" rev="0"/>
            </a:camera>
            <a:lightRig rig="contrasting" dir="t">
              <a:rot lat="0" lon="0" rev="1500000"/>
            </a:lightRig>
          </a:scene3d>
          <a:sp3d prstMaterial="metal">
            <a:bevelT w="88900" h="88900"/>
          </a:sp3d>
        </p:spPr>
        <p:style>
          <a:lnRef idx="2">
            <a:schemeClr val="accent1"/>
          </a:lnRef>
          <a:fillRef idx="1">
            <a:schemeClr val="lt1"/>
          </a:fillRef>
          <a:effectRef idx="0">
            <a:schemeClr val="accent1"/>
          </a:effectRef>
          <a:fontRef idx="minor">
            <a:schemeClr val="dk1"/>
          </a:fontRef>
        </p:style>
        <p:txBody>
          <a:bodyPr lIns="128016" tIns="64008" rIns="128016" bIns="64008" rtlCol="0" anchor="ctr"/>
          <a:lstStyle/>
          <a:p>
            <a:pPr algn="ctr"/>
            <a:r>
              <a:rPr lang="el-GR" sz="800" b="1" dirty="0" smtClean="0"/>
              <a:t>Επεξεργασία Δεδομένων</a:t>
            </a:r>
            <a:endParaRPr lang="en-US" sz="800" b="1" dirty="0"/>
          </a:p>
          <a:p>
            <a:pPr algn="just"/>
            <a:r>
              <a:rPr lang="el-GR" sz="800" dirty="0" smtClean="0"/>
              <a:t>Αποθήκευση, Επεξεργασία, Ανάλυση &amp; Ερμηνεία, Δημιουργία Αναφορών </a:t>
            </a:r>
            <a:endParaRPr lang="el-GR" sz="800" dirty="0"/>
          </a:p>
        </p:txBody>
      </p:sp>
      <p:sp>
        <p:nvSpPr>
          <p:cNvPr id="30" name="Rectangle 29"/>
          <p:cNvSpPr/>
          <p:nvPr/>
        </p:nvSpPr>
        <p:spPr>
          <a:xfrm>
            <a:off x="8623884" y="1292237"/>
            <a:ext cx="352309" cy="1028265"/>
          </a:xfrm>
          <a:prstGeom prst="rect">
            <a:avLst/>
          </a:prstGeom>
          <a:solidFill>
            <a:schemeClr val="accent6">
              <a:lumMod val="75000"/>
            </a:schemeClr>
          </a:solidFill>
          <a:ln w="19050">
            <a:noFill/>
            <a:prstDash val="lgDash"/>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6"/>
          </a:lnRef>
          <a:fillRef idx="1">
            <a:schemeClr val="lt1"/>
          </a:fillRef>
          <a:effectRef idx="0">
            <a:schemeClr val="accent6"/>
          </a:effectRef>
          <a:fontRef idx="minor">
            <a:schemeClr val="dk1"/>
          </a:fontRef>
        </p:style>
        <p:txBody>
          <a:bodyPr vert="vert270" lIns="128016" tIns="64008" rIns="128016" bIns="64008" rtlCol="0" anchor="ctr"/>
          <a:lstStyle/>
          <a:p>
            <a:pPr algn="ctr"/>
            <a:r>
              <a:rPr lang="el-GR" sz="800" b="1" dirty="0" smtClean="0">
                <a:solidFill>
                  <a:schemeClr val="bg1"/>
                </a:solidFill>
              </a:rPr>
              <a:t>Διαδικασία Καταγραφής </a:t>
            </a:r>
            <a:endParaRPr lang="el-GR" sz="800" dirty="0">
              <a:solidFill>
                <a:schemeClr val="bg1"/>
              </a:solidFill>
            </a:endParaRPr>
          </a:p>
        </p:txBody>
      </p:sp>
      <p:sp>
        <p:nvSpPr>
          <p:cNvPr id="31" name="Rectangle 30"/>
          <p:cNvSpPr/>
          <p:nvPr/>
        </p:nvSpPr>
        <p:spPr>
          <a:xfrm>
            <a:off x="8623884" y="3378918"/>
            <a:ext cx="352309" cy="703234"/>
          </a:xfrm>
          <a:prstGeom prst="rect">
            <a:avLst/>
          </a:prstGeom>
          <a:solidFill>
            <a:schemeClr val="accent2">
              <a:lumMod val="75000"/>
            </a:schemeClr>
          </a:solidFill>
          <a:ln w="19050">
            <a:noFill/>
            <a:prstDash val="lgDash"/>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6"/>
          </a:lnRef>
          <a:fillRef idx="1">
            <a:schemeClr val="lt1"/>
          </a:fillRef>
          <a:effectRef idx="0">
            <a:schemeClr val="accent6"/>
          </a:effectRef>
          <a:fontRef idx="minor">
            <a:schemeClr val="dk1"/>
          </a:fontRef>
        </p:style>
        <p:txBody>
          <a:bodyPr vert="vert270" lIns="128016" tIns="64008" rIns="128016" bIns="64008" rtlCol="0" anchor="ctr"/>
          <a:lstStyle/>
          <a:p>
            <a:pPr algn="ctr"/>
            <a:r>
              <a:rPr lang="el-GR" sz="800" b="1" dirty="0">
                <a:solidFill>
                  <a:schemeClr val="bg1"/>
                </a:solidFill>
              </a:rPr>
              <a:t>Διαχείριση δεδομένων</a:t>
            </a:r>
          </a:p>
          <a:p>
            <a:pPr algn="ctr"/>
            <a:endParaRPr lang="en-US" sz="800" b="1" dirty="0">
              <a:solidFill>
                <a:schemeClr val="bg1"/>
              </a:solidFill>
            </a:endParaRPr>
          </a:p>
        </p:txBody>
      </p:sp>
      <p:sp>
        <p:nvSpPr>
          <p:cNvPr id="32" name="Rectangle 31"/>
          <p:cNvSpPr/>
          <p:nvPr/>
        </p:nvSpPr>
        <p:spPr>
          <a:xfrm>
            <a:off x="8623884" y="2400577"/>
            <a:ext cx="352309" cy="885768"/>
          </a:xfrm>
          <a:prstGeom prst="rect">
            <a:avLst/>
          </a:prstGeom>
          <a:solidFill>
            <a:schemeClr val="accent3">
              <a:lumMod val="75000"/>
            </a:schemeClr>
          </a:solidFill>
          <a:ln w="19050">
            <a:noFill/>
            <a:prstDash val="lgDash"/>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6"/>
          </a:lnRef>
          <a:fillRef idx="1">
            <a:schemeClr val="lt1"/>
          </a:fillRef>
          <a:effectRef idx="0">
            <a:schemeClr val="accent6"/>
          </a:effectRef>
          <a:fontRef idx="minor">
            <a:schemeClr val="dk1"/>
          </a:fontRef>
        </p:style>
        <p:txBody>
          <a:bodyPr vert="vert270" lIns="128016" tIns="64008" rIns="128016" bIns="64008" rtlCol="0" anchor="ctr"/>
          <a:lstStyle/>
          <a:p>
            <a:pPr algn="ctr"/>
            <a:r>
              <a:rPr lang="el-GR" sz="700" dirty="0">
                <a:solidFill>
                  <a:schemeClr val="bg1"/>
                </a:solidFill>
              </a:rPr>
              <a:t>Παρακολούθηση σε επίπεδο υπόθεσης</a:t>
            </a:r>
          </a:p>
        </p:txBody>
      </p:sp>
      <p:sp>
        <p:nvSpPr>
          <p:cNvPr id="33" name="Rectangle 32"/>
          <p:cNvSpPr/>
          <p:nvPr/>
        </p:nvSpPr>
        <p:spPr>
          <a:xfrm>
            <a:off x="8623884" y="158475"/>
            <a:ext cx="352309" cy="1040976"/>
          </a:xfrm>
          <a:prstGeom prst="rect">
            <a:avLst/>
          </a:prstGeom>
          <a:solidFill>
            <a:schemeClr val="accent1"/>
          </a:solidFill>
          <a:ln w="19050">
            <a:noFill/>
            <a:prstDash val="lgDash"/>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6"/>
          </a:lnRef>
          <a:fillRef idx="1">
            <a:schemeClr val="lt1"/>
          </a:fillRef>
          <a:effectRef idx="0">
            <a:schemeClr val="accent6"/>
          </a:effectRef>
          <a:fontRef idx="minor">
            <a:schemeClr val="dk1"/>
          </a:fontRef>
        </p:style>
        <p:txBody>
          <a:bodyPr vert="vert270" lIns="128016" tIns="64008" rIns="128016" bIns="64008" rtlCol="0" anchor="ctr"/>
          <a:lstStyle/>
          <a:p>
            <a:pPr algn="ctr"/>
            <a:r>
              <a:rPr lang="el-GR" sz="800" dirty="0">
                <a:solidFill>
                  <a:schemeClr val="bg1"/>
                </a:solidFill>
              </a:rPr>
              <a:t>Διαδικασία αναφοράς</a:t>
            </a:r>
          </a:p>
          <a:p>
            <a:pPr algn="ctr"/>
            <a:endParaRPr lang="el-GR" sz="800" dirty="0">
              <a:solidFill>
                <a:schemeClr val="bg1"/>
              </a:solidFill>
            </a:endParaRPr>
          </a:p>
        </p:txBody>
      </p:sp>
      <p:sp>
        <p:nvSpPr>
          <p:cNvPr id="35" name="Rectangle 34"/>
          <p:cNvSpPr/>
          <p:nvPr/>
        </p:nvSpPr>
        <p:spPr>
          <a:xfrm>
            <a:off x="3054239" y="4175772"/>
            <a:ext cx="3276000" cy="500414"/>
          </a:xfrm>
          <a:prstGeom prst="rect">
            <a:avLst/>
          </a:prstGeom>
          <a:ln>
            <a:solidFill>
              <a:schemeClr val="tx2">
                <a:lumMod val="5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lnRef>
          <a:fillRef idx="1">
            <a:schemeClr val="lt1"/>
          </a:fillRef>
          <a:effectRef idx="0">
            <a:schemeClr val="accent1"/>
          </a:effectRef>
          <a:fontRef idx="minor">
            <a:schemeClr val="dk1"/>
          </a:fontRef>
        </p:style>
        <p:txBody>
          <a:bodyPr lIns="128016" tIns="64008" rIns="128016" bIns="64008" rtlCol="0" anchor="ctr"/>
          <a:lstStyle/>
          <a:p>
            <a:pPr algn="ctr"/>
            <a:r>
              <a:rPr lang="el-GR" sz="800" b="1" dirty="0" smtClean="0"/>
              <a:t>σε </a:t>
            </a:r>
            <a:r>
              <a:rPr lang="el-GR" sz="800" b="1" dirty="0"/>
              <a:t>πρωτοβάθμιο, δευτεροβάθμιο και τριτοβάθμιο επίπεδο</a:t>
            </a:r>
          </a:p>
        </p:txBody>
      </p:sp>
      <p:cxnSp>
        <p:nvCxnSpPr>
          <p:cNvPr id="36" name="Straight Arrow Connector 35"/>
          <p:cNvCxnSpPr>
            <a:stCxn id="29" idx="2"/>
            <a:endCxn id="35" idx="0"/>
          </p:cNvCxnSpPr>
          <p:nvPr/>
        </p:nvCxnSpPr>
        <p:spPr>
          <a:xfrm flipH="1">
            <a:off x="4692239" y="4091311"/>
            <a:ext cx="90107" cy="84461"/>
          </a:xfrm>
          <a:prstGeom prst="straightConnector1">
            <a:avLst/>
          </a:prstGeom>
          <a:ln w="2540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37" name="Rectangle 36"/>
          <p:cNvSpPr/>
          <p:nvPr/>
        </p:nvSpPr>
        <p:spPr>
          <a:xfrm>
            <a:off x="8623884" y="4178613"/>
            <a:ext cx="352309" cy="540060"/>
          </a:xfrm>
          <a:prstGeom prst="rect">
            <a:avLst/>
          </a:prstGeom>
          <a:solidFill>
            <a:schemeClr val="tx2">
              <a:lumMod val="50000"/>
            </a:schemeClr>
          </a:solidFill>
          <a:ln w="19050">
            <a:noFill/>
            <a:prstDash val="lgDash"/>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6"/>
          </a:lnRef>
          <a:fillRef idx="1">
            <a:schemeClr val="lt1"/>
          </a:fillRef>
          <a:effectRef idx="0">
            <a:schemeClr val="accent6"/>
          </a:effectRef>
          <a:fontRef idx="minor">
            <a:schemeClr val="dk1"/>
          </a:fontRef>
        </p:style>
        <p:txBody>
          <a:bodyPr vert="vert270" lIns="108000" tIns="36000" rIns="108000" bIns="36000" rtlCol="0" anchor="ctr"/>
          <a:lstStyle/>
          <a:p>
            <a:pPr algn="ctr"/>
            <a:r>
              <a:rPr lang="el-GR" sz="800" dirty="0">
                <a:solidFill>
                  <a:schemeClr val="bg1"/>
                </a:solidFill>
              </a:rPr>
              <a:t>Διάδοση</a:t>
            </a:r>
          </a:p>
        </p:txBody>
      </p:sp>
      <p:cxnSp>
        <p:nvCxnSpPr>
          <p:cNvPr id="38" name="Elbow Connector 59"/>
          <p:cNvCxnSpPr>
            <a:stCxn id="41" idx="3"/>
            <a:endCxn id="11" idx="3"/>
          </p:cNvCxnSpPr>
          <p:nvPr/>
        </p:nvCxnSpPr>
        <p:spPr>
          <a:xfrm rot="16200000" flipV="1">
            <a:off x="5264178" y="2117219"/>
            <a:ext cx="3147433" cy="965277"/>
          </a:xfrm>
          <a:prstGeom prst="bentConnector2">
            <a:avLst/>
          </a:prstGeom>
          <a:ln>
            <a:solidFill>
              <a:schemeClr val="tx2">
                <a:lumMod val="50000"/>
              </a:schemeClr>
            </a:solidFill>
            <a:prstDash val="lgDash"/>
            <a:tailEnd type="arrow"/>
          </a:ln>
        </p:spPr>
        <p:style>
          <a:lnRef idx="1">
            <a:schemeClr val="accent1"/>
          </a:lnRef>
          <a:fillRef idx="0">
            <a:schemeClr val="accent1"/>
          </a:fillRef>
          <a:effectRef idx="0">
            <a:schemeClr val="accent1"/>
          </a:effectRef>
          <a:fontRef idx="minor">
            <a:schemeClr val="tx1"/>
          </a:fontRef>
        </p:style>
      </p:cxnSp>
      <p:sp>
        <p:nvSpPr>
          <p:cNvPr id="39" name="Rectangle 38"/>
          <p:cNvSpPr/>
          <p:nvPr/>
        </p:nvSpPr>
        <p:spPr>
          <a:xfrm>
            <a:off x="256540" y="4186445"/>
            <a:ext cx="2268000" cy="213393"/>
          </a:xfrm>
          <a:prstGeom prst="rect">
            <a:avLst/>
          </a:prstGeom>
          <a:ln w="12700">
            <a:solidFill>
              <a:schemeClr val="tx2">
                <a:lumMod val="50000"/>
              </a:schemeClr>
            </a:solidFill>
            <a:prstDash val="solid"/>
          </a:ln>
          <a:effectLst>
            <a:outerShdw blurRad="50800" dist="38100" dir="8100000" algn="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lIns="128016" tIns="64008" rIns="128016" bIns="64008" rtlCol="0" anchor="ctr"/>
          <a:lstStyle/>
          <a:p>
            <a:pPr algn="ctr"/>
            <a:r>
              <a:rPr lang="el-GR" sz="700" b="1" dirty="0"/>
              <a:t>Δευτεροβάθμιο επίπεδο - Κεντρικές υπηρεσίες</a:t>
            </a:r>
          </a:p>
          <a:p>
            <a:pPr algn="ctr"/>
            <a:r>
              <a:rPr lang="en-US" sz="700" b="1" dirty="0" smtClean="0">
                <a:solidFill>
                  <a:schemeClr val="accent6">
                    <a:lumMod val="75000"/>
                  </a:schemeClr>
                </a:solidFill>
              </a:rPr>
              <a:t>[</a:t>
            </a:r>
            <a:r>
              <a:rPr lang="en-US" sz="700" b="1" dirty="0">
                <a:solidFill>
                  <a:schemeClr val="accent6">
                    <a:lumMod val="75000"/>
                  </a:schemeClr>
                </a:solidFill>
              </a:rPr>
              <a:t>Limited access-Level R]</a:t>
            </a:r>
            <a:endParaRPr lang="el-GR" sz="700" b="1" dirty="0">
              <a:solidFill>
                <a:schemeClr val="accent6">
                  <a:lumMod val="75000"/>
                </a:schemeClr>
              </a:solidFill>
            </a:endParaRPr>
          </a:p>
        </p:txBody>
      </p:sp>
      <p:cxnSp>
        <p:nvCxnSpPr>
          <p:cNvPr id="40" name="Elbow Connector 59"/>
          <p:cNvCxnSpPr>
            <a:stCxn id="35" idx="1"/>
            <a:endCxn id="39" idx="3"/>
          </p:cNvCxnSpPr>
          <p:nvPr/>
        </p:nvCxnSpPr>
        <p:spPr>
          <a:xfrm rot="10800000">
            <a:off x="2524541" y="4293143"/>
            <a:ext cx="529699" cy="132837"/>
          </a:xfrm>
          <a:prstGeom prst="bentConnector3">
            <a:avLst>
              <a:gd name="adj1" fmla="val 50000"/>
            </a:avLst>
          </a:prstGeom>
          <a:ln>
            <a:solidFill>
              <a:schemeClr val="tx2">
                <a:lumMod val="50000"/>
              </a:schemeClr>
            </a:solidFill>
            <a:prstDash val="lgDash"/>
            <a:tailEnd type="arrow"/>
          </a:ln>
        </p:spPr>
        <p:style>
          <a:lnRef idx="1">
            <a:schemeClr val="accent1"/>
          </a:lnRef>
          <a:fillRef idx="0">
            <a:schemeClr val="accent1"/>
          </a:fillRef>
          <a:effectRef idx="0">
            <a:schemeClr val="accent1"/>
          </a:effectRef>
          <a:fontRef idx="minor">
            <a:schemeClr val="tx1"/>
          </a:fontRef>
        </p:style>
      </p:cxnSp>
      <p:sp>
        <p:nvSpPr>
          <p:cNvPr id="41" name="Rectangle 40"/>
          <p:cNvSpPr/>
          <p:nvPr/>
        </p:nvSpPr>
        <p:spPr>
          <a:xfrm rot="16200000">
            <a:off x="7070325" y="4171753"/>
            <a:ext cx="500414" cy="504056"/>
          </a:xfrm>
          <a:prstGeom prst="rect">
            <a:avLst/>
          </a:prstGeom>
          <a:ln w="12700">
            <a:solidFill>
              <a:schemeClr val="tx2">
                <a:lumMod val="50000"/>
              </a:schemeClr>
            </a:solidFill>
            <a:prstDash val="lgDash"/>
          </a:ln>
          <a:effectLst>
            <a:outerShdw blurRad="50800" dist="38100" dir="8100000" algn="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lIns="108000" tIns="36000" rIns="108000" bIns="36000" rtlCol="0" anchor="ctr"/>
          <a:lstStyle/>
          <a:p>
            <a:pPr algn="ctr"/>
            <a:r>
              <a:rPr lang="en-US" sz="500" b="1" dirty="0"/>
              <a:t>Primary level (agencies)</a:t>
            </a:r>
            <a:endParaRPr lang="el-GR" sz="500" dirty="0"/>
          </a:p>
        </p:txBody>
      </p:sp>
      <p:sp>
        <p:nvSpPr>
          <p:cNvPr id="42" name="Rectangle 41"/>
          <p:cNvSpPr/>
          <p:nvPr/>
        </p:nvSpPr>
        <p:spPr>
          <a:xfrm>
            <a:off x="256540" y="4439876"/>
            <a:ext cx="2268000" cy="278797"/>
          </a:xfrm>
          <a:prstGeom prst="rect">
            <a:avLst/>
          </a:prstGeom>
          <a:ln w="12700">
            <a:solidFill>
              <a:schemeClr val="tx2">
                <a:lumMod val="50000"/>
              </a:schemeClr>
            </a:solidFill>
            <a:prstDash val="solid"/>
          </a:ln>
          <a:effectLst>
            <a:outerShdw blurRad="50800" dist="38100" dir="8100000" algn="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lIns="128016" tIns="64008" rIns="128016" bIns="64008" rtlCol="0" anchor="ctr"/>
          <a:lstStyle/>
          <a:p>
            <a:pPr algn="ctr"/>
            <a:r>
              <a:rPr lang="el-GR" sz="700" b="1" dirty="0"/>
              <a:t>Τριτοβάθμιο επίπεδο - Υπουργεία / υπεύθυνοι χάραξης πολιτικής</a:t>
            </a:r>
          </a:p>
          <a:p>
            <a:pPr algn="ctr"/>
            <a:r>
              <a:rPr lang="en-US" sz="700" b="1" dirty="0" smtClean="0">
                <a:solidFill>
                  <a:schemeClr val="accent6">
                    <a:lumMod val="75000"/>
                  </a:schemeClr>
                </a:solidFill>
              </a:rPr>
              <a:t>[</a:t>
            </a:r>
            <a:r>
              <a:rPr lang="en-US" sz="700" b="1" dirty="0">
                <a:solidFill>
                  <a:schemeClr val="accent6">
                    <a:lumMod val="75000"/>
                  </a:schemeClr>
                </a:solidFill>
              </a:rPr>
              <a:t>Limited access-Level R]</a:t>
            </a:r>
            <a:endParaRPr lang="el-GR" sz="700" b="1" dirty="0">
              <a:solidFill>
                <a:schemeClr val="accent6">
                  <a:lumMod val="75000"/>
                </a:schemeClr>
              </a:solidFill>
            </a:endParaRPr>
          </a:p>
        </p:txBody>
      </p:sp>
      <p:cxnSp>
        <p:nvCxnSpPr>
          <p:cNvPr id="43" name="Elbow Connector 59"/>
          <p:cNvCxnSpPr>
            <a:stCxn id="35" idx="1"/>
            <a:endCxn id="42" idx="3"/>
          </p:cNvCxnSpPr>
          <p:nvPr/>
        </p:nvCxnSpPr>
        <p:spPr>
          <a:xfrm rot="10800000" flipV="1">
            <a:off x="2524541" y="4425979"/>
            <a:ext cx="529699" cy="153296"/>
          </a:xfrm>
          <a:prstGeom prst="bentConnector3">
            <a:avLst>
              <a:gd name="adj1" fmla="val 50000"/>
            </a:avLst>
          </a:prstGeom>
          <a:ln>
            <a:solidFill>
              <a:schemeClr val="tx2">
                <a:lumMod val="50000"/>
              </a:schemeClr>
            </a:solidFill>
            <a:prstDash val="lgDash"/>
            <a:tailEnd type="arrow"/>
          </a:ln>
        </p:spPr>
        <p:style>
          <a:lnRef idx="1">
            <a:schemeClr val="accent1"/>
          </a:lnRef>
          <a:fillRef idx="0">
            <a:schemeClr val="accent1"/>
          </a:fillRef>
          <a:effectRef idx="0">
            <a:schemeClr val="accent1"/>
          </a:effectRef>
          <a:fontRef idx="minor">
            <a:schemeClr val="tx1"/>
          </a:fontRef>
        </p:style>
      </p:cxnSp>
      <p:sp>
        <p:nvSpPr>
          <p:cNvPr id="44" name="Rectangle 43"/>
          <p:cNvSpPr/>
          <p:nvPr/>
        </p:nvSpPr>
        <p:spPr>
          <a:xfrm>
            <a:off x="155733" y="2978755"/>
            <a:ext cx="1463942" cy="280262"/>
          </a:xfrm>
          <a:prstGeom prst="rect">
            <a:avLst/>
          </a:prstGeom>
          <a:ln w="12700">
            <a:solidFill>
              <a:schemeClr val="accent3">
                <a:lumMod val="75000"/>
              </a:schemeClr>
            </a:solidFill>
            <a:prstDash val="solid"/>
          </a:ln>
          <a:effectLst>
            <a:outerShdw blurRad="50800" dist="38100" dir="8100000" algn="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lIns="128016" tIns="64008" rIns="128016" bIns="64008" rtlCol="0" anchor="ctr"/>
          <a:lstStyle/>
          <a:p>
            <a:pPr algn="ctr"/>
            <a:endParaRPr lang="el-GR" sz="700" b="1" dirty="0">
              <a:solidFill>
                <a:schemeClr val="accent3">
                  <a:lumMod val="75000"/>
                </a:schemeClr>
              </a:solidFill>
            </a:endParaRPr>
          </a:p>
          <a:p>
            <a:pPr algn="ctr"/>
            <a:r>
              <a:rPr lang="el-GR" sz="700" b="1" dirty="0" smtClean="0">
                <a:solidFill>
                  <a:schemeClr val="accent3">
                    <a:lumMod val="75000"/>
                  </a:schemeClr>
                </a:solidFill>
              </a:rPr>
              <a:t>Φορείς </a:t>
            </a:r>
            <a:r>
              <a:rPr lang="el-GR" sz="700" b="1" dirty="0">
                <a:solidFill>
                  <a:schemeClr val="accent3">
                    <a:lumMod val="75000"/>
                  </a:schemeClr>
                </a:solidFill>
              </a:rPr>
              <a:t>που ερευνούν την υπόθεση</a:t>
            </a:r>
            <a:r>
              <a:rPr lang="en-US" sz="700" b="1" dirty="0" smtClean="0">
                <a:solidFill>
                  <a:schemeClr val="accent6">
                    <a:lumMod val="75000"/>
                  </a:schemeClr>
                </a:solidFill>
              </a:rPr>
              <a:t>[</a:t>
            </a:r>
            <a:r>
              <a:rPr lang="en-GB" sz="700" b="1" dirty="0">
                <a:solidFill>
                  <a:schemeClr val="accent6">
                    <a:lumMod val="75000"/>
                  </a:schemeClr>
                </a:solidFill>
              </a:rPr>
              <a:t>Full View access-Level 1]</a:t>
            </a:r>
            <a:endParaRPr lang="en-US" sz="700" b="1" dirty="0">
              <a:solidFill>
                <a:schemeClr val="accent6">
                  <a:lumMod val="75000"/>
                </a:schemeClr>
              </a:solidFill>
            </a:endParaRPr>
          </a:p>
        </p:txBody>
      </p:sp>
      <p:cxnSp>
        <p:nvCxnSpPr>
          <p:cNvPr id="45" name="Shape 156"/>
          <p:cNvCxnSpPr>
            <a:stCxn id="35" idx="3"/>
            <a:endCxn id="41" idx="0"/>
          </p:cNvCxnSpPr>
          <p:nvPr/>
        </p:nvCxnSpPr>
        <p:spPr>
          <a:xfrm flipV="1">
            <a:off x="6330239" y="4423781"/>
            <a:ext cx="738265" cy="2198"/>
          </a:xfrm>
          <a:prstGeom prst="bentConnector3">
            <a:avLst>
              <a:gd name="adj1" fmla="val 50000"/>
            </a:avLst>
          </a:prstGeom>
          <a:ln>
            <a:solidFill>
              <a:schemeClr val="tx2">
                <a:lumMod val="5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46" name="Elbow Connector 59"/>
          <p:cNvCxnSpPr>
            <a:stCxn id="22" idx="2"/>
            <a:endCxn id="44" idx="3"/>
          </p:cNvCxnSpPr>
          <p:nvPr/>
        </p:nvCxnSpPr>
        <p:spPr>
          <a:xfrm rot="5400000">
            <a:off x="2729002" y="1906486"/>
            <a:ext cx="103074" cy="2321727"/>
          </a:xfrm>
          <a:prstGeom prst="bentConnector2">
            <a:avLst/>
          </a:prstGeom>
          <a:ln>
            <a:solidFill>
              <a:schemeClr val="accent3">
                <a:lumMod val="75000"/>
              </a:schemeClr>
            </a:solidFill>
            <a:prstDash val="lgDash"/>
            <a:tailEnd type="arrow"/>
          </a:ln>
        </p:spPr>
        <p:style>
          <a:lnRef idx="1">
            <a:schemeClr val="accent1"/>
          </a:lnRef>
          <a:fillRef idx="0">
            <a:schemeClr val="accent1"/>
          </a:fillRef>
          <a:effectRef idx="0">
            <a:schemeClr val="accent1"/>
          </a:effectRef>
          <a:fontRef idx="minor">
            <a:schemeClr val="tx1"/>
          </a:fontRef>
        </p:style>
      </p:cxnSp>
      <p:cxnSp>
        <p:nvCxnSpPr>
          <p:cNvPr id="47" name="Elbow Connector 59"/>
          <p:cNvCxnSpPr>
            <a:stCxn id="23" idx="2"/>
            <a:endCxn id="44" idx="3"/>
          </p:cNvCxnSpPr>
          <p:nvPr/>
        </p:nvCxnSpPr>
        <p:spPr>
          <a:xfrm rot="5400000">
            <a:off x="3520499" y="1114989"/>
            <a:ext cx="103074" cy="3904721"/>
          </a:xfrm>
          <a:prstGeom prst="bentConnector2">
            <a:avLst/>
          </a:prstGeom>
          <a:ln>
            <a:solidFill>
              <a:schemeClr val="accent3">
                <a:lumMod val="75000"/>
              </a:schemeClr>
            </a:solidFill>
            <a:prstDash val="lgDash"/>
            <a:tailEnd type="arrow"/>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46029" y="1239495"/>
            <a:ext cx="9072000" cy="4237"/>
          </a:xfrm>
          <a:prstGeom prst="line">
            <a:avLst/>
          </a:prstGeom>
          <a:ln w="19050">
            <a:solidFill>
              <a:schemeClr val="accent1"/>
            </a:solidFill>
            <a:prstDash val="lgDash"/>
          </a:ln>
        </p:spPr>
        <p:style>
          <a:lnRef idx="1">
            <a:schemeClr val="accent6"/>
          </a:lnRef>
          <a:fillRef idx="0">
            <a:schemeClr val="accent6"/>
          </a:fillRef>
          <a:effectRef idx="0">
            <a:schemeClr val="accent6"/>
          </a:effectRef>
          <a:fontRef idx="minor">
            <a:schemeClr val="tx1"/>
          </a:fontRef>
        </p:style>
      </p:cxnSp>
      <p:cxnSp>
        <p:nvCxnSpPr>
          <p:cNvPr id="49" name="Straight Connector 48"/>
          <p:cNvCxnSpPr/>
          <p:nvPr/>
        </p:nvCxnSpPr>
        <p:spPr>
          <a:xfrm>
            <a:off x="46029" y="2360136"/>
            <a:ext cx="9072000" cy="0"/>
          </a:xfrm>
          <a:prstGeom prst="line">
            <a:avLst/>
          </a:prstGeom>
          <a:ln w="19050">
            <a:solidFill>
              <a:schemeClr val="accent6">
                <a:lumMod val="75000"/>
              </a:schemeClr>
            </a:solidFill>
            <a:prstDash val="lgDash"/>
          </a:ln>
        </p:spPr>
        <p:style>
          <a:lnRef idx="1">
            <a:schemeClr val="accent6"/>
          </a:lnRef>
          <a:fillRef idx="0">
            <a:schemeClr val="accent6"/>
          </a:fillRef>
          <a:effectRef idx="0">
            <a:schemeClr val="accent6"/>
          </a:effectRef>
          <a:fontRef idx="minor">
            <a:schemeClr val="tx1"/>
          </a:fontRef>
        </p:style>
      </p:cxnSp>
      <p:cxnSp>
        <p:nvCxnSpPr>
          <p:cNvPr id="50" name="Straight Connector 49"/>
          <p:cNvCxnSpPr/>
          <p:nvPr/>
        </p:nvCxnSpPr>
        <p:spPr>
          <a:xfrm>
            <a:off x="46029" y="3321401"/>
            <a:ext cx="9072000" cy="0"/>
          </a:xfrm>
          <a:prstGeom prst="line">
            <a:avLst/>
          </a:prstGeom>
          <a:ln w="19050">
            <a:solidFill>
              <a:schemeClr val="accent3">
                <a:lumMod val="75000"/>
              </a:schemeClr>
            </a:solidFill>
            <a:prstDash val="lgDash"/>
          </a:ln>
        </p:spPr>
        <p:style>
          <a:lnRef idx="1">
            <a:schemeClr val="accent6"/>
          </a:lnRef>
          <a:fillRef idx="0">
            <a:schemeClr val="accent6"/>
          </a:fillRef>
          <a:effectRef idx="0">
            <a:schemeClr val="accent6"/>
          </a:effectRef>
          <a:fontRef idx="minor">
            <a:schemeClr val="tx1"/>
          </a:fontRef>
        </p:style>
      </p:cxnSp>
      <p:cxnSp>
        <p:nvCxnSpPr>
          <p:cNvPr id="51" name="Straight Connector 50"/>
          <p:cNvCxnSpPr/>
          <p:nvPr/>
        </p:nvCxnSpPr>
        <p:spPr>
          <a:xfrm>
            <a:off x="46029" y="4122189"/>
            <a:ext cx="9072000" cy="0"/>
          </a:xfrm>
          <a:prstGeom prst="line">
            <a:avLst/>
          </a:prstGeom>
          <a:ln w="19050">
            <a:solidFill>
              <a:schemeClr val="accent2">
                <a:lumMod val="75000"/>
              </a:schemeClr>
            </a:solidFill>
            <a:prstDash val="lgDash"/>
          </a:ln>
        </p:spPr>
        <p:style>
          <a:lnRef idx="1">
            <a:schemeClr val="accent6"/>
          </a:lnRef>
          <a:fillRef idx="0">
            <a:schemeClr val="accent6"/>
          </a:fillRef>
          <a:effectRef idx="0">
            <a:schemeClr val="accent6"/>
          </a:effectRef>
          <a:fontRef idx="minor">
            <a:schemeClr val="tx1"/>
          </a:fontRef>
        </p:style>
      </p:cxnSp>
      <p:sp>
        <p:nvSpPr>
          <p:cNvPr id="52" name="Rectangle 51"/>
          <p:cNvSpPr/>
          <p:nvPr/>
        </p:nvSpPr>
        <p:spPr>
          <a:xfrm>
            <a:off x="3516822" y="545512"/>
            <a:ext cx="2419469" cy="213533"/>
          </a:xfrm>
          <a:prstGeom prst="rect">
            <a:avLst/>
          </a:prstGeom>
          <a:ln w="12700">
            <a:solidFill>
              <a:schemeClr val="accent1"/>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lnRef>
          <a:fillRef idx="1">
            <a:schemeClr val="lt1"/>
          </a:fillRef>
          <a:effectRef idx="0">
            <a:schemeClr val="accent1"/>
          </a:effectRef>
          <a:fontRef idx="minor">
            <a:schemeClr val="dk1"/>
          </a:fontRef>
        </p:style>
        <p:txBody>
          <a:bodyPr lIns="128016" tIns="64008" rIns="128016" bIns="64008" rtlCol="0" anchor="ctr"/>
          <a:lstStyle/>
          <a:p>
            <a:pPr algn="ctr"/>
            <a:r>
              <a:rPr lang="el-GR" sz="800" b="1" dirty="0" smtClean="0"/>
              <a:t>Αυτό – αναφορά </a:t>
            </a:r>
            <a:endParaRPr lang="el-GR" sz="800" b="1" dirty="0"/>
          </a:p>
        </p:txBody>
      </p:sp>
      <p:cxnSp>
        <p:nvCxnSpPr>
          <p:cNvPr id="53" name="Straight Arrow Connector 52"/>
          <p:cNvCxnSpPr>
            <a:stCxn id="21" idx="2"/>
            <a:endCxn id="27" idx="0"/>
          </p:cNvCxnSpPr>
          <p:nvPr/>
        </p:nvCxnSpPr>
        <p:spPr>
          <a:xfrm>
            <a:off x="4717255" y="2961102"/>
            <a:ext cx="0" cy="386087"/>
          </a:xfrm>
          <a:prstGeom prst="straightConnector1">
            <a:avLst/>
          </a:prstGeom>
          <a:ln w="25400">
            <a:solidFill>
              <a:schemeClr val="accent3">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a:endCxn id="52" idx="0"/>
          </p:cNvCxnSpPr>
          <p:nvPr/>
        </p:nvCxnSpPr>
        <p:spPr>
          <a:xfrm>
            <a:off x="4717255" y="398701"/>
            <a:ext cx="9290" cy="146804"/>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a:stCxn id="18" idx="2"/>
            <a:endCxn id="21" idx="0"/>
          </p:cNvCxnSpPr>
          <p:nvPr/>
        </p:nvCxnSpPr>
        <p:spPr>
          <a:xfrm>
            <a:off x="4714918" y="2280466"/>
            <a:ext cx="2349" cy="146804"/>
          </a:xfrm>
          <a:prstGeom prst="straightConnector1">
            <a:avLst/>
          </a:prstGeom>
          <a:ln w="2540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1835697" y="2990481"/>
            <a:ext cx="1152128" cy="315567"/>
          </a:xfrm>
          <a:prstGeom prst="rect">
            <a:avLst/>
          </a:prstGeom>
          <a:solidFill>
            <a:schemeClr val="bg1"/>
          </a:solidFill>
          <a:ln>
            <a:solidFill>
              <a:schemeClr val="accent3">
                <a:lumMod val="75000"/>
              </a:schemeClr>
            </a:solidFill>
            <a:prstDash val="dash"/>
          </a:ln>
          <a:effectLst>
            <a:outerShdw blurRad="50800" dist="38100" dir="8100000" algn="tr" rotWithShape="0">
              <a:prstClr val="black">
                <a:alpha val="40000"/>
              </a:prstClr>
            </a:outerShdw>
          </a:effectLst>
        </p:spPr>
        <p:txBody>
          <a:bodyPr wrap="square" lIns="36000" tIns="34290" rIns="36000" bIns="34290">
            <a:spAutoFit/>
          </a:bodyPr>
          <a:lstStyle/>
          <a:p>
            <a:r>
              <a:rPr lang="en-US" sz="800" i="1" dirty="0">
                <a:solidFill>
                  <a:schemeClr val="accent3">
                    <a:lumMod val="75000"/>
                  </a:schemeClr>
                </a:solidFill>
              </a:rPr>
              <a:t>Notification-Interagency communication</a:t>
            </a:r>
            <a:endParaRPr lang="el-GR" sz="800" i="1" dirty="0">
              <a:solidFill>
                <a:schemeClr val="accent3">
                  <a:lumMod val="75000"/>
                </a:schemeClr>
              </a:solidFill>
            </a:endParaRPr>
          </a:p>
        </p:txBody>
      </p:sp>
      <p:sp>
        <p:nvSpPr>
          <p:cNvPr id="7" name="Rectangle 6"/>
          <p:cNvSpPr/>
          <p:nvPr/>
        </p:nvSpPr>
        <p:spPr>
          <a:xfrm>
            <a:off x="1835701" y="2551538"/>
            <a:ext cx="1152127" cy="561692"/>
          </a:xfrm>
          <a:prstGeom prst="rect">
            <a:avLst/>
          </a:prstGeom>
          <a:solidFill>
            <a:schemeClr val="bg1"/>
          </a:solidFill>
          <a:ln>
            <a:solidFill>
              <a:schemeClr val="accent3">
                <a:lumMod val="75000"/>
              </a:schemeClr>
            </a:solidFill>
            <a:prstDash val="dash"/>
          </a:ln>
          <a:effectLst>
            <a:outerShdw blurRad="50800" dist="38100" dir="8100000" algn="tr" rotWithShape="0">
              <a:prstClr val="black">
                <a:alpha val="40000"/>
              </a:prstClr>
            </a:outerShdw>
          </a:effectLst>
        </p:spPr>
        <p:txBody>
          <a:bodyPr wrap="square" lIns="36000" tIns="34290" rIns="36000" bIns="34290">
            <a:spAutoFit/>
          </a:bodyPr>
          <a:lstStyle/>
          <a:p>
            <a:r>
              <a:rPr lang="el-GR" sz="800" i="1" dirty="0" smtClean="0">
                <a:solidFill>
                  <a:schemeClr val="accent3">
                    <a:lumMod val="75000"/>
                  </a:schemeClr>
                </a:solidFill>
              </a:rPr>
              <a:t>Πληροφορίες</a:t>
            </a:r>
            <a:endParaRPr lang="en-US" sz="800" i="1" dirty="0">
              <a:solidFill>
                <a:schemeClr val="accent3">
                  <a:lumMod val="75000"/>
                </a:schemeClr>
              </a:solidFill>
            </a:endParaRPr>
          </a:p>
          <a:p>
            <a:r>
              <a:rPr lang="en-US" sz="800" i="1" dirty="0" smtClean="0">
                <a:solidFill>
                  <a:schemeClr val="accent3">
                    <a:lumMod val="75000"/>
                  </a:schemeClr>
                </a:solidFill>
              </a:rPr>
              <a:t>-</a:t>
            </a:r>
            <a:r>
              <a:rPr lang="el-GR" sz="800" i="1" dirty="0" smtClean="0">
                <a:solidFill>
                  <a:schemeClr val="accent3">
                    <a:lumMod val="75000"/>
                  </a:schemeClr>
                </a:solidFill>
              </a:rPr>
              <a:t>για την υπόθεση </a:t>
            </a:r>
          </a:p>
          <a:p>
            <a:r>
              <a:rPr lang="en-US" sz="800" i="1" dirty="0" smtClean="0">
                <a:solidFill>
                  <a:schemeClr val="accent3">
                    <a:lumMod val="75000"/>
                  </a:schemeClr>
                </a:solidFill>
              </a:rPr>
              <a:t>-</a:t>
            </a:r>
            <a:r>
              <a:rPr lang="el-GR" sz="800" i="1" dirty="0" smtClean="0">
                <a:solidFill>
                  <a:schemeClr val="accent3">
                    <a:lumMod val="75000"/>
                  </a:schemeClr>
                </a:solidFill>
              </a:rPr>
              <a:t>για την ανταπόκριση των υπηρεσιών </a:t>
            </a:r>
            <a:endParaRPr lang="el-GR" sz="800" i="1" dirty="0">
              <a:solidFill>
                <a:schemeClr val="accent3">
                  <a:lumMod val="75000"/>
                </a:schemeClr>
              </a:solidFill>
            </a:endParaRPr>
          </a:p>
        </p:txBody>
      </p:sp>
      <p:sp>
        <p:nvSpPr>
          <p:cNvPr id="8" name="Rectangle 7"/>
          <p:cNvSpPr/>
          <p:nvPr/>
        </p:nvSpPr>
        <p:spPr>
          <a:xfrm>
            <a:off x="155731" y="1906868"/>
            <a:ext cx="1463942" cy="438726"/>
          </a:xfrm>
          <a:prstGeom prst="rect">
            <a:avLst/>
          </a:prstGeom>
          <a:solidFill>
            <a:schemeClr val="bg1"/>
          </a:solidFill>
          <a:ln>
            <a:solidFill>
              <a:schemeClr val="accent3">
                <a:lumMod val="75000"/>
              </a:schemeClr>
            </a:solidFill>
            <a:prstDash val="dash"/>
          </a:ln>
          <a:effectLst>
            <a:outerShdw blurRad="50800" dist="38100" dir="8100000" algn="tr" rotWithShape="0">
              <a:prstClr val="black">
                <a:alpha val="40000"/>
              </a:prstClr>
            </a:outerShdw>
          </a:effectLst>
        </p:spPr>
        <p:txBody>
          <a:bodyPr wrap="square" lIns="68580" tIns="34290" rIns="68580" bIns="34290">
            <a:spAutoFit/>
          </a:bodyPr>
          <a:lstStyle/>
          <a:p>
            <a:r>
              <a:rPr lang="el-GR" sz="800" i="1" dirty="0">
                <a:solidFill>
                  <a:schemeClr val="accent3">
                    <a:lumMod val="75000"/>
                  </a:schemeClr>
                </a:solidFill>
              </a:rPr>
              <a:t>Πρόσθετες πληροφορίες ΚΑΙ Επικοινωνία με άλλους οργανισμούς</a:t>
            </a:r>
          </a:p>
        </p:txBody>
      </p:sp>
      <p:cxnSp>
        <p:nvCxnSpPr>
          <p:cNvPr id="71" name="Elbow Connector 8"/>
          <p:cNvCxnSpPr>
            <a:stCxn id="9" idx="1"/>
            <a:endCxn id="12" idx="0"/>
          </p:cNvCxnSpPr>
          <p:nvPr/>
        </p:nvCxnSpPr>
        <p:spPr>
          <a:xfrm rot="10800000" flipV="1">
            <a:off x="1390540" y="302728"/>
            <a:ext cx="1570736" cy="242783"/>
          </a:xfrm>
          <a:prstGeom prst="bentConnector2">
            <a:avLst/>
          </a:prstGeom>
          <a:ln w="12700">
            <a:prstDash val="sysDash"/>
            <a:tailEnd type="arrow"/>
          </a:ln>
        </p:spPr>
        <p:style>
          <a:lnRef idx="1">
            <a:schemeClr val="accent1"/>
          </a:lnRef>
          <a:fillRef idx="0">
            <a:schemeClr val="accent1"/>
          </a:fillRef>
          <a:effectRef idx="0">
            <a:schemeClr val="accent1"/>
          </a:effectRef>
          <a:fontRef idx="minor">
            <a:schemeClr val="tx1"/>
          </a:fontRef>
        </p:style>
      </p:cxnSp>
      <p:sp>
        <p:nvSpPr>
          <p:cNvPr id="77" name="Rounded Rectangle 76"/>
          <p:cNvSpPr/>
          <p:nvPr/>
        </p:nvSpPr>
        <p:spPr>
          <a:xfrm>
            <a:off x="1" y="0"/>
            <a:ext cx="6063095" cy="1954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el-GR" b="1" dirty="0"/>
          </a:p>
          <a:p>
            <a:r>
              <a:rPr lang="el-GR" b="1" dirty="0"/>
              <a:t>Συλλογή και αναφορά δεδομένων - Διάγραμμα ροής συστήματος παρακολούθησης CAN-MDS</a:t>
            </a:r>
          </a:p>
        </p:txBody>
      </p:sp>
    </p:spTree>
    <p:extLst>
      <p:ext uri="{BB962C8B-B14F-4D97-AF65-F5344CB8AC3E}">
        <p14:creationId xmlns:p14="http://schemas.microsoft.com/office/powerpoint/2010/main" xmlns="" val="28645327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p:cTn id="11" dur="500" fill="hold"/>
                                        <p:tgtEl>
                                          <p:spTgt spid="48"/>
                                        </p:tgtEl>
                                        <p:attrNameLst>
                                          <p:attrName>ppt_w</p:attrName>
                                        </p:attrNameLst>
                                      </p:cBhvr>
                                      <p:tavLst>
                                        <p:tav tm="0">
                                          <p:val>
                                            <p:fltVal val="0"/>
                                          </p:val>
                                        </p:tav>
                                        <p:tav tm="100000">
                                          <p:val>
                                            <p:strVal val="#ppt_w"/>
                                          </p:val>
                                        </p:tav>
                                      </p:tavLst>
                                    </p:anim>
                                    <p:anim calcmode="lin" valueType="num">
                                      <p:cBhvr>
                                        <p:cTn id="12" dur="500" fill="hold"/>
                                        <p:tgtEl>
                                          <p:spTgt spid="48"/>
                                        </p:tgtEl>
                                        <p:attrNameLst>
                                          <p:attrName>ppt_h</p:attrName>
                                        </p:attrNameLst>
                                      </p:cBhvr>
                                      <p:tavLst>
                                        <p:tav tm="0">
                                          <p:val>
                                            <p:fltVal val="0"/>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dissolv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3" presetClass="entr" presetSubtype="16" fill="hold" nodeType="clickEffect">
                                  <p:stCondLst>
                                    <p:cond delay="0"/>
                                  </p:stCondLst>
                                  <p:childTnLst>
                                    <p:set>
                                      <p:cBhvr>
                                        <p:cTn id="21" dur="1" fill="hold">
                                          <p:stCondLst>
                                            <p:cond delay="0"/>
                                          </p:stCondLst>
                                        </p:cTn>
                                        <p:tgtEl>
                                          <p:spTgt spid="71"/>
                                        </p:tgtEl>
                                        <p:attrNameLst>
                                          <p:attrName>style.visibility</p:attrName>
                                        </p:attrNameLst>
                                      </p:cBhvr>
                                      <p:to>
                                        <p:strVal val="visible"/>
                                      </p:to>
                                    </p:set>
                                    <p:anim calcmode="lin" valueType="num">
                                      <p:cBhvr>
                                        <p:cTn id="22" dur="500" fill="hold"/>
                                        <p:tgtEl>
                                          <p:spTgt spid="71"/>
                                        </p:tgtEl>
                                        <p:attrNameLst>
                                          <p:attrName>ppt_w</p:attrName>
                                        </p:attrNameLst>
                                      </p:cBhvr>
                                      <p:tavLst>
                                        <p:tav tm="0">
                                          <p:val>
                                            <p:fltVal val="0"/>
                                          </p:val>
                                        </p:tav>
                                        <p:tav tm="100000">
                                          <p:val>
                                            <p:strVal val="#ppt_w"/>
                                          </p:val>
                                        </p:tav>
                                      </p:tavLst>
                                    </p:anim>
                                    <p:anim calcmode="lin" valueType="num">
                                      <p:cBhvr>
                                        <p:cTn id="23" dur="500" fill="hold"/>
                                        <p:tgtEl>
                                          <p:spTgt spid="71"/>
                                        </p:tgtEl>
                                        <p:attrNameLst>
                                          <p:attrName>ppt_h</p:attrName>
                                        </p:attrNameLst>
                                      </p:cBhvr>
                                      <p:tavLst>
                                        <p:tav tm="0">
                                          <p:val>
                                            <p:fltVal val="0"/>
                                          </p:val>
                                        </p:tav>
                                        <p:tav tm="100000">
                                          <p:val>
                                            <p:strVal val="#ppt_h"/>
                                          </p:val>
                                        </p:tav>
                                      </p:tavLst>
                                    </p:anim>
                                  </p:childTnLst>
                                </p:cTn>
                              </p:par>
                              <p:par>
                                <p:cTn id="24" presetID="23" presetClass="entr" presetSubtype="16" fill="hold" nodeType="withEffect">
                                  <p:stCondLst>
                                    <p:cond delay="0"/>
                                  </p:stCondLst>
                                  <p:childTnLst>
                                    <p:set>
                                      <p:cBhvr>
                                        <p:cTn id="25" dur="1" fill="hold">
                                          <p:stCondLst>
                                            <p:cond delay="0"/>
                                          </p:stCondLst>
                                        </p:cTn>
                                        <p:tgtEl>
                                          <p:spTgt spid="54"/>
                                        </p:tgtEl>
                                        <p:attrNameLst>
                                          <p:attrName>style.visibility</p:attrName>
                                        </p:attrNameLst>
                                      </p:cBhvr>
                                      <p:to>
                                        <p:strVal val="visible"/>
                                      </p:to>
                                    </p:set>
                                    <p:anim calcmode="lin" valueType="num">
                                      <p:cBhvr>
                                        <p:cTn id="26" dur="500" fill="hold"/>
                                        <p:tgtEl>
                                          <p:spTgt spid="54"/>
                                        </p:tgtEl>
                                        <p:attrNameLst>
                                          <p:attrName>ppt_w</p:attrName>
                                        </p:attrNameLst>
                                      </p:cBhvr>
                                      <p:tavLst>
                                        <p:tav tm="0">
                                          <p:val>
                                            <p:fltVal val="0"/>
                                          </p:val>
                                        </p:tav>
                                        <p:tav tm="100000">
                                          <p:val>
                                            <p:strVal val="#ppt_w"/>
                                          </p:val>
                                        </p:tav>
                                      </p:tavLst>
                                    </p:anim>
                                    <p:anim calcmode="lin" valueType="num">
                                      <p:cBhvr>
                                        <p:cTn id="27" dur="500" fill="hold"/>
                                        <p:tgtEl>
                                          <p:spTgt spid="54"/>
                                        </p:tgtEl>
                                        <p:attrNameLst>
                                          <p:attrName>ppt_h</p:attrName>
                                        </p:attrNameLst>
                                      </p:cBhvr>
                                      <p:tavLst>
                                        <p:tav tm="0">
                                          <p:val>
                                            <p:fltVal val="0"/>
                                          </p:val>
                                        </p:tav>
                                        <p:tav tm="100000">
                                          <p:val>
                                            <p:strVal val="#ppt_h"/>
                                          </p:val>
                                        </p:tav>
                                      </p:tavLst>
                                    </p:anim>
                                  </p:childTnLst>
                                </p:cTn>
                              </p:par>
                              <p:par>
                                <p:cTn id="28" presetID="23" presetClass="entr" presetSubtype="16" fill="hold" nodeType="with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p:cTn id="30" dur="500" fill="hold"/>
                                        <p:tgtEl>
                                          <p:spTgt spid="13"/>
                                        </p:tgtEl>
                                        <p:attrNameLst>
                                          <p:attrName>ppt_w</p:attrName>
                                        </p:attrNameLst>
                                      </p:cBhvr>
                                      <p:tavLst>
                                        <p:tav tm="0">
                                          <p:val>
                                            <p:fltVal val="0"/>
                                          </p:val>
                                        </p:tav>
                                        <p:tav tm="100000">
                                          <p:val>
                                            <p:strVal val="#ppt_w"/>
                                          </p:val>
                                        </p:tav>
                                      </p:tavLst>
                                    </p:anim>
                                    <p:anim calcmode="lin" valueType="num">
                                      <p:cBhvr>
                                        <p:cTn id="31" dur="500" fill="hold"/>
                                        <p:tgtEl>
                                          <p:spTgt spid="13"/>
                                        </p:tgtEl>
                                        <p:attrNameLst>
                                          <p:attrName>ppt_h</p:attrName>
                                        </p:attrNameLst>
                                      </p:cBhvr>
                                      <p:tavLst>
                                        <p:tav tm="0">
                                          <p:val>
                                            <p:fltVal val="0"/>
                                          </p:val>
                                        </p:tav>
                                        <p:tav tm="100000">
                                          <p:val>
                                            <p:strVal val="#ppt_h"/>
                                          </p:val>
                                        </p:tav>
                                      </p:tavLst>
                                    </p:anim>
                                  </p:childTnLst>
                                </p:cTn>
                              </p:par>
                              <p:par>
                                <p:cTn id="32" presetID="23" presetClass="entr" presetSubtype="16" fill="hold" grpId="0" nodeType="with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p:cTn id="34" dur="500" fill="hold"/>
                                        <p:tgtEl>
                                          <p:spTgt spid="12"/>
                                        </p:tgtEl>
                                        <p:attrNameLst>
                                          <p:attrName>ppt_w</p:attrName>
                                        </p:attrNameLst>
                                      </p:cBhvr>
                                      <p:tavLst>
                                        <p:tav tm="0">
                                          <p:val>
                                            <p:fltVal val="0"/>
                                          </p:val>
                                        </p:tav>
                                        <p:tav tm="100000">
                                          <p:val>
                                            <p:strVal val="#ppt_w"/>
                                          </p:val>
                                        </p:tav>
                                      </p:tavLst>
                                    </p:anim>
                                    <p:anim calcmode="lin" valueType="num">
                                      <p:cBhvr>
                                        <p:cTn id="35" dur="500" fill="hold"/>
                                        <p:tgtEl>
                                          <p:spTgt spid="12"/>
                                        </p:tgtEl>
                                        <p:attrNameLst>
                                          <p:attrName>ppt_h</p:attrName>
                                        </p:attrNameLst>
                                      </p:cBhvr>
                                      <p:tavLst>
                                        <p:tav tm="0">
                                          <p:val>
                                            <p:fltVal val="0"/>
                                          </p:val>
                                        </p:tav>
                                        <p:tav tm="100000">
                                          <p:val>
                                            <p:strVal val="#ppt_h"/>
                                          </p:val>
                                        </p:tav>
                                      </p:tavLst>
                                    </p:anim>
                                  </p:childTnLst>
                                </p:cTn>
                              </p:par>
                              <p:par>
                                <p:cTn id="36" presetID="23" presetClass="entr" presetSubtype="16" fill="hold" grpId="0" nodeType="withEffect">
                                  <p:stCondLst>
                                    <p:cond delay="0"/>
                                  </p:stCondLst>
                                  <p:childTnLst>
                                    <p:set>
                                      <p:cBhvr>
                                        <p:cTn id="37" dur="1" fill="hold">
                                          <p:stCondLst>
                                            <p:cond delay="0"/>
                                          </p:stCondLst>
                                        </p:cTn>
                                        <p:tgtEl>
                                          <p:spTgt spid="52"/>
                                        </p:tgtEl>
                                        <p:attrNameLst>
                                          <p:attrName>style.visibility</p:attrName>
                                        </p:attrNameLst>
                                      </p:cBhvr>
                                      <p:to>
                                        <p:strVal val="visible"/>
                                      </p:to>
                                    </p:set>
                                    <p:anim calcmode="lin" valueType="num">
                                      <p:cBhvr>
                                        <p:cTn id="38" dur="500" fill="hold"/>
                                        <p:tgtEl>
                                          <p:spTgt spid="52"/>
                                        </p:tgtEl>
                                        <p:attrNameLst>
                                          <p:attrName>ppt_w</p:attrName>
                                        </p:attrNameLst>
                                      </p:cBhvr>
                                      <p:tavLst>
                                        <p:tav tm="0">
                                          <p:val>
                                            <p:fltVal val="0"/>
                                          </p:val>
                                        </p:tav>
                                        <p:tav tm="100000">
                                          <p:val>
                                            <p:strVal val="#ppt_w"/>
                                          </p:val>
                                        </p:tav>
                                      </p:tavLst>
                                    </p:anim>
                                    <p:anim calcmode="lin" valueType="num">
                                      <p:cBhvr>
                                        <p:cTn id="39" dur="500" fill="hold"/>
                                        <p:tgtEl>
                                          <p:spTgt spid="52"/>
                                        </p:tgtEl>
                                        <p:attrNameLst>
                                          <p:attrName>ppt_h</p:attrName>
                                        </p:attrNameLst>
                                      </p:cBhvr>
                                      <p:tavLst>
                                        <p:tav tm="0">
                                          <p:val>
                                            <p:fltVal val="0"/>
                                          </p:val>
                                        </p:tav>
                                        <p:tav tm="100000">
                                          <p:val>
                                            <p:strVal val="#ppt_h"/>
                                          </p:val>
                                        </p:tav>
                                      </p:tavLst>
                                    </p:anim>
                                  </p:childTnLst>
                                </p:cTn>
                              </p:par>
                              <p:par>
                                <p:cTn id="40" presetID="23" presetClass="entr" presetSubtype="16" fill="hold" grpId="0" nodeType="with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p:cTn id="42" dur="500" fill="hold"/>
                                        <p:tgtEl>
                                          <p:spTgt spid="10"/>
                                        </p:tgtEl>
                                        <p:attrNameLst>
                                          <p:attrName>ppt_w</p:attrName>
                                        </p:attrNameLst>
                                      </p:cBhvr>
                                      <p:tavLst>
                                        <p:tav tm="0">
                                          <p:val>
                                            <p:fltVal val="0"/>
                                          </p:val>
                                        </p:tav>
                                        <p:tav tm="100000">
                                          <p:val>
                                            <p:strVal val="#ppt_w"/>
                                          </p:val>
                                        </p:tav>
                                      </p:tavLst>
                                    </p:anim>
                                    <p:anim calcmode="lin" valueType="num">
                                      <p:cBhvr>
                                        <p:cTn id="43" dur="500" fill="hold"/>
                                        <p:tgtEl>
                                          <p:spTgt spid="10"/>
                                        </p:tgtEl>
                                        <p:attrNameLst>
                                          <p:attrName>ppt_h</p:attrName>
                                        </p:attrNameLst>
                                      </p:cBhvr>
                                      <p:tavLst>
                                        <p:tav tm="0">
                                          <p:val>
                                            <p:fltVal val="0"/>
                                          </p:val>
                                        </p:tav>
                                        <p:tav tm="100000">
                                          <p:val>
                                            <p:strVal val="#ppt_h"/>
                                          </p:val>
                                        </p:tav>
                                      </p:tavLst>
                                    </p:anim>
                                  </p:childTnLst>
                                </p:cTn>
                              </p:par>
                            </p:childTnLst>
                          </p:cTn>
                        </p:par>
                      </p:childTnLst>
                    </p:cTn>
                  </p:par>
                  <p:par>
                    <p:cTn id="44" fill="hold">
                      <p:stCondLst>
                        <p:cond delay="indefinite"/>
                      </p:stCondLst>
                      <p:childTnLst>
                        <p:par>
                          <p:cTn id="45" fill="hold">
                            <p:stCondLst>
                              <p:cond delay="0"/>
                            </p:stCondLst>
                            <p:childTnLst>
                              <p:par>
                                <p:cTn id="46" presetID="23" presetClass="entr" presetSubtype="16" fill="hold" nodeType="clickEffect">
                                  <p:stCondLst>
                                    <p:cond delay="0"/>
                                  </p:stCondLst>
                                  <p:childTnLst>
                                    <p:set>
                                      <p:cBhvr>
                                        <p:cTn id="47" dur="1" fill="hold">
                                          <p:stCondLst>
                                            <p:cond delay="0"/>
                                          </p:stCondLst>
                                        </p:cTn>
                                        <p:tgtEl>
                                          <p:spTgt spid="15"/>
                                        </p:tgtEl>
                                        <p:attrNameLst>
                                          <p:attrName>style.visibility</p:attrName>
                                        </p:attrNameLst>
                                      </p:cBhvr>
                                      <p:to>
                                        <p:strVal val="visible"/>
                                      </p:to>
                                    </p:set>
                                    <p:anim calcmode="lin" valueType="num">
                                      <p:cBhvr>
                                        <p:cTn id="48" dur="500" fill="hold"/>
                                        <p:tgtEl>
                                          <p:spTgt spid="15"/>
                                        </p:tgtEl>
                                        <p:attrNameLst>
                                          <p:attrName>ppt_w</p:attrName>
                                        </p:attrNameLst>
                                      </p:cBhvr>
                                      <p:tavLst>
                                        <p:tav tm="0">
                                          <p:val>
                                            <p:fltVal val="0"/>
                                          </p:val>
                                        </p:tav>
                                        <p:tav tm="100000">
                                          <p:val>
                                            <p:strVal val="#ppt_w"/>
                                          </p:val>
                                        </p:tav>
                                      </p:tavLst>
                                    </p:anim>
                                    <p:anim calcmode="lin" valueType="num">
                                      <p:cBhvr>
                                        <p:cTn id="49" dur="500" fill="hold"/>
                                        <p:tgtEl>
                                          <p:spTgt spid="15"/>
                                        </p:tgtEl>
                                        <p:attrNameLst>
                                          <p:attrName>ppt_h</p:attrName>
                                        </p:attrNameLst>
                                      </p:cBhvr>
                                      <p:tavLst>
                                        <p:tav tm="0">
                                          <p:val>
                                            <p:fltVal val="0"/>
                                          </p:val>
                                        </p:tav>
                                        <p:tav tm="100000">
                                          <p:val>
                                            <p:strVal val="#ppt_h"/>
                                          </p:val>
                                        </p:tav>
                                      </p:tavLst>
                                    </p:anim>
                                  </p:childTnLst>
                                </p:cTn>
                              </p:par>
                              <p:par>
                                <p:cTn id="50" presetID="23" presetClass="entr" presetSubtype="16" fill="hold" nodeType="withEffect">
                                  <p:stCondLst>
                                    <p:cond delay="0"/>
                                  </p:stCondLst>
                                  <p:childTnLst>
                                    <p:set>
                                      <p:cBhvr>
                                        <p:cTn id="51" dur="1" fill="hold">
                                          <p:stCondLst>
                                            <p:cond delay="0"/>
                                          </p:stCondLst>
                                        </p:cTn>
                                        <p:tgtEl>
                                          <p:spTgt spid="14"/>
                                        </p:tgtEl>
                                        <p:attrNameLst>
                                          <p:attrName>style.visibility</p:attrName>
                                        </p:attrNameLst>
                                      </p:cBhvr>
                                      <p:to>
                                        <p:strVal val="visible"/>
                                      </p:to>
                                    </p:set>
                                    <p:anim calcmode="lin" valueType="num">
                                      <p:cBhvr>
                                        <p:cTn id="52" dur="500" fill="hold"/>
                                        <p:tgtEl>
                                          <p:spTgt spid="14"/>
                                        </p:tgtEl>
                                        <p:attrNameLst>
                                          <p:attrName>ppt_w</p:attrName>
                                        </p:attrNameLst>
                                      </p:cBhvr>
                                      <p:tavLst>
                                        <p:tav tm="0">
                                          <p:val>
                                            <p:fltVal val="0"/>
                                          </p:val>
                                        </p:tav>
                                        <p:tav tm="100000">
                                          <p:val>
                                            <p:strVal val="#ppt_w"/>
                                          </p:val>
                                        </p:tav>
                                      </p:tavLst>
                                    </p:anim>
                                    <p:anim calcmode="lin" valueType="num">
                                      <p:cBhvr>
                                        <p:cTn id="53" dur="500" fill="hold"/>
                                        <p:tgtEl>
                                          <p:spTgt spid="14"/>
                                        </p:tgtEl>
                                        <p:attrNameLst>
                                          <p:attrName>ppt_h</p:attrName>
                                        </p:attrNameLst>
                                      </p:cBhvr>
                                      <p:tavLst>
                                        <p:tav tm="0">
                                          <p:val>
                                            <p:fltVal val="0"/>
                                          </p:val>
                                        </p:tav>
                                        <p:tav tm="100000">
                                          <p:val>
                                            <p:strVal val="#ppt_h"/>
                                          </p:val>
                                        </p:tav>
                                      </p:tavLst>
                                    </p:anim>
                                  </p:childTnLst>
                                </p:cTn>
                              </p:par>
                              <p:par>
                                <p:cTn id="54" presetID="23" presetClass="entr" presetSubtype="16" fill="hold" nodeType="withEffect">
                                  <p:stCondLst>
                                    <p:cond delay="0"/>
                                  </p:stCondLst>
                                  <p:childTnLst>
                                    <p:set>
                                      <p:cBhvr>
                                        <p:cTn id="55" dur="1" fill="hold">
                                          <p:stCondLst>
                                            <p:cond delay="0"/>
                                          </p:stCondLst>
                                        </p:cTn>
                                        <p:tgtEl>
                                          <p:spTgt spid="16"/>
                                        </p:tgtEl>
                                        <p:attrNameLst>
                                          <p:attrName>style.visibility</p:attrName>
                                        </p:attrNameLst>
                                      </p:cBhvr>
                                      <p:to>
                                        <p:strVal val="visible"/>
                                      </p:to>
                                    </p:set>
                                    <p:anim calcmode="lin" valueType="num">
                                      <p:cBhvr>
                                        <p:cTn id="56" dur="500" fill="hold"/>
                                        <p:tgtEl>
                                          <p:spTgt spid="16"/>
                                        </p:tgtEl>
                                        <p:attrNameLst>
                                          <p:attrName>ppt_w</p:attrName>
                                        </p:attrNameLst>
                                      </p:cBhvr>
                                      <p:tavLst>
                                        <p:tav tm="0">
                                          <p:val>
                                            <p:fltVal val="0"/>
                                          </p:val>
                                        </p:tav>
                                        <p:tav tm="100000">
                                          <p:val>
                                            <p:strVal val="#ppt_w"/>
                                          </p:val>
                                        </p:tav>
                                      </p:tavLst>
                                    </p:anim>
                                    <p:anim calcmode="lin" valueType="num">
                                      <p:cBhvr>
                                        <p:cTn id="57" dur="500" fill="hold"/>
                                        <p:tgtEl>
                                          <p:spTgt spid="16"/>
                                        </p:tgtEl>
                                        <p:attrNameLst>
                                          <p:attrName>ppt_h</p:attrName>
                                        </p:attrNameLst>
                                      </p:cBhvr>
                                      <p:tavLst>
                                        <p:tav tm="0">
                                          <p:val>
                                            <p:fltVal val="0"/>
                                          </p:val>
                                        </p:tav>
                                        <p:tav tm="100000">
                                          <p:val>
                                            <p:strVal val="#ppt_h"/>
                                          </p:val>
                                        </p:tav>
                                      </p:tavLst>
                                    </p:anim>
                                  </p:childTnLst>
                                </p:cTn>
                              </p:par>
                              <p:par>
                                <p:cTn id="58" presetID="23" presetClass="entr" presetSubtype="16" fill="hold" grpId="0" nodeType="withEffect">
                                  <p:stCondLst>
                                    <p:cond delay="0"/>
                                  </p:stCondLst>
                                  <p:childTnLst>
                                    <p:set>
                                      <p:cBhvr>
                                        <p:cTn id="59" dur="1" fill="hold">
                                          <p:stCondLst>
                                            <p:cond delay="0"/>
                                          </p:stCondLst>
                                        </p:cTn>
                                        <p:tgtEl>
                                          <p:spTgt spid="11"/>
                                        </p:tgtEl>
                                        <p:attrNameLst>
                                          <p:attrName>style.visibility</p:attrName>
                                        </p:attrNameLst>
                                      </p:cBhvr>
                                      <p:to>
                                        <p:strVal val="visible"/>
                                      </p:to>
                                    </p:set>
                                    <p:anim calcmode="lin" valueType="num">
                                      <p:cBhvr>
                                        <p:cTn id="60" dur="500" fill="hold"/>
                                        <p:tgtEl>
                                          <p:spTgt spid="11"/>
                                        </p:tgtEl>
                                        <p:attrNameLst>
                                          <p:attrName>ppt_w</p:attrName>
                                        </p:attrNameLst>
                                      </p:cBhvr>
                                      <p:tavLst>
                                        <p:tav tm="0">
                                          <p:val>
                                            <p:fltVal val="0"/>
                                          </p:val>
                                        </p:tav>
                                        <p:tav tm="100000">
                                          <p:val>
                                            <p:strVal val="#ppt_w"/>
                                          </p:val>
                                        </p:tav>
                                      </p:tavLst>
                                    </p:anim>
                                    <p:anim calcmode="lin" valueType="num">
                                      <p:cBhvr>
                                        <p:cTn id="61" dur="500" fill="hold"/>
                                        <p:tgtEl>
                                          <p:spTgt spid="11"/>
                                        </p:tgtEl>
                                        <p:attrNameLst>
                                          <p:attrName>ppt_h</p:attrName>
                                        </p:attrNameLst>
                                      </p:cBhvr>
                                      <p:tavLst>
                                        <p:tav tm="0">
                                          <p:val>
                                            <p:fltVal val="0"/>
                                          </p:val>
                                        </p:tav>
                                        <p:tav tm="100000">
                                          <p:val>
                                            <p:strVal val="#ppt_h"/>
                                          </p:val>
                                        </p:tav>
                                      </p:tavLst>
                                    </p:anim>
                                  </p:childTnLst>
                                </p:cTn>
                              </p:par>
                            </p:childTnLst>
                          </p:cTn>
                        </p:par>
                      </p:childTnLst>
                    </p:cTn>
                  </p:par>
                  <p:par>
                    <p:cTn id="62" fill="hold">
                      <p:stCondLst>
                        <p:cond delay="indefinite"/>
                      </p:stCondLst>
                      <p:childTnLst>
                        <p:par>
                          <p:cTn id="63" fill="hold">
                            <p:stCondLst>
                              <p:cond delay="0"/>
                            </p:stCondLst>
                            <p:childTnLst>
                              <p:par>
                                <p:cTn id="64" presetID="23" presetClass="entr" presetSubtype="16" fill="hold" nodeType="clickEffect">
                                  <p:stCondLst>
                                    <p:cond delay="0"/>
                                  </p:stCondLst>
                                  <p:childTnLst>
                                    <p:set>
                                      <p:cBhvr>
                                        <p:cTn id="65" dur="1" fill="hold">
                                          <p:stCondLst>
                                            <p:cond delay="0"/>
                                          </p:stCondLst>
                                        </p:cTn>
                                        <p:tgtEl>
                                          <p:spTgt spid="17"/>
                                        </p:tgtEl>
                                        <p:attrNameLst>
                                          <p:attrName>style.visibility</p:attrName>
                                        </p:attrNameLst>
                                      </p:cBhvr>
                                      <p:to>
                                        <p:strVal val="visible"/>
                                      </p:to>
                                    </p:set>
                                    <p:anim calcmode="lin" valueType="num">
                                      <p:cBhvr>
                                        <p:cTn id="66" dur="500" fill="hold"/>
                                        <p:tgtEl>
                                          <p:spTgt spid="17"/>
                                        </p:tgtEl>
                                        <p:attrNameLst>
                                          <p:attrName>ppt_w</p:attrName>
                                        </p:attrNameLst>
                                      </p:cBhvr>
                                      <p:tavLst>
                                        <p:tav tm="0">
                                          <p:val>
                                            <p:fltVal val="0"/>
                                          </p:val>
                                        </p:tav>
                                        <p:tav tm="100000">
                                          <p:val>
                                            <p:strVal val="#ppt_w"/>
                                          </p:val>
                                        </p:tav>
                                      </p:tavLst>
                                    </p:anim>
                                    <p:anim calcmode="lin" valueType="num">
                                      <p:cBhvr>
                                        <p:cTn id="67" dur="500" fill="hold"/>
                                        <p:tgtEl>
                                          <p:spTgt spid="17"/>
                                        </p:tgtEl>
                                        <p:attrNameLst>
                                          <p:attrName>ppt_h</p:attrName>
                                        </p:attrNameLst>
                                      </p:cBhvr>
                                      <p:tavLst>
                                        <p:tav tm="0">
                                          <p:val>
                                            <p:fltVal val="0"/>
                                          </p:val>
                                        </p:tav>
                                        <p:tav tm="100000">
                                          <p:val>
                                            <p:strVal val="#ppt_h"/>
                                          </p:val>
                                        </p:tav>
                                      </p:tavLst>
                                    </p:anim>
                                  </p:childTnLst>
                                </p:cTn>
                              </p:par>
                              <p:par>
                                <p:cTn id="68" presetID="23" presetClass="entr" presetSubtype="16" fill="hold" nodeType="withEffect">
                                  <p:stCondLst>
                                    <p:cond delay="0"/>
                                  </p:stCondLst>
                                  <p:childTnLst>
                                    <p:set>
                                      <p:cBhvr>
                                        <p:cTn id="69" dur="1" fill="hold">
                                          <p:stCondLst>
                                            <p:cond delay="0"/>
                                          </p:stCondLst>
                                        </p:cTn>
                                        <p:tgtEl>
                                          <p:spTgt spid="49"/>
                                        </p:tgtEl>
                                        <p:attrNameLst>
                                          <p:attrName>style.visibility</p:attrName>
                                        </p:attrNameLst>
                                      </p:cBhvr>
                                      <p:to>
                                        <p:strVal val="visible"/>
                                      </p:to>
                                    </p:set>
                                    <p:anim calcmode="lin" valueType="num">
                                      <p:cBhvr>
                                        <p:cTn id="70" dur="500" fill="hold"/>
                                        <p:tgtEl>
                                          <p:spTgt spid="49"/>
                                        </p:tgtEl>
                                        <p:attrNameLst>
                                          <p:attrName>ppt_w</p:attrName>
                                        </p:attrNameLst>
                                      </p:cBhvr>
                                      <p:tavLst>
                                        <p:tav tm="0">
                                          <p:val>
                                            <p:fltVal val="0"/>
                                          </p:val>
                                        </p:tav>
                                        <p:tav tm="100000">
                                          <p:val>
                                            <p:strVal val="#ppt_w"/>
                                          </p:val>
                                        </p:tav>
                                      </p:tavLst>
                                    </p:anim>
                                    <p:anim calcmode="lin" valueType="num">
                                      <p:cBhvr>
                                        <p:cTn id="71" dur="500" fill="hold"/>
                                        <p:tgtEl>
                                          <p:spTgt spid="49"/>
                                        </p:tgtEl>
                                        <p:attrNameLst>
                                          <p:attrName>ppt_h</p:attrName>
                                        </p:attrNameLst>
                                      </p:cBhvr>
                                      <p:tavLst>
                                        <p:tav tm="0">
                                          <p:val>
                                            <p:fltVal val="0"/>
                                          </p:val>
                                        </p:tav>
                                        <p:tav tm="100000">
                                          <p:val>
                                            <p:strVal val="#ppt_h"/>
                                          </p:val>
                                        </p:tav>
                                      </p:tavLst>
                                    </p:anim>
                                  </p:childTnLst>
                                </p:cTn>
                              </p:par>
                              <p:par>
                                <p:cTn id="72" presetID="23" presetClass="entr" presetSubtype="16" fill="hold" grpId="0" nodeType="withEffect">
                                  <p:stCondLst>
                                    <p:cond delay="0"/>
                                  </p:stCondLst>
                                  <p:childTnLst>
                                    <p:set>
                                      <p:cBhvr>
                                        <p:cTn id="73" dur="1" fill="hold">
                                          <p:stCondLst>
                                            <p:cond delay="0"/>
                                          </p:stCondLst>
                                        </p:cTn>
                                        <p:tgtEl>
                                          <p:spTgt spid="30"/>
                                        </p:tgtEl>
                                        <p:attrNameLst>
                                          <p:attrName>style.visibility</p:attrName>
                                        </p:attrNameLst>
                                      </p:cBhvr>
                                      <p:to>
                                        <p:strVal val="visible"/>
                                      </p:to>
                                    </p:set>
                                    <p:anim calcmode="lin" valueType="num">
                                      <p:cBhvr>
                                        <p:cTn id="74" dur="500" fill="hold"/>
                                        <p:tgtEl>
                                          <p:spTgt spid="30"/>
                                        </p:tgtEl>
                                        <p:attrNameLst>
                                          <p:attrName>ppt_w</p:attrName>
                                        </p:attrNameLst>
                                      </p:cBhvr>
                                      <p:tavLst>
                                        <p:tav tm="0">
                                          <p:val>
                                            <p:fltVal val="0"/>
                                          </p:val>
                                        </p:tav>
                                        <p:tav tm="100000">
                                          <p:val>
                                            <p:strVal val="#ppt_w"/>
                                          </p:val>
                                        </p:tav>
                                      </p:tavLst>
                                    </p:anim>
                                    <p:anim calcmode="lin" valueType="num">
                                      <p:cBhvr>
                                        <p:cTn id="75" dur="500" fill="hold"/>
                                        <p:tgtEl>
                                          <p:spTgt spid="30"/>
                                        </p:tgtEl>
                                        <p:attrNameLst>
                                          <p:attrName>ppt_h</p:attrName>
                                        </p:attrNameLst>
                                      </p:cBhvr>
                                      <p:tavLst>
                                        <p:tav tm="0">
                                          <p:val>
                                            <p:fltVal val="0"/>
                                          </p:val>
                                        </p:tav>
                                        <p:tav tm="100000">
                                          <p:val>
                                            <p:strVal val="#ppt_h"/>
                                          </p:val>
                                        </p:tav>
                                      </p:tavLst>
                                    </p:anim>
                                  </p:childTnLst>
                                </p:cTn>
                              </p:par>
                            </p:childTnLst>
                          </p:cTn>
                        </p:par>
                      </p:childTnLst>
                    </p:cTn>
                  </p:par>
                  <p:par>
                    <p:cTn id="76" fill="hold">
                      <p:stCondLst>
                        <p:cond delay="indefinite"/>
                      </p:stCondLst>
                      <p:childTnLst>
                        <p:par>
                          <p:cTn id="77" fill="hold">
                            <p:stCondLst>
                              <p:cond delay="0"/>
                            </p:stCondLst>
                            <p:childTnLst>
                              <p:par>
                                <p:cTn id="78" presetID="9" presetClass="entr" presetSubtype="0" fill="hold" grpId="0" nodeType="clickEffect">
                                  <p:stCondLst>
                                    <p:cond delay="0"/>
                                  </p:stCondLst>
                                  <p:childTnLst>
                                    <p:set>
                                      <p:cBhvr>
                                        <p:cTn id="79" dur="1" fill="hold">
                                          <p:stCondLst>
                                            <p:cond delay="0"/>
                                          </p:stCondLst>
                                        </p:cTn>
                                        <p:tgtEl>
                                          <p:spTgt spid="18"/>
                                        </p:tgtEl>
                                        <p:attrNameLst>
                                          <p:attrName>style.visibility</p:attrName>
                                        </p:attrNameLst>
                                      </p:cBhvr>
                                      <p:to>
                                        <p:strVal val="visible"/>
                                      </p:to>
                                    </p:set>
                                    <p:animEffect transition="in" filter="dissolve">
                                      <p:cBhvr>
                                        <p:cTn id="80" dur="500"/>
                                        <p:tgtEl>
                                          <p:spTgt spid="18"/>
                                        </p:tgtEl>
                                      </p:cBhvr>
                                    </p:animEffect>
                                  </p:childTnLst>
                                </p:cTn>
                              </p:par>
                            </p:childTnLst>
                          </p:cTn>
                        </p:par>
                      </p:childTnLst>
                    </p:cTn>
                  </p:par>
                  <p:par>
                    <p:cTn id="81" fill="hold">
                      <p:stCondLst>
                        <p:cond delay="indefinite"/>
                      </p:stCondLst>
                      <p:childTnLst>
                        <p:par>
                          <p:cTn id="82" fill="hold">
                            <p:stCondLst>
                              <p:cond delay="0"/>
                            </p:stCondLst>
                            <p:childTnLst>
                              <p:par>
                                <p:cTn id="83" presetID="23" presetClass="entr" presetSubtype="16" fill="hold" grpId="0" nodeType="clickEffect">
                                  <p:stCondLst>
                                    <p:cond delay="0"/>
                                  </p:stCondLst>
                                  <p:childTnLst>
                                    <p:set>
                                      <p:cBhvr>
                                        <p:cTn id="84" dur="1" fill="hold">
                                          <p:stCondLst>
                                            <p:cond delay="0"/>
                                          </p:stCondLst>
                                        </p:cTn>
                                        <p:tgtEl>
                                          <p:spTgt spid="19"/>
                                        </p:tgtEl>
                                        <p:attrNameLst>
                                          <p:attrName>style.visibility</p:attrName>
                                        </p:attrNameLst>
                                      </p:cBhvr>
                                      <p:to>
                                        <p:strVal val="visible"/>
                                      </p:to>
                                    </p:set>
                                    <p:anim calcmode="lin" valueType="num">
                                      <p:cBhvr>
                                        <p:cTn id="85" dur="500" fill="hold"/>
                                        <p:tgtEl>
                                          <p:spTgt spid="19"/>
                                        </p:tgtEl>
                                        <p:attrNameLst>
                                          <p:attrName>ppt_w</p:attrName>
                                        </p:attrNameLst>
                                      </p:cBhvr>
                                      <p:tavLst>
                                        <p:tav tm="0">
                                          <p:val>
                                            <p:fltVal val="0"/>
                                          </p:val>
                                        </p:tav>
                                        <p:tav tm="100000">
                                          <p:val>
                                            <p:strVal val="#ppt_w"/>
                                          </p:val>
                                        </p:tav>
                                      </p:tavLst>
                                    </p:anim>
                                    <p:anim calcmode="lin" valueType="num">
                                      <p:cBhvr>
                                        <p:cTn id="86" dur="500" fill="hold"/>
                                        <p:tgtEl>
                                          <p:spTgt spid="19"/>
                                        </p:tgtEl>
                                        <p:attrNameLst>
                                          <p:attrName>ppt_h</p:attrName>
                                        </p:attrNameLst>
                                      </p:cBhvr>
                                      <p:tavLst>
                                        <p:tav tm="0">
                                          <p:val>
                                            <p:fltVal val="0"/>
                                          </p:val>
                                        </p:tav>
                                        <p:tav tm="100000">
                                          <p:val>
                                            <p:strVal val="#ppt_h"/>
                                          </p:val>
                                        </p:tav>
                                      </p:tavLst>
                                    </p:anim>
                                  </p:childTnLst>
                                </p:cTn>
                              </p:par>
                              <p:par>
                                <p:cTn id="87" presetID="23" presetClass="entr" presetSubtype="16" fill="hold" nodeType="withEffect">
                                  <p:stCondLst>
                                    <p:cond delay="0"/>
                                  </p:stCondLst>
                                  <p:childTnLst>
                                    <p:set>
                                      <p:cBhvr>
                                        <p:cTn id="88" dur="1" fill="hold">
                                          <p:stCondLst>
                                            <p:cond delay="0"/>
                                          </p:stCondLst>
                                        </p:cTn>
                                        <p:tgtEl>
                                          <p:spTgt spid="28"/>
                                        </p:tgtEl>
                                        <p:attrNameLst>
                                          <p:attrName>style.visibility</p:attrName>
                                        </p:attrNameLst>
                                      </p:cBhvr>
                                      <p:to>
                                        <p:strVal val="visible"/>
                                      </p:to>
                                    </p:set>
                                    <p:anim calcmode="lin" valueType="num">
                                      <p:cBhvr>
                                        <p:cTn id="89" dur="500" fill="hold"/>
                                        <p:tgtEl>
                                          <p:spTgt spid="28"/>
                                        </p:tgtEl>
                                        <p:attrNameLst>
                                          <p:attrName>ppt_w</p:attrName>
                                        </p:attrNameLst>
                                      </p:cBhvr>
                                      <p:tavLst>
                                        <p:tav tm="0">
                                          <p:val>
                                            <p:fltVal val="0"/>
                                          </p:val>
                                        </p:tav>
                                        <p:tav tm="100000">
                                          <p:val>
                                            <p:strVal val="#ppt_w"/>
                                          </p:val>
                                        </p:tav>
                                      </p:tavLst>
                                    </p:anim>
                                    <p:anim calcmode="lin" valueType="num">
                                      <p:cBhvr>
                                        <p:cTn id="90" dur="500" fill="hold"/>
                                        <p:tgtEl>
                                          <p:spTgt spid="28"/>
                                        </p:tgtEl>
                                        <p:attrNameLst>
                                          <p:attrName>ppt_h</p:attrName>
                                        </p:attrNameLst>
                                      </p:cBhvr>
                                      <p:tavLst>
                                        <p:tav tm="0">
                                          <p:val>
                                            <p:fltVal val="0"/>
                                          </p:val>
                                        </p:tav>
                                        <p:tav tm="100000">
                                          <p:val>
                                            <p:strVal val="#ppt_h"/>
                                          </p:val>
                                        </p:tav>
                                      </p:tavLst>
                                    </p:anim>
                                  </p:childTnLst>
                                </p:cTn>
                              </p:par>
                            </p:childTnLst>
                          </p:cTn>
                        </p:par>
                      </p:childTnLst>
                    </p:cTn>
                  </p:par>
                  <p:par>
                    <p:cTn id="91" fill="hold">
                      <p:stCondLst>
                        <p:cond delay="indefinite"/>
                      </p:stCondLst>
                      <p:childTnLst>
                        <p:par>
                          <p:cTn id="92" fill="hold">
                            <p:stCondLst>
                              <p:cond delay="0"/>
                            </p:stCondLst>
                            <p:childTnLst>
                              <p:par>
                                <p:cTn id="93" presetID="23" presetClass="entr" presetSubtype="16" fill="hold" grpId="0" nodeType="clickEffect">
                                  <p:stCondLst>
                                    <p:cond delay="0"/>
                                  </p:stCondLst>
                                  <p:childTnLst>
                                    <p:set>
                                      <p:cBhvr>
                                        <p:cTn id="94" dur="1" fill="hold">
                                          <p:stCondLst>
                                            <p:cond delay="0"/>
                                          </p:stCondLst>
                                        </p:cTn>
                                        <p:tgtEl>
                                          <p:spTgt spid="20"/>
                                        </p:tgtEl>
                                        <p:attrNameLst>
                                          <p:attrName>style.visibility</p:attrName>
                                        </p:attrNameLst>
                                      </p:cBhvr>
                                      <p:to>
                                        <p:strVal val="visible"/>
                                      </p:to>
                                    </p:set>
                                    <p:anim calcmode="lin" valueType="num">
                                      <p:cBhvr>
                                        <p:cTn id="95" dur="500" fill="hold"/>
                                        <p:tgtEl>
                                          <p:spTgt spid="20"/>
                                        </p:tgtEl>
                                        <p:attrNameLst>
                                          <p:attrName>ppt_w</p:attrName>
                                        </p:attrNameLst>
                                      </p:cBhvr>
                                      <p:tavLst>
                                        <p:tav tm="0">
                                          <p:val>
                                            <p:fltVal val="0"/>
                                          </p:val>
                                        </p:tav>
                                        <p:tav tm="100000">
                                          <p:val>
                                            <p:strVal val="#ppt_w"/>
                                          </p:val>
                                        </p:tav>
                                      </p:tavLst>
                                    </p:anim>
                                    <p:anim calcmode="lin" valueType="num">
                                      <p:cBhvr>
                                        <p:cTn id="96" dur="500" fill="hold"/>
                                        <p:tgtEl>
                                          <p:spTgt spid="20"/>
                                        </p:tgtEl>
                                        <p:attrNameLst>
                                          <p:attrName>ppt_h</p:attrName>
                                        </p:attrNameLst>
                                      </p:cBhvr>
                                      <p:tavLst>
                                        <p:tav tm="0">
                                          <p:val>
                                            <p:fltVal val="0"/>
                                          </p:val>
                                        </p:tav>
                                        <p:tav tm="100000">
                                          <p:val>
                                            <p:strVal val="#ppt_h"/>
                                          </p:val>
                                        </p:tav>
                                      </p:tavLst>
                                    </p:anim>
                                  </p:childTnLst>
                                </p:cTn>
                              </p:par>
                            </p:childTnLst>
                          </p:cTn>
                        </p:par>
                      </p:childTnLst>
                    </p:cTn>
                  </p:par>
                  <p:par>
                    <p:cTn id="97" fill="hold">
                      <p:stCondLst>
                        <p:cond delay="indefinite"/>
                      </p:stCondLst>
                      <p:childTnLst>
                        <p:par>
                          <p:cTn id="98" fill="hold">
                            <p:stCondLst>
                              <p:cond delay="0"/>
                            </p:stCondLst>
                            <p:childTnLst>
                              <p:par>
                                <p:cTn id="99" presetID="23" presetClass="entr" presetSubtype="16" fill="hold" nodeType="clickEffect">
                                  <p:stCondLst>
                                    <p:cond delay="0"/>
                                  </p:stCondLst>
                                  <p:childTnLst>
                                    <p:set>
                                      <p:cBhvr>
                                        <p:cTn id="100" dur="1" fill="hold">
                                          <p:stCondLst>
                                            <p:cond delay="0"/>
                                          </p:stCondLst>
                                        </p:cTn>
                                        <p:tgtEl>
                                          <p:spTgt spid="55"/>
                                        </p:tgtEl>
                                        <p:attrNameLst>
                                          <p:attrName>style.visibility</p:attrName>
                                        </p:attrNameLst>
                                      </p:cBhvr>
                                      <p:to>
                                        <p:strVal val="visible"/>
                                      </p:to>
                                    </p:set>
                                    <p:anim calcmode="lin" valueType="num">
                                      <p:cBhvr>
                                        <p:cTn id="101" dur="500" fill="hold"/>
                                        <p:tgtEl>
                                          <p:spTgt spid="55"/>
                                        </p:tgtEl>
                                        <p:attrNameLst>
                                          <p:attrName>ppt_w</p:attrName>
                                        </p:attrNameLst>
                                      </p:cBhvr>
                                      <p:tavLst>
                                        <p:tav tm="0">
                                          <p:val>
                                            <p:fltVal val="0"/>
                                          </p:val>
                                        </p:tav>
                                        <p:tav tm="100000">
                                          <p:val>
                                            <p:strVal val="#ppt_w"/>
                                          </p:val>
                                        </p:tav>
                                      </p:tavLst>
                                    </p:anim>
                                    <p:anim calcmode="lin" valueType="num">
                                      <p:cBhvr>
                                        <p:cTn id="102" dur="500" fill="hold"/>
                                        <p:tgtEl>
                                          <p:spTgt spid="55"/>
                                        </p:tgtEl>
                                        <p:attrNameLst>
                                          <p:attrName>ppt_h</p:attrName>
                                        </p:attrNameLst>
                                      </p:cBhvr>
                                      <p:tavLst>
                                        <p:tav tm="0">
                                          <p:val>
                                            <p:fltVal val="0"/>
                                          </p:val>
                                        </p:tav>
                                        <p:tav tm="100000">
                                          <p:val>
                                            <p:strVal val="#ppt_h"/>
                                          </p:val>
                                        </p:tav>
                                      </p:tavLst>
                                    </p:anim>
                                  </p:childTnLst>
                                </p:cTn>
                              </p:par>
                              <p:par>
                                <p:cTn id="103" presetID="23" presetClass="entr" presetSubtype="16" fill="hold" nodeType="withEffect">
                                  <p:stCondLst>
                                    <p:cond delay="0"/>
                                  </p:stCondLst>
                                  <p:childTnLst>
                                    <p:set>
                                      <p:cBhvr>
                                        <p:cTn id="104" dur="1" fill="hold">
                                          <p:stCondLst>
                                            <p:cond delay="0"/>
                                          </p:stCondLst>
                                        </p:cTn>
                                        <p:tgtEl>
                                          <p:spTgt spid="50"/>
                                        </p:tgtEl>
                                        <p:attrNameLst>
                                          <p:attrName>style.visibility</p:attrName>
                                        </p:attrNameLst>
                                      </p:cBhvr>
                                      <p:to>
                                        <p:strVal val="visible"/>
                                      </p:to>
                                    </p:set>
                                    <p:anim calcmode="lin" valueType="num">
                                      <p:cBhvr>
                                        <p:cTn id="105" dur="500" fill="hold"/>
                                        <p:tgtEl>
                                          <p:spTgt spid="50"/>
                                        </p:tgtEl>
                                        <p:attrNameLst>
                                          <p:attrName>ppt_w</p:attrName>
                                        </p:attrNameLst>
                                      </p:cBhvr>
                                      <p:tavLst>
                                        <p:tav tm="0">
                                          <p:val>
                                            <p:fltVal val="0"/>
                                          </p:val>
                                        </p:tav>
                                        <p:tav tm="100000">
                                          <p:val>
                                            <p:strVal val="#ppt_w"/>
                                          </p:val>
                                        </p:tav>
                                      </p:tavLst>
                                    </p:anim>
                                    <p:anim calcmode="lin" valueType="num">
                                      <p:cBhvr>
                                        <p:cTn id="106" dur="500" fill="hold"/>
                                        <p:tgtEl>
                                          <p:spTgt spid="50"/>
                                        </p:tgtEl>
                                        <p:attrNameLst>
                                          <p:attrName>ppt_h</p:attrName>
                                        </p:attrNameLst>
                                      </p:cBhvr>
                                      <p:tavLst>
                                        <p:tav tm="0">
                                          <p:val>
                                            <p:fltVal val="0"/>
                                          </p:val>
                                        </p:tav>
                                        <p:tav tm="100000">
                                          <p:val>
                                            <p:strVal val="#ppt_h"/>
                                          </p:val>
                                        </p:tav>
                                      </p:tavLst>
                                    </p:anim>
                                  </p:childTnLst>
                                </p:cTn>
                              </p:par>
                              <p:par>
                                <p:cTn id="107" presetID="23" presetClass="entr" presetSubtype="16" fill="hold" grpId="0" nodeType="withEffect">
                                  <p:stCondLst>
                                    <p:cond delay="0"/>
                                  </p:stCondLst>
                                  <p:childTnLst>
                                    <p:set>
                                      <p:cBhvr>
                                        <p:cTn id="108" dur="1" fill="hold">
                                          <p:stCondLst>
                                            <p:cond delay="0"/>
                                          </p:stCondLst>
                                        </p:cTn>
                                        <p:tgtEl>
                                          <p:spTgt spid="32"/>
                                        </p:tgtEl>
                                        <p:attrNameLst>
                                          <p:attrName>style.visibility</p:attrName>
                                        </p:attrNameLst>
                                      </p:cBhvr>
                                      <p:to>
                                        <p:strVal val="visible"/>
                                      </p:to>
                                    </p:set>
                                    <p:anim calcmode="lin" valueType="num">
                                      <p:cBhvr>
                                        <p:cTn id="109" dur="500" fill="hold"/>
                                        <p:tgtEl>
                                          <p:spTgt spid="32"/>
                                        </p:tgtEl>
                                        <p:attrNameLst>
                                          <p:attrName>ppt_w</p:attrName>
                                        </p:attrNameLst>
                                      </p:cBhvr>
                                      <p:tavLst>
                                        <p:tav tm="0">
                                          <p:val>
                                            <p:fltVal val="0"/>
                                          </p:val>
                                        </p:tav>
                                        <p:tav tm="100000">
                                          <p:val>
                                            <p:strVal val="#ppt_w"/>
                                          </p:val>
                                        </p:tav>
                                      </p:tavLst>
                                    </p:anim>
                                    <p:anim calcmode="lin" valueType="num">
                                      <p:cBhvr>
                                        <p:cTn id="110" dur="500" fill="hold"/>
                                        <p:tgtEl>
                                          <p:spTgt spid="32"/>
                                        </p:tgtEl>
                                        <p:attrNameLst>
                                          <p:attrName>ppt_h</p:attrName>
                                        </p:attrNameLst>
                                      </p:cBhvr>
                                      <p:tavLst>
                                        <p:tav tm="0">
                                          <p:val>
                                            <p:fltVal val="0"/>
                                          </p:val>
                                        </p:tav>
                                        <p:tav tm="100000">
                                          <p:val>
                                            <p:strVal val="#ppt_h"/>
                                          </p:val>
                                        </p:tav>
                                      </p:tavLst>
                                    </p:anim>
                                  </p:childTnLst>
                                </p:cTn>
                              </p:par>
                              <p:par>
                                <p:cTn id="111" presetID="23" presetClass="entr" presetSubtype="16" fill="hold" grpId="0" nodeType="withEffect">
                                  <p:stCondLst>
                                    <p:cond delay="0"/>
                                  </p:stCondLst>
                                  <p:childTnLst>
                                    <p:set>
                                      <p:cBhvr>
                                        <p:cTn id="112" dur="1" fill="hold">
                                          <p:stCondLst>
                                            <p:cond delay="0"/>
                                          </p:stCondLst>
                                        </p:cTn>
                                        <p:tgtEl>
                                          <p:spTgt spid="31"/>
                                        </p:tgtEl>
                                        <p:attrNameLst>
                                          <p:attrName>style.visibility</p:attrName>
                                        </p:attrNameLst>
                                      </p:cBhvr>
                                      <p:to>
                                        <p:strVal val="visible"/>
                                      </p:to>
                                    </p:set>
                                    <p:anim calcmode="lin" valueType="num">
                                      <p:cBhvr>
                                        <p:cTn id="113" dur="500" fill="hold"/>
                                        <p:tgtEl>
                                          <p:spTgt spid="31"/>
                                        </p:tgtEl>
                                        <p:attrNameLst>
                                          <p:attrName>ppt_w</p:attrName>
                                        </p:attrNameLst>
                                      </p:cBhvr>
                                      <p:tavLst>
                                        <p:tav tm="0">
                                          <p:val>
                                            <p:fltVal val="0"/>
                                          </p:val>
                                        </p:tav>
                                        <p:tav tm="100000">
                                          <p:val>
                                            <p:strVal val="#ppt_w"/>
                                          </p:val>
                                        </p:tav>
                                      </p:tavLst>
                                    </p:anim>
                                    <p:anim calcmode="lin" valueType="num">
                                      <p:cBhvr>
                                        <p:cTn id="114" dur="500" fill="hold"/>
                                        <p:tgtEl>
                                          <p:spTgt spid="31"/>
                                        </p:tgtEl>
                                        <p:attrNameLst>
                                          <p:attrName>ppt_h</p:attrName>
                                        </p:attrNameLst>
                                      </p:cBhvr>
                                      <p:tavLst>
                                        <p:tav tm="0">
                                          <p:val>
                                            <p:fltVal val="0"/>
                                          </p:val>
                                        </p:tav>
                                        <p:tav tm="100000">
                                          <p:val>
                                            <p:strVal val="#ppt_h"/>
                                          </p:val>
                                        </p:tav>
                                      </p:tavLst>
                                    </p:anim>
                                  </p:childTnLst>
                                </p:cTn>
                              </p:par>
                              <p:par>
                                <p:cTn id="115" presetID="23" presetClass="entr" presetSubtype="16" fill="hold" nodeType="withEffect">
                                  <p:stCondLst>
                                    <p:cond delay="0"/>
                                  </p:stCondLst>
                                  <p:childTnLst>
                                    <p:set>
                                      <p:cBhvr>
                                        <p:cTn id="116" dur="1" fill="hold">
                                          <p:stCondLst>
                                            <p:cond delay="0"/>
                                          </p:stCondLst>
                                        </p:cTn>
                                        <p:tgtEl>
                                          <p:spTgt spid="51"/>
                                        </p:tgtEl>
                                        <p:attrNameLst>
                                          <p:attrName>style.visibility</p:attrName>
                                        </p:attrNameLst>
                                      </p:cBhvr>
                                      <p:to>
                                        <p:strVal val="visible"/>
                                      </p:to>
                                    </p:set>
                                    <p:anim calcmode="lin" valueType="num">
                                      <p:cBhvr>
                                        <p:cTn id="117" dur="500" fill="hold"/>
                                        <p:tgtEl>
                                          <p:spTgt spid="51"/>
                                        </p:tgtEl>
                                        <p:attrNameLst>
                                          <p:attrName>ppt_w</p:attrName>
                                        </p:attrNameLst>
                                      </p:cBhvr>
                                      <p:tavLst>
                                        <p:tav tm="0">
                                          <p:val>
                                            <p:fltVal val="0"/>
                                          </p:val>
                                        </p:tav>
                                        <p:tav tm="100000">
                                          <p:val>
                                            <p:strVal val="#ppt_w"/>
                                          </p:val>
                                        </p:tav>
                                      </p:tavLst>
                                    </p:anim>
                                    <p:anim calcmode="lin" valueType="num">
                                      <p:cBhvr>
                                        <p:cTn id="118" dur="500" fill="hold"/>
                                        <p:tgtEl>
                                          <p:spTgt spid="51"/>
                                        </p:tgtEl>
                                        <p:attrNameLst>
                                          <p:attrName>ppt_h</p:attrName>
                                        </p:attrNameLst>
                                      </p:cBhvr>
                                      <p:tavLst>
                                        <p:tav tm="0">
                                          <p:val>
                                            <p:fltVal val="0"/>
                                          </p:val>
                                        </p:tav>
                                        <p:tav tm="100000">
                                          <p:val>
                                            <p:strVal val="#ppt_h"/>
                                          </p:val>
                                        </p:tav>
                                      </p:tavLst>
                                    </p:anim>
                                  </p:childTnLst>
                                </p:cTn>
                              </p:par>
                            </p:childTnLst>
                          </p:cTn>
                        </p:par>
                      </p:childTnLst>
                    </p:cTn>
                  </p:par>
                  <p:par>
                    <p:cTn id="119" fill="hold">
                      <p:stCondLst>
                        <p:cond delay="indefinite"/>
                      </p:stCondLst>
                      <p:childTnLst>
                        <p:par>
                          <p:cTn id="120" fill="hold">
                            <p:stCondLst>
                              <p:cond delay="0"/>
                            </p:stCondLst>
                            <p:childTnLst>
                              <p:par>
                                <p:cTn id="121" presetID="9" presetClass="entr" presetSubtype="0" fill="hold" grpId="0" nodeType="clickEffect">
                                  <p:stCondLst>
                                    <p:cond delay="0"/>
                                  </p:stCondLst>
                                  <p:childTnLst>
                                    <p:set>
                                      <p:cBhvr>
                                        <p:cTn id="122" dur="1" fill="hold">
                                          <p:stCondLst>
                                            <p:cond delay="0"/>
                                          </p:stCondLst>
                                        </p:cTn>
                                        <p:tgtEl>
                                          <p:spTgt spid="21"/>
                                        </p:tgtEl>
                                        <p:attrNameLst>
                                          <p:attrName>style.visibility</p:attrName>
                                        </p:attrNameLst>
                                      </p:cBhvr>
                                      <p:to>
                                        <p:strVal val="visible"/>
                                      </p:to>
                                    </p:set>
                                    <p:animEffect transition="in" filter="dissolve">
                                      <p:cBhvr>
                                        <p:cTn id="123" dur="500"/>
                                        <p:tgtEl>
                                          <p:spTgt spid="21"/>
                                        </p:tgtEl>
                                      </p:cBhvr>
                                    </p:animEffect>
                                  </p:childTnLst>
                                </p:cTn>
                              </p:par>
                            </p:childTnLst>
                          </p:cTn>
                        </p:par>
                      </p:childTnLst>
                    </p:cTn>
                  </p:par>
                  <p:par>
                    <p:cTn id="124" fill="hold">
                      <p:stCondLst>
                        <p:cond delay="indefinite"/>
                      </p:stCondLst>
                      <p:childTnLst>
                        <p:par>
                          <p:cTn id="125" fill="hold">
                            <p:stCondLst>
                              <p:cond delay="0"/>
                            </p:stCondLst>
                            <p:childTnLst>
                              <p:par>
                                <p:cTn id="126" presetID="23" presetClass="entr" presetSubtype="16" fill="hold" grpId="0" nodeType="clickEffect">
                                  <p:stCondLst>
                                    <p:cond delay="0"/>
                                  </p:stCondLst>
                                  <p:childTnLst>
                                    <p:set>
                                      <p:cBhvr>
                                        <p:cTn id="127" dur="1" fill="hold">
                                          <p:stCondLst>
                                            <p:cond delay="0"/>
                                          </p:stCondLst>
                                        </p:cTn>
                                        <p:tgtEl>
                                          <p:spTgt spid="23"/>
                                        </p:tgtEl>
                                        <p:attrNameLst>
                                          <p:attrName>style.visibility</p:attrName>
                                        </p:attrNameLst>
                                      </p:cBhvr>
                                      <p:to>
                                        <p:strVal val="visible"/>
                                      </p:to>
                                    </p:set>
                                    <p:anim calcmode="lin" valueType="num">
                                      <p:cBhvr>
                                        <p:cTn id="128" dur="500" fill="hold"/>
                                        <p:tgtEl>
                                          <p:spTgt spid="23"/>
                                        </p:tgtEl>
                                        <p:attrNameLst>
                                          <p:attrName>ppt_w</p:attrName>
                                        </p:attrNameLst>
                                      </p:cBhvr>
                                      <p:tavLst>
                                        <p:tav tm="0">
                                          <p:val>
                                            <p:fltVal val="0"/>
                                          </p:val>
                                        </p:tav>
                                        <p:tav tm="100000">
                                          <p:val>
                                            <p:strVal val="#ppt_w"/>
                                          </p:val>
                                        </p:tav>
                                      </p:tavLst>
                                    </p:anim>
                                    <p:anim calcmode="lin" valueType="num">
                                      <p:cBhvr>
                                        <p:cTn id="129" dur="500" fill="hold"/>
                                        <p:tgtEl>
                                          <p:spTgt spid="23"/>
                                        </p:tgtEl>
                                        <p:attrNameLst>
                                          <p:attrName>ppt_h</p:attrName>
                                        </p:attrNameLst>
                                      </p:cBhvr>
                                      <p:tavLst>
                                        <p:tav tm="0">
                                          <p:val>
                                            <p:fltVal val="0"/>
                                          </p:val>
                                        </p:tav>
                                        <p:tav tm="100000">
                                          <p:val>
                                            <p:strVal val="#ppt_h"/>
                                          </p:val>
                                        </p:tav>
                                      </p:tavLst>
                                    </p:anim>
                                  </p:childTnLst>
                                </p:cTn>
                              </p:par>
                            </p:childTnLst>
                          </p:cTn>
                        </p:par>
                      </p:childTnLst>
                    </p:cTn>
                  </p:par>
                  <p:par>
                    <p:cTn id="130" fill="hold">
                      <p:stCondLst>
                        <p:cond delay="indefinite"/>
                      </p:stCondLst>
                      <p:childTnLst>
                        <p:par>
                          <p:cTn id="131" fill="hold">
                            <p:stCondLst>
                              <p:cond delay="0"/>
                            </p:stCondLst>
                            <p:childTnLst>
                              <p:par>
                                <p:cTn id="132" presetID="23" presetClass="entr" presetSubtype="16" fill="hold" nodeType="clickEffect">
                                  <p:stCondLst>
                                    <p:cond delay="0"/>
                                  </p:stCondLst>
                                  <p:childTnLst>
                                    <p:set>
                                      <p:cBhvr>
                                        <p:cTn id="133" dur="1" fill="hold">
                                          <p:stCondLst>
                                            <p:cond delay="0"/>
                                          </p:stCondLst>
                                        </p:cTn>
                                        <p:tgtEl>
                                          <p:spTgt spid="47"/>
                                        </p:tgtEl>
                                        <p:attrNameLst>
                                          <p:attrName>style.visibility</p:attrName>
                                        </p:attrNameLst>
                                      </p:cBhvr>
                                      <p:to>
                                        <p:strVal val="visible"/>
                                      </p:to>
                                    </p:set>
                                    <p:anim calcmode="lin" valueType="num">
                                      <p:cBhvr>
                                        <p:cTn id="134" dur="500" fill="hold"/>
                                        <p:tgtEl>
                                          <p:spTgt spid="47"/>
                                        </p:tgtEl>
                                        <p:attrNameLst>
                                          <p:attrName>ppt_w</p:attrName>
                                        </p:attrNameLst>
                                      </p:cBhvr>
                                      <p:tavLst>
                                        <p:tav tm="0">
                                          <p:val>
                                            <p:fltVal val="0"/>
                                          </p:val>
                                        </p:tav>
                                        <p:tav tm="100000">
                                          <p:val>
                                            <p:strVal val="#ppt_w"/>
                                          </p:val>
                                        </p:tav>
                                      </p:tavLst>
                                    </p:anim>
                                    <p:anim calcmode="lin" valueType="num">
                                      <p:cBhvr>
                                        <p:cTn id="135" dur="500" fill="hold"/>
                                        <p:tgtEl>
                                          <p:spTgt spid="47"/>
                                        </p:tgtEl>
                                        <p:attrNameLst>
                                          <p:attrName>ppt_h</p:attrName>
                                        </p:attrNameLst>
                                      </p:cBhvr>
                                      <p:tavLst>
                                        <p:tav tm="0">
                                          <p:val>
                                            <p:fltVal val="0"/>
                                          </p:val>
                                        </p:tav>
                                        <p:tav tm="100000">
                                          <p:val>
                                            <p:strVal val="#ppt_h"/>
                                          </p:val>
                                        </p:tav>
                                      </p:tavLst>
                                    </p:anim>
                                  </p:childTnLst>
                                </p:cTn>
                              </p:par>
                              <p:par>
                                <p:cTn id="136" presetID="23" presetClass="entr" presetSubtype="16" fill="hold" grpId="0" nodeType="withEffect">
                                  <p:stCondLst>
                                    <p:cond delay="0"/>
                                  </p:stCondLst>
                                  <p:childTnLst>
                                    <p:set>
                                      <p:cBhvr>
                                        <p:cTn id="137" dur="1" fill="hold">
                                          <p:stCondLst>
                                            <p:cond delay="0"/>
                                          </p:stCondLst>
                                        </p:cTn>
                                        <p:tgtEl>
                                          <p:spTgt spid="6"/>
                                        </p:tgtEl>
                                        <p:attrNameLst>
                                          <p:attrName>style.visibility</p:attrName>
                                        </p:attrNameLst>
                                      </p:cBhvr>
                                      <p:to>
                                        <p:strVal val="visible"/>
                                      </p:to>
                                    </p:set>
                                    <p:anim calcmode="lin" valueType="num">
                                      <p:cBhvr>
                                        <p:cTn id="138" dur="500" fill="hold"/>
                                        <p:tgtEl>
                                          <p:spTgt spid="6"/>
                                        </p:tgtEl>
                                        <p:attrNameLst>
                                          <p:attrName>ppt_w</p:attrName>
                                        </p:attrNameLst>
                                      </p:cBhvr>
                                      <p:tavLst>
                                        <p:tav tm="0">
                                          <p:val>
                                            <p:fltVal val="0"/>
                                          </p:val>
                                        </p:tav>
                                        <p:tav tm="100000">
                                          <p:val>
                                            <p:strVal val="#ppt_w"/>
                                          </p:val>
                                        </p:tav>
                                      </p:tavLst>
                                    </p:anim>
                                    <p:anim calcmode="lin" valueType="num">
                                      <p:cBhvr>
                                        <p:cTn id="139" dur="500" fill="hold"/>
                                        <p:tgtEl>
                                          <p:spTgt spid="6"/>
                                        </p:tgtEl>
                                        <p:attrNameLst>
                                          <p:attrName>ppt_h</p:attrName>
                                        </p:attrNameLst>
                                      </p:cBhvr>
                                      <p:tavLst>
                                        <p:tav tm="0">
                                          <p:val>
                                            <p:fltVal val="0"/>
                                          </p:val>
                                        </p:tav>
                                        <p:tav tm="100000">
                                          <p:val>
                                            <p:strVal val="#ppt_h"/>
                                          </p:val>
                                        </p:tav>
                                      </p:tavLst>
                                    </p:anim>
                                  </p:childTnLst>
                                </p:cTn>
                              </p:par>
                              <p:par>
                                <p:cTn id="140" presetID="23" presetClass="entr" presetSubtype="16" fill="hold" grpId="0" nodeType="withEffect">
                                  <p:stCondLst>
                                    <p:cond delay="0"/>
                                  </p:stCondLst>
                                  <p:childTnLst>
                                    <p:set>
                                      <p:cBhvr>
                                        <p:cTn id="141" dur="1" fill="hold">
                                          <p:stCondLst>
                                            <p:cond delay="0"/>
                                          </p:stCondLst>
                                        </p:cTn>
                                        <p:tgtEl>
                                          <p:spTgt spid="44"/>
                                        </p:tgtEl>
                                        <p:attrNameLst>
                                          <p:attrName>style.visibility</p:attrName>
                                        </p:attrNameLst>
                                      </p:cBhvr>
                                      <p:to>
                                        <p:strVal val="visible"/>
                                      </p:to>
                                    </p:set>
                                    <p:anim calcmode="lin" valueType="num">
                                      <p:cBhvr>
                                        <p:cTn id="142" dur="500" fill="hold"/>
                                        <p:tgtEl>
                                          <p:spTgt spid="44"/>
                                        </p:tgtEl>
                                        <p:attrNameLst>
                                          <p:attrName>ppt_w</p:attrName>
                                        </p:attrNameLst>
                                      </p:cBhvr>
                                      <p:tavLst>
                                        <p:tav tm="0">
                                          <p:val>
                                            <p:fltVal val="0"/>
                                          </p:val>
                                        </p:tav>
                                        <p:tav tm="100000">
                                          <p:val>
                                            <p:strVal val="#ppt_w"/>
                                          </p:val>
                                        </p:tav>
                                      </p:tavLst>
                                    </p:anim>
                                    <p:anim calcmode="lin" valueType="num">
                                      <p:cBhvr>
                                        <p:cTn id="143" dur="500" fill="hold"/>
                                        <p:tgtEl>
                                          <p:spTgt spid="44"/>
                                        </p:tgtEl>
                                        <p:attrNameLst>
                                          <p:attrName>ppt_h</p:attrName>
                                        </p:attrNameLst>
                                      </p:cBhvr>
                                      <p:tavLst>
                                        <p:tav tm="0">
                                          <p:val>
                                            <p:fltVal val="0"/>
                                          </p:val>
                                        </p:tav>
                                        <p:tav tm="100000">
                                          <p:val>
                                            <p:strVal val="#ppt_h"/>
                                          </p:val>
                                        </p:tav>
                                      </p:tavLst>
                                    </p:anim>
                                  </p:childTnLst>
                                </p:cTn>
                              </p:par>
                            </p:childTnLst>
                          </p:cTn>
                        </p:par>
                      </p:childTnLst>
                    </p:cTn>
                  </p:par>
                  <p:par>
                    <p:cTn id="144" fill="hold">
                      <p:stCondLst>
                        <p:cond delay="indefinite"/>
                      </p:stCondLst>
                      <p:childTnLst>
                        <p:par>
                          <p:cTn id="145" fill="hold">
                            <p:stCondLst>
                              <p:cond delay="0"/>
                            </p:stCondLst>
                            <p:childTnLst>
                              <p:par>
                                <p:cTn id="146" presetID="23" presetClass="entr" presetSubtype="16" fill="hold" grpId="0" nodeType="clickEffect">
                                  <p:stCondLst>
                                    <p:cond delay="0"/>
                                  </p:stCondLst>
                                  <p:childTnLst>
                                    <p:set>
                                      <p:cBhvr>
                                        <p:cTn id="147" dur="1" fill="hold">
                                          <p:stCondLst>
                                            <p:cond delay="0"/>
                                          </p:stCondLst>
                                        </p:cTn>
                                        <p:tgtEl>
                                          <p:spTgt spid="22"/>
                                        </p:tgtEl>
                                        <p:attrNameLst>
                                          <p:attrName>style.visibility</p:attrName>
                                        </p:attrNameLst>
                                      </p:cBhvr>
                                      <p:to>
                                        <p:strVal val="visible"/>
                                      </p:to>
                                    </p:set>
                                    <p:anim calcmode="lin" valueType="num">
                                      <p:cBhvr>
                                        <p:cTn id="148" dur="500" fill="hold"/>
                                        <p:tgtEl>
                                          <p:spTgt spid="22"/>
                                        </p:tgtEl>
                                        <p:attrNameLst>
                                          <p:attrName>ppt_w</p:attrName>
                                        </p:attrNameLst>
                                      </p:cBhvr>
                                      <p:tavLst>
                                        <p:tav tm="0">
                                          <p:val>
                                            <p:fltVal val="0"/>
                                          </p:val>
                                        </p:tav>
                                        <p:tav tm="100000">
                                          <p:val>
                                            <p:strVal val="#ppt_w"/>
                                          </p:val>
                                        </p:tav>
                                      </p:tavLst>
                                    </p:anim>
                                    <p:anim calcmode="lin" valueType="num">
                                      <p:cBhvr>
                                        <p:cTn id="149" dur="500" fill="hold"/>
                                        <p:tgtEl>
                                          <p:spTgt spid="22"/>
                                        </p:tgtEl>
                                        <p:attrNameLst>
                                          <p:attrName>ppt_h</p:attrName>
                                        </p:attrNameLst>
                                      </p:cBhvr>
                                      <p:tavLst>
                                        <p:tav tm="0">
                                          <p:val>
                                            <p:fltVal val="0"/>
                                          </p:val>
                                        </p:tav>
                                        <p:tav tm="100000">
                                          <p:val>
                                            <p:strVal val="#ppt_h"/>
                                          </p:val>
                                        </p:tav>
                                      </p:tavLst>
                                    </p:anim>
                                  </p:childTnLst>
                                </p:cTn>
                              </p:par>
                            </p:childTnLst>
                          </p:cTn>
                        </p:par>
                      </p:childTnLst>
                    </p:cTn>
                  </p:par>
                  <p:par>
                    <p:cTn id="150" fill="hold">
                      <p:stCondLst>
                        <p:cond delay="indefinite"/>
                      </p:stCondLst>
                      <p:childTnLst>
                        <p:par>
                          <p:cTn id="151" fill="hold">
                            <p:stCondLst>
                              <p:cond delay="0"/>
                            </p:stCondLst>
                            <p:childTnLst>
                              <p:par>
                                <p:cTn id="152" presetID="23" presetClass="entr" presetSubtype="16" fill="hold" nodeType="clickEffect">
                                  <p:stCondLst>
                                    <p:cond delay="0"/>
                                  </p:stCondLst>
                                  <p:childTnLst>
                                    <p:set>
                                      <p:cBhvr>
                                        <p:cTn id="153" dur="1" fill="hold">
                                          <p:stCondLst>
                                            <p:cond delay="0"/>
                                          </p:stCondLst>
                                        </p:cTn>
                                        <p:tgtEl>
                                          <p:spTgt spid="46"/>
                                        </p:tgtEl>
                                        <p:attrNameLst>
                                          <p:attrName>style.visibility</p:attrName>
                                        </p:attrNameLst>
                                      </p:cBhvr>
                                      <p:to>
                                        <p:strVal val="visible"/>
                                      </p:to>
                                    </p:set>
                                    <p:anim calcmode="lin" valueType="num">
                                      <p:cBhvr>
                                        <p:cTn id="154" dur="500" fill="hold"/>
                                        <p:tgtEl>
                                          <p:spTgt spid="46"/>
                                        </p:tgtEl>
                                        <p:attrNameLst>
                                          <p:attrName>ppt_w</p:attrName>
                                        </p:attrNameLst>
                                      </p:cBhvr>
                                      <p:tavLst>
                                        <p:tav tm="0">
                                          <p:val>
                                            <p:fltVal val="0"/>
                                          </p:val>
                                        </p:tav>
                                        <p:tav tm="100000">
                                          <p:val>
                                            <p:strVal val="#ppt_w"/>
                                          </p:val>
                                        </p:tav>
                                      </p:tavLst>
                                    </p:anim>
                                    <p:anim calcmode="lin" valueType="num">
                                      <p:cBhvr>
                                        <p:cTn id="155" dur="500" fill="hold"/>
                                        <p:tgtEl>
                                          <p:spTgt spid="46"/>
                                        </p:tgtEl>
                                        <p:attrNameLst>
                                          <p:attrName>ppt_h</p:attrName>
                                        </p:attrNameLst>
                                      </p:cBhvr>
                                      <p:tavLst>
                                        <p:tav tm="0">
                                          <p:val>
                                            <p:fltVal val="0"/>
                                          </p:val>
                                        </p:tav>
                                        <p:tav tm="100000">
                                          <p:val>
                                            <p:strVal val="#ppt_h"/>
                                          </p:val>
                                        </p:tav>
                                      </p:tavLst>
                                    </p:anim>
                                  </p:childTnLst>
                                </p:cTn>
                              </p:par>
                              <p:par>
                                <p:cTn id="156" presetID="23" presetClass="entr" presetSubtype="16" fill="hold" nodeType="withEffect">
                                  <p:stCondLst>
                                    <p:cond delay="0"/>
                                  </p:stCondLst>
                                  <p:childTnLst>
                                    <p:set>
                                      <p:cBhvr>
                                        <p:cTn id="157" dur="1" fill="hold">
                                          <p:stCondLst>
                                            <p:cond delay="0"/>
                                          </p:stCondLst>
                                        </p:cTn>
                                        <p:tgtEl>
                                          <p:spTgt spid="26"/>
                                        </p:tgtEl>
                                        <p:attrNameLst>
                                          <p:attrName>style.visibility</p:attrName>
                                        </p:attrNameLst>
                                      </p:cBhvr>
                                      <p:to>
                                        <p:strVal val="visible"/>
                                      </p:to>
                                    </p:set>
                                    <p:anim calcmode="lin" valueType="num">
                                      <p:cBhvr>
                                        <p:cTn id="158" dur="500" fill="hold"/>
                                        <p:tgtEl>
                                          <p:spTgt spid="26"/>
                                        </p:tgtEl>
                                        <p:attrNameLst>
                                          <p:attrName>ppt_w</p:attrName>
                                        </p:attrNameLst>
                                      </p:cBhvr>
                                      <p:tavLst>
                                        <p:tav tm="0">
                                          <p:val>
                                            <p:fltVal val="0"/>
                                          </p:val>
                                        </p:tav>
                                        <p:tav tm="100000">
                                          <p:val>
                                            <p:strVal val="#ppt_w"/>
                                          </p:val>
                                        </p:tav>
                                      </p:tavLst>
                                    </p:anim>
                                    <p:anim calcmode="lin" valueType="num">
                                      <p:cBhvr>
                                        <p:cTn id="159" dur="500" fill="hold"/>
                                        <p:tgtEl>
                                          <p:spTgt spid="26"/>
                                        </p:tgtEl>
                                        <p:attrNameLst>
                                          <p:attrName>ppt_h</p:attrName>
                                        </p:attrNameLst>
                                      </p:cBhvr>
                                      <p:tavLst>
                                        <p:tav tm="0">
                                          <p:val>
                                            <p:fltVal val="0"/>
                                          </p:val>
                                        </p:tav>
                                        <p:tav tm="100000">
                                          <p:val>
                                            <p:strVal val="#ppt_h"/>
                                          </p:val>
                                        </p:tav>
                                      </p:tavLst>
                                    </p:anim>
                                  </p:childTnLst>
                                </p:cTn>
                              </p:par>
                              <p:par>
                                <p:cTn id="160" presetID="23" presetClass="entr" presetSubtype="16" fill="hold" grpId="0" nodeType="withEffect">
                                  <p:stCondLst>
                                    <p:cond delay="0"/>
                                  </p:stCondLst>
                                  <p:childTnLst>
                                    <p:set>
                                      <p:cBhvr>
                                        <p:cTn id="161" dur="1" fill="hold">
                                          <p:stCondLst>
                                            <p:cond delay="0"/>
                                          </p:stCondLst>
                                        </p:cTn>
                                        <p:tgtEl>
                                          <p:spTgt spid="7"/>
                                        </p:tgtEl>
                                        <p:attrNameLst>
                                          <p:attrName>style.visibility</p:attrName>
                                        </p:attrNameLst>
                                      </p:cBhvr>
                                      <p:to>
                                        <p:strVal val="visible"/>
                                      </p:to>
                                    </p:set>
                                    <p:anim calcmode="lin" valueType="num">
                                      <p:cBhvr>
                                        <p:cTn id="162" dur="500" fill="hold"/>
                                        <p:tgtEl>
                                          <p:spTgt spid="7"/>
                                        </p:tgtEl>
                                        <p:attrNameLst>
                                          <p:attrName>ppt_w</p:attrName>
                                        </p:attrNameLst>
                                      </p:cBhvr>
                                      <p:tavLst>
                                        <p:tav tm="0">
                                          <p:val>
                                            <p:fltVal val="0"/>
                                          </p:val>
                                        </p:tav>
                                        <p:tav tm="100000">
                                          <p:val>
                                            <p:strVal val="#ppt_w"/>
                                          </p:val>
                                        </p:tav>
                                      </p:tavLst>
                                    </p:anim>
                                    <p:anim calcmode="lin" valueType="num">
                                      <p:cBhvr>
                                        <p:cTn id="163" dur="500" fill="hold"/>
                                        <p:tgtEl>
                                          <p:spTgt spid="7"/>
                                        </p:tgtEl>
                                        <p:attrNameLst>
                                          <p:attrName>ppt_h</p:attrName>
                                        </p:attrNameLst>
                                      </p:cBhvr>
                                      <p:tavLst>
                                        <p:tav tm="0">
                                          <p:val>
                                            <p:fltVal val="0"/>
                                          </p:val>
                                        </p:tav>
                                        <p:tav tm="100000">
                                          <p:val>
                                            <p:strVal val="#ppt_h"/>
                                          </p:val>
                                        </p:tav>
                                      </p:tavLst>
                                    </p:anim>
                                  </p:childTnLst>
                                </p:cTn>
                              </p:par>
                              <p:par>
                                <p:cTn id="164" presetID="23" presetClass="entr" presetSubtype="16" fill="hold" grpId="0" nodeType="withEffect">
                                  <p:stCondLst>
                                    <p:cond delay="0"/>
                                  </p:stCondLst>
                                  <p:childTnLst>
                                    <p:set>
                                      <p:cBhvr>
                                        <p:cTn id="165" dur="1" fill="hold">
                                          <p:stCondLst>
                                            <p:cond delay="0"/>
                                          </p:stCondLst>
                                        </p:cTn>
                                        <p:tgtEl>
                                          <p:spTgt spid="24"/>
                                        </p:tgtEl>
                                        <p:attrNameLst>
                                          <p:attrName>style.visibility</p:attrName>
                                        </p:attrNameLst>
                                      </p:cBhvr>
                                      <p:to>
                                        <p:strVal val="visible"/>
                                      </p:to>
                                    </p:set>
                                    <p:anim calcmode="lin" valueType="num">
                                      <p:cBhvr>
                                        <p:cTn id="166" dur="500" fill="hold"/>
                                        <p:tgtEl>
                                          <p:spTgt spid="24"/>
                                        </p:tgtEl>
                                        <p:attrNameLst>
                                          <p:attrName>ppt_w</p:attrName>
                                        </p:attrNameLst>
                                      </p:cBhvr>
                                      <p:tavLst>
                                        <p:tav tm="0">
                                          <p:val>
                                            <p:fltVal val="0"/>
                                          </p:val>
                                        </p:tav>
                                        <p:tav tm="100000">
                                          <p:val>
                                            <p:strVal val="#ppt_w"/>
                                          </p:val>
                                        </p:tav>
                                      </p:tavLst>
                                    </p:anim>
                                    <p:anim calcmode="lin" valueType="num">
                                      <p:cBhvr>
                                        <p:cTn id="167" dur="500" fill="hold"/>
                                        <p:tgtEl>
                                          <p:spTgt spid="24"/>
                                        </p:tgtEl>
                                        <p:attrNameLst>
                                          <p:attrName>ppt_h</p:attrName>
                                        </p:attrNameLst>
                                      </p:cBhvr>
                                      <p:tavLst>
                                        <p:tav tm="0">
                                          <p:val>
                                            <p:fltVal val="0"/>
                                          </p:val>
                                        </p:tav>
                                        <p:tav tm="100000">
                                          <p:val>
                                            <p:strVal val="#ppt_h"/>
                                          </p:val>
                                        </p:tav>
                                      </p:tavLst>
                                    </p:anim>
                                  </p:childTnLst>
                                </p:cTn>
                              </p:par>
                            </p:childTnLst>
                          </p:cTn>
                        </p:par>
                      </p:childTnLst>
                    </p:cTn>
                  </p:par>
                  <p:par>
                    <p:cTn id="168" fill="hold">
                      <p:stCondLst>
                        <p:cond delay="indefinite"/>
                      </p:stCondLst>
                      <p:childTnLst>
                        <p:par>
                          <p:cTn id="169" fill="hold">
                            <p:stCondLst>
                              <p:cond delay="0"/>
                            </p:stCondLst>
                            <p:childTnLst>
                              <p:par>
                                <p:cTn id="170" presetID="23" presetClass="entr" presetSubtype="16" fill="hold" grpId="0" nodeType="clickEffect">
                                  <p:stCondLst>
                                    <p:cond delay="0"/>
                                  </p:stCondLst>
                                  <p:childTnLst>
                                    <p:set>
                                      <p:cBhvr>
                                        <p:cTn id="171" dur="1" fill="hold">
                                          <p:stCondLst>
                                            <p:cond delay="0"/>
                                          </p:stCondLst>
                                        </p:cTn>
                                        <p:tgtEl>
                                          <p:spTgt spid="8"/>
                                        </p:tgtEl>
                                        <p:attrNameLst>
                                          <p:attrName>style.visibility</p:attrName>
                                        </p:attrNameLst>
                                      </p:cBhvr>
                                      <p:to>
                                        <p:strVal val="visible"/>
                                      </p:to>
                                    </p:set>
                                    <p:anim calcmode="lin" valueType="num">
                                      <p:cBhvr>
                                        <p:cTn id="172" dur="500" fill="hold"/>
                                        <p:tgtEl>
                                          <p:spTgt spid="8"/>
                                        </p:tgtEl>
                                        <p:attrNameLst>
                                          <p:attrName>ppt_w</p:attrName>
                                        </p:attrNameLst>
                                      </p:cBhvr>
                                      <p:tavLst>
                                        <p:tav tm="0">
                                          <p:val>
                                            <p:fltVal val="0"/>
                                          </p:val>
                                        </p:tav>
                                        <p:tav tm="100000">
                                          <p:val>
                                            <p:strVal val="#ppt_w"/>
                                          </p:val>
                                        </p:tav>
                                      </p:tavLst>
                                    </p:anim>
                                    <p:anim calcmode="lin" valueType="num">
                                      <p:cBhvr>
                                        <p:cTn id="173" dur="500" fill="hold"/>
                                        <p:tgtEl>
                                          <p:spTgt spid="8"/>
                                        </p:tgtEl>
                                        <p:attrNameLst>
                                          <p:attrName>ppt_h</p:attrName>
                                        </p:attrNameLst>
                                      </p:cBhvr>
                                      <p:tavLst>
                                        <p:tav tm="0">
                                          <p:val>
                                            <p:fltVal val="0"/>
                                          </p:val>
                                        </p:tav>
                                        <p:tav tm="100000">
                                          <p:val>
                                            <p:strVal val="#ppt_h"/>
                                          </p:val>
                                        </p:tav>
                                      </p:tavLst>
                                    </p:anim>
                                  </p:childTnLst>
                                </p:cTn>
                              </p:par>
                              <p:par>
                                <p:cTn id="174" presetID="23" presetClass="entr" presetSubtype="16" fill="hold" nodeType="withEffect">
                                  <p:stCondLst>
                                    <p:cond delay="0"/>
                                  </p:stCondLst>
                                  <p:childTnLst>
                                    <p:set>
                                      <p:cBhvr>
                                        <p:cTn id="175" dur="1" fill="hold">
                                          <p:stCondLst>
                                            <p:cond delay="0"/>
                                          </p:stCondLst>
                                        </p:cTn>
                                        <p:tgtEl>
                                          <p:spTgt spid="25"/>
                                        </p:tgtEl>
                                        <p:attrNameLst>
                                          <p:attrName>style.visibility</p:attrName>
                                        </p:attrNameLst>
                                      </p:cBhvr>
                                      <p:to>
                                        <p:strVal val="visible"/>
                                      </p:to>
                                    </p:set>
                                    <p:anim calcmode="lin" valueType="num">
                                      <p:cBhvr>
                                        <p:cTn id="176" dur="500" fill="hold"/>
                                        <p:tgtEl>
                                          <p:spTgt spid="25"/>
                                        </p:tgtEl>
                                        <p:attrNameLst>
                                          <p:attrName>ppt_w</p:attrName>
                                        </p:attrNameLst>
                                      </p:cBhvr>
                                      <p:tavLst>
                                        <p:tav tm="0">
                                          <p:val>
                                            <p:fltVal val="0"/>
                                          </p:val>
                                        </p:tav>
                                        <p:tav tm="100000">
                                          <p:val>
                                            <p:strVal val="#ppt_w"/>
                                          </p:val>
                                        </p:tav>
                                      </p:tavLst>
                                    </p:anim>
                                    <p:anim calcmode="lin" valueType="num">
                                      <p:cBhvr>
                                        <p:cTn id="177" dur="500" fill="hold"/>
                                        <p:tgtEl>
                                          <p:spTgt spid="25"/>
                                        </p:tgtEl>
                                        <p:attrNameLst>
                                          <p:attrName>ppt_h</p:attrName>
                                        </p:attrNameLst>
                                      </p:cBhvr>
                                      <p:tavLst>
                                        <p:tav tm="0">
                                          <p:val>
                                            <p:fltVal val="0"/>
                                          </p:val>
                                        </p:tav>
                                        <p:tav tm="100000">
                                          <p:val>
                                            <p:strVal val="#ppt_h"/>
                                          </p:val>
                                        </p:tav>
                                      </p:tavLst>
                                    </p:anim>
                                  </p:childTnLst>
                                </p:cTn>
                              </p:par>
                            </p:childTnLst>
                          </p:cTn>
                        </p:par>
                      </p:childTnLst>
                    </p:cTn>
                  </p:par>
                  <p:par>
                    <p:cTn id="178" fill="hold">
                      <p:stCondLst>
                        <p:cond delay="indefinite"/>
                      </p:stCondLst>
                      <p:childTnLst>
                        <p:par>
                          <p:cTn id="179" fill="hold">
                            <p:stCondLst>
                              <p:cond delay="0"/>
                            </p:stCondLst>
                            <p:childTnLst>
                              <p:par>
                                <p:cTn id="180" presetID="23" presetClass="entr" presetSubtype="16" fill="hold" nodeType="clickEffect">
                                  <p:stCondLst>
                                    <p:cond delay="0"/>
                                  </p:stCondLst>
                                  <p:childTnLst>
                                    <p:set>
                                      <p:cBhvr>
                                        <p:cTn id="181" dur="1" fill="hold">
                                          <p:stCondLst>
                                            <p:cond delay="0"/>
                                          </p:stCondLst>
                                        </p:cTn>
                                        <p:tgtEl>
                                          <p:spTgt spid="53"/>
                                        </p:tgtEl>
                                        <p:attrNameLst>
                                          <p:attrName>style.visibility</p:attrName>
                                        </p:attrNameLst>
                                      </p:cBhvr>
                                      <p:to>
                                        <p:strVal val="visible"/>
                                      </p:to>
                                    </p:set>
                                    <p:anim calcmode="lin" valueType="num">
                                      <p:cBhvr>
                                        <p:cTn id="182" dur="500" fill="hold"/>
                                        <p:tgtEl>
                                          <p:spTgt spid="53"/>
                                        </p:tgtEl>
                                        <p:attrNameLst>
                                          <p:attrName>ppt_w</p:attrName>
                                        </p:attrNameLst>
                                      </p:cBhvr>
                                      <p:tavLst>
                                        <p:tav tm="0">
                                          <p:val>
                                            <p:fltVal val="0"/>
                                          </p:val>
                                        </p:tav>
                                        <p:tav tm="100000">
                                          <p:val>
                                            <p:strVal val="#ppt_w"/>
                                          </p:val>
                                        </p:tav>
                                      </p:tavLst>
                                    </p:anim>
                                    <p:anim calcmode="lin" valueType="num">
                                      <p:cBhvr>
                                        <p:cTn id="183" dur="500" fill="hold"/>
                                        <p:tgtEl>
                                          <p:spTgt spid="53"/>
                                        </p:tgtEl>
                                        <p:attrNameLst>
                                          <p:attrName>ppt_h</p:attrName>
                                        </p:attrNameLst>
                                      </p:cBhvr>
                                      <p:tavLst>
                                        <p:tav tm="0">
                                          <p:val>
                                            <p:fltVal val="0"/>
                                          </p:val>
                                        </p:tav>
                                        <p:tav tm="100000">
                                          <p:val>
                                            <p:strVal val="#ppt_h"/>
                                          </p:val>
                                        </p:tav>
                                      </p:tavLst>
                                    </p:anim>
                                  </p:childTnLst>
                                </p:cTn>
                              </p:par>
                            </p:childTnLst>
                          </p:cTn>
                        </p:par>
                      </p:childTnLst>
                    </p:cTn>
                  </p:par>
                  <p:par>
                    <p:cTn id="184" fill="hold">
                      <p:stCondLst>
                        <p:cond delay="indefinite"/>
                      </p:stCondLst>
                      <p:childTnLst>
                        <p:par>
                          <p:cTn id="185" fill="hold">
                            <p:stCondLst>
                              <p:cond delay="0"/>
                            </p:stCondLst>
                            <p:childTnLst>
                              <p:par>
                                <p:cTn id="186" presetID="23" presetClass="entr" presetSubtype="16" fill="hold" grpId="0" nodeType="clickEffect">
                                  <p:stCondLst>
                                    <p:cond delay="0"/>
                                  </p:stCondLst>
                                  <p:childTnLst>
                                    <p:set>
                                      <p:cBhvr>
                                        <p:cTn id="187" dur="1" fill="hold">
                                          <p:stCondLst>
                                            <p:cond delay="0"/>
                                          </p:stCondLst>
                                        </p:cTn>
                                        <p:tgtEl>
                                          <p:spTgt spid="27"/>
                                        </p:tgtEl>
                                        <p:attrNameLst>
                                          <p:attrName>style.visibility</p:attrName>
                                        </p:attrNameLst>
                                      </p:cBhvr>
                                      <p:to>
                                        <p:strVal val="visible"/>
                                      </p:to>
                                    </p:set>
                                    <p:anim calcmode="lin" valueType="num">
                                      <p:cBhvr>
                                        <p:cTn id="188" dur="500" fill="hold"/>
                                        <p:tgtEl>
                                          <p:spTgt spid="27"/>
                                        </p:tgtEl>
                                        <p:attrNameLst>
                                          <p:attrName>ppt_w</p:attrName>
                                        </p:attrNameLst>
                                      </p:cBhvr>
                                      <p:tavLst>
                                        <p:tav tm="0">
                                          <p:val>
                                            <p:fltVal val="0"/>
                                          </p:val>
                                        </p:tav>
                                        <p:tav tm="100000">
                                          <p:val>
                                            <p:strVal val="#ppt_w"/>
                                          </p:val>
                                        </p:tav>
                                      </p:tavLst>
                                    </p:anim>
                                    <p:anim calcmode="lin" valueType="num">
                                      <p:cBhvr>
                                        <p:cTn id="189" dur="500" fill="hold"/>
                                        <p:tgtEl>
                                          <p:spTgt spid="27"/>
                                        </p:tgtEl>
                                        <p:attrNameLst>
                                          <p:attrName>ppt_h</p:attrName>
                                        </p:attrNameLst>
                                      </p:cBhvr>
                                      <p:tavLst>
                                        <p:tav tm="0">
                                          <p:val>
                                            <p:fltVal val="0"/>
                                          </p:val>
                                        </p:tav>
                                        <p:tav tm="100000">
                                          <p:val>
                                            <p:strVal val="#ppt_h"/>
                                          </p:val>
                                        </p:tav>
                                      </p:tavLst>
                                    </p:anim>
                                  </p:childTnLst>
                                </p:cTn>
                              </p:par>
                            </p:childTnLst>
                          </p:cTn>
                        </p:par>
                      </p:childTnLst>
                    </p:cTn>
                  </p:par>
                  <p:par>
                    <p:cTn id="190" fill="hold">
                      <p:stCondLst>
                        <p:cond delay="indefinite"/>
                      </p:stCondLst>
                      <p:childTnLst>
                        <p:par>
                          <p:cTn id="191" fill="hold">
                            <p:stCondLst>
                              <p:cond delay="0"/>
                            </p:stCondLst>
                            <p:childTnLst>
                              <p:par>
                                <p:cTn id="192" presetID="23" presetClass="entr" presetSubtype="16" fill="hold" grpId="0" nodeType="clickEffect">
                                  <p:stCondLst>
                                    <p:cond delay="0"/>
                                  </p:stCondLst>
                                  <p:childTnLst>
                                    <p:set>
                                      <p:cBhvr>
                                        <p:cTn id="193" dur="1" fill="hold">
                                          <p:stCondLst>
                                            <p:cond delay="0"/>
                                          </p:stCondLst>
                                        </p:cTn>
                                        <p:tgtEl>
                                          <p:spTgt spid="29"/>
                                        </p:tgtEl>
                                        <p:attrNameLst>
                                          <p:attrName>style.visibility</p:attrName>
                                        </p:attrNameLst>
                                      </p:cBhvr>
                                      <p:to>
                                        <p:strVal val="visible"/>
                                      </p:to>
                                    </p:set>
                                    <p:anim calcmode="lin" valueType="num">
                                      <p:cBhvr>
                                        <p:cTn id="194" dur="500" fill="hold"/>
                                        <p:tgtEl>
                                          <p:spTgt spid="29"/>
                                        </p:tgtEl>
                                        <p:attrNameLst>
                                          <p:attrName>ppt_w</p:attrName>
                                        </p:attrNameLst>
                                      </p:cBhvr>
                                      <p:tavLst>
                                        <p:tav tm="0">
                                          <p:val>
                                            <p:fltVal val="0"/>
                                          </p:val>
                                        </p:tav>
                                        <p:tav tm="100000">
                                          <p:val>
                                            <p:strVal val="#ppt_w"/>
                                          </p:val>
                                        </p:tav>
                                      </p:tavLst>
                                    </p:anim>
                                    <p:anim calcmode="lin" valueType="num">
                                      <p:cBhvr>
                                        <p:cTn id="195" dur="500" fill="hold"/>
                                        <p:tgtEl>
                                          <p:spTgt spid="29"/>
                                        </p:tgtEl>
                                        <p:attrNameLst>
                                          <p:attrName>ppt_h</p:attrName>
                                        </p:attrNameLst>
                                      </p:cBhvr>
                                      <p:tavLst>
                                        <p:tav tm="0">
                                          <p:val>
                                            <p:fltVal val="0"/>
                                          </p:val>
                                        </p:tav>
                                        <p:tav tm="100000">
                                          <p:val>
                                            <p:strVal val="#ppt_h"/>
                                          </p:val>
                                        </p:tav>
                                      </p:tavLst>
                                    </p:anim>
                                  </p:childTnLst>
                                </p:cTn>
                              </p:par>
                            </p:childTnLst>
                          </p:cTn>
                        </p:par>
                      </p:childTnLst>
                    </p:cTn>
                  </p:par>
                  <p:par>
                    <p:cTn id="196" fill="hold">
                      <p:stCondLst>
                        <p:cond delay="indefinite"/>
                      </p:stCondLst>
                      <p:childTnLst>
                        <p:par>
                          <p:cTn id="197" fill="hold">
                            <p:stCondLst>
                              <p:cond delay="0"/>
                            </p:stCondLst>
                            <p:childTnLst>
                              <p:par>
                                <p:cTn id="198" presetID="23" presetClass="entr" presetSubtype="16" fill="hold" nodeType="clickEffect">
                                  <p:stCondLst>
                                    <p:cond delay="0"/>
                                  </p:stCondLst>
                                  <p:childTnLst>
                                    <p:set>
                                      <p:cBhvr>
                                        <p:cTn id="199" dur="1" fill="hold">
                                          <p:stCondLst>
                                            <p:cond delay="0"/>
                                          </p:stCondLst>
                                        </p:cTn>
                                        <p:tgtEl>
                                          <p:spTgt spid="36"/>
                                        </p:tgtEl>
                                        <p:attrNameLst>
                                          <p:attrName>style.visibility</p:attrName>
                                        </p:attrNameLst>
                                      </p:cBhvr>
                                      <p:to>
                                        <p:strVal val="visible"/>
                                      </p:to>
                                    </p:set>
                                    <p:anim calcmode="lin" valueType="num">
                                      <p:cBhvr>
                                        <p:cTn id="200" dur="500" fill="hold"/>
                                        <p:tgtEl>
                                          <p:spTgt spid="36"/>
                                        </p:tgtEl>
                                        <p:attrNameLst>
                                          <p:attrName>ppt_w</p:attrName>
                                        </p:attrNameLst>
                                      </p:cBhvr>
                                      <p:tavLst>
                                        <p:tav tm="0">
                                          <p:val>
                                            <p:fltVal val="0"/>
                                          </p:val>
                                        </p:tav>
                                        <p:tav tm="100000">
                                          <p:val>
                                            <p:strVal val="#ppt_w"/>
                                          </p:val>
                                        </p:tav>
                                      </p:tavLst>
                                    </p:anim>
                                    <p:anim calcmode="lin" valueType="num">
                                      <p:cBhvr>
                                        <p:cTn id="201" dur="500" fill="hold"/>
                                        <p:tgtEl>
                                          <p:spTgt spid="36"/>
                                        </p:tgtEl>
                                        <p:attrNameLst>
                                          <p:attrName>ppt_h</p:attrName>
                                        </p:attrNameLst>
                                      </p:cBhvr>
                                      <p:tavLst>
                                        <p:tav tm="0">
                                          <p:val>
                                            <p:fltVal val="0"/>
                                          </p:val>
                                        </p:tav>
                                        <p:tav tm="100000">
                                          <p:val>
                                            <p:strVal val="#ppt_h"/>
                                          </p:val>
                                        </p:tav>
                                      </p:tavLst>
                                    </p:anim>
                                  </p:childTnLst>
                                </p:cTn>
                              </p:par>
                              <p:par>
                                <p:cTn id="202" presetID="23" presetClass="entr" presetSubtype="16" fill="hold" grpId="0" nodeType="withEffect">
                                  <p:stCondLst>
                                    <p:cond delay="0"/>
                                  </p:stCondLst>
                                  <p:childTnLst>
                                    <p:set>
                                      <p:cBhvr>
                                        <p:cTn id="203" dur="1" fill="hold">
                                          <p:stCondLst>
                                            <p:cond delay="0"/>
                                          </p:stCondLst>
                                        </p:cTn>
                                        <p:tgtEl>
                                          <p:spTgt spid="37"/>
                                        </p:tgtEl>
                                        <p:attrNameLst>
                                          <p:attrName>style.visibility</p:attrName>
                                        </p:attrNameLst>
                                      </p:cBhvr>
                                      <p:to>
                                        <p:strVal val="visible"/>
                                      </p:to>
                                    </p:set>
                                    <p:anim calcmode="lin" valueType="num">
                                      <p:cBhvr>
                                        <p:cTn id="204" dur="500" fill="hold"/>
                                        <p:tgtEl>
                                          <p:spTgt spid="37"/>
                                        </p:tgtEl>
                                        <p:attrNameLst>
                                          <p:attrName>ppt_w</p:attrName>
                                        </p:attrNameLst>
                                      </p:cBhvr>
                                      <p:tavLst>
                                        <p:tav tm="0">
                                          <p:val>
                                            <p:fltVal val="0"/>
                                          </p:val>
                                        </p:tav>
                                        <p:tav tm="100000">
                                          <p:val>
                                            <p:strVal val="#ppt_w"/>
                                          </p:val>
                                        </p:tav>
                                      </p:tavLst>
                                    </p:anim>
                                    <p:anim calcmode="lin" valueType="num">
                                      <p:cBhvr>
                                        <p:cTn id="205" dur="500" fill="hold"/>
                                        <p:tgtEl>
                                          <p:spTgt spid="37"/>
                                        </p:tgtEl>
                                        <p:attrNameLst>
                                          <p:attrName>ppt_h</p:attrName>
                                        </p:attrNameLst>
                                      </p:cBhvr>
                                      <p:tavLst>
                                        <p:tav tm="0">
                                          <p:val>
                                            <p:fltVal val="0"/>
                                          </p:val>
                                        </p:tav>
                                        <p:tav tm="100000">
                                          <p:val>
                                            <p:strVal val="#ppt_h"/>
                                          </p:val>
                                        </p:tav>
                                      </p:tavLst>
                                    </p:anim>
                                  </p:childTnLst>
                                </p:cTn>
                              </p:par>
                            </p:childTnLst>
                          </p:cTn>
                        </p:par>
                      </p:childTnLst>
                    </p:cTn>
                  </p:par>
                  <p:par>
                    <p:cTn id="206" fill="hold">
                      <p:stCondLst>
                        <p:cond delay="indefinite"/>
                      </p:stCondLst>
                      <p:childTnLst>
                        <p:par>
                          <p:cTn id="207" fill="hold">
                            <p:stCondLst>
                              <p:cond delay="0"/>
                            </p:stCondLst>
                            <p:childTnLst>
                              <p:par>
                                <p:cTn id="208" presetID="23" presetClass="entr" presetSubtype="16" fill="hold" grpId="0" nodeType="clickEffect">
                                  <p:stCondLst>
                                    <p:cond delay="0"/>
                                  </p:stCondLst>
                                  <p:childTnLst>
                                    <p:set>
                                      <p:cBhvr>
                                        <p:cTn id="209" dur="1" fill="hold">
                                          <p:stCondLst>
                                            <p:cond delay="0"/>
                                          </p:stCondLst>
                                        </p:cTn>
                                        <p:tgtEl>
                                          <p:spTgt spid="35"/>
                                        </p:tgtEl>
                                        <p:attrNameLst>
                                          <p:attrName>style.visibility</p:attrName>
                                        </p:attrNameLst>
                                      </p:cBhvr>
                                      <p:to>
                                        <p:strVal val="visible"/>
                                      </p:to>
                                    </p:set>
                                    <p:anim calcmode="lin" valueType="num">
                                      <p:cBhvr>
                                        <p:cTn id="210" dur="500" fill="hold"/>
                                        <p:tgtEl>
                                          <p:spTgt spid="35"/>
                                        </p:tgtEl>
                                        <p:attrNameLst>
                                          <p:attrName>ppt_w</p:attrName>
                                        </p:attrNameLst>
                                      </p:cBhvr>
                                      <p:tavLst>
                                        <p:tav tm="0">
                                          <p:val>
                                            <p:fltVal val="0"/>
                                          </p:val>
                                        </p:tav>
                                        <p:tav tm="100000">
                                          <p:val>
                                            <p:strVal val="#ppt_w"/>
                                          </p:val>
                                        </p:tav>
                                      </p:tavLst>
                                    </p:anim>
                                    <p:anim calcmode="lin" valueType="num">
                                      <p:cBhvr>
                                        <p:cTn id="211" dur="500" fill="hold"/>
                                        <p:tgtEl>
                                          <p:spTgt spid="35"/>
                                        </p:tgtEl>
                                        <p:attrNameLst>
                                          <p:attrName>ppt_h</p:attrName>
                                        </p:attrNameLst>
                                      </p:cBhvr>
                                      <p:tavLst>
                                        <p:tav tm="0">
                                          <p:val>
                                            <p:fltVal val="0"/>
                                          </p:val>
                                        </p:tav>
                                        <p:tav tm="100000">
                                          <p:val>
                                            <p:strVal val="#ppt_h"/>
                                          </p:val>
                                        </p:tav>
                                      </p:tavLst>
                                    </p:anim>
                                  </p:childTnLst>
                                </p:cTn>
                              </p:par>
                            </p:childTnLst>
                          </p:cTn>
                        </p:par>
                      </p:childTnLst>
                    </p:cTn>
                  </p:par>
                  <p:par>
                    <p:cTn id="212" fill="hold">
                      <p:stCondLst>
                        <p:cond delay="indefinite"/>
                      </p:stCondLst>
                      <p:childTnLst>
                        <p:par>
                          <p:cTn id="213" fill="hold">
                            <p:stCondLst>
                              <p:cond delay="0"/>
                            </p:stCondLst>
                            <p:childTnLst>
                              <p:par>
                                <p:cTn id="214" presetID="9" presetClass="entr" presetSubtype="0" fill="hold" nodeType="clickEffect">
                                  <p:stCondLst>
                                    <p:cond delay="0"/>
                                  </p:stCondLst>
                                  <p:childTnLst>
                                    <p:set>
                                      <p:cBhvr>
                                        <p:cTn id="215" dur="1" fill="hold">
                                          <p:stCondLst>
                                            <p:cond delay="0"/>
                                          </p:stCondLst>
                                        </p:cTn>
                                        <p:tgtEl>
                                          <p:spTgt spid="45"/>
                                        </p:tgtEl>
                                        <p:attrNameLst>
                                          <p:attrName>style.visibility</p:attrName>
                                        </p:attrNameLst>
                                      </p:cBhvr>
                                      <p:to>
                                        <p:strVal val="visible"/>
                                      </p:to>
                                    </p:set>
                                    <p:animEffect transition="in" filter="dissolve">
                                      <p:cBhvr>
                                        <p:cTn id="216" dur="500"/>
                                        <p:tgtEl>
                                          <p:spTgt spid="45"/>
                                        </p:tgtEl>
                                      </p:cBhvr>
                                    </p:animEffect>
                                  </p:childTnLst>
                                </p:cTn>
                              </p:par>
                              <p:par>
                                <p:cTn id="217" presetID="9" presetClass="entr" presetSubtype="0" fill="hold" nodeType="withEffect">
                                  <p:stCondLst>
                                    <p:cond delay="0"/>
                                  </p:stCondLst>
                                  <p:childTnLst>
                                    <p:set>
                                      <p:cBhvr>
                                        <p:cTn id="218" dur="1" fill="hold">
                                          <p:stCondLst>
                                            <p:cond delay="0"/>
                                          </p:stCondLst>
                                        </p:cTn>
                                        <p:tgtEl>
                                          <p:spTgt spid="38"/>
                                        </p:tgtEl>
                                        <p:attrNameLst>
                                          <p:attrName>style.visibility</p:attrName>
                                        </p:attrNameLst>
                                      </p:cBhvr>
                                      <p:to>
                                        <p:strVal val="visible"/>
                                      </p:to>
                                    </p:set>
                                    <p:animEffect transition="in" filter="dissolve">
                                      <p:cBhvr>
                                        <p:cTn id="219" dur="500"/>
                                        <p:tgtEl>
                                          <p:spTgt spid="38"/>
                                        </p:tgtEl>
                                      </p:cBhvr>
                                    </p:animEffect>
                                  </p:childTnLst>
                                </p:cTn>
                              </p:par>
                              <p:par>
                                <p:cTn id="220" presetID="9" presetClass="entr" presetSubtype="0" fill="hold" grpId="0" nodeType="withEffect">
                                  <p:stCondLst>
                                    <p:cond delay="0"/>
                                  </p:stCondLst>
                                  <p:childTnLst>
                                    <p:set>
                                      <p:cBhvr>
                                        <p:cTn id="221" dur="1" fill="hold">
                                          <p:stCondLst>
                                            <p:cond delay="0"/>
                                          </p:stCondLst>
                                        </p:cTn>
                                        <p:tgtEl>
                                          <p:spTgt spid="41"/>
                                        </p:tgtEl>
                                        <p:attrNameLst>
                                          <p:attrName>style.visibility</p:attrName>
                                        </p:attrNameLst>
                                      </p:cBhvr>
                                      <p:to>
                                        <p:strVal val="visible"/>
                                      </p:to>
                                    </p:set>
                                    <p:animEffect transition="in" filter="dissolve">
                                      <p:cBhvr>
                                        <p:cTn id="222" dur="500"/>
                                        <p:tgtEl>
                                          <p:spTgt spid="41"/>
                                        </p:tgtEl>
                                      </p:cBhvr>
                                    </p:animEffect>
                                  </p:childTnLst>
                                </p:cTn>
                              </p:par>
                            </p:childTnLst>
                          </p:cTn>
                        </p:par>
                      </p:childTnLst>
                    </p:cTn>
                  </p:par>
                  <p:par>
                    <p:cTn id="223" fill="hold">
                      <p:stCondLst>
                        <p:cond delay="indefinite"/>
                      </p:stCondLst>
                      <p:childTnLst>
                        <p:par>
                          <p:cTn id="224" fill="hold">
                            <p:stCondLst>
                              <p:cond delay="0"/>
                            </p:stCondLst>
                            <p:childTnLst>
                              <p:par>
                                <p:cTn id="225" presetID="9" presetClass="entr" presetSubtype="0" fill="hold" nodeType="clickEffect">
                                  <p:stCondLst>
                                    <p:cond delay="0"/>
                                  </p:stCondLst>
                                  <p:childTnLst>
                                    <p:set>
                                      <p:cBhvr>
                                        <p:cTn id="226" dur="1" fill="hold">
                                          <p:stCondLst>
                                            <p:cond delay="0"/>
                                          </p:stCondLst>
                                        </p:cTn>
                                        <p:tgtEl>
                                          <p:spTgt spid="40"/>
                                        </p:tgtEl>
                                        <p:attrNameLst>
                                          <p:attrName>style.visibility</p:attrName>
                                        </p:attrNameLst>
                                      </p:cBhvr>
                                      <p:to>
                                        <p:strVal val="visible"/>
                                      </p:to>
                                    </p:set>
                                    <p:animEffect transition="in" filter="dissolve">
                                      <p:cBhvr>
                                        <p:cTn id="227" dur="500"/>
                                        <p:tgtEl>
                                          <p:spTgt spid="40"/>
                                        </p:tgtEl>
                                      </p:cBhvr>
                                    </p:animEffect>
                                  </p:childTnLst>
                                </p:cTn>
                              </p:par>
                              <p:par>
                                <p:cTn id="228" presetID="9" presetClass="entr" presetSubtype="0" fill="hold" grpId="0" nodeType="withEffect">
                                  <p:stCondLst>
                                    <p:cond delay="0"/>
                                  </p:stCondLst>
                                  <p:childTnLst>
                                    <p:set>
                                      <p:cBhvr>
                                        <p:cTn id="229" dur="1" fill="hold">
                                          <p:stCondLst>
                                            <p:cond delay="0"/>
                                          </p:stCondLst>
                                        </p:cTn>
                                        <p:tgtEl>
                                          <p:spTgt spid="39"/>
                                        </p:tgtEl>
                                        <p:attrNameLst>
                                          <p:attrName>style.visibility</p:attrName>
                                        </p:attrNameLst>
                                      </p:cBhvr>
                                      <p:to>
                                        <p:strVal val="visible"/>
                                      </p:to>
                                    </p:set>
                                    <p:animEffect transition="in" filter="dissolve">
                                      <p:cBhvr>
                                        <p:cTn id="230" dur="500"/>
                                        <p:tgtEl>
                                          <p:spTgt spid="39"/>
                                        </p:tgtEl>
                                      </p:cBhvr>
                                    </p:animEffect>
                                  </p:childTnLst>
                                </p:cTn>
                              </p:par>
                            </p:childTnLst>
                          </p:cTn>
                        </p:par>
                      </p:childTnLst>
                    </p:cTn>
                  </p:par>
                  <p:par>
                    <p:cTn id="231" fill="hold">
                      <p:stCondLst>
                        <p:cond delay="indefinite"/>
                      </p:stCondLst>
                      <p:childTnLst>
                        <p:par>
                          <p:cTn id="232" fill="hold">
                            <p:stCondLst>
                              <p:cond delay="0"/>
                            </p:stCondLst>
                            <p:childTnLst>
                              <p:par>
                                <p:cTn id="233" presetID="9" presetClass="entr" presetSubtype="0" fill="hold" grpId="0" nodeType="clickEffect">
                                  <p:stCondLst>
                                    <p:cond delay="0"/>
                                  </p:stCondLst>
                                  <p:childTnLst>
                                    <p:set>
                                      <p:cBhvr>
                                        <p:cTn id="234" dur="1" fill="hold">
                                          <p:stCondLst>
                                            <p:cond delay="0"/>
                                          </p:stCondLst>
                                        </p:cTn>
                                        <p:tgtEl>
                                          <p:spTgt spid="42"/>
                                        </p:tgtEl>
                                        <p:attrNameLst>
                                          <p:attrName>style.visibility</p:attrName>
                                        </p:attrNameLst>
                                      </p:cBhvr>
                                      <p:to>
                                        <p:strVal val="visible"/>
                                      </p:to>
                                    </p:set>
                                    <p:animEffect transition="in" filter="dissolve">
                                      <p:cBhvr>
                                        <p:cTn id="235" dur="500"/>
                                        <p:tgtEl>
                                          <p:spTgt spid="42"/>
                                        </p:tgtEl>
                                      </p:cBhvr>
                                    </p:animEffect>
                                  </p:childTnLst>
                                </p:cTn>
                              </p:par>
                              <p:par>
                                <p:cTn id="236" presetID="9" presetClass="entr" presetSubtype="0" fill="hold" nodeType="withEffect">
                                  <p:stCondLst>
                                    <p:cond delay="0"/>
                                  </p:stCondLst>
                                  <p:childTnLst>
                                    <p:set>
                                      <p:cBhvr>
                                        <p:cTn id="237" dur="1" fill="hold">
                                          <p:stCondLst>
                                            <p:cond delay="0"/>
                                          </p:stCondLst>
                                        </p:cTn>
                                        <p:tgtEl>
                                          <p:spTgt spid="43"/>
                                        </p:tgtEl>
                                        <p:attrNameLst>
                                          <p:attrName>style.visibility</p:attrName>
                                        </p:attrNameLst>
                                      </p:cBhvr>
                                      <p:to>
                                        <p:strVal val="visible"/>
                                      </p:to>
                                    </p:set>
                                    <p:animEffect transition="in" filter="dissolve">
                                      <p:cBhvr>
                                        <p:cTn id="238"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8" grpId="0" animBg="1"/>
      <p:bldP spid="19" grpId="0" animBg="1"/>
      <p:bldP spid="20" grpId="0" animBg="1"/>
      <p:bldP spid="21" grpId="0" animBg="1"/>
      <p:bldP spid="22" grpId="0" animBg="1"/>
      <p:bldP spid="23" grpId="0" animBg="1"/>
      <p:bldP spid="24" grpId="0" animBg="1"/>
      <p:bldP spid="27" grpId="0" animBg="1"/>
      <p:bldP spid="29" grpId="0" animBg="1"/>
      <p:bldP spid="30" grpId="0" animBg="1"/>
      <p:bldP spid="31" grpId="0" animBg="1"/>
      <p:bldP spid="32" grpId="0" animBg="1"/>
      <p:bldP spid="33" grpId="0" animBg="1"/>
      <p:bldP spid="35" grpId="0" animBg="1"/>
      <p:bldP spid="37" grpId="0" animBg="1"/>
      <p:bldP spid="39" grpId="0" animBg="1"/>
      <p:bldP spid="41" grpId="0" animBg="1"/>
      <p:bldP spid="42" grpId="0" animBg="1"/>
      <p:bldP spid="44" grpId="0" animBg="1"/>
      <p:bldP spid="52" grpId="0" animBg="1"/>
      <p:bldP spid="6" grpId="0" animBg="1"/>
      <p:bldP spid="7" grpId="0" animBg="1"/>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xmlns="" val="1160280873"/>
              </p:ext>
            </p:extLst>
          </p:nvPr>
        </p:nvGraphicFramePr>
        <p:xfrm>
          <a:off x="2158712" y="1337550"/>
          <a:ext cx="7100526" cy="2694142"/>
        </p:xfrm>
        <a:graphic>
          <a:graphicData uri="http://schemas.openxmlformats.org/drawingml/2006/table">
            <a:tbl>
              <a:tblPr/>
              <a:tblGrid>
                <a:gridCol w="7100526">
                  <a:extLst>
                    <a:ext uri="{9D8B030D-6E8A-4147-A177-3AD203B41FA5}">
                      <a16:colId xmlns:a16="http://schemas.microsoft.com/office/drawing/2014/main" xmlns="" val="20000"/>
                    </a:ext>
                  </a:extLst>
                </a:gridCol>
              </a:tblGrid>
              <a:tr h="2694142">
                <a:tc>
                  <a:txBody>
                    <a:bodyPr/>
                    <a:lstStyle/>
                    <a:p>
                      <a:pPr marL="0" marR="0" indent="0" algn="l" defTabSz="457200" rtl="0" eaLnBrk="1" fontAlgn="auto" latinLnBrk="0" hangingPunct="1">
                        <a:lnSpc>
                          <a:spcPct val="115000"/>
                        </a:lnSpc>
                        <a:spcBef>
                          <a:spcPts val="0"/>
                        </a:spcBef>
                        <a:spcAft>
                          <a:spcPts val="0"/>
                        </a:spcAft>
                        <a:buClrTx/>
                        <a:buSzTx/>
                        <a:buFont typeface="Wingdings 3" panose="05040102010807070707" pitchFamily="18" charset="2"/>
                        <a:buNone/>
                        <a:tabLst/>
                        <a:defRPr/>
                      </a:pPr>
                      <a:r>
                        <a:rPr lang="el-GR" sz="2300" b="1" dirty="0" smtClean="0">
                          <a:solidFill>
                            <a:schemeClr val="tx1"/>
                          </a:solidFill>
                          <a:latin typeface="Segoe UI Semibold" panose="020B0702040204020203" pitchFamily="34" charset="0"/>
                          <a:ea typeface="Times New Roman"/>
                          <a:cs typeface="Segoe UI Semibold" panose="020B0702040204020203" pitchFamily="34" charset="0"/>
                        </a:rPr>
                        <a:t>ΜΕΡΟΣ</a:t>
                      </a:r>
                      <a:r>
                        <a:rPr lang="en-US" sz="2300" b="1" dirty="0" smtClean="0">
                          <a:solidFill>
                            <a:schemeClr val="tx1"/>
                          </a:solidFill>
                          <a:latin typeface="Segoe UI Semibold" panose="020B0702040204020203" pitchFamily="34" charset="0"/>
                          <a:ea typeface="Times New Roman"/>
                          <a:cs typeface="Segoe UI Semibold" panose="020B0702040204020203" pitchFamily="34" charset="0"/>
                        </a:rPr>
                        <a:t> 2 </a:t>
                      </a:r>
                      <a:r>
                        <a:rPr lang="el-GR" sz="2300" b="1" dirty="0" smtClean="0">
                          <a:solidFill>
                            <a:schemeClr val="tx1"/>
                          </a:solidFill>
                          <a:latin typeface="Segoe UI Semibold" panose="020B0702040204020203" pitchFamily="34" charset="0"/>
                          <a:ea typeface="Times New Roman"/>
                          <a:cs typeface="Segoe UI Semibold" panose="020B0702040204020203" pitchFamily="34" charset="0"/>
                        </a:rPr>
                        <a:t>Ο οδηγός Χειριστή </a:t>
                      </a:r>
                      <a:endParaRPr lang="en-US" sz="2300" b="1" dirty="0" smtClean="0">
                        <a:solidFill>
                          <a:schemeClr val="tx1"/>
                        </a:solidFill>
                        <a:latin typeface="Segoe UI Semibold" panose="020B0702040204020203" pitchFamily="34" charset="0"/>
                        <a:ea typeface="Times New Roman"/>
                        <a:cs typeface="Segoe UI Semibold" panose="020B0702040204020203" pitchFamily="34" charset="0"/>
                      </a:endParaRPr>
                    </a:p>
                    <a:p>
                      <a:pPr marL="263525" marR="0" indent="-263525" algn="l" defTabSz="457200" rtl="0" eaLnBrk="1" fontAlgn="auto" latinLnBrk="0" hangingPunct="1">
                        <a:lnSpc>
                          <a:spcPct val="115000"/>
                        </a:lnSpc>
                        <a:spcBef>
                          <a:spcPts val="0"/>
                        </a:spcBef>
                        <a:spcAft>
                          <a:spcPts val="0"/>
                        </a:spcAft>
                        <a:buClrTx/>
                        <a:buSzTx/>
                        <a:buFont typeface="Wingdings 3" panose="05040102010807070707" pitchFamily="18" charset="2"/>
                        <a:buChar char=""/>
                        <a:tabLst/>
                        <a:defRPr/>
                      </a:pPr>
                      <a:r>
                        <a:rPr lang="el-GR" sz="2300" b="0" dirty="0" smtClean="0">
                          <a:solidFill>
                            <a:schemeClr val="tx1"/>
                          </a:solidFill>
                          <a:latin typeface="Segoe UI Semibold" panose="020B0702040204020203" pitchFamily="34" charset="0"/>
                          <a:ea typeface="Times New Roman"/>
                          <a:cs typeface="Segoe UI Semibold" panose="020B0702040204020203" pitchFamily="34" charset="0"/>
                        </a:rPr>
                        <a:t>Ο οδηγός Χειριστή –</a:t>
                      </a:r>
                      <a:r>
                        <a:rPr lang="el-GR" sz="2300" b="0" baseline="0" dirty="0" smtClean="0">
                          <a:solidFill>
                            <a:schemeClr val="tx1"/>
                          </a:solidFill>
                          <a:latin typeface="Segoe UI Semibold" panose="020B0702040204020203" pitchFamily="34" charset="0"/>
                          <a:ea typeface="Times New Roman"/>
                          <a:cs typeface="Segoe UI Semibold" panose="020B0702040204020203" pitchFamily="34" charset="0"/>
                        </a:rPr>
                        <a:t> δομή </a:t>
                      </a:r>
                      <a:endParaRPr lang="en-US" sz="2300" b="0" i="0" u="none" strike="noStrike" kern="1200" dirty="0" smtClean="0">
                        <a:solidFill>
                          <a:schemeClr val="tx1"/>
                        </a:solidFill>
                        <a:effectLst/>
                        <a:latin typeface="Segoe UI Light" panose="020B0502040204020203" pitchFamily="34" charset="0"/>
                        <a:ea typeface="+mn-ea"/>
                        <a:cs typeface="Segoe UI Light" panose="020B0502040204020203" pitchFamily="34" charset="0"/>
                      </a:endParaRPr>
                    </a:p>
                    <a:p>
                      <a:pPr marL="720714" lvl="1" indent="-263525" algn="l" defTabSz="457200" rtl="0" eaLnBrk="1" latinLnBrk="0" hangingPunct="1">
                        <a:lnSpc>
                          <a:spcPct val="115000"/>
                        </a:lnSpc>
                        <a:spcAft>
                          <a:spcPts val="0"/>
                        </a:spcAft>
                        <a:buFont typeface="Wingdings 3" panose="05040102010807070707" pitchFamily="18" charset="2"/>
                        <a:buChar char=""/>
                      </a:pPr>
                      <a:r>
                        <a:rPr lang="en-US" sz="23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CAN-MDS </a:t>
                      </a:r>
                      <a:r>
                        <a:rPr lang="el-GR" sz="23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άξονες</a:t>
                      </a:r>
                    </a:p>
                    <a:p>
                      <a:pPr marL="720714" lvl="1" indent="-263525" algn="l" defTabSz="457200" rtl="0" eaLnBrk="1" latinLnBrk="0" hangingPunct="1">
                        <a:lnSpc>
                          <a:spcPct val="115000"/>
                        </a:lnSpc>
                        <a:spcAft>
                          <a:spcPts val="0"/>
                        </a:spcAft>
                        <a:buFont typeface="Wingdings 3" panose="05040102010807070707" pitchFamily="18" charset="2"/>
                        <a:buChar char=""/>
                      </a:pPr>
                      <a:r>
                        <a:rPr lang="el-GR" sz="2300" b="1" i="0" u="none" strike="noStrike" kern="1200" dirty="0" smtClean="0">
                          <a:solidFill>
                            <a:schemeClr val="accent1"/>
                          </a:solidFill>
                          <a:effectLst/>
                          <a:latin typeface="Segoe UI Light" panose="020B0502040204020203" pitchFamily="34" charset="0"/>
                          <a:ea typeface="+mn-ea"/>
                          <a:cs typeface="Segoe UI Light" panose="020B0502040204020203" pitchFamily="34" charset="0"/>
                        </a:rPr>
                        <a:t>Συλλογή και αναφορά δεδομένων </a:t>
                      </a:r>
                    </a:p>
                    <a:p>
                      <a:pPr marL="720714" lvl="1" indent="-263525" algn="l" defTabSz="457200" rtl="0" eaLnBrk="1" latinLnBrk="0" hangingPunct="1">
                        <a:lnSpc>
                          <a:spcPct val="115000"/>
                        </a:lnSpc>
                        <a:spcAft>
                          <a:spcPts val="0"/>
                        </a:spcAft>
                        <a:buFont typeface="Wingdings 3" panose="05040102010807070707" pitchFamily="18" charset="2"/>
                        <a:buChar char=""/>
                      </a:pPr>
                      <a:r>
                        <a:rPr lang="el-GR" sz="23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Στοιχεία</a:t>
                      </a:r>
                      <a:r>
                        <a:rPr lang="el-GR" sz="2300" b="1" i="0" u="none" strike="noStrike" kern="1200" baseline="0" dirty="0" smtClean="0">
                          <a:solidFill>
                            <a:schemeClr val="tx1"/>
                          </a:solidFill>
                          <a:effectLst/>
                          <a:latin typeface="Segoe UI Light" panose="020B0502040204020203" pitchFamily="34" charset="0"/>
                          <a:ea typeface="+mn-ea"/>
                          <a:cs typeface="Segoe UI Light" panose="020B0502040204020203" pitchFamily="34" charset="0"/>
                        </a:rPr>
                        <a:t> δεδομένων στον Οδηγό Χειριστή </a:t>
                      </a:r>
                      <a:endParaRPr lang="el-GR" sz="23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endParaRPr>
                    </a:p>
                    <a:p>
                      <a:pPr marL="720714" lvl="1" indent="-263525" algn="l" defTabSz="457200" rtl="0" eaLnBrk="1" latinLnBrk="0" hangingPunct="1">
                        <a:lnSpc>
                          <a:spcPct val="115000"/>
                        </a:lnSpc>
                        <a:spcAft>
                          <a:spcPts val="0"/>
                        </a:spcAft>
                        <a:buFont typeface="Wingdings 3" panose="05040102010807070707" pitchFamily="18" charset="2"/>
                        <a:buChar char=""/>
                      </a:pPr>
                      <a:r>
                        <a:rPr lang="el-GR" sz="23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Ανατροφοδότηση</a:t>
                      </a:r>
                      <a:r>
                        <a:rPr lang="el-GR" sz="2300" b="1" i="0" u="none" strike="noStrike" kern="1200" baseline="0" dirty="0" smtClean="0">
                          <a:solidFill>
                            <a:schemeClr val="tx1"/>
                          </a:solidFill>
                          <a:effectLst/>
                          <a:latin typeface="Segoe UI Light" panose="020B0502040204020203" pitchFamily="34" charset="0"/>
                          <a:ea typeface="+mn-ea"/>
                          <a:cs typeface="Segoe UI Light" panose="020B0502040204020203" pitchFamily="34" charset="0"/>
                        </a:rPr>
                        <a:t> στο Χειριστή </a:t>
                      </a:r>
                      <a:endParaRPr lang="el-GR" sz="2300" b="1" i="0" u="none" strike="noStrike" kern="1200" dirty="0">
                        <a:solidFill>
                          <a:schemeClr val="tx1"/>
                        </a:solidFill>
                        <a:effectLst/>
                        <a:latin typeface="Segoe UI Light" panose="020B0502040204020203" pitchFamily="34" charset="0"/>
                        <a:ea typeface="+mn-ea"/>
                        <a:cs typeface="Segoe UI Light" panose="020B0502040204020203" pitchFamily="34" charset="0"/>
                      </a:endParaRPr>
                    </a:p>
                  </a:txBody>
                  <a:tcPr marL="10027" marR="10027" marT="0" marB="0">
                    <a:lnL>
                      <a:noFill/>
                    </a:lnL>
                    <a:lnR>
                      <a:noFill/>
                    </a:lnR>
                    <a:lnT>
                      <a:noFill/>
                    </a:lnT>
                    <a:lnB w="38100" cap="flat" cmpd="sng" algn="ctr">
                      <a:noFill/>
                      <a:prstDash val="solid"/>
                      <a:round/>
                      <a:headEnd type="none" w="med" len="med"/>
                      <a:tailEnd type="none" w="med" len="med"/>
                    </a:lnB>
                    <a:noFill/>
                  </a:tcPr>
                </a:tc>
                <a:extLst>
                  <a:ext uri="{0D108BD9-81ED-4DB2-BD59-A6C34878D82A}">
                    <a16:rowId xmlns:a16="http://schemas.microsoft.com/office/drawing/2014/main" xmlns="" val="10000"/>
                  </a:ext>
                </a:extLst>
              </a:tr>
            </a:tbl>
          </a:graphicData>
        </a:graphic>
      </p:graphicFrame>
      <p:sp>
        <p:nvSpPr>
          <p:cNvPr id="7" name="Title 1"/>
          <p:cNvSpPr txBox="1">
            <a:spLocks/>
          </p:cNvSpPr>
          <p:nvPr/>
        </p:nvSpPr>
        <p:spPr>
          <a:xfrm>
            <a:off x="3995937" y="-20538"/>
            <a:ext cx="2510755" cy="857250"/>
          </a:xfrm>
          <a:prstGeom prst="rect">
            <a:avLst/>
          </a:prstGeom>
        </p:spPr>
        <p:txBody>
          <a:bodyPr vert="horz" lIns="91438" tIns="45719" rIns="91438" bIns="45719"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l-GR" sz="1600" b="1" dirty="0"/>
          </a:p>
        </p:txBody>
      </p:sp>
      <p:sp>
        <p:nvSpPr>
          <p:cNvPr id="8" name="Title 1"/>
          <p:cNvSpPr txBox="1">
            <a:spLocks/>
          </p:cNvSpPr>
          <p:nvPr/>
        </p:nvSpPr>
        <p:spPr>
          <a:xfrm>
            <a:off x="6588225" y="-39588"/>
            <a:ext cx="2510755" cy="857250"/>
          </a:xfrm>
          <a:prstGeom prst="rect">
            <a:avLst/>
          </a:prstGeom>
        </p:spPr>
        <p:txBody>
          <a:bodyPr vert="horz" lIns="91438" tIns="45719" rIns="91438" bIns="45719"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l-GR" sz="1600" b="1" dirty="0"/>
          </a:p>
        </p:txBody>
      </p:sp>
      <p:sp>
        <p:nvSpPr>
          <p:cNvPr id="10" name="Title 1"/>
          <p:cNvSpPr txBox="1">
            <a:spLocks/>
          </p:cNvSpPr>
          <p:nvPr/>
        </p:nvSpPr>
        <p:spPr>
          <a:xfrm>
            <a:off x="159204" y="135665"/>
            <a:ext cx="8805182" cy="857250"/>
          </a:xfrm>
          <a:prstGeom prst="rect">
            <a:avLst/>
          </a:prstGeom>
        </p:spPr>
        <p:txBody>
          <a:bodyPr vert="horz" lIns="68580" tIns="34290" rIns="68580" bIns="34290" rtlCol="0" anchor="ctr">
            <a:noAutofit/>
          </a:bodyPr>
          <a:lstStyle/>
          <a:p>
            <a:pPr defTabSz="685783">
              <a:lnSpc>
                <a:spcPct val="90000"/>
              </a:lnSpc>
              <a:spcBef>
                <a:spcPct val="0"/>
              </a:spcBef>
              <a:defRPr/>
            </a:pPr>
            <a:r>
              <a:rPr lang="en-US" sz="2700" dirty="0" smtClean="0">
                <a:latin typeface="Segoe UI Black" panose="020B0A02040204020203" pitchFamily="34" charset="0"/>
                <a:ea typeface="Segoe UI Black" panose="020B0A02040204020203" pitchFamily="34" charset="0"/>
                <a:cs typeface="+mj-cs"/>
              </a:rPr>
              <a:t>CAN-MDS </a:t>
            </a:r>
            <a:r>
              <a:rPr lang="el-GR" sz="2400" dirty="0"/>
              <a:t>Εγχειρίδιο Χειριστή – Δομή </a:t>
            </a:r>
            <a:endParaRPr lang="el-GR" sz="2400" dirty="0">
              <a:latin typeface="Segoe UI Black" panose="020B0A02040204020203" pitchFamily="34" charset="0"/>
              <a:ea typeface="Segoe UI Black" panose="020B0A02040204020203" pitchFamily="34" charset="0"/>
            </a:endParaRPr>
          </a:p>
        </p:txBody>
      </p:sp>
      <p:pic>
        <p:nvPicPr>
          <p:cNvPr id="9" name="Picture 1"/>
          <p:cNvPicPr>
            <a:picLocks noChangeAspect="1" noChangeArrowheads="1"/>
          </p:cNvPicPr>
          <p:nvPr/>
        </p:nvPicPr>
        <p:blipFill>
          <a:blip r:embed="rId3"/>
          <a:srcRect/>
          <a:stretch>
            <a:fillRect/>
          </a:stretch>
        </p:blipFill>
        <p:spPr bwMode="auto">
          <a:xfrm>
            <a:off x="0" y="1264550"/>
            <a:ext cx="2095500" cy="2841625"/>
          </a:xfrm>
          <a:prstGeom prst="rect">
            <a:avLst/>
          </a:prstGeom>
          <a:noFill/>
          <a:ln w="9525">
            <a:noFill/>
            <a:miter lim="800000"/>
            <a:headEnd/>
            <a:tailEnd/>
          </a:ln>
          <a:effectLst/>
        </p:spPr>
      </p:pic>
    </p:spTree>
    <p:extLst>
      <p:ext uri="{BB962C8B-B14F-4D97-AF65-F5344CB8AC3E}">
        <p14:creationId xmlns:p14="http://schemas.microsoft.com/office/powerpoint/2010/main" xmlns="" val="1382024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nodePh="1">
                                  <p:stCondLst>
                                    <p:cond delay="0"/>
                                  </p:stCondLst>
                                  <p:endCondLst>
                                    <p:cond evt="begin" delay="0">
                                      <p:tn val="15"/>
                                    </p:cond>
                                  </p:end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nodePh="1">
                                  <p:stCondLst>
                                    <p:cond delay="0"/>
                                  </p:stCondLst>
                                  <p:endCondLst>
                                    <p:cond evt="begin" delay="0">
                                      <p:tn val="20"/>
                                    </p:cond>
                                  </p:end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smtClean="0"/>
              <a:t>Άξονες και στοιχεία δεδομένων του</a:t>
            </a:r>
            <a:r>
              <a:rPr lang="en-US" b="1" dirty="0" smtClean="0"/>
              <a:t> </a:t>
            </a:r>
            <a:r>
              <a:rPr lang="en-US" b="1" dirty="0" smtClean="0">
                <a:solidFill>
                  <a:schemeClr val="accent1"/>
                </a:solidFill>
              </a:rPr>
              <a:t>e-app CAN-MDS</a:t>
            </a:r>
            <a:r>
              <a:rPr lang="en-US" dirty="0" smtClean="0">
                <a:solidFill>
                  <a:schemeClr val="accent1"/>
                </a:solidFill>
              </a:rPr>
              <a:t> </a:t>
            </a:r>
            <a:endParaRPr lang="el-GR" b="1" i="1" dirty="0">
              <a:solidFill>
                <a:schemeClr val="accent1"/>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4114635924"/>
              </p:ext>
            </p:extLst>
          </p:nvPr>
        </p:nvGraphicFramePr>
        <p:xfrm>
          <a:off x="2768966" y="3466456"/>
          <a:ext cx="2615542" cy="1244346"/>
        </p:xfrm>
        <a:graphic>
          <a:graphicData uri="http://schemas.openxmlformats.org/drawingml/2006/table">
            <a:tbl>
              <a:tblPr/>
              <a:tblGrid>
                <a:gridCol w="2615542">
                  <a:extLst>
                    <a:ext uri="{9D8B030D-6E8A-4147-A177-3AD203B41FA5}">
                      <a16:colId xmlns:a16="http://schemas.microsoft.com/office/drawing/2014/main" xmlns="" val="20000"/>
                    </a:ext>
                  </a:extLst>
                </a:gridCol>
              </a:tblGrid>
              <a:tr h="1129405">
                <a:tc>
                  <a:txBody>
                    <a:bodyPr/>
                    <a:lstStyle/>
                    <a:p>
                      <a:pPr>
                        <a:lnSpc>
                          <a:spcPct val="115000"/>
                        </a:lnSpc>
                        <a:spcAft>
                          <a:spcPts val="0"/>
                        </a:spcAft>
                      </a:pPr>
                      <a:endParaRPr lang="el-GR" sz="1100" b="1" i="1" spc="75" dirty="0" smtClean="0">
                        <a:solidFill>
                          <a:srgbClr val="365F91"/>
                        </a:solidFill>
                        <a:latin typeface="Cambria"/>
                        <a:ea typeface="Times New Roman"/>
                        <a:cs typeface="Times New Roman"/>
                      </a:endParaRPr>
                    </a:p>
                    <a:p>
                      <a:pPr>
                        <a:lnSpc>
                          <a:spcPct val="115000"/>
                        </a:lnSpc>
                        <a:spcAft>
                          <a:spcPts val="0"/>
                        </a:spcAft>
                      </a:pPr>
                      <a:r>
                        <a:rPr lang="el-GR" sz="800" b="1" i="1" spc="75" dirty="0" smtClean="0">
                          <a:solidFill>
                            <a:srgbClr val="365F91"/>
                          </a:solidFill>
                          <a:latin typeface="Cambria"/>
                          <a:ea typeface="Times New Roman"/>
                          <a:cs typeface="Times New Roman"/>
                        </a:rPr>
                        <a:t>Στοιχεία δεδομένων που σχετίζονται με το</a:t>
                      </a:r>
                      <a:r>
                        <a:rPr lang="el-GR" sz="800" b="1" i="1" spc="75" baseline="0" dirty="0" smtClean="0">
                          <a:solidFill>
                            <a:srgbClr val="365F91"/>
                          </a:solidFill>
                          <a:latin typeface="Cambria"/>
                          <a:ea typeface="Times New Roman"/>
                          <a:cs typeface="Times New Roman"/>
                        </a:rPr>
                        <a:t> </a:t>
                      </a:r>
                      <a:r>
                        <a:rPr lang="en-US" sz="800" b="1" i="1" spc="75" dirty="0" smtClean="0">
                          <a:solidFill>
                            <a:srgbClr val="365F91"/>
                          </a:solidFill>
                          <a:latin typeface="Cambria"/>
                          <a:ea typeface="Times New Roman"/>
                          <a:cs typeface="Times New Roman"/>
                        </a:rPr>
                        <a:t>“</a:t>
                      </a:r>
                      <a:r>
                        <a:rPr lang="el-GR" sz="800" b="1" i="1" spc="75" dirty="0" smtClean="0">
                          <a:solidFill>
                            <a:srgbClr val="365F91"/>
                          </a:solidFill>
                          <a:latin typeface="Cambria"/>
                          <a:ea typeface="Times New Roman"/>
                          <a:cs typeface="Times New Roman"/>
                        </a:rPr>
                        <a:t>ΠΕΡΙΣΤΑΤΙΚΟ</a:t>
                      </a:r>
                      <a:r>
                        <a:rPr lang="en-US" sz="800" b="1" i="1" spc="75" dirty="0" smtClean="0">
                          <a:solidFill>
                            <a:srgbClr val="365F91"/>
                          </a:solidFill>
                          <a:latin typeface="Cambria"/>
                          <a:ea typeface="Times New Roman"/>
                          <a:cs typeface="Times New Roman"/>
                        </a:rPr>
                        <a:t>”</a:t>
                      </a:r>
                      <a:endParaRPr lang="el-GR" sz="800" i="1" spc="75" dirty="0">
                        <a:solidFill>
                          <a:srgbClr val="4F81BD"/>
                        </a:solidFill>
                        <a:latin typeface="Cambria"/>
                        <a:ea typeface="Times New Roman"/>
                        <a:cs typeface="Times New Roman"/>
                      </a:endParaRPr>
                    </a:p>
                    <a:p>
                      <a:pPr>
                        <a:lnSpc>
                          <a:spcPct val="115000"/>
                        </a:lnSpc>
                        <a:spcAft>
                          <a:spcPts val="0"/>
                        </a:spcAft>
                      </a:pPr>
                      <a:r>
                        <a:rPr lang="en-US" sz="1100" dirty="0" smtClean="0">
                          <a:latin typeface="Calibri"/>
                          <a:ea typeface="Times New Roman"/>
                          <a:cs typeface="Calibri"/>
                        </a:rPr>
                        <a:t>DE_I1</a:t>
                      </a:r>
                      <a:r>
                        <a:rPr lang="el-GR" sz="1100" dirty="0" smtClean="0">
                          <a:latin typeface="Calibri"/>
                          <a:ea typeface="Times New Roman"/>
                          <a:cs typeface="Calibri"/>
                        </a:rPr>
                        <a:t>:</a:t>
                      </a:r>
                      <a:r>
                        <a:rPr lang="el-GR" sz="1100" baseline="0" dirty="0" smtClean="0">
                          <a:latin typeface="Calibri"/>
                          <a:ea typeface="Times New Roman"/>
                          <a:cs typeface="Calibri"/>
                        </a:rPr>
                        <a:t> </a:t>
                      </a:r>
                      <a:r>
                        <a:rPr lang="en-US" sz="1100" dirty="0" smtClean="0">
                          <a:latin typeface="Calibri"/>
                          <a:ea typeface="Times New Roman"/>
                          <a:cs typeface="Calibri"/>
                        </a:rPr>
                        <a:t>ID</a:t>
                      </a:r>
                      <a:r>
                        <a:rPr lang="el-GR" sz="1100" dirty="0" smtClean="0">
                          <a:latin typeface="Calibri"/>
                          <a:ea typeface="Times New Roman"/>
                          <a:cs typeface="Calibri"/>
                        </a:rPr>
                        <a:t> Περιστατικού</a:t>
                      </a:r>
                      <a:r>
                        <a:rPr lang="en-US" sz="1100" dirty="0" smtClean="0">
                          <a:latin typeface="Calibri"/>
                          <a:ea typeface="Times New Roman"/>
                          <a:cs typeface="Calibri"/>
                        </a:rPr>
                        <a:t> </a:t>
                      </a:r>
                      <a:r>
                        <a:rPr lang="en-US" sz="1100" dirty="0" smtClean="0">
                          <a:solidFill>
                            <a:schemeClr val="accent6">
                              <a:lumMod val="75000"/>
                            </a:schemeClr>
                          </a:solidFill>
                          <a:latin typeface="+mn-lt"/>
                          <a:ea typeface="Times New Roman"/>
                          <a:cs typeface="Calibri"/>
                          <a:sym typeface="Wingdings" panose="05000000000000000000" pitchFamily="2" charset="2"/>
                        </a:rPr>
                        <a:t>auto-completed</a:t>
                      </a:r>
                      <a:endParaRPr lang="el-GR" sz="1100" dirty="0">
                        <a:latin typeface="Calibri"/>
                        <a:ea typeface="Times New Roman"/>
                        <a:cs typeface="Times New Roman"/>
                      </a:endParaRPr>
                    </a:p>
                    <a:p>
                      <a:pPr>
                        <a:lnSpc>
                          <a:spcPct val="115000"/>
                        </a:lnSpc>
                        <a:spcAft>
                          <a:spcPts val="0"/>
                        </a:spcAft>
                      </a:pPr>
                      <a:r>
                        <a:rPr lang="en-US" sz="1100" dirty="0">
                          <a:latin typeface="Calibri"/>
                          <a:ea typeface="Times New Roman"/>
                          <a:cs typeface="Calibri"/>
                        </a:rPr>
                        <a:t>DE_I2</a:t>
                      </a:r>
                      <a:r>
                        <a:rPr lang="en-US" sz="1100" dirty="0" smtClean="0">
                          <a:latin typeface="Calibri"/>
                          <a:ea typeface="Times New Roman"/>
                          <a:cs typeface="Calibri"/>
                        </a:rPr>
                        <a:t>: </a:t>
                      </a:r>
                      <a:r>
                        <a:rPr lang="el-GR" sz="1100" dirty="0" smtClean="0">
                          <a:latin typeface="Calibri"/>
                          <a:ea typeface="Times New Roman"/>
                          <a:cs typeface="Calibri"/>
                        </a:rPr>
                        <a:t>Ημερομηνία περιστατικού </a:t>
                      </a:r>
                      <a:endParaRPr lang="el-GR" sz="1100" dirty="0">
                        <a:latin typeface="Calibri"/>
                        <a:ea typeface="Times New Roman"/>
                        <a:cs typeface="Times New Roman"/>
                      </a:endParaRPr>
                    </a:p>
                    <a:p>
                      <a:pPr>
                        <a:lnSpc>
                          <a:spcPct val="115000"/>
                        </a:lnSpc>
                        <a:spcAft>
                          <a:spcPts val="0"/>
                        </a:spcAft>
                      </a:pPr>
                      <a:r>
                        <a:rPr lang="en-US" sz="1100" dirty="0">
                          <a:latin typeface="Calibri"/>
                          <a:ea typeface="Times New Roman"/>
                          <a:cs typeface="Calibri"/>
                        </a:rPr>
                        <a:t>DE_I3</a:t>
                      </a:r>
                      <a:r>
                        <a:rPr lang="en-US" sz="1100" dirty="0" smtClean="0">
                          <a:latin typeface="Calibri"/>
                          <a:ea typeface="Times New Roman"/>
                          <a:cs typeface="Calibri"/>
                        </a:rPr>
                        <a:t>: </a:t>
                      </a:r>
                      <a:r>
                        <a:rPr lang="el-GR" sz="1100" dirty="0" smtClean="0">
                          <a:latin typeface="+mn-lt"/>
                          <a:ea typeface="Times New Roman"/>
                          <a:cs typeface="Calibri"/>
                        </a:rPr>
                        <a:t>Μορφή κακομεταχείρισης</a:t>
                      </a:r>
                    </a:p>
                    <a:p>
                      <a:pPr>
                        <a:lnSpc>
                          <a:spcPct val="115000"/>
                        </a:lnSpc>
                        <a:spcAft>
                          <a:spcPts val="0"/>
                        </a:spcAft>
                      </a:pPr>
                      <a:r>
                        <a:rPr lang="en-US" sz="1100" dirty="0" smtClean="0">
                          <a:latin typeface="Calibri"/>
                          <a:ea typeface="Times New Roman"/>
                          <a:cs typeface="Calibri"/>
                        </a:rPr>
                        <a:t>DE_I4: </a:t>
                      </a:r>
                      <a:r>
                        <a:rPr lang="el-GR" sz="1100" dirty="0" smtClean="0">
                          <a:latin typeface="Calibri"/>
                          <a:ea typeface="Times New Roman"/>
                          <a:cs typeface="Calibri"/>
                        </a:rPr>
                        <a:t>Τοποθεσία περιστατικού </a:t>
                      </a:r>
                      <a:endParaRPr lang="el-GR" sz="1100" dirty="0">
                        <a:latin typeface="Calibri"/>
                        <a:ea typeface="Times New Roman"/>
                        <a:cs typeface="Times New Roman"/>
                      </a:endParaRPr>
                    </a:p>
                  </a:txBody>
                  <a:tcPr marL="68580" marR="68580" marT="0" marB="0">
                    <a:lnL>
                      <a:noFill/>
                    </a:lnL>
                    <a:lnR>
                      <a:noFill/>
                    </a:lnR>
                    <a:lnT>
                      <a:noFill/>
                    </a:lnT>
                    <a:lnB>
                      <a:noFill/>
                    </a:lnB>
                  </a:tcPr>
                </a:tc>
                <a:extLst>
                  <a:ext uri="{0D108BD9-81ED-4DB2-BD59-A6C34878D82A}">
                    <a16:rowId xmlns:a16="http://schemas.microsoft.com/office/drawing/2014/main" xmlns="" val="10000"/>
                  </a:ext>
                </a:extLst>
              </a:tr>
            </a:tbl>
          </a:graphicData>
        </a:graphic>
      </p:graphicFrame>
      <p:graphicFrame>
        <p:nvGraphicFramePr>
          <p:cNvPr id="5" name="Content Placeholder 3"/>
          <p:cNvGraphicFramePr>
            <a:graphicFrameLocks noGrp="1"/>
          </p:cNvGraphicFramePr>
          <p:nvPr>
            <p:ph idx="1"/>
            <p:extLst>
              <p:ext uri="{D42A27DB-BD31-4B8C-83A1-F6EECF244321}">
                <p14:modId xmlns:p14="http://schemas.microsoft.com/office/powerpoint/2010/main" xmlns="" val="3214473554"/>
              </p:ext>
            </p:extLst>
          </p:nvPr>
        </p:nvGraphicFramePr>
        <p:xfrm>
          <a:off x="71985" y="3649466"/>
          <a:ext cx="2804508" cy="981456"/>
        </p:xfrm>
        <a:graphic>
          <a:graphicData uri="http://schemas.openxmlformats.org/drawingml/2006/table">
            <a:tbl>
              <a:tblPr/>
              <a:tblGrid>
                <a:gridCol w="2804508">
                  <a:extLst>
                    <a:ext uri="{9D8B030D-6E8A-4147-A177-3AD203B41FA5}">
                      <a16:colId xmlns:a16="http://schemas.microsoft.com/office/drawing/2014/main" xmlns="" val="20000"/>
                    </a:ext>
                  </a:extLst>
                </a:gridCol>
              </a:tblGrid>
              <a:tr h="920633">
                <a:tc>
                  <a:txBody>
                    <a:bodyPr/>
                    <a:lstStyle/>
                    <a:p>
                      <a:pPr>
                        <a:lnSpc>
                          <a:spcPct val="115000"/>
                        </a:lnSpc>
                        <a:spcAft>
                          <a:spcPts val="0"/>
                        </a:spcAft>
                      </a:pPr>
                      <a:r>
                        <a:rPr lang="el-GR" sz="800" b="1" i="1" spc="75" dirty="0" smtClean="0">
                          <a:solidFill>
                            <a:srgbClr val="943634"/>
                          </a:solidFill>
                          <a:latin typeface="Cambria"/>
                          <a:ea typeface="Times New Roman"/>
                          <a:cs typeface="Times New Roman"/>
                        </a:rPr>
                        <a:t>Στοιχεία δεδομένων που σχετίζονται με την</a:t>
                      </a:r>
                      <a:r>
                        <a:rPr lang="el-GR" sz="800" b="1" i="1" spc="75" baseline="0" dirty="0" smtClean="0">
                          <a:solidFill>
                            <a:srgbClr val="943634"/>
                          </a:solidFill>
                          <a:latin typeface="Cambria"/>
                          <a:ea typeface="Times New Roman"/>
                          <a:cs typeface="Times New Roman"/>
                        </a:rPr>
                        <a:t> </a:t>
                      </a:r>
                      <a:r>
                        <a:rPr lang="el-GR" sz="800" b="1" i="1" spc="75" dirty="0" smtClean="0">
                          <a:solidFill>
                            <a:srgbClr val="943634"/>
                          </a:solidFill>
                          <a:latin typeface="Cambria"/>
                          <a:ea typeface="Times New Roman"/>
                          <a:cs typeface="Times New Roman"/>
                        </a:rPr>
                        <a:t>«ΑΝΑΦΟΡΑ“</a:t>
                      </a:r>
                      <a:endParaRPr lang="en-US" sz="800" b="1" i="1" spc="75" dirty="0" smtClean="0">
                        <a:solidFill>
                          <a:srgbClr val="943634"/>
                        </a:solidFill>
                        <a:latin typeface="Cambria"/>
                        <a:ea typeface="Times New Roman"/>
                        <a:cs typeface="Times New Roman"/>
                      </a:endParaRPr>
                    </a:p>
                    <a:p>
                      <a:pPr>
                        <a:lnSpc>
                          <a:spcPct val="115000"/>
                        </a:lnSpc>
                        <a:spcAft>
                          <a:spcPts val="0"/>
                        </a:spcAft>
                      </a:pPr>
                      <a:r>
                        <a:rPr lang="en-US" sz="1000" dirty="0" smtClean="0">
                          <a:latin typeface="Calibri"/>
                          <a:ea typeface="Times New Roman"/>
                          <a:cs typeface="Calibri"/>
                        </a:rPr>
                        <a:t>DE_R1: ID</a:t>
                      </a:r>
                      <a:r>
                        <a:rPr lang="el-GR" sz="1000" dirty="0" smtClean="0">
                          <a:latin typeface="Calibri"/>
                          <a:ea typeface="Times New Roman"/>
                          <a:cs typeface="Calibri"/>
                        </a:rPr>
                        <a:t> Φορέα </a:t>
                      </a:r>
                      <a:r>
                        <a:rPr lang="en-US" sz="1000" dirty="0" smtClean="0">
                          <a:latin typeface="Calibri"/>
                          <a:ea typeface="Times New Roman"/>
                          <a:cs typeface="Calibri"/>
                        </a:rPr>
                        <a:t> </a:t>
                      </a:r>
                      <a:r>
                        <a:rPr lang="en-US" sz="1000" dirty="0" smtClean="0">
                          <a:solidFill>
                            <a:schemeClr val="accent6">
                              <a:lumMod val="75000"/>
                            </a:schemeClr>
                          </a:solidFill>
                          <a:latin typeface="Calibri"/>
                          <a:ea typeface="Times New Roman"/>
                          <a:cs typeface="Calibri"/>
                          <a:sym typeface="Wingdings" panose="05000000000000000000" pitchFamily="2" charset="2"/>
                        </a:rPr>
                        <a:t>auto-completed</a:t>
                      </a:r>
                      <a:endParaRPr lang="el-GR" sz="1000" dirty="0">
                        <a:solidFill>
                          <a:schemeClr val="accent6">
                            <a:lumMod val="75000"/>
                          </a:schemeClr>
                        </a:solidFill>
                        <a:latin typeface="Calibri"/>
                        <a:ea typeface="Times New Roman"/>
                        <a:cs typeface="Times New Roman"/>
                      </a:endParaRPr>
                    </a:p>
                    <a:p>
                      <a:pPr>
                        <a:lnSpc>
                          <a:spcPct val="115000"/>
                        </a:lnSpc>
                        <a:spcAft>
                          <a:spcPts val="0"/>
                        </a:spcAft>
                      </a:pPr>
                      <a:r>
                        <a:rPr lang="en-US" sz="1000" dirty="0">
                          <a:latin typeface="Calibri"/>
                          <a:ea typeface="Times New Roman"/>
                          <a:cs typeface="Calibri"/>
                        </a:rPr>
                        <a:t>DE_R2</a:t>
                      </a:r>
                      <a:r>
                        <a:rPr lang="en-US" sz="1000" dirty="0" smtClean="0">
                          <a:latin typeface="Calibri"/>
                          <a:ea typeface="Times New Roman"/>
                          <a:cs typeface="Calibri"/>
                        </a:rPr>
                        <a:t>: ID </a:t>
                      </a:r>
                      <a:r>
                        <a:rPr lang="el-GR" sz="1000" dirty="0" smtClean="0">
                          <a:latin typeface="Calibri"/>
                          <a:ea typeface="Times New Roman"/>
                          <a:cs typeface="Calibri"/>
                        </a:rPr>
                        <a:t>Χειριστή </a:t>
                      </a:r>
                      <a:r>
                        <a:rPr lang="en-US" sz="1000" dirty="0" smtClean="0">
                          <a:solidFill>
                            <a:schemeClr val="accent6">
                              <a:lumMod val="75000"/>
                            </a:schemeClr>
                          </a:solidFill>
                          <a:latin typeface="+mn-lt"/>
                          <a:ea typeface="Times New Roman"/>
                          <a:cs typeface="Calibri"/>
                          <a:sym typeface="Wingdings" panose="05000000000000000000" pitchFamily="2" charset="2"/>
                        </a:rPr>
                        <a:t>auto-completed</a:t>
                      </a:r>
                      <a:endParaRPr lang="el-GR" sz="1000" dirty="0">
                        <a:latin typeface="Calibri"/>
                        <a:ea typeface="Times New Roman"/>
                        <a:cs typeface="Times New Roman"/>
                      </a:endParaRPr>
                    </a:p>
                    <a:p>
                      <a:pPr>
                        <a:lnSpc>
                          <a:spcPct val="115000"/>
                        </a:lnSpc>
                        <a:spcAft>
                          <a:spcPts val="0"/>
                        </a:spcAft>
                      </a:pPr>
                      <a:r>
                        <a:rPr lang="en-US" sz="1000" dirty="0">
                          <a:latin typeface="Calibri"/>
                          <a:ea typeface="Times New Roman"/>
                          <a:cs typeface="Calibri"/>
                        </a:rPr>
                        <a:t>DE_R3</a:t>
                      </a:r>
                      <a:r>
                        <a:rPr lang="en-US" sz="1000" dirty="0" smtClean="0">
                          <a:latin typeface="Calibri"/>
                          <a:ea typeface="Times New Roman"/>
                          <a:cs typeface="Calibri"/>
                        </a:rPr>
                        <a:t>: </a:t>
                      </a:r>
                      <a:r>
                        <a:rPr lang="el-GR" sz="1000" dirty="0" smtClean="0">
                          <a:latin typeface="Calibri"/>
                          <a:ea typeface="Times New Roman"/>
                          <a:cs typeface="Calibri"/>
                        </a:rPr>
                        <a:t>Ημερομηνία αναφοράς</a:t>
                      </a:r>
                      <a:r>
                        <a:rPr lang="en-US" sz="1000" dirty="0" smtClean="0">
                          <a:solidFill>
                            <a:schemeClr val="accent6">
                              <a:lumMod val="75000"/>
                            </a:schemeClr>
                          </a:solidFill>
                          <a:latin typeface="+mn-lt"/>
                          <a:ea typeface="Times New Roman"/>
                          <a:cs typeface="Calibri"/>
                          <a:sym typeface="Wingdings" panose="05000000000000000000" pitchFamily="2" charset="2"/>
                        </a:rPr>
                        <a:t>auto-completed</a:t>
                      </a:r>
                      <a:endParaRPr lang="el-GR" sz="1000" dirty="0">
                        <a:latin typeface="Calibri"/>
                        <a:ea typeface="Times New Roman"/>
                        <a:cs typeface="Times New Roman"/>
                      </a:endParaRPr>
                    </a:p>
                    <a:p>
                      <a:pPr>
                        <a:lnSpc>
                          <a:spcPct val="115000"/>
                        </a:lnSpc>
                        <a:spcAft>
                          <a:spcPts val="0"/>
                        </a:spcAft>
                      </a:pPr>
                      <a:r>
                        <a:rPr lang="en-US" sz="1000" dirty="0">
                          <a:latin typeface="Calibri"/>
                          <a:ea typeface="Times New Roman"/>
                          <a:cs typeface="Calibri"/>
                        </a:rPr>
                        <a:t>DE_R4</a:t>
                      </a:r>
                      <a:r>
                        <a:rPr lang="en-US" sz="1000" dirty="0" smtClean="0">
                          <a:latin typeface="Calibri"/>
                          <a:ea typeface="Times New Roman"/>
                          <a:cs typeface="Calibri"/>
                        </a:rPr>
                        <a:t>: </a:t>
                      </a:r>
                      <a:r>
                        <a:rPr lang="el-GR" sz="1000" dirty="0" smtClean="0">
                          <a:latin typeface="Calibri"/>
                          <a:ea typeface="Times New Roman"/>
                          <a:cs typeface="Calibri"/>
                        </a:rPr>
                        <a:t>Πηγή πληροφόρησης </a:t>
                      </a:r>
                      <a:endParaRPr lang="el-GR" sz="1000" dirty="0">
                        <a:latin typeface="Calibri"/>
                        <a:ea typeface="Times New Roman"/>
                        <a:cs typeface="Times New Roman"/>
                      </a:endParaRPr>
                    </a:p>
                  </a:txBody>
                  <a:tcPr marL="68580" marR="68580" marT="0" marB="0">
                    <a:lnL>
                      <a:noFill/>
                    </a:lnL>
                    <a:lnR>
                      <a:noFill/>
                    </a:lnR>
                    <a:lnT>
                      <a:noFill/>
                    </a:lnT>
                    <a:lnB>
                      <a:noFill/>
                    </a:lnB>
                  </a:tcPr>
                </a:tc>
                <a:extLst>
                  <a:ext uri="{0D108BD9-81ED-4DB2-BD59-A6C34878D82A}">
                    <a16:rowId xmlns:a16="http://schemas.microsoft.com/office/drawing/2014/main" xmlns="" val="10000"/>
                  </a:ext>
                </a:extLst>
              </a:tr>
            </a:tbl>
          </a:graphicData>
        </a:graphic>
      </p:graphicFrame>
      <p:graphicFrame>
        <p:nvGraphicFramePr>
          <p:cNvPr id="6" name="Content Placeholder 3"/>
          <p:cNvGraphicFramePr>
            <a:graphicFrameLocks noGrp="1"/>
          </p:cNvGraphicFramePr>
          <p:nvPr>
            <p:ph idx="1"/>
            <p:extLst/>
          </p:nvPr>
        </p:nvGraphicFramePr>
        <p:xfrm>
          <a:off x="5455850" y="3694429"/>
          <a:ext cx="3375992" cy="777098"/>
        </p:xfrm>
        <a:graphic>
          <a:graphicData uri="http://schemas.openxmlformats.org/drawingml/2006/table">
            <a:tbl>
              <a:tblPr/>
              <a:tblGrid>
                <a:gridCol w="3375992">
                  <a:extLst>
                    <a:ext uri="{9D8B030D-6E8A-4147-A177-3AD203B41FA5}">
                      <a16:colId xmlns:a16="http://schemas.microsoft.com/office/drawing/2014/main" xmlns="" val="20000"/>
                    </a:ext>
                  </a:extLst>
                </a:gridCol>
              </a:tblGrid>
              <a:tr h="777098">
                <a:tc>
                  <a:txBody>
                    <a:bodyPr/>
                    <a:lstStyle/>
                    <a:p>
                      <a:pPr>
                        <a:lnSpc>
                          <a:spcPct val="115000"/>
                        </a:lnSpc>
                        <a:spcAft>
                          <a:spcPts val="0"/>
                        </a:spcAft>
                      </a:pPr>
                      <a:r>
                        <a:rPr lang="en-US" sz="1100" b="1" i="1" spc="75" dirty="0" smtClean="0">
                          <a:solidFill>
                            <a:srgbClr val="5F497A"/>
                          </a:solidFill>
                          <a:latin typeface="Cambria"/>
                          <a:ea typeface="Times New Roman"/>
                          <a:cs typeface="Times New Roman"/>
                        </a:rPr>
                        <a:t>Data </a:t>
                      </a:r>
                      <a:r>
                        <a:rPr lang="en-US" sz="1100" b="1" i="1" spc="75" dirty="0">
                          <a:solidFill>
                            <a:srgbClr val="5F497A"/>
                          </a:solidFill>
                          <a:latin typeface="Cambria"/>
                          <a:ea typeface="Times New Roman"/>
                          <a:cs typeface="Times New Roman"/>
                        </a:rPr>
                        <a:t>Elements related </a:t>
                      </a:r>
                      <a:r>
                        <a:rPr lang="en-US" sz="1100" b="1" i="1" spc="75" dirty="0" smtClean="0">
                          <a:solidFill>
                            <a:srgbClr val="5F497A"/>
                          </a:solidFill>
                          <a:latin typeface="Cambria"/>
                          <a:ea typeface="Times New Roman"/>
                          <a:cs typeface="Times New Roman"/>
                        </a:rPr>
                        <a:t>to ”</a:t>
                      </a:r>
                      <a:r>
                        <a:rPr lang="en-US" sz="1100" b="1" i="1" spc="75" dirty="0">
                          <a:solidFill>
                            <a:srgbClr val="5F497A"/>
                          </a:solidFill>
                          <a:latin typeface="Cambria"/>
                          <a:ea typeface="Times New Roman"/>
                          <a:cs typeface="Times New Roman"/>
                        </a:rPr>
                        <a:t>SERVICES” </a:t>
                      </a:r>
                      <a:endParaRPr lang="el-GR" sz="1100" i="1" spc="75" dirty="0">
                        <a:solidFill>
                          <a:srgbClr val="4F81BD"/>
                        </a:solidFill>
                        <a:latin typeface="Cambria"/>
                        <a:ea typeface="Times New Roman"/>
                        <a:cs typeface="Times New Roman"/>
                      </a:endParaRPr>
                    </a:p>
                    <a:p>
                      <a:pPr algn="just">
                        <a:lnSpc>
                          <a:spcPct val="115000"/>
                        </a:lnSpc>
                        <a:spcAft>
                          <a:spcPts val="0"/>
                        </a:spcAft>
                      </a:pPr>
                      <a:r>
                        <a:rPr lang="en-US" sz="1100" dirty="0">
                          <a:latin typeface="Calibri"/>
                          <a:ea typeface="Times New Roman"/>
                          <a:cs typeface="Calibri"/>
                        </a:rPr>
                        <a:t>DE_S1</a:t>
                      </a:r>
                      <a:r>
                        <a:rPr lang="en-US" sz="1100" dirty="0" smtClean="0">
                          <a:latin typeface="Calibri"/>
                          <a:ea typeface="Times New Roman"/>
                          <a:cs typeface="Calibri"/>
                        </a:rPr>
                        <a:t>: Institutional </a:t>
                      </a:r>
                      <a:r>
                        <a:rPr lang="en-US" sz="1100" dirty="0">
                          <a:latin typeface="Calibri"/>
                          <a:ea typeface="Times New Roman"/>
                          <a:cs typeface="Calibri"/>
                        </a:rPr>
                        <a:t>response </a:t>
                      </a:r>
                      <a:endParaRPr lang="el-GR" sz="1100" dirty="0">
                        <a:latin typeface="Calibri"/>
                        <a:ea typeface="Times New Roman"/>
                        <a:cs typeface="Times New Roman"/>
                      </a:endParaRPr>
                    </a:p>
                    <a:p>
                      <a:pPr algn="just">
                        <a:lnSpc>
                          <a:spcPct val="115000"/>
                        </a:lnSpc>
                        <a:spcAft>
                          <a:spcPts val="0"/>
                        </a:spcAft>
                      </a:pPr>
                      <a:r>
                        <a:rPr lang="en-US" sz="1100" dirty="0">
                          <a:latin typeface="Calibri"/>
                          <a:ea typeface="Times New Roman"/>
                          <a:cs typeface="Calibri"/>
                        </a:rPr>
                        <a:t>DE_S2</a:t>
                      </a:r>
                      <a:r>
                        <a:rPr lang="en-US" sz="1100" dirty="0" smtClean="0">
                          <a:latin typeface="Calibri"/>
                          <a:ea typeface="Times New Roman"/>
                          <a:cs typeface="Calibri"/>
                        </a:rPr>
                        <a:t>: Referral(s</a:t>
                      </a:r>
                      <a:r>
                        <a:rPr lang="en-US" sz="1100" dirty="0">
                          <a:latin typeface="Calibri"/>
                          <a:ea typeface="Times New Roman"/>
                          <a:cs typeface="Calibri"/>
                        </a:rPr>
                        <a:t>) to </a:t>
                      </a:r>
                      <a:r>
                        <a:rPr lang="en-US" sz="1100" dirty="0" smtClean="0">
                          <a:latin typeface="Calibri"/>
                          <a:ea typeface="Times New Roman"/>
                          <a:cs typeface="Calibri"/>
                        </a:rPr>
                        <a:t>Services </a:t>
                      </a:r>
                      <a:r>
                        <a:rPr lang="en-US" sz="1100" dirty="0" smtClean="0">
                          <a:solidFill>
                            <a:schemeClr val="accent6">
                              <a:lumMod val="75000"/>
                            </a:schemeClr>
                          </a:solidFill>
                          <a:latin typeface="+mn-lt"/>
                          <a:ea typeface="Times New Roman"/>
                          <a:cs typeface="Calibri"/>
                          <a:sym typeface="Wingdings" panose="05000000000000000000" pitchFamily="2" charset="2"/>
                        </a:rPr>
                        <a:t>feedback from Services</a:t>
                      </a:r>
                      <a:endParaRPr lang="el-GR" sz="1100" dirty="0">
                        <a:latin typeface="Calibri"/>
                        <a:ea typeface="Times New Roman"/>
                        <a:cs typeface="Times New Roman"/>
                      </a:endParaRPr>
                    </a:p>
                  </a:txBody>
                  <a:tcPr marL="68580" marR="68580" marT="0" marB="0">
                    <a:lnL>
                      <a:noFill/>
                    </a:lnL>
                    <a:lnR>
                      <a:noFill/>
                    </a:lnR>
                    <a:lnT>
                      <a:noFill/>
                    </a:lnT>
                    <a:lnB>
                      <a:noFill/>
                    </a:lnB>
                  </a:tcPr>
                </a:tc>
                <a:extLst>
                  <a:ext uri="{0D108BD9-81ED-4DB2-BD59-A6C34878D82A}">
                    <a16:rowId xmlns:a16="http://schemas.microsoft.com/office/drawing/2014/main" xmlns="" val="10000"/>
                  </a:ext>
                </a:extLst>
              </a:tr>
            </a:tbl>
          </a:graphicData>
        </a:graphic>
      </p:graphicFrame>
      <p:graphicFrame>
        <p:nvGraphicFramePr>
          <p:cNvPr id="7" name="Content Placeholder 3"/>
          <p:cNvGraphicFramePr>
            <a:graphicFrameLocks noGrp="1"/>
          </p:cNvGraphicFramePr>
          <p:nvPr>
            <p:ph idx="1"/>
          </p:nvPr>
        </p:nvGraphicFramePr>
        <p:xfrm>
          <a:off x="5455850" y="2541145"/>
          <a:ext cx="3672408" cy="1171433"/>
        </p:xfrm>
        <a:graphic>
          <a:graphicData uri="http://schemas.openxmlformats.org/drawingml/2006/table">
            <a:tbl>
              <a:tblPr/>
              <a:tblGrid>
                <a:gridCol w="3672408">
                  <a:extLst>
                    <a:ext uri="{9D8B030D-6E8A-4147-A177-3AD203B41FA5}">
                      <a16:colId xmlns:a16="http://schemas.microsoft.com/office/drawing/2014/main" xmlns="" val="20000"/>
                    </a:ext>
                  </a:extLst>
                </a:gridCol>
              </a:tblGrid>
              <a:tr h="1171433">
                <a:tc>
                  <a:txBody>
                    <a:bodyPr/>
                    <a:lstStyle/>
                    <a:p>
                      <a:pPr>
                        <a:lnSpc>
                          <a:spcPct val="115000"/>
                        </a:lnSpc>
                        <a:spcAft>
                          <a:spcPts val="0"/>
                        </a:spcAft>
                      </a:pPr>
                      <a:r>
                        <a:rPr lang="en-US" sz="1100" b="1" i="1" spc="75" dirty="0" smtClean="0">
                          <a:solidFill>
                            <a:srgbClr val="76923C"/>
                          </a:solidFill>
                          <a:latin typeface="Cambria"/>
                          <a:ea typeface="Times New Roman"/>
                          <a:cs typeface="Times New Roman"/>
                        </a:rPr>
                        <a:t>Data </a:t>
                      </a:r>
                      <a:r>
                        <a:rPr lang="en-US" sz="1100" b="1" i="1" spc="75" dirty="0">
                          <a:solidFill>
                            <a:srgbClr val="76923C"/>
                          </a:solidFill>
                          <a:latin typeface="Cambria"/>
                          <a:ea typeface="Times New Roman"/>
                          <a:cs typeface="Times New Roman"/>
                        </a:rPr>
                        <a:t>Elements related </a:t>
                      </a:r>
                      <a:r>
                        <a:rPr lang="en-US" sz="1100" b="1" i="1" spc="75" dirty="0" err="1">
                          <a:solidFill>
                            <a:srgbClr val="76923C"/>
                          </a:solidFill>
                          <a:latin typeface="Cambria"/>
                          <a:ea typeface="Times New Roman"/>
                          <a:cs typeface="Times New Roman"/>
                        </a:rPr>
                        <a:t>to”FAMILY</a:t>
                      </a:r>
                      <a:r>
                        <a:rPr lang="en-US" sz="1100" b="1" i="1" spc="75" dirty="0">
                          <a:solidFill>
                            <a:srgbClr val="76923C"/>
                          </a:solidFill>
                          <a:latin typeface="Cambria"/>
                          <a:ea typeface="Times New Roman"/>
                          <a:cs typeface="Times New Roman"/>
                        </a:rPr>
                        <a:t>” </a:t>
                      </a:r>
                      <a:endParaRPr lang="el-GR" sz="1100" i="1" spc="75" dirty="0">
                        <a:solidFill>
                          <a:srgbClr val="4F81BD"/>
                        </a:solidFill>
                        <a:latin typeface="Cambria"/>
                        <a:ea typeface="Times New Roman"/>
                        <a:cs typeface="Times New Roman"/>
                      </a:endParaRPr>
                    </a:p>
                    <a:p>
                      <a:pPr algn="just">
                        <a:lnSpc>
                          <a:spcPct val="115000"/>
                        </a:lnSpc>
                        <a:spcAft>
                          <a:spcPts val="0"/>
                        </a:spcAft>
                      </a:pPr>
                      <a:r>
                        <a:rPr lang="en-US" sz="1100" dirty="0">
                          <a:latin typeface="Calibri"/>
                          <a:ea typeface="Times New Roman"/>
                          <a:cs typeface="Calibri"/>
                        </a:rPr>
                        <a:t>DE_F1</a:t>
                      </a:r>
                      <a:r>
                        <a:rPr lang="en-US" sz="1100" dirty="0" smtClean="0">
                          <a:latin typeface="Calibri"/>
                          <a:ea typeface="Times New Roman"/>
                          <a:cs typeface="Calibri"/>
                        </a:rPr>
                        <a:t>: Family </a:t>
                      </a:r>
                      <a:r>
                        <a:rPr lang="en-US" sz="1100" dirty="0">
                          <a:latin typeface="Calibri"/>
                          <a:ea typeface="Times New Roman"/>
                          <a:cs typeface="Calibri"/>
                        </a:rPr>
                        <a:t>Composition </a:t>
                      </a:r>
                      <a:endParaRPr lang="el-GR" sz="1100" dirty="0">
                        <a:latin typeface="Calibri"/>
                        <a:ea typeface="Times New Roman"/>
                        <a:cs typeface="Times New Roman"/>
                      </a:endParaRPr>
                    </a:p>
                    <a:p>
                      <a:pPr algn="just">
                        <a:lnSpc>
                          <a:spcPct val="115000"/>
                        </a:lnSpc>
                        <a:spcAft>
                          <a:spcPts val="0"/>
                        </a:spcAft>
                      </a:pPr>
                      <a:r>
                        <a:rPr lang="en-US" sz="1100" dirty="0">
                          <a:latin typeface="Calibri"/>
                          <a:ea typeface="Times New Roman"/>
                          <a:cs typeface="Calibri"/>
                        </a:rPr>
                        <a:t>DE_F2</a:t>
                      </a:r>
                      <a:r>
                        <a:rPr lang="en-US" sz="1100" dirty="0" smtClean="0">
                          <a:latin typeface="Calibri"/>
                          <a:ea typeface="Times New Roman"/>
                          <a:cs typeface="Calibri"/>
                        </a:rPr>
                        <a:t>: Primary </a:t>
                      </a:r>
                      <a:r>
                        <a:rPr lang="en-US" sz="1100" dirty="0">
                          <a:latin typeface="Calibri"/>
                          <a:ea typeface="Times New Roman"/>
                          <a:cs typeface="Calibri"/>
                        </a:rPr>
                        <a:t>Caregiver(s) relationship to child </a:t>
                      </a:r>
                      <a:endParaRPr lang="el-GR" sz="1100" dirty="0">
                        <a:latin typeface="Calibri"/>
                        <a:ea typeface="Times New Roman"/>
                        <a:cs typeface="Times New Roman"/>
                      </a:endParaRPr>
                    </a:p>
                    <a:p>
                      <a:pPr algn="just">
                        <a:lnSpc>
                          <a:spcPct val="115000"/>
                        </a:lnSpc>
                        <a:spcAft>
                          <a:spcPts val="0"/>
                        </a:spcAft>
                      </a:pPr>
                      <a:r>
                        <a:rPr lang="en-US" sz="1100" dirty="0">
                          <a:latin typeface="Calibri"/>
                          <a:ea typeface="Times New Roman"/>
                          <a:cs typeface="Calibri"/>
                        </a:rPr>
                        <a:t>DE_F3</a:t>
                      </a:r>
                      <a:r>
                        <a:rPr lang="en-US" sz="1100" dirty="0" smtClean="0">
                          <a:latin typeface="Calibri"/>
                          <a:ea typeface="Times New Roman"/>
                          <a:cs typeface="Calibri"/>
                        </a:rPr>
                        <a:t>: Primary </a:t>
                      </a:r>
                      <a:r>
                        <a:rPr lang="en-US" sz="1100" dirty="0">
                          <a:latin typeface="Calibri"/>
                          <a:ea typeface="Times New Roman"/>
                          <a:cs typeface="Calibri"/>
                        </a:rPr>
                        <a:t>Caregiver(s) Sex</a:t>
                      </a:r>
                      <a:endParaRPr lang="el-GR" sz="1100" dirty="0">
                        <a:latin typeface="Calibri"/>
                        <a:ea typeface="Times New Roman"/>
                        <a:cs typeface="Times New Roman"/>
                      </a:endParaRPr>
                    </a:p>
                    <a:p>
                      <a:pPr algn="just">
                        <a:lnSpc>
                          <a:spcPct val="115000"/>
                        </a:lnSpc>
                        <a:spcAft>
                          <a:spcPts val="0"/>
                        </a:spcAft>
                      </a:pPr>
                      <a:r>
                        <a:rPr lang="en-US" sz="1100" dirty="0">
                          <a:latin typeface="Calibri"/>
                          <a:ea typeface="Times New Roman"/>
                          <a:cs typeface="Calibri"/>
                        </a:rPr>
                        <a:t>DE_F4</a:t>
                      </a:r>
                      <a:r>
                        <a:rPr lang="en-US" sz="1100" dirty="0" smtClean="0">
                          <a:latin typeface="Calibri"/>
                          <a:ea typeface="Times New Roman"/>
                          <a:cs typeface="Calibri"/>
                        </a:rPr>
                        <a:t>: Primary </a:t>
                      </a:r>
                      <a:r>
                        <a:rPr lang="en-US" sz="1100" dirty="0">
                          <a:latin typeface="Calibri"/>
                          <a:ea typeface="Times New Roman"/>
                          <a:cs typeface="Calibri"/>
                        </a:rPr>
                        <a:t>Caregiver(s) Date of </a:t>
                      </a:r>
                      <a:r>
                        <a:rPr lang="en-US" sz="1100" dirty="0" smtClean="0">
                          <a:latin typeface="Calibri"/>
                          <a:ea typeface="Times New Roman"/>
                          <a:cs typeface="Calibri"/>
                        </a:rPr>
                        <a:t>Birth</a:t>
                      </a:r>
                      <a:endParaRPr lang="el-GR" sz="1100" dirty="0">
                        <a:latin typeface="Calibri"/>
                        <a:ea typeface="Times New Roman"/>
                        <a:cs typeface="Times New Roman"/>
                      </a:endParaRPr>
                    </a:p>
                  </a:txBody>
                  <a:tcPr marL="68580" marR="68580" marT="0" marB="0">
                    <a:lnL>
                      <a:noFill/>
                    </a:lnL>
                    <a:lnR>
                      <a:noFill/>
                    </a:lnR>
                    <a:lnT>
                      <a:noFill/>
                    </a:lnT>
                    <a:lnB>
                      <a:noFill/>
                    </a:lnB>
                  </a:tcPr>
                </a:tc>
                <a:extLst>
                  <a:ext uri="{0D108BD9-81ED-4DB2-BD59-A6C34878D82A}">
                    <a16:rowId xmlns:a16="http://schemas.microsoft.com/office/drawing/2014/main" xmlns="" val="10000"/>
                  </a:ext>
                </a:extLst>
              </a:tr>
            </a:tbl>
          </a:graphicData>
        </a:graphic>
      </p:graphicFrame>
      <p:graphicFrame>
        <p:nvGraphicFramePr>
          <p:cNvPr id="8" name="Content Placeholder 3"/>
          <p:cNvGraphicFramePr>
            <a:graphicFrameLocks noGrp="1"/>
          </p:cNvGraphicFramePr>
          <p:nvPr>
            <p:ph idx="1"/>
            <p:extLst/>
          </p:nvPr>
        </p:nvGraphicFramePr>
        <p:xfrm>
          <a:off x="5455850" y="1238477"/>
          <a:ext cx="3456384" cy="1183005"/>
        </p:xfrm>
        <a:graphic>
          <a:graphicData uri="http://schemas.openxmlformats.org/drawingml/2006/table">
            <a:tbl>
              <a:tblPr/>
              <a:tblGrid>
                <a:gridCol w="3456384">
                  <a:extLst>
                    <a:ext uri="{9D8B030D-6E8A-4147-A177-3AD203B41FA5}">
                      <a16:colId xmlns:a16="http://schemas.microsoft.com/office/drawing/2014/main" xmlns="" val="20000"/>
                    </a:ext>
                  </a:extLst>
                </a:gridCol>
              </a:tblGrid>
              <a:tr h="1183005">
                <a:tc>
                  <a:txBody>
                    <a:bodyPr/>
                    <a:lstStyle/>
                    <a:p>
                      <a:pPr>
                        <a:lnSpc>
                          <a:spcPct val="115000"/>
                        </a:lnSpc>
                        <a:spcAft>
                          <a:spcPts val="0"/>
                        </a:spcAft>
                      </a:pPr>
                      <a:r>
                        <a:rPr lang="en-US" sz="1100" b="1" i="1" spc="75" dirty="0" smtClean="0">
                          <a:solidFill>
                            <a:srgbClr val="E36C0A"/>
                          </a:solidFill>
                          <a:latin typeface="Cambria"/>
                          <a:ea typeface="Times New Roman"/>
                          <a:cs typeface="Times New Roman"/>
                        </a:rPr>
                        <a:t>Data </a:t>
                      </a:r>
                      <a:r>
                        <a:rPr lang="en-US" sz="1100" b="1" i="1" spc="75" dirty="0">
                          <a:solidFill>
                            <a:srgbClr val="E36C0A"/>
                          </a:solidFill>
                          <a:latin typeface="Cambria"/>
                          <a:ea typeface="Times New Roman"/>
                          <a:cs typeface="Times New Roman"/>
                        </a:rPr>
                        <a:t>Elements related </a:t>
                      </a:r>
                      <a:r>
                        <a:rPr lang="en-US" sz="1100" b="1" i="1" spc="75" dirty="0" err="1">
                          <a:solidFill>
                            <a:srgbClr val="E36C0A"/>
                          </a:solidFill>
                          <a:latin typeface="Cambria"/>
                          <a:ea typeface="Times New Roman"/>
                          <a:cs typeface="Times New Roman"/>
                        </a:rPr>
                        <a:t>to”CHILD</a:t>
                      </a:r>
                      <a:r>
                        <a:rPr lang="en-US" sz="1100" b="1" i="1" spc="75" dirty="0">
                          <a:solidFill>
                            <a:srgbClr val="E36C0A"/>
                          </a:solidFill>
                          <a:latin typeface="Cambria"/>
                          <a:ea typeface="Times New Roman"/>
                          <a:cs typeface="Times New Roman"/>
                        </a:rPr>
                        <a:t>” </a:t>
                      </a:r>
                      <a:endParaRPr lang="el-GR" sz="1100" i="1" spc="75" dirty="0">
                        <a:solidFill>
                          <a:srgbClr val="4F81BD"/>
                        </a:solidFill>
                        <a:latin typeface="Cambria"/>
                        <a:ea typeface="Times New Roman"/>
                        <a:cs typeface="Times New Roman"/>
                      </a:endParaRPr>
                    </a:p>
                    <a:p>
                      <a:pPr algn="just">
                        <a:lnSpc>
                          <a:spcPct val="115000"/>
                        </a:lnSpc>
                        <a:spcAft>
                          <a:spcPts val="0"/>
                        </a:spcAft>
                      </a:pPr>
                      <a:r>
                        <a:rPr lang="en-US" sz="1100" dirty="0">
                          <a:latin typeface="Calibri"/>
                          <a:ea typeface="Times New Roman"/>
                          <a:cs typeface="Calibri"/>
                        </a:rPr>
                        <a:t>DE_C1</a:t>
                      </a:r>
                      <a:r>
                        <a:rPr lang="en-US" sz="1100" dirty="0" smtClean="0">
                          <a:latin typeface="Calibri"/>
                          <a:ea typeface="Times New Roman"/>
                          <a:cs typeface="Calibri"/>
                        </a:rPr>
                        <a:t>: Child’s </a:t>
                      </a:r>
                      <a:r>
                        <a:rPr lang="en-US" sz="1100" dirty="0">
                          <a:latin typeface="Calibri"/>
                          <a:ea typeface="Times New Roman"/>
                          <a:cs typeface="Calibri"/>
                        </a:rPr>
                        <a:t>ID </a:t>
                      </a:r>
                      <a:r>
                        <a:rPr lang="en-US" sz="1100" dirty="0" smtClean="0">
                          <a:solidFill>
                            <a:schemeClr val="accent6">
                              <a:lumMod val="75000"/>
                            </a:schemeClr>
                          </a:solidFill>
                          <a:latin typeface="+mn-lt"/>
                          <a:ea typeface="Times New Roman"/>
                          <a:cs typeface="Calibri"/>
                          <a:sym typeface="Wingdings" panose="05000000000000000000" pitchFamily="2" charset="2"/>
                        </a:rPr>
                        <a:t>TEMP ID or provided by Administrator</a:t>
                      </a:r>
                      <a:endParaRPr lang="el-GR" sz="1100" dirty="0">
                        <a:latin typeface="Calibri"/>
                        <a:ea typeface="Times New Roman"/>
                        <a:cs typeface="Times New Roman"/>
                      </a:endParaRPr>
                    </a:p>
                    <a:p>
                      <a:pPr algn="just">
                        <a:lnSpc>
                          <a:spcPct val="115000"/>
                        </a:lnSpc>
                        <a:spcAft>
                          <a:spcPts val="0"/>
                        </a:spcAft>
                      </a:pPr>
                      <a:r>
                        <a:rPr lang="en-US" sz="1100" dirty="0">
                          <a:latin typeface="Calibri"/>
                          <a:ea typeface="Times New Roman"/>
                          <a:cs typeface="Calibri"/>
                        </a:rPr>
                        <a:t>DE_C2</a:t>
                      </a:r>
                      <a:r>
                        <a:rPr lang="en-US" sz="1100" dirty="0" smtClean="0">
                          <a:latin typeface="Calibri"/>
                          <a:ea typeface="Times New Roman"/>
                          <a:cs typeface="Calibri"/>
                        </a:rPr>
                        <a:t>: Child’s </a:t>
                      </a:r>
                      <a:r>
                        <a:rPr lang="en-US" sz="1100" dirty="0">
                          <a:latin typeface="Calibri"/>
                          <a:ea typeface="Times New Roman"/>
                          <a:cs typeface="Calibri"/>
                        </a:rPr>
                        <a:t>Sex </a:t>
                      </a:r>
                      <a:endParaRPr lang="el-GR" sz="1100" dirty="0">
                        <a:latin typeface="Calibri"/>
                        <a:ea typeface="Times New Roman"/>
                        <a:cs typeface="Times New Roman"/>
                      </a:endParaRPr>
                    </a:p>
                    <a:p>
                      <a:pPr algn="just">
                        <a:lnSpc>
                          <a:spcPct val="115000"/>
                        </a:lnSpc>
                        <a:spcAft>
                          <a:spcPts val="0"/>
                        </a:spcAft>
                      </a:pPr>
                      <a:r>
                        <a:rPr lang="en-US" sz="1100" dirty="0">
                          <a:latin typeface="Calibri"/>
                          <a:ea typeface="Times New Roman"/>
                          <a:cs typeface="Calibri"/>
                        </a:rPr>
                        <a:t>DE_C3</a:t>
                      </a:r>
                      <a:r>
                        <a:rPr lang="en-US" sz="1100" dirty="0" smtClean="0">
                          <a:latin typeface="Calibri"/>
                          <a:ea typeface="Times New Roman"/>
                          <a:cs typeface="Calibri"/>
                        </a:rPr>
                        <a:t>: Child’s </a:t>
                      </a:r>
                      <a:r>
                        <a:rPr lang="en-US" sz="1100" dirty="0">
                          <a:latin typeface="Calibri"/>
                          <a:ea typeface="Times New Roman"/>
                          <a:cs typeface="Calibri"/>
                        </a:rPr>
                        <a:t>Date of Birth</a:t>
                      </a:r>
                      <a:endParaRPr lang="el-GR" sz="1100" dirty="0">
                        <a:latin typeface="Calibri"/>
                        <a:ea typeface="Times New Roman"/>
                        <a:cs typeface="Times New Roman"/>
                      </a:endParaRPr>
                    </a:p>
                    <a:p>
                      <a:pPr algn="just">
                        <a:lnSpc>
                          <a:spcPct val="115000"/>
                        </a:lnSpc>
                        <a:spcAft>
                          <a:spcPts val="0"/>
                        </a:spcAft>
                      </a:pPr>
                      <a:r>
                        <a:rPr lang="en-US" sz="1100" dirty="0">
                          <a:latin typeface="Calibri"/>
                          <a:ea typeface="Times New Roman"/>
                          <a:cs typeface="Calibri"/>
                        </a:rPr>
                        <a:t>DE_C4</a:t>
                      </a:r>
                      <a:r>
                        <a:rPr lang="en-US" sz="1100" dirty="0" smtClean="0">
                          <a:latin typeface="Calibri"/>
                          <a:ea typeface="Times New Roman"/>
                          <a:cs typeface="Calibri"/>
                        </a:rPr>
                        <a:t>: Child’s </a:t>
                      </a:r>
                      <a:r>
                        <a:rPr lang="en-US" sz="1100" dirty="0">
                          <a:latin typeface="Calibri"/>
                          <a:ea typeface="Times New Roman"/>
                          <a:cs typeface="Calibri"/>
                        </a:rPr>
                        <a:t>Citizenship </a:t>
                      </a:r>
                      <a:r>
                        <a:rPr lang="en-US" sz="1100" dirty="0" smtClean="0">
                          <a:latin typeface="Calibri"/>
                          <a:ea typeface="Times New Roman"/>
                          <a:cs typeface="Calibri"/>
                        </a:rPr>
                        <a:t>Status</a:t>
                      </a:r>
                      <a:endParaRPr lang="el-GR" sz="1100" dirty="0">
                        <a:latin typeface="Calibri"/>
                        <a:ea typeface="Times New Roman"/>
                        <a:cs typeface="Times New Roman"/>
                      </a:endParaRPr>
                    </a:p>
                  </a:txBody>
                  <a:tcPr marL="68580" marR="68580" marT="0" marB="0">
                    <a:lnL>
                      <a:noFill/>
                    </a:lnL>
                    <a:lnR>
                      <a:noFill/>
                    </a:lnR>
                    <a:lnT>
                      <a:noFill/>
                    </a:lnT>
                    <a:lnB>
                      <a:noFill/>
                    </a:lnB>
                  </a:tcPr>
                </a:tc>
                <a:extLst>
                  <a:ext uri="{0D108BD9-81ED-4DB2-BD59-A6C34878D82A}">
                    <a16:rowId xmlns:a16="http://schemas.microsoft.com/office/drawing/2014/main" xmlns="" val="10000"/>
                  </a:ext>
                </a:extLst>
              </a:tr>
            </a:tbl>
          </a:graphicData>
        </a:graphic>
      </p:graphicFrame>
      <p:pic>
        <p:nvPicPr>
          <p:cNvPr id="9" name="Picture 2"/>
          <p:cNvPicPr>
            <a:picLocks noChangeAspect="1" noChangeArrowheads="1"/>
          </p:cNvPicPr>
          <p:nvPr/>
        </p:nvPicPr>
        <p:blipFill>
          <a:blip r:embed="rId3" cstate="print"/>
          <a:srcRect t="2596" r="17907"/>
          <a:stretch>
            <a:fillRect/>
          </a:stretch>
        </p:blipFill>
        <p:spPr bwMode="auto">
          <a:xfrm>
            <a:off x="179512" y="1113590"/>
            <a:ext cx="5204996" cy="2542675"/>
          </a:xfrm>
          <a:prstGeom prst="rect">
            <a:avLst/>
          </a:prstGeom>
          <a:noFill/>
          <a:ln w="9525">
            <a:noFill/>
            <a:miter lim="800000"/>
            <a:headEnd/>
            <a:tailEnd/>
          </a:ln>
        </p:spPr>
      </p:pic>
      <p:pic>
        <p:nvPicPr>
          <p:cNvPr id="10" name="Picture 2"/>
          <p:cNvPicPr>
            <a:picLocks noChangeAspect="1" noChangeArrowheads="1"/>
          </p:cNvPicPr>
          <p:nvPr/>
        </p:nvPicPr>
        <p:blipFill>
          <a:blip r:embed="rId4" cstate="print"/>
          <a:srcRect t="11921" r="24994"/>
          <a:stretch>
            <a:fillRect/>
          </a:stretch>
        </p:blipFill>
        <p:spPr bwMode="auto">
          <a:xfrm>
            <a:off x="147693" y="1106732"/>
            <a:ext cx="5249989" cy="2538282"/>
          </a:xfrm>
          <a:prstGeom prst="rect">
            <a:avLst/>
          </a:prstGeom>
          <a:ln>
            <a:noFill/>
          </a:ln>
          <a:effectLst>
            <a:outerShdw blurRad="292100" dist="139700" dir="2700000" algn="tl" rotWithShape="0">
              <a:srgbClr val="333333">
                <a:alpha val="65000"/>
              </a:srgbClr>
            </a:outerShdw>
          </a:effectLst>
        </p:spPr>
      </p:pic>
      <p:sp>
        <p:nvSpPr>
          <p:cNvPr id="11" name="Rounded Rectangle 10"/>
          <p:cNvSpPr/>
          <p:nvPr/>
        </p:nvSpPr>
        <p:spPr>
          <a:xfrm>
            <a:off x="395537" y="2409732"/>
            <a:ext cx="1440160" cy="59406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l-GR" sz="1000" b="1" dirty="0"/>
              <a:t>χρήση υφιστάμενων προτύπων - όπου αυτό είναι εφικτό</a:t>
            </a:r>
          </a:p>
        </p:txBody>
      </p:sp>
      <p:sp>
        <p:nvSpPr>
          <p:cNvPr id="12" name="Right Arrow 11"/>
          <p:cNvSpPr/>
          <p:nvPr/>
        </p:nvSpPr>
        <p:spPr>
          <a:xfrm>
            <a:off x="4780765" y="4192057"/>
            <a:ext cx="720080" cy="378042"/>
          </a:xfrm>
          <a:prstGeom prst="rightArrow">
            <a:avLst/>
          </a:prstGeom>
          <a:solidFill>
            <a:schemeClr val="accent1"/>
          </a:solidFill>
        </p:spPr>
        <p:style>
          <a:lnRef idx="2">
            <a:schemeClr val="accent6">
              <a:shade val="50000"/>
            </a:schemeClr>
          </a:lnRef>
          <a:fillRef idx="1">
            <a:schemeClr val="accent6"/>
          </a:fillRef>
          <a:effectRef idx="0">
            <a:schemeClr val="accent6"/>
          </a:effectRef>
          <a:fontRef idx="minor">
            <a:schemeClr val="lt1"/>
          </a:fontRef>
        </p:style>
        <p:txBody>
          <a:bodyPr lIns="68580" tIns="34290" rIns="68580" bIns="34290" rtlCol="0" anchor="ctr"/>
          <a:lstStyle/>
          <a:p>
            <a:pPr algn="ctr"/>
            <a:endParaRPr lang="el-GR" sz="1800" dirty="0"/>
          </a:p>
        </p:txBody>
      </p:sp>
      <p:sp>
        <p:nvSpPr>
          <p:cNvPr id="13" name="Rectangle 12"/>
          <p:cNvSpPr/>
          <p:nvPr/>
        </p:nvSpPr>
        <p:spPr>
          <a:xfrm>
            <a:off x="5500844" y="1175890"/>
            <a:ext cx="3375590" cy="3523399"/>
          </a:xfrm>
          <a:prstGeom prst="rect">
            <a:avLst/>
          </a:prstGeom>
          <a:solidFill>
            <a:schemeClr val="accent1"/>
          </a:solidFill>
        </p:spPr>
        <p:style>
          <a:lnRef idx="2">
            <a:schemeClr val="accent6">
              <a:shade val="50000"/>
            </a:schemeClr>
          </a:lnRef>
          <a:fillRef idx="1">
            <a:schemeClr val="accent6"/>
          </a:fillRef>
          <a:effectRef idx="0">
            <a:schemeClr val="accent6"/>
          </a:effectRef>
          <a:fontRef idx="minor">
            <a:schemeClr val="lt1"/>
          </a:fontRef>
        </p:style>
        <p:txBody>
          <a:bodyPr lIns="68580" tIns="34290" rIns="68580" bIns="34290" rtlCol="0" anchor="ctr"/>
          <a:lstStyle/>
          <a:p>
            <a:pPr algn="just"/>
            <a:r>
              <a:rPr lang="el-GR" sz="1200" b="1" dirty="0">
                <a:solidFill>
                  <a:schemeClr val="bg1"/>
                </a:solidFill>
                <a:latin typeface="Segoe UI Light" panose="020B0502040204020203" pitchFamily="34" charset="0"/>
                <a:cs typeface="Segoe UI Light" panose="020B0502040204020203" pitchFamily="34" charset="0"/>
              </a:rPr>
              <a:t>Λειτουργεί με βάση το Γενικό Σχόλιο 13 (2011) της Επιτροπής των Ηνωμένων Εθνών «Το δικαίωμα </a:t>
            </a:r>
            <a:r>
              <a:rPr lang="el-GR" sz="1100" b="1" dirty="0">
                <a:solidFill>
                  <a:schemeClr val="bg1"/>
                </a:solidFill>
                <a:latin typeface="Segoe UI Light" panose="020B0502040204020203" pitchFamily="34" charset="0"/>
                <a:cs typeface="Segoe UI Light" panose="020B0502040204020203" pitchFamily="34" charset="0"/>
              </a:rPr>
              <a:t>του παιδιού στην ελευθερία από κάθε μορφή βίας» [CRC / C / GC / 13/2011]</a:t>
            </a:r>
          </a:p>
          <a:p>
            <a:pPr algn="just"/>
            <a:r>
              <a:rPr lang="el-GR" sz="1100" b="1" dirty="0">
                <a:solidFill>
                  <a:schemeClr val="bg1"/>
                </a:solidFill>
                <a:latin typeface="Segoe UI Light" panose="020B0502040204020203" pitchFamily="34" charset="0"/>
                <a:cs typeface="Segoe UI Light" panose="020B0502040204020203" pitchFamily="34" charset="0"/>
              </a:rPr>
              <a:t>Οι χειριστές δεν απαιτείται να προχωρήσουν στην αξιολόγηση και τις κρίσεις του είδους της κακοποίησης και της παραμέλησης των παιδιών με βάση εννοιολογικούς ορισμούς που χρησιμοποιούν</a:t>
            </a:r>
          </a:p>
          <a:p>
            <a:pPr algn="just"/>
            <a:r>
              <a:rPr lang="el-GR" sz="1100" b="1" dirty="0">
                <a:solidFill>
                  <a:schemeClr val="bg1"/>
                </a:solidFill>
                <a:latin typeface="Segoe UI Light" panose="020B0502040204020203" pitchFamily="34" charset="0"/>
                <a:cs typeface="Segoe UI Light" panose="020B0502040204020203" pitchFamily="34" charset="0"/>
              </a:rPr>
              <a:t>Οι χειριστές καλούνται να καταγράφουν βίαιες πράξεις που διαπράττονται εναντίον του παιδιού ή παραλείψεις στη φροντίδα του παιδιού, ανεξάρτητα από την πρόθεση και τις συνέπειες, χρησιμοποιώντας προ-κωδικοποιημένες λίστες βίαιων πράξεων και παραλείψεων</a:t>
            </a:r>
          </a:p>
          <a:p>
            <a:pPr algn="just"/>
            <a:r>
              <a:rPr lang="el-GR" sz="1100" b="1" dirty="0">
                <a:solidFill>
                  <a:schemeClr val="bg1"/>
                </a:solidFill>
                <a:latin typeface="Segoe UI Light" panose="020B0502040204020203" pitchFamily="34" charset="0"/>
                <a:cs typeface="Segoe UI Light" panose="020B0502040204020203" pitchFamily="34" charset="0"/>
              </a:rPr>
              <a:t>Ένα λεξικό δεδομένων είναι διαθέσιμο, συμπεριλαμβανομένου κάθε όρου που χρησιμοποιείται στο CAN-MDS (παρόλο που είναι γνωστοί / απλοί μετά την «κοινή λογική») με στόχο την εξασφάλιση κοινής κατανόησης κατά τη συλλογή δεδομένων και την ερμηνεία δεδομένων</a:t>
            </a:r>
            <a:endParaRPr lang="el-GR" sz="1100" i="1" dirty="0">
              <a:solidFill>
                <a:schemeClr val="bg1"/>
              </a:solidFill>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xmlns="" val="718660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0-#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513572" y="0"/>
            <a:ext cx="8302594" cy="1024896"/>
          </a:xfrm>
          <a:prstGeom prst="rect">
            <a:avLst/>
          </a:prstGeom>
        </p:spPr>
        <p:txBody>
          <a:bodyPr wrap="none" lIns="68580" tIns="34290" rIns="68580" bIns="34290">
            <a:spAutoFit/>
          </a:bodyPr>
          <a:lstStyle/>
          <a:p>
            <a:pPr>
              <a:lnSpc>
                <a:spcPct val="115000"/>
              </a:lnSpc>
            </a:pPr>
            <a:endParaRPr lang="el-GR" sz="2700" b="1" dirty="0">
              <a:latin typeface="Segoe UI Black" panose="020B0A02040204020203" pitchFamily="34" charset="0"/>
              <a:ea typeface="Segoe UI Black" panose="020B0A02040204020203" pitchFamily="34" charset="0"/>
              <a:cs typeface="+mj-cs"/>
            </a:endParaRPr>
          </a:p>
          <a:p>
            <a:pPr>
              <a:lnSpc>
                <a:spcPct val="115000"/>
              </a:lnSpc>
            </a:pPr>
            <a:r>
              <a:rPr lang="el-GR" sz="2700" b="1" dirty="0">
                <a:latin typeface="Segoe UI Black" panose="020B0A02040204020203" pitchFamily="34" charset="0"/>
                <a:ea typeface="Segoe UI Black" panose="020B0A02040204020203" pitchFamily="34" charset="0"/>
                <a:cs typeface="+mj-cs"/>
              </a:rPr>
              <a:t>Χαρακτηριστικά ανά στοιχείο δεδομένων </a:t>
            </a:r>
            <a:r>
              <a:rPr lang="el-GR" sz="2700" b="1" dirty="0" smtClean="0">
                <a:latin typeface="Segoe UI Black" panose="020B0A02040204020203" pitchFamily="34" charset="0"/>
                <a:ea typeface="Segoe UI Black" panose="020B0A02040204020203" pitchFamily="34" charset="0"/>
                <a:cs typeface="+mj-cs"/>
              </a:rPr>
              <a:t>(ΣΔ)</a:t>
            </a:r>
            <a:endParaRPr lang="el-GR" sz="2700" b="1" dirty="0">
              <a:latin typeface="Segoe UI Black" panose="020B0A02040204020203" pitchFamily="34" charset="0"/>
              <a:ea typeface="Segoe UI Black" panose="020B0A02040204020203" pitchFamily="34" charset="0"/>
              <a:cs typeface="+mj-cs"/>
            </a:endParaRPr>
          </a:p>
        </p:txBody>
      </p:sp>
      <p:graphicFrame>
        <p:nvGraphicFramePr>
          <p:cNvPr id="17" name="Object 16"/>
          <p:cNvGraphicFramePr>
            <a:graphicFrameLocks noChangeAspect="1"/>
          </p:cNvGraphicFramePr>
          <p:nvPr>
            <p:extLst>
              <p:ext uri="{D42A27DB-BD31-4B8C-83A1-F6EECF244321}">
                <p14:modId xmlns:p14="http://schemas.microsoft.com/office/powerpoint/2010/main" xmlns="" val="2895798778"/>
              </p:ext>
            </p:extLst>
          </p:nvPr>
        </p:nvGraphicFramePr>
        <p:xfrm>
          <a:off x="668338" y="1336675"/>
          <a:ext cx="7983537" cy="3407447"/>
        </p:xfrm>
        <a:graphic>
          <a:graphicData uri="http://schemas.openxmlformats.org/presentationml/2006/ole">
            <p:oleObj spid="_x0000_s2114" name="Document" r:id="rId4" imgW="11025653" imgH="5171604" progId="Word.Document.12">
              <p:embed/>
            </p:oleObj>
          </a:graphicData>
        </a:graphic>
      </p:graphicFrame>
    </p:spTree>
    <p:extLst>
      <p:ext uri="{BB962C8B-B14F-4D97-AF65-F5344CB8AC3E}">
        <p14:creationId xmlns:p14="http://schemas.microsoft.com/office/powerpoint/2010/main" xmlns="" val="366529477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599979" y="424064"/>
            <a:ext cx="8302594" cy="547073"/>
          </a:xfrm>
          <a:prstGeom prst="rect">
            <a:avLst/>
          </a:prstGeom>
        </p:spPr>
        <p:txBody>
          <a:bodyPr wrap="none" lIns="68580" tIns="34290" rIns="68580" bIns="34290">
            <a:spAutoFit/>
          </a:bodyPr>
          <a:lstStyle/>
          <a:p>
            <a:pPr>
              <a:lnSpc>
                <a:spcPct val="115000"/>
              </a:lnSpc>
            </a:pPr>
            <a:r>
              <a:rPr lang="el-GR" sz="2700" b="1" dirty="0">
                <a:latin typeface="Segoe UI Black" panose="020B0A02040204020203" pitchFamily="34" charset="0"/>
                <a:ea typeface="Segoe UI Black" panose="020B0A02040204020203" pitchFamily="34" charset="0"/>
                <a:cs typeface="+mj-cs"/>
              </a:rPr>
              <a:t>Χαρακτηριστικά ανά στοιχείο δεδομένων </a:t>
            </a:r>
            <a:r>
              <a:rPr lang="el-GR" sz="2700" b="1" dirty="0" smtClean="0">
                <a:latin typeface="Segoe UI Black" panose="020B0A02040204020203" pitchFamily="34" charset="0"/>
                <a:ea typeface="Segoe UI Black" panose="020B0A02040204020203" pitchFamily="34" charset="0"/>
                <a:cs typeface="+mj-cs"/>
              </a:rPr>
              <a:t>(ΣΔ)</a:t>
            </a:r>
            <a:endParaRPr lang="el-GR" sz="2700" b="1" dirty="0">
              <a:latin typeface="Segoe UI Black" panose="020B0A02040204020203" pitchFamily="34" charset="0"/>
              <a:ea typeface="Segoe UI Black" panose="020B0A02040204020203" pitchFamily="34" charset="0"/>
              <a:cs typeface="+mj-cs"/>
            </a:endParaRPr>
          </a:p>
        </p:txBody>
      </p:sp>
      <p:graphicFrame>
        <p:nvGraphicFramePr>
          <p:cNvPr id="6" name="Object 5"/>
          <p:cNvGraphicFramePr>
            <a:graphicFrameLocks noChangeAspect="1"/>
          </p:cNvGraphicFramePr>
          <p:nvPr>
            <p:extLst>
              <p:ext uri="{D42A27DB-BD31-4B8C-83A1-F6EECF244321}">
                <p14:modId xmlns:p14="http://schemas.microsoft.com/office/powerpoint/2010/main" xmlns="" val="388308340"/>
              </p:ext>
            </p:extLst>
          </p:nvPr>
        </p:nvGraphicFramePr>
        <p:xfrm>
          <a:off x="666750" y="1173163"/>
          <a:ext cx="7799388" cy="3495656"/>
        </p:xfrm>
        <a:graphic>
          <a:graphicData uri="http://schemas.openxmlformats.org/presentationml/2006/ole">
            <p:oleObj spid="_x0000_s3149" name="Document" r:id="rId4" imgW="10987473" imgH="6039314" progId="Word.Document.12">
              <p:embed/>
            </p:oleObj>
          </a:graphicData>
        </a:graphic>
      </p:graphicFrame>
    </p:spTree>
    <p:extLst>
      <p:ext uri="{BB962C8B-B14F-4D97-AF65-F5344CB8AC3E}">
        <p14:creationId xmlns:p14="http://schemas.microsoft.com/office/powerpoint/2010/main" xmlns="" val="7307578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xmlns="" val="3151943527"/>
              </p:ext>
            </p:extLst>
          </p:nvPr>
        </p:nvGraphicFramePr>
        <p:xfrm>
          <a:off x="2296435" y="1239576"/>
          <a:ext cx="6962803" cy="2880604"/>
        </p:xfrm>
        <a:graphic>
          <a:graphicData uri="http://schemas.openxmlformats.org/drawingml/2006/table">
            <a:tbl>
              <a:tblPr/>
              <a:tblGrid>
                <a:gridCol w="6962803">
                  <a:extLst>
                    <a:ext uri="{9D8B030D-6E8A-4147-A177-3AD203B41FA5}">
                      <a16:colId xmlns:a16="http://schemas.microsoft.com/office/drawing/2014/main" xmlns="" val="20000"/>
                    </a:ext>
                  </a:extLst>
                </a:gridCol>
              </a:tblGrid>
              <a:tr h="2880604">
                <a:tc>
                  <a:txBody>
                    <a:bodyPr/>
                    <a:lstStyle/>
                    <a:p>
                      <a:pPr>
                        <a:lnSpc>
                          <a:spcPct val="115000"/>
                        </a:lnSpc>
                        <a:spcAft>
                          <a:spcPts val="0"/>
                        </a:spcAft>
                      </a:pPr>
                      <a:r>
                        <a:rPr lang="el-GR" sz="2000" b="1" dirty="0" smtClean="0">
                          <a:solidFill>
                            <a:schemeClr val="accent1"/>
                          </a:solidFill>
                          <a:latin typeface="Segoe UI Semibold" panose="020B0702040204020203" pitchFamily="34" charset="0"/>
                          <a:ea typeface="Times New Roman"/>
                          <a:cs typeface="Segoe UI Semibold" panose="020B0702040204020203" pitchFamily="34" charset="0"/>
                        </a:rPr>
                        <a:t>ΜΕΡΟΣ</a:t>
                      </a:r>
                      <a:r>
                        <a:rPr lang="en-US" sz="2000" b="1" dirty="0" smtClean="0">
                          <a:solidFill>
                            <a:schemeClr val="accent1"/>
                          </a:solidFill>
                          <a:latin typeface="Segoe UI Semibold" panose="020B0702040204020203" pitchFamily="34" charset="0"/>
                          <a:ea typeface="Times New Roman"/>
                          <a:cs typeface="Segoe UI Semibold" panose="020B0702040204020203" pitchFamily="34" charset="0"/>
                        </a:rPr>
                        <a:t> 3 CAN-MDS </a:t>
                      </a:r>
                      <a:r>
                        <a:rPr lang="el-GR" sz="2000" b="1" dirty="0" smtClean="0">
                          <a:solidFill>
                            <a:schemeClr val="accent1"/>
                          </a:solidFill>
                          <a:latin typeface="Segoe UI Semibold" panose="020B0702040204020203" pitchFamily="34" charset="0"/>
                          <a:ea typeface="Times New Roman"/>
                          <a:cs typeface="Segoe UI Semibold" panose="020B0702040204020203" pitchFamily="34" charset="0"/>
                        </a:rPr>
                        <a:t>Λεξικό δεδομένων</a:t>
                      </a:r>
                    </a:p>
                    <a:p>
                      <a:pPr marL="171450" indent="-171450" algn="l" defTabSz="457200" rtl="0" eaLnBrk="1" latinLnBrk="0" hangingPunct="1">
                        <a:lnSpc>
                          <a:spcPct val="115000"/>
                        </a:lnSpc>
                        <a:spcAft>
                          <a:spcPts val="0"/>
                        </a:spcAft>
                        <a:buFont typeface="Wingdings 3" panose="05040102010807070707" pitchFamily="18" charset="2"/>
                        <a:buChar char=""/>
                      </a:pPr>
                      <a:r>
                        <a:rPr lang="en-US" sz="20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CAN-MDS V.01 </a:t>
                      </a:r>
                      <a:r>
                        <a:rPr lang="el-GR" sz="20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Λεξικό δεδομένων</a:t>
                      </a:r>
                      <a:endParaRPr lang="en-US" sz="20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endParaRPr>
                    </a:p>
                    <a:p>
                      <a:pPr marL="171450" indent="-171450" algn="l" defTabSz="457200" rtl="0" eaLnBrk="1" latinLnBrk="0" hangingPunct="1">
                        <a:lnSpc>
                          <a:spcPct val="115000"/>
                        </a:lnSpc>
                        <a:spcAft>
                          <a:spcPts val="0"/>
                        </a:spcAft>
                        <a:buFont typeface="Wingdings 3" panose="05040102010807070707" pitchFamily="18" charset="2"/>
                        <a:buChar char=""/>
                      </a:pPr>
                      <a:r>
                        <a:rPr lang="el-GR" sz="20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Περιγραφή των επιτρεπόμενων τιμών ΣΔ</a:t>
                      </a:r>
                    </a:p>
                    <a:p>
                      <a:pPr marL="171450" indent="-171450" algn="l" defTabSz="457200" rtl="0" eaLnBrk="1" latinLnBrk="0" hangingPunct="1">
                        <a:lnSpc>
                          <a:spcPct val="115000"/>
                        </a:lnSpc>
                        <a:spcAft>
                          <a:spcPts val="0"/>
                        </a:spcAft>
                        <a:buFont typeface="Wingdings 3" panose="05040102010807070707" pitchFamily="18" charset="2"/>
                        <a:buChar char=""/>
                      </a:pPr>
                      <a:r>
                        <a:rPr lang="el-GR" sz="20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ΑΝΑΦΟΡΑ,</a:t>
                      </a:r>
                      <a:r>
                        <a:rPr lang="en-US" sz="20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 </a:t>
                      </a:r>
                      <a:r>
                        <a:rPr lang="el-GR" sz="20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ΠΕΡΙΣΤΑΤΙΚΟ,</a:t>
                      </a:r>
                      <a:r>
                        <a:rPr lang="en-US" sz="20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 </a:t>
                      </a:r>
                      <a:r>
                        <a:rPr lang="el-GR" sz="20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ΠΑΙΔΙ,</a:t>
                      </a:r>
                      <a:r>
                        <a:rPr lang="en-US" sz="20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 </a:t>
                      </a:r>
                      <a:r>
                        <a:rPr lang="el-GR" sz="20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ΟΙΚΟΓΕΝΕΙΑ,</a:t>
                      </a:r>
                      <a:r>
                        <a:rPr lang="en-US" sz="20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 </a:t>
                      </a:r>
                      <a:r>
                        <a:rPr lang="el-GR" sz="20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ΥΠΗΡΕΣΙΕΣ</a:t>
                      </a:r>
                      <a:r>
                        <a:rPr lang="el-GR" sz="2000" b="1" i="0" u="none" strike="noStrike" kern="1200" baseline="0" dirty="0" smtClean="0">
                          <a:solidFill>
                            <a:schemeClr val="tx1"/>
                          </a:solidFill>
                          <a:effectLst/>
                          <a:latin typeface="Segoe UI Light" panose="020B0502040204020203" pitchFamily="34" charset="0"/>
                          <a:ea typeface="+mn-ea"/>
                          <a:cs typeface="Segoe UI Light" panose="020B0502040204020203" pitchFamily="34" charset="0"/>
                        </a:rPr>
                        <a:t> </a:t>
                      </a:r>
                      <a:endParaRPr lang="en-US" sz="20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endParaRPr>
                    </a:p>
                    <a:p>
                      <a:pPr marL="171450" indent="-171450" algn="l" defTabSz="457200" rtl="0" eaLnBrk="1" latinLnBrk="0" hangingPunct="1">
                        <a:lnSpc>
                          <a:spcPct val="115000"/>
                        </a:lnSpc>
                        <a:spcAft>
                          <a:spcPts val="0"/>
                        </a:spcAft>
                        <a:buFont typeface="Wingdings 3" panose="05040102010807070707" pitchFamily="18" charset="2"/>
                        <a:buChar char=""/>
                      </a:pPr>
                      <a:r>
                        <a:rPr lang="en-US" sz="20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CAN-MDS V.01-</a:t>
                      </a:r>
                      <a:r>
                        <a:rPr lang="en-US" sz="2000" b="1" i="0" u="none" strike="noStrike" kern="1200" baseline="0" dirty="0" smtClean="0">
                          <a:solidFill>
                            <a:schemeClr val="tx1"/>
                          </a:solidFill>
                          <a:effectLst/>
                          <a:latin typeface="Segoe UI Light" panose="020B0502040204020203" pitchFamily="34" charset="0"/>
                          <a:ea typeface="+mn-ea"/>
                          <a:cs typeface="Segoe UI Light" panose="020B0502040204020203" pitchFamily="34" charset="0"/>
                        </a:rPr>
                        <a:t> </a:t>
                      </a:r>
                      <a:r>
                        <a:rPr lang="el-GR" sz="2000" b="1" i="0" u="none" strike="noStrike" kern="1200" baseline="0" dirty="0" smtClean="0">
                          <a:solidFill>
                            <a:schemeClr val="tx1"/>
                          </a:solidFill>
                          <a:effectLst/>
                          <a:latin typeface="Segoe UI Light" panose="020B0502040204020203" pitchFamily="34" charset="0"/>
                          <a:ea typeface="+mn-ea"/>
                          <a:cs typeface="Segoe UI Light" panose="020B0502040204020203" pitchFamily="34" charset="0"/>
                        </a:rPr>
                        <a:t>Όροι</a:t>
                      </a:r>
                      <a:r>
                        <a:rPr lang="en-US" sz="20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 &amp; </a:t>
                      </a:r>
                      <a:r>
                        <a:rPr lang="el-GR" sz="20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Ορισμοί </a:t>
                      </a:r>
                      <a:r>
                        <a:rPr lang="en-US" sz="20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A – Z</a:t>
                      </a:r>
                      <a:endParaRPr lang="el-GR" sz="20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endParaRPr>
                    </a:p>
                    <a:p>
                      <a:pPr marL="171450" indent="-171450" algn="l" defTabSz="457200" rtl="0" eaLnBrk="1" latinLnBrk="0" hangingPunct="1">
                        <a:lnSpc>
                          <a:spcPct val="115000"/>
                        </a:lnSpc>
                        <a:spcAft>
                          <a:spcPts val="0"/>
                        </a:spcAft>
                        <a:buFont typeface="Wingdings 3" panose="05040102010807070707" pitchFamily="18" charset="2"/>
                        <a:buChar char=""/>
                      </a:pPr>
                      <a:r>
                        <a:rPr lang="el-GR" sz="20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Αναφορές</a:t>
                      </a:r>
                      <a:endParaRPr lang="en-US" sz="20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endParaRPr>
                    </a:p>
                    <a:p>
                      <a:pPr marL="0" indent="0" algn="l" defTabSz="457200" rtl="0" eaLnBrk="1" latinLnBrk="0" hangingPunct="1">
                        <a:lnSpc>
                          <a:spcPct val="115000"/>
                        </a:lnSpc>
                        <a:spcAft>
                          <a:spcPts val="0"/>
                        </a:spcAft>
                        <a:buFont typeface="Wingdings 3" panose="05040102010807070707" pitchFamily="18" charset="2"/>
                        <a:buNone/>
                      </a:pPr>
                      <a:endParaRPr lang="el-GR" sz="20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endParaRPr>
                    </a:p>
                    <a:p>
                      <a:pPr>
                        <a:lnSpc>
                          <a:spcPct val="115000"/>
                        </a:lnSpc>
                        <a:spcAft>
                          <a:spcPts val="0"/>
                        </a:spcAft>
                      </a:pPr>
                      <a:r>
                        <a:rPr lang="el-GR" sz="2000" b="1" dirty="0" smtClean="0">
                          <a:latin typeface="Segoe UI Light" panose="020B0502040204020203" pitchFamily="34" charset="0"/>
                          <a:ea typeface="Times New Roman"/>
                          <a:cs typeface="Segoe UI Light" panose="020B0502040204020203" pitchFamily="34" charset="0"/>
                        </a:rPr>
                        <a:t>ΠΑΡΑΡΤΗΜΑΤΑ</a:t>
                      </a:r>
                    </a:p>
                  </a:txBody>
                  <a:tcPr marL="10027" marR="10027" marT="0" marB="0">
                    <a:lnL>
                      <a:noFill/>
                    </a:lnL>
                    <a:lnR>
                      <a:noFill/>
                    </a:lnR>
                    <a:lnT>
                      <a:noFill/>
                    </a:lnT>
                    <a:lnB w="38100" cap="flat" cmpd="sng" algn="ctr">
                      <a:noFill/>
                      <a:prstDash val="solid"/>
                      <a:round/>
                      <a:headEnd type="none" w="med" len="med"/>
                      <a:tailEnd type="none" w="med" len="med"/>
                    </a:lnB>
                    <a:noFill/>
                  </a:tcPr>
                </a:tc>
                <a:extLst>
                  <a:ext uri="{0D108BD9-81ED-4DB2-BD59-A6C34878D82A}">
                    <a16:rowId xmlns:a16="http://schemas.microsoft.com/office/drawing/2014/main" xmlns="" val="10000"/>
                  </a:ext>
                </a:extLst>
              </a:tr>
            </a:tbl>
          </a:graphicData>
        </a:graphic>
      </p:graphicFrame>
      <p:sp>
        <p:nvSpPr>
          <p:cNvPr id="7" name="Title 1"/>
          <p:cNvSpPr txBox="1">
            <a:spLocks/>
          </p:cNvSpPr>
          <p:nvPr/>
        </p:nvSpPr>
        <p:spPr>
          <a:xfrm>
            <a:off x="3995937" y="-20538"/>
            <a:ext cx="2510755" cy="857250"/>
          </a:xfrm>
          <a:prstGeom prst="rect">
            <a:avLst/>
          </a:prstGeom>
        </p:spPr>
        <p:txBody>
          <a:bodyPr vert="horz" lIns="91438" tIns="45719" rIns="91438" bIns="45719"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l-GR" sz="1600" b="1" dirty="0"/>
          </a:p>
        </p:txBody>
      </p:sp>
      <p:sp>
        <p:nvSpPr>
          <p:cNvPr id="8" name="Title 1"/>
          <p:cNvSpPr txBox="1">
            <a:spLocks/>
          </p:cNvSpPr>
          <p:nvPr/>
        </p:nvSpPr>
        <p:spPr>
          <a:xfrm>
            <a:off x="6588225" y="-39588"/>
            <a:ext cx="2510755" cy="857250"/>
          </a:xfrm>
          <a:prstGeom prst="rect">
            <a:avLst/>
          </a:prstGeom>
        </p:spPr>
        <p:txBody>
          <a:bodyPr vert="horz" lIns="91438" tIns="45719" rIns="91438" bIns="45719"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l-GR" sz="1600" b="1" dirty="0"/>
          </a:p>
        </p:txBody>
      </p:sp>
      <p:sp>
        <p:nvSpPr>
          <p:cNvPr id="10" name="Title 1"/>
          <p:cNvSpPr>
            <a:spLocks noGrp="1"/>
          </p:cNvSpPr>
          <p:nvPr>
            <p:ph type="title"/>
          </p:nvPr>
        </p:nvSpPr>
        <p:spPr>
          <a:xfrm>
            <a:off x="159204" y="147911"/>
            <a:ext cx="8805182" cy="857250"/>
          </a:xfrm>
        </p:spPr>
        <p:txBody>
          <a:bodyPr>
            <a:noAutofit/>
          </a:bodyPr>
          <a:lstStyle/>
          <a:p>
            <a:r>
              <a:rPr lang="en-US" dirty="0"/>
              <a:t>CAN-MDS </a:t>
            </a:r>
            <a:r>
              <a:rPr lang="el-GR" dirty="0"/>
              <a:t>Εγχειρίδιο </a:t>
            </a:r>
            <a:r>
              <a:rPr lang="el-GR" dirty="0" smtClean="0"/>
              <a:t>Χειριστή</a:t>
            </a:r>
            <a:r>
              <a:rPr lang="el-GR" dirty="0"/>
              <a:t/>
            </a:r>
            <a:br>
              <a:rPr lang="el-GR" dirty="0"/>
            </a:br>
            <a:r>
              <a:rPr lang="en-US" dirty="0" smtClean="0"/>
              <a:t>– </a:t>
            </a:r>
            <a:r>
              <a:rPr lang="el-GR" dirty="0" smtClean="0"/>
              <a:t>ΔΟΜΗ</a:t>
            </a:r>
            <a:endParaRPr lang="el-GR" dirty="0"/>
          </a:p>
        </p:txBody>
      </p:sp>
      <p:pic>
        <p:nvPicPr>
          <p:cNvPr id="9" name="Picture 8"/>
          <p:cNvPicPr/>
          <p:nvPr/>
        </p:nvPicPr>
        <p:blipFill>
          <a:blip r:embed="rId3" cstate="print">
            <a:clrChange>
              <a:clrFrom>
                <a:srgbClr val="000000"/>
              </a:clrFrom>
              <a:clrTo>
                <a:srgbClr val="000000">
                  <a:alpha val="0"/>
                </a:srgbClr>
              </a:clrTo>
            </a:clrChange>
          </a:blip>
          <a:srcRect/>
          <a:stretch>
            <a:fillRect/>
          </a:stretch>
        </p:blipFill>
        <p:spPr bwMode="auto">
          <a:xfrm>
            <a:off x="7484936" y="3143176"/>
            <a:ext cx="1479450" cy="1461392"/>
          </a:xfrm>
          <a:prstGeom prst="rect">
            <a:avLst/>
          </a:prstGeom>
          <a:noFill/>
        </p:spPr>
      </p:pic>
      <p:pic>
        <p:nvPicPr>
          <p:cNvPr id="11" name="Picture 1"/>
          <p:cNvPicPr>
            <a:picLocks noChangeAspect="1" noChangeArrowheads="1"/>
          </p:cNvPicPr>
          <p:nvPr/>
        </p:nvPicPr>
        <p:blipFill>
          <a:blip r:embed="rId4"/>
          <a:srcRect/>
          <a:stretch>
            <a:fillRect/>
          </a:stretch>
        </p:blipFill>
        <p:spPr bwMode="auto">
          <a:xfrm>
            <a:off x="0" y="1264550"/>
            <a:ext cx="2095500" cy="2841625"/>
          </a:xfrm>
          <a:prstGeom prst="rect">
            <a:avLst/>
          </a:prstGeom>
          <a:noFill/>
          <a:ln w="9525">
            <a:noFill/>
            <a:miter lim="800000"/>
            <a:headEnd/>
            <a:tailEnd/>
          </a:ln>
          <a:effectLst/>
        </p:spPr>
      </p:pic>
    </p:spTree>
    <p:extLst>
      <p:ext uri="{BB962C8B-B14F-4D97-AF65-F5344CB8AC3E}">
        <p14:creationId xmlns:p14="http://schemas.microsoft.com/office/powerpoint/2010/main" xmlns="" val="932686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nodePh="1">
                                  <p:stCondLst>
                                    <p:cond delay="0"/>
                                  </p:stCondLst>
                                  <p:endCondLst>
                                    <p:cond evt="begin" delay="0">
                                      <p:tn val="10"/>
                                    </p:cond>
                                  </p:end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nodePh="1">
                                  <p:stCondLst>
                                    <p:cond delay="0"/>
                                  </p:stCondLst>
                                  <p:endCondLst>
                                    <p:cond evt="begin" delay="0">
                                      <p:tn val="15"/>
                                    </p:cond>
                                  </p:end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1000"/>
                                        <p:tgtEl>
                                          <p:spTgt spid="10"/>
                                        </p:tgtEl>
                                      </p:cBhvr>
                                    </p:animEffect>
                                    <p:anim calcmode="lin" valueType="num">
                                      <p:cBhvr>
                                        <p:cTn id="25" dur="1000" fill="hold"/>
                                        <p:tgtEl>
                                          <p:spTgt spid="10"/>
                                        </p:tgtEl>
                                        <p:attrNameLst>
                                          <p:attrName>ppt_x</p:attrName>
                                        </p:attrNameLst>
                                      </p:cBhvr>
                                      <p:tavLst>
                                        <p:tav tm="0">
                                          <p:val>
                                            <p:strVal val="#ppt_x"/>
                                          </p:val>
                                        </p:tav>
                                        <p:tav tm="100000">
                                          <p:val>
                                            <p:strVal val="#ppt_x"/>
                                          </p:val>
                                        </p:tav>
                                      </p:tavLst>
                                    </p:anim>
                                    <p:anim calcmode="lin" valueType="num">
                                      <p:cBhvr>
                                        <p:cTn id="2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Δομή λεξικού δεδομένων</a:t>
            </a:r>
          </a:p>
        </p:txBody>
      </p:sp>
      <p:sp>
        <p:nvSpPr>
          <p:cNvPr id="3" name="Content Placeholder 2"/>
          <p:cNvSpPr>
            <a:spLocks noGrp="1"/>
          </p:cNvSpPr>
          <p:nvPr>
            <p:ph idx="1"/>
          </p:nvPr>
        </p:nvSpPr>
        <p:spPr/>
        <p:txBody>
          <a:bodyPr>
            <a:normAutofit/>
          </a:bodyPr>
          <a:lstStyle/>
          <a:p>
            <a:r>
              <a:rPr lang="el-GR" sz="1700" dirty="0"/>
              <a:t>Το λεξικό δεδομένων CAN-MDS περιλαμβάνει δύο κύρια μέρη</a:t>
            </a:r>
            <a:r>
              <a:rPr lang="en-US" sz="1700" dirty="0" smtClean="0"/>
              <a:t>: </a:t>
            </a:r>
            <a:endParaRPr lang="el-GR" sz="1700" dirty="0"/>
          </a:p>
          <a:p>
            <a:pPr marL="342891" lvl="1" indent="0">
              <a:buNone/>
            </a:pPr>
            <a:r>
              <a:rPr lang="en-US" sz="1700" dirty="0" err="1" smtClean="0">
                <a:solidFill>
                  <a:schemeClr val="accent1"/>
                </a:solidFill>
              </a:rPr>
              <a:t>i</a:t>
            </a:r>
            <a:r>
              <a:rPr lang="el-GR" sz="1700" dirty="0" smtClean="0">
                <a:solidFill>
                  <a:schemeClr val="accent1"/>
                </a:solidFill>
              </a:rPr>
              <a:t>. περιγραφή </a:t>
            </a:r>
            <a:r>
              <a:rPr lang="el-GR" sz="1700" dirty="0">
                <a:solidFill>
                  <a:schemeClr val="accent1"/>
                </a:solidFill>
              </a:rPr>
              <a:t>των επιτρεπόμενων τιμών (ή επιτρεπόμενο εύρος τιμών</a:t>
            </a:r>
            <a:r>
              <a:rPr lang="el-GR" sz="1700" dirty="0" smtClean="0">
                <a:solidFill>
                  <a:schemeClr val="accent1"/>
                </a:solidFill>
              </a:rPr>
              <a:t>).</a:t>
            </a:r>
            <a:endParaRPr lang="el-GR" sz="1700" dirty="0"/>
          </a:p>
          <a:p>
            <a:pPr marL="609600" lvl="1" indent="0">
              <a:buNone/>
            </a:pPr>
            <a:r>
              <a:rPr lang="el-GR" sz="1700" dirty="0"/>
              <a:t>Οι επιτρεπόμενες τιμές παρατίθενται ανά στοιχείο δεδομένων σε πέντε διαφορετικές ενότητες που αντιστοιχούν στους πέντε άξονες κάτω από τους οποίους ταξινομούνται τα στοιχεία δεδομένων CAN-MDS, ως εξής</a:t>
            </a:r>
            <a:r>
              <a:rPr lang="en-US" sz="1700" dirty="0" smtClean="0"/>
              <a:t>:</a:t>
            </a:r>
            <a:endParaRPr lang="el-GR" sz="1700" dirty="0"/>
          </a:p>
          <a:p>
            <a:pPr lvl="2"/>
            <a:r>
              <a:rPr lang="el-GR" sz="1700" dirty="0"/>
              <a:t>Ορισμός του Άξονα</a:t>
            </a:r>
          </a:p>
          <a:p>
            <a:pPr lvl="3"/>
            <a:r>
              <a:rPr lang="el-GR" sz="1700" dirty="0"/>
              <a:t>Ορισμός στοιχείου δεδομένων</a:t>
            </a:r>
          </a:p>
          <a:p>
            <a:pPr lvl="4"/>
            <a:r>
              <a:rPr lang="el-GR" sz="1700" dirty="0"/>
              <a:t>Ορισμοί των επιτρεπόμενων τιμών</a:t>
            </a:r>
          </a:p>
          <a:p>
            <a:pPr marL="342891" lvl="1" indent="0">
              <a:buNone/>
            </a:pPr>
            <a:r>
              <a:rPr lang="en-US" sz="1700" dirty="0">
                <a:solidFill>
                  <a:schemeClr val="accent1"/>
                </a:solidFill>
              </a:rPr>
              <a:t>ii. </a:t>
            </a:r>
            <a:r>
              <a:rPr lang="el-GR" sz="1700" dirty="0">
                <a:solidFill>
                  <a:schemeClr val="accent1"/>
                </a:solidFill>
              </a:rPr>
              <a:t>Οι ορισμοί των όρων CAN-MDS παρουσιάζονται με αλφαβητική </a:t>
            </a:r>
            <a:r>
              <a:rPr lang="el-GR" sz="1700" dirty="0" smtClean="0">
                <a:solidFill>
                  <a:schemeClr val="accent1"/>
                </a:solidFill>
              </a:rPr>
              <a:t>σειρά.</a:t>
            </a:r>
          </a:p>
          <a:p>
            <a:pPr marL="342891" lvl="1" indent="0">
              <a:buNone/>
            </a:pPr>
            <a:r>
              <a:rPr lang="el-GR" sz="1700" dirty="0"/>
              <a:t>Οι ειδικοί όροι που απαιτούν περαιτέρω εξήγηση αναφέρονται με έντονη γραμματοσειρά και περιγράφονται στο μέρος </a:t>
            </a:r>
            <a:r>
              <a:rPr lang="el-GR" sz="1700" dirty="0" err="1"/>
              <a:t>ii</a:t>
            </a:r>
            <a:r>
              <a:rPr lang="el-GR" sz="1700" dirty="0"/>
              <a:t>.</a:t>
            </a:r>
          </a:p>
        </p:txBody>
      </p:sp>
    </p:spTree>
    <p:extLst>
      <p:ext uri="{BB962C8B-B14F-4D97-AF65-F5344CB8AC3E}">
        <p14:creationId xmlns:p14="http://schemas.microsoft.com/office/powerpoint/2010/main" xmlns="" val="70682581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85620" y="1290917"/>
            <a:ext cx="7886700" cy="2739376"/>
          </a:xfrm>
        </p:spPr>
        <p:txBody>
          <a:bodyPr>
            <a:normAutofit/>
          </a:bodyPr>
          <a:lstStyle/>
          <a:p>
            <a:pPr algn="ctr"/>
            <a:endParaRPr lang="en-US" sz="2700" b="1" dirty="0" smtClean="0"/>
          </a:p>
          <a:p>
            <a:pPr marL="0" indent="0" algn="ctr">
              <a:buNone/>
            </a:pPr>
            <a:r>
              <a:rPr lang="el-GR" sz="2700" b="1" dirty="0" smtClean="0"/>
              <a:t>Τρόπος </a:t>
            </a:r>
            <a:r>
              <a:rPr lang="el-GR" sz="2700" b="1" dirty="0"/>
              <a:t>χρήσης του μέρους 2 και του μέρους 3 του εγχειριδίου </a:t>
            </a:r>
            <a:r>
              <a:rPr lang="el-GR" sz="2700" b="1" dirty="0" smtClean="0"/>
              <a:t>χειριστή</a:t>
            </a:r>
            <a:endParaRPr lang="el-GR" sz="2700" b="1" dirty="0"/>
          </a:p>
          <a:p>
            <a:pPr algn="ctr"/>
            <a:r>
              <a:rPr lang="el-GR" sz="2700" b="1" dirty="0"/>
              <a:t>Παράδειγμα: 4ο Στοιχείο δεδομένων στον Άξονα «Εγγραφή»</a:t>
            </a:r>
          </a:p>
          <a:p>
            <a:pPr marL="0" indent="0" algn="ctr">
              <a:buNone/>
            </a:pPr>
            <a:r>
              <a:rPr lang="el-GR" sz="2700" b="1" dirty="0"/>
              <a:t>[DE_R4 Πηγή πληροφοριών]</a:t>
            </a:r>
          </a:p>
        </p:txBody>
      </p:sp>
    </p:spTree>
    <p:extLst>
      <p:ext uri="{BB962C8B-B14F-4D97-AF65-F5344CB8AC3E}">
        <p14:creationId xmlns:p14="http://schemas.microsoft.com/office/powerpoint/2010/main" xmlns="" val="38185162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2049" name="Image 7"/>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403648" y="2111499"/>
            <a:ext cx="1028700" cy="676275"/>
          </a:xfrm>
          <a:prstGeom prst="rect">
            <a:avLst/>
          </a:prstGeom>
          <a:noFill/>
          <a:extLst>
            <a:ext uri="{909E8E84-426E-40DD-AFC4-6F175D3DCCD1}">
              <a14:hiddenFill xmlns="" xmlns:a14="http://schemas.microsoft.com/office/drawing/2010/main">
                <a:solidFill>
                  <a:srgbClr val="FFFFFF"/>
                </a:solidFill>
              </a14:hiddenFill>
            </a:ext>
          </a:extLst>
        </p:spPr>
      </p:pic>
      <p:sp>
        <p:nvSpPr>
          <p:cNvPr id="6" name="Rectangle 3"/>
          <p:cNvSpPr>
            <a:spLocks noChangeArrowheads="1"/>
          </p:cNvSpPr>
          <p:nvPr/>
        </p:nvSpPr>
        <p:spPr bwMode="auto">
          <a:xfrm>
            <a:off x="2536796" y="2083282"/>
            <a:ext cx="5131548" cy="76944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algn="just" eaLnBrk="0" fontAlgn="base" hangingPunct="0">
              <a:spcBef>
                <a:spcPct val="0"/>
              </a:spcBef>
              <a:spcAft>
                <a:spcPct val="0"/>
              </a:spcAft>
            </a:pPr>
            <a:r>
              <a:rPr lang="en-GB" altLang="el-GR" sz="1100" i="1" dirty="0" smtClean="0">
                <a:latin typeface="Times New Roman" panose="02020603050405020304" pitchFamily="18" charset="0"/>
                <a:ea typeface="Calibri" panose="020F0502020204030204" pitchFamily="34" charset="0"/>
                <a:cs typeface="Times New Roman" panose="02020603050405020304" pitchFamily="18" charset="0"/>
              </a:rPr>
              <a:t>This publication was funded by the European Union</a:t>
            </a:r>
            <a:r>
              <a:rPr lang="en-GB" altLang="el-GR" sz="1100" i="1" dirty="0" smtClean="0">
                <a:latin typeface="Calibri" panose="020F0502020204030204" pitchFamily="34" charset="0"/>
                <a:ea typeface="Calibri" panose="020F0502020204030204" pitchFamily="34" charset="0"/>
                <a:cs typeface="Times New Roman" panose="02020603050405020304" pitchFamily="18" charset="0"/>
              </a:rPr>
              <a:t>’</a:t>
            </a:r>
            <a:r>
              <a:rPr lang="en-GB" altLang="el-GR" sz="1100" i="1" dirty="0" smtClean="0">
                <a:latin typeface="Times New Roman" panose="02020603050405020304" pitchFamily="18" charset="0"/>
                <a:ea typeface="Calibri" panose="020F0502020204030204" pitchFamily="34" charset="0"/>
                <a:cs typeface="Times New Roman" panose="02020603050405020304" pitchFamily="18" charset="0"/>
              </a:rPr>
              <a:t>s Rights, Equality and Citizenship Programme (REC 2014-2020). The content of this publication represents only the views of the authors and is their sole responsibility. </a:t>
            </a:r>
            <a:r>
              <a:rPr lang="en-GB" altLang="el-GR" sz="1100" i="1" smtClean="0">
                <a:latin typeface="Times New Roman" panose="02020603050405020304" pitchFamily="18" charset="0"/>
                <a:ea typeface="Calibri" panose="020F0502020204030204" pitchFamily="34" charset="0"/>
                <a:cs typeface="Times New Roman" panose="02020603050405020304" pitchFamily="18" charset="0"/>
              </a:rPr>
              <a:t>The European Commission does not accept any responsibility for use that may be made of the information it contains.</a:t>
            </a:r>
            <a:endParaRPr kumimoji="0" lang="en-GB" altLang="el-GR"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 xmlns:p14="http://schemas.microsoft.com/office/powerpoint/2010/main" val="5383704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2"/>
          <p:cNvPicPr>
            <a:picLocks noChangeAspect="1" noChangeArrowheads="1"/>
          </p:cNvPicPr>
          <p:nvPr/>
        </p:nvPicPr>
        <p:blipFill>
          <a:blip r:embed="rId3"/>
          <a:srcRect/>
          <a:stretch>
            <a:fillRect/>
          </a:stretch>
        </p:blipFill>
        <p:spPr bwMode="auto">
          <a:xfrm>
            <a:off x="3481975" y="1144450"/>
            <a:ext cx="5173663" cy="3627438"/>
          </a:xfrm>
          <a:prstGeom prst="rect">
            <a:avLst/>
          </a:prstGeom>
          <a:noFill/>
          <a:ln w="9525">
            <a:noFill/>
            <a:miter lim="800000"/>
            <a:headEnd/>
            <a:tailEnd/>
          </a:ln>
          <a:effectLst/>
        </p:spPr>
      </p:pic>
      <p:sp>
        <p:nvSpPr>
          <p:cNvPr id="2" name="Title 1"/>
          <p:cNvSpPr>
            <a:spLocks noGrp="1"/>
          </p:cNvSpPr>
          <p:nvPr>
            <p:ph type="title"/>
          </p:nvPr>
        </p:nvSpPr>
        <p:spPr/>
        <p:txBody>
          <a:bodyPr>
            <a:noAutofit/>
          </a:bodyPr>
          <a:lstStyle/>
          <a:p>
            <a:pPr algn="r"/>
            <a:r>
              <a:rPr lang="en-US" sz="1800" dirty="0" smtClean="0"/>
              <a:t>DE_R4 </a:t>
            </a:r>
            <a:r>
              <a:rPr lang="el-GR" sz="1800" dirty="0"/>
              <a:t>Πηγή πληροφοριών </a:t>
            </a:r>
            <a:r>
              <a:rPr lang="en-US" sz="1800" dirty="0" smtClean="0">
                <a:solidFill>
                  <a:srgbClr val="FF0000"/>
                </a:solidFill>
                <a:latin typeface="Segoe UI Light" panose="020B0502040204020203" pitchFamily="34" charset="0"/>
                <a:cs typeface="Segoe UI Light" panose="020B0502040204020203" pitchFamily="34" charset="0"/>
              </a:rPr>
              <a:t>(</a:t>
            </a:r>
            <a:r>
              <a:rPr lang="el-GR" sz="1800" dirty="0" smtClean="0">
                <a:solidFill>
                  <a:srgbClr val="FF0000"/>
                </a:solidFill>
                <a:latin typeface="Segoe UI Light" panose="020B0502040204020203" pitchFamily="34" charset="0"/>
                <a:cs typeface="Segoe UI Light" panose="020B0502040204020203" pitchFamily="34" charset="0"/>
              </a:rPr>
              <a:t>βλ. σελ. </a:t>
            </a:r>
            <a:r>
              <a:rPr lang="en-US" sz="1800" dirty="0" smtClean="0">
                <a:solidFill>
                  <a:srgbClr val="FF0000"/>
                </a:solidFill>
                <a:latin typeface="Segoe UI Light" panose="020B0502040204020203" pitchFamily="34" charset="0"/>
                <a:cs typeface="Segoe UI Light" panose="020B0502040204020203" pitchFamily="34" charset="0"/>
              </a:rPr>
              <a:t>24)</a:t>
            </a:r>
            <a:r>
              <a:rPr lang="en-US" sz="1800" dirty="0" smtClean="0">
                <a:solidFill>
                  <a:srgbClr val="FF0000"/>
                </a:solidFill>
              </a:rPr>
              <a:t/>
            </a:r>
            <a:br>
              <a:rPr lang="en-US" sz="1800" dirty="0" smtClean="0">
                <a:solidFill>
                  <a:srgbClr val="FF0000"/>
                </a:solidFill>
              </a:rPr>
            </a:br>
            <a:r>
              <a:rPr lang="el-GR" sz="1800" dirty="0">
                <a:solidFill>
                  <a:schemeClr val="accent1"/>
                </a:solidFill>
                <a:latin typeface="Segoe UI Light" panose="020B0502040204020203" pitchFamily="34" charset="0"/>
                <a:cs typeface="Segoe UI Light" panose="020B0502040204020203" pitchFamily="34" charset="0"/>
              </a:rPr>
              <a:t/>
            </a:r>
            <a:br>
              <a:rPr lang="el-GR" sz="1800" dirty="0">
                <a:solidFill>
                  <a:schemeClr val="accent1"/>
                </a:solidFill>
                <a:latin typeface="Segoe UI Light" panose="020B0502040204020203" pitchFamily="34" charset="0"/>
                <a:cs typeface="Segoe UI Light" panose="020B0502040204020203" pitchFamily="34" charset="0"/>
              </a:rPr>
            </a:br>
            <a:r>
              <a:rPr lang="el-GR" sz="1800" dirty="0">
                <a:solidFill>
                  <a:schemeClr val="accent1"/>
                </a:solidFill>
                <a:latin typeface="Segoe UI Light" panose="020B0502040204020203" pitchFamily="34" charset="0"/>
                <a:cs typeface="Segoe UI Light" panose="020B0502040204020203" pitchFamily="34" charset="0"/>
              </a:rPr>
              <a:t>Εδώ μπορείτε να βρείτε όλα τα χαρακτηριστικά του συγκεκριμένου </a:t>
            </a:r>
            <a:r>
              <a:rPr lang="el-GR" sz="1800" dirty="0" smtClean="0">
                <a:solidFill>
                  <a:schemeClr val="accent1"/>
                </a:solidFill>
                <a:latin typeface="Segoe UI Light" panose="020B0502040204020203" pitchFamily="34" charset="0"/>
                <a:cs typeface="Segoe UI Light" panose="020B0502040204020203" pitchFamily="34" charset="0"/>
              </a:rPr>
              <a:t>ΣΔ</a:t>
            </a:r>
            <a:endParaRPr lang="el-GR" sz="1800" dirty="0">
              <a:solidFill>
                <a:schemeClr val="accent1"/>
              </a:solidFill>
              <a:latin typeface="Segoe UI Light" panose="020B0502040204020203" pitchFamily="34" charset="0"/>
              <a:cs typeface="Segoe UI Light" panose="020B0502040204020203" pitchFamily="34" charset="0"/>
            </a:endParaRPr>
          </a:p>
        </p:txBody>
      </p:sp>
      <p:sp>
        <p:nvSpPr>
          <p:cNvPr id="3" name="Content Placeholder 2"/>
          <p:cNvSpPr>
            <a:spLocks noGrp="1"/>
          </p:cNvSpPr>
          <p:nvPr>
            <p:ph idx="1"/>
          </p:nvPr>
        </p:nvSpPr>
        <p:spPr>
          <a:xfrm>
            <a:off x="600076" y="3030212"/>
            <a:ext cx="2714625" cy="404779"/>
          </a:xfrm>
        </p:spPr>
        <p:txBody>
          <a:bodyPr>
            <a:normAutofit fontScale="85000" lnSpcReduction="20000"/>
          </a:bodyPr>
          <a:lstStyle/>
          <a:p>
            <a:r>
              <a:rPr lang="el-GR" sz="1200" b="1" dirty="0"/>
              <a:t>εάν η συγκεκριμένη DE επιτρέπει επιλογή μεμονωμένων ή πολλαπλών τιμών</a:t>
            </a:r>
          </a:p>
        </p:txBody>
      </p:sp>
      <p:sp>
        <p:nvSpPr>
          <p:cNvPr id="6" name="Oval 5"/>
          <p:cNvSpPr/>
          <p:nvPr/>
        </p:nvSpPr>
        <p:spPr>
          <a:xfrm>
            <a:off x="3518815" y="2388390"/>
            <a:ext cx="676275" cy="247650"/>
          </a:xfrm>
          <a:prstGeom prst="ellipse">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lIns="68580" tIns="34290" rIns="68580" bIns="34290" rtlCol="0" anchor="ctr"/>
          <a:lstStyle/>
          <a:p>
            <a:pPr algn="ctr"/>
            <a:endParaRPr lang="el-GR"/>
          </a:p>
        </p:txBody>
      </p:sp>
      <p:sp>
        <p:nvSpPr>
          <p:cNvPr id="7" name="Oval 6"/>
          <p:cNvSpPr/>
          <p:nvPr/>
        </p:nvSpPr>
        <p:spPr>
          <a:xfrm>
            <a:off x="3505200" y="3426620"/>
            <a:ext cx="676275" cy="247650"/>
          </a:xfrm>
          <a:prstGeom prst="ellipse">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lIns="68580" tIns="34290" rIns="68580" bIns="34290" rtlCol="0" anchor="ctr"/>
          <a:lstStyle/>
          <a:p>
            <a:pPr algn="ctr"/>
            <a:endParaRPr lang="el-GR"/>
          </a:p>
        </p:txBody>
      </p:sp>
      <p:sp>
        <p:nvSpPr>
          <p:cNvPr id="8" name="Oval 7"/>
          <p:cNvSpPr/>
          <p:nvPr/>
        </p:nvSpPr>
        <p:spPr>
          <a:xfrm>
            <a:off x="3505200" y="1653778"/>
            <a:ext cx="676275" cy="247650"/>
          </a:xfrm>
          <a:prstGeom prst="ellipse">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lIns="68580" tIns="34290" rIns="68580" bIns="34290" rtlCol="0" anchor="ctr"/>
          <a:lstStyle/>
          <a:p>
            <a:pPr algn="ctr"/>
            <a:endParaRPr lang="el-GR"/>
          </a:p>
        </p:txBody>
      </p:sp>
      <p:sp>
        <p:nvSpPr>
          <p:cNvPr id="9" name="Oval 8"/>
          <p:cNvSpPr/>
          <p:nvPr/>
        </p:nvSpPr>
        <p:spPr>
          <a:xfrm>
            <a:off x="5205843" y="1658545"/>
            <a:ext cx="676275" cy="247650"/>
          </a:xfrm>
          <a:prstGeom prst="ellipse">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lIns="68580" tIns="34290" rIns="68580" bIns="34290" rtlCol="0" anchor="ctr"/>
          <a:lstStyle/>
          <a:p>
            <a:pPr algn="ctr"/>
            <a:endParaRPr lang="el-GR"/>
          </a:p>
        </p:txBody>
      </p:sp>
      <p:sp>
        <p:nvSpPr>
          <p:cNvPr id="10" name="Rectangle 9"/>
          <p:cNvSpPr/>
          <p:nvPr/>
        </p:nvSpPr>
        <p:spPr>
          <a:xfrm>
            <a:off x="472832" y="2065781"/>
            <a:ext cx="2487369" cy="377026"/>
          </a:xfrm>
          <a:prstGeom prst="rect">
            <a:avLst/>
          </a:prstGeom>
        </p:spPr>
        <p:txBody>
          <a:bodyPr wrap="square" lIns="68580" tIns="34290" rIns="68580" bIns="34290">
            <a:spAutoFit/>
          </a:bodyPr>
          <a:lstStyle/>
          <a:p>
            <a:pPr marL="214313" indent="-214313">
              <a:buClr>
                <a:schemeClr val="accent1"/>
              </a:buClr>
              <a:buFont typeface="Wingdings 3" panose="05040102010807070707" pitchFamily="18" charset="2"/>
              <a:buChar char="´"/>
            </a:pPr>
            <a:r>
              <a:rPr lang="el-GR" sz="1000" b="1" dirty="0">
                <a:latin typeface="Segoe UI Light" panose="020B0502040204020203" pitchFamily="34" charset="0"/>
                <a:cs typeface="Segoe UI Light" panose="020B0502040204020203" pitchFamily="34" charset="0"/>
              </a:rPr>
              <a:t>ποιος συμπληρώνει τις πληροφορίες (ο χειριστής ή το σύστημα)</a:t>
            </a:r>
          </a:p>
        </p:txBody>
      </p:sp>
      <p:sp>
        <p:nvSpPr>
          <p:cNvPr id="11" name="Rectangle 10"/>
          <p:cNvSpPr/>
          <p:nvPr/>
        </p:nvSpPr>
        <p:spPr>
          <a:xfrm>
            <a:off x="695325" y="1342154"/>
            <a:ext cx="2714625" cy="623248"/>
          </a:xfrm>
          <a:prstGeom prst="rect">
            <a:avLst/>
          </a:prstGeom>
        </p:spPr>
        <p:txBody>
          <a:bodyPr wrap="square" lIns="68580" tIns="34290" rIns="68580" bIns="34290">
            <a:spAutoFit/>
          </a:bodyPr>
          <a:lstStyle/>
          <a:p>
            <a:pPr marL="214313" indent="-214313">
              <a:buClr>
                <a:schemeClr val="accent1"/>
              </a:buClr>
              <a:buFont typeface="Wingdings 3" panose="05040102010807070707" pitchFamily="18" charset="2"/>
              <a:buChar char="´"/>
            </a:pPr>
            <a:endParaRPr lang="el-GR" sz="1200" b="1" dirty="0">
              <a:latin typeface="Segoe UI Light" panose="020B0502040204020203" pitchFamily="34" charset="0"/>
              <a:cs typeface="Segoe UI Light" panose="020B0502040204020203" pitchFamily="34" charset="0"/>
            </a:endParaRPr>
          </a:p>
          <a:p>
            <a:pPr marL="214313" indent="-214313">
              <a:buClr>
                <a:schemeClr val="accent1"/>
              </a:buClr>
              <a:buFont typeface="Wingdings 3" panose="05040102010807070707" pitchFamily="18" charset="2"/>
              <a:buChar char="´"/>
            </a:pPr>
            <a:r>
              <a:rPr lang="el-GR" sz="1200" b="1" dirty="0">
                <a:latin typeface="Segoe UI Light" panose="020B0502040204020203" pitchFamily="34" charset="0"/>
                <a:cs typeface="Segoe UI Light" panose="020B0502040204020203" pitchFamily="34" charset="0"/>
              </a:rPr>
              <a:t>τ</a:t>
            </a:r>
            <a:r>
              <a:rPr lang="el-GR" sz="1200" b="1" dirty="0" smtClean="0">
                <a:latin typeface="Segoe UI Light" panose="020B0502040204020203" pitchFamily="34" charset="0"/>
                <a:cs typeface="Segoe UI Light" panose="020B0502040204020203" pitchFamily="34" charset="0"/>
              </a:rPr>
              <a:t>ι </a:t>
            </a:r>
            <a:r>
              <a:rPr lang="el-GR" sz="1200" b="1" dirty="0">
                <a:latin typeface="Segoe UI Light" panose="020B0502040204020203" pitchFamily="34" charset="0"/>
                <a:cs typeface="Segoe UI Light" panose="020B0502040204020203" pitchFamily="34" charset="0"/>
              </a:rPr>
              <a:t>είναι αυτό το στοιχείο δεδομένων (ορισμός)</a:t>
            </a:r>
          </a:p>
        </p:txBody>
      </p:sp>
      <p:sp>
        <p:nvSpPr>
          <p:cNvPr id="12" name="Rectangle 11"/>
          <p:cNvSpPr/>
          <p:nvPr/>
        </p:nvSpPr>
        <p:spPr>
          <a:xfrm>
            <a:off x="619238" y="3420855"/>
            <a:ext cx="2714625" cy="438582"/>
          </a:xfrm>
          <a:prstGeom prst="rect">
            <a:avLst/>
          </a:prstGeom>
        </p:spPr>
        <p:txBody>
          <a:bodyPr wrap="square" lIns="68580" tIns="34290" rIns="68580" bIns="34290">
            <a:spAutoFit/>
          </a:bodyPr>
          <a:lstStyle/>
          <a:p>
            <a:pPr marL="214313" indent="-214313">
              <a:buClr>
                <a:schemeClr val="accent1"/>
              </a:buClr>
              <a:buFont typeface="Wingdings 3" panose="05040102010807070707" pitchFamily="18" charset="2"/>
              <a:buChar char="´"/>
            </a:pPr>
            <a:endParaRPr lang="el-GR" sz="1200" b="1" dirty="0">
              <a:latin typeface="Segoe UI Light" panose="020B0502040204020203" pitchFamily="34" charset="0"/>
              <a:cs typeface="Segoe UI Light" panose="020B0502040204020203" pitchFamily="34" charset="0"/>
            </a:endParaRPr>
          </a:p>
          <a:p>
            <a:pPr marL="214313" indent="-214313">
              <a:buClr>
                <a:schemeClr val="accent1"/>
              </a:buClr>
              <a:buFont typeface="Wingdings 3" panose="05040102010807070707" pitchFamily="18" charset="2"/>
              <a:buChar char="´"/>
            </a:pPr>
            <a:r>
              <a:rPr lang="el-GR" sz="1100" b="1" dirty="0">
                <a:latin typeface="Segoe UI Light" panose="020B0502040204020203" pitchFamily="34" charset="0"/>
                <a:cs typeface="Segoe UI Light" panose="020B0502040204020203" pitchFamily="34" charset="0"/>
              </a:rPr>
              <a:t>πώς να </a:t>
            </a:r>
            <a:r>
              <a:rPr lang="el-GR" sz="1100" b="1" dirty="0" smtClean="0">
                <a:latin typeface="Segoe UI Light" panose="020B0502040204020203" pitchFamily="34" charset="0"/>
                <a:cs typeface="Segoe UI Light" panose="020B0502040204020203" pitchFamily="34" charset="0"/>
              </a:rPr>
              <a:t>συμπληρώνετε </a:t>
            </a:r>
            <a:r>
              <a:rPr lang="el-GR" sz="1100" b="1" dirty="0">
                <a:latin typeface="Segoe UI Light" panose="020B0502040204020203" pitchFamily="34" charset="0"/>
                <a:cs typeface="Segoe UI Light" panose="020B0502040204020203" pitchFamily="34" charset="0"/>
              </a:rPr>
              <a:t>(οδηγίες)</a:t>
            </a:r>
          </a:p>
        </p:txBody>
      </p:sp>
      <p:sp>
        <p:nvSpPr>
          <p:cNvPr id="13" name="Content Placeholder 2"/>
          <p:cNvSpPr txBox="1">
            <a:spLocks/>
          </p:cNvSpPr>
          <p:nvPr/>
        </p:nvSpPr>
        <p:spPr>
          <a:xfrm>
            <a:off x="486447" y="2608775"/>
            <a:ext cx="2714625" cy="404779"/>
          </a:xfrm>
          <a:prstGeom prst="rect">
            <a:avLst/>
          </a:prstGeom>
        </p:spPr>
        <p:txBody>
          <a:bodyPr vert="horz" lIns="68580" tIns="34290" rIns="68580" bIns="34290" rtlCol="0">
            <a:norm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l-GR" sz="1200" b="1" dirty="0"/>
              <a:t>εάν η ολοκλήρωση είναι υποχρεωτική ή υπό όρους</a:t>
            </a:r>
          </a:p>
        </p:txBody>
      </p:sp>
      <p:sp>
        <p:nvSpPr>
          <p:cNvPr id="14" name="Content Placeholder 2"/>
          <p:cNvSpPr txBox="1">
            <a:spLocks/>
          </p:cNvSpPr>
          <p:nvPr/>
        </p:nvSpPr>
        <p:spPr>
          <a:xfrm>
            <a:off x="600076" y="3912396"/>
            <a:ext cx="2714625" cy="583405"/>
          </a:xfrm>
          <a:prstGeom prst="rect">
            <a:avLst/>
          </a:prstGeom>
        </p:spPr>
        <p:txBody>
          <a:bodyPr vert="horz" lIns="68580" tIns="34290" rIns="68580" bIns="3429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l-GR" sz="1000" b="1" dirty="0"/>
              <a:t>τι είδους δεδομένα απαιτούνται </a:t>
            </a:r>
            <a:r>
              <a:rPr lang="el-GR" sz="1000" b="1" dirty="0" smtClean="0"/>
              <a:t>(προ-κωδικοποιημένη λίστα; Ημερομηνία &amp; ώρα; Αριθμός;) είναι ένα αναγνωριστικό; </a:t>
            </a:r>
            <a:r>
              <a:rPr lang="el-GR" sz="1000" b="1" dirty="0"/>
              <a:t>Υποδεικνύει τη διάρκεια</a:t>
            </a:r>
            <a:r>
              <a:rPr lang="el-GR" sz="1000" b="1" dirty="0" smtClean="0"/>
              <a:t>;</a:t>
            </a:r>
            <a:endParaRPr lang="el-GR" sz="1000" b="1" dirty="0"/>
          </a:p>
        </p:txBody>
      </p:sp>
      <p:sp>
        <p:nvSpPr>
          <p:cNvPr id="15" name="Oval 14"/>
          <p:cNvSpPr/>
          <p:nvPr/>
        </p:nvSpPr>
        <p:spPr>
          <a:xfrm>
            <a:off x="4339069" y="1664670"/>
            <a:ext cx="676275" cy="247650"/>
          </a:xfrm>
          <a:prstGeom prst="ellipse">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lIns="68580" tIns="34290" rIns="68580" bIns="34290" rtlCol="0" anchor="ctr"/>
          <a:lstStyle/>
          <a:p>
            <a:pPr algn="ctr"/>
            <a:endParaRPr lang="el-GR"/>
          </a:p>
        </p:txBody>
      </p:sp>
      <p:sp>
        <p:nvSpPr>
          <p:cNvPr id="16" name="Oval 15"/>
          <p:cNvSpPr/>
          <p:nvPr/>
        </p:nvSpPr>
        <p:spPr>
          <a:xfrm>
            <a:off x="3505200" y="4319591"/>
            <a:ext cx="676275" cy="247650"/>
          </a:xfrm>
          <a:prstGeom prst="ellipse">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lIns="68580" tIns="34290" rIns="68580" bIns="34290" rtlCol="0" anchor="ctr"/>
          <a:lstStyle/>
          <a:p>
            <a:pPr algn="ctr"/>
            <a:endParaRPr lang="el-GR"/>
          </a:p>
        </p:txBody>
      </p:sp>
      <p:sp>
        <p:nvSpPr>
          <p:cNvPr id="17" name="Oval 16"/>
          <p:cNvSpPr/>
          <p:nvPr/>
        </p:nvSpPr>
        <p:spPr>
          <a:xfrm>
            <a:off x="6039712" y="1658545"/>
            <a:ext cx="2408963" cy="247650"/>
          </a:xfrm>
          <a:prstGeom prst="ellipse">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lIns="68580" tIns="34290" rIns="68580" bIns="34290" rtlCol="0" anchor="ctr"/>
          <a:lstStyle/>
          <a:p>
            <a:pPr algn="ctr"/>
            <a:endParaRPr lang="el-GR"/>
          </a:p>
        </p:txBody>
      </p:sp>
    </p:spTree>
    <p:extLst>
      <p:ext uri="{BB962C8B-B14F-4D97-AF65-F5344CB8AC3E}">
        <p14:creationId xmlns:p14="http://schemas.microsoft.com/office/powerpoint/2010/main" xmlns="" val="488269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Effect transition="in" filter="fade">
                                      <p:cBhvr>
                                        <p:cTn id="21" dur="500"/>
                                        <p:tgtEl>
                                          <p:spTgt spid="10"/>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ppt_w</p:attrName>
                                        </p:attrNameLst>
                                      </p:cBhvr>
                                      <p:tavLst>
                                        <p:tav tm="0">
                                          <p:val>
                                            <p:fltVal val="0"/>
                                          </p:val>
                                        </p:tav>
                                        <p:tav tm="100000">
                                          <p:val>
                                            <p:strVal val="#ppt_w"/>
                                          </p:val>
                                        </p:tav>
                                      </p:tavLst>
                                    </p:anim>
                                    <p:anim calcmode="lin" valueType="num">
                                      <p:cBhvr>
                                        <p:cTn id="25" dur="500" fill="hold"/>
                                        <p:tgtEl>
                                          <p:spTgt spid="8"/>
                                        </p:tgtEl>
                                        <p:attrNameLst>
                                          <p:attrName>ppt_h</p:attrName>
                                        </p:attrNameLst>
                                      </p:cBhvr>
                                      <p:tavLst>
                                        <p:tav tm="0">
                                          <p:val>
                                            <p:fltVal val="0"/>
                                          </p:val>
                                        </p:tav>
                                        <p:tav tm="100000">
                                          <p:val>
                                            <p:strVal val="#ppt_h"/>
                                          </p:val>
                                        </p:tav>
                                      </p:tavLst>
                                    </p:anim>
                                    <p:animEffect transition="in" filter="fade">
                                      <p:cBhvr>
                                        <p:cTn id="26" dur="500"/>
                                        <p:tgtEl>
                                          <p:spTgt spid="8"/>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Effect transition="in" filter="fade">
                                      <p:cBhvr>
                                        <p:cTn id="33" dur="500"/>
                                        <p:tgtEl>
                                          <p:spTgt spid="15"/>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p:cTn id="36" dur="500" fill="hold"/>
                                        <p:tgtEl>
                                          <p:spTgt spid="13"/>
                                        </p:tgtEl>
                                        <p:attrNameLst>
                                          <p:attrName>ppt_w</p:attrName>
                                        </p:attrNameLst>
                                      </p:cBhvr>
                                      <p:tavLst>
                                        <p:tav tm="0">
                                          <p:val>
                                            <p:fltVal val="0"/>
                                          </p:val>
                                        </p:tav>
                                        <p:tav tm="100000">
                                          <p:val>
                                            <p:strVal val="#ppt_w"/>
                                          </p:val>
                                        </p:tav>
                                      </p:tavLst>
                                    </p:anim>
                                    <p:anim calcmode="lin" valueType="num">
                                      <p:cBhvr>
                                        <p:cTn id="37" dur="500" fill="hold"/>
                                        <p:tgtEl>
                                          <p:spTgt spid="13"/>
                                        </p:tgtEl>
                                        <p:attrNameLst>
                                          <p:attrName>ppt_h</p:attrName>
                                        </p:attrNameLst>
                                      </p:cBhvr>
                                      <p:tavLst>
                                        <p:tav tm="0">
                                          <p:val>
                                            <p:fltVal val="0"/>
                                          </p:val>
                                        </p:tav>
                                        <p:tav tm="100000">
                                          <p:val>
                                            <p:strVal val="#ppt_h"/>
                                          </p:val>
                                        </p:tav>
                                      </p:tavLst>
                                    </p:anim>
                                    <p:animEffect transition="in" filter="fade">
                                      <p:cBhvr>
                                        <p:cTn id="38" dur="500"/>
                                        <p:tgtEl>
                                          <p:spTgt spid="13"/>
                                        </p:tgtEl>
                                      </p:cBhvr>
                                    </p:animEffect>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grpId="0" nodeType="clickEffect">
                                  <p:stCondLst>
                                    <p:cond delay="0"/>
                                  </p:stCondLst>
                                  <p:childTnLst>
                                    <p:set>
                                      <p:cBhvr>
                                        <p:cTn id="42" dur="1" fill="hold">
                                          <p:stCondLst>
                                            <p:cond delay="0"/>
                                          </p:stCondLst>
                                        </p:cTn>
                                        <p:tgtEl>
                                          <p:spTgt spid="3">
                                            <p:txEl>
                                              <p:pRg st="0" end="0"/>
                                            </p:txEl>
                                          </p:spTgt>
                                        </p:tgtEl>
                                        <p:attrNameLst>
                                          <p:attrName>style.visibility</p:attrName>
                                        </p:attrNameLst>
                                      </p:cBhvr>
                                      <p:to>
                                        <p:strVal val="visible"/>
                                      </p:to>
                                    </p:set>
                                    <p:anim calcmode="lin" valueType="num">
                                      <p:cBhvr>
                                        <p:cTn id="43"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3">
                                            <p:txEl>
                                              <p:pRg st="0" end="0"/>
                                            </p:txEl>
                                          </p:spTgt>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9"/>
                                        </p:tgtEl>
                                        <p:attrNameLst>
                                          <p:attrName>style.visibility</p:attrName>
                                        </p:attrNameLst>
                                      </p:cBhvr>
                                      <p:to>
                                        <p:strVal val="visible"/>
                                      </p:to>
                                    </p:set>
                                    <p:anim calcmode="lin" valueType="num">
                                      <p:cBhvr>
                                        <p:cTn id="48" dur="500" fill="hold"/>
                                        <p:tgtEl>
                                          <p:spTgt spid="9"/>
                                        </p:tgtEl>
                                        <p:attrNameLst>
                                          <p:attrName>ppt_w</p:attrName>
                                        </p:attrNameLst>
                                      </p:cBhvr>
                                      <p:tavLst>
                                        <p:tav tm="0">
                                          <p:val>
                                            <p:fltVal val="0"/>
                                          </p:val>
                                        </p:tav>
                                        <p:tav tm="100000">
                                          <p:val>
                                            <p:strVal val="#ppt_w"/>
                                          </p:val>
                                        </p:tav>
                                      </p:tavLst>
                                    </p:anim>
                                    <p:anim calcmode="lin" valueType="num">
                                      <p:cBhvr>
                                        <p:cTn id="49" dur="500" fill="hold"/>
                                        <p:tgtEl>
                                          <p:spTgt spid="9"/>
                                        </p:tgtEl>
                                        <p:attrNameLst>
                                          <p:attrName>ppt_h</p:attrName>
                                        </p:attrNameLst>
                                      </p:cBhvr>
                                      <p:tavLst>
                                        <p:tav tm="0">
                                          <p:val>
                                            <p:fltVal val="0"/>
                                          </p:val>
                                        </p:tav>
                                        <p:tav tm="100000">
                                          <p:val>
                                            <p:strVal val="#ppt_h"/>
                                          </p:val>
                                        </p:tav>
                                      </p:tavLst>
                                    </p:anim>
                                    <p:animEffect transition="in" filter="fade">
                                      <p:cBhvr>
                                        <p:cTn id="50" dur="500"/>
                                        <p:tgtEl>
                                          <p:spTgt spid="9"/>
                                        </p:tgtEl>
                                      </p:cBhvr>
                                    </p:animEffect>
                                  </p:childTnLst>
                                </p:cTn>
                              </p:par>
                            </p:childTnLst>
                          </p:cTn>
                        </p:par>
                      </p:childTnLst>
                    </p:cTn>
                  </p:par>
                  <p:par>
                    <p:cTn id="51" fill="hold">
                      <p:stCondLst>
                        <p:cond delay="indefinite"/>
                      </p:stCondLst>
                      <p:childTnLst>
                        <p:par>
                          <p:cTn id="52" fill="hold">
                            <p:stCondLst>
                              <p:cond delay="0"/>
                            </p:stCondLst>
                            <p:childTnLst>
                              <p:par>
                                <p:cTn id="53" presetID="53" presetClass="entr" presetSubtype="16" fill="hold" grpId="0" nodeType="clickEffect">
                                  <p:stCondLst>
                                    <p:cond delay="0"/>
                                  </p:stCondLst>
                                  <p:childTnLst>
                                    <p:set>
                                      <p:cBhvr>
                                        <p:cTn id="54" dur="1" fill="hold">
                                          <p:stCondLst>
                                            <p:cond delay="0"/>
                                          </p:stCondLst>
                                        </p:cTn>
                                        <p:tgtEl>
                                          <p:spTgt spid="7"/>
                                        </p:tgtEl>
                                        <p:attrNameLst>
                                          <p:attrName>style.visibility</p:attrName>
                                        </p:attrNameLst>
                                      </p:cBhvr>
                                      <p:to>
                                        <p:strVal val="visible"/>
                                      </p:to>
                                    </p:set>
                                    <p:anim calcmode="lin" valueType="num">
                                      <p:cBhvr>
                                        <p:cTn id="55" dur="500" fill="hold"/>
                                        <p:tgtEl>
                                          <p:spTgt spid="7"/>
                                        </p:tgtEl>
                                        <p:attrNameLst>
                                          <p:attrName>ppt_w</p:attrName>
                                        </p:attrNameLst>
                                      </p:cBhvr>
                                      <p:tavLst>
                                        <p:tav tm="0">
                                          <p:val>
                                            <p:fltVal val="0"/>
                                          </p:val>
                                        </p:tav>
                                        <p:tav tm="100000">
                                          <p:val>
                                            <p:strVal val="#ppt_w"/>
                                          </p:val>
                                        </p:tav>
                                      </p:tavLst>
                                    </p:anim>
                                    <p:anim calcmode="lin" valueType="num">
                                      <p:cBhvr>
                                        <p:cTn id="56" dur="500" fill="hold"/>
                                        <p:tgtEl>
                                          <p:spTgt spid="7"/>
                                        </p:tgtEl>
                                        <p:attrNameLst>
                                          <p:attrName>ppt_h</p:attrName>
                                        </p:attrNameLst>
                                      </p:cBhvr>
                                      <p:tavLst>
                                        <p:tav tm="0">
                                          <p:val>
                                            <p:fltVal val="0"/>
                                          </p:val>
                                        </p:tav>
                                        <p:tav tm="100000">
                                          <p:val>
                                            <p:strVal val="#ppt_h"/>
                                          </p:val>
                                        </p:tav>
                                      </p:tavLst>
                                    </p:anim>
                                    <p:animEffect transition="in" filter="fade">
                                      <p:cBhvr>
                                        <p:cTn id="57" dur="500"/>
                                        <p:tgtEl>
                                          <p:spTgt spid="7"/>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12"/>
                                        </p:tgtEl>
                                        <p:attrNameLst>
                                          <p:attrName>style.visibility</p:attrName>
                                        </p:attrNameLst>
                                      </p:cBhvr>
                                      <p:to>
                                        <p:strVal val="visible"/>
                                      </p:to>
                                    </p:set>
                                    <p:anim calcmode="lin" valueType="num">
                                      <p:cBhvr>
                                        <p:cTn id="60" dur="500" fill="hold"/>
                                        <p:tgtEl>
                                          <p:spTgt spid="12"/>
                                        </p:tgtEl>
                                        <p:attrNameLst>
                                          <p:attrName>ppt_w</p:attrName>
                                        </p:attrNameLst>
                                      </p:cBhvr>
                                      <p:tavLst>
                                        <p:tav tm="0">
                                          <p:val>
                                            <p:fltVal val="0"/>
                                          </p:val>
                                        </p:tav>
                                        <p:tav tm="100000">
                                          <p:val>
                                            <p:strVal val="#ppt_w"/>
                                          </p:val>
                                        </p:tav>
                                      </p:tavLst>
                                    </p:anim>
                                    <p:anim calcmode="lin" valueType="num">
                                      <p:cBhvr>
                                        <p:cTn id="61" dur="500" fill="hold"/>
                                        <p:tgtEl>
                                          <p:spTgt spid="12"/>
                                        </p:tgtEl>
                                        <p:attrNameLst>
                                          <p:attrName>ppt_h</p:attrName>
                                        </p:attrNameLst>
                                      </p:cBhvr>
                                      <p:tavLst>
                                        <p:tav tm="0">
                                          <p:val>
                                            <p:fltVal val="0"/>
                                          </p:val>
                                        </p:tav>
                                        <p:tav tm="100000">
                                          <p:val>
                                            <p:strVal val="#ppt_h"/>
                                          </p:val>
                                        </p:tav>
                                      </p:tavLst>
                                    </p:anim>
                                    <p:animEffect transition="in" filter="fade">
                                      <p:cBhvr>
                                        <p:cTn id="62" dur="500"/>
                                        <p:tgtEl>
                                          <p:spTgt spid="12"/>
                                        </p:tgtEl>
                                      </p:cBhvr>
                                    </p:animEffect>
                                  </p:childTnLst>
                                </p:cTn>
                              </p:par>
                            </p:childTnLst>
                          </p:cTn>
                        </p:par>
                      </p:childTnLst>
                    </p:cTn>
                  </p:par>
                  <p:par>
                    <p:cTn id="63" fill="hold">
                      <p:stCondLst>
                        <p:cond delay="indefinite"/>
                      </p:stCondLst>
                      <p:childTnLst>
                        <p:par>
                          <p:cTn id="64" fill="hold">
                            <p:stCondLst>
                              <p:cond delay="0"/>
                            </p:stCondLst>
                            <p:childTnLst>
                              <p:par>
                                <p:cTn id="65" presetID="53" presetClass="entr" presetSubtype="16" fill="hold" grpId="0" nodeType="click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p:cTn id="67" dur="500" fill="hold"/>
                                        <p:tgtEl>
                                          <p:spTgt spid="16"/>
                                        </p:tgtEl>
                                        <p:attrNameLst>
                                          <p:attrName>ppt_w</p:attrName>
                                        </p:attrNameLst>
                                      </p:cBhvr>
                                      <p:tavLst>
                                        <p:tav tm="0">
                                          <p:val>
                                            <p:fltVal val="0"/>
                                          </p:val>
                                        </p:tav>
                                        <p:tav tm="100000">
                                          <p:val>
                                            <p:strVal val="#ppt_w"/>
                                          </p:val>
                                        </p:tav>
                                      </p:tavLst>
                                    </p:anim>
                                    <p:anim calcmode="lin" valueType="num">
                                      <p:cBhvr>
                                        <p:cTn id="68" dur="500" fill="hold"/>
                                        <p:tgtEl>
                                          <p:spTgt spid="16"/>
                                        </p:tgtEl>
                                        <p:attrNameLst>
                                          <p:attrName>ppt_h</p:attrName>
                                        </p:attrNameLst>
                                      </p:cBhvr>
                                      <p:tavLst>
                                        <p:tav tm="0">
                                          <p:val>
                                            <p:fltVal val="0"/>
                                          </p:val>
                                        </p:tav>
                                        <p:tav tm="100000">
                                          <p:val>
                                            <p:strVal val="#ppt_h"/>
                                          </p:val>
                                        </p:tav>
                                      </p:tavLst>
                                    </p:anim>
                                    <p:animEffect transition="in" filter="fade">
                                      <p:cBhvr>
                                        <p:cTn id="69" dur="500"/>
                                        <p:tgtEl>
                                          <p:spTgt spid="16"/>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7"/>
                                        </p:tgtEl>
                                        <p:attrNameLst>
                                          <p:attrName>style.visibility</p:attrName>
                                        </p:attrNameLst>
                                      </p:cBhvr>
                                      <p:to>
                                        <p:strVal val="visible"/>
                                      </p:to>
                                    </p:set>
                                    <p:anim calcmode="lin" valueType="num">
                                      <p:cBhvr>
                                        <p:cTn id="72" dur="500" fill="hold"/>
                                        <p:tgtEl>
                                          <p:spTgt spid="17"/>
                                        </p:tgtEl>
                                        <p:attrNameLst>
                                          <p:attrName>ppt_w</p:attrName>
                                        </p:attrNameLst>
                                      </p:cBhvr>
                                      <p:tavLst>
                                        <p:tav tm="0">
                                          <p:val>
                                            <p:fltVal val="0"/>
                                          </p:val>
                                        </p:tav>
                                        <p:tav tm="100000">
                                          <p:val>
                                            <p:strVal val="#ppt_w"/>
                                          </p:val>
                                        </p:tav>
                                      </p:tavLst>
                                    </p:anim>
                                    <p:anim calcmode="lin" valueType="num">
                                      <p:cBhvr>
                                        <p:cTn id="73" dur="500" fill="hold"/>
                                        <p:tgtEl>
                                          <p:spTgt spid="17"/>
                                        </p:tgtEl>
                                        <p:attrNameLst>
                                          <p:attrName>ppt_h</p:attrName>
                                        </p:attrNameLst>
                                      </p:cBhvr>
                                      <p:tavLst>
                                        <p:tav tm="0">
                                          <p:val>
                                            <p:fltVal val="0"/>
                                          </p:val>
                                        </p:tav>
                                        <p:tav tm="100000">
                                          <p:val>
                                            <p:strVal val="#ppt_h"/>
                                          </p:val>
                                        </p:tav>
                                      </p:tavLst>
                                    </p:anim>
                                    <p:animEffect transition="in" filter="fade">
                                      <p:cBhvr>
                                        <p:cTn id="74" dur="500"/>
                                        <p:tgtEl>
                                          <p:spTgt spid="17"/>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14"/>
                                        </p:tgtEl>
                                        <p:attrNameLst>
                                          <p:attrName>style.visibility</p:attrName>
                                        </p:attrNameLst>
                                      </p:cBhvr>
                                      <p:to>
                                        <p:strVal val="visible"/>
                                      </p:to>
                                    </p:set>
                                    <p:anim calcmode="lin" valueType="num">
                                      <p:cBhvr>
                                        <p:cTn id="77" dur="500" fill="hold"/>
                                        <p:tgtEl>
                                          <p:spTgt spid="14"/>
                                        </p:tgtEl>
                                        <p:attrNameLst>
                                          <p:attrName>ppt_w</p:attrName>
                                        </p:attrNameLst>
                                      </p:cBhvr>
                                      <p:tavLst>
                                        <p:tav tm="0">
                                          <p:val>
                                            <p:fltVal val="0"/>
                                          </p:val>
                                        </p:tav>
                                        <p:tav tm="100000">
                                          <p:val>
                                            <p:strVal val="#ppt_w"/>
                                          </p:val>
                                        </p:tav>
                                      </p:tavLst>
                                    </p:anim>
                                    <p:anim calcmode="lin" valueType="num">
                                      <p:cBhvr>
                                        <p:cTn id="78" dur="500" fill="hold"/>
                                        <p:tgtEl>
                                          <p:spTgt spid="14"/>
                                        </p:tgtEl>
                                        <p:attrNameLst>
                                          <p:attrName>ppt_h</p:attrName>
                                        </p:attrNameLst>
                                      </p:cBhvr>
                                      <p:tavLst>
                                        <p:tav tm="0">
                                          <p:val>
                                            <p:fltVal val="0"/>
                                          </p:val>
                                        </p:tav>
                                        <p:tav tm="100000">
                                          <p:val>
                                            <p:strVal val="#ppt_h"/>
                                          </p:val>
                                        </p:tav>
                                      </p:tavLst>
                                    </p:anim>
                                    <p:animEffect transition="in" filter="fade">
                                      <p:cBhvr>
                                        <p:cTn id="7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animBg="1"/>
      <p:bldP spid="7" grpId="0" animBg="1"/>
      <p:bldP spid="8" grpId="0" animBg="1"/>
      <p:bldP spid="9" grpId="0" animBg="1"/>
      <p:bldP spid="10" grpId="0"/>
      <p:bldP spid="11" grpId="0"/>
      <p:bldP spid="12" grpId="0"/>
      <p:bldP spid="13" grpId="0"/>
      <p:bldP spid="14" grpId="0"/>
      <p:bldP spid="15" grpId="0" animBg="1"/>
      <p:bldP spid="16" grpId="0" animBg="1"/>
      <p:bldP spid="1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DE_R4 </a:t>
            </a:r>
            <a:r>
              <a:rPr lang="el-GR" dirty="0"/>
              <a:t>Πηγή πληροφοριών </a:t>
            </a:r>
            <a:r>
              <a:rPr lang="en-US" dirty="0" smtClean="0">
                <a:solidFill>
                  <a:srgbClr val="FF0000"/>
                </a:solidFill>
                <a:latin typeface="Segoe UI Light" panose="020B0502040204020203" pitchFamily="34" charset="0"/>
                <a:cs typeface="Segoe UI Light" panose="020B0502040204020203" pitchFamily="34" charset="0"/>
              </a:rPr>
              <a:t>(</a:t>
            </a:r>
            <a:r>
              <a:rPr lang="el-GR" dirty="0" smtClean="0">
                <a:solidFill>
                  <a:srgbClr val="FF0000"/>
                </a:solidFill>
                <a:latin typeface="Segoe UI Light" panose="020B0502040204020203" pitchFamily="34" charset="0"/>
                <a:cs typeface="Segoe UI Light" panose="020B0502040204020203" pitchFamily="34" charset="0"/>
              </a:rPr>
              <a:t>βλ. σελ.</a:t>
            </a:r>
            <a:r>
              <a:rPr lang="en-US" dirty="0" smtClean="0">
                <a:solidFill>
                  <a:srgbClr val="FF0000"/>
                </a:solidFill>
                <a:latin typeface="Segoe UI Light" panose="020B0502040204020203" pitchFamily="34" charset="0"/>
                <a:cs typeface="Segoe UI Light" panose="020B0502040204020203" pitchFamily="34" charset="0"/>
              </a:rPr>
              <a:t> 25)</a:t>
            </a:r>
            <a:endParaRPr lang="el-GR" dirty="0">
              <a:solidFill>
                <a:srgbClr val="FF0000"/>
              </a:solidFill>
              <a:latin typeface="Segoe UI Light" panose="020B0502040204020203" pitchFamily="34" charset="0"/>
              <a:cs typeface="Segoe UI Light" panose="020B0502040204020203" pitchFamily="34" charset="0"/>
            </a:endParaRPr>
          </a:p>
        </p:txBody>
      </p:sp>
      <p:sp>
        <p:nvSpPr>
          <p:cNvPr id="3" name="Content Placeholder 2"/>
          <p:cNvSpPr>
            <a:spLocks noGrp="1"/>
          </p:cNvSpPr>
          <p:nvPr>
            <p:ph idx="1"/>
          </p:nvPr>
        </p:nvSpPr>
        <p:spPr>
          <a:xfrm>
            <a:off x="628650" y="1369219"/>
            <a:ext cx="2688647" cy="3263504"/>
          </a:xfrm>
        </p:spPr>
        <p:txBody>
          <a:bodyPr>
            <a:normAutofit fontScale="92500" lnSpcReduction="20000"/>
          </a:bodyPr>
          <a:lstStyle/>
          <a:p>
            <a:endParaRPr lang="el-GR" b="1" dirty="0"/>
          </a:p>
          <a:p>
            <a:r>
              <a:rPr lang="el-GR" b="1" dirty="0"/>
              <a:t>τύπος δεδομένων που απαιτούνται για </a:t>
            </a:r>
            <a:r>
              <a:rPr lang="el-GR" b="1" dirty="0" smtClean="0"/>
              <a:t>DE_R4: Η </a:t>
            </a:r>
            <a:r>
              <a:rPr lang="el-GR" b="1" dirty="0"/>
              <a:t>εγγραφή βασίζεται σε μία μόνο επιλογή μεταξύ των επιτρεπόμενων τιμών μιας προ-κωδικοποιημένης λίστας</a:t>
            </a:r>
            <a:endParaRPr lang="en-US" dirty="0" smtClean="0"/>
          </a:p>
          <a:p>
            <a:endParaRPr lang="el-GR" dirty="0"/>
          </a:p>
          <a:p>
            <a:r>
              <a:rPr lang="el-GR" dirty="0"/>
              <a:t>Στη συνέχεια μεταβείτε στη </a:t>
            </a:r>
            <a:r>
              <a:rPr lang="el-GR" dirty="0" smtClean="0"/>
              <a:t>σελίδα </a:t>
            </a:r>
            <a:r>
              <a:rPr lang="en-US" dirty="0" smtClean="0">
                <a:solidFill>
                  <a:srgbClr val="FF0000"/>
                </a:solidFill>
              </a:rPr>
              <a:t>48-49</a:t>
            </a:r>
            <a:endParaRPr lang="el-GR" dirty="0">
              <a:solidFill>
                <a:srgbClr val="FF0000"/>
              </a:solidFill>
            </a:endParaRPr>
          </a:p>
        </p:txBody>
      </p:sp>
      <p:pic>
        <p:nvPicPr>
          <p:cNvPr id="45058" name="Picture 2"/>
          <p:cNvPicPr>
            <a:picLocks noChangeAspect="1" noChangeArrowheads="1"/>
          </p:cNvPicPr>
          <p:nvPr/>
        </p:nvPicPr>
        <p:blipFill>
          <a:blip r:embed="rId3"/>
          <a:srcRect/>
          <a:stretch>
            <a:fillRect/>
          </a:stretch>
        </p:blipFill>
        <p:spPr bwMode="auto">
          <a:xfrm>
            <a:off x="3991825" y="1125800"/>
            <a:ext cx="4830763" cy="3565525"/>
          </a:xfrm>
          <a:prstGeom prst="rect">
            <a:avLst/>
          </a:prstGeom>
          <a:noFill/>
          <a:ln w="9525">
            <a:noFill/>
            <a:miter lim="800000"/>
            <a:headEnd/>
            <a:tailEnd/>
          </a:ln>
          <a:effectLst/>
        </p:spPr>
      </p:pic>
    </p:spTree>
    <p:extLst>
      <p:ext uri="{BB962C8B-B14F-4D97-AF65-F5344CB8AC3E}">
        <p14:creationId xmlns:p14="http://schemas.microsoft.com/office/powerpoint/2010/main" xmlns="" val="2728101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p:cTn id="7"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8"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0" y="103934"/>
            <a:ext cx="3738130" cy="892970"/>
          </a:xfrm>
        </p:spPr>
        <p:txBody>
          <a:bodyPr>
            <a:normAutofit fontScale="90000"/>
          </a:bodyPr>
          <a:lstStyle/>
          <a:p>
            <a:r>
              <a:rPr lang="el-GR" sz="2100" b="1" dirty="0">
                <a:solidFill>
                  <a:schemeClr val="accent1"/>
                </a:solidFill>
              </a:rPr>
              <a:t/>
            </a:r>
            <a:br>
              <a:rPr lang="el-GR" sz="2100" b="1" dirty="0">
                <a:solidFill>
                  <a:schemeClr val="accent1"/>
                </a:solidFill>
              </a:rPr>
            </a:br>
            <a:r>
              <a:rPr lang="el-GR" sz="2100" b="1" dirty="0">
                <a:solidFill>
                  <a:schemeClr val="accent1"/>
                </a:solidFill>
              </a:rPr>
              <a:t>Περιγραφή του</a:t>
            </a:r>
            <a:r>
              <a:rPr lang="en-US" sz="2100" b="1" dirty="0" smtClean="0">
                <a:solidFill>
                  <a:schemeClr val="accent1"/>
                </a:solidFill>
              </a:rPr>
              <a:t>DE_R4 </a:t>
            </a:r>
            <a:r>
              <a:rPr lang="el-GR" sz="2100" b="1" dirty="0">
                <a:solidFill>
                  <a:schemeClr val="accent1"/>
                </a:solidFill>
              </a:rPr>
              <a:t>Επιτρεπόμενες τιμές</a:t>
            </a:r>
          </a:p>
        </p:txBody>
      </p:sp>
      <p:sp>
        <p:nvSpPr>
          <p:cNvPr id="3" name="Content Placeholder 2"/>
          <p:cNvSpPr>
            <a:spLocks noGrp="1"/>
          </p:cNvSpPr>
          <p:nvPr>
            <p:ph idx="1"/>
          </p:nvPr>
        </p:nvSpPr>
        <p:spPr>
          <a:xfrm>
            <a:off x="628651" y="1369219"/>
            <a:ext cx="3400425" cy="373856"/>
          </a:xfrm>
        </p:spPr>
        <p:txBody>
          <a:bodyPr>
            <a:normAutofit/>
          </a:bodyPr>
          <a:lstStyle/>
          <a:p>
            <a:r>
              <a:rPr lang="el-GR" sz="1700" dirty="0" smtClean="0"/>
              <a:t>Ορισμός του</a:t>
            </a:r>
            <a:r>
              <a:rPr lang="en-US" sz="1700" dirty="0" smtClean="0"/>
              <a:t> DE_R4</a:t>
            </a:r>
            <a:endParaRPr lang="el-GR" sz="1700" dirty="0"/>
          </a:p>
        </p:txBody>
      </p:sp>
      <p:pic>
        <p:nvPicPr>
          <p:cNvPr id="5" name="Picture 4"/>
          <p:cNvPicPr>
            <a:picLocks noChangeAspect="1"/>
          </p:cNvPicPr>
          <p:nvPr/>
        </p:nvPicPr>
        <p:blipFill rotWithShape="1">
          <a:blip r:embed="rId3"/>
          <a:srcRect l="17989" t="33730" r="17101" b="4849"/>
          <a:stretch/>
        </p:blipFill>
        <p:spPr>
          <a:xfrm>
            <a:off x="4375848" y="1990033"/>
            <a:ext cx="4408343" cy="2527697"/>
          </a:xfrm>
          <a:prstGeom prst="rect">
            <a:avLst/>
          </a:prstGeom>
        </p:spPr>
      </p:pic>
      <p:sp>
        <p:nvSpPr>
          <p:cNvPr id="6" name="Rectangle 5"/>
          <p:cNvSpPr/>
          <p:nvPr/>
        </p:nvSpPr>
        <p:spPr>
          <a:xfrm>
            <a:off x="628650" y="327337"/>
            <a:ext cx="3943350" cy="650947"/>
          </a:xfrm>
          <a:prstGeom prst="rect">
            <a:avLst/>
          </a:prstGeom>
        </p:spPr>
        <p:txBody>
          <a:bodyPr wrap="square" lIns="68580" tIns="34290" rIns="68580" bIns="34290">
            <a:spAutoFit/>
          </a:bodyPr>
          <a:lstStyle/>
          <a:p>
            <a:pPr algn="r" defTabSz="685783">
              <a:lnSpc>
                <a:spcPct val="90000"/>
              </a:lnSpc>
              <a:spcBef>
                <a:spcPct val="0"/>
              </a:spcBef>
            </a:pPr>
            <a:r>
              <a:rPr lang="el-GR" sz="2100" b="1" dirty="0" smtClean="0">
                <a:solidFill>
                  <a:schemeClr val="accent1"/>
                </a:solidFill>
                <a:latin typeface="Segoe UI Black" panose="020B0A02040204020203" pitchFamily="34" charset="0"/>
                <a:ea typeface="Segoe UI Black" panose="020B0A02040204020203" pitchFamily="34" charset="0"/>
                <a:cs typeface="+mj-cs"/>
              </a:rPr>
              <a:t>ΜΕΡΟΣ</a:t>
            </a:r>
            <a:r>
              <a:rPr lang="en-US" sz="2100" b="1" dirty="0" smtClean="0">
                <a:solidFill>
                  <a:schemeClr val="accent1"/>
                </a:solidFill>
                <a:latin typeface="Segoe UI Black" panose="020B0A02040204020203" pitchFamily="34" charset="0"/>
                <a:ea typeface="Segoe UI Black" panose="020B0A02040204020203" pitchFamily="34" charset="0"/>
                <a:cs typeface="+mj-cs"/>
              </a:rPr>
              <a:t> 3 </a:t>
            </a:r>
            <a:r>
              <a:rPr lang="en-US" sz="2100" dirty="0" smtClean="0">
                <a:latin typeface="Segoe UI Light" panose="020B0502040204020203" pitchFamily="34" charset="0"/>
                <a:cs typeface="Segoe UI Light" panose="020B0502040204020203" pitchFamily="34" charset="0"/>
              </a:rPr>
              <a:t>(CAN-MDS </a:t>
            </a:r>
            <a:r>
              <a:rPr lang="el-GR" sz="2100" dirty="0">
                <a:latin typeface="Segoe UI Light" panose="020B0502040204020203" pitchFamily="34" charset="0"/>
                <a:cs typeface="Segoe UI Light" panose="020B0502040204020203" pitchFamily="34" charset="0"/>
              </a:rPr>
              <a:t>Λεξικό </a:t>
            </a:r>
            <a:r>
              <a:rPr lang="el-GR" sz="2100" dirty="0" smtClean="0">
                <a:latin typeface="Segoe UI Light" panose="020B0502040204020203" pitchFamily="34" charset="0"/>
                <a:cs typeface="Segoe UI Light" panose="020B0502040204020203" pitchFamily="34" charset="0"/>
              </a:rPr>
              <a:t>δεδομένων, </a:t>
            </a:r>
            <a:r>
              <a:rPr lang="el-GR" sz="2100" dirty="0">
                <a:latin typeface="Segoe UI Light" panose="020B0502040204020203" pitchFamily="34" charset="0"/>
                <a:cs typeface="Segoe UI Light" panose="020B0502040204020203" pitchFamily="34" charset="0"/>
              </a:rPr>
              <a:t>Όροι &amp; Ορισμοί</a:t>
            </a:r>
            <a:r>
              <a:rPr lang="en-US" sz="2100" dirty="0" smtClean="0">
                <a:latin typeface="Segoe UI Light" panose="020B0502040204020203" pitchFamily="34" charset="0"/>
                <a:cs typeface="Segoe UI Light" panose="020B0502040204020203" pitchFamily="34" charset="0"/>
              </a:rPr>
              <a:t>)</a:t>
            </a:r>
            <a:endParaRPr lang="el-GR" sz="2100" dirty="0">
              <a:latin typeface="Segoe UI Light" panose="020B0502040204020203" pitchFamily="34" charset="0"/>
              <a:cs typeface="Segoe UI Light" panose="020B0502040204020203" pitchFamily="34" charset="0"/>
            </a:endParaRPr>
          </a:p>
        </p:txBody>
      </p:sp>
      <p:pic>
        <p:nvPicPr>
          <p:cNvPr id="8" name="Picture 7"/>
          <p:cNvPicPr>
            <a:picLocks noChangeAspect="1"/>
          </p:cNvPicPr>
          <p:nvPr/>
        </p:nvPicPr>
        <p:blipFill rotWithShape="1">
          <a:blip r:embed="rId3"/>
          <a:srcRect l="17989" t="59905" r="56488" b="31952"/>
          <a:stretch/>
        </p:blipFill>
        <p:spPr>
          <a:xfrm>
            <a:off x="4953001" y="2533236"/>
            <a:ext cx="3790950" cy="732899"/>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9" name="Picture 8"/>
          <p:cNvPicPr>
            <a:picLocks noChangeAspect="1"/>
          </p:cNvPicPr>
          <p:nvPr/>
        </p:nvPicPr>
        <p:blipFill rotWithShape="1">
          <a:blip r:embed="rId4"/>
          <a:srcRect l="12857" t="60926" r="9603" b="4445"/>
          <a:stretch/>
        </p:blipFill>
        <p:spPr>
          <a:xfrm>
            <a:off x="4336016" y="3337863"/>
            <a:ext cx="4448175" cy="1203776"/>
          </a:xfrm>
          <a:prstGeom prst="rect">
            <a:avLst/>
          </a:prstGeom>
          <a:ln>
            <a:noFill/>
          </a:ln>
          <a:effectLst>
            <a:outerShdw blurRad="190500" algn="tl" rotWithShape="0">
              <a:srgbClr val="000000">
                <a:alpha val="70000"/>
              </a:srgbClr>
            </a:outerShdw>
          </a:effectLst>
        </p:spPr>
      </p:pic>
      <p:pic>
        <p:nvPicPr>
          <p:cNvPr id="11" name="Picture 10"/>
          <p:cNvPicPr>
            <a:picLocks noChangeAspect="1"/>
          </p:cNvPicPr>
          <p:nvPr/>
        </p:nvPicPr>
        <p:blipFill rotWithShape="1">
          <a:blip r:embed="rId3"/>
          <a:srcRect l="17989" t="14546" r="17101" b="66039"/>
          <a:stretch/>
        </p:blipFill>
        <p:spPr>
          <a:xfrm>
            <a:off x="4335607" y="1213234"/>
            <a:ext cx="4408343" cy="798998"/>
          </a:xfrm>
          <a:prstGeom prst="rect">
            <a:avLst/>
          </a:prstGeom>
        </p:spPr>
      </p:pic>
      <p:sp>
        <p:nvSpPr>
          <p:cNvPr id="12" name="Right Arrow 11"/>
          <p:cNvSpPr/>
          <p:nvPr/>
        </p:nvSpPr>
        <p:spPr>
          <a:xfrm>
            <a:off x="4572000" y="438150"/>
            <a:ext cx="381000" cy="43536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l-GR"/>
          </a:p>
        </p:txBody>
      </p:sp>
      <p:sp>
        <p:nvSpPr>
          <p:cNvPr id="13" name="Content Placeholder 2"/>
          <p:cNvSpPr txBox="1">
            <a:spLocks/>
          </p:cNvSpPr>
          <p:nvPr/>
        </p:nvSpPr>
        <p:spPr>
          <a:xfrm>
            <a:off x="775782" y="2166977"/>
            <a:ext cx="3400425" cy="390934"/>
          </a:xfrm>
          <a:prstGeom prst="rect">
            <a:avLst/>
          </a:prstGeom>
        </p:spPr>
        <p:txBody>
          <a:bodyPr vert="horz" lIns="68580" tIns="34290" rIns="68580" bIns="3429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a:t>DE_R4 </a:t>
            </a:r>
            <a:r>
              <a:rPr lang="el-GR" sz="1400" dirty="0" smtClean="0">
                <a:solidFill>
                  <a:schemeClr val="accent1"/>
                </a:solidFill>
              </a:rPr>
              <a:t>Ορισμός επιτρεπόμενων τιμών </a:t>
            </a:r>
            <a:endParaRPr lang="en-US" sz="1400" dirty="0" smtClean="0">
              <a:solidFill>
                <a:schemeClr val="accent1"/>
              </a:solidFill>
            </a:endParaRPr>
          </a:p>
          <a:p>
            <a:endParaRPr lang="el-GR" sz="500" dirty="0" smtClean="0"/>
          </a:p>
          <a:p>
            <a:r>
              <a:rPr lang="el-GR" sz="1400" dirty="0"/>
              <a:t>Οι </a:t>
            </a:r>
            <a:r>
              <a:rPr lang="el-GR" sz="1400" dirty="0">
                <a:solidFill>
                  <a:schemeClr val="accent1">
                    <a:lumMod val="75000"/>
                  </a:schemeClr>
                </a:solidFill>
              </a:rPr>
              <a:t>ειδικοί όροι </a:t>
            </a:r>
            <a:r>
              <a:rPr lang="el-GR" sz="1400" dirty="0"/>
              <a:t>που απαιτούν περαιτέρω εξήγηση αναφέρονται με έντονη γραμματοσειρά και περιγράφονται στο μέρος </a:t>
            </a:r>
            <a:r>
              <a:rPr lang="el-GR" sz="1400" dirty="0" err="1"/>
              <a:t>ii</a:t>
            </a:r>
            <a:endParaRPr lang="el-GR" sz="1400" dirty="0"/>
          </a:p>
        </p:txBody>
      </p:sp>
      <p:sp>
        <p:nvSpPr>
          <p:cNvPr id="14" name="Rectangle 13"/>
          <p:cNvSpPr/>
          <p:nvPr/>
        </p:nvSpPr>
        <p:spPr>
          <a:xfrm>
            <a:off x="681158" y="3746604"/>
            <a:ext cx="3347918" cy="540148"/>
          </a:xfrm>
          <a:prstGeom prst="rect">
            <a:avLst/>
          </a:prstGeom>
        </p:spPr>
        <p:txBody>
          <a:bodyPr wrap="square" lIns="68580" tIns="34290" rIns="68580" bIns="34290">
            <a:spAutoFit/>
          </a:bodyPr>
          <a:lstStyle/>
          <a:p>
            <a:pPr marL="271457" indent="-271457" defTabSz="685783">
              <a:lnSpc>
                <a:spcPct val="90000"/>
              </a:lnSpc>
              <a:spcBef>
                <a:spcPts val="750"/>
              </a:spcBef>
              <a:buClr>
                <a:schemeClr val="accent1"/>
              </a:buClr>
              <a:buFont typeface="Wingdings 3" panose="05040102010807070707" pitchFamily="18" charset="2"/>
              <a:buChar char="´"/>
            </a:pPr>
            <a:r>
              <a:rPr lang="el-GR" sz="1700" dirty="0">
                <a:solidFill>
                  <a:schemeClr val="accent1"/>
                </a:solidFill>
                <a:latin typeface="Segoe UI Light" panose="020B0502040204020203" pitchFamily="34" charset="0"/>
                <a:cs typeface="Segoe UI Light" panose="020B0502040204020203" pitchFamily="34" charset="0"/>
              </a:rPr>
              <a:t>Ορισμοί των όρων CAN-MDS </a:t>
            </a:r>
            <a:r>
              <a:rPr lang="el-GR" sz="1700" dirty="0">
                <a:latin typeface="Segoe UI Light" panose="020B0502040204020203" pitchFamily="34" charset="0"/>
                <a:cs typeface="Segoe UI Light" panose="020B0502040204020203" pitchFamily="34" charset="0"/>
              </a:rPr>
              <a:t>(με αλφαβητική σειρά)</a:t>
            </a:r>
          </a:p>
        </p:txBody>
      </p:sp>
    </p:spTree>
    <p:extLst>
      <p:ext uri="{BB962C8B-B14F-4D97-AF65-F5344CB8AC3E}">
        <p14:creationId xmlns:p14="http://schemas.microsoft.com/office/powerpoint/2010/main" xmlns="" val="1824239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1"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grpId="0" nodeType="clickEffect">
                                  <p:stCondLst>
                                    <p:cond delay="0"/>
                                  </p:stCondLst>
                                  <p:childTnLst>
                                    <p:set>
                                      <p:cBhvr>
                                        <p:cTn id="22" dur="1" fill="hold">
                                          <p:stCondLst>
                                            <p:cond delay="0"/>
                                          </p:stCondLst>
                                        </p:cTn>
                                        <p:tgtEl>
                                          <p:spTgt spid="3">
                                            <p:txEl>
                                              <p:pRg st="0" end="0"/>
                                            </p:txEl>
                                          </p:spTgt>
                                        </p:tgtEl>
                                        <p:attrNameLst>
                                          <p:attrName>style.visibility</p:attrName>
                                        </p:attrNameLst>
                                      </p:cBhvr>
                                      <p:to>
                                        <p:strVal val="visible"/>
                                      </p:to>
                                    </p:set>
                                    <p:anim calcmode="lin" valueType="num">
                                      <p:cBhvr>
                                        <p:cTn id="23"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4"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25" dur="500"/>
                                        <p:tgtEl>
                                          <p:spTgt spid="3">
                                            <p:txEl>
                                              <p:pRg st="0" end="0"/>
                                            </p:txEl>
                                          </p:spTgt>
                                        </p:tgtEl>
                                      </p:cBhvr>
                                    </p:animEffect>
                                  </p:childTnLst>
                                </p:cTn>
                              </p:par>
                              <p:par>
                                <p:cTn id="26" presetID="53" presetClass="entr" presetSubtype="16" fill="hold" nodeType="with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animEffect transition="in" filter="fade">
                                      <p:cBhvr>
                                        <p:cTn id="30" dur="500"/>
                                        <p:tgtEl>
                                          <p:spTgt spid="11"/>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fill="hold"/>
                                        <p:tgtEl>
                                          <p:spTgt spid="13"/>
                                        </p:tgtEl>
                                        <p:attrNameLst>
                                          <p:attrName>ppt_w</p:attrName>
                                        </p:attrNameLst>
                                      </p:cBhvr>
                                      <p:tavLst>
                                        <p:tav tm="0">
                                          <p:val>
                                            <p:fltVal val="0"/>
                                          </p:val>
                                        </p:tav>
                                        <p:tav tm="100000">
                                          <p:val>
                                            <p:strVal val="#ppt_w"/>
                                          </p:val>
                                        </p:tav>
                                      </p:tavLst>
                                    </p:anim>
                                    <p:anim calcmode="lin" valueType="num">
                                      <p:cBhvr>
                                        <p:cTn id="36" dur="500" fill="hold"/>
                                        <p:tgtEl>
                                          <p:spTgt spid="13"/>
                                        </p:tgtEl>
                                        <p:attrNameLst>
                                          <p:attrName>ppt_h</p:attrName>
                                        </p:attrNameLst>
                                      </p:cBhvr>
                                      <p:tavLst>
                                        <p:tav tm="0">
                                          <p:val>
                                            <p:fltVal val="0"/>
                                          </p:val>
                                        </p:tav>
                                        <p:tav tm="100000">
                                          <p:val>
                                            <p:strVal val="#ppt_h"/>
                                          </p:val>
                                        </p:tav>
                                      </p:tavLst>
                                    </p:anim>
                                    <p:animEffect transition="in" filter="fade">
                                      <p:cBhvr>
                                        <p:cTn id="37" dur="500"/>
                                        <p:tgtEl>
                                          <p:spTgt spid="13"/>
                                        </p:tgtEl>
                                      </p:cBhvr>
                                    </p:animEffect>
                                  </p:childTnLst>
                                </p:cTn>
                              </p:par>
                              <p:par>
                                <p:cTn id="38" presetID="53" presetClass="entr" presetSubtype="16" fill="hold" nodeType="withEffect">
                                  <p:stCondLst>
                                    <p:cond delay="0"/>
                                  </p:stCondLst>
                                  <p:childTnLst>
                                    <p:set>
                                      <p:cBhvr>
                                        <p:cTn id="39" dur="1" fill="hold">
                                          <p:stCondLst>
                                            <p:cond delay="0"/>
                                          </p:stCondLst>
                                        </p:cTn>
                                        <p:tgtEl>
                                          <p:spTgt spid="5"/>
                                        </p:tgtEl>
                                        <p:attrNameLst>
                                          <p:attrName>style.visibility</p:attrName>
                                        </p:attrNameLst>
                                      </p:cBhvr>
                                      <p:to>
                                        <p:strVal val="visible"/>
                                      </p:to>
                                    </p:set>
                                    <p:anim calcmode="lin" valueType="num">
                                      <p:cBhvr>
                                        <p:cTn id="40" dur="500" fill="hold"/>
                                        <p:tgtEl>
                                          <p:spTgt spid="5"/>
                                        </p:tgtEl>
                                        <p:attrNameLst>
                                          <p:attrName>ppt_w</p:attrName>
                                        </p:attrNameLst>
                                      </p:cBhvr>
                                      <p:tavLst>
                                        <p:tav tm="0">
                                          <p:val>
                                            <p:fltVal val="0"/>
                                          </p:val>
                                        </p:tav>
                                        <p:tav tm="100000">
                                          <p:val>
                                            <p:strVal val="#ppt_w"/>
                                          </p:val>
                                        </p:tav>
                                      </p:tavLst>
                                    </p:anim>
                                    <p:anim calcmode="lin" valueType="num">
                                      <p:cBhvr>
                                        <p:cTn id="41" dur="500" fill="hold"/>
                                        <p:tgtEl>
                                          <p:spTgt spid="5"/>
                                        </p:tgtEl>
                                        <p:attrNameLst>
                                          <p:attrName>ppt_h</p:attrName>
                                        </p:attrNameLst>
                                      </p:cBhvr>
                                      <p:tavLst>
                                        <p:tav tm="0">
                                          <p:val>
                                            <p:fltVal val="0"/>
                                          </p:val>
                                        </p:tav>
                                        <p:tav tm="100000">
                                          <p:val>
                                            <p:strVal val="#ppt_h"/>
                                          </p:val>
                                        </p:tav>
                                      </p:tavLst>
                                    </p:anim>
                                    <p:animEffect transition="in" filter="fade">
                                      <p:cBhvr>
                                        <p:cTn id="42" dur="500"/>
                                        <p:tgtEl>
                                          <p:spTgt spid="5"/>
                                        </p:tgtEl>
                                      </p:cBhvr>
                                    </p:animEffect>
                                  </p:childTnLst>
                                </p:cTn>
                              </p:par>
                            </p:childTnLst>
                          </p:cTn>
                        </p:par>
                      </p:childTnLst>
                    </p:cTn>
                  </p:par>
                  <p:par>
                    <p:cTn id="43" fill="hold">
                      <p:stCondLst>
                        <p:cond delay="indefinite"/>
                      </p:stCondLst>
                      <p:childTnLst>
                        <p:par>
                          <p:cTn id="44" fill="hold">
                            <p:stCondLst>
                              <p:cond delay="0"/>
                            </p:stCondLst>
                            <p:childTnLst>
                              <p:par>
                                <p:cTn id="45" presetID="53" presetClass="entr" presetSubtype="16" fill="hold" nodeType="clickEffect">
                                  <p:stCondLst>
                                    <p:cond delay="0"/>
                                  </p:stCondLst>
                                  <p:childTnLst>
                                    <p:set>
                                      <p:cBhvr>
                                        <p:cTn id="46" dur="1" fill="hold">
                                          <p:stCondLst>
                                            <p:cond delay="0"/>
                                          </p:stCondLst>
                                        </p:cTn>
                                        <p:tgtEl>
                                          <p:spTgt spid="8"/>
                                        </p:tgtEl>
                                        <p:attrNameLst>
                                          <p:attrName>style.visibility</p:attrName>
                                        </p:attrNameLst>
                                      </p:cBhvr>
                                      <p:to>
                                        <p:strVal val="visible"/>
                                      </p:to>
                                    </p:set>
                                    <p:anim calcmode="lin" valueType="num">
                                      <p:cBhvr>
                                        <p:cTn id="47" dur="500" fill="hold"/>
                                        <p:tgtEl>
                                          <p:spTgt spid="8"/>
                                        </p:tgtEl>
                                        <p:attrNameLst>
                                          <p:attrName>ppt_w</p:attrName>
                                        </p:attrNameLst>
                                      </p:cBhvr>
                                      <p:tavLst>
                                        <p:tav tm="0">
                                          <p:val>
                                            <p:fltVal val="0"/>
                                          </p:val>
                                        </p:tav>
                                        <p:tav tm="100000">
                                          <p:val>
                                            <p:strVal val="#ppt_w"/>
                                          </p:val>
                                        </p:tav>
                                      </p:tavLst>
                                    </p:anim>
                                    <p:anim calcmode="lin" valueType="num">
                                      <p:cBhvr>
                                        <p:cTn id="48" dur="500" fill="hold"/>
                                        <p:tgtEl>
                                          <p:spTgt spid="8"/>
                                        </p:tgtEl>
                                        <p:attrNameLst>
                                          <p:attrName>ppt_h</p:attrName>
                                        </p:attrNameLst>
                                      </p:cBhvr>
                                      <p:tavLst>
                                        <p:tav tm="0">
                                          <p:val>
                                            <p:fltVal val="0"/>
                                          </p:val>
                                        </p:tav>
                                        <p:tav tm="100000">
                                          <p:val>
                                            <p:strVal val="#ppt_h"/>
                                          </p:val>
                                        </p:tav>
                                      </p:tavLst>
                                    </p:anim>
                                    <p:animEffect transition="in" filter="fade">
                                      <p:cBhvr>
                                        <p:cTn id="49" dur="500"/>
                                        <p:tgtEl>
                                          <p:spTgt spid="8"/>
                                        </p:tgtEl>
                                      </p:cBhvr>
                                    </p:animEffect>
                                  </p:childTnLst>
                                </p:cTn>
                              </p:par>
                            </p:childTnLst>
                          </p:cTn>
                        </p:par>
                      </p:childTnLst>
                    </p:cTn>
                  </p:par>
                  <p:par>
                    <p:cTn id="50" fill="hold">
                      <p:stCondLst>
                        <p:cond delay="indefinite"/>
                      </p:stCondLst>
                      <p:childTnLst>
                        <p:par>
                          <p:cTn id="51" fill="hold">
                            <p:stCondLst>
                              <p:cond delay="0"/>
                            </p:stCondLst>
                            <p:childTnLst>
                              <p:par>
                                <p:cTn id="52" presetID="53" presetClass="entr" presetSubtype="16" fill="hold" grpId="0" nodeType="clickEffect">
                                  <p:stCondLst>
                                    <p:cond delay="0"/>
                                  </p:stCondLst>
                                  <p:childTnLst>
                                    <p:set>
                                      <p:cBhvr>
                                        <p:cTn id="53" dur="1" fill="hold">
                                          <p:stCondLst>
                                            <p:cond delay="0"/>
                                          </p:stCondLst>
                                        </p:cTn>
                                        <p:tgtEl>
                                          <p:spTgt spid="14"/>
                                        </p:tgtEl>
                                        <p:attrNameLst>
                                          <p:attrName>style.visibility</p:attrName>
                                        </p:attrNameLst>
                                      </p:cBhvr>
                                      <p:to>
                                        <p:strVal val="visible"/>
                                      </p:to>
                                    </p:set>
                                    <p:anim calcmode="lin" valueType="num">
                                      <p:cBhvr>
                                        <p:cTn id="54" dur="500" fill="hold"/>
                                        <p:tgtEl>
                                          <p:spTgt spid="14"/>
                                        </p:tgtEl>
                                        <p:attrNameLst>
                                          <p:attrName>ppt_w</p:attrName>
                                        </p:attrNameLst>
                                      </p:cBhvr>
                                      <p:tavLst>
                                        <p:tav tm="0">
                                          <p:val>
                                            <p:fltVal val="0"/>
                                          </p:val>
                                        </p:tav>
                                        <p:tav tm="100000">
                                          <p:val>
                                            <p:strVal val="#ppt_w"/>
                                          </p:val>
                                        </p:tav>
                                      </p:tavLst>
                                    </p:anim>
                                    <p:anim calcmode="lin" valueType="num">
                                      <p:cBhvr>
                                        <p:cTn id="55" dur="500" fill="hold"/>
                                        <p:tgtEl>
                                          <p:spTgt spid="14"/>
                                        </p:tgtEl>
                                        <p:attrNameLst>
                                          <p:attrName>ppt_h</p:attrName>
                                        </p:attrNameLst>
                                      </p:cBhvr>
                                      <p:tavLst>
                                        <p:tav tm="0">
                                          <p:val>
                                            <p:fltVal val="0"/>
                                          </p:val>
                                        </p:tav>
                                        <p:tav tm="100000">
                                          <p:val>
                                            <p:strVal val="#ppt_h"/>
                                          </p:val>
                                        </p:tav>
                                      </p:tavLst>
                                    </p:anim>
                                    <p:animEffect transition="in" filter="fade">
                                      <p:cBhvr>
                                        <p:cTn id="56" dur="500"/>
                                        <p:tgtEl>
                                          <p:spTgt spid="14"/>
                                        </p:tgtEl>
                                      </p:cBhvr>
                                    </p:animEffect>
                                  </p:childTnLst>
                                </p:cTn>
                              </p:par>
                              <p:par>
                                <p:cTn id="57" presetID="53" presetClass="entr" presetSubtype="16" fill="hold" nodeType="withEffect">
                                  <p:stCondLst>
                                    <p:cond delay="0"/>
                                  </p:stCondLst>
                                  <p:childTnLst>
                                    <p:set>
                                      <p:cBhvr>
                                        <p:cTn id="58" dur="1" fill="hold">
                                          <p:stCondLst>
                                            <p:cond delay="0"/>
                                          </p:stCondLst>
                                        </p:cTn>
                                        <p:tgtEl>
                                          <p:spTgt spid="9"/>
                                        </p:tgtEl>
                                        <p:attrNameLst>
                                          <p:attrName>style.visibility</p:attrName>
                                        </p:attrNameLst>
                                      </p:cBhvr>
                                      <p:to>
                                        <p:strVal val="visible"/>
                                      </p:to>
                                    </p:set>
                                    <p:anim calcmode="lin" valueType="num">
                                      <p:cBhvr>
                                        <p:cTn id="59" dur="500" fill="hold"/>
                                        <p:tgtEl>
                                          <p:spTgt spid="9"/>
                                        </p:tgtEl>
                                        <p:attrNameLst>
                                          <p:attrName>ppt_w</p:attrName>
                                        </p:attrNameLst>
                                      </p:cBhvr>
                                      <p:tavLst>
                                        <p:tav tm="0">
                                          <p:val>
                                            <p:fltVal val="0"/>
                                          </p:val>
                                        </p:tav>
                                        <p:tav tm="100000">
                                          <p:val>
                                            <p:strVal val="#ppt_w"/>
                                          </p:val>
                                        </p:tav>
                                      </p:tavLst>
                                    </p:anim>
                                    <p:anim calcmode="lin" valueType="num">
                                      <p:cBhvr>
                                        <p:cTn id="60" dur="500" fill="hold"/>
                                        <p:tgtEl>
                                          <p:spTgt spid="9"/>
                                        </p:tgtEl>
                                        <p:attrNameLst>
                                          <p:attrName>ppt_h</p:attrName>
                                        </p:attrNameLst>
                                      </p:cBhvr>
                                      <p:tavLst>
                                        <p:tav tm="0">
                                          <p:val>
                                            <p:fltVal val="0"/>
                                          </p:val>
                                        </p:tav>
                                        <p:tav tm="100000">
                                          <p:val>
                                            <p:strVal val="#ppt_h"/>
                                          </p:val>
                                        </p:tav>
                                      </p:tavLst>
                                    </p:anim>
                                    <p:animEffect transition="in" filter="fade">
                                      <p:cBhvr>
                                        <p:cTn id="6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6" grpId="0"/>
      <p:bldP spid="12" grpId="0" animBg="1"/>
      <p:bldP spid="13" grpId="0"/>
      <p:bldP spid="1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l-GR"/>
          </a:p>
        </p:txBody>
      </p:sp>
      <p:sp>
        <p:nvSpPr>
          <p:cNvPr id="3" name="Content Placeholder 2"/>
          <p:cNvSpPr>
            <a:spLocks noGrp="1"/>
          </p:cNvSpPr>
          <p:nvPr>
            <p:ph idx="1"/>
          </p:nvPr>
        </p:nvSpPr>
        <p:spPr/>
        <p:txBody>
          <a:bodyPr/>
          <a:lstStyle/>
          <a:p>
            <a:endParaRPr lang="en-US" sz="3000" b="1" dirty="0" smtClean="0"/>
          </a:p>
          <a:p>
            <a:endParaRPr lang="en-US" sz="3000" b="1" dirty="0"/>
          </a:p>
          <a:p>
            <a:pPr marL="404813" indent="-404813"/>
            <a:r>
              <a:rPr lang="el-GR" sz="3000" b="1" dirty="0"/>
              <a:t>είναι σαφές πώς να χρησιμοποιήσετε το Εγχειρίδιο Χ</a:t>
            </a:r>
            <a:r>
              <a:rPr lang="el-GR" sz="3000" b="1" dirty="0" smtClean="0"/>
              <a:t>ειριστή</a:t>
            </a:r>
            <a:r>
              <a:rPr lang="el-GR" sz="3000" b="1" dirty="0"/>
              <a:t>;</a:t>
            </a:r>
            <a:endParaRPr lang="el-GR" dirty="0"/>
          </a:p>
        </p:txBody>
      </p:sp>
    </p:spTree>
    <p:extLst>
      <p:ext uri="{BB962C8B-B14F-4D97-AF65-F5344CB8AC3E}">
        <p14:creationId xmlns:p14="http://schemas.microsoft.com/office/powerpoint/2010/main" xmlns="" val="318178418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4157" y="2257768"/>
            <a:ext cx="7886700" cy="892970"/>
          </a:xfrm>
        </p:spPr>
        <p:txBody>
          <a:bodyPr>
            <a:normAutofit fontScale="90000"/>
          </a:bodyPr>
          <a:lstStyle/>
          <a:p>
            <a:r>
              <a:rPr lang="el-GR" dirty="0"/>
              <a:t/>
            </a:r>
            <a:br>
              <a:rPr lang="el-GR" dirty="0"/>
            </a:br>
            <a:r>
              <a:rPr lang="el-GR" dirty="0"/>
              <a:t>Άλλα συστατικά της </a:t>
            </a:r>
            <a:r>
              <a:rPr lang="el-GR" dirty="0" smtClean="0"/>
              <a:t>Εργαλειοθήκης CAN-MDS </a:t>
            </a:r>
            <a:r>
              <a:rPr lang="el-GR" dirty="0"/>
              <a:t>με μια ματιά</a:t>
            </a:r>
            <a:endParaRPr lang="en-US" dirty="0"/>
          </a:p>
        </p:txBody>
      </p:sp>
      <p:sp>
        <p:nvSpPr>
          <p:cNvPr id="3" name="Rectangle 2"/>
          <p:cNvSpPr/>
          <p:nvPr/>
        </p:nvSpPr>
        <p:spPr>
          <a:xfrm>
            <a:off x="523627" y="4140786"/>
            <a:ext cx="7967230" cy="530915"/>
          </a:xfrm>
          <a:prstGeom prst="rect">
            <a:avLst/>
          </a:prstGeom>
        </p:spPr>
        <p:txBody>
          <a:bodyPr wrap="square" lIns="68580" tIns="34290" rIns="68580" bIns="34290">
            <a:spAutoFit/>
          </a:bodyPr>
          <a:lstStyle/>
          <a:p>
            <a:r>
              <a:rPr lang="el-GR" sz="1600" dirty="0">
                <a:solidFill>
                  <a:srgbClr val="FF0000"/>
                </a:solidFill>
              </a:rPr>
              <a:t/>
            </a:r>
            <a:br>
              <a:rPr lang="el-GR" sz="1600" dirty="0">
                <a:solidFill>
                  <a:srgbClr val="FF0000"/>
                </a:solidFill>
              </a:rPr>
            </a:br>
            <a:r>
              <a:rPr lang="el-GR" dirty="0">
                <a:solidFill>
                  <a:srgbClr val="FF0000"/>
                </a:solidFill>
              </a:rPr>
              <a:t>(αυτά θα συζητηθούν λεπτομερώς αργότερα)</a:t>
            </a:r>
            <a:endParaRPr lang="en-US" sz="1500" dirty="0">
              <a:solidFill>
                <a:srgbClr val="FF0000"/>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xmlns="" val="3903486937"/>
              </p:ext>
            </p:extLst>
          </p:nvPr>
        </p:nvGraphicFramePr>
        <p:xfrm>
          <a:off x="2064189" y="870447"/>
          <a:ext cx="6952543" cy="3733800"/>
        </p:xfrm>
        <a:graphic>
          <a:graphicData uri="http://schemas.openxmlformats.org/drawingml/2006/table">
            <a:tbl>
              <a:tblPr/>
              <a:tblGrid>
                <a:gridCol w="6952543">
                  <a:extLst>
                    <a:ext uri="{9D8B030D-6E8A-4147-A177-3AD203B41FA5}">
                      <a16:colId xmlns:a16="http://schemas.microsoft.com/office/drawing/2014/main" xmlns="" val="20000"/>
                    </a:ext>
                  </a:extLst>
                </a:gridCol>
              </a:tblGrid>
              <a:tr h="3293339">
                <a:tc>
                  <a:txBody>
                    <a:bodyPr/>
                    <a:lstStyle/>
                    <a:p>
                      <a:pPr>
                        <a:lnSpc>
                          <a:spcPct val="100000"/>
                        </a:lnSpc>
                        <a:spcAft>
                          <a:spcPts val="600"/>
                        </a:spcAft>
                      </a:pPr>
                      <a:endParaRPr lang="el-GR" sz="2100" b="1" dirty="0" smtClean="0">
                        <a:latin typeface="Segoe UI Light" panose="020B0502040204020203" pitchFamily="34" charset="0"/>
                        <a:ea typeface="Times New Roman"/>
                        <a:cs typeface="Segoe UI Light" panose="020B0502040204020203" pitchFamily="34" charset="0"/>
                      </a:endParaRPr>
                    </a:p>
                    <a:p>
                      <a:pPr>
                        <a:lnSpc>
                          <a:spcPct val="100000"/>
                        </a:lnSpc>
                        <a:spcAft>
                          <a:spcPts val="600"/>
                        </a:spcAft>
                      </a:pPr>
                      <a:r>
                        <a:rPr lang="el-GR" sz="2100" b="1" dirty="0" smtClean="0">
                          <a:latin typeface="Segoe UI Light" panose="020B0502040204020203" pitchFamily="34" charset="0"/>
                          <a:ea typeface="Times New Roman"/>
                          <a:cs typeface="Segoe UI Light" panose="020B0502040204020203" pitchFamily="34" charset="0"/>
                        </a:rPr>
                        <a:t>1 ΣΚΕΨΗ</a:t>
                      </a:r>
                    </a:p>
                    <a:p>
                      <a:pPr>
                        <a:lnSpc>
                          <a:spcPct val="100000"/>
                        </a:lnSpc>
                        <a:spcAft>
                          <a:spcPts val="600"/>
                        </a:spcAft>
                      </a:pPr>
                      <a:r>
                        <a:rPr lang="el-GR" sz="2100" b="1" dirty="0" smtClean="0">
                          <a:latin typeface="Segoe UI Light" panose="020B0502040204020203" pitchFamily="34" charset="0"/>
                          <a:ea typeface="Times New Roman"/>
                          <a:cs typeface="Segoe UI Light" panose="020B0502040204020203" pitchFamily="34" charset="0"/>
                        </a:rPr>
                        <a:t>2 ΣΚΟΠΟΣ</a:t>
                      </a:r>
                    </a:p>
                    <a:p>
                      <a:pPr>
                        <a:lnSpc>
                          <a:spcPct val="100000"/>
                        </a:lnSpc>
                        <a:spcAft>
                          <a:spcPts val="600"/>
                        </a:spcAft>
                      </a:pPr>
                      <a:r>
                        <a:rPr lang="el-GR" sz="2100" b="1" dirty="0" smtClean="0">
                          <a:latin typeface="Segoe UI Light" panose="020B0502040204020203" pitchFamily="34" charset="0"/>
                          <a:ea typeface="Times New Roman"/>
                          <a:cs typeface="Segoe UI Light" panose="020B0502040204020203" pitchFamily="34" charset="0"/>
                        </a:rPr>
                        <a:t>3 ΕΦΑΡΜΟΓΗ</a:t>
                      </a:r>
                    </a:p>
                    <a:p>
                      <a:pPr>
                        <a:lnSpc>
                          <a:spcPct val="100000"/>
                        </a:lnSpc>
                        <a:spcAft>
                          <a:spcPts val="600"/>
                        </a:spcAft>
                      </a:pPr>
                      <a:r>
                        <a:rPr lang="el-GR" sz="2100" b="1" dirty="0" smtClean="0">
                          <a:latin typeface="Segoe UI Light" panose="020B0502040204020203" pitchFamily="34" charset="0"/>
                          <a:ea typeface="Times New Roman"/>
                          <a:cs typeface="Segoe UI Light" panose="020B0502040204020203" pitchFamily="34" charset="0"/>
                        </a:rPr>
                        <a:t>4 ΠΗΓΕΣ</a:t>
                      </a:r>
                    </a:p>
                    <a:p>
                      <a:pPr>
                        <a:lnSpc>
                          <a:spcPct val="100000"/>
                        </a:lnSpc>
                        <a:spcAft>
                          <a:spcPts val="600"/>
                        </a:spcAft>
                      </a:pPr>
                      <a:r>
                        <a:rPr lang="el-GR" sz="2100" b="1" dirty="0" smtClean="0">
                          <a:latin typeface="Segoe UI Light" panose="020B0502040204020203" pitchFamily="34" charset="0"/>
                          <a:ea typeface="Times New Roman"/>
                          <a:cs typeface="Segoe UI Light" panose="020B0502040204020203" pitchFamily="34" charset="0"/>
                        </a:rPr>
                        <a:t>5 ΚΡΙΤΗΡΙΑ ΕΠΙΛΕΞΙΜΟΤΗΤΑΣ για καταγραφή περιστατικού CAN σε CAN-MDS</a:t>
                      </a:r>
                    </a:p>
                    <a:p>
                      <a:pPr>
                        <a:lnSpc>
                          <a:spcPct val="100000"/>
                        </a:lnSpc>
                        <a:spcAft>
                          <a:spcPts val="600"/>
                        </a:spcAft>
                      </a:pPr>
                      <a:r>
                        <a:rPr lang="el-GR" sz="2100" b="1" dirty="0" smtClean="0">
                          <a:latin typeface="Segoe UI Light" panose="020B0502040204020203" pitchFamily="34" charset="0"/>
                          <a:ea typeface="Times New Roman"/>
                          <a:cs typeface="Segoe UI Light" panose="020B0502040204020203" pitchFamily="34" charset="0"/>
                        </a:rPr>
                        <a:t>6 ΡΥΘΜΙΣΕΙΣ</a:t>
                      </a:r>
                    </a:p>
                    <a:p>
                      <a:pPr>
                        <a:lnSpc>
                          <a:spcPct val="100000"/>
                        </a:lnSpc>
                        <a:spcAft>
                          <a:spcPts val="600"/>
                        </a:spcAft>
                      </a:pPr>
                      <a:r>
                        <a:rPr lang="el-GR" sz="2100" b="1" dirty="0" smtClean="0">
                          <a:latin typeface="Segoe UI Light" panose="020B0502040204020203" pitchFamily="34" charset="0"/>
                          <a:ea typeface="Times New Roman"/>
                          <a:cs typeface="Segoe UI Light" panose="020B0502040204020203" pitchFamily="34" charset="0"/>
                        </a:rPr>
                        <a:t>Προτεινόμενες ερωτήσεις και προτροπές για τη συλλογή απαιτούμενων πληροφοριών για CAN-MDS</a:t>
                      </a:r>
                      <a:endParaRPr lang="el-GR" sz="2100" b="1" dirty="0">
                        <a:latin typeface="Segoe UI Light" panose="020B0502040204020203" pitchFamily="34" charset="0"/>
                        <a:ea typeface="Times New Roman"/>
                        <a:cs typeface="Segoe UI Light" panose="020B0502040204020203" pitchFamily="34" charset="0"/>
                      </a:endParaRPr>
                    </a:p>
                  </a:txBody>
                  <a:tcPr marL="51435" marR="51435" marT="0" marB="0">
                    <a:lnL>
                      <a:noFill/>
                    </a:lnL>
                    <a:lnR w="12700" cap="flat" cmpd="sng" algn="ctr">
                      <a:solidFill>
                        <a:srgbClr val="4F81BD"/>
                      </a:solidFill>
                      <a:prstDash val="solid"/>
                      <a:round/>
                      <a:headEnd type="none" w="med" len="med"/>
                      <a:tailEnd type="none" w="med" len="med"/>
                    </a:lnR>
                    <a:lnT>
                      <a:noFill/>
                    </a:lnT>
                    <a:lnB>
                      <a:noFill/>
                    </a:lnB>
                    <a:noFill/>
                  </a:tcPr>
                </a:tc>
                <a:extLst>
                  <a:ext uri="{0D108BD9-81ED-4DB2-BD59-A6C34878D82A}">
                    <a16:rowId xmlns:a16="http://schemas.microsoft.com/office/drawing/2014/main" xmlns="" val="10000"/>
                  </a:ext>
                </a:extLst>
              </a:tr>
            </a:tbl>
          </a:graphicData>
        </a:graphic>
      </p:graphicFrame>
      <p:sp>
        <p:nvSpPr>
          <p:cNvPr id="9" name="Title 1"/>
          <p:cNvSpPr>
            <a:spLocks noGrp="1"/>
          </p:cNvSpPr>
          <p:nvPr>
            <p:ph type="title"/>
          </p:nvPr>
        </p:nvSpPr>
        <p:spPr>
          <a:xfrm>
            <a:off x="420624" y="13197"/>
            <a:ext cx="8302752" cy="857250"/>
          </a:xfrm>
        </p:spPr>
        <p:txBody>
          <a:bodyPr>
            <a:noAutofit/>
          </a:bodyPr>
          <a:lstStyle/>
          <a:p>
            <a:r>
              <a:rPr lang="en-US" dirty="0"/>
              <a:t>CAN-MDS </a:t>
            </a:r>
            <a:r>
              <a:rPr lang="el-GR" dirty="0"/>
              <a:t>Πρωτόκολλο συλλογής δεδομένων</a:t>
            </a:r>
          </a:p>
        </p:txBody>
      </p:sp>
      <p:pic>
        <p:nvPicPr>
          <p:cNvPr id="48130" name="Picture 2"/>
          <p:cNvPicPr>
            <a:picLocks noChangeAspect="1" noChangeArrowheads="1"/>
          </p:cNvPicPr>
          <p:nvPr/>
        </p:nvPicPr>
        <p:blipFill>
          <a:blip r:embed="rId3"/>
          <a:srcRect/>
          <a:stretch>
            <a:fillRect/>
          </a:stretch>
        </p:blipFill>
        <p:spPr bwMode="auto">
          <a:xfrm>
            <a:off x="0" y="1365350"/>
            <a:ext cx="2087563" cy="2841625"/>
          </a:xfrm>
          <a:prstGeom prst="rect">
            <a:avLst/>
          </a:prstGeom>
          <a:noFill/>
          <a:ln w="9525">
            <a:noFill/>
            <a:miter lim="800000"/>
            <a:headEnd/>
            <a:tailEnd/>
          </a:ln>
          <a:effectLst/>
        </p:spPr>
      </p:pic>
    </p:spTree>
    <p:extLst>
      <p:ext uri="{BB962C8B-B14F-4D97-AF65-F5344CB8AC3E}">
        <p14:creationId xmlns:p14="http://schemas.microsoft.com/office/powerpoint/2010/main" xmlns="" val="111570699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defTabSz="685800" fontAlgn="base">
              <a:lnSpc>
                <a:spcPct val="100000"/>
              </a:lnSpc>
              <a:spcAft>
                <a:spcPct val="0"/>
              </a:spcAft>
            </a:pPr>
            <a:r>
              <a:rPr lang="en-US" sz="3000" b="1" dirty="0" smtClean="0">
                <a:cs typeface="Times New Roman" pitchFamily="18" charset="0"/>
              </a:rPr>
              <a:t>e-application CAN-MDS</a:t>
            </a:r>
            <a:endParaRPr lang="en-US" sz="2100" i="1" dirty="0">
              <a:latin typeface="Segoe UI Light" pitchFamily="34" charset="0"/>
              <a:cs typeface="Segoe UI Light" pitchFamily="34" charset="0"/>
            </a:endParaRPr>
          </a:p>
        </p:txBody>
      </p:sp>
      <p:sp>
        <p:nvSpPr>
          <p:cNvPr id="9" name="Rectangle 8"/>
          <p:cNvSpPr/>
          <p:nvPr/>
        </p:nvSpPr>
        <p:spPr>
          <a:xfrm>
            <a:off x="355147" y="3656746"/>
            <a:ext cx="8523515" cy="284693"/>
          </a:xfrm>
          <a:prstGeom prst="rect">
            <a:avLst/>
          </a:prstGeom>
          <a:solidFill>
            <a:schemeClr val="bg1"/>
          </a:solidFill>
        </p:spPr>
        <p:txBody>
          <a:bodyPr wrap="square" lIns="68580" tIns="34290" rIns="68580" bIns="34290">
            <a:spAutoFit/>
          </a:bodyPr>
          <a:lstStyle/>
          <a:p>
            <a:endParaRPr lang="en-US" dirty="0"/>
          </a:p>
        </p:txBody>
      </p:sp>
      <p:pic>
        <p:nvPicPr>
          <p:cNvPr id="47106" name="Picture 2"/>
          <p:cNvPicPr>
            <a:picLocks noChangeAspect="1" noChangeArrowheads="1"/>
          </p:cNvPicPr>
          <p:nvPr/>
        </p:nvPicPr>
        <p:blipFill>
          <a:blip r:embed="rId3"/>
          <a:srcRect/>
          <a:stretch>
            <a:fillRect/>
          </a:stretch>
        </p:blipFill>
        <p:spPr bwMode="auto">
          <a:xfrm>
            <a:off x="451238" y="1276438"/>
            <a:ext cx="8542337" cy="3421062"/>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l-GR" sz="2400" dirty="0">
                <a:solidFill>
                  <a:schemeClr val="accent1"/>
                </a:solidFill>
              </a:rPr>
              <a:t>Πιθανές χρήσεις δεδομένων που συλλέγονται μέσω συστήματος CAN-MDS</a:t>
            </a:r>
          </a:p>
        </p:txBody>
      </p:sp>
      <p:sp>
        <p:nvSpPr>
          <p:cNvPr id="3" name="Content Placeholder 2"/>
          <p:cNvSpPr>
            <a:spLocks noGrp="1"/>
          </p:cNvSpPr>
          <p:nvPr>
            <p:ph idx="1"/>
          </p:nvPr>
        </p:nvSpPr>
        <p:spPr>
          <a:xfrm>
            <a:off x="683568" y="1168141"/>
            <a:ext cx="8352928" cy="3474386"/>
          </a:xfrm>
        </p:spPr>
        <p:txBody>
          <a:bodyPr>
            <a:normAutofit fontScale="92500" lnSpcReduction="20000"/>
          </a:bodyPr>
          <a:lstStyle/>
          <a:p>
            <a:pPr marL="180971" indent="-177796" algn="just" fontAlgn="base">
              <a:lnSpc>
                <a:spcPct val="100000"/>
              </a:lnSpc>
              <a:spcBef>
                <a:spcPct val="0"/>
              </a:spcBef>
              <a:spcAft>
                <a:spcPct val="0"/>
              </a:spcAft>
              <a:buClrTx/>
              <a:buSzPts val="1000"/>
            </a:pPr>
            <a:r>
              <a:rPr lang="el-GR" sz="1400" dirty="0">
                <a:solidFill>
                  <a:srgbClr val="365F91"/>
                </a:solidFill>
                <a:latin typeface="Calibri" pitchFamily="34" charset="0"/>
              </a:rPr>
              <a:t>να περιορίζει περιοδικά τη συχνότητα εμφάνισης του CAN και των συγκεκριμένων μορφών του βάσει δεδομένων που προκύπτουν από τις απαντήσεις των υπηρεσιών σε περιπτώσεις CAN</a:t>
            </a:r>
          </a:p>
          <a:p>
            <a:pPr marL="180971" indent="-177796" algn="just" fontAlgn="base">
              <a:lnSpc>
                <a:spcPct val="100000"/>
              </a:lnSpc>
              <a:spcBef>
                <a:spcPct val="0"/>
              </a:spcBef>
              <a:spcAft>
                <a:spcPct val="0"/>
              </a:spcAft>
              <a:buClrTx/>
              <a:buSzPts val="1000"/>
            </a:pPr>
            <a:r>
              <a:rPr lang="el-GR" sz="1400" dirty="0">
                <a:solidFill>
                  <a:srgbClr val="365F91"/>
                </a:solidFill>
                <a:latin typeface="Calibri" pitchFamily="34" charset="0"/>
              </a:rPr>
              <a:t>γενικά, ανά τομέα / υπηρεσία / συγκεκριμένες μορφές CAN / παιδιού, φροντιστή, οικογενειακά χαρακτηριστικά</a:t>
            </a:r>
          </a:p>
          <a:p>
            <a:pPr marL="180971" indent="-177796" algn="just" fontAlgn="base">
              <a:lnSpc>
                <a:spcPct val="100000"/>
              </a:lnSpc>
              <a:spcBef>
                <a:spcPct val="0"/>
              </a:spcBef>
              <a:spcAft>
                <a:spcPct val="0"/>
              </a:spcAft>
              <a:buClrTx/>
              <a:buSzPts val="1000"/>
            </a:pPr>
            <a:r>
              <a:rPr lang="el-GR" sz="1400" dirty="0">
                <a:solidFill>
                  <a:srgbClr val="365F91"/>
                </a:solidFill>
                <a:latin typeface="Calibri" pitchFamily="34" charset="0"/>
              </a:rPr>
              <a:t>να παρακολουθούν τις τάσεις της παιδικής κακοποίησης</a:t>
            </a:r>
          </a:p>
          <a:p>
            <a:pPr marL="180971" indent="-177796" algn="just" fontAlgn="base">
              <a:lnSpc>
                <a:spcPct val="100000"/>
              </a:lnSpc>
              <a:spcBef>
                <a:spcPct val="0"/>
              </a:spcBef>
              <a:spcAft>
                <a:spcPct val="0"/>
              </a:spcAft>
              <a:buClrTx/>
              <a:buSzPts val="1000"/>
            </a:pPr>
            <a:r>
              <a:rPr lang="el-GR" sz="1400" dirty="0">
                <a:solidFill>
                  <a:srgbClr val="365F91"/>
                </a:solidFill>
                <a:latin typeface="Calibri" pitchFamily="34" charset="0"/>
              </a:rPr>
              <a:t>σε εθνικό και τοπικό επίπεδο, ανά συγκεκριμένες μορφές CAN / παιδιού, φροντιστή, χαρακτηριστικά της οικογένειας</a:t>
            </a:r>
          </a:p>
          <a:p>
            <a:pPr marL="180971" indent="-177796" algn="just" fontAlgn="base">
              <a:lnSpc>
                <a:spcPct val="100000"/>
              </a:lnSpc>
              <a:spcBef>
                <a:spcPct val="0"/>
              </a:spcBef>
              <a:spcAft>
                <a:spcPct val="0"/>
              </a:spcAft>
              <a:buClrTx/>
              <a:buSzPts val="1000"/>
            </a:pPr>
            <a:r>
              <a:rPr lang="el-GR" sz="1400" dirty="0">
                <a:solidFill>
                  <a:srgbClr val="365F91"/>
                </a:solidFill>
                <a:latin typeface="Calibri" pitchFamily="34" charset="0"/>
              </a:rPr>
              <a:t>να παρέχει στοιχεία για τον προσδιορισμό του</a:t>
            </a:r>
          </a:p>
          <a:p>
            <a:pPr marL="180971" indent="-177796" algn="just" fontAlgn="base">
              <a:lnSpc>
                <a:spcPct val="100000"/>
              </a:lnSpc>
              <a:spcBef>
                <a:spcPct val="0"/>
              </a:spcBef>
              <a:spcAft>
                <a:spcPct val="0"/>
              </a:spcAft>
              <a:buClrTx/>
              <a:buSzPts val="1000"/>
            </a:pPr>
            <a:r>
              <a:rPr lang="el-GR" sz="1400" dirty="0">
                <a:solidFill>
                  <a:srgbClr val="365F91"/>
                </a:solidFill>
                <a:latin typeface="Calibri" pitchFamily="34" charset="0"/>
              </a:rPr>
              <a:t>νέες ή αναδυόμενες τάσεις στην κακοποίηση παιδιών και σε πληθυσμούς υψηλού κινδύνου</a:t>
            </a:r>
          </a:p>
          <a:p>
            <a:pPr marL="180971" indent="-177796" algn="just" fontAlgn="base">
              <a:lnSpc>
                <a:spcPct val="100000"/>
              </a:lnSpc>
              <a:spcBef>
                <a:spcPct val="0"/>
              </a:spcBef>
              <a:spcAft>
                <a:spcPct val="0"/>
              </a:spcAft>
              <a:buClrTx/>
              <a:buSzPts val="1000"/>
            </a:pPr>
            <a:r>
              <a:rPr lang="el-GR" sz="1400" dirty="0">
                <a:solidFill>
                  <a:srgbClr val="365F91"/>
                </a:solidFill>
                <a:latin typeface="Calibri" pitchFamily="34" charset="0"/>
              </a:rPr>
              <a:t>να χρησιμοποιηθεί ως βασική γραμμή</a:t>
            </a:r>
          </a:p>
          <a:p>
            <a:pPr marL="180971" indent="-177796" algn="just" fontAlgn="base">
              <a:lnSpc>
                <a:spcPct val="100000"/>
              </a:lnSpc>
              <a:spcBef>
                <a:spcPct val="0"/>
              </a:spcBef>
              <a:spcAft>
                <a:spcPct val="0"/>
              </a:spcAft>
              <a:buClrTx/>
              <a:buSzPts val="1000"/>
            </a:pPr>
            <a:r>
              <a:rPr lang="el-GR" sz="1400" dirty="0">
                <a:solidFill>
                  <a:srgbClr val="365F91"/>
                </a:solidFill>
                <a:latin typeface="Calibri" pitchFamily="34" charset="0"/>
              </a:rPr>
              <a:t>για την αξιολόγηση των αναγκών των υπηρεσιών και την ιεράρχηση της κατανομής των πόρων για την πρόληψη CAN</a:t>
            </a:r>
          </a:p>
          <a:p>
            <a:pPr marL="180971" indent="-177796" algn="just" fontAlgn="base">
              <a:lnSpc>
                <a:spcPct val="100000"/>
              </a:lnSpc>
              <a:spcBef>
                <a:spcPct val="0"/>
              </a:spcBef>
              <a:spcAft>
                <a:spcPct val="0"/>
              </a:spcAft>
              <a:buClrTx/>
              <a:buSzPts val="1000"/>
            </a:pPr>
            <a:r>
              <a:rPr lang="el-GR" sz="1400" dirty="0">
                <a:solidFill>
                  <a:srgbClr val="365F91"/>
                </a:solidFill>
                <a:latin typeface="Calibri" pitchFamily="34" charset="0"/>
              </a:rPr>
              <a:t>αποτελεσματικότητα των πρακτικών πρόληψης και παρεμβάσεων CAN (και για τον εντοπισμό καλών πρακτικών)</a:t>
            </a:r>
          </a:p>
          <a:p>
            <a:pPr marL="180971" indent="-177796" algn="just" fontAlgn="base">
              <a:lnSpc>
                <a:spcPct val="100000"/>
              </a:lnSpc>
              <a:spcBef>
                <a:spcPct val="0"/>
              </a:spcBef>
              <a:spcAft>
                <a:spcPct val="0"/>
              </a:spcAft>
              <a:buClrTx/>
              <a:buSzPts val="1000"/>
            </a:pPr>
            <a:r>
              <a:rPr lang="el-GR" sz="1400" dirty="0">
                <a:solidFill>
                  <a:srgbClr val="365F91"/>
                </a:solidFill>
                <a:latin typeface="Calibri" pitchFamily="34" charset="0"/>
              </a:rPr>
              <a:t>αποτελεσματικότητα των πολιτικών πρόληψης CAN (για το σχεδιασμό μελλοντικών πολιτικών &amp; νομοθεσίας)</a:t>
            </a:r>
            <a:endParaRPr lang="en-US" sz="1400" b="1" dirty="0">
              <a:solidFill>
                <a:srgbClr val="365F91"/>
              </a:solidFill>
              <a:latin typeface="Calibri" pitchFamily="34" charset="0"/>
            </a:endParaRPr>
          </a:p>
          <a:p>
            <a:pPr marL="177796" indent="-177796" algn="just" fontAlgn="base">
              <a:lnSpc>
                <a:spcPct val="100000"/>
              </a:lnSpc>
              <a:spcBef>
                <a:spcPct val="0"/>
              </a:spcBef>
              <a:spcAft>
                <a:spcPct val="0"/>
              </a:spcAft>
              <a:buClrTx/>
              <a:buSzPts val="1000"/>
              <a:buNone/>
            </a:pPr>
            <a:r>
              <a:rPr lang="en-US" sz="1400" b="1" dirty="0">
                <a:solidFill>
                  <a:srgbClr val="365F91"/>
                </a:solidFill>
                <a:latin typeface="Calibri" pitchFamily="34" charset="0"/>
              </a:rPr>
              <a:t>AND </a:t>
            </a:r>
          </a:p>
          <a:p>
            <a:pPr marL="177796" indent="-177796" algn="just" fontAlgn="base">
              <a:lnSpc>
                <a:spcPct val="100000"/>
              </a:lnSpc>
              <a:spcBef>
                <a:spcPct val="0"/>
              </a:spcBef>
              <a:spcAft>
                <a:spcPct val="0"/>
              </a:spcAft>
              <a:buClrTx/>
              <a:buSzPts val="1000"/>
              <a:buNone/>
            </a:pPr>
            <a:endParaRPr lang="en-US" sz="1400" b="1" dirty="0">
              <a:solidFill>
                <a:srgbClr val="365F91"/>
              </a:solidFill>
              <a:latin typeface="Calibri" pitchFamily="34" charset="0"/>
            </a:endParaRPr>
          </a:p>
          <a:p>
            <a:pPr marL="177796" indent="-177796" algn="just" fontAlgn="base">
              <a:lnSpc>
                <a:spcPct val="100000"/>
              </a:lnSpc>
              <a:spcBef>
                <a:spcPct val="0"/>
              </a:spcBef>
              <a:spcAft>
                <a:spcPct val="0"/>
              </a:spcAft>
              <a:buClrTx/>
              <a:buSzPts val="1000"/>
              <a:buNone/>
            </a:pPr>
            <a:endParaRPr lang="en-US" sz="1400" b="1" dirty="0">
              <a:solidFill>
                <a:srgbClr val="365F91"/>
              </a:solidFill>
              <a:latin typeface="Calibri" pitchFamily="34" charset="0"/>
            </a:endParaRPr>
          </a:p>
          <a:p>
            <a:pPr marL="177796" indent="-177796" algn="just" fontAlgn="base">
              <a:lnSpc>
                <a:spcPct val="100000"/>
              </a:lnSpc>
              <a:spcBef>
                <a:spcPct val="0"/>
              </a:spcBef>
              <a:spcAft>
                <a:spcPct val="0"/>
              </a:spcAft>
              <a:buClrTx/>
              <a:buSzPts val="1000"/>
            </a:pPr>
            <a:r>
              <a:rPr lang="el-GR" sz="1400" dirty="0">
                <a:solidFill>
                  <a:srgbClr val="365F91"/>
                </a:solidFill>
                <a:latin typeface="Calibri" pitchFamily="34" charset="0"/>
              </a:rPr>
              <a:t>για να περιγράψει τις διοικητικές πρακτικές που εφαρμόζονται για περιπτώσεις CAN</a:t>
            </a:r>
          </a:p>
          <a:p>
            <a:pPr marL="177796" indent="-177796" algn="just" fontAlgn="base">
              <a:lnSpc>
                <a:spcPct val="100000"/>
              </a:lnSpc>
              <a:spcBef>
                <a:spcPct val="0"/>
              </a:spcBef>
              <a:spcAft>
                <a:spcPct val="0"/>
              </a:spcAft>
              <a:buClrTx/>
              <a:buSzPts val="1000"/>
            </a:pPr>
            <a:r>
              <a:rPr lang="el-GR" sz="1400" dirty="0">
                <a:solidFill>
                  <a:srgbClr val="365F91"/>
                </a:solidFill>
                <a:latin typeface="Calibri" pitchFamily="34" charset="0"/>
              </a:rPr>
              <a:t>για τον εντοπισμό αλλαγών στις διοικητικές πρακτικές των περιπτώσεων CAN και των επιπτώσεων αυτών των αλλαγών</a:t>
            </a:r>
          </a:p>
          <a:p>
            <a:pPr marL="177796" indent="-177796" algn="just" fontAlgn="base">
              <a:lnSpc>
                <a:spcPct val="100000"/>
              </a:lnSpc>
              <a:spcBef>
                <a:spcPct val="0"/>
              </a:spcBef>
              <a:spcAft>
                <a:spcPct val="0"/>
              </a:spcAft>
              <a:buClrTx/>
              <a:buSzPts val="1000"/>
            </a:pPr>
            <a:r>
              <a:rPr lang="el-GR" sz="1400" dirty="0">
                <a:solidFill>
                  <a:srgbClr val="365F91"/>
                </a:solidFill>
                <a:latin typeface="Calibri" pitchFamily="34" charset="0"/>
              </a:rPr>
              <a:t>να λειτουργεί ως δίαυλος επικοινωνίας μεταξύ τομέων που εμπλέκονται στη διαχείριση υποθέσεων CAN1</a:t>
            </a:r>
          </a:p>
          <a:p>
            <a:pPr marL="177796" indent="-177796" algn="just" fontAlgn="base">
              <a:lnSpc>
                <a:spcPct val="100000"/>
              </a:lnSpc>
              <a:spcBef>
                <a:spcPct val="0"/>
              </a:spcBef>
              <a:spcAft>
                <a:spcPct val="0"/>
              </a:spcAft>
              <a:buClrTx/>
              <a:buSzPts val="1000"/>
            </a:pPr>
            <a:r>
              <a:rPr lang="el-GR" sz="1400" dirty="0">
                <a:solidFill>
                  <a:srgbClr val="365F91"/>
                </a:solidFill>
                <a:latin typeface="Calibri" pitchFamily="34" charset="0"/>
              </a:rPr>
              <a:t>για τη διευκόλυνση της παρακολούθησης σε επίπεδο περιπτώσεων</a:t>
            </a:r>
          </a:p>
          <a:p>
            <a:pPr marL="177796" indent="-177796" algn="just" fontAlgn="base">
              <a:lnSpc>
                <a:spcPct val="100000"/>
              </a:lnSpc>
              <a:spcBef>
                <a:spcPct val="0"/>
              </a:spcBef>
              <a:spcAft>
                <a:spcPct val="0"/>
              </a:spcAft>
              <a:buClrTx/>
              <a:buSzPts val="1000"/>
            </a:pPr>
            <a:r>
              <a:rPr lang="el-GR" sz="1400" dirty="0">
                <a:solidFill>
                  <a:srgbClr val="365F91"/>
                </a:solidFill>
                <a:latin typeface="Calibri" pitchFamily="34" charset="0"/>
              </a:rPr>
              <a:t>να λειτουργήσει ως έτοιμο προς χρήση εργαλείο κατά τη διάρκεια νέας ή ύποπτης διερεύνησης υποθέσεων από πιστοποιημένες αρχές</a:t>
            </a:r>
          </a:p>
          <a:p>
            <a:pPr marL="177796" indent="-177796" algn="just" fontAlgn="base">
              <a:lnSpc>
                <a:spcPct val="100000"/>
              </a:lnSpc>
              <a:spcBef>
                <a:spcPct val="0"/>
              </a:spcBef>
              <a:spcAft>
                <a:spcPct val="0"/>
              </a:spcAft>
              <a:buClrTx/>
              <a:buSzPts val="1000"/>
            </a:pPr>
            <a:r>
              <a:rPr lang="el-GR" sz="1400" dirty="0">
                <a:solidFill>
                  <a:srgbClr val="365F91"/>
                </a:solidFill>
                <a:latin typeface="Calibri" pitchFamily="34" charset="0"/>
              </a:rPr>
              <a:t>να παρέχει ανατροφοδότηση σε υπηρεσίες σε επίπεδο υπόθεσης για ήδη γνωστές περιπτώσεις</a:t>
            </a:r>
            <a:endParaRPr lang="el-GR" dirty="0"/>
          </a:p>
        </p:txBody>
      </p:sp>
      <p:sp>
        <p:nvSpPr>
          <p:cNvPr id="7" name="Rounded Rectangle 6"/>
          <p:cNvSpPr/>
          <p:nvPr/>
        </p:nvSpPr>
        <p:spPr>
          <a:xfrm>
            <a:off x="107504" y="1235465"/>
            <a:ext cx="467544" cy="171487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vert270" lIns="68580" tIns="34290" rIns="68580" bIns="34290" rtlCol="0" anchor="ctr"/>
          <a:lstStyle/>
          <a:p>
            <a:pPr algn="ctr"/>
            <a:r>
              <a:rPr lang="el-GR" sz="1000" b="1" dirty="0" smtClean="0"/>
              <a:t>πληροφορίες</a:t>
            </a:r>
            <a:endParaRPr lang="el-GR" sz="1000" b="1" dirty="0"/>
          </a:p>
          <a:p>
            <a:pPr algn="ctr"/>
            <a:r>
              <a:rPr lang="el-GR" sz="1000" b="1" dirty="0"/>
              <a:t>για δράση</a:t>
            </a:r>
          </a:p>
        </p:txBody>
      </p:sp>
      <p:sp>
        <p:nvSpPr>
          <p:cNvPr id="8" name="Rounded Rectangle 7"/>
          <p:cNvSpPr/>
          <p:nvPr/>
        </p:nvSpPr>
        <p:spPr>
          <a:xfrm>
            <a:off x="134123" y="3414395"/>
            <a:ext cx="405431" cy="11735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vert270" lIns="68580" tIns="34290" rIns="68580" bIns="34290" rtlCol="0" anchor="ctr"/>
          <a:lstStyle/>
          <a:p>
            <a:pPr algn="ctr"/>
            <a:r>
              <a:rPr lang="el-GR" sz="900" b="1" dirty="0"/>
              <a:t>πληροφορίες σε επίπεδο περιπτώσεων</a:t>
            </a:r>
          </a:p>
        </p:txBody>
      </p:sp>
      <p:sp>
        <p:nvSpPr>
          <p:cNvPr id="6" name="Rounded Rectangle 5"/>
          <p:cNvSpPr/>
          <p:nvPr/>
        </p:nvSpPr>
        <p:spPr>
          <a:xfrm>
            <a:off x="35512" y="3307859"/>
            <a:ext cx="8964488" cy="1424131"/>
          </a:xfrm>
          <a:prstGeom prst="roundRect">
            <a:avLst/>
          </a:prstGeom>
          <a:noFill/>
          <a:effectLst>
            <a:glow rad="635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l-GR" sz="1800" dirty="0"/>
          </a:p>
        </p:txBody>
      </p:sp>
    </p:spTree>
    <p:extLst>
      <p:ext uri="{BB962C8B-B14F-4D97-AF65-F5344CB8AC3E}">
        <p14:creationId xmlns:p14="http://schemas.microsoft.com/office/powerpoint/2010/main" xmlns="" val="16842997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dissolve">
                                      <p:cBhvr>
                                        <p:cTn id="12" dur="500"/>
                                        <p:tgtEl>
                                          <p:spTgt spid="8"/>
                                        </p:tgtEl>
                                      </p:cBhvr>
                                    </p:animEffect>
                                  </p:childTnLst>
                                </p:cTn>
                              </p:par>
                              <p:par>
                                <p:cTn id="13" presetID="23" presetClass="entr" presetSubtype="16"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l-GR" sz="2400" dirty="0">
                <a:solidFill>
                  <a:schemeClr val="accent1"/>
                </a:solidFill>
              </a:rPr>
              <a:t>Πιθανές χρήσεις δεδομένων που συλλέγονται μέσω συστήματος CAN-MDS</a:t>
            </a:r>
          </a:p>
        </p:txBody>
      </p:sp>
      <p:sp>
        <p:nvSpPr>
          <p:cNvPr id="3" name="Content Placeholder 2"/>
          <p:cNvSpPr>
            <a:spLocks noGrp="1"/>
          </p:cNvSpPr>
          <p:nvPr>
            <p:ph idx="1"/>
          </p:nvPr>
        </p:nvSpPr>
        <p:spPr>
          <a:xfrm>
            <a:off x="683568" y="1168141"/>
            <a:ext cx="8352928" cy="3474386"/>
          </a:xfrm>
        </p:spPr>
        <p:txBody>
          <a:bodyPr>
            <a:normAutofit fontScale="92500" lnSpcReduction="20000"/>
          </a:bodyPr>
          <a:lstStyle/>
          <a:p>
            <a:pPr marL="180971" indent="-177796" algn="just" fontAlgn="base">
              <a:lnSpc>
                <a:spcPct val="100000"/>
              </a:lnSpc>
              <a:spcBef>
                <a:spcPct val="0"/>
              </a:spcBef>
              <a:spcAft>
                <a:spcPct val="0"/>
              </a:spcAft>
              <a:buClrTx/>
              <a:buSzPts val="1000"/>
            </a:pPr>
            <a:endParaRPr lang="el-GR" sz="1400" dirty="0">
              <a:solidFill>
                <a:srgbClr val="365F91"/>
              </a:solidFill>
              <a:latin typeface="Calibri" pitchFamily="34" charset="0"/>
            </a:endParaRPr>
          </a:p>
          <a:p>
            <a:pPr marL="180971" indent="-177796" algn="just" fontAlgn="base">
              <a:lnSpc>
                <a:spcPct val="100000"/>
              </a:lnSpc>
              <a:spcBef>
                <a:spcPct val="0"/>
              </a:spcBef>
              <a:spcAft>
                <a:spcPct val="0"/>
              </a:spcAft>
              <a:buClrTx/>
              <a:buSzPts val="1000"/>
            </a:pPr>
            <a:r>
              <a:rPr lang="el-GR" sz="1400" dirty="0">
                <a:solidFill>
                  <a:srgbClr val="365F91"/>
                </a:solidFill>
                <a:latin typeface="Calibri" pitchFamily="34" charset="0"/>
              </a:rPr>
              <a:t>να περιορίζει περιοδικά τη συχνότητα εμφάνισης του CAN και των συγκεκριμένων μορφών του βάσει δεδομένων που προκύπτουν από τις απαντήσεις των υπηρεσιών σε περιπτώσεις CAN</a:t>
            </a:r>
          </a:p>
          <a:p>
            <a:pPr marL="180971" indent="-177796" algn="just" fontAlgn="base">
              <a:lnSpc>
                <a:spcPct val="100000"/>
              </a:lnSpc>
              <a:spcBef>
                <a:spcPct val="0"/>
              </a:spcBef>
              <a:spcAft>
                <a:spcPct val="0"/>
              </a:spcAft>
              <a:buClrTx/>
              <a:buSzPts val="1000"/>
            </a:pPr>
            <a:r>
              <a:rPr lang="el-GR" sz="1400" dirty="0">
                <a:solidFill>
                  <a:srgbClr val="365F91"/>
                </a:solidFill>
                <a:latin typeface="Calibri" pitchFamily="34" charset="0"/>
              </a:rPr>
              <a:t>γενικά, ανά τομέα / υπηρεσία / συγκεκριμένες μορφές CAN / παιδιού, φροντιστή, οικογενειακά χαρακτηριστικά</a:t>
            </a:r>
          </a:p>
          <a:p>
            <a:pPr marL="180971" indent="-177796" algn="just" fontAlgn="base">
              <a:lnSpc>
                <a:spcPct val="100000"/>
              </a:lnSpc>
              <a:spcBef>
                <a:spcPct val="0"/>
              </a:spcBef>
              <a:spcAft>
                <a:spcPct val="0"/>
              </a:spcAft>
              <a:buClrTx/>
              <a:buSzPts val="1000"/>
            </a:pPr>
            <a:r>
              <a:rPr lang="el-GR" sz="1400" dirty="0">
                <a:solidFill>
                  <a:srgbClr val="365F91"/>
                </a:solidFill>
                <a:latin typeface="Calibri" pitchFamily="34" charset="0"/>
              </a:rPr>
              <a:t>να παρακολουθούν τις τάσεις της παιδικής κακοποίησης</a:t>
            </a:r>
          </a:p>
          <a:p>
            <a:pPr marL="180971" indent="-177796" algn="just" fontAlgn="base">
              <a:lnSpc>
                <a:spcPct val="100000"/>
              </a:lnSpc>
              <a:spcBef>
                <a:spcPct val="0"/>
              </a:spcBef>
              <a:spcAft>
                <a:spcPct val="0"/>
              </a:spcAft>
              <a:buClrTx/>
              <a:buSzPts val="1000"/>
            </a:pPr>
            <a:r>
              <a:rPr lang="el-GR" sz="1400" dirty="0">
                <a:solidFill>
                  <a:srgbClr val="365F91"/>
                </a:solidFill>
                <a:latin typeface="Calibri" pitchFamily="34" charset="0"/>
              </a:rPr>
              <a:t>σε εθνικό και τοπικό επίπεδο, ανά συγκεκριμένες μορφές CAN / παιδιού, φροντιστή, χαρακτηριστικά της οικογένειας</a:t>
            </a:r>
          </a:p>
          <a:p>
            <a:pPr marL="180971" indent="-177796" algn="just" fontAlgn="base">
              <a:lnSpc>
                <a:spcPct val="100000"/>
              </a:lnSpc>
              <a:spcBef>
                <a:spcPct val="0"/>
              </a:spcBef>
              <a:spcAft>
                <a:spcPct val="0"/>
              </a:spcAft>
              <a:buClrTx/>
              <a:buSzPts val="1000"/>
            </a:pPr>
            <a:r>
              <a:rPr lang="el-GR" sz="1400" dirty="0">
                <a:solidFill>
                  <a:srgbClr val="365F91"/>
                </a:solidFill>
                <a:latin typeface="Calibri" pitchFamily="34" charset="0"/>
              </a:rPr>
              <a:t>να παρέχει στοιχεία για τον προσδιορισμό του</a:t>
            </a:r>
          </a:p>
          <a:p>
            <a:pPr marL="180971" indent="-177796" algn="just" fontAlgn="base">
              <a:lnSpc>
                <a:spcPct val="100000"/>
              </a:lnSpc>
              <a:spcBef>
                <a:spcPct val="0"/>
              </a:spcBef>
              <a:spcAft>
                <a:spcPct val="0"/>
              </a:spcAft>
              <a:buClrTx/>
              <a:buSzPts val="1000"/>
            </a:pPr>
            <a:r>
              <a:rPr lang="el-GR" sz="1400" dirty="0">
                <a:solidFill>
                  <a:srgbClr val="365F91"/>
                </a:solidFill>
                <a:latin typeface="Calibri" pitchFamily="34" charset="0"/>
              </a:rPr>
              <a:t>νέες ή αναδυόμενες τάσεις στην κακοποίηση παιδιών και σε πληθυσμούς υψηλού κινδύνου</a:t>
            </a:r>
          </a:p>
          <a:p>
            <a:pPr marL="180971" indent="-177796" algn="just" fontAlgn="base">
              <a:lnSpc>
                <a:spcPct val="100000"/>
              </a:lnSpc>
              <a:spcBef>
                <a:spcPct val="0"/>
              </a:spcBef>
              <a:spcAft>
                <a:spcPct val="0"/>
              </a:spcAft>
              <a:buClrTx/>
              <a:buSzPts val="1000"/>
            </a:pPr>
            <a:r>
              <a:rPr lang="el-GR" sz="1400" dirty="0">
                <a:solidFill>
                  <a:srgbClr val="365F91"/>
                </a:solidFill>
                <a:latin typeface="Calibri" pitchFamily="34" charset="0"/>
              </a:rPr>
              <a:t>να χρησιμοποιηθεί ως βασική γραμμή</a:t>
            </a:r>
          </a:p>
          <a:p>
            <a:pPr marL="180971" indent="-177796" algn="just" fontAlgn="base">
              <a:lnSpc>
                <a:spcPct val="100000"/>
              </a:lnSpc>
              <a:spcBef>
                <a:spcPct val="0"/>
              </a:spcBef>
              <a:spcAft>
                <a:spcPct val="0"/>
              </a:spcAft>
              <a:buClrTx/>
              <a:buSzPts val="1000"/>
            </a:pPr>
            <a:r>
              <a:rPr lang="el-GR" sz="1400" dirty="0">
                <a:solidFill>
                  <a:srgbClr val="365F91"/>
                </a:solidFill>
                <a:latin typeface="Calibri" pitchFamily="34" charset="0"/>
              </a:rPr>
              <a:t>για την αξιολόγηση των αναγκών των υπηρεσιών και την ιεράρχηση της κατανομής των πόρων για την πρόληψη CAN</a:t>
            </a:r>
          </a:p>
          <a:p>
            <a:pPr marL="180971" indent="-177796" algn="just" fontAlgn="base">
              <a:lnSpc>
                <a:spcPct val="100000"/>
              </a:lnSpc>
              <a:spcBef>
                <a:spcPct val="0"/>
              </a:spcBef>
              <a:spcAft>
                <a:spcPct val="0"/>
              </a:spcAft>
              <a:buClrTx/>
              <a:buSzPts val="1000"/>
            </a:pPr>
            <a:r>
              <a:rPr lang="el-GR" sz="1400" dirty="0">
                <a:solidFill>
                  <a:srgbClr val="365F91"/>
                </a:solidFill>
                <a:latin typeface="Calibri" pitchFamily="34" charset="0"/>
              </a:rPr>
              <a:t>αποτελεσματικότητα των πρακτικών πρόληψης και παρεμβάσεων CAN (και για τον εντοπισμό καλών πρακτικών)</a:t>
            </a:r>
          </a:p>
          <a:p>
            <a:pPr marL="180971" indent="-177796" algn="just" fontAlgn="base">
              <a:lnSpc>
                <a:spcPct val="100000"/>
              </a:lnSpc>
              <a:spcBef>
                <a:spcPct val="0"/>
              </a:spcBef>
              <a:spcAft>
                <a:spcPct val="0"/>
              </a:spcAft>
              <a:buClrTx/>
              <a:buSzPts val="1000"/>
            </a:pPr>
            <a:r>
              <a:rPr lang="el-GR" sz="1400" dirty="0">
                <a:solidFill>
                  <a:srgbClr val="365F91"/>
                </a:solidFill>
                <a:latin typeface="Calibri" pitchFamily="34" charset="0"/>
              </a:rPr>
              <a:t>αποτελεσματικότητα των πολιτικών πρόληψης CAN (για το σχεδιασμό μελλοντικών πολιτικών &amp; νομοθεσίας)</a:t>
            </a:r>
            <a:endParaRPr lang="en-US" sz="1400" b="1" dirty="0">
              <a:solidFill>
                <a:srgbClr val="365F91"/>
              </a:solidFill>
              <a:latin typeface="Calibri" pitchFamily="34" charset="0"/>
            </a:endParaRPr>
          </a:p>
          <a:p>
            <a:pPr marL="177796" indent="-177796" algn="just" fontAlgn="base">
              <a:lnSpc>
                <a:spcPct val="100000"/>
              </a:lnSpc>
              <a:spcBef>
                <a:spcPct val="0"/>
              </a:spcBef>
              <a:spcAft>
                <a:spcPct val="0"/>
              </a:spcAft>
              <a:buClrTx/>
              <a:buSzPts val="1000"/>
              <a:buNone/>
            </a:pPr>
            <a:r>
              <a:rPr lang="el-GR" sz="1400" b="1" dirty="0" smtClean="0">
                <a:solidFill>
                  <a:srgbClr val="365F91"/>
                </a:solidFill>
                <a:latin typeface="Calibri" pitchFamily="34" charset="0"/>
              </a:rPr>
              <a:t>ΚΑΙ</a:t>
            </a:r>
            <a:r>
              <a:rPr lang="en-US" sz="1400" b="1" dirty="0" smtClean="0">
                <a:solidFill>
                  <a:srgbClr val="365F91"/>
                </a:solidFill>
                <a:latin typeface="Calibri" pitchFamily="34" charset="0"/>
              </a:rPr>
              <a:t> </a:t>
            </a:r>
            <a:endParaRPr lang="en-US" sz="1400" b="1" dirty="0">
              <a:solidFill>
                <a:srgbClr val="365F91"/>
              </a:solidFill>
              <a:latin typeface="Calibri" pitchFamily="34" charset="0"/>
            </a:endParaRPr>
          </a:p>
          <a:p>
            <a:pPr marL="177796" indent="-177796" algn="just" fontAlgn="base">
              <a:lnSpc>
                <a:spcPct val="100000"/>
              </a:lnSpc>
              <a:spcBef>
                <a:spcPct val="0"/>
              </a:spcBef>
              <a:spcAft>
                <a:spcPct val="0"/>
              </a:spcAft>
              <a:buClrTx/>
              <a:buSzPts val="1000"/>
              <a:buNone/>
            </a:pPr>
            <a:endParaRPr lang="en-US" sz="1400" b="1" dirty="0">
              <a:solidFill>
                <a:srgbClr val="365F91"/>
              </a:solidFill>
              <a:latin typeface="Calibri" pitchFamily="34" charset="0"/>
            </a:endParaRPr>
          </a:p>
          <a:p>
            <a:pPr marL="177796" indent="-177796" algn="just" fontAlgn="base">
              <a:lnSpc>
                <a:spcPct val="100000"/>
              </a:lnSpc>
              <a:spcBef>
                <a:spcPct val="0"/>
              </a:spcBef>
              <a:spcAft>
                <a:spcPct val="0"/>
              </a:spcAft>
              <a:buClrTx/>
              <a:buSzPts val="1000"/>
              <a:buNone/>
            </a:pPr>
            <a:endParaRPr lang="en-US" sz="1400" b="1" dirty="0">
              <a:solidFill>
                <a:srgbClr val="365F91"/>
              </a:solidFill>
              <a:latin typeface="Calibri" pitchFamily="34" charset="0"/>
            </a:endParaRPr>
          </a:p>
          <a:p>
            <a:pPr marL="177796" indent="-177796" algn="just" fontAlgn="base">
              <a:lnSpc>
                <a:spcPct val="100000"/>
              </a:lnSpc>
              <a:spcBef>
                <a:spcPct val="0"/>
              </a:spcBef>
              <a:spcAft>
                <a:spcPct val="0"/>
              </a:spcAft>
              <a:buClrTx/>
              <a:buSzPts val="1000"/>
            </a:pPr>
            <a:r>
              <a:rPr lang="en-US" sz="1400" dirty="0">
                <a:solidFill>
                  <a:srgbClr val="365F91"/>
                </a:solidFill>
                <a:latin typeface="Calibri" pitchFamily="34" charset="0"/>
              </a:rPr>
              <a:t>to outline the administrative practices applied for CAN cases</a:t>
            </a:r>
          </a:p>
          <a:p>
            <a:pPr marL="360354" lvl="2" indent="-177796" algn="just" fontAlgn="base">
              <a:lnSpc>
                <a:spcPct val="100000"/>
              </a:lnSpc>
              <a:spcBef>
                <a:spcPct val="0"/>
              </a:spcBef>
              <a:spcAft>
                <a:spcPct val="0"/>
              </a:spcAft>
              <a:buClrTx/>
              <a:buSzPts val="1000"/>
            </a:pPr>
            <a:r>
              <a:rPr lang="en-US" sz="1400" dirty="0">
                <a:solidFill>
                  <a:srgbClr val="365F91"/>
                </a:solidFill>
                <a:latin typeface="Calibri" pitchFamily="34" charset="0"/>
              </a:rPr>
              <a:t>to detect changes in administrative practices of CAN cases and the effects of these changes</a:t>
            </a:r>
          </a:p>
          <a:p>
            <a:pPr marL="177796" indent="-177796" algn="just" fontAlgn="base">
              <a:lnSpc>
                <a:spcPct val="100000"/>
              </a:lnSpc>
              <a:spcBef>
                <a:spcPct val="0"/>
              </a:spcBef>
              <a:spcAft>
                <a:spcPct val="0"/>
              </a:spcAft>
              <a:buClrTx/>
              <a:buSzPts val="1000"/>
            </a:pPr>
            <a:r>
              <a:rPr lang="en-US" sz="1400" dirty="0">
                <a:solidFill>
                  <a:srgbClr val="365F91"/>
                </a:solidFill>
                <a:latin typeface="Calibri" pitchFamily="34" charset="0"/>
              </a:rPr>
              <a:t>to operate as a communication channel among sectors involved in administration of CAN cases</a:t>
            </a:r>
            <a:r>
              <a:rPr lang="en-US" sz="1400" baseline="30000" dirty="0">
                <a:solidFill>
                  <a:srgbClr val="365F91"/>
                </a:solidFill>
                <a:latin typeface="Calibri" pitchFamily="34" charset="0"/>
              </a:rPr>
              <a:t>1</a:t>
            </a:r>
            <a:endParaRPr lang="en-US" sz="1400" i="1" dirty="0">
              <a:solidFill>
                <a:srgbClr val="365F91"/>
              </a:solidFill>
              <a:latin typeface="Calibri" pitchFamily="34" charset="0"/>
            </a:endParaRPr>
          </a:p>
          <a:p>
            <a:pPr marL="352416" lvl="3" indent="-177796" algn="just" fontAlgn="base">
              <a:lnSpc>
                <a:spcPct val="100000"/>
              </a:lnSpc>
              <a:spcBef>
                <a:spcPct val="0"/>
              </a:spcBef>
              <a:spcAft>
                <a:spcPct val="0"/>
              </a:spcAft>
              <a:buClrTx/>
              <a:buSzPts val="1000"/>
            </a:pPr>
            <a:r>
              <a:rPr lang="en-US" dirty="0">
                <a:solidFill>
                  <a:srgbClr val="365F91"/>
                </a:solidFill>
                <a:latin typeface="Calibri" pitchFamily="34" charset="0"/>
              </a:rPr>
              <a:t>to facilitate follow-up at case-level</a:t>
            </a:r>
            <a:endParaRPr lang="en-US" i="1" dirty="0">
              <a:solidFill>
                <a:srgbClr val="365F91"/>
              </a:solidFill>
              <a:latin typeface="Calibri" pitchFamily="34" charset="0"/>
            </a:endParaRPr>
          </a:p>
          <a:p>
            <a:pPr marL="177796" indent="-177796" algn="just" fontAlgn="base">
              <a:lnSpc>
                <a:spcPct val="100000"/>
              </a:lnSpc>
              <a:spcBef>
                <a:spcPct val="0"/>
              </a:spcBef>
              <a:spcAft>
                <a:spcPct val="0"/>
              </a:spcAft>
              <a:buClrTx/>
              <a:buSzPts val="1000"/>
            </a:pPr>
            <a:r>
              <a:rPr lang="en-US" sz="1400" dirty="0">
                <a:solidFill>
                  <a:srgbClr val="365F91"/>
                </a:solidFill>
                <a:latin typeface="Calibri" pitchFamily="34" charset="0"/>
              </a:rPr>
              <a:t>to operate as a ready-to-use tool during new or suspected cases investigation by certified authorities</a:t>
            </a:r>
          </a:p>
          <a:p>
            <a:pPr marL="177796" indent="-177796" fontAlgn="base">
              <a:lnSpc>
                <a:spcPct val="100000"/>
              </a:lnSpc>
              <a:spcBef>
                <a:spcPct val="0"/>
              </a:spcBef>
              <a:spcAft>
                <a:spcPts val="1000"/>
              </a:spcAft>
              <a:buClrTx/>
              <a:buSzPts val="1000"/>
            </a:pPr>
            <a:r>
              <a:rPr lang="en-US" sz="1400" dirty="0">
                <a:solidFill>
                  <a:srgbClr val="365F91"/>
                </a:solidFill>
                <a:latin typeface="Calibri" pitchFamily="34" charset="0"/>
              </a:rPr>
              <a:t>to provide feedback to services at a case-level for already known cases</a:t>
            </a:r>
            <a:endParaRPr lang="el-GR" dirty="0"/>
          </a:p>
        </p:txBody>
      </p:sp>
      <p:sp>
        <p:nvSpPr>
          <p:cNvPr id="6" name="Rounded Rectangle 5"/>
          <p:cNvSpPr/>
          <p:nvPr/>
        </p:nvSpPr>
        <p:spPr>
          <a:xfrm>
            <a:off x="35512" y="3307859"/>
            <a:ext cx="8964488" cy="1424131"/>
          </a:xfrm>
          <a:prstGeom prst="roundRect">
            <a:avLst/>
          </a:prstGeom>
          <a:noFill/>
          <a:effectLst>
            <a:glow rad="635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l-GR" sz="1800" dirty="0"/>
          </a:p>
        </p:txBody>
      </p:sp>
      <p:sp>
        <p:nvSpPr>
          <p:cNvPr id="9" name="Rectangle 8"/>
          <p:cNvSpPr/>
          <p:nvPr/>
        </p:nvSpPr>
        <p:spPr>
          <a:xfrm>
            <a:off x="755576" y="3422529"/>
            <a:ext cx="7992888" cy="116544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l-GR" sz="1800" dirty="0"/>
              <a:t>αυτή η πιθανή χρήση δεδομένων θα μπορούσε να αποτελέσει κίνητρο για επαγγελματίες / χειριστές του συστήματος ενάντια στην </a:t>
            </a:r>
            <a:r>
              <a:rPr lang="el-GR" sz="1800" smtClean="0"/>
              <a:t>υποκαταγραφή</a:t>
            </a:r>
            <a:r>
              <a:rPr lang="el-GR" sz="1800" dirty="0" smtClean="0"/>
              <a:t> </a:t>
            </a:r>
            <a:r>
              <a:rPr lang="el-GR" sz="1800" dirty="0"/>
              <a:t>λόγω έλλειψης κινήτρων για καταγραφή και ανατροφοδότησης που οδηγεί στην αντίληψη ότι δεν υπάρχει καμία ενέργεια στο αρχείο</a:t>
            </a:r>
            <a:endParaRPr lang="en-US" sz="1800" dirty="0"/>
          </a:p>
        </p:txBody>
      </p:sp>
      <p:pic>
        <p:nvPicPr>
          <p:cNvPr id="4" name="Picture 3"/>
          <p:cNvPicPr>
            <a:picLocks noChangeAspect="1"/>
          </p:cNvPicPr>
          <p:nvPr/>
        </p:nvPicPr>
        <p:blipFill>
          <a:blip r:embed="rId3"/>
          <a:stretch>
            <a:fillRect/>
          </a:stretch>
        </p:blipFill>
        <p:spPr>
          <a:xfrm>
            <a:off x="64025" y="1180016"/>
            <a:ext cx="475529" cy="1725318"/>
          </a:xfrm>
          <a:prstGeom prst="rect">
            <a:avLst/>
          </a:prstGeom>
        </p:spPr>
      </p:pic>
      <p:pic>
        <p:nvPicPr>
          <p:cNvPr id="5" name="Picture 4"/>
          <p:cNvPicPr>
            <a:picLocks noChangeAspect="1"/>
          </p:cNvPicPr>
          <p:nvPr/>
        </p:nvPicPr>
        <p:blipFill>
          <a:blip r:embed="rId4"/>
          <a:stretch>
            <a:fillRect/>
          </a:stretch>
        </p:blipFill>
        <p:spPr>
          <a:xfrm>
            <a:off x="94341" y="3443716"/>
            <a:ext cx="530398" cy="1188823"/>
          </a:xfrm>
          <a:prstGeom prst="rect">
            <a:avLst/>
          </a:prstGeom>
        </p:spPr>
      </p:pic>
    </p:spTree>
    <p:extLst>
      <p:ext uri="{BB962C8B-B14F-4D97-AF65-F5344CB8AC3E}">
        <p14:creationId xmlns:p14="http://schemas.microsoft.com/office/powerpoint/2010/main" xmlns="" val="50636798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3300" dirty="0" smtClean="0"/>
              <a:t>Περιγραμματικά </a:t>
            </a:r>
            <a:endParaRPr lang="el-GR" sz="3300" dirty="0"/>
          </a:p>
        </p:txBody>
      </p:sp>
      <p:sp>
        <p:nvSpPr>
          <p:cNvPr id="3" name="Content Placeholder 2"/>
          <p:cNvSpPr>
            <a:spLocks noGrp="1"/>
          </p:cNvSpPr>
          <p:nvPr>
            <p:ph idx="1"/>
          </p:nvPr>
        </p:nvSpPr>
        <p:spPr/>
        <p:txBody>
          <a:bodyPr>
            <a:normAutofit fontScale="92500" lnSpcReduction="10000"/>
          </a:bodyPr>
          <a:lstStyle/>
          <a:p>
            <a:r>
              <a:rPr lang="el-GR" dirty="0"/>
              <a:t>Σύντομη επισκόπηση της </a:t>
            </a:r>
            <a:r>
              <a:rPr lang="el-GR" dirty="0" smtClean="0"/>
              <a:t>εργαλειοθήκης</a:t>
            </a:r>
            <a:endParaRPr lang="en-US" dirty="0" smtClean="0"/>
          </a:p>
          <a:p>
            <a:r>
              <a:rPr lang="el-GR" dirty="0"/>
              <a:t>Εγχειρίδιο </a:t>
            </a:r>
            <a:r>
              <a:rPr lang="el-GR" dirty="0" smtClean="0"/>
              <a:t>Χειριστή</a:t>
            </a:r>
            <a:endParaRPr lang="en-US" dirty="0" smtClean="0"/>
          </a:p>
          <a:p>
            <a:r>
              <a:rPr lang="el-GR" dirty="0" smtClean="0"/>
              <a:t>Περιεχόμενα </a:t>
            </a:r>
            <a:endParaRPr lang="en-US" dirty="0" smtClean="0"/>
          </a:p>
          <a:p>
            <a:r>
              <a:rPr lang="el-GR" dirty="0" smtClean="0"/>
              <a:t>Δομή </a:t>
            </a:r>
            <a:endParaRPr lang="en-US" dirty="0" smtClean="0"/>
          </a:p>
          <a:p>
            <a:pPr lvl="1"/>
            <a:r>
              <a:rPr lang="el-GR" dirty="0" smtClean="0"/>
              <a:t>ΜΕΡΟΣ</a:t>
            </a:r>
            <a:r>
              <a:rPr lang="en-US" dirty="0" smtClean="0"/>
              <a:t> </a:t>
            </a:r>
            <a:r>
              <a:rPr lang="en-US" dirty="0"/>
              <a:t>1 </a:t>
            </a:r>
            <a:r>
              <a:rPr lang="el-GR" dirty="0" smtClean="0"/>
              <a:t>Συστήνοντας το </a:t>
            </a:r>
            <a:r>
              <a:rPr lang="en-US" dirty="0" smtClean="0"/>
              <a:t>CAN-MDS</a:t>
            </a:r>
            <a:endParaRPr lang="en-US" dirty="0"/>
          </a:p>
          <a:p>
            <a:pPr lvl="1"/>
            <a:r>
              <a:rPr lang="el-GR" dirty="0" smtClean="0"/>
              <a:t>ΜΕΡΟΣ</a:t>
            </a:r>
            <a:r>
              <a:rPr lang="en-US" dirty="0" smtClean="0"/>
              <a:t> </a:t>
            </a:r>
            <a:r>
              <a:rPr lang="en-US" dirty="0"/>
              <a:t>2 </a:t>
            </a:r>
            <a:r>
              <a:rPr lang="el-GR" dirty="0"/>
              <a:t>Ο </a:t>
            </a:r>
            <a:r>
              <a:rPr lang="el-GR" dirty="0" smtClean="0"/>
              <a:t>Οδηγός Χειριστής </a:t>
            </a:r>
          </a:p>
          <a:p>
            <a:pPr lvl="1"/>
            <a:r>
              <a:rPr lang="el-GR" dirty="0" smtClean="0"/>
              <a:t>ΜΕΡΟΣ</a:t>
            </a:r>
            <a:r>
              <a:rPr lang="en-US" dirty="0" smtClean="0"/>
              <a:t> </a:t>
            </a:r>
            <a:r>
              <a:rPr lang="en-US" dirty="0"/>
              <a:t>3 CAN-MDS </a:t>
            </a:r>
            <a:r>
              <a:rPr lang="el-GR" dirty="0" smtClean="0"/>
              <a:t>λεξικό-δεδομένων</a:t>
            </a:r>
            <a:endParaRPr lang="en-US" dirty="0"/>
          </a:p>
          <a:p>
            <a:r>
              <a:rPr lang="el-GR" dirty="0" smtClean="0"/>
              <a:t>Παραδείγματα </a:t>
            </a:r>
            <a:endParaRPr lang="el-GR" dirty="0"/>
          </a:p>
          <a:p>
            <a:r>
              <a:rPr lang="el-GR" dirty="0"/>
              <a:t>Άλλα συστατικά </a:t>
            </a:r>
            <a:r>
              <a:rPr lang="el-GR" dirty="0" smtClean="0"/>
              <a:t>της εργαλειοθήκης του </a:t>
            </a:r>
            <a:r>
              <a:rPr lang="el-GR" dirty="0"/>
              <a:t>CAN-MDS </a:t>
            </a:r>
            <a:r>
              <a:rPr lang="el-GR" dirty="0" smtClean="0"/>
              <a:t>με </a:t>
            </a:r>
            <a:r>
              <a:rPr lang="el-GR" dirty="0"/>
              <a:t>μια </a:t>
            </a:r>
            <a:r>
              <a:rPr lang="el-GR" dirty="0" smtClean="0"/>
              <a:t>ματιά</a:t>
            </a:r>
          </a:p>
          <a:p>
            <a:r>
              <a:rPr lang="el-GR" i="1" dirty="0" smtClean="0"/>
              <a:t>Πιθανές χρήσεις των δεδομένων του </a:t>
            </a:r>
            <a:r>
              <a:rPr lang="en-US" i="1" dirty="0" smtClean="0"/>
              <a:t>CAN-MDS</a:t>
            </a:r>
          </a:p>
          <a:p>
            <a:endParaRPr lang="en-US" dirty="0"/>
          </a:p>
          <a:p>
            <a:endParaRPr lang="en-US" b="1" dirty="0">
              <a:solidFill>
                <a:schemeClr val="accent1"/>
              </a:solidFill>
              <a:latin typeface="Segoe UI Semibold" panose="020B0702040204020203" pitchFamily="34" charset="0"/>
              <a:ea typeface="Times New Roman"/>
              <a:cs typeface="Segoe UI Semibold" panose="020B0702040204020203" pitchFamily="34" charset="0"/>
            </a:endParaRPr>
          </a:p>
          <a:p>
            <a:endParaRPr lang="en-US" dirty="0" smtClean="0"/>
          </a:p>
          <a:p>
            <a:endParaRPr lang="el-GR" dirty="0"/>
          </a:p>
        </p:txBody>
      </p:sp>
    </p:spTree>
    <p:extLst>
      <p:ext uri="{BB962C8B-B14F-4D97-AF65-F5344CB8AC3E}">
        <p14:creationId xmlns:p14="http://schemas.microsoft.com/office/powerpoint/2010/main" xmlns="" val="34081020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92637" y="1332757"/>
            <a:ext cx="6167747" cy="2977738"/>
          </a:xfrm>
          <a:prstGeom prst="rect">
            <a:avLst/>
          </a:prstGeom>
        </p:spPr>
        <p:txBody>
          <a:bodyPr wrap="square" lIns="68580" tIns="34290" rIns="68580" bIns="34290">
            <a:spAutoFit/>
          </a:bodyPr>
          <a:lstStyle/>
          <a:p>
            <a:r>
              <a:rPr lang="el-GR" sz="2700" dirty="0" smtClean="0">
                <a:latin typeface="Segoe UI Black" pitchFamily="34" charset="0"/>
                <a:ea typeface="Segoe UI Black" pitchFamily="34" charset="0"/>
              </a:rPr>
              <a:t>Η εργαλειοθήκη με μια ματιά </a:t>
            </a:r>
          </a:p>
          <a:p>
            <a:endParaRPr lang="en-US" sz="2700" dirty="0" smtClean="0">
              <a:latin typeface="Segoe UI Black" pitchFamily="34" charset="0"/>
              <a:ea typeface="Segoe UI Black" pitchFamily="34" charset="0"/>
            </a:endParaRPr>
          </a:p>
          <a:p>
            <a:pPr>
              <a:buFont typeface="Wingdings 3" pitchFamily="18" charset="2"/>
              <a:buChar char="´"/>
            </a:pPr>
            <a:r>
              <a:rPr lang="el-GR" sz="2700" dirty="0" smtClean="0">
                <a:solidFill>
                  <a:schemeClr val="accent1"/>
                </a:solidFill>
                <a:latin typeface="Segoe UI Black" pitchFamily="34" charset="0"/>
                <a:ea typeface="Segoe UI Black" pitchFamily="34" charset="0"/>
              </a:rPr>
              <a:t>Εγχειρίδιο για χειριστές  </a:t>
            </a:r>
            <a:endParaRPr lang="en-US" sz="2700" dirty="0" smtClean="0">
              <a:solidFill>
                <a:schemeClr val="accent1"/>
              </a:solidFill>
              <a:latin typeface="Segoe UI Black" pitchFamily="34" charset="0"/>
              <a:ea typeface="Segoe UI Black" pitchFamily="34" charset="0"/>
            </a:endParaRPr>
          </a:p>
          <a:p>
            <a:pPr>
              <a:buFont typeface="Wingdings 3" pitchFamily="18" charset="2"/>
              <a:buChar char="´"/>
            </a:pPr>
            <a:r>
              <a:rPr lang="el-GR" sz="2700" dirty="0" smtClean="0">
                <a:latin typeface="Segoe UI Black" pitchFamily="34" charset="0"/>
                <a:ea typeface="Segoe UI Black" pitchFamily="34" charset="0"/>
              </a:rPr>
              <a:t>Πρωτόκολλο συλλογής δεδομένων </a:t>
            </a:r>
            <a:endParaRPr lang="en-US" sz="2700" dirty="0" smtClean="0">
              <a:latin typeface="Segoe UI Black" pitchFamily="34" charset="0"/>
              <a:ea typeface="Segoe UI Black" pitchFamily="34" charset="0"/>
            </a:endParaRPr>
          </a:p>
          <a:p>
            <a:pPr>
              <a:buFont typeface="Wingdings 3" pitchFamily="18" charset="2"/>
              <a:buChar char="´"/>
            </a:pPr>
            <a:r>
              <a:rPr lang="en-US" sz="2700" dirty="0" smtClean="0">
                <a:latin typeface="Segoe UI Black" pitchFamily="34" charset="0"/>
                <a:ea typeface="Segoe UI Black" pitchFamily="34" charset="0"/>
              </a:rPr>
              <a:t>e-application (</a:t>
            </a:r>
            <a:r>
              <a:rPr lang="el-GR" sz="2700" dirty="0">
                <a:latin typeface="Segoe UI Black" pitchFamily="34" charset="0"/>
                <a:ea typeface="Segoe UI Black" pitchFamily="34" charset="0"/>
              </a:rPr>
              <a:t>Σύστημα</a:t>
            </a:r>
            <a:r>
              <a:rPr lang="en-US" sz="2700" dirty="0" smtClean="0">
                <a:latin typeface="Segoe UI Black" pitchFamily="34" charset="0"/>
                <a:ea typeface="Segoe UI Black" pitchFamily="34" charset="0"/>
              </a:rPr>
              <a:t>CAN-MDS)</a:t>
            </a:r>
            <a:endParaRPr lang="en-US" sz="2700" dirty="0">
              <a:latin typeface="Segoe UI Black" pitchFamily="34" charset="0"/>
              <a:ea typeface="Segoe UI Black"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Περιεχόμενα</a:t>
            </a:r>
            <a:endParaRPr lang="el-GR" dirty="0"/>
          </a:p>
        </p:txBody>
      </p:sp>
      <p:sp>
        <p:nvSpPr>
          <p:cNvPr id="3" name="Content Placeholder 2"/>
          <p:cNvSpPr>
            <a:spLocks noGrp="1"/>
          </p:cNvSpPr>
          <p:nvPr>
            <p:ph idx="1"/>
          </p:nvPr>
        </p:nvSpPr>
        <p:spPr>
          <a:xfrm>
            <a:off x="628650" y="1369218"/>
            <a:ext cx="6128039" cy="3263504"/>
          </a:xfrm>
        </p:spPr>
        <p:txBody>
          <a:bodyPr>
            <a:normAutofit fontScale="92500" lnSpcReduction="10000"/>
          </a:bodyPr>
          <a:lstStyle/>
          <a:p>
            <a:r>
              <a:rPr lang="el-GR" sz="1700" dirty="0"/>
              <a:t>Το εγχειρίδιο </a:t>
            </a:r>
            <a:r>
              <a:rPr lang="el-GR" sz="1700" dirty="0" smtClean="0"/>
              <a:t>χειριστή </a:t>
            </a:r>
            <a:r>
              <a:rPr lang="el-GR" sz="1700" dirty="0"/>
              <a:t>περιλαμβάνει όλες τις απαραίτητες βασικές πληροφορίες για επαγγελματίες που πρόκειται να χρησιμοποιήσουν το σύστημα CAN-MDS ως </a:t>
            </a:r>
            <a:r>
              <a:rPr lang="el-GR" sz="1700" dirty="0" smtClean="0"/>
              <a:t>«χειριστές»</a:t>
            </a:r>
          </a:p>
          <a:p>
            <a:r>
              <a:rPr lang="el-GR" sz="1700" dirty="0"/>
              <a:t>την αναγκαιότητα </a:t>
            </a:r>
            <a:r>
              <a:rPr lang="el-GR" sz="1700" dirty="0" smtClean="0"/>
              <a:t>επιτήρησης του </a:t>
            </a:r>
            <a:r>
              <a:rPr lang="el-GR" sz="1700" dirty="0"/>
              <a:t>CAN στη </a:t>
            </a:r>
            <a:r>
              <a:rPr lang="el-GR" sz="1700" dirty="0" smtClean="0"/>
              <a:t>χώρα</a:t>
            </a:r>
          </a:p>
          <a:p>
            <a:r>
              <a:rPr lang="el-GR" sz="1700" dirty="0"/>
              <a:t>ζητήματα δεοντολογίας και εμπιστευτικότητας που σχετίζονται με προσωπικά </a:t>
            </a:r>
            <a:r>
              <a:rPr lang="el-GR" sz="1700" dirty="0" smtClean="0"/>
              <a:t>δεδομένα </a:t>
            </a:r>
            <a:r>
              <a:rPr lang="en-US" sz="1700" dirty="0" smtClean="0"/>
              <a:t>(GDPR) </a:t>
            </a:r>
          </a:p>
          <a:p>
            <a:pPr lvl="1"/>
            <a:r>
              <a:rPr lang="el-GR" sz="1700" dirty="0"/>
              <a:t>νομικό πλαίσιο και υποβολή </a:t>
            </a:r>
            <a:r>
              <a:rPr lang="el-GR" sz="1700" dirty="0" smtClean="0"/>
              <a:t>εκθέσεων</a:t>
            </a:r>
            <a:endParaRPr lang="el-GR" sz="1700" dirty="0"/>
          </a:p>
          <a:p>
            <a:pPr lvl="1"/>
            <a:r>
              <a:rPr lang="el-GR" sz="1700" dirty="0"/>
              <a:t>ορισμοί περίπτωσης</a:t>
            </a:r>
          </a:p>
          <a:p>
            <a:pPr lvl="1"/>
            <a:r>
              <a:rPr lang="el-GR" sz="1700" dirty="0"/>
              <a:t>λεπτομερή παρουσίαση του ηλεκτρονικού συστήματος, στοιχεία δεδομένων του MDS και διαδικασία συλλογής δεδομένων</a:t>
            </a:r>
          </a:p>
          <a:p>
            <a:pPr lvl="1"/>
            <a:r>
              <a:rPr lang="el-GR" sz="1700" dirty="0"/>
              <a:t>τεχνικές προδιαγραφές DE, επιτρεπόμενες τιμές, λεξικό δεδομένων, όροι και </a:t>
            </a:r>
            <a:r>
              <a:rPr lang="el-GR" sz="1700" dirty="0" smtClean="0"/>
              <a:t>ορισμοί</a:t>
            </a:r>
          </a:p>
        </p:txBody>
      </p:sp>
      <p:sp>
        <p:nvSpPr>
          <p:cNvPr id="5" name="Rectangle 4"/>
          <p:cNvSpPr/>
          <p:nvPr/>
        </p:nvSpPr>
        <p:spPr>
          <a:xfrm>
            <a:off x="6865794" y="1251354"/>
            <a:ext cx="2026228" cy="3208571"/>
          </a:xfrm>
          <a:prstGeom prst="rect">
            <a:avLst/>
          </a:prstGeom>
        </p:spPr>
        <p:txBody>
          <a:bodyPr wrap="square" lIns="68580" tIns="34290" rIns="68580" bIns="34290">
            <a:spAutoFit/>
          </a:bodyPr>
          <a:lstStyle/>
          <a:p>
            <a:pPr algn="r"/>
            <a:r>
              <a:rPr lang="en-US" sz="1700" dirty="0" smtClean="0">
                <a:solidFill>
                  <a:schemeClr val="accent1"/>
                </a:solidFill>
                <a:latin typeface="Tekton Pro" panose="020F0603020208020904" pitchFamily="34" charset="0"/>
              </a:rPr>
              <a:t>Note for the trainees</a:t>
            </a:r>
          </a:p>
          <a:p>
            <a:pPr algn="r"/>
            <a:endParaRPr lang="en-US" sz="1700" dirty="0" smtClean="0">
              <a:solidFill>
                <a:schemeClr val="accent1"/>
              </a:solidFill>
              <a:latin typeface="Tekton Pro" panose="020F0603020208020904" pitchFamily="34" charset="0"/>
            </a:endParaRPr>
          </a:p>
          <a:p>
            <a:pPr algn="r"/>
            <a:r>
              <a:rPr lang="en-US" sz="1700" dirty="0" smtClean="0">
                <a:solidFill>
                  <a:schemeClr val="accent1"/>
                </a:solidFill>
                <a:latin typeface="Tekton Pro" panose="020F0603020208020904" pitchFamily="34" charset="0"/>
              </a:rPr>
              <a:t>In the next slides the 3 parts of the manual are going to be presented.</a:t>
            </a:r>
          </a:p>
          <a:p>
            <a:pPr algn="r"/>
            <a:endParaRPr lang="en-US" sz="1700" dirty="0" smtClean="0">
              <a:solidFill>
                <a:schemeClr val="accent1"/>
              </a:solidFill>
              <a:latin typeface="Tekton Pro" panose="020F0603020208020904" pitchFamily="34" charset="0"/>
            </a:endParaRPr>
          </a:p>
          <a:p>
            <a:pPr algn="r"/>
            <a:r>
              <a:rPr lang="en-US" sz="1700" dirty="0" smtClean="0">
                <a:solidFill>
                  <a:schemeClr val="accent1"/>
                </a:solidFill>
                <a:latin typeface="Tekton Pro" panose="020F0603020208020904" pitchFamily="34" charset="0"/>
              </a:rPr>
              <a:t>You can open </a:t>
            </a:r>
            <a:r>
              <a:rPr lang="en-US" sz="1700" dirty="0">
                <a:solidFill>
                  <a:schemeClr val="accent1"/>
                </a:solidFill>
                <a:latin typeface="Tekton Pro" panose="020F0603020208020904" pitchFamily="34" charset="0"/>
              </a:rPr>
              <a:t>the </a:t>
            </a:r>
            <a:r>
              <a:rPr lang="en-US" sz="1700" dirty="0" smtClean="0">
                <a:solidFill>
                  <a:schemeClr val="accent1"/>
                </a:solidFill>
                <a:latin typeface="Tekton Pro" panose="020F0603020208020904" pitchFamily="34" charset="0"/>
              </a:rPr>
              <a:t>Operator’s Manual </a:t>
            </a:r>
            <a:r>
              <a:rPr lang="en-US" sz="1700" dirty="0">
                <a:solidFill>
                  <a:schemeClr val="accent1"/>
                </a:solidFill>
                <a:latin typeface="Tekton Pro" panose="020F0603020208020904" pitchFamily="34" charset="0"/>
              </a:rPr>
              <a:t>and go through </a:t>
            </a:r>
            <a:r>
              <a:rPr lang="en-US" sz="1700" dirty="0" smtClean="0">
                <a:solidFill>
                  <a:schemeClr val="accent1"/>
                </a:solidFill>
                <a:latin typeface="Tekton Pro" panose="020F0603020208020904" pitchFamily="34" charset="0"/>
              </a:rPr>
              <a:t>the content while they are presented</a:t>
            </a:r>
            <a:endParaRPr lang="en-US" sz="1700" dirty="0">
              <a:solidFill>
                <a:schemeClr val="accent1"/>
              </a:solidFill>
              <a:latin typeface="Tekton Pro" panose="020F0603020208020904" pitchFamily="34" charset="0"/>
            </a:endParaRPr>
          </a:p>
        </p:txBody>
      </p:sp>
    </p:spTree>
    <p:extLst>
      <p:ext uri="{BB962C8B-B14F-4D97-AF65-F5344CB8AC3E}">
        <p14:creationId xmlns:p14="http://schemas.microsoft.com/office/powerpoint/2010/main" xmlns="" val="2078527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204" y="111171"/>
            <a:ext cx="8805182" cy="857250"/>
          </a:xfrm>
        </p:spPr>
        <p:txBody>
          <a:bodyPr>
            <a:noAutofit/>
          </a:bodyPr>
          <a:lstStyle/>
          <a:p>
            <a:r>
              <a:rPr lang="en-US" dirty="0"/>
              <a:t>CAN-MDS </a:t>
            </a:r>
            <a:r>
              <a:rPr lang="el-GR" dirty="0" smtClean="0"/>
              <a:t>Εγχειρίδιο Χειριστή – Δομή </a:t>
            </a:r>
            <a:endParaRPr lang="el-GR"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xmlns="" val="1746562382"/>
              </p:ext>
            </p:extLst>
          </p:nvPr>
        </p:nvGraphicFramePr>
        <p:xfrm>
          <a:off x="2296435" y="1274464"/>
          <a:ext cx="6667951" cy="3070670"/>
        </p:xfrm>
        <a:graphic>
          <a:graphicData uri="http://schemas.openxmlformats.org/drawingml/2006/table">
            <a:tbl>
              <a:tblPr/>
              <a:tblGrid>
                <a:gridCol w="6667951">
                  <a:extLst>
                    <a:ext uri="{9D8B030D-6E8A-4147-A177-3AD203B41FA5}">
                      <a16:colId xmlns:a16="http://schemas.microsoft.com/office/drawing/2014/main" xmlns="" val="20000"/>
                    </a:ext>
                  </a:extLst>
                </a:gridCol>
              </a:tblGrid>
              <a:tr h="3070670">
                <a:tc>
                  <a:txBody>
                    <a:bodyPr/>
                    <a:lstStyle/>
                    <a:p>
                      <a:pPr marL="0" indent="0" rtl="0" eaLnBrk="1" fontAlgn="auto" latinLnBrk="0" hangingPunct="1">
                        <a:buFont typeface="Wingdings 3" panose="05040102010807070707" pitchFamily="18" charset="2"/>
                        <a:buNone/>
                      </a:pPr>
                      <a:r>
                        <a:rPr lang="el-GR" sz="2400" b="1" dirty="0" smtClean="0">
                          <a:solidFill>
                            <a:schemeClr val="accent1"/>
                          </a:solidFill>
                          <a:latin typeface="Segoe UI Semibold" panose="020B0702040204020203" pitchFamily="34" charset="0"/>
                          <a:ea typeface="Times New Roman"/>
                          <a:cs typeface="Segoe UI Semibold" panose="020B0702040204020203" pitchFamily="34" charset="0"/>
                        </a:rPr>
                        <a:t>ΜΕΡΟΣ</a:t>
                      </a:r>
                      <a:r>
                        <a:rPr lang="en-US" sz="2400" b="1" dirty="0" smtClean="0">
                          <a:solidFill>
                            <a:schemeClr val="accent1"/>
                          </a:solidFill>
                          <a:latin typeface="Segoe UI Semibold" panose="020B0702040204020203" pitchFamily="34" charset="0"/>
                          <a:ea typeface="Times New Roman"/>
                          <a:cs typeface="Segoe UI Semibold" panose="020B0702040204020203" pitchFamily="34" charset="0"/>
                        </a:rPr>
                        <a:t> 1 </a:t>
                      </a:r>
                      <a:r>
                        <a:rPr lang="el-GR" sz="2400" b="1" dirty="0" smtClean="0">
                          <a:solidFill>
                            <a:schemeClr val="accent1"/>
                          </a:solidFill>
                          <a:latin typeface="Segoe UI Semibold" panose="020B0702040204020203" pitchFamily="34" charset="0"/>
                          <a:ea typeface="Times New Roman"/>
                          <a:cs typeface="Segoe UI Semibold" panose="020B0702040204020203" pitchFamily="34" charset="0"/>
                        </a:rPr>
                        <a:t>Συστήνοντας το </a:t>
                      </a:r>
                      <a:r>
                        <a:rPr lang="en-US" sz="2400" b="1" dirty="0" smtClean="0">
                          <a:solidFill>
                            <a:schemeClr val="accent1"/>
                          </a:solidFill>
                          <a:latin typeface="Segoe UI Semibold" panose="020B0702040204020203" pitchFamily="34" charset="0"/>
                          <a:ea typeface="Times New Roman"/>
                          <a:cs typeface="Segoe UI Semibold" panose="020B0702040204020203" pitchFamily="34" charset="0"/>
                        </a:rPr>
                        <a:t>CAN-MDS</a:t>
                      </a:r>
                    </a:p>
                    <a:p>
                      <a:pPr marL="539750" indent="-539750" rtl="0" eaLnBrk="1" fontAlgn="auto" latinLnBrk="0" hangingPunct="1">
                        <a:buFont typeface="Wingdings 3" panose="05040102010807070707" pitchFamily="18" charset="2"/>
                        <a:buChar char=""/>
                      </a:pPr>
                      <a:r>
                        <a:rPr lang="el-GR"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Υπόβαθρο </a:t>
                      </a:r>
                      <a:r>
                        <a:rPr lang="en-US"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  </a:t>
                      </a:r>
                      <a:endParaRPr lang="el-GR" sz="2400" b="0" i="0" u="none" strike="noStrike" kern="1200" dirty="0" smtClean="0">
                        <a:solidFill>
                          <a:schemeClr val="tx1"/>
                        </a:solidFill>
                        <a:effectLst/>
                        <a:latin typeface="Segoe UI Light" panose="020B0502040204020203" pitchFamily="34" charset="0"/>
                        <a:ea typeface="+mn-ea"/>
                        <a:cs typeface="Segoe UI Light" panose="020B0502040204020203" pitchFamily="34" charset="0"/>
                      </a:endParaRPr>
                    </a:p>
                    <a:p>
                      <a:pPr marL="539750" indent="-539750" rtl="0" eaLnBrk="1" fontAlgn="t" latinLnBrk="0" hangingPunct="1">
                        <a:buFont typeface="Wingdings 3" panose="05040102010807070707" pitchFamily="18" charset="2"/>
                        <a:buChar char=""/>
                      </a:pPr>
                      <a:r>
                        <a:rPr lang="en-US"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CAN-MDS v1.0-</a:t>
                      </a:r>
                      <a:r>
                        <a:rPr lang="el-GR" sz="2400" b="1" i="1"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Σκοπός</a:t>
                      </a:r>
                      <a:r>
                        <a:rPr lang="en-US" sz="2400" b="1" i="1"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 &amp; </a:t>
                      </a:r>
                      <a:r>
                        <a:rPr lang="el-GR" sz="2400" b="1" i="1"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Αντικείμενο</a:t>
                      </a:r>
                      <a:endParaRPr lang="el-GR" sz="2400" b="0" i="0" u="none" strike="noStrike" kern="1200" dirty="0" smtClean="0">
                        <a:solidFill>
                          <a:schemeClr val="tx1"/>
                        </a:solidFill>
                        <a:effectLst/>
                        <a:latin typeface="Segoe UI Light" panose="020B0502040204020203" pitchFamily="34" charset="0"/>
                        <a:ea typeface="+mn-ea"/>
                        <a:cs typeface="Segoe UI Light" panose="020B0502040204020203" pitchFamily="34" charset="0"/>
                      </a:endParaRPr>
                    </a:p>
                    <a:p>
                      <a:pPr marL="539750" indent="-539750" rtl="0" eaLnBrk="1" fontAlgn="t" latinLnBrk="0" hangingPunct="1">
                        <a:buFont typeface="Wingdings 3" panose="05040102010807070707" pitchFamily="18" charset="2"/>
                        <a:buChar char=""/>
                      </a:pPr>
                      <a:r>
                        <a:rPr lang="en-US"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CAN-MDS </a:t>
                      </a:r>
                      <a:r>
                        <a:rPr lang="el-GR"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Εργαλειοθήκη</a:t>
                      </a:r>
                    </a:p>
                    <a:p>
                      <a:pPr marL="539750" indent="-539750" rtl="0" eaLnBrk="1" fontAlgn="t" latinLnBrk="0" hangingPunct="1">
                        <a:buFont typeface="Wingdings 3" panose="05040102010807070707" pitchFamily="18" charset="2"/>
                        <a:buChar char=""/>
                      </a:pPr>
                      <a:r>
                        <a:rPr lang="el-GR"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Επιλέξιμα συμβάντα για</a:t>
                      </a:r>
                      <a:r>
                        <a:rPr lang="en-US"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 CAN-MDS - </a:t>
                      </a:r>
                      <a:r>
                        <a:rPr lang="el-GR" sz="2400" b="1" i="1"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Ορισμοί περίπτωσης</a:t>
                      </a:r>
                      <a:endParaRPr lang="el-GR"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endParaRPr>
                    </a:p>
                    <a:p>
                      <a:pPr marL="539750" indent="-539750" rtl="0" eaLnBrk="1" fontAlgn="t" latinLnBrk="0" hangingPunct="1">
                        <a:buFont typeface="Wingdings 3" panose="05040102010807070707" pitchFamily="18" charset="2"/>
                        <a:buChar char=""/>
                      </a:pPr>
                      <a:r>
                        <a:rPr lang="el-GR" sz="24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Ηθική σε θέματα CAN-MDS-απορρήτου και εμπιστευτικότητας</a:t>
                      </a:r>
                      <a:endParaRPr lang="en-US" sz="800" dirty="0">
                        <a:latin typeface="Segoe UI Light" panose="020B0502040204020203" pitchFamily="34" charset="0"/>
                        <a:ea typeface="SimSun"/>
                        <a:cs typeface="Segoe UI Light" panose="020B0502040204020203" pitchFamily="34" charset="0"/>
                      </a:endParaRPr>
                    </a:p>
                  </a:txBody>
                  <a:tcPr marL="10027" marR="10027" marT="0" marB="0">
                    <a:lnL>
                      <a:noFill/>
                    </a:lnL>
                    <a:lnR>
                      <a:noFill/>
                    </a:lnR>
                    <a:lnT>
                      <a:noFill/>
                    </a:lnT>
                    <a:lnB w="38100" cap="flat" cmpd="sng" algn="ctr">
                      <a:noFill/>
                      <a:prstDash val="solid"/>
                      <a:round/>
                      <a:headEnd type="none" w="med" len="med"/>
                      <a:tailEnd type="none" w="med" len="med"/>
                    </a:lnB>
                    <a:noFill/>
                  </a:tcPr>
                </a:tc>
                <a:extLst>
                  <a:ext uri="{0D108BD9-81ED-4DB2-BD59-A6C34878D82A}">
                    <a16:rowId xmlns:a16="http://schemas.microsoft.com/office/drawing/2014/main" xmlns="" val="10000"/>
                  </a:ext>
                </a:extLst>
              </a:tr>
            </a:tbl>
          </a:graphicData>
        </a:graphic>
      </p:graphicFrame>
      <p:sp>
        <p:nvSpPr>
          <p:cNvPr id="7" name="Title 1"/>
          <p:cNvSpPr txBox="1">
            <a:spLocks/>
          </p:cNvSpPr>
          <p:nvPr/>
        </p:nvSpPr>
        <p:spPr>
          <a:xfrm>
            <a:off x="3995937" y="-20538"/>
            <a:ext cx="2510755" cy="857250"/>
          </a:xfrm>
          <a:prstGeom prst="rect">
            <a:avLst/>
          </a:prstGeom>
        </p:spPr>
        <p:txBody>
          <a:bodyPr vert="horz" lIns="91438" tIns="45719" rIns="91438" bIns="45719"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l-GR" sz="1600" b="1" dirty="0"/>
          </a:p>
        </p:txBody>
      </p:sp>
      <p:sp>
        <p:nvSpPr>
          <p:cNvPr id="8" name="Title 1"/>
          <p:cNvSpPr txBox="1">
            <a:spLocks/>
          </p:cNvSpPr>
          <p:nvPr/>
        </p:nvSpPr>
        <p:spPr>
          <a:xfrm>
            <a:off x="6588225" y="-39588"/>
            <a:ext cx="2510755" cy="857250"/>
          </a:xfrm>
          <a:prstGeom prst="rect">
            <a:avLst/>
          </a:prstGeom>
        </p:spPr>
        <p:txBody>
          <a:bodyPr vert="horz" lIns="91438" tIns="45719" rIns="91438" bIns="45719"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l-GR" sz="1600" b="1" dirty="0"/>
          </a:p>
        </p:txBody>
      </p:sp>
      <p:pic>
        <p:nvPicPr>
          <p:cNvPr id="9" name="Picture 1"/>
          <p:cNvPicPr>
            <a:picLocks noChangeAspect="1" noChangeArrowheads="1"/>
          </p:cNvPicPr>
          <p:nvPr/>
        </p:nvPicPr>
        <p:blipFill>
          <a:blip r:embed="rId3"/>
          <a:srcRect/>
          <a:stretch>
            <a:fillRect/>
          </a:stretch>
        </p:blipFill>
        <p:spPr bwMode="auto">
          <a:xfrm>
            <a:off x="0" y="1264550"/>
            <a:ext cx="2095500" cy="2841625"/>
          </a:xfrm>
          <a:prstGeom prst="rect">
            <a:avLst/>
          </a:prstGeom>
          <a:noFill/>
          <a:ln w="9525">
            <a:noFill/>
            <a:miter lim="800000"/>
            <a:headEnd/>
            <a:tailEnd/>
          </a:ln>
          <a:effectLst/>
        </p:spPr>
      </p:pic>
    </p:spTree>
    <p:extLst>
      <p:ext uri="{BB962C8B-B14F-4D97-AF65-F5344CB8AC3E}">
        <p14:creationId xmlns:p14="http://schemas.microsoft.com/office/powerpoint/2010/main" xmlns="" val="837308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nodePh="1">
                                  <p:stCondLst>
                                    <p:cond delay="0"/>
                                  </p:stCondLst>
                                  <p:endCondLst>
                                    <p:cond evt="begin" delay="0">
                                      <p:tn val="15"/>
                                    </p:cond>
                                  </p:end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nodePh="1">
                                  <p:stCondLst>
                                    <p:cond delay="0"/>
                                  </p:stCondLst>
                                  <p:endCondLst>
                                    <p:cond evt="begin" delay="0">
                                      <p:tn val="20"/>
                                    </p:cond>
                                  </p:end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xmlns="" val="2417836499"/>
              </p:ext>
            </p:extLst>
          </p:nvPr>
        </p:nvGraphicFramePr>
        <p:xfrm>
          <a:off x="2158712" y="1337550"/>
          <a:ext cx="7100526" cy="2694142"/>
        </p:xfrm>
        <a:graphic>
          <a:graphicData uri="http://schemas.openxmlformats.org/drawingml/2006/table">
            <a:tbl>
              <a:tblPr/>
              <a:tblGrid>
                <a:gridCol w="7100526">
                  <a:extLst>
                    <a:ext uri="{9D8B030D-6E8A-4147-A177-3AD203B41FA5}">
                      <a16:colId xmlns:a16="http://schemas.microsoft.com/office/drawing/2014/main" xmlns="" val="20000"/>
                    </a:ext>
                  </a:extLst>
                </a:gridCol>
              </a:tblGrid>
              <a:tr h="2694142">
                <a:tc>
                  <a:txBody>
                    <a:bodyPr/>
                    <a:lstStyle/>
                    <a:p>
                      <a:pPr marL="0" marR="0" indent="0" algn="l" defTabSz="457200" rtl="0" eaLnBrk="1" fontAlgn="auto" latinLnBrk="0" hangingPunct="1">
                        <a:lnSpc>
                          <a:spcPct val="115000"/>
                        </a:lnSpc>
                        <a:spcBef>
                          <a:spcPts val="0"/>
                        </a:spcBef>
                        <a:spcAft>
                          <a:spcPts val="0"/>
                        </a:spcAft>
                        <a:buClrTx/>
                        <a:buSzTx/>
                        <a:buFont typeface="Wingdings 3" panose="05040102010807070707" pitchFamily="18" charset="2"/>
                        <a:buNone/>
                        <a:tabLst/>
                        <a:defRPr/>
                      </a:pPr>
                      <a:r>
                        <a:rPr lang="el-GR" sz="2300" b="1" dirty="0" smtClean="0">
                          <a:solidFill>
                            <a:schemeClr val="tx1"/>
                          </a:solidFill>
                          <a:latin typeface="Segoe UI Semibold" panose="020B0702040204020203" pitchFamily="34" charset="0"/>
                          <a:ea typeface="Times New Roman"/>
                          <a:cs typeface="Segoe UI Semibold" panose="020B0702040204020203" pitchFamily="34" charset="0"/>
                        </a:rPr>
                        <a:t>ΜΕΡΟΣ</a:t>
                      </a:r>
                      <a:r>
                        <a:rPr lang="en-US" sz="2300" b="1" dirty="0" smtClean="0">
                          <a:solidFill>
                            <a:schemeClr val="tx1"/>
                          </a:solidFill>
                          <a:latin typeface="Segoe UI Semibold" panose="020B0702040204020203" pitchFamily="34" charset="0"/>
                          <a:ea typeface="Times New Roman"/>
                          <a:cs typeface="Segoe UI Semibold" panose="020B0702040204020203" pitchFamily="34" charset="0"/>
                        </a:rPr>
                        <a:t> 2 </a:t>
                      </a:r>
                      <a:r>
                        <a:rPr lang="el-GR" sz="2300" b="1" dirty="0" smtClean="0">
                          <a:solidFill>
                            <a:schemeClr val="tx1"/>
                          </a:solidFill>
                          <a:latin typeface="Segoe UI Semibold" panose="020B0702040204020203" pitchFamily="34" charset="0"/>
                          <a:ea typeface="Times New Roman"/>
                          <a:cs typeface="Segoe UI Semibold" panose="020B0702040204020203" pitchFamily="34" charset="0"/>
                        </a:rPr>
                        <a:t>Ο οδηγός Χειριστή </a:t>
                      </a:r>
                      <a:endParaRPr lang="en-US" sz="2300" b="1" dirty="0" smtClean="0">
                        <a:solidFill>
                          <a:schemeClr val="tx1"/>
                        </a:solidFill>
                        <a:latin typeface="Segoe UI Semibold" panose="020B0702040204020203" pitchFamily="34" charset="0"/>
                        <a:ea typeface="Times New Roman"/>
                        <a:cs typeface="Segoe UI Semibold" panose="020B0702040204020203" pitchFamily="34" charset="0"/>
                      </a:endParaRPr>
                    </a:p>
                    <a:p>
                      <a:pPr marL="263525" marR="0" indent="-263525" algn="l" defTabSz="457200" rtl="0" eaLnBrk="1" fontAlgn="auto" latinLnBrk="0" hangingPunct="1">
                        <a:lnSpc>
                          <a:spcPct val="115000"/>
                        </a:lnSpc>
                        <a:spcBef>
                          <a:spcPts val="0"/>
                        </a:spcBef>
                        <a:spcAft>
                          <a:spcPts val="0"/>
                        </a:spcAft>
                        <a:buClrTx/>
                        <a:buSzTx/>
                        <a:buFont typeface="Wingdings 3" panose="05040102010807070707" pitchFamily="18" charset="2"/>
                        <a:buChar char=""/>
                        <a:tabLst/>
                        <a:defRPr/>
                      </a:pPr>
                      <a:r>
                        <a:rPr lang="el-GR" sz="23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Οδηγός Χειριστή - Δομή</a:t>
                      </a:r>
                      <a:endParaRPr lang="en-US" sz="23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endParaRPr>
                    </a:p>
                    <a:p>
                      <a:pPr marL="720714" lvl="1" indent="-263525" algn="l" defTabSz="457200" rtl="0" eaLnBrk="1" latinLnBrk="0" hangingPunct="1">
                        <a:lnSpc>
                          <a:spcPct val="115000"/>
                        </a:lnSpc>
                        <a:spcAft>
                          <a:spcPts val="0"/>
                        </a:spcAft>
                        <a:buFont typeface="Wingdings 3" panose="05040102010807070707" pitchFamily="18" charset="2"/>
                        <a:buChar char=""/>
                      </a:pPr>
                      <a:r>
                        <a:rPr lang="en-US" sz="2300" b="1" i="0" u="none" strike="noStrike" kern="1200" dirty="0" smtClean="0">
                          <a:solidFill>
                            <a:schemeClr val="accent1"/>
                          </a:solidFill>
                          <a:effectLst/>
                          <a:latin typeface="Segoe UI Light" panose="020B0502040204020203" pitchFamily="34" charset="0"/>
                          <a:ea typeface="+mn-ea"/>
                          <a:cs typeface="Segoe UI Light" panose="020B0502040204020203" pitchFamily="34" charset="0"/>
                        </a:rPr>
                        <a:t>CAN-MDS </a:t>
                      </a:r>
                      <a:r>
                        <a:rPr lang="el-GR" sz="2400" dirty="0" smtClean="0">
                          <a:solidFill>
                            <a:schemeClr val="accent1">
                              <a:lumMod val="75000"/>
                            </a:schemeClr>
                          </a:solidFill>
                        </a:rPr>
                        <a:t>άξονες</a:t>
                      </a:r>
                      <a:endParaRPr lang="el-GR" sz="2300" b="1" i="0" u="none" strike="noStrike" kern="1200" dirty="0" smtClean="0">
                        <a:solidFill>
                          <a:schemeClr val="accent1">
                            <a:lumMod val="75000"/>
                          </a:schemeClr>
                        </a:solidFill>
                        <a:effectLst/>
                        <a:latin typeface="Segoe UI Light" panose="020B0502040204020203" pitchFamily="34" charset="0"/>
                        <a:ea typeface="+mn-ea"/>
                        <a:cs typeface="Segoe UI Light" panose="020B0502040204020203" pitchFamily="34" charset="0"/>
                      </a:endParaRPr>
                    </a:p>
                    <a:p>
                      <a:pPr marL="720714" lvl="1" indent="-263525" algn="l" defTabSz="457200" rtl="0" eaLnBrk="1" latinLnBrk="0" hangingPunct="1">
                        <a:lnSpc>
                          <a:spcPct val="115000"/>
                        </a:lnSpc>
                        <a:spcAft>
                          <a:spcPts val="0"/>
                        </a:spcAft>
                        <a:buFont typeface="Wingdings 3" panose="05040102010807070707" pitchFamily="18" charset="2"/>
                        <a:buChar char=""/>
                      </a:pPr>
                      <a:r>
                        <a:rPr lang="el-GR" sz="23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συλλογή δεδομένων και αναφορά δεδομένων</a:t>
                      </a:r>
                    </a:p>
                    <a:p>
                      <a:pPr marL="720714" lvl="1" indent="-263525" algn="l" defTabSz="457200" rtl="0" eaLnBrk="1" latinLnBrk="0" hangingPunct="1">
                        <a:lnSpc>
                          <a:spcPct val="115000"/>
                        </a:lnSpc>
                        <a:spcAft>
                          <a:spcPts val="0"/>
                        </a:spcAft>
                        <a:buFont typeface="Wingdings 3" panose="05040102010807070707" pitchFamily="18" charset="2"/>
                        <a:buChar char=""/>
                      </a:pPr>
                      <a:r>
                        <a:rPr lang="el-GR" sz="23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στοιχεία δεδομένων στον Οδηγό χειριστή</a:t>
                      </a:r>
                    </a:p>
                    <a:p>
                      <a:pPr marL="720714" lvl="1" indent="-263525" algn="l" defTabSz="457200" rtl="0" eaLnBrk="1" latinLnBrk="0" hangingPunct="1">
                        <a:lnSpc>
                          <a:spcPct val="115000"/>
                        </a:lnSpc>
                        <a:spcAft>
                          <a:spcPts val="0"/>
                        </a:spcAft>
                        <a:buFont typeface="Wingdings 3" panose="05040102010807070707" pitchFamily="18" charset="2"/>
                        <a:buChar char=""/>
                      </a:pPr>
                      <a:r>
                        <a:rPr lang="el-GR" sz="23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ανατροφοδότηση στον χειριστή</a:t>
                      </a:r>
                      <a:endParaRPr lang="el-GR" sz="2300" b="1" i="0" u="none" strike="noStrike" kern="1200" dirty="0">
                        <a:solidFill>
                          <a:schemeClr val="tx1"/>
                        </a:solidFill>
                        <a:effectLst/>
                        <a:latin typeface="Segoe UI Light" panose="020B0502040204020203" pitchFamily="34" charset="0"/>
                        <a:ea typeface="+mn-ea"/>
                        <a:cs typeface="Segoe UI Light" panose="020B0502040204020203" pitchFamily="34" charset="0"/>
                      </a:endParaRPr>
                    </a:p>
                  </a:txBody>
                  <a:tcPr marL="10027" marR="10027" marT="0" marB="0">
                    <a:lnL>
                      <a:noFill/>
                    </a:lnL>
                    <a:lnR>
                      <a:noFill/>
                    </a:lnR>
                    <a:lnT>
                      <a:noFill/>
                    </a:lnT>
                    <a:lnB w="38100" cap="flat" cmpd="sng" algn="ctr">
                      <a:noFill/>
                      <a:prstDash val="solid"/>
                      <a:round/>
                      <a:headEnd type="none" w="med" len="med"/>
                      <a:tailEnd type="none" w="med" len="med"/>
                    </a:lnB>
                    <a:noFill/>
                  </a:tcPr>
                </a:tc>
                <a:extLst>
                  <a:ext uri="{0D108BD9-81ED-4DB2-BD59-A6C34878D82A}">
                    <a16:rowId xmlns:a16="http://schemas.microsoft.com/office/drawing/2014/main" xmlns="" val="10000"/>
                  </a:ext>
                </a:extLst>
              </a:tr>
            </a:tbl>
          </a:graphicData>
        </a:graphic>
      </p:graphicFrame>
      <p:sp>
        <p:nvSpPr>
          <p:cNvPr id="7" name="Title 1"/>
          <p:cNvSpPr txBox="1">
            <a:spLocks/>
          </p:cNvSpPr>
          <p:nvPr/>
        </p:nvSpPr>
        <p:spPr>
          <a:xfrm>
            <a:off x="3995937" y="-20538"/>
            <a:ext cx="2510755" cy="857250"/>
          </a:xfrm>
          <a:prstGeom prst="rect">
            <a:avLst/>
          </a:prstGeom>
        </p:spPr>
        <p:txBody>
          <a:bodyPr vert="horz" lIns="91438" tIns="45719" rIns="91438" bIns="45719"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l-GR" sz="1600" b="1" dirty="0"/>
          </a:p>
        </p:txBody>
      </p:sp>
      <p:sp>
        <p:nvSpPr>
          <p:cNvPr id="8" name="Title 1"/>
          <p:cNvSpPr txBox="1">
            <a:spLocks/>
          </p:cNvSpPr>
          <p:nvPr/>
        </p:nvSpPr>
        <p:spPr>
          <a:xfrm>
            <a:off x="6588225" y="-39588"/>
            <a:ext cx="2510755" cy="857250"/>
          </a:xfrm>
          <a:prstGeom prst="rect">
            <a:avLst/>
          </a:prstGeom>
        </p:spPr>
        <p:txBody>
          <a:bodyPr vert="horz" lIns="91438" tIns="45719" rIns="91438" bIns="45719"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l-GR" sz="1600" b="1" dirty="0"/>
          </a:p>
        </p:txBody>
      </p:sp>
      <p:sp>
        <p:nvSpPr>
          <p:cNvPr id="10" name="Title 1"/>
          <p:cNvSpPr txBox="1">
            <a:spLocks/>
          </p:cNvSpPr>
          <p:nvPr/>
        </p:nvSpPr>
        <p:spPr>
          <a:xfrm>
            <a:off x="159204" y="81877"/>
            <a:ext cx="8805182" cy="857250"/>
          </a:xfrm>
          <a:prstGeom prst="rect">
            <a:avLst/>
          </a:prstGeom>
        </p:spPr>
        <p:txBody>
          <a:bodyPr vert="horz" lIns="68580" tIns="34290" rIns="68580" bIns="34290" rtlCol="0" anchor="ctr">
            <a:noAutofit/>
          </a:bodyPr>
          <a:lstStyle/>
          <a:p>
            <a:pPr defTabSz="685783">
              <a:lnSpc>
                <a:spcPct val="90000"/>
              </a:lnSpc>
              <a:spcBef>
                <a:spcPct val="0"/>
              </a:spcBef>
              <a:defRPr/>
            </a:pPr>
            <a:r>
              <a:rPr lang="en-US" sz="2700" dirty="0" smtClean="0">
                <a:latin typeface="Segoe UI Black" panose="020B0A02040204020203" pitchFamily="34" charset="0"/>
                <a:ea typeface="Segoe UI Black" panose="020B0A02040204020203" pitchFamily="34" charset="0"/>
                <a:cs typeface="+mj-cs"/>
              </a:rPr>
              <a:t>CAN-MDS </a:t>
            </a:r>
            <a:r>
              <a:rPr lang="el-GR" sz="2800" dirty="0"/>
              <a:t>Εγχειρίδιο </a:t>
            </a:r>
            <a:r>
              <a:rPr lang="el-GR" sz="2800" dirty="0" smtClean="0"/>
              <a:t>Χειριστή </a:t>
            </a:r>
            <a:r>
              <a:rPr lang="el-GR" sz="2800" dirty="0"/>
              <a:t>– Δομή </a:t>
            </a:r>
            <a:endParaRPr lang="el-GR" sz="2700" dirty="0">
              <a:latin typeface="Segoe UI Black" panose="020B0A02040204020203" pitchFamily="34" charset="0"/>
              <a:ea typeface="Segoe UI Black" panose="020B0A02040204020203" pitchFamily="34" charset="0"/>
              <a:cs typeface="+mj-cs"/>
            </a:endParaRPr>
          </a:p>
        </p:txBody>
      </p:sp>
      <p:pic>
        <p:nvPicPr>
          <p:cNvPr id="18433" name="Picture 1"/>
          <p:cNvPicPr>
            <a:picLocks noChangeAspect="1" noChangeArrowheads="1"/>
          </p:cNvPicPr>
          <p:nvPr/>
        </p:nvPicPr>
        <p:blipFill>
          <a:blip r:embed="rId3"/>
          <a:srcRect/>
          <a:stretch>
            <a:fillRect/>
          </a:stretch>
        </p:blipFill>
        <p:spPr bwMode="auto">
          <a:xfrm>
            <a:off x="0" y="1264550"/>
            <a:ext cx="2095500" cy="2841625"/>
          </a:xfrm>
          <a:prstGeom prst="rect">
            <a:avLst/>
          </a:prstGeom>
          <a:noFill/>
          <a:ln w="9525">
            <a:noFill/>
            <a:miter lim="800000"/>
            <a:headEnd/>
            <a:tailEnd/>
          </a:ln>
          <a:effectLst/>
        </p:spPr>
      </p:pic>
    </p:spTree>
    <p:extLst>
      <p:ext uri="{BB962C8B-B14F-4D97-AF65-F5344CB8AC3E}">
        <p14:creationId xmlns:p14="http://schemas.microsoft.com/office/powerpoint/2010/main" xmlns="" val="2657808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nodePh="1">
                                  <p:stCondLst>
                                    <p:cond delay="0"/>
                                  </p:stCondLst>
                                  <p:endCondLst>
                                    <p:cond evt="begin" delay="0">
                                      <p:tn val="15"/>
                                    </p:cond>
                                  </p:end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nodePh="1">
                                  <p:stCondLst>
                                    <p:cond delay="0"/>
                                  </p:stCondLst>
                                  <p:endCondLst>
                                    <p:cond evt="begin" delay="0">
                                      <p:tn val="20"/>
                                    </p:cond>
                                  </p:end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14192"/>
            <a:ext cx="7886700" cy="892970"/>
          </a:xfrm>
        </p:spPr>
        <p:txBody>
          <a:bodyPr>
            <a:normAutofit/>
          </a:bodyPr>
          <a:lstStyle/>
          <a:p>
            <a:r>
              <a:rPr lang="el-GR" sz="2000" b="1" dirty="0" smtClean="0">
                <a:solidFill>
                  <a:schemeClr val="accent1"/>
                </a:solidFill>
              </a:rPr>
              <a:t>Άξονες </a:t>
            </a:r>
            <a:r>
              <a:rPr lang="el-GR" sz="2000" b="1" dirty="0">
                <a:solidFill>
                  <a:schemeClr val="accent1"/>
                </a:solidFill>
              </a:rPr>
              <a:t>&amp; </a:t>
            </a:r>
            <a:r>
              <a:rPr lang="el-GR" sz="2000" b="1" dirty="0" smtClean="0">
                <a:solidFill>
                  <a:schemeClr val="accent1"/>
                </a:solidFill>
              </a:rPr>
              <a:t>Στοιχεία Δεδομένων</a:t>
            </a:r>
            <a:r>
              <a:rPr lang="el-GR" sz="2000" b="1" dirty="0">
                <a:solidFill>
                  <a:schemeClr val="accent1"/>
                </a:solidFill>
              </a:rPr>
              <a:t/>
            </a:r>
            <a:br>
              <a:rPr lang="el-GR" sz="2000" b="1" dirty="0">
                <a:solidFill>
                  <a:schemeClr val="accent1"/>
                </a:solidFill>
              </a:rPr>
            </a:br>
            <a:r>
              <a:rPr lang="el-GR" sz="2000" b="1" dirty="0" smtClean="0">
                <a:solidFill>
                  <a:schemeClr val="accent1"/>
                </a:solidFill>
              </a:rPr>
              <a:t>του </a:t>
            </a:r>
            <a:r>
              <a:rPr lang="en-US" sz="2000" dirty="0" smtClean="0"/>
              <a:t>CAN-MDS</a:t>
            </a:r>
            <a:endParaRPr lang="el-GR" sz="2000"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2649214232"/>
              </p:ext>
            </p:extLst>
          </p:nvPr>
        </p:nvGraphicFramePr>
        <p:xfrm>
          <a:off x="2813831" y="874591"/>
          <a:ext cx="5802351" cy="3962400"/>
        </p:xfrm>
        <a:graphic>
          <a:graphicData uri="http://schemas.openxmlformats.org/drawingml/2006/table">
            <a:tbl>
              <a:tblPr/>
              <a:tblGrid>
                <a:gridCol w="1566415">
                  <a:extLst>
                    <a:ext uri="{9D8B030D-6E8A-4147-A177-3AD203B41FA5}">
                      <a16:colId xmlns:a16="http://schemas.microsoft.com/office/drawing/2014/main" xmlns="" val="20000"/>
                    </a:ext>
                  </a:extLst>
                </a:gridCol>
                <a:gridCol w="4235936">
                  <a:extLst>
                    <a:ext uri="{9D8B030D-6E8A-4147-A177-3AD203B41FA5}">
                      <a16:colId xmlns:a16="http://schemas.microsoft.com/office/drawing/2014/main" xmlns="" val="20001"/>
                    </a:ext>
                  </a:extLst>
                </a:gridCol>
              </a:tblGrid>
              <a:tr h="194310">
                <a:tc>
                  <a:txBody>
                    <a:bodyPr/>
                    <a:lstStyle/>
                    <a:p>
                      <a:pPr marR="0" indent="0" algn="ctr" rtl="0">
                        <a:spcBef>
                          <a:spcPts val="0"/>
                        </a:spcBef>
                        <a:spcAft>
                          <a:spcPts val="0"/>
                        </a:spcAft>
                      </a:pPr>
                      <a:r>
                        <a:rPr lang="el-GR" sz="1300" b="1" kern="1400" dirty="0" smtClean="0">
                          <a:solidFill>
                            <a:srgbClr val="FFFFFF"/>
                          </a:solidFill>
                          <a:latin typeface="Segoe UI Light" panose="020B0502040204020203" pitchFamily="34" charset="0"/>
                          <a:cs typeface="Segoe UI Light" panose="020B0502040204020203" pitchFamily="34" charset="0"/>
                        </a:rPr>
                        <a:t>Στοιχεία Δεδομένων </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rgbClr val="4F81BD"/>
                    </a:solidFill>
                  </a:tcPr>
                </a:tc>
                <a:tc>
                  <a:txBody>
                    <a:bodyPr/>
                    <a:lstStyle/>
                    <a:p>
                      <a:pPr marR="0" indent="0" algn="ctr" rtl="0">
                        <a:spcBef>
                          <a:spcPts val="0"/>
                        </a:spcBef>
                        <a:spcAft>
                          <a:spcPts val="0"/>
                        </a:spcAft>
                      </a:pPr>
                      <a:r>
                        <a:rPr lang="el-GR" sz="1300" b="1" kern="1400" dirty="0" smtClean="0">
                          <a:solidFill>
                            <a:srgbClr val="FFFFFF"/>
                          </a:solidFill>
                          <a:latin typeface="Segoe UI Light" panose="020B0502040204020203" pitchFamily="34" charset="0"/>
                          <a:cs typeface="Segoe UI Light" panose="020B0502040204020203" pitchFamily="34" charset="0"/>
                        </a:rPr>
                        <a:t>Ετικέτες</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rgbClr val="4F81BD"/>
                    </a:solidFill>
                  </a:tcPr>
                </a:tc>
                <a:extLst>
                  <a:ext uri="{0D108BD9-81ED-4DB2-BD59-A6C34878D82A}">
                    <a16:rowId xmlns:a16="http://schemas.microsoft.com/office/drawing/2014/main" xmlns="" val="10000"/>
                  </a:ext>
                </a:extLst>
              </a:tr>
              <a:tr h="194310">
                <a:tc>
                  <a:txBody>
                    <a:bodyPr/>
                    <a:lstStyle/>
                    <a:p>
                      <a:pPr marR="0" indent="0" algn="ctr" rtl="0">
                        <a:spcBef>
                          <a:spcPts val="0"/>
                        </a:spcBef>
                        <a:spcAft>
                          <a:spcPts val="0"/>
                        </a:spcAft>
                      </a:pPr>
                      <a:r>
                        <a:rPr lang="en-US" sz="1300" b="1" kern="1400" dirty="0">
                          <a:solidFill>
                            <a:srgbClr val="000000"/>
                          </a:solidFill>
                          <a:latin typeface="Segoe UI Light" panose="020B0502040204020203" pitchFamily="34" charset="0"/>
                          <a:cs typeface="Segoe UI Light" panose="020B0502040204020203" pitchFamily="34" charset="0"/>
                        </a:rPr>
                        <a:t>R1</a:t>
                      </a:r>
                      <a:endParaRPr lang="en-US"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accent1">
                        <a:lumMod val="20000"/>
                        <a:lumOff val="80000"/>
                      </a:schemeClr>
                    </a:solidFill>
                  </a:tcPr>
                </a:tc>
                <a:tc>
                  <a:txBody>
                    <a:bodyPr/>
                    <a:lstStyle/>
                    <a:p>
                      <a:pPr marR="0" indent="0" algn="just" rtl="0">
                        <a:spcBef>
                          <a:spcPts val="0"/>
                        </a:spcBef>
                        <a:spcAft>
                          <a:spcPts val="0"/>
                        </a:spcAft>
                      </a:pPr>
                      <a:r>
                        <a:rPr lang="en-US" sz="1300" kern="1400" dirty="0" smtClean="0">
                          <a:solidFill>
                            <a:srgbClr val="000000"/>
                          </a:solidFill>
                          <a:latin typeface="Segoe UI Light" panose="020B0502040204020203" pitchFamily="34" charset="0"/>
                          <a:cs typeface="Segoe UI Light" panose="020B0502040204020203" pitchFamily="34" charset="0"/>
                        </a:rPr>
                        <a:t>ID</a:t>
                      </a:r>
                      <a:r>
                        <a:rPr lang="el-GR" sz="1300" kern="1400" dirty="0" smtClean="0">
                          <a:solidFill>
                            <a:srgbClr val="000000"/>
                          </a:solidFill>
                          <a:latin typeface="Segoe UI Light" panose="020B0502040204020203" pitchFamily="34" charset="0"/>
                          <a:cs typeface="Segoe UI Light" panose="020B0502040204020203" pitchFamily="34" charset="0"/>
                        </a:rPr>
                        <a:t> Φορέα</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xmlns="" val="10001"/>
                  </a:ext>
                </a:extLst>
              </a:tr>
              <a:tr h="194310">
                <a:tc>
                  <a:txBody>
                    <a:bodyPr/>
                    <a:lstStyle/>
                    <a:p>
                      <a:pPr marR="0" indent="0" algn="ctr" rtl="0">
                        <a:spcBef>
                          <a:spcPts val="0"/>
                        </a:spcBef>
                        <a:spcAft>
                          <a:spcPts val="0"/>
                        </a:spcAft>
                      </a:pPr>
                      <a:r>
                        <a:rPr lang="en-US" sz="1300" b="1" kern="1400" dirty="0">
                          <a:solidFill>
                            <a:srgbClr val="000000"/>
                          </a:solidFill>
                          <a:latin typeface="Segoe UI Light" panose="020B0502040204020203" pitchFamily="34" charset="0"/>
                          <a:cs typeface="Segoe UI Light" panose="020B0502040204020203" pitchFamily="34" charset="0"/>
                        </a:rPr>
                        <a:t>R2</a:t>
                      </a:r>
                      <a:endParaRPr lang="en-US"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accent1">
                        <a:lumMod val="20000"/>
                        <a:lumOff val="80000"/>
                      </a:schemeClr>
                    </a:solidFill>
                  </a:tcPr>
                </a:tc>
                <a:tc>
                  <a:txBody>
                    <a:bodyPr/>
                    <a:lstStyle/>
                    <a:p>
                      <a:pPr marR="0" indent="0" algn="just" rtl="0">
                        <a:spcBef>
                          <a:spcPts val="0"/>
                        </a:spcBef>
                        <a:spcAft>
                          <a:spcPts val="0"/>
                        </a:spcAft>
                      </a:pPr>
                      <a:r>
                        <a:rPr lang="en-US" sz="1300" kern="1400" dirty="0" smtClean="0">
                          <a:solidFill>
                            <a:srgbClr val="000000"/>
                          </a:solidFill>
                          <a:latin typeface="Segoe UI Light" panose="020B0502040204020203" pitchFamily="34" charset="0"/>
                          <a:cs typeface="Segoe UI Light" panose="020B0502040204020203" pitchFamily="34" charset="0"/>
                        </a:rPr>
                        <a:t>ID</a:t>
                      </a:r>
                      <a:r>
                        <a:rPr lang="el-GR" sz="1300" kern="1400" dirty="0" smtClean="0">
                          <a:solidFill>
                            <a:srgbClr val="000000"/>
                          </a:solidFill>
                          <a:latin typeface="Segoe UI Light" panose="020B0502040204020203" pitchFamily="34" charset="0"/>
                          <a:cs typeface="Segoe UI Light" panose="020B0502040204020203" pitchFamily="34" charset="0"/>
                        </a:rPr>
                        <a:t> Χειριστή</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xmlns="" val="10002"/>
                  </a:ext>
                </a:extLst>
              </a:tr>
              <a:tr h="194310">
                <a:tc>
                  <a:txBody>
                    <a:bodyPr/>
                    <a:lstStyle/>
                    <a:p>
                      <a:pPr marR="0" indent="0" algn="ctr" rtl="0">
                        <a:spcBef>
                          <a:spcPts val="0"/>
                        </a:spcBef>
                        <a:spcAft>
                          <a:spcPts val="0"/>
                        </a:spcAft>
                      </a:pPr>
                      <a:r>
                        <a:rPr lang="en-US" sz="1300" b="1" kern="1400" dirty="0">
                          <a:solidFill>
                            <a:srgbClr val="000000"/>
                          </a:solidFill>
                          <a:latin typeface="Segoe UI Light" panose="020B0502040204020203" pitchFamily="34" charset="0"/>
                          <a:cs typeface="Segoe UI Light" panose="020B0502040204020203" pitchFamily="34" charset="0"/>
                        </a:rPr>
                        <a:t>R3</a:t>
                      </a:r>
                      <a:endParaRPr lang="en-US"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accent1">
                        <a:lumMod val="20000"/>
                        <a:lumOff val="80000"/>
                      </a:schemeClr>
                    </a:solidFill>
                  </a:tcPr>
                </a:tc>
                <a:tc>
                  <a:txBody>
                    <a:bodyPr/>
                    <a:lstStyle/>
                    <a:p>
                      <a:pPr marR="0" indent="0" algn="just" rtl="0">
                        <a:spcBef>
                          <a:spcPts val="0"/>
                        </a:spcBef>
                        <a:spcAft>
                          <a:spcPts val="0"/>
                        </a:spcAft>
                      </a:pPr>
                      <a:r>
                        <a:rPr lang="el-GR" sz="1300" kern="1400" dirty="0" smtClean="0">
                          <a:solidFill>
                            <a:srgbClr val="000000"/>
                          </a:solidFill>
                          <a:latin typeface="Segoe UI Light" panose="020B0502040204020203" pitchFamily="34" charset="0"/>
                          <a:cs typeface="Segoe UI Light" panose="020B0502040204020203" pitchFamily="34" charset="0"/>
                        </a:rPr>
                        <a:t>Ημερομηνία Καταγραφής</a:t>
                      </a:r>
                      <a:r>
                        <a:rPr lang="el-GR" sz="1300" kern="1400" baseline="0" dirty="0" smtClean="0">
                          <a:solidFill>
                            <a:srgbClr val="000000"/>
                          </a:solidFill>
                          <a:latin typeface="Segoe UI Light" panose="020B0502040204020203" pitchFamily="34" charset="0"/>
                          <a:cs typeface="Segoe UI Light" panose="020B0502040204020203" pitchFamily="34" charset="0"/>
                        </a:rPr>
                        <a:t> </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xmlns="" val="10003"/>
                  </a:ext>
                </a:extLst>
              </a:tr>
              <a:tr h="194310">
                <a:tc>
                  <a:txBody>
                    <a:bodyPr/>
                    <a:lstStyle/>
                    <a:p>
                      <a:pPr marR="0" indent="0" algn="ctr" rtl="0">
                        <a:spcBef>
                          <a:spcPts val="0"/>
                        </a:spcBef>
                        <a:spcAft>
                          <a:spcPts val="0"/>
                        </a:spcAft>
                      </a:pPr>
                      <a:r>
                        <a:rPr lang="en-US" sz="1300" b="1" kern="1400" dirty="0">
                          <a:solidFill>
                            <a:srgbClr val="000000"/>
                          </a:solidFill>
                          <a:latin typeface="Segoe UI Light" panose="020B0502040204020203" pitchFamily="34" charset="0"/>
                          <a:cs typeface="Segoe UI Light" panose="020B0502040204020203" pitchFamily="34" charset="0"/>
                        </a:rPr>
                        <a:t>R4</a:t>
                      </a:r>
                      <a:endParaRPr lang="en-US"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accent1">
                        <a:lumMod val="20000"/>
                        <a:lumOff val="80000"/>
                      </a:schemeClr>
                    </a:solidFill>
                  </a:tcPr>
                </a:tc>
                <a:tc>
                  <a:txBody>
                    <a:bodyPr/>
                    <a:lstStyle/>
                    <a:p>
                      <a:pPr marR="0" indent="0" algn="just" rtl="0">
                        <a:spcBef>
                          <a:spcPts val="0"/>
                        </a:spcBef>
                        <a:spcAft>
                          <a:spcPts val="0"/>
                        </a:spcAft>
                      </a:pPr>
                      <a:r>
                        <a:rPr lang="el-GR" sz="1300" kern="1400" dirty="0" smtClean="0">
                          <a:solidFill>
                            <a:srgbClr val="000000"/>
                          </a:solidFill>
                          <a:latin typeface="Segoe UI Light" panose="020B0502040204020203" pitchFamily="34" charset="0"/>
                          <a:cs typeface="Segoe UI Light" panose="020B0502040204020203" pitchFamily="34" charset="0"/>
                        </a:rPr>
                        <a:t>Πηγή Πληροφοριών </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xmlns="" val="10004"/>
                  </a:ext>
                </a:extLst>
              </a:tr>
              <a:tr h="194310">
                <a:tc>
                  <a:txBody>
                    <a:bodyPr/>
                    <a:lstStyle/>
                    <a:p>
                      <a:pPr marR="0" indent="0" algn="ctr" rtl="0">
                        <a:spcBef>
                          <a:spcPts val="0"/>
                        </a:spcBef>
                        <a:spcAft>
                          <a:spcPts val="0"/>
                        </a:spcAft>
                      </a:pPr>
                      <a:r>
                        <a:rPr lang="en-US" sz="1300" b="1" kern="1400" dirty="0">
                          <a:solidFill>
                            <a:srgbClr val="000000"/>
                          </a:solidFill>
                          <a:latin typeface="Segoe UI Light" panose="020B0502040204020203" pitchFamily="34" charset="0"/>
                          <a:cs typeface="Segoe UI Light" panose="020B0502040204020203" pitchFamily="34" charset="0"/>
                        </a:rPr>
                        <a:t>I1</a:t>
                      </a:r>
                      <a:endParaRPr lang="en-US"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tcPr>
                </a:tc>
                <a:tc>
                  <a:txBody>
                    <a:bodyPr/>
                    <a:lstStyle/>
                    <a:p>
                      <a:pPr marR="0" indent="0" algn="just" rtl="0">
                        <a:spcBef>
                          <a:spcPts val="0"/>
                        </a:spcBef>
                        <a:spcAft>
                          <a:spcPts val="0"/>
                        </a:spcAft>
                      </a:pPr>
                      <a:r>
                        <a:rPr lang="en-GB" sz="1300" dirty="0" smtClean="0">
                          <a:latin typeface="Segoe UI Light" panose="020B0502040204020203" pitchFamily="34" charset="0"/>
                          <a:cs typeface="Segoe UI Light" panose="020B0502040204020203" pitchFamily="34" charset="0"/>
                        </a:rPr>
                        <a:t>ID</a:t>
                      </a:r>
                      <a:r>
                        <a:rPr lang="el-GR" sz="1300" dirty="0" smtClean="0">
                          <a:latin typeface="Segoe UI Light" panose="020B0502040204020203" pitchFamily="34" charset="0"/>
                          <a:cs typeface="Segoe UI Light" panose="020B0502040204020203" pitchFamily="34" charset="0"/>
                        </a:rPr>
                        <a:t> Περιστατικού </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tcPr>
                </a:tc>
                <a:extLst>
                  <a:ext uri="{0D108BD9-81ED-4DB2-BD59-A6C34878D82A}">
                    <a16:rowId xmlns:a16="http://schemas.microsoft.com/office/drawing/2014/main" xmlns="" val="10005"/>
                  </a:ext>
                </a:extLst>
              </a:tr>
              <a:tr h="194310">
                <a:tc>
                  <a:txBody>
                    <a:bodyPr/>
                    <a:lstStyle/>
                    <a:p>
                      <a:pPr marR="0" indent="0" algn="ctr" rtl="0">
                        <a:spcBef>
                          <a:spcPts val="0"/>
                        </a:spcBef>
                        <a:spcAft>
                          <a:spcPts val="0"/>
                        </a:spcAft>
                      </a:pPr>
                      <a:r>
                        <a:rPr lang="en-US" sz="1300" b="1" kern="1400" dirty="0">
                          <a:solidFill>
                            <a:srgbClr val="000000"/>
                          </a:solidFill>
                          <a:latin typeface="Segoe UI Light" panose="020B0502040204020203" pitchFamily="34" charset="0"/>
                          <a:cs typeface="Segoe UI Light" panose="020B0502040204020203" pitchFamily="34" charset="0"/>
                        </a:rPr>
                        <a:t>I2</a:t>
                      </a:r>
                      <a:endParaRPr lang="en-US"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tcPr>
                </a:tc>
                <a:tc>
                  <a:txBody>
                    <a:bodyPr/>
                    <a:lstStyle/>
                    <a:p>
                      <a:pPr marR="0" indent="0" algn="just" rtl="0">
                        <a:spcBef>
                          <a:spcPts val="0"/>
                        </a:spcBef>
                        <a:spcAft>
                          <a:spcPts val="0"/>
                        </a:spcAft>
                      </a:pPr>
                      <a:r>
                        <a:rPr lang="el-GR" sz="1300" dirty="0" smtClean="0">
                          <a:latin typeface="Segoe UI Light" panose="020B0502040204020203" pitchFamily="34" charset="0"/>
                          <a:cs typeface="Segoe UI Light" panose="020B0502040204020203" pitchFamily="34" charset="0"/>
                        </a:rPr>
                        <a:t>Ημερομηνία Περιστατικού </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tcPr>
                </a:tc>
                <a:extLst>
                  <a:ext uri="{0D108BD9-81ED-4DB2-BD59-A6C34878D82A}">
                    <a16:rowId xmlns:a16="http://schemas.microsoft.com/office/drawing/2014/main" xmlns="" val="10006"/>
                  </a:ext>
                </a:extLst>
              </a:tr>
              <a:tr h="194310">
                <a:tc>
                  <a:txBody>
                    <a:bodyPr/>
                    <a:lstStyle/>
                    <a:p>
                      <a:pPr marR="0" indent="0" algn="ctr" rtl="0">
                        <a:spcBef>
                          <a:spcPts val="0"/>
                        </a:spcBef>
                        <a:spcAft>
                          <a:spcPts val="0"/>
                        </a:spcAft>
                      </a:pPr>
                      <a:r>
                        <a:rPr lang="en-US" sz="1300" b="1" kern="1400" dirty="0">
                          <a:solidFill>
                            <a:srgbClr val="000000"/>
                          </a:solidFill>
                          <a:latin typeface="Segoe UI Light" panose="020B0502040204020203" pitchFamily="34" charset="0"/>
                          <a:cs typeface="Segoe UI Light" panose="020B0502040204020203" pitchFamily="34" charset="0"/>
                        </a:rPr>
                        <a:t>I3</a:t>
                      </a:r>
                      <a:endParaRPr lang="en-US"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tcPr>
                </a:tc>
                <a:tc>
                  <a:txBody>
                    <a:bodyPr/>
                    <a:lstStyle/>
                    <a:p>
                      <a:pPr marR="0" indent="0" algn="just" rtl="0">
                        <a:spcBef>
                          <a:spcPts val="0"/>
                        </a:spcBef>
                        <a:spcAft>
                          <a:spcPts val="0"/>
                        </a:spcAft>
                      </a:pPr>
                      <a:r>
                        <a:rPr lang="el-GR" sz="1300" dirty="0" smtClean="0">
                          <a:latin typeface="Segoe UI Light" panose="020B0502040204020203" pitchFamily="34" charset="0"/>
                          <a:cs typeface="Segoe UI Light" panose="020B0502040204020203" pitchFamily="34" charset="0"/>
                        </a:rPr>
                        <a:t>Μορφή Κακομεταχείρισης</a:t>
                      </a:r>
                      <a:r>
                        <a:rPr lang="el-GR" sz="1300" baseline="0" dirty="0" smtClean="0">
                          <a:latin typeface="Segoe UI Light" panose="020B0502040204020203" pitchFamily="34" charset="0"/>
                          <a:cs typeface="Segoe UI Light" panose="020B0502040204020203" pitchFamily="34" charset="0"/>
                        </a:rPr>
                        <a:t>  </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tcPr>
                </a:tc>
                <a:extLst>
                  <a:ext uri="{0D108BD9-81ED-4DB2-BD59-A6C34878D82A}">
                    <a16:rowId xmlns:a16="http://schemas.microsoft.com/office/drawing/2014/main" xmlns="" val="10007"/>
                  </a:ext>
                </a:extLst>
              </a:tr>
              <a:tr h="194310">
                <a:tc>
                  <a:txBody>
                    <a:bodyPr/>
                    <a:lstStyle/>
                    <a:p>
                      <a:pPr marR="0" indent="0" algn="ctr" rtl="0">
                        <a:spcBef>
                          <a:spcPts val="0"/>
                        </a:spcBef>
                        <a:spcAft>
                          <a:spcPts val="0"/>
                        </a:spcAft>
                      </a:pPr>
                      <a:r>
                        <a:rPr lang="en-US" sz="1300" b="1" kern="1400" dirty="0">
                          <a:solidFill>
                            <a:srgbClr val="000000"/>
                          </a:solidFill>
                          <a:latin typeface="Segoe UI Light" panose="020B0502040204020203" pitchFamily="34" charset="0"/>
                          <a:cs typeface="Segoe UI Light" panose="020B0502040204020203" pitchFamily="34" charset="0"/>
                        </a:rPr>
                        <a:t>I4</a:t>
                      </a:r>
                      <a:endParaRPr lang="en-US"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tcPr>
                </a:tc>
                <a:tc>
                  <a:txBody>
                    <a:bodyPr/>
                    <a:lstStyle/>
                    <a:p>
                      <a:pPr marR="0" indent="0" algn="just" rtl="0">
                        <a:spcBef>
                          <a:spcPts val="0"/>
                        </a:spcBef>
                        <a:spcAft>
                          <a:spcPts val="0"/>
                        </a:spcAft>
                      </a:pPr>
                      <a:r>
                        <a:rPr lang="el-GR" sz="1300" dirty="0" smtClean="0">
                          <a:latin typeface="Segoe UI Light" panose="020B0502040204020203" pitchFamily="34" charset="0"/>
                          <a:cs typeface="Segoe UI Light" panose="020B0502040204020203" pitchFamily="34" charset="0"/>
                        </a:rPr>
                        <a:t>Τοποθεσία Περιστατικού </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tcPr>
                </a:tc>
                <a:extLst>
                  <a:ext uri="{0D108BD9-81ED-4DB2-BD59-A6C34878D82A}">
                    <a16:rowId xmlns:a16="http://schemas.microsoft.com/office/drawing/2014/main" xmlns="" val="10008"/>
                  </a:ext>
                </a:extLst>
              </a:tr>
              <a:tr h="194310">
                <a:tc>
                  <a:txBody>
                    <a:bodyPr/>
                    <a:lstStyle/>
                    <a:p>
                      <a:pPr marR="0" indent="0" algn="ctr" rtl="0">
                        <a:spcBef>
                          <a:spcPts val="0"/>
                        </a:spcBef>
                        <a:spcAft>
                          <a:spcPts val="0"/>
                        </a:spcAft>
                      </a:pPr>
                      <a:r>
                        <a:rPr lang="en-US" sz="1300" b="1" kern="1400" dirty="0">
                          <a:solidFill>
                            <a:srgbClr val="000000"/>
                          </a:solidFill>
                          <a:latin typeface="Segoe UI Light" panose="020B0502040204020203" pitchFamily="34" charset="0"/>
                          <a:cs typeface="Segoe UI Light" panose="020B0502040204020203" pitchFamily="34" charset="0"/>
                        </a:rPr>
                        <a:t>C1</a:t>
                      </a:r>
                      <a:endParaRPr lang="en-US"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tx2">
                        <a:lumMod val="20000"/>
                        <a:lumOff val="80000"/>
                      </a:schemeClr>
                    </a:solidFill>
                  </a:tcPr>
                </a:tc>
                <a:tc>
                  <a:txBody>
                    <a:bodyPr/>
                    <a:lstStyle/>
                    <a:p>
                      <a:pPr marR="0" indent="0" algn="just" rtl="0">
                        <a:spcBef>
                          <a:spcPts val="0"/>
                        </a:spcBef>
                        <a:spcAft>
                          <a:spcPts val="0"/>
                        </a:spcAft>
                      </a:pPr>
                      <a:r>
                        <a:rPr lang="en-GB" sz="1300" dirty="0" smtClean="0">
                          <a:latin typeface="Segoe UI Light" panose="020B0502040204020203" pitchFamily="34" charset="0"/>
                          <a:cs typeface="Segoe UI Light" panose="020B0502040204020203" pitchFamily="34" charset="0"/>
                        </a:rPr>
                        <a:t>ID </a:t>
                      </a:r>
                      <a:r>
                        <a:rPr lang="el-GR" sz="1300" dirty="0" smtClean="0">
                          <a:latin typeface="Segoe UI Light" panose="020B0502040204020203" pitchFamily="34" charset="0"/>
                          <a:cs typeface="Segoe UI Light" panose="020B0502040204020203" pitchFamily="34" charset="0"/>
                        </a:rPr>
                        <a:t>Παιδιού</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xmlns="" val="10009"/>
                  </a:ext>
                </a:extLst>
              </a:tr>
              <a:tr h="194310">
                <a:tc>
                  <a:txBody>
                    <a:bodyPr/>
                    <a:lstStyle/>
                    <a:p>
                      <a:pPr marR="0" indent="0" algn="ctr" rtl="0">
                        <a:spcBef>
                          <a:spcPts val="0"/>
                        </a:spcBef>
                        <a:spcAft>
                          <a:spcPts val="0"/>
                        </a:spcAft>
                      </a:pPr>
                      <a:r>
                        <a:rPr lang="en-US" sz="1300" b="1" kern="1400" dirty="0">
                          <a:solidFill>
                            <a:srgbClr val="000000"/>
                          </a:solidFill>
                          <a:latin typeface="Segoe UI Light" panose="020B0502040204020203" pitchFamily="34" charset="0"/>
                          <a:cs typeface="Segoe UI Light" panose="020B0502040204020203" pitchFamily="34" charset="0"/>
                        </a:rPr>
                        <a:t>C2</a:t>
                      </a:r>
                      <a:endParaRPr lang="en-US"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tx2">
                        <a:lumMod val="20000"/>
                        <a:lumOff val="80000"/>
                      </a:schemeClr>
                    </a:solidFill>
                  </a:tcPr>
                </a:tc>
                <a:tc>
                  <a:txBody>
                    <a:bodyPr/>
                    <a:lstStyle/>
                    <a:p>
                      <a:pPr marR="0" indent="0" algn="just" rtl="0">
                        <a:spcBef>
                          <a:spcPts val="0"/>
                        </a:spcBef>
                        <a:spcAft>
                          <a:spcPts val="0"/>
                        </a:spcAft>
                      </a:pPr>
                      <a:r>
                        <a:rPr lang="el-GR" sz="1300" dirty="0" smtClean="0">
                          <a:latin typeface="Segoe UI Light" panose="020B0502040204020203" pitchFamily="34" charset="0"/>
                          <a:cs typeface="Segoe UI Light" panose="020B0502040204020203" pitchFamily="34" charset="0"/>
                        </a:rPr>
                        <a:t>Φύλο παιδιού</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xmlns="" val="10010"/>
                  </a:ext>
                </a:extLst>
              </a:tr>
              <a:tr h="194310">
                <a:tc>
                  <a:txBody>
                    <a:bodyPr/>
                    <a:lstStyle/>
                    <a:p>
                      <a:pPr marR="0" indent="0" algn="ctr" rtl="0">
                        <a:spcBef>
                          <a:spcPts val="0"/>
                        </a:spcBef>
                        <a:spcAft>
                          <a:spcPts val="0"/>
                        </a:spcAft>
                      </a:pPr>
                      <a:r>
                        <a:rPr lang="en-US" sz="1300" b="1" kern="1400">
                          <a:solidFill>
                            <a:srgbClr val="000000"/>
                          </a:solidFill>
                          <a:latin typeface="Segoe UI Light" panose="020B0502040204020203" pitchFamily="34" charset="0"/>
                          <a:cs typeface="Segoe UI Light" panose="020B0502040204020203" pitchFamily="34" charset="0"/>
                        </a:rPr>
                        <a:t>C3</a:t>
                      </a:r>
                      <a:endParaRPr lang="en-US" sz="1300" kern="140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tx2">
                        <a:lumMod val="20000"/>
                        <a:lumOff val="80000"/>
                      </a:schemeClr>
                    </a:solidFill>
                  </a:tcPr>
                </a:tc>
                <a:tc>
                  <a:txBody>
                    <a:bodyPr/>
                    <a:lstStyle/>
                    <a:p>
                      <a:pPr marR="0" indent="0" algn="just" rtl="0">
                        <a:spcBef>
                          <a:spcPts val="0"/>
                        </a:spcBef>
                        <a:spcAft>
                          <a:spcPts val="0"/>
                        </a:spcAft>
                      </a:pPr>
                      <a:r>
                        <a:rPr lang="el-GR" sz="1300" dirty="0" smtClean="0">
                          <a:latin typeface="Segoe UI Light" panose="020B0502040204020203" pitchFamily="34" charset="0"/>
                          <a:cs typeface="Segoe UI Light" panose="020B0502040204020203" pitchFamily="34" charset="0"/>
                        </a:rPr>
                        <a:t>Ημερομηνία γέννησης παιδιού </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xmlns="" val="10011"/>
                  </a:ext>
                </a:extLst>
              </a:tr>
              <a:tr h="194310">
                <a:tc>
                  <a:txBody>
                    <a:bodyPr/>
                    <a:lstStyle/>
                    <a:p>
                      <a:pPr marR="0" indent="0" algn="ctr" rtl="0">
                        <a:spcBef>
                          <a:spcPts val="0"/>
                        </a:spcBef>
                        <a:spcAft>
                          <a:spcPts val="0"/>
                        </a:spcAft>
                      </a:pPr>
                      <a:r>
                        <a:rPr lang="en-US" sz="1300" b="1" kern="1400" dirty="0">
                          <a:solidFill>
                            <a:srgbClr val="000000"/>
                          </a:solidFill>
                          <a:latin typeface="Segoe UI Light" panose="020B0502040204020203" pitchFamily="34" charset="0"/>
                          <a:cs typeface="Segoe UI Light" panose="020B0502040204020203" pitchFamily="34" charset="0"/>
                        </a:rPr>
                        <a:t>C4</a:t>
                      </a:r>
                      <a:endParaRPr lang="en-US"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tx2">
                        <a:lumMod val="20000"/>
                        <a:lumOff val="80000"/>
                      </a:schemeClr>
                    </a:solidFill>
                  </a:tcPr>
                </a:tc>
                <a:tc>
                  <a:txBody>
                    <a:bodyPr/>
                    <a:lstStyle/>
                    <a:p>
                      <a:pPr marR="0" indent="0" algn="just" rtl="0">
                        <a:spcBef>
                          <a:spcPts val="0"/>
                        </a:spcBef>
                        <a:spcAft>
                          <a:spcPts val="0"/>
                        </a:spcAft>
                      </a:pPr>
                      <a:r>
                        <a:rPr lang="el-GR" sz="1300" kern="1200" dirty="0" smtClean="0">
                          <a:solidFill>
                            <a:schemeClr val="tx1"/>
                          </a:solidFill>
                          <a:latin typeface="Segoe UI Light" panose="020B0502040204020203" pitchFamily="34" charset="0"/>
                          <a:cs typeface="Segoe UI Light" panose="020B0502040204020203" pitchFamily="34" charset="0"/>
                        </a:rPr>
                        <a:t>Κατάσταση</a:t>
                      </a:r>
                      <a:r>
                        <a:rPr lang="el-GR" sz="1300" kern="1200" baseline="0" dirty="0" smtClean="0">
                          <a:solidFill>
                            <a:schemeClr val="tx1"/>
                          </a:solidFill>
                          <a:latin typeface="Segoe UI Light" panose="020B0502040204020203" pitchFamily="34" charset="0"/>
                          <a:cs typeface="Segoe UI Light" panose="020B0502040204020203" pitchFamily="34" charset="0"/>
                        </a:rPr>
                        <a:t> υπηκοότητας παιδιού </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xmlns="" val="10012"/>
                  </a:ext>
                </a:extLst>
              </a:tr>
              <a:tr h="194310">
                <a:tc>
                  <a:txBody>
                    <a:bodyPr/>
                    <a:lstStyle/>
                    <a:p>
                      <a:pPr marR="0" indent="0" algn="ctr" rtl="0">
                        <a:spcBef>
                          <a:spcPts val="0"/>
                        </a:spcBef>
                        <a:spcAft>
                          <a:spcPts val="0"/>
                        </a:spcAft>
                      </a:pPr>
                      <a:r>
                        <a:rPr lang="en-US" sz="1300" b="1" kern="1400" dirty="0">
                          <a:solidFill>
                            <a:srgbClr val="000000"/>
                          </a:solidFill>
                          <a:latin typeface="Segoe UI Light" panose="020B0502040204020203" pitchFamily="34" charset="0"/>
                          <a:cs typeface="Segoe UI Light" panose="020B0502040204020203" pitchFamily="34" charset="0"/>
                        </a:rPr>
                        <a:t>F1</a:t>
                      </a:r>
                      <a:endParaRPr lang="en-US"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tcPr>
                </a:tc>
                <a:tc>
                  <a:txBody>
                    <a:bodyPr/>
                    <a:lstStyle/>
                    <a:p>
                      <a:pPr marR="0" indent="0" algn="just" rtl="0">
                        <a:spcBef>
                          <a:spcPts val="0"/>
                        </a:spcBef>
                        <a:spcAft>
                          <a:spcPts val="0"/>
                        </a:spcAft>
                      </a:pPr>
                      <a:r>
                        <a:rPr lang="el-GR" sz="1300" dirty="0" smtClean="0">
                          <a:latin typeface="Segoe UI Light" panose="020B0502040204020203" pitchFamily="34" charset="0"/>
                          <a:cs typeface="Segoe UI Light" panose="020B0502040204020203" pitchFamily="34" charset="0"/>
                        </a:rPr>
                        <a:t>Οικογενειακή σύνθεση</a:t>
                      </a: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tcPr>
                </a:tc>
                <a:extLst>
                  <a:ext uri="{0D108BD9-81ED-4DB2-BD59-A6C34878D82A}">
                    <a16:rowId xmlns:a16="http://schemas.microsoft.com/office/drawing/2014/main" xmlns="" val="10013"/>
                  </a:ext>
                </a:extLst>
              </a:tr>
              <a:tr h="194310">
                <a:tc>
                  <a:txBody>
                    <a:bodyPr/>
                    <a:lstStyle/>
                    <a:p>
                      <a:pPr marR="0" indent="0" algn="ctr" rtl="0">
                        <a:spcBef>
                          <a:spcPts val="0"/>
                        </a:spcBef>
                        <a:spcAft>
                          <a:spcPts val="0"/>
                        </a:spcAft>
                      </a:pPr>
                      <a:r>
                        <a:rPr lang="en-US" sz="1300" b="1" kern="1400" dirty="0">
                          <a:solidFill>
                            <a:srgbClr val="000000"/>
                          </a:solidFill>
                          <a:latin typeface="Segoe UI Light" panose="020B0502040204020203" pitchFamily="34" charset="0"/>
                          <a:cs typeface="Segoe UI Light" panose="020B0502040204020203" pitchFamily="34" charset="0"/>
                        </a:rPr>
                        <a:t>F2</a:t>
                      </a:r>
                      <a:endParaRPr lang="en-US"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tcPr>
                </a:tc>
                <a:tc>
                  <a:txBody>
                    <a:bodyPr/>
                    <a:lstStyle/>
                    <a:p>
                      <a:pPr marR="0" indent="0" algn="just" rtl="0">
                        <a:spcBef>
                          <a:spcPts val="0"/>
                        </a:spcBef>
                        <a:spcAft>
                          <a:spcPts val="0"/>
                        </a:spcAft>
                      </a:pPr>
                      <a:r>
                        <a:rPr lang="el-GR" sz="1300" dirty="0" smtClean="0">
                          <a:latin typeface="Segoe UI Light" panose="020B0502040204020203" pitchFamily="34" charset="0"/>
                          <a:cs typeface="Segoe UI Light" panose="020B0502040204020203" pitchFamily="34" charset="0"/>
                        </a:rPr>
                        <a:t>Σχέση φροντιστή</a:t>
                      </a:r>
                      <a:r>
                        <a:rPr lang="el-GR" sz="1300" baseline="0" dirty="0" smtClean="0">
                          <a:latin typeface="Segoe UI Light" panose="020B0502040204020203" pitchFamily="34" charset="0"/>
                          <a:cs typeface="Segoe UI Light" panose="020B0502040204020203" pitchFamily="34" charset="0"/>
                        </a:rPr>
                        <a:t> </a:t>
                      </a:r>
                      <a:r>
                        <a:rPr lang="el-GR" sz="1300" dirty="0" smtClean="0">
                          <a:latin typeface="Segoe UI Light" panose="020B0502040204020203" pitchFamily="34" charset="0"/>
                          <a:cs typeface="Segoe UI Light" panose="020B0502040204020203" pitchFamily="34" charset="0"/>
                        </a:rPr>
                        <a:t>με το παιδί</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tcPr>
                </a:tc>
                <a:extLst>
                  <a:ext uri="{0D108BD9-81ED-4DB2-BD59-A6C34878D82A}">
                    <a16:rowId xmlns:a16="http://schemas.microsoft.com/office/drawing/2014/main" xmlns="" val="10014"/>
                  </a:ext>
                </a:extLst>
              </a:tr>
              <a:tr h="194310">
                <a:tc>
                  <a:txBody>
                    <a:bodyPr/>
                    <a:lstStyle/>
                    <a:p>
                      <a:pPr marR="0" indent="0" algn="ctr" rtl="0">
                        <a:spcBef>
                          <a:spcPts val="0"/>
                        </a:spcBef>
                        <a:spcAft>
                          <a:spcPts val="0"/>
                        </a:spcAft>
                      </a:pPr>
                      <a:r>
                        <a:rPr lang="en-US" sz="1300" b="1" kern="1400" dirty="0">
                          <a:solidFill>
                            <a:srgbClr val="000000"/>
                          </a:solidFill>
                          <a:latin typeface="Segoe UI Light" panose="020B0502040204020203" pitchFamily="34" charset="0"/>
                          <a:cs typeface="Segoe UI Light" panose="020B0502040204020203" pitchFamily="34" charset="0"/>
                        </a:rPr>
                        <a:t>F3</a:t>
                      </a:r>
                      <a:endParaRPr lang="en-US"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tcPr>
                </a:tc>
                <a:tc>
                  <a:txBody>
                    <a:bodyPr/>
                    <a:lstStyle/>
                    <a:p>
                      <a:pPr marR="0" indent="0" algn="just" rtl="0">
                        <a:spcBef>
                          <a:spcPts val="0"/>
                        </a:spcBef>
                        <a:spcAft>
                          <a:spcPts val="0"/>
                        </a:spcAft>
                      </a:pPr>
                      <a:r>
                        <a:rPr lang="el-GR" sz="1300" dirty="0" smtClean="0">
                          <a:latin typeface="Segoe UI Light" panose="020B0502040204020203" pitchFamily="34" charset="0"/>
                          <a:cs typeface="Segoe UI Light" panose="020B0502040204020203" pitchFamily="34" charset="0"/>
                        </a:rPr>
                        <a:t>Φύλο φροντιστή </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tcPr>
                </a:tc>
                <a:extLst>
                  <a:ext uri="{0D108BD9-81ED-4DB2-BD59-A6C34878D82A}">
                    <a16:rowId xmlns:a16="http://schemas.microsoft.com/office/drawing/2014/main" xmlns="" val="10015"/>
                  </a:ext>
                </a:extLst>
              </a:tr>
              <a:tr h="194310">
                <a:tc>
                  <a:txBody>
                    <a:bodyPr/>
                    <a:lstStyle/>
                    <a:p>
                      <a:pPr marR="0" indent="0" algn="ctr" rtl="0">
                        <a:spcBef>
                          <a:spcPts val="0"/>
                        </a:spcBef>
                        <a:spcAft>
                          <a:spcPts val="0"/>
                        </a:spcAft>
                      </a:pPr>
                      <a:r>
                        <a:rPr lang="en-US" sz="1300" b="1" kern="1400" dirty="0">
                          <a:solidFill>
                            <a:srgbClr val="000000"/>
                          </a:solidFill>
                          <a:latin typeface="Segoe UI Light" panose="020B0502040204020203" pitchFamily="34" charset="0"/>
                          <a:cs typeface="Segoe UI Light" panose="020B0502040204020203" pitchFamily="34" charset="0"/>
                        </a:rPr>
                        <a:t>F4</a:t>
                      </a:r>
                      <a:endParaRPr lang="en-US"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tcPr>
                </a:tc>
                <a:tc>
                  <a:txBody>
                    <a:bodyPr/>
                    <a:lstStyle/>
                    <a:p>
                      <a:pPr marR="0" indent="0" algn="just" rtl="0">
                        <a:spcBef>
                          <a:spcPts val="0"/>
                        </a:spcBef>
                        <a:spcAft>
                          <a:spcPts val="0"/>
                        </a:spcAft>
                      </a:pPr>
                      <a:r>
                        <a:rPr lang="el-GR" sz="1300" dirty="0" smtClean="0">
                          <a:latin typeface="Segoe UI Light" panose="020B0502040204020203" pitchFamily="34" charset="0"/>
                          <a:cs typeface="Segoe UI Light" panose="020B0502040204020203" pitchFamily="34" charset="0"/>
                        </a:rPr>
                        <a:t>Ημερομηνία γέννησης φροντιστή </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tcPr>
                </a:tc>
                <a:extLst>
                  <a:ext uri="{0D108BD9-81ED-4DB2-BD59-A6C34878D82A}">
                    <a16:rowId xmlns:a16="http://schemas.microsoft.com/office/drawing/2014/main" xmlns="" val="10016"/>
                  </a:ext>
                </a:extLst>
              </a:tr>
              <a:tr h="194310">
                <a:tc>
                  <a:txBody>
                    <a:bodyPr/>
                    <a:lstStyle/>
                    <a:p>
                      <a:pPr marR="0" indent="0" algn="ctr" rtl="0">
                        <a:spcBef>
                          <a:spcPts val="0"/>
                        </a:spcBef>
                        <a:spcAft>
                          <a:spcPts val="0"/>
                        </a:spcAft>
                      </a:pPr>
                      <a:r>
                        <a:rPr lang="en-US" sz="1300" b="1" kern="1400" dirty="0">
                          <a:solidFill>
                            <a:srgbClr val="000000"/>
                          </a:solidFill>
                          <a:latin typeface="Segoe UI Light" panose="020B0502040204020203" pitchFamily="34" charset="0"/>
                          <a:cs typeface="Segoe UI Light" panose="020B0502040204020203" pitchFamily="34" charset="0"/>
                        </a:rPr>
                        <a:t>S1</a:t>
                      </a:r>
                      <a:endParaRPr lang="en-US"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tx2">
                        <a:lumMod val="20000"/>
                        <a:lumOff val="80000"/>
                      </a:schemeClr>
                    </a:solidFill>
                  </a:tcPr>
                </a:tc>
                <a:tc>
                  <a:txBody>
                    <a:bodyPr/>
                    <a:lstStyle/>
                    <a:p>
                      <a:pPr marR="0" indent="0" algn="just" rtl="0">
                        <a:spcBef>
                          <a:spcPts val="0"/>
                        </a:spcBef>
                        <a:spcAft>
                          <a:spcPts val="0"/>
                        </a:spcAft>
                      </a:pPr>
                      <a:r>
                        <a:rPr lang="el-GR" sz="1300" dirty="0" smtClean="0">
                          <a:latin typeface="Segoe UI Light" panose="020B0502040204020203" pitchFamily="34" charset="0"/>
                          <a:cs typeface="Segoe UI Light" panose="020B0502040204020203" pitchFamily="34" charset="0"/>
                        </a:rPr>
                        <a:t>Θεσμική ανταπόκριση </a:t>
                      </a: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xmlns="" val="10017"/>
                  </a:ext>
                </a:extLst>
              </a:tr>
              <a:tr h="194310">
                <a:tc>
                  <a:txBody>
                    <a:bodyPr/>
                    <a:lstStyle/>
                    <a:p>
                      <a:pPr marR="12878" indent="0" algn="ctr" rtl="0">
                        <a:spcBef>
                          <a:spcPts val="0"/>
                        </a:spcBef>
                        <a:spcAft>
                          <a:spcPts val="0"/>
                        </a:spcAft>
                      </a:pPr>
                      <a:r>
                        <a:rPr lang="en-GB" sz="1300" b="1" kern="1400" dirty="0">
                          <a:solidFill>
                            <a:srgbClr val="000000"/>
                          </a:solidFill>
                          <a:latin typeface="Segoe UI Light" panose="020B0502040204020203" pitchFamily="34" charset="0"/>
                          <a:cs typeface="Segoe UI Light" panose="020B0502040204020203" pitchFamily="34" charset="0"/>
                        </a:rPr>
                        <a:t>S2</a:t>
                      </a:r>
                      <a:endParaRPr lang="en-GB"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tx2">
                        <a:lumMod val="20000"/>
                        <a:lumOff val="80000"/>
                      </a:schemeClr>
                    </a:solidFill>
                  </a:tcPr>
                </a:tc>
                <a:tc>
                  <a:txBody>
                    <a:bodyPr/>
                    <a:lstStyle/>
                    <a:p>
                      <a:pPr marR="0" indent="0" algn="l" rtl="0">
                        <a:spcBef>
                          <a:spcPts val="0"/>
                        </a:spcBef>
                        <a:spcAft>
                          <a:spcPts val="0"/>
                        </a:spcAft>
                      </a:pPr>
                      <a:r>
                        <a:rPr lang="el-GR" sz="1300" dirty="0" smtClean="0">
                          <a:latin typeface="Segoe UI Light" panose="020B0502040204020203" pitchFamily="34" charset="0"/>
                          <a:cs typeface="Segoe UI Light" panose="020B0502040204020203" pitchFamily="34" charset="0"/>
                        </a:rPr>
                        <a:t>Παραπομπές σε υπηρεσίες</a:t>
                      </a:r>
                    </a:p>
                  </a:txBody>
                  <a:tcPr marL="68580" marR="68580" marT="0" marB="0">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xmlns="" val="10018"/>
                  </a:ext>
                </a:extLst>
              </a:tr>
            </a:tbl>
          </a:graphicData>
        </a:graphic>
      </p:graphicFrame>
      <p:graphicFrame>
        <p:nvGraphicFramePr>
          <p:cNvPr id="7" name="Content Placeholder 3"/>
          <p:cNvGraphicFramePr>
            <a:graphicFrameLocks noGrp="1"/>
          </p:cNvGraphicFramePr>
          <p:nvPr>
            <p:ph idx="1"/>
            <p:extLst>
              <p:ext uri="{D42A27DB-BD31-4B8C-83A1-F6EECF244321}">
                <p14:modId xmlns:p14="http://schemas.microsoft.com/office/powerpoint/2010/main" xmlns="" val="1729824783"/>
              </p:ext>
            </p:extLst>
          </p:nvPr>
        </p:nvGraphicFramePr>
        <p:xfrm>
          <a:off x="581852" y="874591"/>
          <a:ext cx="2108155" cy="3663536"/>
        </p:xfrm>
        <a:graphic>
          <a:graphicData uri="http://schemas.openxmlformats.org/drawingml/2006/table">
            <a:tbl>
              <a:tblPr/>
              <a:tblGrid>
                <a:gridCol w="2108155">
                  <a:extLst>
                    <a:ext uri="{9D8B030D-6E8A-4147-A177-3AD203B41FA5}">
                      <a16:colId xmlns:a16="http://schemas.microsoft.com/office/drawing/2014/main" xmlns="" val="20000"/>
                    </a:ext>
                  </a:extLst>
                </a:gridCol>
              </a:tblGrid>
              <a:tr h="204185">
                <a:tc>
                  <a:txBody>
                    <a:bodyPr/>
                    <a:lstStyle/>
                    <a:p>
                      <a:pPr marR="0" indent="0" algn="ctr" rtl="0">
                        <a:spcBef>
                          <a:spcPts val="0"/>
                        </a:spcBef>
                        <a:spcAft>
                          <a:spcPts val="0"/>
                        </a:spcAft>
                      </a:pPr>
                      <a:r>
                        <a:rPr lang="el-GR" sz="1300" b="1" kern="1400" dirty="0" smtClean="0">
                          <a:solidFill>
                            <a:srgbClr val="FFFFFF"/>
                          </a:solidFill>
                          <a:latin typeface="Segoe UI Light" panose="020B0502040204020203" pitchFamily="34" charset="0"/>
                          <a:cs typeface="Segoe UI Light" panose="020B0502040204020203" pitchFamily="34" charset="0"/>
                        </a:rPr>
                        <a:t>Άξονες</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nchor="ctr">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rgbClr val="4F81BD"/>
                    </a:solidFill>
                  </a:tcPr>
                </a:tc>
                <a:extLst>
                  <a:ext uri="{0D108BD9-81ED-4DB2-BD59-A6C34878D82A}">
                    <a16:rowId xmlns:a16="http://schemas.microsoft.com/office/drawing/2014/main" xmlns="" val="10000"/>
                  </a:ext>
                </a:extLst>
              </a:tr>
              <a:tr h="770674">
                <a:tc>
                  <a:txBody>
                    <a:bodyPr/>
                    <a:lstStyle/>
                    <a:p>
                      <a:pPr marR="0" indent="0" algn="ctr" rtl="0">
                        <a:spcBef>
                          <a:spcPts val="0"/>
                        </a:spcBef>
                        <a:spcAft>
                          <a:spcPts val="0"/>
                        </a:spcAft>
                      </a:pPr>
                      <a:r>
                        <a:rPr lang="el-GR" sz="1300" b="1" kern="1400" dirty="0" smtClean="0">
                          <a:solidFill>
                            <a:srgbClr val="000000"/>
                          </a:solidFill>
                          <a:latin typeface="Segoe UI Light" panose="020B0502040204020203" pitchFamily="34" charset="0"/>
                          <a:cs typeface="Segoe UI Light" panose="020B0502040204020203" pitchFamily="34" charset="0"/>
                        </a:rPr>
                        <a:t>ΚΑΤΑΓΡΑΦΗ </a:t>
                      </a:r>
                      <a:r>
                        <a:rPr lang="el-GR" sz="1300" b="1" kern="1400" baseline="0" dirty="0" smtClean="0">
                          <a:solidFill>
                            <a:srgbClr val="000000"/>
                          </a:solidFill>
                          <a:latin typeface="Segoe UI Light" panose="020B0502040204020203" pitchFamily="34" charset="0"/>
                          <a:cs typeface="Segoe UI Light" panose="020B0502040204020203" pitchFamily="34" charset="0"/>
                        </a:rPr>
                        <a:t> </a:t>
                      </a:r>
                      <a:endParaRPr lang="el-GR" sz="1300" kern="1400" dirty="0">
                        <a:solidFill>
                          <a:srgbClr val="000000"/>
                        </a:solidFill>
                        <a:latin typeface="Segoe UI Light" panose="020B0502040204020203" pitchFamily="34" charset="0"/>
                        <a:cs typeface="Segoe UI Light" panose="020B0502040204020203" pitchFamily="34" charset="0"/>
                      </a:endParaRPr>
                    </a:p>
                    <a:p>
                      <a:pPr marR="0" indent="0" algn="ctr" rtl="0">
                        <a:spcBef>
                          <a:spcPts val="0"/>
                        </a:spcBef>
                        <a:spcAft>
                          <a:spcPts val="0"/>
                        </a:spcAft>
                      </a:pPr>
                      <a:r>
                        <a:rPr lang="el-GR" sz="1300" kern="1400" dirty="0">
                          <a:solidFill>
                            <a:srgbClr val="000000"/>
                          </a:solidFill>
                          <a:latin typeface="Segoe UI Light" panose="020B0502040204020203" pitchFamily="34" charset="0"/>
                          <a:cs typeface="Segoe UI Light" panose="020B0502040204020203" pitchFamily="34" charset="0"/>
                        </a:rPr>
                        <a:t>4 </a:t>
                      </a:r>
                      <a:r>
                        <a:rPr lang="el-GR" sz="1300" kern="1400" dirty="0" smtClean="0">
                          <a:solidFill>
                            <a:srgbClr val="000000"/>
                          </a:solidFill>
                          <a:latin typeface="Segoe UI Light" panose="020B0502040204020203" pitchFamily="34" charset="0"/>
                          <a:cs typeface="Segoe UI Light" panose="020B0502040204020203" pitchFamily="34" charset="0"/>
                        </a:rPr>
                        <a:t>στοιχεία δεδομένων</a:t>
                      </a:r>
                      <a:r>
                        <a:rPr lang="el-GR" sz="1300" kern="1400" baseline="0" dirty="0" smtClean="0">
                          <a:solidFill>
                            <a:srgbClr val="000000"/>
                          </a:solidFill>
                          <a:latin typeface="Segoe UI Light" panose="020B0502040204020203" pitchFamily="34" charset="0"/>
                          <a:cs typeface="Segoe UI Light" panose="020B0502040204020203" pitchFamily="34" charset="0"/>
                        </a:rPr>
                        <a:t> </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35992" marR="68580" marT="0" marB="0" anchor="ctr">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xmlns="" val="10001"/>
                  </a:ext>
                </a:extLst>
              </a:tr>
              <a:tr h="760103">
                <a:tc>
                  <a:txBody>
                    <a:bodyPr/>
                    <a:lstStyle/>
                    <a:p>
                      <a:pPr marR="0" indent="0" algn="ctr" rtl="0">
                        <a:spcBef>
                          <a:spcPts val="0"/>
                        </a:spcBef>
                        <a:spcAft>
                          <a:spcPts val="0"/>
                        </a:spcAft>
                      </a:pPr>
                      <a:r>
                        <a:rPr lang="el-GR" sz="1300" b="1" kern="1400" dirty="0" smtClean="0">
                          <a:solidFill>
                            <a:srgbClr val="000000"/>
                          </a:solidFill>
                          <a:latin typeface="Segoe UI Light" panose="020B0502040204020203" pitchFamily="34" charset="0"/>
                          <a:cs typeface="Segoe UI Light" panose="020B0502040204020203" pitchFamily="34" charset="0"/>
                        </a:rPr>
                        <a:t>ΠΕΡΙΣΤΑΤΙΚΟ</a:t>
                      </a:r>
                      <a:endParaRPr lang="el-GR" sz="1300" kern="1400" dirty="0">
                        <a:solidFill>
                          <a:srgbClr val="000000"/>
                        </a:solidFill>
                        <a:latin typeface="Segoe UI Light" panose="020B0502040204020203" pitchFamily="34" charset="0"/>
                        <a:cs typeface="Segoe UI Light" panose="020B0502040204020203" pitchFamily="34" charset="0"/>
                      </a:endParaRPr>
                    </a:p>
                    <a:p>
                      <a:pPr marR="0" indent="0" algn="ctr" rtl="0">
                        <a:spcBef>
                          <a:spcPts val="0"/>
                        </a:spcBef>
                        <a:spcAft>
                          <a:spcPts val="0"/>
                        </a:spcAft>
                      </a:pPr>
                      <a:r>
                        <a:rPr lang="el-GR" sz="1300" kern="1400" dirty="0">
                          <a:solidFill>
                            <a:srgbClr val="000000"/>
                          </a:solidFill>
                          <a:latin typeface="Segoe UI Light" panose="020B0502040204020203" pitchFamily="34" charset="0"/>
                          <a:cs typeface="Segoe UI Light" panose="020B0502040204020203" pitchFamily="34" charset="0"/>
                        </a:rPr>
                        <a:t>4 </a:t>
                      </a:r>
                      <a:r>
                        <a:rPr lang="el-GR" sz="1300" kern="1400" dirty="0" smtClean="0">
                          <a:solidFill>
                            <a:srgbClr val="000000"/>
                          </a:solidFill>
                          <a:latin typeface="Segoe UI Light" panose="020B0502040204020203" pitchFamily="34" charset="0"/>
                          <a:cs typeface="Segoe UI Light" panose="020B0502040204020203" pitchFamily="34" charset="0"/>
                        </a:rPr>
                        <a:t>στοιχεία δεδομένων</a:t>
                      </a:r>
                      <a:r>
                        <a:rPr lang="el-GR" sz="1300" kern="1400" baseline="0" dirty="0" smtClean="0">
                          <a:solidFill>
                            <a:srgbClr val="000000"/>
                          </a:solidFill>
                          <a:latin typeface="Segoe UI Light" panose="020B0502040204020203" pitchFamily="34" charset="0"/>
                          <a:cs typeface="Segoe UI Light" panose="020B0502040204020203" pitchFamily="34" charset="0"/>
                        </a:rPr>
                        <a:t> </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35992" marR="68580" marT="0" marB="0" anchor="ctr">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tcPr>
                </a:tc>
                <a:extLst>
                  <a:ext uri="{0D108BD9-81ED-4DB2-BD59-A6C34878D82A}">
                    <a16:rowId xmlns:a16="http://schemas.microsoft.com/office/drawing/2014/main" xmlns="" val="10002"/>
                  </a:ext>
                </a:extLst>
              </a:tr>
              <a:tr h="760103">
                <a:tc>
                  <a:txBody>
                    <a:bodyPr/>
                    <a:lstStyle/>
                    <a:p>
                      <a:pPr marR="0" indent="0" algn="ctr" rtl="0">
                        <a:spcBef>
                          <a:spcPts val="0"/>
                        </a:spcBef>
                        <a:spcAft>
                          <a:spcPts val="0"/>
                        </a:spcAft>
                      </a:pPr>
                      <a:r>
                        <a:rPr lang="el-GR" sz="1300" b="1" kern="1400" dirty="0" smtClean="0">
                          <a:solidFill>
                            <a:srgbClr val="000000"/>
                          </a:solidFill>
                          <a:latin typeface="Segoe UI Light" panose="020B0502040204020203" pitchFamily="34" charset="0"/>
                          <a:cs typeface="Segoe UI Light" panose="020B0502040204020203" pitchFamily="34" charset="0"/>
                        </a:rPr>
                        <a:t>ΠΑΙΔΙ</a:t>
                      </a:r>
                      <a:endParaRPr lang="el-GR" sz="1300" kern="1400" dirty="0">
                        <a:solidFill>
                          <a:srgbClr val="000000"/>
                        </a:solidFill>
                        <a:latin typeface="Segoe UI Light" panose="020B0502040204020203" pitchFamily="34" charset="0"/>
                        <a:cs typeface="Segoe UI Light" panose="020B0502040204020203" pitchFamily="34" charset="0"/>
                      </a:endParaRPr>
                    </a:p>
                    <a:p>
                      <a:pPr marR="0" indent="0" algn="ctr" rtl="0">
                        <a:spcBef>
                          <a:spcPts val="0"/>
                        </a:spcBef>
                        <a:spcAft>
                          <a:spcPts val="0"/>
                        </a:spcAft>
                      </a:pPr>
                      <a:r>
                        <a:rPr lang="el-GR" sz="1300" kern="1400" dirty="0">
                          <a:solidFill>
                            <a:srgbClr val="000000"/>
                          </a:solidFill>
                          <a:latin typeface="Segoe UI Light" panose="020B0502040204020203" pitchFamily="34" charset="0"/>
                          <a:cs typeface="Segoe UI Light" panose="020B0502040204020203" pitchFamily="34" charset="0"/>
                        </a:rPr>
                        <a:t>4 </a:t>
                      </a:r>
                      <a:r>
                        <a:rPr lang="el-GR" sz="1300" kern="1400" dirty="0" smtClean="0">
                          <a:solidFill>
                            <a:srgbClr val="000000"/>
                          </a:solidFill>
                          <a:latin typeface="Segoe UI Light" panose="020B0502040204020203" pitchFamily="34" charset="0"/>
                          <a:cs typeface="Segoe UI Light" panose="020B0502040204020203" pitchFamily="34" charset="0"/>
                        </a:rPr>
                        <a:t>στοιχεία δεδομένων</a:t>
                      </a:r>
                      <a:r>
                        <a:rPr lang="el-GR" sz="1300" kern="1400" baseline="0" dirty="0" smtClean="0">
                          <a:solidFill>
                            <a:srgbClr val="000000"/>
                          </a:solidFill>
                          <a:latin typeface="Segoe UI Light" panose="020B0502040204020203" pitchFamily="34" charset="0"/>
                          <a:cs typeface="Segoe UI Light" panose="020B0502040204020203" pitchFamily="34" charset="0"/>
                        </a:rPr>
                        <a:t> </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35992" marR="68580" marT="0" marB="0" anchor="ctr">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9525" cap="flat" cmpd="sng" algn="ctr">
                      <a:solidFill>
                        <a:srgbClr val="336699"/>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xmlns="" val="10003"/>
                  </a:ext>
                </a:extLst>
              </a:tr>
              <a:tr h="760103">
                <a:tc>
                  <a:txBody>
                    <a:bodyPr/>
                    <a:lstStyle/>
                    <a:p>
                      <a:pPr marR="0" indent="0" algn="ctr" rtl="0">
                        <a:spcBef>
                          <a:spcPts val="0"/>
                        </a:spcBef>
                        <a:spcAft>
                          <a:spcPts val="0"/>
                        </a:spcAft>
                      </a:pPr>
                      <a:r>
                        <a:rPr lang="el-GR" sz="1300" b="1" kern="1400" dirty="0" smtClean="0">
                          <a:solidFill>
                            <a:srgbClr val="000000"/>
                          </a:solidFill>
                          <a:latin typeface="Segoe UI Light" panose="020B0502040204020203" pitchFamily="34" charset="0"/>
                          <a:cs typeface="Segoe UI Light" panose="020B0502040204020203" pitchFamily="34" charset="0"/>
                        </a:rPr>
                        <a:t>ΟΙΚΟΓΕΝΕΙΑ</a:t>
                      </a:r>
                      <a:endParaRPr lang="el-GR" sz="1300" kern="1400" dirty="0">
                        <a:solidFill>
                          <a:srgbClr val="000000"/>
                        </a:solidFill>
                        <a:latin typeface="Segoe UI Light" panose="020B0502040204020203" pitchFamily="34" charset="0"/>
                        <a:cs typeface="Segoe UI Light" panose="020B0502040204020203" pitchFamily="34" charset="0"/>
                      </a:endParaRPr>
                    </a:p>
                    <a:p>
                      <a:pPr marR="0" indent="0" algn="ctr" rtl="0">
                        <a:spcBef>
                          <a:spcPts val="0"/>
                        </a:spcBef>
                        <a:spcAft>
                          <a:spcPts val="0"/>
                        </a:spcAft>
                      </a:pPr>
                      <a:r>
                        <a:rPr lang="el-GR" sz="1300" kern="1400" dirty="0">
                          <a:solidFill>
                            <a:srgbClr val="000000"/>
                          </a:solidFill>
                          <a:latin typeface="Segoe UI Light" panose="020B0502040204020203" pitchFamily="34" charset="0"/>
                          <a:cs typeface="Segoe UI Light" panose="020B0502040204020203" pitchFamily="34" charset="0"/>
                        </a:rPr>
                        <a:t>4 </a:t>
                      </a:r>
                      <a:r>
                        <a:rPr lang="el-GR" sz="1300" kern="1400" dirty="0" smtClean="0">
                          <a:solidFill>
                            <a:srgbClr val="000000"/>
                          </a:solidFill>
                          <a:latin typeface="Segoe UI Light" panose="020B0502040204020203" pitchFamily="34" charset="0"/>
                          <a:cs typeface="Segoe UI Light" panose="020B0502040204020203" pitchFamily="34" charset="0"/>
                        </a:rPr>
                        <a:t>στοιχεία δεδομένων</a:t>
                      </a:r>
                      <a:r>
                        <a:rPr lang="el-GR" sz="1300" kern="1400" baseline="0" dirty="0" smtClean="0">
                          <a:solidFill>
                            <a:srgbClr val="000000"/>
                          </a:solidFill>
                          <a:latin typeface="Segoe UI Light" panose="020B0502040204020203" pitchFamily="34" charset="0"/>
                          <a:cs typeface="Segoe UI Light" panose="020B0502040204020203" pitchFamily="34" charset="0"/>
                        </a:rPr>
                        <a:t> </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35992" marR="68580" marT="0" marB="0" anchor="ctr">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9525" cap="flat" cmpd="sng" algn="ctr">
                      <a:solidFill>
                        <a:srgbClr val="336699"/>
                      </a:solidFill>
                      <a:prstDash val="solid"/>
                      <a:round/>
                      <a:headEnd type="none" w="med" len="med"/>
                      <a:tailEnd type="none" w="med" len="med"/>
                    </a:lnT>
                    <a:lnB w="9525" cap="flat" cmpd="sng" algn="ctr">
                      <a:solidFill>
                        <a:srgbClr val="336699"/>
                      </a:solidFill>
                      <a:prstDash val="solid"/>
                      <a:round/>
                      <a:headEnd type="none" w="med" len="med"/>
                      <a:tailEnd type="none" w="med" len="med"/>
                    </a:lnB>
                  </a:tcPr>
                </a:tc>
                <a:extLst>
                  <a:ext uri="{0D108BD9-81ED-4DB2-BD59-A6C34878D82A}">
                    <a16:rowId xmlns:a16="http://schemas.microsoft.com/office/drawing/2014/main" xmlns="" val="10004"/>
                  </a:ext>
                </a:extLst>
              </a:tr>
              <a:tr h="408368">
                <a:tc>
                  <a:txBody>
                    <a:bodyPr/>
                    <a:lstStyle/>
                    <a:p>
                      <a:pPr marR="0" indent="0" algn="ctr" rtl="0">
                        <a:spcBef>
                          <a:spcPts val="0"/>
                        </a:spcBef>
                        <a:spcAft>
                          <a:spcPts val="0"/>
                        </a:spcAft>
                      </a:pPr>
                      <a:r>
                        <a:rPr lang="el-GR" sz="1300" b="1" kern="1400" dirty="0" smtClean="0">
                          <a:solidFill>
                            <a:srgbClr val="000000"/>
                          </a:solidFill>
                          <a:latin typeface="Segoe UI Light" panose="020B0502040204020203" pitchFamily="34" charset="0"/>
                          <a:cs typeface="Segoe UI Light" panose="020B0502040204020203" pitchFamily="34" charset="0"/>
                        </a:rPr>
                        <a:t>ΥΠΗΡΕΣΙΕΣ</a:t>
                      </a:r>
                      <a:endParaRPr lang="el-GR" sz="1300" kern="1400" dirty="0">
                        <a:solidFill>
                          <a:srgbClr val="000000"/>
                        </a:solidFill>
                        <a:latin typeface="Segoe UI Light" panose="020B0502040204020203" pitchFamily="34" charset="0"/>
                        <a:cs typeface="Segoe UI Light" panose="020B0502040204020203" pitchFamily="34" charset="0"/>
                      </a:endParaRPr>
                    </a:p>
                    <a:p>
                      <a:pPr marR="0" indent="0" algn="ctr" rtl="0">
                        <a:spcBef>
                          <a:spcPts val="0"/>
                        </a:spcBef>
                        <a:spcAft>
                          <a:spcPts val="0"/>
                        </a:spcAft>
                      </a:pPr>
                      <a:r>
                        <a:rPr lang="el-GR" sz="1300" kern="1400" dirty="0">
                          <a:solidFill>
                            <a:srgbClr val="000000"/>
                          </a:solidFill>
                          <a:latin typeface="Segoe UI Light" panose="020B0502040204020203" pitchFamily="34" charset="0"/>
                          <a:cs typeface="Segoe UI Light" panose="020B0502040204020203" pitchFamily="34" charset="0"/>
                        </a:rPr>
                        <a:t>2 </a:t>
                      </a:r>
                      <a:r>
                        <a:rPr lang="el-GR" sz="1300" kern="1400" dirty="0" smtClean="0">
                          <a:solidFill>
                            <a:srgbClr val="000000"/>
                          </a:solidFill>
                          <a:latin typeface="Segoe UI Light" panose="020B0502040204020203" pitchFamily="34" charset="0"/>
                          <a:cs typeface="Segoe UI Light" panose="020B0502040204020203" pitchFamily="34" charset="0"/>
                        </a:rPr>
                        <a:t>στοιχεία δεδομένων</a:t>
                      </a:r>
                      <a:r>
                        <a:rPr lang="el-GR" sz="1300" kern="1400" baseline="0" dirty="0" smtClean="0">
                          <a:solidFill>
                            <a:srgbClr val="000000"/>
                          </a:solidFill>
                          <a:latin typeface="Segoe UI Light" panose="020B0502040204020203" pitchFamily="34" charset="0"/>
                          <a:cs typeface="Segoe UI Light" panose="020B0502040204020203" pitchFamily="34" charset="0"/>
                        </a:rPr>
                        <a:t> </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35992" marR="68580" marT="0" marB="0" anchor="ctr">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9525"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xmlns="" val="10005"/>
                  </a:ext>
                </a:extLst>
              </a:tr>
            </a:tbl>
          </a:graphicData>
        </a:graphic>
      </p:graphicFrame>
      <p:sp>
        <p:nvSpPr>
          <p:cNvPr id="3" name="Rounded Rectangle 2"/>
          <p:cNvSpPr/>
          <p:nvPr/>
        </p:nvSpPr>
        <p:spPr>
          <a:xfrm>
            <a:off x="819150" y="794800"/>
            <a:ext cx="1533525" cy="3874721"/>
          </a:xfrm>
          <a:prstGeom prst="roundRect">
            <a:avLst/>
          </a:prstGeom>
          <a:noFill/>
          <a:effectLst>
            <a:glow rad="139700">
              <a:schemeClr val="accent2">
                <a:satMod val="175000"/>
                <a:alpha val="40000"/>
              </a:schemeClr>
            </a:glow>
          </a:effectLst>
        </p:spPr>
        <p:style>
          <a:lnRef idx="2">
            <a:schemeClr val="accent2"/>
          </a:lnRef>
          <a:fillRef idx="1">
            <a:schemeClr val="lt1"/>
          </a:fillRef>
          <a:effectRef idx="0">
            <a:schemeClr val="accent2"/>
          </a:effectRef>
          <a:fontRef idx="minor">
            <a:schemeClr val="dk1"/>
          </a:fontRef>
        </p:style>
        <p:txBody>
          <a:bodyPr lIns="68580" tIns="34290" rIns="68580" bIns="34290" rtlCol="0" anchor="ctr"/>
          <a:lstStyle/>
          <a:p>
            <a:pPr algn="ctr"/>
            <a:endParaRPr lang="el-GR"/>
          </a:p>
        </p:txBody>
      </p:sp>
    </p:spTree>
    <p:extLst>
      <p:ext uri="{BB962C8B-B14F-4D97-AF65-F5344CB8AC3E}">
        <p14:creationId xmlns:p14="http://schemas.microsoft.com/office/powerpoint/2010/main" xmlns="" val="2979575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1+#ppt_w/2"/>
                                          </p:val>
                                        </p:tav>
                                        <p:tav tm="100000">
                                          <p:val>
                                            <p:strVal val="#ppt_x"/>
                                          </p:val>
                                        </p:tav>
                                      </p:tavLst>
                                    </p:anim>
                                    <p:anim calcmode="lin" valueType="num">
                                      <p:cBhvr additive="base">
                                        <p:cTn id="14"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ppt_w</p:attrName>
                                        </p:attrNameLst>
                                      </p:cBhvr>
                                      <p:tavLst>
                                        <p:tav tm="0">
                                          <p:val>
                                            <p:fltVal val="0"/>
                                          </p:val>
                                        </p:tav>
                                        <p:tav tm="100000">
                                          <p:val>
                                            <p:strVal val="#ppt_w"/>
                                          </p:val>
                                        </p:tav>
                                      </p:tavLst>
                                    </p:anim>
                                    <p:anim calcmode="lin" valueType="num">
                                      <p:cBhvr>
                                        <p:cTn id="20" dur="500" fill="hold"/>
                                        <p:tgtEl>
                                          <p:spTgt spid="3"/>
                                        </p:tgtEl>
                                        <p:attrNameLst>
                                          <p:attrName>ppt_h</p:attrName>
                                        </p:attrNameLst>
                                      </p:cBhvr>
                                      <p:tavLst>
                                        <p:tav tm="0">
                                          <p:val>
                                            <p:fltVal val="0"/>
                                          </p:val>
                                        </p:tav>
                                        <p:tav tm="100000">
                                          <p:val>
                                            <p:strVal val="#ppt_h"/>
                                          </p:val>
                                        </p:tav>
                                      </p:tavLst>
                                    </p:anim>
                                    <p:animEffect transition="in" filter="fade">
                                      <p:cBhvr>
                                        <p:cTn id="2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xmlns="" val="3616255523"/>
              </p:ext>
            </p:extLst>
          </p:nvPr>
        </p:nvGraphicFramePr>
        <p:xfrm>
          <a:off x="2158712" y="1337550"/>
          <a:ext cx="7100526" cy="2694142"/>
        </p:xfrm>
        <a:graphic>
          <a:graphicData uri="http://schemas.openxmlformats.org/drawingml/2006/table">
            <a:tbl>
              <a:tblPr/>
              <a:tblGrid>
                <a:gridCol w="7100526">
                  <a:extLst>
                    <a:ext uri="{9D8B030D-6E8A-4147-A177-3AD203B41FA5}">
                      <a16:colId xmlns:a16="http://schemas.microsoft.com/office/drawing/2014/main" xmlns="" val="20000"/>
                    </a:ext>
                  </a:extLst>
                </a:gridCol>
              </a:tblGrid>
              <a:tr h="2694142">
                <a:tc>
                  <a:txBody>
                    <a:bodyPr/>
                    <a:lstStyle/>
                    <a:p>
                      <a:pPr marL="0" marR="0" indent="0" algn="l" defTabSz="457200" rtl="0" eaLnBrk="1" fontAlgn="auto" latinLnBrk="0" hangingPunct="1">
                        <a:lnSpc>
                          <a:spcPct val="115000"/>
                        </a:lnSpc>
                        <a:spcBef>
                          <a:spcPts val="0"/>
                        </a:spcBef>
                        <a:spcAft>
                          <a:spcPts val="0"/>
                        </a:spcAft>
                        <a:buClrTx/>
                        <a:buSzTx/>
                        <a:buFont typeface="Wingdings 3" panose="05040102010807070707" pitchFamily="18" charset="2"/>
                        <a:buNone/>
                        <a:tabLst/>
                        <a:defRPr/>
                      </a:pPr>
                      <a:r>
                        <a:rPr lang="el-GR" sz="2300" b="1" dirty="0" smtClean="0">
                          <a:solidFill>
                            <a:schemeClr val="tx1"/>
                          </a:solidFill>
                          <a:latin typeface="Segoe UI Semibold" panose="020B0702040204020203" pitchFamily="34" charset="0"/>
                          <a:ea typeface="Times New Roman"/>
                          <a:cs typeface="Segoe UI Semibold" panose="020B0702040204020203" pitchFamily="34" charset="0"/>
                        </a:rPr>
                        <a:t>ΜΕΡΟΣ</a:t>
                      </a:r>
                      <a:r>
                        <a:rPr lang="en-US" sz="2300" b="1" dirty="0" smtClean="0">
                          <a:solidFill>
                            <a:schemeClr val="tx1"/>
                          </a:solidFill>
                          <a:latin typeface="Segoe UI Semibold" panose="020B0702040204020203" pitchFamily="34" charset="0"/>
                          <a:ea typeface="Times New Roman"/>
                          <a:cs typeface="Segoe UI Semibold" panose="020B0702040204020203" pitchFamily="34" charset="0"/>
                        </a:rPr>
                        <a:t> 2 </a:t>
                      </a:r>
                      <a:r>
                        <a:rPr lang="el-GR" sz="2300" b="1" dirty="0" smtClean="0">
                          <a:solidFill>
                            <a:schemeClr val="tx1"/>
                          </a:solidFill>
                          <a:latin typeface="Segoe UI Semibold" panose="020B0702040204020203" pitchFamily="34" charset="0"/>
                          <a:ea typeface="Times New Roman"/>
                          <a:cs typeface="Segoe UI Semibold" panose="020B0702040204020203" pitchFamily="34" charset="0"/>
                        </a:rPr>
                        <a:t>Ο οδηγός Χειριστή </a:t>
                      </a:r>
                      <a:endParaRPr lang="en-US" sz="2300" b="1" dirty="0" smtClean="0">
                        <a:solidFill>
                          <a:schemeClr val="tx1"/>
                        </a:solidFill>
                        <a:latin typeface="Segoe UI Semibold" panose="020B0702040204020203" pitchFamily="34" charset="0"/>
                        <a:ea typeface="Times New Roman"/>
                        <a:cs typeface="Segoe UI Semibold" panose="020B0702040204020203" pitchFamily="34" charset="0"/>
                      </a:endParaRPr>
                    </a:p>
                    <a:p>
                      <a:pPr marL="263525" marR="0" indent="-263525" algn="l" defTabSz="457200" rtl="0" eaLnBrk="1" fontAlgn="auto" latinLnBrk="0" hangingPunct="1">
                        <a:lnSpc>
                          <a:spcPct val="115000"/>
                        </a:lnSpc>
                        <a:spcBef>
                          <a:spcPts val="0"/>
                        </a:spcBef>
                        <a:spcAft>
                          <a:spcPts val="0"/>
                        </a:spcAft>
                        <a:buClrTx/>
                        <a:buSzTx/>
                        <a:buFont typeface="Wingdings 3" panose="05040102010807070707" pitchFamily="18" charset="2"/>
                        <a:buChar char=""/>
                        <a:tabLst/>
                        <a:defRPr/>
                      </a:pPr>
                      <a:r>
                        <a:rPr lang="el-GR" sz="2300" b="0" dirty="0" smtClean="0">
                          <a:solidFill>
                            <a:schemeClr val="tx1"/>
                          </a:solidFill>
                          <a:latin typeface="Segoe UI Semibold" panose="020B0702040204020203" pitchFamily="34" charset="0"/>
                          <a:ea typeface="Times New Roman"/>
                          <a:cs typeface="Segoe UI Semibold" panose="020B0702040204020203" pitchFamily="34" charset="0"/>
                        </a:rPr>
                        <a:t>Ο Οδηγός Χειριστή –</a:t>
                      </a:r>
                      <a:r>
                        <a:rPr lang="el-GR" sz="2300" b="0" baseline="0" dirty="0" smtClean="0">
                          <a:solidFill>
                            <a:schemeClr val="tx1"/>
                          </a:solidFill>
                          <a:latin typeface="Segoe UI Semibold" panose="020B0702040204020203" pitchFamily="34" charset="0"/>
                          <a:ea typeface="Times New Roman"/>
                          <a:cs typeface="Segoe UI Semibold" panose="020B0702040204020203" pitchFamily="34" charset="0"/>
                        </a:rPr>
                        <a:t> δομή </a:t>
                      </a:r>
                      <a:endParaRPr lang="en-US" sz="2300" b="0" i="0" u="none" strike="noStrike" kern="1200" dirty="0" smtClean="0">
                        <a:solidFill>
                          <a:schemeClr val="tx1"/>
                        </a:solidFill>
                        <a:effectLst/>
                        <a:latin typeface="Segoe UI Light" panose="020B0502040204020203" pitchFamily="34" charset="0"/>
                        <a:ea typeface="+mn-ea"/>
                        <a:cs typeface="Segoe UI Light" panose="020B0502040204020203" pitchFamily="34" charset="0"/>
                      </a:endParaRPr>
                    </a:p>
                    <a:p>
                      <a:pPr marL="720714" lvl="1" indent="-263525" algn="l" defTabSz="457200" rtl="0" eaLnBrk="1" latinLnBrk="0" hangingPunct="1">
                        <a:lnSpc>
                          <a:spcPct val="115000"/>
                        </a:lnSpc>
                        <a:spcAft>
                          <a:spcPts val="0"/>
                        </a:spcAft>
                        <a:buFont typeface="Wingdings 3" panose="05040102010807070707" pitchFamily="18" charset="2"/>
                        <a:buChar char=""/>
                      </a:pPr>
                      <a:r>
                        <a:rPr lang="en-US" sz="23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CAN-MDS </a:t>
                      </a:r>
                      <a:r>
                        <a:rPr lang="el-GR" sz="23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άξονες</a:t>
                      </a:r>
                    </a:p>
                    <a:p>
                      <a:pPr marL="720714" lvl="1" indent="-263525" algn="l" defTabSz="457200" rtl="0" eaLnBrk="1" latinLnBrk="0" hangingPunct="1">
                        <a:lnSpc>
                          <a:spcPct val="115000"/>
                        </a:lnSpc>
                        <a:spcAft>
                          <a:spcPts val="0"/>
                        </a:spcAft>
                        <a:buFont typeface="Wingdings 3" panose="05040102010807070707" pitchFamily="18" charset="2"/>
                        <a:buChar char=""/>
                      </a:pPr>
                      <a:r>
                        <a:rPr lang="el-GR" sz="2300" b="1" i="0" u="none" strike="noStrike" kern="1200" dirty="0" smtClean="0">
                          <a:solidFill>
                            <a:schemeClr val="accent1"/>
                          </a:solidFill>
                          <a:effectLst/>
                          <a:latin typeface="Segoe UI Light" panose="020B0502040204020203" pitchFamily="34" charset="0"/>
                          <a:ea typeface="+mn-ea"/>
                          <a:cs typeface="Segoe UI Light" panose="020B0502040204020203" pitchFamily="34" charset="0"/>
                        </a:rPr>
                        <a:t>Συλλογή και αναφορά δεδομένων </a:t>
                      </a:r>
                    </a:p>
                    <a:p>
                      <a:pPr marL="720714" lvl="1" indent="-263525" algn="l" defTabSz="457200" rtl="0" eaLnBrk="1" latinLnBrk="0" hangingPunct="1">
                        <a:lnSpc>
                          <a:spcPct val="115000"/>
                        </a:lnSpc>
                        <a:spcAft>
                          <a:spcPts val="0"/>
                        </a:spcAft>
                        <a:buFont typeface="Wingdings 3" panose="05040102010807070707" pitchFamily="18" charset="2"/>
                        <a:buChar char=""/>
                      </a:pPr>
                      <a:r>
                        <a:rPr lang="el-GR" sz="23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Στοιχεία</a:t>
                      </a:r>
                      <a:r>
                        <a:rPr lang="el-GR" sz="2300" b="1" i="0" u="none" strike="noStrike" kern="1200" baseline="0" dirty="0" smtClean="0">
                          <a:solidFill>
                            <a:schemeClr val="tx1"/>
                          </a:solidFill>
                          <a:effectLst/>
                          <a:latin typeface="Segoe UI Light" panose="020B0502040204020203" pitchFamily="34" charset="0"/>
                          <a:ea typeface="+mn-ea"/>
                          <a:cs typeface="Segoe UI Light" panose="020B0502040204020203" pitchFamily="34" charset="0"/>
                        </a:rPr>
                        <a:t> δεδομένων στον Οδηγό Χειριστή </a:t>
                      </a:r>
                      <a:endParaRPr lang="el-GR" sz="23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endParaRPr>
                    </a:p>
                    <a:p>
                      <a:pPr marL="720714" lvl="1" indent="-263525" algn="l" defTabSz="457200" rtl="0" eaLnBrk="1" latinLnBrk="0" hangingPunct="1">
                        <a:lnSpc>
                          <a:spcPct val="115000"/>
                        </a:lnSpc>
                        <a:spcAft>
                          <a:spcPts val="0"/>
                        </a:spcAft>
                        <a:buFont typeface="Wingdings 3" panose="05040102010807070707" pitchFamily="18" charset="2"/>
                        <a:buChar char=""/>
                      </a:pPr>
                      <a:r>
                        <a:rPr lang="el-GR" sz="23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Ανατροφοδότηση</a:t>
                      </a:r>
                      <a:r>
                        <a:rPr lang="el-GR" sz="2300" b="1" i="0" u="none" strike="noStrike" kern="1200" baseline="0" dirty="0" smtClean="0">
                          <a:solidFill>
                            <a:schemeClr val="tx1"/>
                          </a:solidFill>
                          <a:effectLst/>
                          <a:latin typeface="Segoe UI Light" panose="020B0502040204020203" pitchFamily="34" charset="0"/>
                          <a:ea typeface="+mn-ea"/>
                          <a:cs typeface="Segoe UI Light" panose="020B0502040204020203" pitchFamily="34" charset="0"/>
                        </a:rPr>
                        <a:t> στο Χειριστή </a:t>
                      </a:r>
                      <a:endParaRPr lang="el-GR" sz="2300" b="1" i="0" u="none" strike="noStrike" kern="1200" dirty="0">
                        <a:solidFill>
                          <a:schemeClr val="tx1"/>
                        </a:solidFill>
                        <a:effectLst/>
                        <a:latin typeface="Segoe UI Light" panose="020B0502040204020203" pitchFamily="34" charset="0"/>
                        <a:ea typeface="+mn-ea"/>
                        <a:cs typeface="Segoe UI Light" panose="020B0502040204020203" pitchFamily="34" charset="0"/>
                      </a:endParaRPr>
                    </a:p>
                  </a:txBody>
                  <a:tcPr marL="10027" marR="10027" marT="0" marB="0">
                    <a:lnL>
                      <a:noFill/>
                    </a:lnL>
                    <a:lnR>
                      <a:noFill/>
                    </a:lnR>
                    <a:lnT>
                      <a:noFill/>
                    </a:lnT>
                    <a:lnB w="38100" cap="flat" cmpd="sng" algn="ctr">
                      <a:noFill/>
                      <a:prstDash val="solid"/>
                      <a:round/>
                      <a:headEnd type="none" w="med" len="med"/>
                      <a:tailEnd type="none" w="med" len="med"/>
                    </a:lnB>
                    <a:noFill/>
                  </a:tcPr>
                </a:tc>
                <a:extLst>
                  <a:ext uri="{0D108BD9-81ED-4DB2-BD59-A6C34878D82A}">
                    <a16:rowId xmlns:a16="http://schemas.microsoft.com/office/drawing/2014/main" xmlns="" val="10000"/>
                  </a:ext>
                </a:extLst>
              </a:tr>
            </a:tbl>
          </a:graphicData>
        </a:graphic>
      </p:graphicFrame>
      <p:sp>
        <p:nvSpPr>
          <p:cNvPr id="7" name="Title 1"/>
          <p:cNvSpPr txBox="1">
            <a:spLocks/>
          </p:cNvSpPr>
          <p:nvPr/>
        </p:nvSpPr>
        <p:spPr>
          <a:xfrm>
            <a:off x="3995937" y="-20538"/>
            <a:ext cx="2510755" cy="857250"/>
          </a:xfrm>
          <a:prstGeom prst="rect">
            <a:avLst/>
          </a:prstGeom>
        </p:spPr>
        <p:txBody>
          <a:bodyPr vert="horz" lIns="91438" tIns="45719" rIns="91438" bIns="45719"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l-GR" sz="1600" b="1" dirty="0"/>
          </a:p>
        </p:txBody>
      </p:sp>
      <p:sp>
        <p:nvSpPr>
          <p:cNvPr id="8" name="Title 1"/>
          <p:cNvSpPr txBox="1">
            <a:spLocks/>
          </p:cNvSpPr>
          <p:nvPr/>
        </p:nvSpPr>
        <p:spPr>
          <a:xfrm>
            <a:off x="6588225" y="-39588"/>
            <a:ext cx="2510755" cy="857250"/>
          </a:xfrm>
          <a:prstGeom prst="rect">
            <a:avLst/>
          </a:prstGeom>
        </p:spPr>
        <p:txBody>
          <a:bodyPr vert="horz" lIns="91438" tIns="45719" rIns="91438" bIns="45719"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l-GR" sz="1600" b="1" dirty="0"/>
          </a:p>
        </p:txBody>
      </p:sp>
      <p:sp>
        <p:nvSpPr>
          <p:cNvPr id="10" name="Title 1"/>
          <p:cNvSpPr txBox="1">
            <a:spLocks/>
          </p:cNvSpPr>
          <p:nvPr/>
        </p:nvSpPr>
        <p:spPr>
          <a:xfrm>
            <a:off x="159204" y="135665"/>
            <a:ext cx="8805182" cy="857250"/>
          </a:xfrm>
          <a:prstGeom prst="rect">
            <a:avLst/>
          </a:prstGeom>
        </p:spPr>
        <p:txBody>
          <a:bodyPr vert="horz" lIns="68580" tIns="34290" rIns="68580" bIns="34290" rtlCol="0" anchor="ctr">
            <a:noAutofit/>
          </a:bodyPr>
          <a:lstStyle/>
          <a:p>
            <a:pPr defTabSz="685783">
              <a:lnSpc>
                <a:spcPct val="90000"/>
              </a:lnSpc>
              <a:spcBef>
                <a:spcPct val="0"/>
              </a:spcBef>
              <a:defRPr/>
            </a:pPr>
            <a:r>
              <a:rPr lang="en-US" sz="2800" dirty="0"/>
              <a:t>CAN-MDS </a:t>
            </a:r>
            <a:r>
              <a:rPr lang="el-GR" sz="2800" dirty="0"/>
              <a:t>Εγχειρίδιο </a:t>
            </a:r>
            <a:r>
              <a:rPr lang="el-GR" sz="2800" dirty="0" smtClean="0"/>
              <a:t>Χειριστή </a:t>
            </a:r>
            <a:r>
              <a:rPr lang="el-GR" sz="2800" dirty="0"/>
              <a:t>– Δομή </a:t>
            </a:r>
            <a:endParaRPr lang="el-GR" sz="2700" dirty="0">
              <a:latin typeface="Segoe UI Black" panose="020B0A02040204020203" pitchFamily="34" charset="0"/>
              <a:ea typeface="Segoe UI Black" panose="020B0A02040204020203" pitchFamily="34" charset="0"/>
              <a:cs typeface="+mj-cs"/>
            </a:endParaRPr>
          </a:p>
        </p:txBody>
      </p:sp>
      <p:pic>
        <p:nvPicPr>
          <p:cNvPr id="9" name="Picture 1"/>
          <p:cNvPicPr>
            <a:picLocks noChangeAspect="1" noChangeArrowheads="1"/>
          </p:cNvPicPr>
          <p:nvPr/>
        </p:nvPicPr>
        <p:blipFill>
          <a:blip r:embed="rId3"/>
          <a:srcRect/>
          <a:stretch>
            <a:fillRect/>
          </a:stretch>
        </p:blipFill>
        <p:spPr bwMode="auto">
          <a:xfrm>
            <a:off x="0" y="1264550"/>
            <a:ext cx="2095500" cy="2841625"/>
          </a:xfrm>
          <a:prstGeom prst="rect">
            <a:avLst/>
          </a:prstGeom>
          <a:noFill/>
          <a:ln w="9525">
            <a:noFill/>
            <a:miter lim="800000"/>
            <a:headEnd/>
            <a:tailEnd/>
          </a:ln>
          <a:effectLst/>
        </p:spPr>
      </p:pic>
    </p:spTree>
    <p:extLst>
      <p:ext uri="{BB962C8B-B14F-4D97-AF65-F5344CB8AC3E}">
        <p14:creationId xmlns:p14="http://schemas.microsoft.com/office/powerpoint/2010/main" xmlns="" val="3459426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nodePh="1">
                                  <p:stCondLst>
                                    <p:cond delay="0"/>
                                  </p:stCondLst>
                                  <p:endCondLst>
                                    <p:cond evt="begin" delay="0">
                                      <p:tn val="15"/>
                                    </p:cond>
                                  </p:end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nodePh="1">
                                  <p:stCondLst>
                                    <p:cond delay="0"/>
                                  </p:stCondLst>
                                  <p:endCondLst>
                                    <p:cond evt="begin" delay="0">
                                      <p:tn val="20"/>
                                    </p:cond>
                                  </p:end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14774</TotalTime>
  <Words>3141</Words>
  <Application>Microsoft Office PowerPoint</Application>
  <PresentationFormat>On-screen Show (16:9)</PresentationFormat>
  <Paragraphs>412</Paragraphs>
  <Slides>28</Slides>
  <Notes>27</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28</vt:i4>
      </vt:variant>
    </vt:vector>
  </HeadingPairs>
  <TitlesOfParts>
    <vt:vector size="30" baseType="lpstr">
      <vt:lpstr>Office Theme</vt:lpstr>
      <vt:lpstr>Document</vt:lpstr>
      <vt:lpstr>CAN-MDS Λογική</vt:lpstr>
      <vt:lpstr>Slide 2</vt:lpstr>
      <vt:lpstr>Περιγραμματικά </vt:lpstr>
      <vt:lpstr>Slide 4</vt:lpstr>
      <vt:lpstr>Περιεχόμενα</vt:lpstr>
      <vt:lpstr>CAN-MDS Εγχειρίδιο Χειριστή – Δομή </vt:lpstr>
      <vt:lpstr>Slide 7</vt:lpstr>
      <vt:lpstr>Άξονες &amp; Στοιχεία Δεδομένων του CAN-MDS</vt:lpstr>
      <vt:lpstr>Slide 9</vt:lpstr>
      <vt:lpstr>ΔΙΑΔΙΚΑΣΙΑ με μια ματιά </vt:lpstr>
      <vt:lpstr>Slide 11</vt:lpstr>
      <vt:lpstr>Slide 12</vt:lpstr>
      <vt:lpstr>Slide 13</vt:lpstr>
      <vt:lpstr>Άξονες και στοιχεία δεδομένων του e-app CAN-MDS </vt:lpstr>
      <vt:lpstr>Slide 15</vt:lpstr>
      <vt:lpstr>Slide 16</vt:lpstr>
      <vt:lpstr>CAN-MDS Εγχειρίδιο Χειριστή – ΔΟΜΗ</vt:lpstr>
      <vt:lpstr>Δομή λεξικού δεδομένων</vt:lpstr>
      <vt:lpstr>Slide 19</vt:lpstr>
      <vt:lpstr>DE_R4 Πηγή πληροφοριών (βλ. σελ. 24)  Εδώ μπορείτε να βρείτε όλα τα χαρακτηριστικά του συγκεκριμένου ΣΔ</vt:lpstr>
      <vt:lpstr>DE_R4 Πηγή πληροφοριών (βλ. σελ. 25)</vt:lpstr>
      <vt:lpstr> Περιγραφή τουDE_R4 Επιτρεπόμενες τιμές</vt:lpstr>
      <vt:lpstr>Slide 23</vt:lpstr>
      <vt:lpstr> Άλλα συστατικά της Εργαλειοθήκης CAN-MDS με μια ματιά</vt:lpstr>
      <vt:lpstr>CAN-MDS Πρωτόκολλο συλλογής δεδομένων</vt:lpstr>
      <vt:lpstr>e-application CAN-MDS</vt:lpstr>
      <vt:lpstr>Πιθανές χρήσεις δεδομένων που συλλέγονται μέσω συστήματος CAN-MDS</vt:lpstr>
      <vt:lpstr>Πιθανές χρήσεις δεδομένων που συλλέγονται μέσω συστήματος CAN-MDS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iyplaptop1</cp:lastModifiedBy>
  <cp:revision>137</cp:revision>
  <dcterms:created xsi:type="dcterms:W3CDTF">2018-11-08T14:12:16Z</dcterms:created>
  <dcterms:modified xsi:type="dcterms:W3CDTF">2022-02-01T17:58:40Z</dcterms:modified>
</cp:coreProperties>
</file>