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00" r:id="rId3"/>
    <p:sldId id="299" r:id="rId4"/>
    <p:sldId id="258" r:id="rId5"/>
    <p:sldId id="260" r:id="rId6"/>
    <p:sldId id="262" r:id="rId7"/>
    <p:sldId id="291" r:id="rId8"/>
    <p:sldId id="292" r:id="rId9"/>
    <p:sldId id="293" r:id="rId10"/>
    <p:sldId id="294" r:id="rId11"/>
    <p:sldId id="295" r:id="rId12"/>
    <p:sldId id="275" r:id="rId13"/>
    <p:sldId id="277" r:id="rId14"/>
    <p:sldId id="296" r:id="rId15"/>
    <p:sldId id="280" r:id="rId16"/>
    <p:sldId id="282" r:id="rId17"/>
    <p:sldId id="297" r:id="rId18"/>
    <p:sldId id="283" r:id="rId19"/>
    <p:sldId id="257" r:id="rId20"/>
    <p:sldId id="298" r:id="rId21"/>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162" autoAdjust="0"/>
    <p:restoredTop sz="83971" autoAdjust="0"/>
  </p:normalViewPr>
  <p:slideViewPr>
    <p:cSldViewPr snapToGrid="0">
      <p:cViewPr varScale="1">
        <p:scale>
          <a:sx n="57" d="100"/>
          <a:sy n="57" d="100"/>
        </p:scale>
        <p:origin x="-1008"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[Note: The document most useful for this phase of practice is the CAN-MDS Data Collection Protocol]</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process of data entering will be presented below; the description, however, of this process is included in the Data Collection Protocol in full detail. In the phase of recording you can check terms and other information (e.g. legal issues) in the Operator’s Manual.</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trainees whether everything is clear - if there are questions be sure that you provide replies before proceeding in the following parts.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12</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trainees to go to page 6 of the national version of the Data Collection Protocol; use this slide as an example of what information is included in this document –namely screen shots and explanations]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13</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Open the CAN-MDS application for showing the inter-relation between the CAN-MDS operators’ interface and the respective description in the Data Collection Protocol. Please use your own username and password in order for the application to open in your national language]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14</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&lt;please describe by following the animation in the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18</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from trainees to open CAN-MDS Data collection protocol and go through the pages. Please mention the conditions covered in the data collection protocol; at this point there is no need to go through the whole manual in detail]</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 - Ask from trainees to open CAN-MDS Data collection protocol and go through the pages. Please mention the conditions covered in the data collection protocol; at this point there is no need to go through the whole manual in detail]</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[Next you are going to proceed with the demonstration of the system through making a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During this session the demonstration of CAN-MDS System will take place. First the data collection protocol will be presented; next a demonstration of using the system will take place and lastly a simulation of CAN incident recording will be conducted on the bases of some vignettes with the participation of all trainees. </a:t>
            </a:r>
          </a:p>
          <a:p>
            <a:r>
              <a:rPr lang="en-US" sz="1200" kern="1200" dirty="0" smtClean="0">
                <a:solidFill>
                  <a:schemeClr val="tx1"/>
                </a:solidFill>
                <a:latin typeface="+mn-lt"/>
                <a:ea typeface="+mn-ea"/>
                <a:cs typeface="+mn-cs"/>
              </a:rPr>
              <a:t>The first part will start with a presentation of CAN-MDS Data collection protocol as well as of the following issues:</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is the main aim of the data collection protocol: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At least for the piloting phase and possibly afterwards please bear in mind that: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is a reminder about who could be using the CAN-MDS System; you have been invited to this training because you are belong in at least one of the above categories (you are namely an eligible professional to become CAN-MDS Operator).</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CAN incident can be identified by each one of you through three different routes:</a:t>
            </a:r>
          </a:p>
          <a:p>
            <a:pPr lvl="0">
              <a:buFont typeface="Arial" pitchFamily="34" charset="0"/>
              <a:buChar char="•"/>
            </a:pPr>
            <a:r>
              <a:rPr lang="en-US" sz="1200" kern="1200" dirty="0" smtClean="0">
                <a:solidFill>
                  <a:schemeClr val="tx1"/>
                </a:solidFill>
                <a:latin typeface="+mn-lt"/>
                <a:ea typeface="+mn-ea"/>
                <a:cs typeface="+mn-cs"/>
              </a:rPr>
              <a:t>after the disclosure of abuse by a child-victim</a:t>
            </a:r>
          </a:p>
          <a:p>
            <a:pPr lvl="0">
              <a:buFont typeface="Arial" pitchFamily="34" charset="0"/>
              <a:buChar char="•"/>
            </a:pPr>
            <a:r>
              <a:rPr lang="en-US" sz="1200" kern="1200" dirty="0" smtClean="0">
                <a:solidFill>
                  <a:schemeClr val="tx1"/>
                </a:solidFill>
                <a:latin typeface="+mn-lt"/>
                <a:ea typeface="+mn-ea"/>
                <a:cs typeface="+mn-cs"/>
              </a:rPr>
              <a:t>by a third person (“source of information”) that can be a child’s relative, neighbor, fried, another professional, a citizen or even through anonymous information</a:t>
            </a:r>
          </a:p>
          <a:p>
            <a:pPr lvl="0">
              <a:buFont typeface="Arial" pitchFamily="34" charset="0"/>
              <a:buChar char="•"/>
            </a:pPr>
            <a:r>
              <a:rPr lang="en-US" sz="1200" kern="1200" dirty="0" smtClean="0">
                <a:solidFill>
                  <a:schemeClr val="tx1"/>
                </a:solidFill>
                <a:latin typeface="+mn-lt"/>
                <a:ea typeface="+mn-ea"/>
                <a:cs typeface="+mn-cs"/>
              </a:rPr>
              <a:t>you may recognize a suspected case of CAN through warning signs during your everyday work with children OR as a result of routine screening process (where applied)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information about a CAN incident may reach the CAN-MDS Operator</a:t>
            </a:r>
          </a:p>
          <a:p>
            <a:pPr lvl="0">
              <a:buFont typeface="Arial" pitchFamily="34" charset="0"/>
              <a:buChar char="•"/>
            </a:pPr>
            <a:r>
              <a:rPr lang="en-US" sz="1200" kern="1200" dirty="0" smtClean="0">
                <a:solidFill>
                  <a:schemeClr val="tx1"/>
                </a:solidFill>
                <a:latin typeface="+mn-lt"/>
                <a:ea typeface="+mn-ea"/>
                <a:cs typeface="+mn-cs"/>
              </a:rPr>
              <a:t>face to face (disclosure by the child or provision of information by other third person)</a:t>
            </a:r>
          </a:p>
          <a:p>
            <a:pPr lvl="0">
              <a:buFont typeface="Arial" pitchFamily="34" charset="0"/>
              <a:buChar char="•"/>
            </a:pPr>
            <a:r>
              <a:rPr lang="en-US" sz="1200" kern="1200" dirty="0" smtClean="0">
                <a:solidFill>
                  <a:schemeClr val="tx1"/>
                </a:solidFill>
                <a:latin typeface="+mn-lt"/>
                <a:ea typeface="+mn-ea"/>
                <a:cs typeface="+mn-cs"/>
              </a:rPr>
              <a:t>via telephone, SOS line, e-mail or other e-communication mean (disclosure by the child or provision of information by other third person)</a:t>
            </a:r>
          </a:p>
          <a:p>
            <a:pPr lvl="0">
              <a:buFont typeface="Arial" pitchFamily="34" charset="0"/>
              <a:buChar char="•"/>
            </a:pPr>
            <a:r>
              <a:rPr lang="en-US" sz="1200" kern="1200" dirty="0" smtClean="0">
                <a:solidFill>
                  <a:schemeClr val="tx1"/>
                </a:solidFill>
                <a:latin typeface="+mn-lt"/>
                <a:ea typeface="+mn-ea"/>
                <a:cs typeface="+mn-cs"/>
              </a:rPr>
              <a:t>real time witnessing of warning signs by the Operator him/herself (the information is not provided by other person) OR as a result of routine screening process (where applied)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If there is no available identifier of child’s identity, then the incident cannot be recorded in the CAN-MDS. If, for example, a civilian inform the Operator that s/he saw an adult slapping and yelling against a child five days ago in a bus and has no further information about the identity of the involved persons, then the incident is not eligible to be recorded in the system. On the other hand, if a third person provide the Operator with information on the identity of a child but s/he has absolutely no information for a suspected violence act against the child or an omission in child’s care, then the incident is not eligible to be recorded in the CAN-MDS. If you are not sure about some violent acts and omissions in child’s care, you can find relevant information in the Operator’s Manual.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When a CAN incident –suspected or identified- is eligible to be recorded in the CAN-MDS system, then the Operator will proceed by keeping the necessary information (intake). Each operator can follow his/her usual practice for the intake; however, in order to be sure that you have collected all necessary pieces of information for the CAN-MDS it strongly recommended to use the short checklists (annexed in Data Collection Protocol). When you communicate with the National CAN-MDS Administrator to acquire the Child’s ID (given that no identifiers are recorded in the system) these information will be necessary.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9" name="Picture 2" descr="https://www.uncrcpc.org/wp-content/uploads/2019/01/logo.png"/>
          <p:cNvPicPr>
            <a:picLocks noChangeAspect="1" noChangeArrowheads="1"/>
          </p:cNvPicPr>
          <p:nvPr userDrawn="1"/>
        </p:nvPicPr>
        <p:blipFill>
          <a:blip r:embed="rId15" cstate="print"/>
          <a:srcRect/>
          <a:stretch>
            <a:fillRect/>
          </a:stretch>
        </p:blipFill>
        <p:spPr bwMode="auto">
          <a:xfrm>
            <a:off x="539646" y="6418819"/>
            <a:ext cx="453983" cy="374942"/>
          </a:xfrm>
          <a:prstGeom prst="rect">
            <a:avLst/>
          </a:prstGeom>
          <a:noFill/>
        </p:spPr>
      </p:pic>
      <p:pic>
        <p:nvPicPr>
          <p:cNvPr id="11" name="Picture 10"/>
          <p:cNvPicPr>
            <a:picLocks noChangeAspect="1" noChangeArrowheads="1"/>
          </p:cNvPicPr>
          <p:nvPr userDrawn="1"/>
        </p:nvPicPr>
        <p:blipFill>
          <a:blip r:embed="rId16" cstate="print"/>
          <a:srcRect l="9226" r="9710" b="17014"/>
          <a:stretch>
            <a:fillRect/>
          </a:stretch>
        </p:blipFill>
        <p:spPr bwMode="auto">
          <a:xfrm>
            <a:off x="1117863" y="6468179"/>
            <a:ext cx="331472" cy="285658"/>
          </a:xfrm>
          <a:prstGeom prst="rect">
            <a:avLst/>
          </a:prstGeom>
          <a:noFill/>
          <a:ln w="9525">
            <a:noFill/>
            <a:miter lim="800000"/>
            <a:headEnd/>
            <a:tailEnd/>
          </a:ln>
          <a:effectLst/>
        </p:spPr>
      </p:pic>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1.gif"/><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l-GR" sz="4000" dirty="0" smtClean="0">
                <a:latin typeface="Segoe UI Light" pitchFamily="34" charset="0"/>
                <a:cs typeface="Segoe UI Light" pitchFamily="34" charset="0"/>
              </a:rPr>
              <a:t>Παρουσίαση του</a:t>
            </a:r>
            <a:r>
              <a:rPr lang="en-US" sz="4000" dirty="0" smtClean="0">
                <a:latin typeface="Segoe UI Light" pitchFamily="34" charset="0"/>
                <a:cs typeface="Segoe UI Light" pitchFamily="34" charset="0"/>
              </a:rPr>
              <a:t> </a:t>
            </a:r>
            <a:r>
              <a:rPr lang="el-GR" sz="4000" dirty="0" smtClean="0">
                <a:latin typeface="Segoe UI Light" pitchFamily="34" charset="0"/>
                <a:cs typeface="Segoe UI Light" pitchFamily="34" charset="0"/>
              </a:rPr>
              <a:t>συστήματος </a:t>
            </a:r>
            <a:br>
              <a:rPr lang="el-GR" sz="4000" dirty="0" smtClean="0">
                <a:latin typeface="Segoe UI Light" pitchFamily="34" charset="0"/>
                <a:cs typeface="Segoe UI Light" pitchFamily="34" charset="0"/>
              </a:rPr>
            </a:br>
            <a:r>
              <a:rPr lang="en-US" sz="4000" dirty="0" smtClean="0">
                <a:latin typeface="Segoe UI Light" pitchFamily="34" charset="0"/>
                <a:cs typeface="Segoe UI Light" pitchFamily="34" charset="0"/>
              </a:rPr>
              <a:t>CAN-MDS </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latin typeface="Segoe UI Black" panose="020B0A02040204020203" pitchFamily="34" charset="0"/>
              <a:ea typeface="Segoe UI Black" panose="020B0A02040204020203" pitchFamily="34" charset="0"/>
              <a:cs typeface="+mj-cs"/>
            </a:endParaRPr>
          </a:p>
          <a:p>
            <a:r>
              <a:rPr lang="el-GR" dirty="0" smtClean="0">
                <a:solidFill>
                  <a:schemeClr val="bg1">
                    <a:lumMod val="50000"/>
                  </a:schemeClr>
                </a:solidFill>
                <a:ea typeface="Segoe UI Black" panose="020B0A02040204020203" pitchFamily="34" charset="0"/>
              </a:rPr>
              <a:t>Πρωτόκολλο Συλλογής Δεδομένων </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p14="http://schemas.microsoft.com/office/powerpoint/2010/main" xmlns=""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1133683"/>
          </a:xfrm>
          <a:prstGeom prst="rect">
            <a:avLst/>
          </a:prstGeom>
        </p:spPr>
        <p:txBody>
          <a:bodyPr wrap="none" lIns="178594" tIns="0" rIns="178594" bIns="0" anchor="t"/>
          <a:lstStyle/>
          <a:p>
            <a:pPr algn="ctr"/>
            <a:r>
              <a:rPr lang="el-GR" sz="3200" dirty="0" smtClean="0">
                <a:latin typeface="Segoe UI Black" panose="020B0A02040204020203" pitchFamily="34" charset="0"/>
                <a:ea typeface="Segoe UI Black" panose="020B0A02040204020203" pitchFamily="34" charset="0"/>
              </a:rPr>
              <a:t>Όταν υπάρχει υποψία ή εντοπισμός</a:t>
            </a:r>
          </a:p>
          <a:p>
            <a:pPr algn="ctr"/>
            <a:r>
              <a:rPr lang="el-GR" sz="3200" dirty="0" smtClean="0">
                <a:latin typeface="Segoe UI Black" panose="020B0A02040204020203" pitchFamily="34" charset="0"/>
                <a:ea typeface="Segoe UI Black" panose="020B0A02040204020203" pitchFamily="34" charset="0"/>
              </a:rPr>
              <a:t>ενός περιστατικού </a:t>
            </a:r>
            <a:r>
              <a:rPr lang="el-GR" sz="3200" dirty="0" err="1" smtClean="0">
                <a:latin typeface="Segoe UI Black" panose="020B0A02040204020203" pitchFamily="34" charset="0"/>
                <a:ea typeface="Segoe UI Black" panose="020B0A02040204020203" pitchFamily="34" charset="0"/>
              </a:rPr>
              <a:t>ΚαΠα</a:t>
            </a:r>
            <a:r>
              <a:rPr lang="el-GR" sz="3200" dirty="0" smtClean="0">
                <a:latin typeface="Segoe UI Black" panose="020B0A02040204020203" pitchFamily="34" charset="0"/>
                <a:ea typeface="Segoe UI Black" panose="020B0A02040204020203" pitchFamily="34" charset="0"/>
              </a:rPr>
              <a:t>-Π</a:t>
            </a: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4"/>
            <a:ext cx="11320040" cy="4560425"/>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Ο χειριστής κρατάει τα δεδομένα/πληροφορίες σχετικά με την υπόθεση (σύμφωνα με τη συνήθη πρακτική του/της)</a:t>
            </a: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b="1" dirty="0" smtClean="0">
                <a:solidFill>
                  <a:schemeClr val="accent1"/>
                </a:solidFill>
                <a:latin typeface="Segoe UI Light" panose="020B0502040204020203" pitchFamily="34" charset="0"/>
                <a:cs typeface="Segoe UI Light" panose="020B0502040204020203" pitchFamily="34" charset="0"/>
              </a:rPr>
              <a:t>Λάβετε υπόψη ότι η εφαρμογή των πρακτικών θα πρέπει να πραγματοποιείται με τους κανονισμούς που ισχύουν στο συγκεκριμένο πλαίσιο βάση εθνικής νομοθεσίας/κανονισμών.</a:t>
            </a: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l-GR" sz="3200" dirty="0" smtClean="0">
                <a:latin typeface="Segoe UI Black" panose="020B0A02040204020203" pitchFamily="34" charset="0"/>
                <a:ea typeface="Segoe UI Black" panose="020B0A02040204020203" pitchFamily="34" charset="0"/>
              </a:rPr>
              <a:t>Δυο ενέργειες για να θυμάστε:</a:t>
            </a: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Κατά την καταχώρηση του περιστατικού/υποψίας, υπάρχει ένας κατάλογος (Παράρτημα Ι) για τον έλεγχο της πληρότητας των απαιτούμενων πληροφοριών.</a:t>
            </a:r>
          </a:p>
          <a:p>
            <a:pPr>
              <a:lnSpc>
                <a:spcPct val="100800"/>
              </a:lnSpc>
              <a:buClr>
                <a:schemeClr val="tx2"/>
              </a:buCl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Ο Χειριστής επικοινωνεί με τον Διαχειριστή του </a:t>
            </a:r>
            <a:r>
              <a:rPr lang="en-GB" sz="2200" dirty="0" smtClean="0">
                <a:latin typeface="Segoe UI Light" panose="020B0502040204020203" pitchFamily="34" charset="0"/>
                <a:cs typeface="Segoe UI Light" panose="020B0502040204020203" pitchFamily="34" charset="0"/>
              </a:rPr>
              <a:t>CAN-MDS </a:t>
            </a:r>
            <a:r>
              <a:rPr lang="el-GR" sz="2200" dirty="0" smtClean="0">
                <a:latin typeface="Segoe UI Light" panose="020B0502040204020203" pitchFamily="34" charset="0"/>
                <a:cs typeface="Segoe UI Light" panose="020B0502040204020203" pitchFamily="34" charset="0"/>
              </a:rPr>
              <a:t>για να ζητήσει το ψευδώνυμο για το παιδί.  </a:t>
            </a:r>
            <a:endParaRPr lang="en-US" sz="2200" b="1"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024436316"/>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r>
              <a:rPr lang="el-GR" sz="3200" dirty="0" smtClean="0">
                <a:latin typeface="Segoe UI Black" panose="020B0A02040204020203" pitchFamily="34" charset="0"/>
                <a:ea typeface="Segoe UI Black" panose="020B0A02040204020203" pitchFamily="34" charset="0"/>
              </a:rPr>
              <a:t>Εισαγωγή δεδομένων στο </a:t>
            </a:r>
            <a:r>
              <a:rPr lang="en-GB" sz="3200" dirty="0" smtClean="0">
                <a:latin typeface="Segoe UI Black" panose="020B0A02040204020203" pitchFamily="34" charset="0"/>
                <a:ea typeface="Segoe UI Black" panose="020B0A02040204020203" pitchFamily="34" charset="0"/>
              </a:rPr>
              <a:t>CAN-MDS </a:t>
            </a: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4"/>
            <a:ext cx="11320040" cy="4560425"/>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l-GR" sz="2200" b="1" dirty="0" smtClean="0">
                <a:solidFill>
                  <a:schemeClr val="accent1"/>
                </a:solidFill>
                <a:latin typeface="Segoe UI Light" panose="020B0502040204020203" pitchFamily="34" charset="0"/>
                <a:cs typeface="Segoe UI Light" panose="020B0502040204020203" pitchFamily="34" charset="0"/>
              </a:rPr>
              <a:t>Οδηγίες μπορείτε στο Εγχειρίδιων για Χειριστές και την αναλυτική περιγραφή του πρωτόκολλου συλλογής δεδομένων, όπως περιγράφεται στην υπόλοιπη παρουσίαση. </a:t>
            </a:r>
            <a:endParaRPr lang="el-GR" sz="2200" b="1" dirty="0">
              <a:solidFill>
                <a:schemeClr val="accent1"/>
              </a:solidFill>
              <a:latin typeface="Segoe UI Light" panose="020B0502040204020203" pitchFamily="34" charset="0"/>
              <a:cs typeface="Segoe UI Light" panose="020B0502040204020203" pitchFamily="34" charset="0"/>
            </a:endParaRPr>
          </a:p>
          <a:p>
            <a:pPr>
              <a:lnSpc>
                <a:spcPct val="100800"/>
              </a:lnSpc>
              <a:buClr>
                <a:schemeClr val="tx2"/>
              </a:buCl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l-GR" sz="3200" dirty="0" smtClean="0">
                <a:latin typeface="Segoe UI Black" panose="020B0A02040204020203" pitchFamily="34" charset="0"/>
                <a:ea typeface="Segoe UI Black" panose="020B0A02040204020203" pitchFamily="34" charset="0"/>
              </a:rPr>
              <a:t>Δυο ενέργειες για να θυμάστε:</a:t>
            </a: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a:latin typeface="Segoe UI Light" panose="020B0502040204020203" pitchFamily="34" charset="0"/>
                <a:cs typeface="Segoe UI Light" panose="020B0502040204020203" pitchFamily="34" charset="0"/>
              </a:rPr>
              <a:t>Κατά την καταχώρηση του περιστατικού/υποψίας, υπάρχει ένας κατάλογος (Παράρτημα Ι) για τον έλεγχο της πληρότητας των απαιτούμενων πληροφοριών.</a:t>
            </a:r>
          </a:p>
          <a:p>
            <a:pPr marL="450850" indent="-450850">
              <a:lnSpc>
                <a:spcPct val="100800"/>
              </a:lnSpc>
              <a:buClr>
                <a:schemeClr val="tx2"/>
              </a:buClr>
              <a:buFont typeface="Wingdings 3" panose="05040102010807070707" pitchFamily="18" charset="2"/>
              <a:buChar cha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a:latin typeface="Segoe UI Light" panose="020B0502040204020203" pitchFamily="34" charset="0"/>
                <a:cs typeface="Segoe UI Light" panose="020B0502040204020203" pitchFamily="34" charset="0"/>
              </a:rPr>
              <a:t>Ο Χειριστής επικοινωνεί με τον Διαχειριστή του </a:t>
            </a:r>
            <a:r>
              <a:rPr lang="en-GB" sz="2200" dirty="0">
                <a:latin typeface="Segoe UI Light" panose="020B0502040204020203" pitchFamily="34" charset="0"/>
                <a:cs typeface="Segoe UI Light" panose="020B0502040204020203" pitchFamily="34" charset="0"/>
              </a:rPr>
              <a:t>CAN-MDS </a:t>
            </a:r>
            <a:r>
              <a:rPr lang="el-GR" sz="2200" dirty="0">
                <a:latin typeface="Segoe UI Light" panose="020B0502040204020203" pitchFamily="34" charset="0"/>
                <a:cs typeface="Segoe UI Light" panose="020B0502040204020203" pitchFamily="34" charset="0"/>
              </a:rPr>
              <a:t>για να ζητήσει το ψευδώνυμο για το παιδί.  </a:t>
            </a: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l-GR" sz="2200" b="1"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endParaRPr lang="en-US" sz="2200" b="1"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078535574"/>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10542" y="2141317"/>
            <a:ext cx="4572000" cy="2207147"/>
          </a:xfrm>
          <a:prstGeom prst="rect">
            <a:avLst/>
          </a:prstGeom>
        </p:spPr>
      </p:pic>
      <p:sp>
        <p:nvSpPr>
          <p:cNvPr id="4" name="TextBox 3"/>
          <p:cNvSpPr txBox="1"/>
          <p:nvPr/>
        </p:nvSpPr>
        <p:spPr>
          <a:xfrm>
            <a:off x="910542" y="1979271"/>
            <a:ext cx="4413813" cy="2369193"/>
          </a:xfrm>
          <a:prstGeom prst="rect">
            <a:avLst/>
          </a:prstGeom>
        </p:spPr>
        <p:txBody>
          <a:bodyPr wrap="square" lIns="178594" tIns="178594" rIns="178594" bIns="178594" anchor="ctr">
            <a:normAutofit/>
          </a:bodyPr>
          <a:lstStyle/>
          <a:p>
            <a:pPr algn="ctr"/>
            <a:r>
              <a:rPr lang="el-GR" sz="5062" dirty="0" smtClean="0">
                <a:solidFill>
                  <a:srgbClr val="FFFFFF"/>
                </a:solidFill>
                <a:effectLst>
                  <a:outerShdw blurRad="20000" dist="25000" dir="2700000">
                    <a:srgbClr val="000000">
                      <a:alpha val="30000"/>
                    </a:srgbClr>
                  </a:outerShdw>
                </a:effectLst>
                <a:latin typeface="Raleway-Light"/>
              </a:rPr>
              <a:t>Έχετε ερωτήσεις; </a:t>
            </a:r>
            <a:endParaRPr lang="en-US" sz="5062" dirty="0">
              <a:solidFill>
                <a:srgbClr val="FFFFFF"/>
              </a:solidFill>
              <a:effectLst>
                <a:outerShdw blurRad="20000" dist="25000" dir="2700000">
                  <a:srgbClr val="000000">
                    <a:alpha val="30000"/>
                  </a:srgbClr>
                </a:outerShdw>
              </a:effectLst>
              <a:latin typeface="Raleway-Light"/>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Eleaf - https://www.flickr.com/photos/12348847@N00</a:t>
            </a:r>
          </a:p>
        </p:txBody>
      </p:sp>
      <p:sp>
        <p:nvSpPr>
          <p:cNvPr id="7" name="TextBox 6"/>
          <p:cNvSpPr txBox="1"/>
          <p:nvPr/>
        </p:nvSpPr>
        <p:spPr>
          <a:xfrm>
            <a:off x="6130725" y="289366"/>
            <a:ext cx="4572000" cy="5584785"/>
          </a:xfrm>
          <a:prstGeom prst="rect">
            <a:avLst/>
          </a:prstGeom>
        </p:spPr>
        <p:txBody>
          <a:bodyPr wrap="square" lIns="178594" tIns="178594" rIns="178594" bIns="178594" anchor="b">
            <a:normAutofit/>
          </a:bodyPr>
          <a:lstStyle/>
          <a:p>
            <a:pPr algn="ctr"/>
            <a:endParaRPr lang="en-US" sz="4800" dirty="0">
              <a:solidFill>
                <a:schemeClr val="tx1">
                  <a:lumMod val="50000"/>
                  <a:lumOff val="50000"/>
                </a:schemeClr>
              </a:solidFill>
              <a:effectLst>
                <a:outerShdw blurRad="20000" dist="25000" dir="2700000">
                  <a:srgbClr val="000000">
                    <a:alpha val="30000"/>
                  </a:srgbClr>
                </a:outerShdw>
              </a:effectLst>
              <a:latin typeface="Raleway-Light"/>
            </a:endParaRPr>
          </a:p>
        </p:txBody>
      </p:sp>
    </p:spTree>
    <p:extLst>
      <p:ext uri="{BB962C8B-B14F-4D97-AF65-F5344CB8AC3E}">
        <p14:creationId xmlns:p14="http://schemas.microsoft.com/office/powerpoint/2010/main" xmlns="" val="33546900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sp>
        <p:nvSpPr>
          <p:cNvPr id="7" name="Rectangle 6"/>
          <p:cNvSpPr/>
          <p:nvPr/>
        </p:nvSpPr>
        <p:spPr>
          <a:xfrm>
            <a:off x="414784" y="761035"/>
            <a:ext cx="3578482" cy="3416320"/>
          </a:xfrm>
          <a:prstGeom prst="rect">
            <a:avLst/>
          </a:prstGeom>
        </p:spPr>
        <p:txBody>
          <a:bodyPr wrap="square">
            <a:spAutoFit/>
          </a:bodyPr>
          <a:lstStyle/>
          <a:p>
            <a:pPr algn="ctr"/>
            <a:r>
              <a:rPr lang="el-GR" sz="36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Παρακαλώ, μεταβείτε στη σελίδα 6 του Πρωτόκολλου συλλογής δεδομένων.</a:t>
            </a:r>
            <a:endPar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2050" name="Picture 2"/>
          <p:cNvPicPr>
            <a:picLocks noChangeAspect="1" noChangeArrowheads="1"/>
          </p:cNvPicPr>
          <p:nvPr/>
        </p:nvPicPr>
        <p:blipFill>
          <a:blip r:embed="rId3"/>
          <a:srcRect/>
          <a:stretch>
            <a:fillRect/>
          </a:stretch>
        </p:blipFill>
        <p:spPr bwMode="auto">
          <a:xfrm>
            <a:off x="3871949" y="446605"/>
            <a:ext cx="7894638" cy="5730875"/>
          </a:xfrm>
          <a:prstGeom prst="rect">
            <a:avLst/>
          </a:prstGeom>
          <a:noFill/>
          <a:ln w="9525">
            <a:noFill/>
            <a:miter lim="800000"/>
            <a:headEnd/>
            <a:tailEnd/>
          </a:ln>
          <a:effectLst/>
        </p:spPr>
      </p:pic>
    </p:spTree>
    <p:extLst>
      <p:ext uri="{BB962C8B-B14F-4D97-AF65-F5344CB8AC3E}">
        <p14:creationId xmlns:p14="http://schemas.microsoft.com/office/powerpoint/2010/main" xmlns="" val="978297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4077475" y="506044"/>
            <a:ext cx="7802562" cy="5227637"/>
          </a:xfrm>
          <a:prstGeom prst="rect">
            <a:avLst/>
          </a:prstGeom>
          <a:noFill/>
          <a:ln w="9525">
            <a:noFill/>
            <a:miter lim="800000"/>
            <a:headEnd/>
            <a:tailEnd/>
          </a:ln>
          <a:effectLst/>
        </p:spPr>
      </p:pic>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benben - https://www.flickr.com/photos/86956052@N00</a:t>
            </a:r>
          </a:p>
        </p:txBody>
      </p:sp>
      <p:sp>
        <p:nvSpPr>
          <p:cNvPr id="7" name="Rectangle 6"/>
          <p:cNvSpPr/>
          <p:nvPr/>
        </p:nvSpPr>
        <p:spPr>
          <a:xfrm>
            <a:off x="414784" y="761035"/>
            <a:ext cx="3578482" cy="646331"/>
          </a:xfrm>
          <a:prstGeom prst="rect">
            <a:avLst/>
          </a:prstGeom>
        </p:spPr>
        <p:txBody>
          <a:bodyPr wrap="square">
            <a:spAutoFit/>
          </a:bodyPr>
          <a:lstStyle/>
          <a:p>
            <a:pPr algn="ctr"/>
            <a:r>
              <a:rPr lang="el-GR" sz="3600" dirty="0" smtClean="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Και </a:t>
            </a:r>
            <a:endParaRPr lang="en-US" sz="3600" dirty="0">
              <a:solidFill>
                <a:schemeClr val="tx1">
                  <a:lumMod val="50000"/>
                  <a:lumOff val="50000"/>
                </a:schemeClr>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sp>
        <p:nvSpPr>
          <p:cNvPr id="2" name="Rectangle 1"/>
          <p:cNvSpPr/>
          <p:nvPr/>
        </p:nvSpPr>
        <p:spPr>
          <a:xfrm>
            <a:off x="1866377" y="3594970"/>
            <a:ext cx="8162795" cy="253025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3200" dirty="0" smtClean="0">
                <a:latin typeface="Segoe "/>
                <a:ea typeface="Segoe UI Black" panose="020B0A02040204020203" pitchFamily="34" charset="0"/>
              </a:rPr>
              <a:t>Ανοίξτε την εφαρμογή</a:t>
            </a:r>
            <a:r>
              <a:rPr lang="en-GB" sz="3200" dirty="0" smtClean="0">
                <a:latin typeface="Segoe "/>
                <a:ea typeface="Segoe UI Black" panose="020B0A02040204020203" pitchFamily="34" charset="0"/>
              </a:rPr>
              <a:t> CAN-MDS </a:t>
            </a:r>
            <a:r>
              <a:rPr lang="el-GR" sz="3200" dirty="0" smtClean="0">
                <a:latin typeface="Segoe "/>
                <a:ea typeface="Segoe UI Black" panose="020B0A02040204020203" pitchFamily="34" charset="0"/>
              </a:rPr>
              <a:t> </a:t>
            </a:r>
          </a:p>
          <a:p>
            <a:pPr algn="ctr"/>
            <a:r>
              <a:rPr lang="el-GR" sz="3200" dirty="0" smtClean="0">
                <a:latin typeface="Segoe "/>
                <a:ea typeface="Segoe UI Black" panose="020B0A02040204020203" pitchFamily="34" charset="0"/>
              </a:rPr>
              <a:t>Χρησιμοποιήστε το όνομα Χρήστη και τον κωδικό πρόσβασής σας </a:t>
            </a:r>
          </a:p>
        </p:txBody>
      </p:sp>
    </p:spTree>
    <p:extLst>
      <p:ext uri="{BB962C8B-B14F-4D97-AF65-F5344CB8AC3E}">
        <p14:creationId xmlns:p14="http://schemas.microsoft.com/office/powerpoint/2010/main" xmlns="" val="1322698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0299" y="1987952"/>
            <a:ext cx="9144000" cy="2057400"/>
          </a:xfrm>
          <a:prstGeom prst="rect">
            <a:avLst/>
          </a:prstGeom>
          <a:solidFill>
            <a:srgbClr val="026287"/>
          </a:solidFill>
        </p:spPr>
        <p:txBody>
          <a:bodyPr wrap="square" lIns="178594" tIns="178594" rIns="178594" bIns="178594" anchor="ctr">
            <a:normAutofit fontScale="92500" lnSpcReduction="10000"/>
          </a:bodyPr>
          <a:lstStyle/>
          <a:p>
            <a:pPr algn="ctr"/>
            <a:r>
              <a:rPr lang="el-GR" sz="2531" dirty="0" smtClean="0">
                <a:solidFill>
                  <a:srgbClr val="FFFFFF"/>
                </a:solidFill>
                <a:effectLst>
                  <a:outerShdw blurRad="20000" dist="25000" dir="2700000">
                    <a:srgbClr val="000000">
                      <a:alpha val="30000"/>
                    </a:srgbClr>
                  </a:outerShdw>
                </a:effectLst>
                <a:latin typeface="Raleway-Light"/>
              </a:rPr>
              <a:t>Τα επόμενα μέρη θα περιγράφουν βήμα-προς-βήμα διαδικασίες κατά την εφαρμογή και εισαγωγή δεδομένων στο </a:t>
            </a:r>
            <a:r>
              <a:rPr lang="en-GB" sz="2531" dirty="0" smtClean="0">
                <a:solidFill>
                  <a:srgbClr val="FFFFFF"/>
                </a:solidFill>
                <a:effectLst>
                  <a:outerShdw blurRad="20000" dist="25000" dir="2700000">
                    <a:srgbClr val="000000">
                      <a:alpha val="30000"/>
                    </a:srgbClr>
                  </a:outerShdw>
                </a:effectLst>
                <a:latin typeface="Raleway-Light"/>
              </a:rPr>
              <a:t>CAN-MDS. </a:t>
            </a:r>
          </a:p>
          <a:p>
            <a:pPr algn="ctr"/>
            <a:r>
              <a:rPr lang="el-GR" sz="2531" dirty="0" smtClean="0">
                <a:solidFill>
                  <a:srgbClr val="FFFFFF"/>
                </a:solidFill>
                <a:effectLst>
                  <a:outerShdw blurRad="20000" dist="25000" dir="2700000">
                    <a:srgbClr val="000000">
                      <a:alpha val="30000"/>
                    </a:srgbClr>
                  </a:outerShdw>
                </a:effectLst>
                <a:latin typeface="Raleway-Light"/>
              </a:rPr>
              <a:t>Εάν πρέπει να διευκρινίσετε τις προηγούμενες φάσεις, συμβουλευτείτε τα κομμάτια που έχουμε καλύψει, όσες φορές χρειάζεται! </a:t>
            </a:r>
            <a:endParaRPr lang="en-US" sz="2531" dirty="0">
              <a:solidFill>
                <a:srgbClr val="FFFFFF"/>
              </a:solidFill>
              <a:effectLst>
                <a:outerShdw blurRad="20000" dist="25000" dir="2700000">
                  <a:srgbClr val="000000">
                    <a:alpha val="30000"/>
                  </a:srgbClr>
                </a:outerShdw>
              </a:effectLst>
              <a:latin typeface="Raleway-Light"/>
            </a:endParaRPr>
          </a:p>
        </p:txBody>
      </p:sp>
    </p:spTree>
    <p:extLst>
      <p:ext uri="{BB962C8B-B14F-4D97-AF65-F5344CB8AC3E}">
        <p14:creationId xmlns:p14="http://schemas.microsoft.com/office/powerpoint/2010/main" xmlns="" val="2605970651"/>
      </p:ext>
    </p:extLst>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356486" y="1100065"/>
            <a:ext cx="8207375" cy="5083175"/>
          </a:xfrm>
          <a:prstGeom prst="rect">
            <a:avLst/>
          </a:prstGeom>
          <a:noFill/>
          <a:ln w="9525">
            <a:noFill/>
            <a:miter lim="800000"/>
            <a:headEnd/>
            <a:tailEnd/>
          </a:ln>
          <a:effectLst/>
        </p:spPr>
      </p:pic>
      <p:pic>
        <p:nvPicPr>
          <p:cNvPr id="3" name="Picture 2"/>
          <p:cNvPicPr>
            <a:picLocks noChangeAspect="1"/>
          </p:cNvPicPr>
          <p:nvPr/>
        </p:nvPicPr>
        <p:blipFill>
          <a:blip r:embed="rId4"/>
          <a:stretch>
            <a:fillRect/>
          </a:stretch>
        </p:blipFill>
        <p:spPr>
          <a:xfrm>
            <a:off x="-8930" y="-8930"/>
            <a:ext cx="0" cy="0"/>
          </a:xfrm>
          <a:prstGeom prst="rect">
            <a:avLst/>
          </a:prstGeom>
        </p:spPr>
      </p:pic>
      <p:sp>
        <p:nvSpPr>
          <p:cNvPr id="4" name="TextBox 3"/>
          <p:cNvSpPr txBox="1"/>
          <p:nvPr/>
        </p:nvSpPr>
        <p:spPr>
          <a:xfrm>
            <a:off x="8635999" y="1171936"/>
            <a:ext cx="3193143" cy="4836978"/>
          </a:xfrm>
          <a:prstGeom prst="rect">
            <a:avLst/>
          </a:prstGeom>
          <a:solidFill>
            <a:srgbClr val="026287"/>
          </a:solidFill>
        </p:spPr>
        <p:txBody>
          <a:bodyPr wrap="square" lIns="178594" tIns="178594" rIns="178594" bIns="178594" anchor="ctr">
            <a:normAutofit fontScale="77500" lnSpcReduction="20000"/>
          </a:bodyPr>
          <a:lstStyle/>
          <a:p>
            <a:pPr algn="ctr"/>
            <a:r>
              <a:rPr lang="el-GR" sz="4219" dirty="0" smtClean="0">
                <a:solidFill>
                  <a:srgbClr val="FFFFFF"/>
                </a:solidFill>
                <a:effectLst>
                  <a:outerShdw blurRad="20000" dist="25000" dir="2700000">
                    <a:srgbClr val="000000">
                      <a:alpha val="30000"/>
                    </a:srgbClr>
                  </a:outerShdw>
                </a:effectLst>
                <a:latin typeface="Raleway-Light"/>
              </a:rPr>
              <a:t>Αφιερώστε λίγο χρόνο για να μελετήσετε το συνδυασμό χρωμάτων σε σχέση με τους δείκτες, που βρίσκονται στην εισαγωγική σελίδα </a:t>
            </a:r>
            <a:endParaRPr lang="en-US" sz="4219" dirty="0">
              <a:solidFill>
                <a:srgbClr val="FFFFFF"/>
              </a:solidFill>
              <a:effectLst>
                <a:outerShdw blurRad="20000" dist="25000" dir="2700000">
                  <a:srgbClr val="000000">
                    <a:alpha val="30000"/>
                  </a:srgbClr>
                </a:outerShdw>
              </a:effectLst>
              <a:latin typeface="Raleway-Light"/>
            </a:endParaRPr>
          </a:p>
        </p:txBody>
      </p:sp>
      <p:graphicFrame>
        <p:nvGraphicFramePr>
          <p:cNvPr id="6" name="Table 5"/>
          <p:cNvGraphicFramePr>
            <a:graphicFrameLocks noGrp="1"/>
          </p:cNvGraphicFramePr>
          <p:nvPr>
            <p:extLst>
              <p:ext uri="{D42A27DB-BD31-4B8C-83A1-F6EECF244321}">
                <p14:modId xmlns:p14="http://schemas.microsoft.com/office/powerpoint/2010/main" xmlns="" val="3573897825"/>
              </p:ext>
            </p:extLst>
          </p:nvPr>
        </p:nvGraphicFramePr>
        <p:xfrm>
          <a:off x="275771" y="459978"/>
          <a:ext cx="8204319" cy="456565"/>
        </p:xfrm>
        <a:graphic>
          <a:graphicData uri="http://schemas.openxmlformats.org/drawingml/2006/table">
            <a:tbl>
              <a:tblPr firstRow="1" firstCol="1" bandRow="1">
                <a:tableStyleId>{5C22544A-7EE6-4342-B048-85BDC9FD1C3A}</a:tableStyleId>
              </a:tblPr>
              <a:tblGrid>
                <a:gridCol w="8204319">
                  <a:extLst>
                    <a:ext uri="{9D8B030D-6E8A-4147-A177-3AD203B41FA5}">
                      <a16:colId xmlns:a16="http://schemas.microsoft.com/office/drawing/2014/main" xmlns="" val="20000"/>
                    </a:ext>
                  </a:extLst>
                </a:gridCol>
              </a:tblGrid>
              <a:tr h="0">
                <a:tc>
                  <a:txBody>
                    <a:bodyPr/>
                    <a:lstStyle/>
                    <a:p>
                      <a:pPr>
                        <a:lnSpc>
                          <a:spcPct val="107000"/>
                        </a:lnSpc>
                        <a:spcAft>
                          <a:spcPts val="0"/>
                        </a:spcAft>
                      </a:pPr>
                      <a:r>
                        <a:rPr lang="en-US" sz="2800" dirty="0">
                          <a:effectLst/>
                        </a:rPr>
                        <a:t>e-CAN-MDS </a:t>
                      </a:r>
                      <a:r>
                        <a:rPr lang="en-US" sz="2800" dirty="0" smtClean="0">
                          <a:effectLst/>
                        </a:rPr>
                        <a:t>– </a:t>
                      </a:r>
                      <a:r>
                        <a:rPr lang="el-GR" sz="2800" dirty="0" smtClean="0">
                          <a:effectLst/>
                        </a:rPr>
                        <a:t>οθόνη</a:t>
                      </a:r>
                      <a:r>
                        <a:rPr lang="el-GR" sz="2800" baseline="0" dirty="0" smtClean="0">
                          <a:effectLst/>
                        </a:rPr>
                        <a:t> εισαγωγής </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3938013207"/>
              </p:ext>
            </p:extLst>
          </p:nvPr>
        </p:nvGraphicFramePr>
        <p:xfrm>
          <a:off x="275772" y="896286"/>
          <a:ext cx="5647950" cy="5390818"/>
        </p:xfrm>
        <a:graphic>
          <a:graphicData uri="http://schemas.openxmlformats.org/drawingml/2006/table">
            <a:tbl>
              <a:tblPr firstRow="1" firstCol="1" bandRow="1">
                <a:tableStyleId>{5C22544A-7EE6-4342-B048-85BDC9FD1C3A}</a:tableStyleId>
              </a:tblPr>
              <a:tblGrid>
                <a:gridCol w="5647950">
                  <a:extLst>
                    <a:ext uri="{9D8B030D-6E8A-4147-A177-3AD203B41FA5}">
                      <a16:colId xmlns:a16="http://schemas.microsoft.com/office/drawing/2014/main" xmlns="" val="20000"/>
                    </a:ext>
                  </a:extLst>
                </a:gridCol>
              </a:tblGrid>
              <a:tr h="365899">
                <a:tc>
                  <a:txBody>
                    <a:bodyPr/>
                    <a:lstStyle/>
                    <a:p>
                      <a:pPr algn="just">
                        <a:lnSpc>
                          <a:spcPct val="107000"/>
                        </a:lnSpc>
                        <a:spcAft>
                          <a:spcPts val="0"/>
                        </a:spcAft>
                      </a:pPr>
                      <a:r>
                        <a:rPr lang="el-GR" sz="2400" dirty="0" smtClean="0">
                          <a:effectLst/>
                        </a:rPr>
                        <a:t>Σημειώσεις </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1862" marR="61862" marT="0" marB="0"/>
                </a:tc>
                <a:extLst>
                  <a:ext uri="{0D108BD9-81ED-4DB2-BD59-A6C34878D82A}">
                    <a16:rowId xmlns:a16="http://schemas.microsoft.com/office/drawing/2014/main" xmlns="" val="10000"/>
                  </a:ext>
                </a:extLst>
              </a:tr>
              <a:tr h="4999467">
                <a:tc>
                  <a:txBody>
                    <a:bodyPr/>
                    <a:lstStyle/>
                    <a:p>
                      <a:pPr>
                        <a:lnSpc>
                          <a:spcPct val="107000"/>
                        </a:lnSpc>
                        <a:spcAft>
                          <a:spcPts val="0"/>
                        </a:spcAft>
                      </a:pPr>
                      <a:r>
                        <a:rPr lang="en-US" sz="1800" dirty="0">
                          <a:effectLst/>
                        </a:rPr>
                        <a:t> </a:t>
                      </a:r>
                      <a:r>
                        <a:rPr lang="el-GR" sz="1600" dirty="0" smtClean="0">
                          <a:effectLst/>
                        </a:rPr>
                        <a:t>Στη δεξιά πλευρά της οθόνης, διατίθενται</a:t>
                      </a:r>
                      <a:r>
                        <a:rPr lang="el-GR" sz="1600" baseline="0" dirty="0" smtClean="0">
                          <a:effectLst/>
                        </a:rPr>
                        <a:t> λειτουργικά εργαλεία του συστήματος (το οποίο συμπεριλαμβάνει τις διαθέσιμες γλώσσες σε </a:t>
                      </a:r>
                      <a:r>
                        <a:rPr lang="en-GB" sz="1600" baseline="0" dirty="0" smtClean="0">
                          <a:effectLst/>
                        </a:rPr>
                        <a:t>drop-down menu</a:t>
                      </a:r>
                      <a:r>
                        <a:rPr lang="el-GR" sz="1600" baseline="0" dirty="0" smtClean="0">
                          <a:effectLst/>
                        </a:rPr>
                        <a:t>, το Εγχειρίδιο των Χειριστών, τον Πίνακα Χειριστή, Εκτύπωση καθώς και Αποσύνδεση από την πλατφόρμα). </a:t>
                      </a:r>
                      <a:r>
                        <a:rPr lang="en-US" sz="1600" b="0" dirty="0">
                          <a:effectLst/>
                          <a:latin typeface="Segoe UI Light" panose="020B0502040204020203" pitchFamily="34" charset="0"/>
                          <a:cs typeface="Segoe UI Light" panose="020B0502040204020203" pitchFamily="34" charset="0"/>
                        </a:rPr>
                        <a:t> </a:t>
                      </a:r>
                      <a:endParaRPr lang="el-GR" sz="1600" b="0" dirty="0">
                        <a:effectLst/>
                        <a:latin typeface="Segoe UI Light" panose="020B0502040204020203" pitchFamily="34" charset="0"/>
                        <a:cs typeface="Segoe UI Light" panose="020B0502040204020203" pitchFamily="34" charset="0"/>
                      </a:endParaRPr>
                    </a:p>
                    <a:p>
                      <a:pPr marL="291465" indent="-291465">
                        <a:lnSpc>
                          <a:spcPct val="107000"/>
                        </a:lnSpc>
                        <a:spcAft>
                          <a:spcPts val="0"/>
                        </a:spcAft>
                      </a:pPr>
                      <a:r>
                        <a:rPr lang="el-GR" sz="1800" b="0" dirty="0" smtClean="0">
                          <a:effectLst/>
                          <a:latin typeface="Segoe UI Light" panose="020B0502040204020203" pitchFamily="34" charset="0"/>
                          <a:cs typeface="Segoe UI Light" panose="020B0502040204020203" pitchFamily="34" charset="0"/>
                        </a:rPr>
                        <a:t>Σημείωση</a:t>
                      </a:r>
                      <a:r>
                        <a:rPr lang="en-US" sz="1800" b="0" dirty="0" smtClean="0">
                          <a:effectLst/>
                          <a:latin typeface="Segoe UI Light" panose="020B0502040204020203" pitchFamily="34" charset="0"/>
                          <a:cs typeface="Segoe UI Light" panose="020B0502040204020203" pitchFamily="34" charset="0"/>
                        </a:rPr>
                        <a:t>: </a:t>
                      </a:r>
                      <a:r>
                        <a:rPr lang="el-GR" sz="1800" b="0" dirty="0" smtClean="0">
                          <a:effectLst/>
                          <a:latin typeface="Segoe UI Light" panose="020B0502040204020203" pitchFamily="34" charset="0"/>
                          <a:cs typeface="Segoe UI Light" panose="020B0502040204020203" pitchFamily="34" charset="0"/>
                        </a:rPr>
                        <a:t>Η στήλη</a:t>
                      </a:r>
                      <a:r>
                        <a:rPr lang="el-GR" sz="1800" b="0" baseline="0" dirty="0" smtClean="0">
                          <a:effectLst/>
                          <a:latin typeface="Segoe UI Light" panose="020B0502040204020203" pitchFamily="34" charset="0"/>
                          <a:cs typeface="Segoe UI Light" panose="020B0502040204020203" pitchFamily="34" charset="0"/>
                        </a:rPr>
                        <a:t> στη δεξιά πλευρά της οθόνης είναι στην πραγματικότητα μια λίστα με τα στοιχεία δεδομένων </a:t>
                      </a:r>
                      <a:r>
                        <a:rPr lang="en-GB" sz="1800" b="0" baseline="0" dirty="0" smtClean="0">
                          <a:effectLst/>
                          <a:latin typeface="Segoe UI Light" panose="020B0502040204020203" pitchFamily="34" charset="0"/>
                          <a:cs typeface="Segoe UI Light" panose="020B0502040204020203" pitchFamily="34" charset="0"/>
                        </a:rPr>
                        <a:t>MDS</a:t>
                      </a:r>
                      <a:r>
                        <a:rPr lang="el-GR" sz="1800" b="0" baseline="0" dirty="0" smtClean="0">
                          <a:effectLst/>
                          <a:latin typeface="Segoe UI Light" panose="020B0502040204020203" pitchFamily="34" charset="0"/>
                          <a:cs typeface="Segoe UI Light" panose="020B0502040204020203" pitchFamily="34" charset="0"/>
                        </a:rPr>
                        <a:t> που εξυπηρετούν με πολλούς τρόπους: </a:t>
                      </a:r>
                      <a:endParaRPr lang="el-GR" sz="1800" dirty="0" smtClean="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l-GR" sz="1800" b="0" dirty="0" smtClean="0">
                          <a:effectLst/>
                          <a:latin typeface="Segoe UI Light" panose="020B0502040204020203" pitchFamily="34" charset="0"/>
                          <a:cs typeface="Segoe UI Light" panose="020B0502040204020203" pitchFamily="34" charset="0"/>
                        </a:rPr>
                        <a:t>Η σειρά αναφοράς</a:t>
                      </a:r>
                      <a:r>
                        <a:rPr lang="el-GR" sz="1800" b="0" baseline="0" dirty="0" smtClean="0">
                          <a:effectLst/>
                          <a:latin typeface="Segoe UI Light" panose="020B0502040204020203" pitchFamily="34" charset="0"/>
                          <a:cs typeface="Segoe UI Light" panose="020B0502040204020203" pitchFamily="34" charset="0"/>
                        </a:rPr>
                        <a:t> των στοιχειών καταγραφής </a:t>
                      </a:r>
                      <a:endParaRPr lang="el-GR" sz="1800" b="0" dirty="0" smtClean="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l-GR" sz="1800" b="0" dirty="0" smtClean="0">
                          <a:effectLst/>
                          <a:latin typeface="Segoe UI Light" panose="020B0502040204020203" pitchFamily="34" charset="0"/>
                          <a:cs typeface="Segoe UI Light" panose="020B0502040204020203" pitchFamily="34" charset="0"/>
                        </a:rPr>
                        <a:t>Υποδεικνύει ποιος</a:t>
                      </a:r>
                      <a:r>
                        <a:rPr lang="el-GR" sz="1800" b="0" baseline="0" dirty="0" smtClean="0">
                          <a:effectLst/>
                          <a:latin typeface="Segoe UI Light" panose="020B0502040204020203" pitchFamily="34" charset="0"/>
                          <a:cs typeface="Segoe UI Light" panose="020B0502040204020203" pitchFamily="34" charset="0"/>
                        </a:rPr>
                        <a:t> καταγράφει τις απαραίτητες πληροφορίες (δηλ. πράσινα κουτιά) ή το σύστημα (δηλ. πορτοκαλιά κουτιά) </a:t>
                      </a:r>
                      <a:r>
                        <a:rPr lang="en-US" sz="1800" b="0" dirty="0" smtClean="0">
                          <a:effectLst/>
                          <a:latin typeface="Segoe UI Light" panose="020B0502040204020203" pitchFamily="34" charset="0"/>
                          <a:cs typeface="Segoe UI Light" panose="020B0502040204020203" pitchFamily="34" charset="0"/>
                        </a:rPr>
                        <a:t> </a:t>
                      </a:r>
                      <a:endParaRPr lang="el-GR" sz="1800" b="0" dirty="0" smtClean="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l-GR" sz="1800" b="0" dirty="0" smtClean="0">
                          <a:effectLst/>
                          <a:latin typeface="Segoe UI Light" panose="020B0502040204020203" pitchFamily="34" charset="0"/>
                          <a:cs typeface="Segoe UI Light" panose="020B0502040204020203" pitchFamily="34" charset="0"/>
                        </a:rPr>
                        <a:t>Σας</a:t>
                      </a:r>
                      <a:r>
                        <a:rPr lang="el-GR" sz="1800" b="0" baseline="0" dirty="0" smtClean="0">
                          <a:effectLst/>
                          <a:latin typeface="Segoe UI Light" panose="020B0502040204020203" pitchFamily="34" charset="0"/>
                          <a:cs typeface="Segoe UI Light" panose="020B0502040204020203" pitchFamily="34" charset="0"/>
                        </a:rPr>
                        <a:t> παρέχει μια επισκόπηση των πληροφοριών που έχουν ήδη καταγραφεί με ειδοποιήσεις για πιθανές επαναλήψεις στοιχείων</a:t>
                      </a:r>
                      <a:endParaRPr lang="el-GR" sz="1800" b="0" dirty="0">
                        <a:effectLst/>
                        <a:latin typeface="Segoe UI Light" panose="020B0502040204020203" pitchFamily="34" charset="0"/>
                        <a:cs typeface="Segoe UI Light" panose="020B0502040204020203" pitchFamily="34" charset="0"/>
                      </a:endParaRPr>
                    </a:p>
                    <a:p>
                      <a:pPr marL="342900" lvl="0" indent="-342900">
                        <a:spcAft>
                          <a:spcPts val="0"/>
                        </a:spcAft>
                        <a:buFont typeface="Symbol" panose="05050102010706020507" pitchFamily="18" charset="2"/>
                        <a:buBlip>
                          <a:blip r:embed="rId5"/>
                        </a:buBlip>
                      </a:pPr>
                      <a:r>
                        <a:rPr lang="el-GR" sz="1800" b="0" dirty="0" smtClean="0">
                          <a:effectLst/>
                          <a:latin typeface="Segoe UI Light" panose="020B0502040204020203" pitchFamily="34" charset="0"/>
                          <a:cs typeface="Segoe UI Light" panose="020B0502040204020203" pitchFamily="34" charset="0"/>
                        </a:rPr>
                        <a:t>Λειτουργεί σαν μενού πλοήγησης</a:t>
                      </a:r>
                      <a:r>
                        <a:rPr lang="el-GR" sz="1800" b="0" baseline="0" dirty="0" smtClean="0">
                          <a:effectLst/>
                          <a:latin typeface="Segoe UI Light" panose="020B0502040204020203" pitchFamily="34" charset="0"/>
                          <a:cs typeface="Segoe UI Light" panose="020B0502040204020203" pitchFamily="34" charset="0"/>
                        </a:rPr>
                        <a:t> μεταξύ των διαφόρων στοιχείων δεδομένων  </a:t>
                      </a:r>
                      <a:endParaRPr lang="el-GR" sz="1800" b="0" dirty="0">
                        <a:effectLst/>
                        <a:latin typeface="Segoe UI Light" panose="020B0502040204020203" pitchFamily="34" charset="0"/>
                        <a:cs typeface="Segoe UI Light" panose="020B0502040204020203" pitchFamily="34" charset="0"/>
                      </a:endParaRPr>
                    </a:p>
                  </a:txBody>
                  <a:tcPr marL="61862" marR="61862" marT="0" marB="0"/>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xmlns="" val="395313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3202478844"/>
              </p:ext>
            </p:extLst>
          </p:nvPr>
        </p:nvGraphicFramePr>
        <p:xfrm>
          <a:off x="665170" y="858388"/>
          <a:ext cx="10017344" cy="1043623"/>
        </p:xfrm>
        <a:graphic>
          <a:graphicData uri="http://schemas.openxmlformats.org/drawingml/2006/table">
            <a:tbl>
              <a:tblPr firstRow="1" firstCol="1" bandRow="1">
                <a:tableStyleId>{5C22544A-7EE6-4342-B048-85BDC9FD1C3A}</a:tableStyleId>
              </a:tblPr>
              <a:tblGrid>
                <a:gridCol w="10017344">
                  <a:extLst>
                    <a:ext uri="{9D8B030D-6E8A-4147-A177-3AD203B41FA5}">
                      <a16:colId xmlns:a16="http://schemas.microsoft.com/office/drawing/2014/main" xmlns="" val="20000"/>
                    </a:ext>
                  </a:extLst>
                </a:gridCol>
              </a:tblGrid>
              <a:tr h="0">
                <a:tc>
                  <a:txBody>
                    <a:bodyPr/>
                    <a:lstStyle/>
                    <a:p>
                      <a:pPr>
                        <a:lnSpc>
                          <a:spcPct val="107000"/>
                        </a:lnSpc>
                        <a:spcAft>
                          <a:spcPts val="0"/>
                        </a:spcAft>
                      </a:pPr>
                      <a:r>
                        <a:rPr lang="el-GR" sz="2400" dirty="0" smtClean="0">
                          <a:effectLst/>
                        </a:rPr>
                        <a:t>Πίνακας</a:t>
                      </a:r>
                      <a:r>
                        <a:rPr lang="el-GR" sz="2400" baseline="0" dirty="0" smtClean="0">
                          <a:effectLst/>
                        </a:rPr>
                        <a:t> χειριστή </a:t>
                      </a:r>
                      <a:r>
                        <a:rPr lang="el-GR" sz="2400" dirty="0" smtClean="0">
                          <a:effectLst/>
                          <a:sym typeface="Wingdings" panose="05000000000000000000" pitchFamily="2" charset="2"/>
                        </a:rPr>
                        <a:t></a:t>
                      </a:r>
                      <a:r>
                        <a:rPr lang="el-GR" sz="2400" dirty="0" smtClean="0">
                          <a:effectLst/>
                        </a:rPr>
                        <a:t> Νέο</a:t>
                      </a:r>
                      <a:r>
                        <a:rPr lang="el-GR" sz="2400" baseline="0" dirty="0" smtClean="0">
                          <a:effectLst/>
                        </a:rPr>
                        <a:t> περιστατικό </a:t>
                      </a:r>
                      <a:r>
                        <a:rPr lang="en-US" sz="2400" dirty="0" smtClean="0">
                          <a:effectLst/>
                        </a:rPr>
                        <a:t> </a:t>
                      </a:r>
                      <a:r>
                        <a:rPr lang="en-US" sz="2400" dirty="0">
                          <a:effectLst/>
                          <a:sym typeface="Wingdings" panose="05000000000000000000" pitchFamily="2" charset="2"/>
                        </a:rPr>
                        <a:t></a:t>
                      </a:r>
                      <a:r>
                        <a:rPr lang="en-US" sz="2400" dirty="0">
                          <a:effectLst/>
                        </a:rPr>
                        <a:t> </a:t>
                      </a:r>
                      <a:r>
                        <a:rPr lang="el-GR" sz="2400" dirty="0" smtClean="0">
                          <a:effectLst/>
                        </a:rPr>
                        <a:t>Ταυτότητα Αρχής/Οργανισμού και Ταυτότητα Χειριστή</a:t>
                      </a: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0">
                <a:tc>
                  <a:txBody>
                    <a:bodyPr/>
                    <a:lstStyle/>
                    <a:p>
                      <a:pPr>
                        <a:lnSpc>
                          <a:spcPct val="107000"/>
                        </a:lnSpc>
                        <a:spcAft>
                          <a:spcPts val="0"/>
                        </a:spcAft>
                      </a:pPr>
                      <a:endParaRPr lang="el-G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xmlns="" val="10001"/>
                  </a:ext>
                </a:extLst>
              </a:tr>
            </a:tbl>
          </a:graphicData>
        </a:graphic>
      </p:graphicFrame>
      <p:pic>
        <p:nvPicPr>
          <p:cNvPr id="3" name="Picture 2"/>
          <p:cNvPicPr/>
          <p:nvPr/>
        </p:nvPicPr>
        <p:blipFill rotWithShape="1">
          <a:blip r:embed="rId3" cstate="print">
            <a:extLst>
              <a:ext uri="{28A0092B-C50C-407E-A947-70E740481C1C}">
                <a14:useLocalDpi xmlns:a14="http://schemas.microsoft.com/office/drawing/2010/main" xmlns="" val="0"/>
              </a:ext>
            </a:extLst>
          </a:blip>
          <a:srcRect l="78830"/>
          <a:stretch/>
        </p:blipFill>
        <p:spPr bwMode="auto">
          <a:xfrm>
            <a:off x="776876" y="2007400"/>
            <a:ext cx="1266825" cy="3600450"/>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xmlns=""/>
            </a:ext>
          </a:extLst>
        </p:spPr>
      </p:pic>
      <p:pic>
        <p:nvPicPr>
          <p:cNvPr id="4" name="Picture 3"/>
          <p:cNvPicPr/>
          <p:nvPr/>
        </p:nvPicPr>
        <p:blipFill rotWithShape="1">
          <a:blip r:embed="rId4">
            <a:extLst>
              <a:ext uri="{28A0092B-C50C-407E-A947-70E740481C1C}">
                <a14:useLocalDpi xmlns:a14="http://schemas.microsoft.com/office/drawing/2010/main" xmlns="" val="0"/>
              </a:ext>
            </a:extLst>
          </a:blip>
          <a:srcRect l="79625" t="23231" b="67109"/>
          <a:stretch/>
        </p:blipFill>
        <p:spPr>
          <a:xfrm>
            <a:off x="2476741" y="2035291"/>
            <a:ext cx="3789363" cy="1079500"/>
          </a:xfrm>
          <a:prstGeom prst="rect">
            <a:avLst/>
          </a:prstGeom>
          <a:ln>
            <a:noFill/>
          </a:ln>
          <a:effectLst>
            <a:outerShdw blurRad="190500" algn="tl" rotWithShape="0">
              <a:srgbClr val="000000">
                <a:alpha val="70000"/>
              </a:srgbClr>
            </a:outerShdw>
          </a:effectLst>
        </p:spPr>
      </p:pic>
      <p:sp>
        <p:nvSpPr>
          <p:cNvPr id="5" name="TextBox 4"/>
          <p:cNvSpPr txBox="1"/>
          <p:nvPr/>
        </p:nvSpPr>
        <p:spPr>
          <a:xfrm>
            <a:off x="2476741" y="3807625"/>
            <a:ext cx="9144000" cy="2057400"/>
          </a:xfrm>
          <a:prstGeom prst="rect">
            <a:avLst/>
          </a:prstGeom>
          <a:solidFill>
            <a:srgbClr val="026287"/>
          </a:solidFill>
        </p:spPr>
        <p:txBody>
          <a:bodyPr wrap="square" lIns="178594" tIns="178594" rIns="178594" bIns="178594" anchor="ctr">
            <a:normAutofit/>
          </a:bodyPr>
          <a:lstStyle/>
          <a:p>
            <a:pPr algn="ctr"/>
            <a:r>
              <a:rPr lang="el-GR" sz="2812" dirty="0" smtClean="0">
                <a:solidFill>
                  <a:srgbClr val="FFFFFF"/>
                </a:solidFill>
                <a:effectLst>
                  <a:outerShdw blurRad="20000" dist="25000" dir="2700000">
                    <a:srgbClr val="000000">
                      <a:alpha val="30000"/>
                    </a:srgbClr>
                  </a:outerShdw>
                </a:effectLst>
                <a:latin typeface="Raleway-Light"/>
              </a:rPr>
              <a:t>Σημείωση: ο κωδικός της Αρχής/Οργανισμού καθώς και του επαγγελματία συμπληρώνονται αυτόματα από την εφαρμογή </a:t>
            </a:r>
            <a:r>
              <a:rPr lang="en-US" sz="2812" dirty="0" smtClean="0">
                <a:solidFill>
                  <a:srgbClr val="FFFFFF"/>
                </a:solidFill>
                <a:effectLst>
                  <a:outerShdw blurRad="20000" dist="25000" dir="2700000">
                    <a:srgbClr val="000000">
                      <a:alpha val="30000"/>
                    </a:srgbClr>
                  </a:outerShdw>
                </a:effectLst>
                <a:latin typeface="Raleway-Light"/>
              </a:rPr>
              <a:t>(</a:t>
            </a:r>
            <a:r>
              <a:rPr lang="el-GR" sz="2812" dirty="0" smtClean="0">
                <a:solidFill>
                  <a:srgbClr val="FFFFFF"/>
                </a:solidFill>
                <a:effectLst>
                  <a:outerShdw blurRad="20000" dist="25000" dir="2700000">
                    <a:srgbClr val="000000">
                      <a:alpha val="30000"/>
                    </a:srgbClr>
                  </a:outerShdw>
                </a:effectLst>
                <a:latin typeface="Raleway-Light"/>
              </a:rPr>
              <a:t>σε πορτοκαλί χρώμα)</a:t>
            </a:r>
            <a:r>
              <a:rPr lang="en-US" sz="2812" dirty="0" smtClean="0">
                <a:solidFill>
                  <a:srgbClr val="FFFFFF"/>
                </a:solidFill>
                <a:effectLst>
                  <a:outerShdw blurRad="20000" dist="25000" dir="2700000">
                    <a:srgbClr val="000000">
                      <a:alpha val="30000"/>
                    </a:srgbClr>
                  </a:outerShdw>
                </a:effectLst>
                <a:latin typeface="Raleway-Light"/>
              </a:rPr>
              <a:t> (</a:t>
            </a:r>
            <a:r>
              <a:rPr lang="el-GR" sz="2812" dirty="0" smtClean="0">
                <a:solidFill>
                  <a:srgbClr val="FFFFFF"/>
                </a:solidFill>
                <a:effectLst>
                  <a:outerShdw blurRad="20000" dist="25000" dir="2700000">
                    <a:srgbClr val="000000">
                      <a:alpha val="30000"/>
                    </a:srgbClr>
                  </a:outerShdw>
                </a:effectLst>
                <a:latin typeface="Raleway-Light"/>
              </a:rPr>
              <a:t>σελ. </a:t>
            </a:r>
            <a:r>
              <a:rPr lang="en-US" sz="2812" dirty="0" smtClean="0">
                <a:solidFill>
                  <a:srgbClr val="FFFFFF"/>
                </a:solidFill>
                <a:effectLst>
                  <a:outerShdw blurRad="20000" dist="25000" dir="2700000">
                    <a:srgbClr val="000000">
                      <a:alpha val="30000"/>
                    </a:srgbClr>
                  </a:outerShdw>
                </a:effectLst>
                <a:latin typeface="Raleway-Light"/>
              </a:rPr>
              <a:t>7</a:t>
            </a:r>
            <a:r>
              <a:rPr lang="en-US" sz="2812" dirty="0">
                <a:solidFill>
                  <a:srgbClr val="FFFFFF"/>
                </a:solidFill>
                <a:effectLst>
                  <a:outerShdw blurRad="20000" dist="25000" dir="2700000">
                    <a:srgbClr val="000000">
                      <a:alpha val="30000"/>
                    </a:srgbClr>
                  </a:outerShdw>
                </a:effectLst>
                <a:latin typeface="Raleway-Light"/>
              </a:rPr>
              <a:t>)</a:t>
            </a:r>
          </a:p>
        </p:txBody>
      </p:sp>
    </p:spTree>
    <p:extLst>
      <p:ext uri="{BB962C8B-B14F-4D97-AF65-F5344CB8AC3E}">
        <p14:creationId xmlns:p14="http://schemas.microsoft.com/office/powerpoint/2010/main" xmlns="" val="11164400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284274" y="212652"/>
            <a:ext cx="9159875" cy="6035675"/>
          </a:xfrm>
          <a:prstGeom prst="rect">
            <a:avLst/>
          </a:prstGeom>
          <a:noFill/>
          <a:ln w="9525">
            <a:noFill/>
            <a:miter lim="800000"/>
            <a:headEnd/>
            <a:tailEnd/>
          </a:ln>
          <a:effectLst/>
        </p:spPr>
      </p:pic>
      <p:pic>
        <p:nvPicPr>
          <p:cNvPr id="3" name="Picture 2"/>
          <p:cNvPicPr>
            <a:picLocks noChangeAspect="1"/>
          </p:cNvPicPr>
          <p:nvPr/>
        </p:nvPicPr>
        <p:blipFill>
          <a:blip r:embed="rId4"/>
          <a:stretch>
            <a:fillRect/>
          </a:stretch>
        </p:blipFill>
        <p:spPr>
          <a:xfrm>
            <a:off x="-8930" y="-8930"/>
            <a:ext cx="0" cy="0"/>
          </a:xfrm>
          <a:prstGeom prst="rect">
            <a:avLst/>
          </a:prstGeom>
        </p:spPr>
      </p:pic>
      <p:sp>
        <p:nvSpPr>
          <p:cNvPr id="4" name="TextBox 3"/>
          <p:cNvSpPr txBox="1"/>
          <p:nvPr/>
        </p:nvSpPr>
        <p:spPr>
          <a:xfrm>
            <a:off x="2873829" y="3900714"/>
            <a:ext cx="8534402" cy="2057400"/>
          </a:xfrm>
          <a:prstGeom prst="rect">
            <a:avLst/>
          </a:prstGeom>
          <a:solidFill>
            <a:srgbClr val="026287"/>
          </a:solidFill>
        </p:spPr>
        <p:txBody>
          <a:bodyPr wrap="square" lIns="178594" tIns="178594" rIns="178594" bIns="178594" anchor="ctr">
            <a:normAutofit fontScale="92500"/>
          </a:bodyPr>
          <a:lstStyle/>
          <a:p>
            <a:pPr algn="ctr"/>
            <a:r>
              <a:rPr lang="en-US" sz="4219" dirty="0">
                <a:solidFill>
                  <a:srgbClr val="FFFFFF"/>
                </a:solidFill>
                <a:effectLst>
                  <a:outerShdw blurRad="20000" dist="25000" dir="2700000">
                    <a:srgbClr val="000000">
                      <a:alpha val="30000"/>
                    </a:srgbClr>
                  </a:outerShdw>
                </a:effectLst>
                <a:latin typeface="Raleway-Light"/>
              </a:rPr>
              <a:t>practice locating the operator's panel </a:t>
            </a:r>
            <a:r>
              <a:rPr lang="en-US" sz="4219" dirty="0" smtClean="0">
                <a:solidFill>
                  <a:srgbClr val="FFFFFF"/>
                </a:solidFill>
                <a:effectLst>
                  <a:outerShdw blurRad="20000" dist="25000" dir="2700000">
                    <a:srgbClr val="000000">
                      <a:alpha val="30000"/>
                    </a:srgbClr>
                  </a:outerShdw>
                </a:effectLst>
                <a:latin typeface="Raleway-Light"/>
              </a:rPr>
              <a:t>button and </a:t>
            </a:r>
            <a:r>
              <a:rPr lang="en-US" sz="4219" dirty="0">
                <a:solidFill>
                  <a:srgbClr val="FFFFFF"/>
                </a:solidFill>
                <a:effectLst>
                  <a:outerShdw blurRad="20000" dist="25000" dir="2700000">
                    <a:srgbClr val="000000">
                      <a:alpha val="30000"/>
                    </a:srgbClr>
                  </a:outerShdw>
                </a:effectLst>
                <a:latin typeface="Raleway-Light"/>
              </a:rPr>
              <a:t>opening the menu</a:t>
            </a:r>
          </a:p>
        </p:txBody>
      </p:sp>
      <p:sp>
        <p:nvSpPr>
          <p:cNvPr id="5" name="Rectangle 4"/>
          <p:cNvSpPr/>
          <p:nvPr/>
        </p:nvSpPr>
        <p:spPr>
          <a:xfrm>
            <a:off x="5239660" y="2457194"/>
            <a:ext cx="6168571" cy="1129861"/>
          </a:xfrm>
          <a:prstGeom prst="rect">
            <a:avLst/>
          </a:prstGeom>
        </p:spPr>
        <p:txBody>
          <a:bodyPr wrap="square">
            <a:spAutoFit/>
          </a:bodyPr>
          <a:lstStyle/>
          <a:p>
            <a:pPr>
              <a:lnSpc>
                <a:spcPct val="107000"/>
              </a:lnSpc>
              <a:spcAft>
                <a:spcPts val="800"/>
              </a:spcAft>
            </a:pPr>
            <a:r>
              <a:rPr lang="en-US" sz="2400" b="1" dirty="0">
                <a:latin typeface="Calibri" panose="020F0502020204030204" pitchFamily="34" charset="0"/>
                <a:ea typeface="Calibri" panose="020F0502020204030204" pitchFamily="34" charset="0"/>
                <a:cs typeface="Times New Roman" panose="02020603050405020304" pitchFamily="18" charset="0"/>
              </a:rPr>
              <a:t>New </a:t>
            </a:r>
            <a:r>
              <a:rPr lang="en-US" sz="2400" b="1" dirty="0" smtClean="0">
                <a:latin typeface="Calibri" panose="020F0502020204030204" pitchFamily="34" charset="0"/>
                <a:ea typeface="Calibri" panose="020F0502020204030204" pitchFamily="34" charset="0"/>
                <a:cs typeface="Times New Roman" panose="02020603050405020304" pitchFamily="18" charset="0"/>
              </a:rPr>
              <a:t>incident: </a:t>
            </a:r>
            <a:r>
              <a:rPr lang="en-US" sz="2000" dirty="0" smtClean="0">
                <a:latin typeface="Calibri" panose="020F0502020204030204" pitchFamily="34" charset="0"/>
                <a:ea typeface="Times New Roman" panose="02020603050405020304" pitchFamily="18" charset="0"/>
              </a:rPr>
              <a:t>By </a:t>
            </a:r>
            <a:r>
              <a:rPr lang="en-US" sz="2000" dirty="0">
                <a:latin typeface="Calibri" panose="020F0502020204030204" pitchFamily="34" charset="0"/>
                <a:ea typeface="Times New Roman" panose="02020603050405020304" pitchFamily="18" charset="0"/>
              </a:rPr>
              <a:t>pressing the “new incident” button the Operator will exit the “Operator’s Panel” and s/he will be able to proceed with the recording of a new incident.</a:t>
            </a:r>
            <a:endParaRPr lang="el-GR" sz="3200" dirty="0">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5239660" y="794657"/>
            <a:ext cx="6168571" cy="2792398"/>
          </a:xfrm>
          <a:prstGeom prst="rect">
            <a:avLst/>
          </a:prstGeom>
          <a:solidFill>
            <a:srgbClr val="026287"/>
          </a:solidFill>
        </p:spPr>
        <p:txBody>
          <a:bodyPr wrap="square" lIns="178594" tIns="178594" rIns="178594" bIns="178594" anchor="ctr">
            <a:normAutofit/>
          </a:bodyPr>
          <a:lstStyle/>
          <a:p>
            <a:pPr algn="ctr"/>
            <a:r>
              <a:rPr lang="en-US" sz="2812" dirty="0">
                <a:solidFill>
                  <a:srgbClr val="FFFFFF"/>
                </a:solidFill>
                <a:effectLst>
                  <a:outerShdw blurRad="20000" dist="25000" dir="2700000">
                    <a:srgbClr val="000000">
                      <a:alpha val="30000"/>
                    </a:srgbClr>
                  </a:outerShdw>
                </a:effectLst>
                <a:latin typeface="Raleway-Light"/>
              </a:rPr>
              <a:t>in addition to the "New Incident" button find the rest of the administrative tools included under
"Operator's Panel"
(p.10)</a:t>
            </a:r>
          </a:p>
        </p:txBody>
      </p:sp>
      <p:sp>
        <p:nvSpPr>
          <p:cNvPr id="7" name="TextBox 6"/>
          <p:cNvSpPr txBox="1"/>
          <p:nvPr/>
        </p:nvSpPr>
        <p:spPr>
          <a:xfrm>
            <a:off x="2873829" y="3900714"/>
            <a:ext cx="8534402" cy="2036852"/>
          </a:xfrm>
          <a:prstGeom prst="rect">
            <a:avLst/>
          </a:prstGeom>
          <a:solidFill>
            <a:srgbClr val="026287"/>
          </a:solidFill>
        </p:spPr>
        <p:txBody>
          <a:bodyPr wrap="square" lIns="178594" tIns="178594" rIns="178594" bIns="178594" anchor="ctr">
            <a:normAutofit fontScale="62500" lnSpcReduction="20000"/>
          </a:bodyPr>
          <a:lstStyle/>
          <a:p>
            <a:r>
              <a:rPr lang="en-US" sz="2812" dirty="0" smtClean="0">
                <a:solidFill>
                  <a:srgbClr val="FFFFFF"/>
                </a:solidFill>
                <a:effectLst>
                  <a:outerShdw blurRad="20000" dist="25000" dir="2700000">
                    <a:srgbClr val="000000">
                      <a:alpha val="30000"/>
                    </a:srgbClr>
                  </a:outerShdw>
                </a:effectLst>
                <a:latin typeface="Raleway-Light"/>
              </a:rPr>
              <a:t>A </a:t>
            </a:r>
            <a:r>
              <a:rPr lang="en-US" sz="2812" dirty="0">
                <a:solidFill>
                  <a:srgbClr val="FFFFFF"/>
                </a:solidFill>
                <a:effectLst>
                  <a:outerShdw blurRad="20000" dist="25000" dir="2700000">
                    <a:srgbClr val="000000">
                      <a:alpha val="30000"/>
                    </a:srgbClr>
                  </a:outerShdw>
                </a:effectLst>
                <a:latin typeface="Raleway-Light"/>
              </a:rPr>
              <a:t>number of administrative tools are included in the operator’s panel grouped in three </a:t>
            </a:r>
            <a:r>
              <a:rPr lang="en-US" sz="2812" dirty="0" smtClean="0">
                <a:solidFill>
                  <a:srgbClr val="FFFFFF"/>
                </a:solidFill>
                <a:effectLst>
                  <a:outerShdw blurRad="20000" dist="25000" dir="2700000">
                    <a:srgbClr val="000000">
                      <a:alpha val="30000"/>
                    </a:srgbClr>
                  </a:outerShdw>
                </a:effectLst>
                <a:latin typeface="Raleway-Light"/>
              </a:rPr>
              <a:t>categories related respectively to: </a:t>
            </a:r>
            <a:endParaRPr lang="en-US" sz="2812" dirty="0">
              <a:solidFill>
                <a:srgbClr val="FFFFFF"/>
              </a:solidFill>
              <a:effectLst>
                <a:outerShdw blurRad="20000" dist="25000" dir="2700000">
                  <a:srgbClr val="000000">
                    <a:alpha val="30000"/>
                  </a:srgbClr>
                </a:outerShdw>
              </a:effectLst>
              <a:latin typeface="Raleway-Light"/>
            </a:endParaRPr>
          </a:p>
          <a:p>
            <a:endParaRPr lang="en-US" sz="2812" dirty="0">
              <a:solidFill>
                <a:srgbClr val="FFFFFF"/>
              </a:solidFill>
              <a:effectLst>
                <a:outerShdw blurRad="20000" dist="25000" dir="2700000">
                  <a:srgbClr val="000000">
                    <a:alpha val="30000"/>
                  </a:srgbClr>
                </a:outerShdw>
              </a:effectLst>
              <a:latin typeface="Raleway-Light"/>
            </a:endParaRPr>
          </a:p>
          <a:p>
            <a:pPr marL="174625" indent="-174625"/>
            <a:r>
              <a:rPr lang="en-US" sz="2812" b="1" dirty="0" smtClean="0">
                <a:solidFill>
                  <a:srgbClr val="FFFFFF"/>
                </a:solidFill>
                <a:effectLst>
                  <a:outerShdw blurRad="20000" dist="25000" dir="2700000">
                    <a:srgbClr val="000000">
                      <a:alpha val="30000"/>
                    </a:srgbClr>
                  </a:outerShdw>
                </a:effectLst>
                <a:latin typeface="Raleway-Light"/>
              </a:rPr>
              <a:t>- account </a:t>
            </a:r>
            <a:r>
              <a:rPr lang="en-US" sz="2812" dirty="0">
                <a:solidFill>
                  <a:srgbClr val="FFFFFF"/>
                </a:solidFill>
                <a:effectLst>
                  <a:outerShdw blurRad="20000" dist="25000" dir="2700000">
                    <a:srgbClr val="000000">
                      <a:alpha val="30000"/>
                    </a:srgbClr>
                  </a:outerShdw>
                </a:effectLst>
                <a:latin typeface="Raleway-Light"/>
              </a:rPr>
              <a:t>(update and/or confirm contact details, change of password</a:t>
            </a:r>
            <a:r>
              <a:rPr lang="en-US" sz="2812" dirty="0" smtClean="0">
                <a:solidFill>
                  <a:srgbClr val="FFFFFF"/>
                </a:solidFill>
                <a:effectLst>
                  <a:outerShdw blurRad="20000" dist="25000" dir="2700000">
                    <a:srgbClr val="000000">
                      <a:alpha val="30000"/>
                    </a:srgbClr>
                  </a:outerShdw>
                </a:effectLst>
                <a:latin typeface="Raleway-Light"/>
              </a:rPr>
              <a:t>)</a:t>
            </a:r>
            <a:endParaRPr lang="en-US" sz="2812" dirty="0">
              <a:solidFill>
                <a:srgbClr val="FFFFFF"/>
              </a:solidFill>
              <a:effectLst>
                <a:outerShdw blurRad="20000" dist="25000" dir="2700000">
                  <a:srgbClr val="000000">
                    <a:alpha val="30000"/>
                  </a:srgbClr>
                </a:outerShdw>
              </a:effectLst>
              <a:latin typeface="Raleway-Light"/>
            </a:endParaRPr>
          </a:p>
          <a:p>
            <a:pPr marL="174625" indent="-174625"/>
            <a:r>
              <a:rPr lang="en-US" sz="2812" b="1" dirty="0" smtClean="0">
                <a:solidFill>
                  <a:srgbClr val="FFFFFF"/>
                </a:solidFill>
                <a:effectLst>
                  <a:outerShdw blurRad="20000" dist="25000" dir="2700000">
                    <a:srgbClr val="000000">
                      <a:alpha val="30000"/>
                    </a:srgbClr>
                  </a:outerShdw>
                </a:effectLst>
                <a:latin typeface="Raleway-Light"/>
              </a:rPr>
              <a:t>- previously </a:t>
            </a:r>
            <a:r>
              <a:rPr lang="en-US" sz="2812" b="1" dirty="0">
                <a:solidFill>
                  <a:srgbClr val="FFFFFF"/>
                </a:solidFill>
                <a:effectLst>
                  <a:outerShdw blurRad="20000" dist="25000" dir="2700000">
                    <a:srgbClr val="000000">
                      <a:alpha val="30000"/>
                    </a:srgbClr>
                  </a:outerShdw>
                </a:effectLst>
                <a:latin typeface="Raleway-Light"/>
              </a:rPr>
              <a:t>recorded incidents </a:t>
            </a:r>
            <a:r>
              <a:rPr lang="en-US" sz="2812" dirty="0">
                <a:solidFill>
                  <a:srgbClr val="FFFFFF"/>
                </a:solidFill>
                <a:effectLst>
                  <a:outerShdw blurRad="20000" dist="25000" dir="2700000">
                    <a:srgbClr val="000000">
                      <a:alpha val="30000"/>
                    </a:srgbClr>
                  </a:outerShdw>
                </a:effectLst>
                <a:latin typeface="Raleway-Light"/>
              </a:rPr>
              <a:t>(list of incidents IDs </a:t>
            </a:r>
            <a:r>
              <a:rPr lang="en-US" sz="2812" dirty="0" smtClean="0">
                <a:solidFill>
                  <a:srgbClr val="FFFFFF"/>
                </a:solidFill>
                <a:effectLst>
                  <a:outerShdw blurRad="20000" dist="25000" dir="2700000">
                    <a:srgbClr val="000000">
                      <a:alpha val="30000"/>
                    </a:srgbClr>
                  </a:outerShdw>
                </a:effectLst>
                <a:latin typeface="Raleway-Light"/>
              </a:rPr>
              <a:t>&amp; of </a:t>
            </a:r>
            <a:r>
              <a:rPr lang="en-US" sz="2812" dirty="0">
                <a:solidFill>
                  <a:srgbClr val="FFFFFF"/>
                </a:solidFill>
                <a:effectLst>
                  <a:outerShdw blurRad="20000" dist="25000" dir="2700000">
                    <a:srgbClr val="000000">
                      <a:alpha val="30000"/>
                    </a:srgbClr>
                  </a:outerShdw>
                </a:effectLst>
                <a:latin typeface="Raleway-Light"/>
              </a:rPr>
              <a:t>children IDs)</a:t>
            </a:r>
          </a:p>
          <a:p>
            <a:pPr marL="174625" indent="-174625"/>
            <a:r>
              <a:rPr lang="en-US" sz="2812" b="1" dirty="0" smtClean="0">
                <a:solidFill>
                  <a:srgbClr val="FFFFFF"/>
                </a:solidFill>
                <a:effectLst>
                  <a:outerShdw blurRad="20000" dist="25000" dir="2700000">
                    <a:srgbClr val="000000">
                      <a:alpha val="30000"/>
                    </a:srgbClr>
                  </a:outerShdw>
                </a:effectLst>
                <a:latin typeface="Raleway-Light"/>
              </a:rPr>
              <a:t>- incidents </a:t>
            </a:r>
            <a:r>
              <a:rPr lang="en-US" sz="2812" b="1" dirty="0">
                <a:solidFill>
                  <a:srgbClr val="FFFFFF"/>
                </a:solidFill>
                <a:effectLst>
                  <a:outerShdw blurRad="20000" dist="25000" dir="2700000">
                    <a:srgbClr val="000000">
                      <a:alpha val="30000"/>
                    </a:srgbClr>
                  </a:outerShdw>
                </a:effectLst>
                <a:latin typeface="Raleway-Light"/>
              </a:rPr>
              <a:t>the Operator currently works with </a:t>
            </a:r>
            <a:r>
              <a:rPr lang="en-US" sz="2812" dirty="0">
                <a:solidFill>
                  <a:srgbClr val="FFFFFF"/>
                </a:solidFill>
                <a:effectLst>
                  <a:outerShdw blurRad="20000" dist="25000" dir="2700000">
                    <a:srgbClr val="000000">
                      <a:alpha val="30000"/>
                    </a:srgbClr>
                  </a:outerShdw>
                </a:effectLst>
                <a:latin typeface="Raleway-Light"/>
              </a:rPr>
              <a:t>(list of temporary children IDs and notifications</a:t>
            </a:r>
            <a:r>
              <a:rPr lang="en-US" sz="2812" dirty="0" smtClean="0">
                <a:solidFill>
                  <a:srgbClr val="FFFFFF"/>
                </a:solidFill>
                <a:effectLst>
                  <a:outerShdw blurRad="20000" dist="25000" dir="2700000">
                    <a:srgbClr val="000000">
                      <a:alpha val="30000"/>
                    </a:srgbClr>
                  </a:outerShdw>
                </a:effectLst>
                <a:latin typeface="Raleway-Light"/>
              </a:rPr>
              <a:t>)</a:t>
            </a:r>
            <a:endParaRPr lang="en-US" sz="2812" dirty="0">
              <a:solidFill>
                <a:srgbClr val="FFFFFF"/>
              </a:solidFill>
              <a:effectLst>
                <a:outerShdw blurRad="20000" dist="25000" dir="2700000">
                  <a:srgbClr val="000000">
                    <a:alpha val="30000"/>
                  </a:srgbClr>
                </a:outerShdw>
              </a:effectLst>
              <a:latin typeface="Raleway-Light"/>
            </a:endParaRPr>
          </a:p>
        </p:txBody>
      </p:sp>
      <p:sp>
        <p:nvSpPr>
          <p:cNvPr id="8" name="TextBox 7"/>
          <p:cNvSpPr txBox="1"/>
          <p:nvPr/>
        </p:nvSpPr>
        <p:spPr>
          <a:xfrm>
            <a:off x="2873829" y="794657"/>
            <a:ext cx="8534402" cy="5122361"/>
          </a:xfrm>
          <a:prstGeom prst="rect">
            <a:avLst/>
          </a:prstGeom>
          <a:solidFill>
            <a:srgbClr val="026287"/>
          </a:solidFill>
        </p:spPr>
        <p:txBody>
          <a:bodyPr wrap="square" lIns="178594" tIns="178594" rIns="178594" bIns="178594" anchor="ctr">
            <a:normAutofit/>
          </a:bodyPr>
          <a:lstStyle/>
          <a:p>
            <a:r>
              <a:rPr lang="el-GR" sz="2812" dirty="0" smtClean="0">
                <a:solidFill>
                  <a:srgbClr val="FFFFFF"/>
                </a:solidFill>
                <a:effectLst>
                  <a:outerShdw blurRad="20000" dist="25000" dir="2700000">
                    <a:srgbClr val="000000">
                      <a:alpha val="30000"/>
                    </a:srgbClr>
                  </a:outerShdw>
                </a:effectLst>
                <a:latin typeface="Raleway-Light"/>
              </a:rPr>
              <a:t>Πληροφορίες σχετικά με τα διαθέσιμα εργαλεία: Πίνακας Χειριστή</a:t>
            </a:r>
            <a:r>
              <a:rPr lang="en-GB" sz="2812" dirty="0">
                <a:solidFill>
                  <a:srgbClr val="FFFFFF"/>
                </a:solidFill>
                <a:effectLst>
                  <a:outerShdw blurRad="20000" dist="25000" dir="2700000">
                    <a:srgbClr val="000000">
                      <a:alpha val="30000"/>
                    </a:srgbClr>
                  </a:outerShdw>
                </a:effectLst>
                <a:latin typeface="Raleway-Light"/>
              </a:rPr>
              <a:t> </a:t>
            </a:r>
            <a:r>
              <a:rPr lang="en-GB" sz="2812" dirty="0" smtClean="0">
                <a:solidFill>
                  <a:srgbClr val="FFFFFF"/>
                </a:solidFill>
                <a:effectLst>
                  <a:outerShdw blurRad="20000" dist="25000" dir="2700000">
                    <a:srgbClr val="000000">
                      <a:alpha val="30000"/>
                    </a:srgbClr>
                  </a:outerShdw>
                </a:effectLst>
                <a:latin typeface="Raleway-Light"/>
              </a:rPr>
              <a:t>– Operator’s Panel </a:t>
            </a:r>
            <a:r>
              <a:rPr lang="el-GR" sz="2812" dirty="0" smtClean="0">
                <a:solidFill>
                  <a:srgbClr val="FFFFFF"/>
                </a:solidFill>
                <a:effectLst>
                  <a:outerShdw blurRad="20000" dist="25000" dir="2700000">
                    <a:srgbClr val="000000">
                      <a:alpha val="30000"/>
                    </a:srgbClr>
                  </a:outerShdw>
                </a:effectLst>
                <a:latin typeface="Raleway-Light"/>
              </a:rPr>
              <a:t> </a:t>
            </a:r>
            <a:endParaRPr lang="en-GB" sz="2812" dirty="0" smtClean="0">
              <a:solidFill>
                <a:srgbClr val="FFFFFF"/>
              </a:solidFill>
              <a:effectLst>
                <a:outerShdw blurRad="20000" dist="25000" dir="2700000">
                  <a:srgbClr val="000000">
                    <a:alpha val="30000"/>
                  </a:srgbClr>
                </a:outerShdw>
              </a:effectLst>
              <a:latin typeface="Raleway-Light"/>
            </a:endParaRPr>
          </a:p>
          <a:p>
            <a:r>
              <a:rPr lang="el-GR" sz="2812" dirty="0" smtClean="0">
                <a:solidFill>
                  <a:srgbClr val="FFFFFF"/>
                </a:solidFill>
                <a:effectLst>
                  <a:outerShdw blurRad="20000" dist="25000" dir="2700000">
                    <a:srgbClr val="000000">
                      <a:alpha val="30000"/>
                    </a:srgbClr>
                  </a:outerShdw>
                </a:effectLst>
                <a:latin typeface="Raleway-Light"/>
              </a:rPr>
              <a:t>(σελίδες 9-16)</a:t>
            </a:r>
            <a:endParaRPr lang="en-US" sz="2812" dirty="0">
              <a:solidFill>
                <a:srgbClr val="FFFFFF"/>
              </a:solidFill>
              <a:effectLst>
                <a:outerShdw blurRad="20000" dist="25000" dir="2700000">
                  <a:srgbClr val="000000">
                    <a:alpha val="30000"/>
                  </a:srgbClr>
                </a:outerShdw>
              </a:effectLst>
              <a:latin typeface="Raleway-Light"/>
            </a:endParaRPr>
          </a:p>
        </p:txBody>
      </p:sp>
    </p:spTree>
    <p:extLst>
      <p:ext uri="{BB962C8B-B14F-4D97-AF65-F5344CB8AC3E}">
        <p14:creationId xmlns:p14="http://schemas.microsoft.com/office/powerpoint/2010/main" xmlns="" val="342874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174" y="365127"/>
            <a:ext cx="11618054" cy="1460498"/>
          </a:xfrm>
        </p:spPr>
        <p:txBody>
          <a:bodyPr>
            <a:normAutofit fontScale="90000"/>
          </a:bodyPr>
          <a:lstStyle/>
          <a:p>
            <a:r>
              <a:rPr lang="el-GR" dirty="0" smtClean="0"/>
              <a:t>Ένα περιστατικό </a:t>
            </a:r>
            <a:r>
              <a:rPr lang="el-GR" dirty="0" err="1" smtClean="0"/>
              <a:t>ΚαΠα</a:t>
            </a:r>
            <a:r>
              <a:rPr lang="el-GR" dirty="0" smtClean="0"/>
              <a:t>-Π εντοπίζεται από τον Χειριστή </a:t>
            </a:r>
            <a:r>
              <a:rPr lang="en-US" dirty="0"/>
              <a:t/>
            </a:r>
            <a:br>
              <a:rPr lang="en-US" dirty="0"/>
            </a:br>
            <a:r>
              <a:rPr lang="en-US" sz="3100" i="1" dirty="0" smtClean="0">
                <a:latin typeface="Segoe UI Light" panose="020B0502040204020203" pitchFamily="34" charset="0"/>
                <a:cs typeface="Segoe UI Light" panose="020B0502040204020203" pitchFamily="34" charset="0"/>
              </a:rPr>
              <a:t>(</a:t>
            </a:r>
            <a:r>
              <a:rPr lang="el-GR" sz="3100" i="1" dirty="0" smtClean="0">
                <a:latin typeface="Segoe UI Light" panose="020B0502040204020203" pitchFamily="34" charset="0"/>
                <a:cs typeface="Segoe UI Light" panose="020B0502040204020203" pitchFamily="34" charset="0"/>
              </a:rPr>
              <a:t>εφαρμογή πρακτικών βάση των κανονισμών που ισχύουν στο συγκεκριμένο πλαίσιο βάση εθνικής νομοθεσίας/κανονισμών. </a:t>
            </a:r>
            <a:endParaRPr lang="el-GR" sz="3100" i="1" dirty="0">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838199" y="1825625"/>
            <a:ext cx="11078029" cy="4351338"/>
          </a:xfrm>
        </p:spPr>
        <p:txBody>
          <a:bodyPr>
            <a:normAutofit fontScale="77500" lnSpcReduction="20000"/>
          </a:bodyPr>
          <a:lstStyle/>
          <a:p>
            <a:pPr marL="2147888" indent="-2147888">
              <a:lnSpc>
                <a:spcPct val="150000"/>
              </a:lnSpc>
              <a:buNone/>
            </a:pPr>
            <a:r>
              <a:rPr lang="el-GR" b="1" dirty="0" smtClean="0"/>
              <a:t>Σελίδες</a:t>
            </a:r>
            <a:r>
              <a:rPr lang="en-US" b="1" dirty="0" smtClean="0"/>
              <a:t> 17-45: </a:t>
            </a:r>
            <a:r>
              <a:rPr lang="el-GR" b="1" dirty="0" smtClean="0"/>
              <a:t> Διαδικασία εγγραφής περιστατικού βήμα προς βήμα </a:t>
            </a:r>
            <a:endParaRPr lang="en-US" b="1" dirty="0" smtClean="0"/>
          </a:p>
          <a:p>
            <a:pPr marL="2147888" indent="-2147888">
              <a:lnSpc>
                <a:spcPct val="150000"/>
              </a:lnSpc>
              <a:buNone/>
            </a:pPr>
            <a:r>
              <a:rPr lang="el-GR" b="1" dirty="0" smtClean="0"/>
              <a:t>Σελίδα</a:t>
            </a:r>
            <a:r>
              <a:rPr lang="en-US" b="1" dirty="0" smtClean="0"/>
              <a:t> 18</a:t>
            </a:r>
            <a:r>
              <a:rPr lang="en-US" dirty="0" smtClean="0"/>
              <a:t>: 	</a:t>
            </a:r>
            <a:r>
              <a:rPr lang="el-GR" dirty="0" smtClean="0"/>
              <a:t>χρήση ψευδώνυμου ή προσωρινής ταυτότητας παιδιού </a:t>
            </a:r>
            <a:endParaRPr lang="en-US" dirty="0" smtClean="0"/>
          </a:p>
          <a:p>
            <a:pPr marL="2147888" indent="-2147888">
              <a:lnSpc>
                <a:spcPct val="150000"/>
              </a:lnSpc>
              <a:buNone/>
            </a:pPr>
            <a:r>
              <a:rPr lang="el-GR" b="1" dirty="0" smtClean="0"/>
              <a:t>Σελίδα</a:t>
            </a:r>
            <a:r>
              <a:rPr lang="en-US" b="1" dirty="0" smtClean="0"/>
              <a:t> 19</a:t>
            </a:r>
            <a:r>
              <a:rPr lang="en-US" dirty="0" smtClean="0"/>
              <a:t>: 	</a:t>
            </a:r>
            <a:r>
              <a:rPr lang="el-GR" dirty="0" smtClean="0"/>
              <a:t>Καταγραφή καινούριου περιστατικού για ένα ΓΝΩΣΤΟ ή ΑΓΝΩΣΤΟ παιδί (βάση δεδομένων) </a:t>
            </a:r>
            <a:endParaRPr lang="en-US" dirty="0" smtClean="0"/>
          </a:p>
          <a:p>
            <a:pPr marL="2147888" indent="-2147888">
              <a:lnSpc>
                <a:spcPct val="150000"/>
              </a:lnSpc>
              <a:buNone/>
            </a:pPr>
            <a:r>
              <a:rPr lang="el-GR" b="1" dirty="0" smtClean="0"/>
              <a:t>Σελίδες</a:t>
            </a:r>
            <a:r>
              <a:rPr lang="en-US" b="1" dirty="0" smtClean="0"/>
              <a:t> 20-37</a:t>
            </a:r>
            <a:r>
              <a:rPr lang="en-US" dirty="0" smtClean="0"/>
              <a:t>: </a:t>
            </a:r>
            <a:r>
              <a:rPr lang="el-GR" dirty="0"/>
              <a:t> </a:t>
            </a:r>
            <a:r>
              <a:rPr lang="el-GR" dirty="0" smtClean="0"/>
              <a:t>Αναλυτική περιγραφή για εγγραφή νέου περιστατικού για ένα ΑΓΝΩΣΤΟ παιδί </a:t>
            </a:r>
            <a:endParaRPr lang="en-US" dirty="0" smtClean="0"/>
          </a:p>
          <a:p>
            <a:pPr marL="2147888" indent="-2147888">
              <a:lnSpc>
                <a:spcPct val="150000"/>
              </a:lnSpc>
              <a:buNone/>
            </a:pPr>
            <a:r>
              <a:rPr lang="el-GR" b="1" dirty="0" smtClean="0"/>
              <a:t>Σελίδες</a:t>
            </a:r>
            <a:r>
              <a:rPr lang="en-US" b="1" dirty="0" smtClean="0"/>
              <a:t> 38-45</a:t>
            </a:r>
            <a:r>
              <a:rPr lang="en-US" dirty="0" smtClean="0"/>
              <a:t>: 	</a:t>
            </a:r>
            <a:r>
              <a:rPr lang="el-GR" dirty="0"/>
              <a:t>Αναλυτική περιγραφή για εγγραφή νέου περιστατικού για ένα ΑΓΝΩΣΤΟ παιδί </a:t>
            </a:r>
            <a:endParaRPr lang="en-US" dirty="0"/>
          </a:p>
        </p:txBody>
      </p:sp>
    </p:spTree>
    <p:extLst>
      <p:ext uri="{BB962C8B-B14F-4D97-AF65-F5344CB8AC3E}">
        <p14:creationId xmlns:p14="http://schemas.microsoft.com/office/powerpoint/2010/main" xmlns="" val="370156375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Η αναφορά ενός νέου περιστατικού </a:t>
            </a:r>
            <a:r>
              <a:rPr lang="el-GR" dirty="0" err="1" smtClean="0"/>
              <a:t>ΚαΠα</a:t>
            </a:r>
            <a:r>
              <a:rPr lang="el-GR" dirty="0" smtClean="0"/>
              <a:t>-Π αναφέρεται από μια Υπηρεσία/Οργανισμό από πηγή πληροφοριών </a:t>
            </a:r>
            <a:endParaRPr lang="el-GR" dirty="0"/>
          </a:p>
        </p:txBody>
      </p:sp>
      <p:sp>
        <p:nvSpPr>
          <p:cNvPr id="3" name="Content Placeholder 2"/>
          <p:cNvSpPr>
            <a:spLocks noGrp="1"/>
          </p:cNvSpPr>
          <p:nvPr>
            <p:ph idx="1"/>
          </p:nvPr>
        </p:nvSpPr>
        <p:spPr>
          <a:xfrm>
            <a:off x="838199" y="1825625"/>
            <a:ext cx="11078029" cy="4351338"/>
          </a:xfrm>
        </p:spPr>
        <p:txBody>
          <a:bodyPr>
            <a:normAutofit/>
          </a:bodyPr>
          <a:lstStyle/>
          <a:p>
            <a:pPr marL="2147888" indent="-2147888">
              <a:lnSpc>
                <a:spcPct val="150000"/>
              </a:lnSpc>
              <a:buNone/>
            </a:pPr>
            <a:r>
              <a:rPr lang="el-GR" b="1" dirty="0"/>
              <a:t>Σελίδα</a:t>
            </a:r>
            <a:r>
              <a:rPr lang="en-US" b="1" dirty="0" smtClean="0"/>
              <a:t> 46</a:t>
            </a:r>
            <a:r>
              <a:rPr lang="en-US" dirty="0" smtClean="0"/>
              <a:t>: 	</a:t>
            </a:r>
            <a:r>
              <a:rPr lang="el-GR" dirty="0" smtClean="0"/>
              <a:t>τι αναμένεται από το Χειριστή </a:t>
            </a:r>
            <a:endParaRPr lang="en-US" dirty="0" smtClean="0"/>
          </a:p>
          <a:p>
            <a:pPr marL="2147888" indent="-2147888">
              <a:lnSpc>
                <a:spcPct val="150000"/>
              </a:lnSpc>
              <a:buNone/>
            </a:pPr>
            <a:r>
              <a:rPr lang="en-US" dirty="0"/>
              <a:t>	</a:t>
            </a:r>
            <a:r>
              <a:rPr lang="el-GR" dirty="0" smtClean="0"/>
              <a:t>Λίστες ελέγχου στα παραρτήματα Ι και ΙΙ για τον έλεγχο της πληρότητας των απαιτούμενων πληροφοριών </a:t>
            </a:r>
            <a:endParaRPr lang="en-US" i="1" dirty="0" smtClean="0"/>
          </a:p>
          <a:p>
            <a:pPr marL="2147888" indent="-2147888">
              <a:lnSpc>
                <a:spcPct val="150000"/>
              </a:lnSpc>
              <a:buNone/>
            </a:pPr>
            <a:r>
              <a:rPr lang="el-GR" b="1" dirty="0" smtClean="0"/>
              <a:t>Σελίδες </a:t>
            </a:r>
            <a:r>
              <a:rPr lang="en-US" b="1" dirty="0" smtClean="0"/>
              <a:t>47-48</a:t>
            </a:r>
            <a:r>
              <a:rPr lang="en-US" dirty="0" smtClean="0"/>
              <a:t>: </a:t>
            </a:r>
            <a:r>
              <a:rPr lang="en-US" dirty="0"/>
              <a:t>	</a:t>
            </a:r>
            <a:r>
              <a:rPr lang="el-GR" dirty="0" smtClean="0"/>
              <a:t>Προτεινόμενες ερωτήσεις </a:t>
            </a:r>
            <a:r>
              <a:rPr lang="el-GR" smtClean="0"/>
              <a:t>και προτροπές </a:t>
            </a:r>
            <a:r>
              <a:rPr lang="el-GR" dirty="0" smtClean="0"/>
              <a:t>για τη συλλογή απαιτούμενων πληροφοριών για το </a:t>
            </a:r>
            <a:r>
              <a:rPr lang="en-US" dirty="0" smtClean="0"/>
              <a:t>CAN-MDS</a:t>
            </a:r>
          </a:p>
        </p:txBody>
      </p:sp>
    </p:spTree>
    <p:extLst>
      <p:ext uri="{BB962C8B-B14F-4D97-AF65-F5344CB8AC3E}">
        <p14:creationId xmlns:p14="http://schemas.microsoft.com/office/powerpoint/2010/main" xmlns="" val="894422475"/>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Διάταξη </a:t>
            </a:r>
            <a:endParaRPr lang="en-US" dirty="0"/>
          </a:p>
        </p:txBody>
      </p:sp>
      <p:sp>
        <p:nvSpPr>
          <p:cNvPr id="3" name="Content Placeholder 2"/>
          <p:cNvSpPr>
            <a:spLocks noGrp="1"/>
          </p:cNvSpPr>
          <p:nvPr>
            <p:ph idx="1"/>
          </p:nvPr>
        </p:nvSpPr>
        <p:spPr/>
        <p:txBody>
          <a:bodyPr>
            <a:normAutofit fontScale="92500" lnSpcReduction="20000"/>
          </a:bodyPr>
          <a:lstStyle/>
          <a:p>
            <a:r>
              <a:rPr lang="el-GR" i="1" dirty="0" smtClean="0"/>
              <a:t>Συλλογή δεδομένων </a:t>
            </a:r>
            <a:r>
              <a:rPr lang="en-US" i="1" dirty="0" smtClean="0"/>
              <a:t>CAN-MDS</a:t>
            </a:r>
          </a:p>
          <a:p>
            <a:r>
              <a:rPr lang="el-GR" dirty="0" smtClean="0"/>
              <a:t>Ποιος/α θα μπορούσε να χρησιμοποιεί το σύστημα </a:t>
            </a:r>
            <a:r>
              <a:rPr lang="en-GB" dirty="0" smtClean="0"/>
              <a:t>CAN-MDS </a:t>
            </a:r>
            <a:r>
              <a:rPr lang="el-GR" dirty="0" smtClean="0"/>
              <a:t>για την αναφορά περιστατικών </a:t>
            </a:r>
            <a:r>
              <a:rPr lang="el-GR" dirty="0" err="1" smtClean="0"/>
              <a:t>ΚαΠα</a:t>
            </a:r>
            <a:r>
              <a:rPr lang="el-GR" dirty="0" smtClean="0"/>
              <a:t>-Π; </a:t>
            </a:r>
            <a:endParaRPr lang="en-US" dirty="0" smtClean="0"/>
          </a:p>
          <a:p>
            <a:r>
              <a:rPr lang="el-GR" dirty="0" smtClean="0"/>
              <a:t>Από που προέρχονται οι πληροφορίες περιστατικών </a:t>
            </a:r>
            <a:r>
              <a:rPr lang="el-GR" dirty="0" err="1" smtClean="0"/>
              <a:t>ΚαΠα</a:t>
            </a:r>
            <a:r>
              <a:rPr lang="el-GR" dirty="0" smtClean="0"/>
              <a:t>-Π;</a:t>
            </a:r>
          </a:p>
          <a:p>
            <a:r>
              <a:rPr lang="el-GR" dirty="0" smtClean="0"/>
              <a:t>Μέσα επικοινωνίας και ανταλλαγής πληροφοριών όταν για </a:t>
            </a:r>
            <a:r>
              <a:rPr lang="el-GR" dirty="0"/>
              <a:t>περιστατικά </a:t>
            </a:r>
            <a:r>
              <a:rPr lang="el-GR" dirty="0" err="1"/>
              <a:t>ΚαΠα</a:t>
            </a:r>
            <a:r>
              <a:rPr lang="el-GR" dirty="0"/>
              <a:t>-Π </a:t>
            </a:r>
            <a:endParaRPr lang="el-GR" dirty="0" smtClean="0"/>
          </a:p>
          <a:p>
            <a:r>
              <a:rPr lang="el-GR" dirty="0" smtClean="0"/>
              <a:t>Όταν υπάρχει υποψία ή/και αναγνώριση για ένα </a:t>
            </a:r>
            <a:r>
              <a:rPr lang="el-GR" dirty="0"/>
              <a:t>περιστατικό </a:t>
            </a:r>
            <a:r>
              <a:rPr lang="el-GR" dirty="0" err="1"/>
              <a:t>ΚαΠα</a:t>
            </a:r>
            <a:r>
              <a:rPr lang="el-GR" dirty="0"/>
              <a:t>-Π </a:t>
            </a:r>
          </a:p>
          <a:p>
            <a:r>
              <a:rPr lang="el-GR" dirty="0" smtClean="0"/>
              <a:t>Βήμα προς βήμα καταγραφής περιστατικών </a:t>
            </a:r>
            <a:r>
              <a:rPr lang="el-GR" dirty="0" err="1" smtClean="0"/>
              <a:t>ΚαΠα</a:t>
            </a:r>
            <a:r>
              <a:rPr lang="el-GR" dirty="0" smtClean="0"/>
              <a:t>-Π </a:t>
            </a:r>
            <a:r>
              <a:rPr lang="en-US" dirty="0" smtClean="0"/>
              <a:t> </a:t>
            </a:r>
          </a:p>
          <a:p>
            <a:pPr lvl="1"/>
            <a:r>
              <a:rPr lang="el-GR" dirty="0" smtClean="0"/>
              <a:t>Αναγνωρίζεται ή υπάρχει υπόνοια για από το χρήστη/</a:t>
            </a:r>
            <a:r>
              <a:rPr lang="el-GR" dirty="0" err="1" smtClean="0"/>
              <a:t>στρια</a:t>
            </a:r>
            <a:r>
              <a:rPr lang="el-GR" dirty="0" smtClean="0"/>
              <a:t> για </a:t>
            </a:r>
            <a:r>
              <a:rPr lang="el-GR" dirty="0" err="1" smtClean="0"/>
              <a:t>ΚαΠα</a:t>
            </a:r>
            <a:r>
              <a:rPr lang="el-GR" dirty="0" smtClean="0"/>
              <a:t>-Π (ή μετά από την αποκάλυψη)</a:t>
            </a:r>
            <a:endParaRPr lang="en-US" dirty="0" smtClean="0">
              <a:latin typeface="Segoe UI Black" panose="020B0A02040204020203" pitchFamily="34" charset="0"/>
              <a:ea typeface="Segoe UI Black" panose="020B0A02040204020203" pitchFamily="34" charset="0"/>
            </a:endParaRPr>
          </a:p>
          <a:p>
            <a:pPr lvl="1"/>
            <a:r>
              <a:rPr lang="el-GR" dirty="0" smtClean="0"/>
              <a:t>Αναφέρεται από κάποια αρχή από πηγή πληροφοριών </a:t>
            </a: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810228" y="601884"/>
            <a:ext cx="3715474" cy="5116010"/>
          </a:xfrm>
          <a:prstGeom prst="rect">
            <a:avLst/>
          </a:prstGeom>
          <a:solidFill>
            <a:srgbClr val="026287"/>
          </a:solidFill>
        </p:spPr>
        <p:txBody>
          <a:bodyPr wrap="square" lIns="178594" tIns="178594" rIns="178594" bIns="178594" anchor="ctr">
            <a:normAutofit/>
          </a:bodyPr>
          <a:lstStyle/>
          <a:p>
            <a:pPr algn="ctr"/>
            <a:r>
              <a:rPr lang="el-GR"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Αυτό το πρωτόκολλο έχει σχεδιαστεί για να χρησιμοποιηθεί από τις Εθνικές ομάδες χειριστών </a:t>
            </a:r>
            <a:r>
              <a:rPr lang="en-GB"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CAN-MDS</a:t>
            </a:r>
            <a:r>
              <a:rPr lang="el-GR"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 (που εμπλέκονται στην αναφορά, διερεύνηση ή/και διαχείριση υποθέσεων προστασίας παιδιών) για την καταγραφή και διαχείριση υποθέσεων</a:t>
            </a:r>
            <a:r>
              <a:rPr lang="en-GB" sz="2250"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a:t>
            </a:r>
            <a:endParaRPr lang="en-US" sz="2250"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sp>
        <p:nvSpPr>
          <p:cNvPr id="6" name="TextBox 5"/>
          <p:cNvSpPr txBox="1"/>
          <p:nvPr/>
        </p:nvSpPr>
        <p:spPr>
          <a:xfrm>
            <a:off x="8553687" y="2789499"/>
            <a:ext cx="3055721" cy="2928395"/>
          </a:xfrm>
          <a:prstGeom prst="rect">
            <a:avLst/>
          </a:prstGeom>
          <a:solidFill>
            <a:srgbClr val="026287"/>
          </a:solidFill>
        </p:spPr>
        <p:txBody>
          <a:bodyPr wrap="square" lIns="178594" tIns="178594" rIns="178594" bIns="178594" anchor="ctr">
            <a:normAutofit fontScale="62500" lnSpcReduction="20000"/>
          </a:bodyPr>
          <a:lstStyle/>
          <a:p>
            <a:pPr algn="ctr"/>
            <a:r>
              <a:rPr lang="el-GR" sz="2531" dirty="0" smtClean="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rPr>
              <a:t>Σε περίπτωση το καθορισμένο προσωπικό από μια υπηρεσία δεν είναι σε θέση να προχωρήσει σε καταγραφή υποθέσεων, το πρωτόκολλο μπορεί να χρησιμοποιηθεί από άλλους λειτουργούς της υπηρεσίας για την καταγραφή περιστατικών στο σύστημα.  </a:t>
            </a:r>
            <a:endParaRPr lang="en-US" sz="2531" dirty="0">
              <a:solidFill>
                <a:srgbClr val="FFFFFF"/>
              </a:solidFill>
              <a:effectLst>
                <a:outerShdw blurRad="20000" dist="25000" dir="2700000">
                  <a:srgbClr val="000000">
                    <a:alpha val="30000"/>
                  </a:srgbClr>
                </a:outerShdw>
              </a:effectLst>
              <a:latin typeface="Segoe UI Light" panose="020B0502040204020203" pitchFamily="34" charset="0"/>
              <a:cs typeface="Segoe UI Light" panose="020B0502040204020203" pitchFamily="34" charset="0"/>
            </a:endParaRPr>
          </a:p>
        </p:txBody>
      </p:sp>
      <p:pic>
        <p:nvPicPr>
          <p:cNvPr id="1027" name="Picture 3"/>
          <p:cNvPicPr>
            <a:picLocks noChangeAspect="1" noChangeArrowheads="1"/>
          </p:cNvPicPr>
          <p:nvPr/>
        </p:nvPicPr>
        <p:blipFill>
          <a:blip r:embed="rId4"/>
          <a:srcRect/>
          <a:stretch>
            <a:fillRect/>
          </a:stretch>
        </p:blipFill>
        <p:spPr bwMode="auto">
          <a:xfrm>
            <a:off x="4492994" y="566738"/>
            <a:ext cx="3825875" cy="5722937"/>
          </a:xfrm>
          <a:prstGeom prst="rect">
            <a:avLst/>
          </a:prstGeom>
          <a:noFill/>
          <a:ln w="9525">
            <a:noFill/>
            <a:miter lim="800000"/>
            <a:headEnd/>
            <a:tailEnd/>
          </a:ln>
          <a:effectLst/>
        </p:spPr>
      </p:pic>
    </p:spTree>
    <p:extLst>
      <p:ext uri="{BB962C8B-B14F-4D97-AF65-F5344CB8AC3E}">
        <p14:creationId xmlns:p14="http://schemas.microsoft.com/office/powerpoint/2010/main" xmlns="" val="1922547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930" y="-8930"/>
            <a:ext cx="0" cy="0"/>
          </a:xfrm>
          <a:prstGeom prst="rect">
            <a:avLst/>
          </a:prstGeom>
        </p:spPr>
      </p:pic>
      <p:sp>
        <p:nvSpPr>
          <p:cNvPr id="4" name="TextBox 3"/>
          <p:cNvSpPr txBox="1"/>
          <p:nvPr/>
        </p:nvSpPr>
        <p:spPr>
          <a:xfrm>
            <a:off x="736921" y="1594414"/>
            <a:ext cx="11069255" cy="2057400"/>
          </a:xfrm>
          <a:prstGeom prst="rect">
            <a:avLst/>
          </a:prstGeom>
          <a:solidFill>
            <a:srgbClr val="026287"/>
          </a:solidFill>
        </p:spPr>
        <p:txBody>
          <a:bodyPr wrap="square" lIns="178594" tIns="178594" rIns="178594" bIns="178594" anchor="ctr">
            <a:normAutofit lnSpcReduction="10000"/>
          </a:bodyPr>
          <a:lstStyle/>
          <a:p>
            <a:pPr marL="450850" indent="-450850"/>
            <a:r>
              <a:rPr lang="en-US" sz="2812" dirty="0" smtClean="0">
                <a:solidFill>
                  <a:srgbClr val="FFFFFF"/>
                </a:solidFill>
                <a:latin typeface="Segoe UI Light" panose="020B0502040204020203" pitchFamily="34" charset="0"/>
                <a:cs typeface="Segoe UI Light" panose="020B0502040204020203" pitchFamily="34" charset="0"/>
              </a:rPr>
              <a:t>1.  </a:t>
            </a:r>
            <a:r>
              <a:rPr lang="el-GR" sz="2812" dirty="0" smtClean="0">
                <a:solidFill>
                  <a:srgbClr val="FFFFFF"/>
                </a:solidFill>
                <a:latin typeface="Segoe UI Light" panose="020B0502040204020203" pitchFamily="34" charset="0"/>
                <a:cs typeface="Segoe UI Light" panose="020B0502040204020203" pitchFamily="34" charset="0"/>
              </a:rPr>
              <a:t>Το Πρωτόκολλο δεν εμποδίζει τις Υπηρεσίες/Οργανισμούς να υιοθετούν πρόσθετες στρατηγικές που μπορεί να είναι πιο αποτελεσματικές για την πλήρη καταγραφή δεδομένων υπό συγκεκριμένες συνθήκες.</a:t>
            </a:r>
            <a:endParaRPr lang="en-US" sz="2812" dirty="0">
              <a:solidFill>
                <a:srgbClr val="FFFFFF"/>
              </a:solidFill>
              <a:latin typeface="Segoe UI Light" panose="020B0502040204020203" pitchFamily="34" charset="0"/>
              <a:cs typeface="Segoe UI Light" panose="020B0502040204020203" pitchFamily="34" charset="0"/>
            </a:endParaRPr>
          </a:p>
        </p:txBody>
      </p:sp>
      <p:sp>
        <p:nvSpPr>
          <p:cNvPr id="5" name="TextBox 4"/>
          <p:cNvSpPr txBox="1"/>
          <p:nvPr/>
        </p:nvSpPr>
        <p:spPr>
          <a:xfrm>
            <a:off x="1524000" y="6768703"/>
            <a:ext cx="9144000" cy="85725"/>
          </a:xfrm>
          <a:prstGeom prst="rect">
            <a:avLst/>
          </a:prstGeom>
        </p:spPr>
        <p:txBody>
          <a:bodyPr wrap="none" lIns="178594" tIns="0" rIns="178594" bIns="0" anchor="t"/>
          <a:lstStyle/>
          <a:p>
            <a:pPr algn="l"/>
            <a:r>
              <a:rPr lang="en-US" sz="562" b="1">
                <a:solidFill>
                  <a:srgbClr val="FFFFFF"/>
                </a:solidFill>
                <a:latin typeface="Calibri"/>
              </a:rPr>
              <a:t>cc: photonburst - https://www.flickr.com/photos/22038283@N02</a:t>
            </a:r>
          </a:p>
        </p:txBody>
      </p:sp>
      <p:sp>
        <p:nvSpPr>
          <p:cNvPr id="6" name="TextBox 5"/>
          <p:cNvSpPr txBox="1"/>
          <p:nvPr/>
        </p:nvSpPr>
        <p:spPr>
          <a:xfrm>
            <a:off x="736921" y="3758878"/>
            <a:ext cx="11069255" cy="2057400"/>
          </a:xfrm>
          <a:prstGeom prst="rect">
            <a:avLst/>
          </a:prstGeom>
          <a:solidFill>
            <a:srgbClr val="026287"/>
          </a:solidFill>
        </p:spPr>
        <p:txBody>
          <a:bodyPr wrap="square" lIns="178594" tIns="178594" rIns="178594" bIns="178594" anchor="ctr">
            <a:normAutofit fontScale="92500" lnSpcReduction="10000"/>
          </a:bodyPr>
          <a:lstStyle/>
          <a:p>
            <a:pPr marL="450850" indent="-450850"/>
            <a:r>
              <a:rPr lang="en-US" sz="3094" dirty="0" smtClean="0">
                <a:solidFill>
                  <a:srgbClr val="FFFFFF"/>
                </a:solidFill>
                <a:latin typeface="Segoe UI Light" panose="020B0502040204020203" pitchFamily="34" charset="0"/>
                <a:cs typeface="Segoe UI Light" panose="020B0502040204020203" pitchFamily="34" charset="0"/>
              </a:rPr>
              <a:t>2. </a:t>
            </a:r>
            <a:r>
              <a:rPr lang="el-GR" sz="3094" dirty="0" smtClean="0">
                <a:solidFill>
                  <a:srgbClr val="FFFFFF"/>
                </a:solidFill>
                <a:latin typeface="Segoe UI Light" panose="020B0502040204020203" pitchFamily="34" charset="0"/>
                <a:cs typeface="Segoe UI Light" panose="020B0502040204020203" pitchFamily="34" charset="0"/>
              </a:rPr>
              <a:t>Το Πρωτόκολλο Συλλογής Δεδομένων είναι ένα από τα στοιχεία της Εργαλειοθήκης </a:t>
            </a:r>
            <a:r>
              <a:rPr lang="en-GB" sz="3094" dirty="0" smtClean="0">
                <a:solidFill>
                  <a:srgbClr val="FFFFFF"/>
                </a:solidFill>
                <a:latin typeface="Segoe UI Light" panose="020B0502040204020203" pitchFamily="34" charset="0"/>
                <a:cs typeface="Segoe UI Light" panose="020B0502040204020203" pitchFamily="34" charset="0"/>
              </a:rPr>
              <a:t>CAN-MDS</a:t>
            </a:r>
            <a:r>
              <a:rPr lang="el-GR" sz="3094" dirty="0" smtClean="0">
                <a:solidFill>
                  <a:srgbClr val="FFFFFF"/>
                </a:solidFill>
                <a:latin typeface="Segoe UI Light" panose="020B0502040204020203" pitchFamily="34" charset="0"/>
                <a:cs typeface="Segoe UI Light" panose="020B0502040204020203" pitchFamily="34" charset="0"/>
              </a:rPr>
              <a:t>. Η χρήση του δεν έρχεται σε αντίθεση με τις συνήθεις πρακτικές των Υπηρεσιών/Οργανισμών. </a:t>
            </a:r>
            <a:endParaRPr lang="en-US" sz="3094" dirty="0">
              <a:solidFill>
                <a:srgbClr val="FFFFFF"/>
              </a:solidFill>
              <a:latin typeface="Segoe UI Light" panose="020B0502040204020203" pitchFamily="34" charset="0"/>
              <a:cs typeface="Segoe UI Light" panose="020B0502040204020203" pitchFamily="34" charset="0"/>
            </a:endParaRPr>
          </a:p>
        </p:txBody>
      </p:sp>
      <p:sp>
        <p:nvSpPr>
          <p:cNvPr id="7" name="Rectangle 6"/>
          <p:cNvSpPr/>
          <p:nvPr/>
        </p:nvSpPr>
        <p:spPr>
          <a:xfrm>
            <a:off x="694285" y="518107"/>
            <a:ext cx="6442789" cy="646331"/>
          </a:xfrm>
          <a:prstGeom prst="rect">
            <a:avLst/>
          </a:prstGeom>
        </p:spPr>
        <p:txBody>
          <a:bodyPr wrap="none">
            <a:spAutoFit/>
          </a:bodyPr>
          <a:lstStyle/>
          <a:p>
            <a:r>
              <a:rPr lang="el-GR" sz="3600" dirty="0" smtClean="0">
                <a:latin typeface="Segoe UI Black" panose="020B0A02040204020203" pitchFamily="34" charset="0"/>
                <a:ea typeface="Segoe UI Black" panose="020B0A02040204020203" pitchFamily="34" charset="0"/>
              </a:rPr>
              <a:t>Σημαντικές παρατηρήσεις </a:t>
            </a:r>
            <a:endParaRPr lang="el-GR" sz="3600" dirty="0">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xmlns="" val="1264682945"/>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697114" cy="1286418"/>
          </a:xfrm>
          <a:prstGeom prst="rect">
            <a:avLst/>
          </a:prstGeom>
        </p:spPr>
        <p:txBody>
          <a:bodyPr wrap="none" lIns="178594" tIns="0" rIns="178594" bIns="0" anchor="t"/>
          <a:lstStyle/>
          <a:p>
            <a:pPr algn="ctr"/>
            <a:r>
              <a:rPr lang="el-GR" sz="3600" b="1" dirty="0" smtClean="0">
                <a:latin typeface="Segoe UI Black" panose="020B0A02040204020203" pitchFamily="34" charset="0"/>
                <a:ea typeface="Segoe UI Black" panose="020B0A02040204020203" pitchFamily="34" charset="0"/>
              </a:rPr>
              <a:t>Ποιος/α θα μπορούσε να χρησιμοποιεί το </a:t>
            </a:r>
            <a:r>
              <a:rPr lang="en-GB" sz="3600" b="1" dirty="0" smtClean="0">
                <a:latin typeface="Segoe UI Black" panose="020B0A02040204020203" pitchFamily="34" charset="0"/>
                <a:ea typeface="Segoe UI Black" panose="020B0A02040204020203" pitchFamily="34" charset="0"/>
              </a:rPr>
              <a:t>CAN-MDS </a:t>
            </a:r>
          </a:p>
          <a:p>
            <a:pPr algn="ctr"/>
            <a:r>
              <a:rPr lang="el-GR" sz="3600" b="1" dirty="0" smtClean="0">
                <a:latin typeface="Segoe UI Black" panose="020B0A02040204020203" pitchFamily="34" charset="0"/>
                <a:ea typeface="Segoe UI Black" panose="020B0A02040204020203" pitchFamily="34" charset="0"/>
              </a:rPr>
              <a:t>για να αναφέρει </a:t>
            </a:r>
            <a:r>
              <a:rPr lang="el-GR" sz="3600" dirty="0" err="1">
                <a:latin typeface="Segoe UI Black" panose="020B0A02040204020203" pitchFamily="34" charset="0"/>
                <a:ea typeface="Segoe UI Black" panose="020B0A02040204020203" pitchFamily="34" charset="0"/>
              </a:rPr>
              <a:t>ΚαΠα</a:t>
            </a:r>
            <a:r>
              <a:rPr lang="el-GR" sz="3600" dirty="0">
                <a:latin typeface="Segoe UI Black" panose="020B0A02040204020203" pitchFamily="34" charset="0"/>
                <a:ea typeface="Segoe UI Black" panose="020B0A02040204020203" pitchFamily="34" charset="0"/>
              </a:rPr>
              <a:t>-Π</a:t>
            </a:r>
            <a:endParaRPr lang="en-US" sz="3600" b="1"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Καταρτισμένοι επαγγελματίες που εργάζονται σε Υπηρεσίες/Οργανισμούς όπου διαχειρίζονται περιπτώσεις κακοποίησης παιδιών. </a:t>
            </a: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Υπηρεσίες/Οργανισμοί θα μπορούσαν να δραστηριοποιηθούν στους ακόλουθους τομείς: εκπαίδευση, σωματική υγεία και ψυχική υγεία, κοινωνική ευημερία/προστασία των παιδιών, υπηρεσίες και διαδικασίες δικαιοσύνης.</a:t>
            </a: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Οι επαγγελματίες θα μπορούσαν να είναι: Διευθυντές σχολείων, Εκπαιδευτικοί, Παιδίατροι και ιατροί διαφόρων ειδικοτήτων, Νοσηλευτές, Παιδοψυχίατροι, Ψυχολόγοι που έρχονται σε επαφή με παιδιά και άλλοι εξουσιοδοτημένοι Οικογενειακοί Σύμβουλοι όπως Κοινωνικοί Λειτουργοί, Αστυνομικοί, Εισαγγελείς. </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09857834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0297610" cy="385763"/>
          </a:xfrm>
          <a:prstGeom prst="rect">
            <a:avLst/>
          </a:prstGeom>
        </p:spPr>
        <p:txBody>
          <a:bodyPr wrap="none" lIns="178594" tIns="0" rIns="178594" bIns="0" anchor="t"/>
          <a:lstStyle/>
          <a:p>
            <a:pPr algn="ctr"/>
            <a:r>
              <a:rPr lang="el-GR" sz="3200" dirty="0" smtClean="0">
                <a:latin typeface="Segoe UI Black" panose="020B0A02040204020203" pitchFamily="34" charset="0"/>
                <a:ea typeface="Segoe UI Black" panose="020B0A02040204020203" pitchFamily="34" charset="0"/>
              </a:rPr>
              <a:t>Από που προέρχονται πληροφορίες σχετικά</a:t>
            </a:r>
          </a:p>
          <a:p>
            <a:pPr algn="ctr"/>
            <a:r>
              <a:rPr lang="el-GR" sz="3200" dirty="0" smtClean="0">
                <a:latin typeface="Segoe UI Black" panose="020B0A02040204020203" pitchFamily="34" charset="0"/>
                <a:ea typeface="Segoe UI Black" panose="020B0A02040204020203" pitchFamily="34" charset="0"/>
              </a:rPr>
              <a:t> με περιστατικά </a:t>
            </a:r>
            <a:r>
              <a:rPr lang="el-GR" sz="3200" dirty="0" err="1">
                <a:latin typeface="Segoe UI Black" panose="020B0A02040204020203" pitchFamily="34" charset="0"/>
                <a:ea typeface="Segoe UI Black" panose="020B0A02040204020203" pitchFamily="34" charset="0"/>
              </a:rPr>
              <a:t>ΚαΠα</a:t>
            </a:r>
            <a:r>
              <a:rPr lang="el-GR" sz="3200" dirty="0">
                <a:latin typeface="Segoe UI Black" panose="020B0A02040204020203" pitchFamily="34" charset="0"/>
                <a:ea typeface="Segoe UI Black" panose="020B0A02040204020203" pitchFamily="34" charset="0"/>
              </a:rPr>
              <a:t>-Π</a:t>
            </a:r>
            <a:endParaRPr lang="en-US" sz="3200" b="1" dirty="0">
              <a:latin typeface="Segoe UI Black" panose="020B0A02040204020203" pitchFamily="34" charset="0"/>
              <a:ea typeface="Segoe UI Black" panose="020B0A02040204020203" pitchFamily="34" charset="0"/>
            </a:endParaRPr>
          </a:p>
          <a:p>
            <a:pPr algn="ctr"/>
            <a:r>
              <a:rPr lang="el-GR" sz="3200" dirty="0" smtClean="0">
                <a:latin typeface="Segoe UI Black" panose="020B0A02040204020203" pitchFamily="34" charset="0"/>
                <a:ea typeface="Segoe UI Black" panose="020B0A02040204020203" pitchFamily="34" charset="0"/>
              </a:rPr>
              <a:t> </a:t>
            </a: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Μια υπόθεση θα μπορούσε να προέρχεται από τον ίδιο Χειριστή/Χειρίστρια από δική του/της υποψία ή και εντοπισμό (π.χ. μέσω συνηθισμένου ελέγχου ή κατά τη διάρκεια της επαφής του με το παιδί σε άλλα πλαίσια, όπως το σχολείο ή το νοσοκομείο), Σε τέτοιες περιπτώσεις, δεν υπάρχει εξωτερικός παράγοντας πληροφοριών.  </a:t>
            </a:r>
          </a:p>
          <a:p>
            <a:pPr>
              <a:lnSpc>
                <a:spcPct val="100800"/>
              </a:lnSpc>
              <a:buClr>
                <a:schemeClr val="tx2"/>
              </a:buClr>
            </a:pPr>
            <a:endParaRPr lang="en-US" sz="2200" dirty="0" smtClean="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Άλλες πηγές πληροφοριών θα μπορούσαν να είναι το ίδιο το θύμα-παιδί, συγγενής του παιδιού, φίλος ή γείτονας, επαγγελματίες που έχουν την υποχρέωση αναφοράς κακοποίησης παιδιών (βλ. εθνική νομοθεσία) ή οποιονδήποτε άλλο πολίτη. </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3688951587"/>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895143"/>
          </a:xfrm>
          <a:prstGeom prst="rect">
            <a:avLst/>
          </a:prstGeom>
        </p:spPr>
        <p:txBody>
          <a:bodyPr wrap="none" lIns="178594" tIns="0" rIns="178594" bIns="0" anchor="t"/>
          <a:lstStyle/>
          <a:p>
            <a:pPr algn="ctr"/>
            <a:r>
              <a:rPr lang="el-GR" sz="3200" dirty="0" smtClean="0">
                <a:latin typeface="Segoe UI Black" panose="020B0A02040204020203" pitchFamily="34" charset="0"/>
                <a:ea typeface="Segoe UI Black" panose="020B0A02040204020203" pitchFamily="34" charset="0"/>
              </a:rPr>
              <a:t>Μέσα επικοινωνίας πληροφόρησης για </a:t>
            </a:r>
          </a:p>
          <a:p>
            <a:pPr algn="ctr"/>
            <a:r>
              <a:rPr lang="el-GR" sz="3200" dirty="0" smtClean="0">
                <a:latin typeface="Segoe UI Black" panose="020B0A02040204020203" pitchFamily="34" charset="0"/>
                <a:ea typeface="Segoe UI Black" panose="020B0A02040204020203" pitchFamily="34" charset="0"/>
              </a:rPr>
              <a:t>περιπτώσεις </a:t>
            </a:r>
            <a:r>
              <a:rPr lang="el-GR" sz="3200" dirty="0" err="1">
                <a:latin typeface="Segoe UI Black" panose="020B0A02040204020203" pitchFamily="34" charset="0"/>
                <a:ea typeface="Segoe UI Black" panose="020B0A02040204020203" pitchFamily="34" charset="0"/>
              </a:rPr>
              <a:t>ΚαΠα</a:t>
            </a:r>
            <a:r>
              <a:rPr lang="el-GR" sz="3200" dirty="0">
                <a:latin typeface="Segoe UI Black" panose="020B0A02040204020203" pitchFamily="34" charset="0"/>
                <a:ea typeface="Segoe UI Black" panose="020B0A02040204020203" pitchFamily="34" charset="0"/>
              </a:rPr>
              <a:t>-Π</a:t>
            </a:r>
            <a:endParaRPr lang="en-US" sz="3200" b="1" dirty="0">
              <a:latin typeface="Segoe UI Black" panose="020B0A02040204020203" pitchFamily="34" charset="0"/>
              <a:ea typeface="Segoe UI Black" panose="020B0A02040204020203" pitchFamily="34" charset="0"/>
            </a:endParaRPr>
          </a:p>
          <a:p>
            <a:pPr algn="ct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Οι αρχικές πληροφορίες σχετικά με την υπόθεση μπορούν να έχουν αναφερθεί κατά τη διάρκεια της προσωπικής αλληλεπίδρασης με τον Επαγγελματία/Χειριστή μέσω του τηλεφώνου ή γραπτώς (μέσω ηλεκτρονικού μηνύματος ή με άλλα μέσα). </a:t>
            </a:r>
          </a:p>
          <a:p>
            <a:pPr>
              <a:lnSpc>
                <a:spcPct val="100800"/>
              </a:lnSpc>
              <a:buClr>
                <a:schemeClr val="tx2"/>
              </a:buClr>
            </a:pPr>
            <a:endParaRPr lang="en-US" sz="2200" dirty="0">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200" dirty="0" smtClean="0">
                <a:latin typeface="Segoe UI Light" panose="020B0502040204020203" pitchFamily="34" charset="0"/>
                <a:cs typeface="Segoe UI Light" panose="020B0502040204020203" pitchFamily="34" charset="0"/>
              </a:rPr>
              <a:t>Άμεση αλληλεπίδραση με το παιδί (πρόσωπο-με-πρόσωπο) από τον Επαγγελματία/Χειριστή που παρακολουθεί ύποπτη περίπτωση </a:t>
            </a:r>
            <a:r>
              <a:rPr lang="el-GR" sz="2200" dirty="0" err="1" smtClean="0">
                <a:latin typeface="Segoe UI Light" panose="020B0502040204020203" pitchFamily="34" charset="0"/>
                <a:cs typeface="Segoe UI Light" panose="020B0502040204020203" pitchFamily="34" charset="0"/>
              </a:rPr>
              <a:t>ΚαΠα</a:t>
            </a:r>
            <a:r>
              <a:rPr lang="el-GR" sz="2200" dirty="0" smtClean="0">
                <a:latin typeface="Segoe UI Light" panose="020B0502040204020203" pitchFamily="34" charset="0"/>
                <a:cs typeface="Segoe UI Light" panose="020B0502040204020203" pitchFamily="34" charset="0"/>
              </a:rPr>
              <a:t>-Π.</a:t>
            </a:r>
            <a:endParaRPr lang="en-US" sz="22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873406059"/>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390" y="357187"/>
            <a:ext cx="11320040" cy="385763"/>
          </a:xfrm>
          <a:prstGeom prst="rect">
            <a:avLst/>
          </a:prstGeom>
        </p:spPr>
        <p:txBody>
          <a:bodyPr wrap="none" lIns="178594" tIns="0" rIns="178594" bIns="0" anchor="t"/>
          <a:lstStyle/>
          <a:p>
            <a:pPr algn="ctr"/>
            <a:r>
              <a:rPr lang="el-GR" sz="3200" dirty="0" smtClean="0">
                <a:latin typeface="Segoe UI Black" panose="020B0A02040204020203" pitchFamily="34" charset="0"/>
                <a:ea typeface="Segoe UI Black" panose="020B0A02040204020203" pitchFamily="34" charset="0"/>
              </a:rPr>
              <a:t>Σημαντικές σημειώσεις </a:t>
            </a:r>
            <a:endParaRPr lang="en-US" sz="3200" dirty="0">
              <a:latin typeface="Segoe UI Black" panose="020B0A02040204020203" pitchFamily="34" charset="0"/>
              <a:ea typeface="Segoe UI Black" panose="020B0A02040204020203" pitchFamily="34" charset="0"/>
            </a:endParaRPr>
          </a:p>
        </p:txBody>
      </p:sp>
      <p:sp>
        <p:nvSpPr>
          <p:cNvPr id="5" name="TextBox 4"/>
          <p:cNvSpPr txBox="1"/>
          <p:nvPr/>
        </p:nvSpPr>
        <p:spPr>
          <a:xfrm>
            <a:off x="370390" y="1643605"/>
            <a:ext cx="11320040" cy="4097438"/>
          </a:xfrm>
          <a:prstGeom prst="rect">
            <a:avLst/>
          </a:prstGeom>
        </p:spPr>
        <p:txBody>
          <a:bodyPr wrap="square">
            <a:normAutofit/>
          </a:bodyPr>
          <a:lstStyle/>
          <a:p>
            <a:pPr marL="450850" indent="-450850">
              <a:lnSpc>
                <a:spcPct val="100800"/>
              </a:lnSpc>
              <a:buClr>
                <a:schemeClr val="tx2"/>
              </a:buClr>
              <a:buFont typeface="Wingdings 3" panose="05040102010807070707" pitchFamily="18" charset="2"/>
              <a:buChar char="´"/>
            </a:pPr>
            <a:r>
              <a:rPr lang="el-GR" sz="2800" b="1" dirty="0" smtClean="0">
                <a:solidFill>
                  <a:schemeClr val="tx1">
                    <a:lumMod val="50000"/>
                    <a:lumOff val="50000"/>
                  </a:schemeClr>
                </a:solidFill>
                <a:latin typeface="Segoe UI Light" panose="020B0502040204020203" pitchFamily="34" charset="0"/>
                <a:cs typeface="Segoe UI Light" panose="020B0502040204020203" pitchFamily="34" charset="0"/>
              </a:rPr>
              <a:t>Ελάχιστες απαιτούμενες πληροφορίες για εγγραφή περιστατικού  </a:t>
            </a:r>
            <a:r>
              <a:rPr lang="el-GR" sz="2800" b="1" dirty="0" err="1" smtClean="0">
                <a:solidFill>
                  <a:schemeClr val="tx1">
                    <a:lumMod val="50000"/>
                    <a:lumOff val="50000"/>
                  </a:schemeClr>
                </a:solidFill>
                <a:latin typeface="Segoe UI Light" panose="020B0502040204020203" pitchFamily="34" charset="0"/>
                <a:cs typeface="Segoe UI Light" panose="020B0502040204020203" pitchFamily="34" charset="0"/>
              </a:rPr>
              <a:t>ΚαΠα</a:t>
            </a:r>
            <a:r>
              <a:rPr lang="el-GR" sz="2800" b="1" dirty="0" smtClean="0">
                <a:solidFill>
                  <a:schemeClr val="tx1">
                    <a:lumMod val="50000"/>
                    <a:lumOff val="50000"/>
                  </a:schemeClr>
                </a:solidFill>
                <a:latin typeface="Segoe UI Light" panose="020B0502040204020203" pitchFamily="34" charset="0"/>
                <a:cs typeface="Segoe UI Light" panose="020B0502040204020203" pitchFamily="34" charset="0"/>
              </a:rPr>
              <a:t>-Π, στο </a:t>
            </a:r>
            <a:r>
              <a:rPr lang="en-US" sz="2800" b="1" dirty="0" smtClean="0">
                <a:solidFill>
                  <a:schemeClr val="tx1">
                    <a:lumMod val="50000"/>
                    <a:lumOff val="50000"/>
                  </a:schemeClr>
                </a:solidFill>
                <a:latin typeface="Segoe UI Light" panose="020B0502040204020203" pitchFamily="34" charset="0"/>
                <a:cs typeface="Segoe UI Light" panose="020B0502040204020203" pitchFamily="34" charset="0"/>
              </a:rPr>
              <a:t>CAN-MDS</a:t>
            </a: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smtClean="0">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a:solidFill>
                  <a:schemeClr val="tx1">
                    <a:lumMod val="50000"/>
                    <a:lumOff val="50000"/>
                  </a:schemeClr>
                </a:solidFill>
                <a:latin typeface="Segoe UI Light" panose="020B0502040204020203" pitchFamily="34" charset="0"/>
                <a:cs typeface="Segoe UI Light" panose="020B0502040204020203" pitchFamily="34" charset="0"/>
              </a:rPr>
              <a:t>.  </a:t>
            </a:r>
            <a:r>
              <a:rPr lang="el-GR" sz="2400" dirty="0" smtClean="0">
                <a:solidFill>
                  <a:schemeClr val="tx1">
                    <a:lumMod val="50000"/>
                    <a:lumOff val="50000"/>
                  </a:schemeClr>
                </a:solidFill>
                <a:latin typeface="Segoe UI Light" panose="020B0502040204020203" pitchFamily="34" charset="0"/>
                <a:cs typeface="Segoe UI Light" panose="020B0502040204020203" pitchFamily="34" charset="0"/>
              </a:rPr>
              <a:t>Το όνομα του παιδιού </a:t>
            </a:r>
            <a:endPar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ii. </a:t>
            </a:r>
            <a:r>
              <a:rPr lang="el-GR" sz="2400" dirty="0" smtClean="0">
                <a:solidFill>
                  <a:schemeClr val="tx1">
                    <a:lumMod val="50000"/>
                    <a:lumOff val="50000"/>
                  </a:schemeClr>
                </a:solidFill>
                <a:latin typeface="Segoe UI Light" panose="020B0502040204020203" pitchFamily="34" charset="0"/>
                <a:cs typeface="Segoe UI Light" panose="020B0502040204020203" pitchFamily="34" charset="0"/>
              </a:rPr>
              <a:t>Τουλάχιστο μια αναφερόμενη πράξη </a:t>
            </a:r>
            <a:r>
              <a:rPr lang="el-GR" sz="2400" dirty="0" err="1" smtClean="0">
                <a:solidFill>
                  <a:schemeClr val="tx1">
                    <a:lumMod val="50000"/>
                    <a:lumOff val="50000"/>
                  </a:schemeClr>
                </a:solidFill>
                <a:latin typeface="Segoe UI Light" panose="020B0502040204020203" pitchFamily="34" charset="0"/>
                <a:cs typeface="Segoe UI Light" panose="020B0502040204020203" pitchFamily="34" charset="0"/>
              </a:rPr>
              <a:t>ΚαΠα</a:t>
            </a:r>
            <a:r>
              <a:rPr lang="el-GR" sz="2400" dirty="0" smtClean="0">
                <a:solidFill>
                  <a:schemeClr val="tx1">
                    <a:lumMod val="50000"/>
                    <a:lumOff val="50000"/>
                  </a:schemeClr>
                </a:solidFill>
                <a:latin typeface="Segoe UI Light" panose="020B0502040204020203" pitchFamily="34" charset="0"/>
                <a:cs typeface="Segoe UI Light" panose="020B0502040204020203" pitchFamily="34" charset="0"/>
              </a:rPr>
              <a:t>-Π</a:t>
            </a: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marL="450850" indent="-450850">
              <a:lnSpc>
                <a:spcPct val="100800"/>
              </a:lnSpc>
              <a:buClr>
                <a:schemeClr val="tx2"/>
              </a:buClr>
              <a:buFont typeface="Wingdings 3" panose="05040102010807070707" pitchFamily="18" charset="2"/>
              <a:buChar char="´"/>
            </a:pPr>
            <a:r>
              <a:rPr lang="el-GR" sz="2800" b="1" dirty="0" smtClean="0">
                <a:solidFill>
                  <a:schemeClr val="tx1">
                    <a:lumMod val="50000"/>
                    <a:lumOff val="50000"/>
                  </a:schemeClr>
                </a:solidFill>
                <a:latin typeface="Segoe UI Light" panose="020B0502040204020203" pitchFamily="34" charset="0"/>
                <a:cs typeface="Segoe UI Light" panose="020B0502040204020203" pitchFamily="34" charset="0"/>
              </a:rPr>
              <a:t>Κριτήρια απόκλισης εγγραφής περιστατικού στο </a:t>
            </a:r>
            <a:r>
              <a:rPr lang="en-US" sz="2800" b="1" dirty="0" smtClean="0">
                <a:solidFill>
                  <a:schemeClr val="tx1">
                    <a:lumMod val="50000"/>
                    <a:lumOff val="50000"/>
                  </a:schemeClr>
                </a:solidFill>
                <a:latin typeface="Segoe UI Light" panose="020B0502040204020203" pitchFamily="34" charset="0"/>
                <a:cs typeface="Segoe UI Light" panose="020B0502040204020203" pitchFamily="34" charset="0"/>
              </a:rPr>
              <a:t>CAN-MDS</a:t>
            </a:r>
            <a:endParaRPr lang="en-US" sz="2800" b="1" dirty="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a:t>
            </a:r>
            <a:r>
              <a:rPr lang="en-US" sz="2400" dirty="0" err="1" smtClean="0">
                <a:solidFill>
                  <a:schemeClr val="tx1">
                    <a:lumMod val="50000"/>
                    <a:lumOff val="50000"/>
                  </a:schemeClr>
                </a:solidFill>
                <a:latin typeface="Segoe UI Light" panose="020B0502040204020203" pitchFamily="34" charset="0"/>
                <a:cs typeface="Segoe UI Light" panose="020B0502040204020203" pitchFamily="34" charset="0"/>
              </a:rPr>
              <a:t>i</a:t>
            </a: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a:t>
            </a:r>
            <a:r>
              <a:rPr lang="el-GR" sz="2400" dirty="0" smtClean="0">
                <a:solidFill>
                  <a:schemeClr val="tx1">
                    <a:lumMod val="50000"/>
                    <a:lumOff val="50000"/>
                  </a:schemeClr>
                </a:solidFill>
                <a:latin typeface="Segoe UI Light" panose="020B0502040204020203" pitchFamily="34" charset="0"/>
                <a:cs typeface="Segoe UI Light" panose="020B0502040204020203" pitchFamily="34" charset="0"/>
              </a:rPr>
              <a:t>Όταν το όνομα του παιδιού δεν είναι διαθέσιμο </a:t>
            </a:r>
            <a:endPar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endParaRPr>
          </a:p>
          <a:p>
            <a:pPr>
              <a:lnSpc>
                <a:spcPct val="100800"/>
              </a:lnSpc>
              <a:buClr>
                <a:schemeClr val="tx2"/>
              </a:buClr>
            </a:pPr>
            <a:r>
              <a:rPr lang="en-US" sz="2400" dirty="0" smtClean="0">
                <a:solidFill>
                  <a:schemeClr val="tx1">
                    <a:lumMod val="50000"/>
                    <a:lumOff val="50000"/>
                  </a:schemeClr>
                </a:solidFill>
                <a:latin typeface="Segoe UI Light" panose="020B0502040204020203" pitchFamily="34" charset="0"/>
                <a:cs typeface="Segoe UI Light" panose="020B0502040204020203" pitchFamily="34" charset="0"/>
              </a:rPr>
              <a:t>	ii. </a:t>
            </a:r>
            <a:r>
              <a:rPr lang="el-GR" sz="2400" dirty="0" smtClean="0">
                <a:solidFill>
                  <a:schemeClr val="tx1">
                    <a:lumMod val="50000"/>
                    <a:lumOff val="50000"/>
                  </a:schemeClr>
                </a:solidFill>
                <a:latin typeface="Segoe UI Light" panose="020B0502040204020203" pitchFamily="34" charset="0"/>
                <a:cs typeface="Segoe UI Light" panose="020B0502040204020203" pitchFamily="34" charset="0"/>
              </a:rPr>
              <a:t>Δεν αναφέρεται πράξη </a:t>
            </a:r>
            <a:r>
              <a:rPr lang="el-GR" sz="2400" dirty="0" err="1" smtClean="0">
                <a:solidFill>
                  <a:schemeClr val="tx1">
                    <a:lumMod val="50000"/>
                    <a:lumOff val="50000"/>
                  </a:schemeClr>
                </a:solidFill>
                <a:latin typeface="Segoe UI Light" panose="020B0502040204020203" pitchFamily="34" charset="0"/>
                <a:cs typeface="Segoe UI Light" panose="020B0502040204020203" pitchFamily="34" charset="0"/>
              </a:rPr>
              <a:t>ΚαΠα</a:t>
            </a:r>
            <a:r>
              <a:rPr lang="el-GR" sz="2400" dirty="0" smtClean="0">
                <a:solidFill>
                  <a:schemeClr val="tx1">
                    <a:lumMod val="50000"/>
                    <a:lumOff val="50000"/>
                  </a:schemeClr>
                </a:solidFill>
                <a:latin typeface="Segoe UI Light" panose="020B0502040204020203" pitchFamily="34" charset="0"/>
                <a:cs typeface="Segoe UI Light" panose="020B0502040204020203" pitchFamily="34" charset="0"/>
              </a:rPr>
              <a:t>-Π </a:t>
            </a:r>
            <a:endParaRPr lang="en-US" sz="2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019860149"/>
      </p:ext>
    </p:extLst>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17462</TotalTime>
  <Words>1945</Words>
  <Application>Microsoft Office PowerPoint</Application>
  <PresentationFormat>Custom</PresentationFormat>
  <Paragraphs>171</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Παρουσίαση του συστήματος  CAN-MDS </vt:lpstr>
      <vt:lpstr>Slide 2</vt:lpstr>
      <vt:lpstr>Διάταξη </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Ένα περιστατικό ΚαΠα-Π εντοπίζεται από τον Χειριστή  (εφαρμογή πρακτικών βάση των κανονισμών που ισχύουν στο συγκεκριμένο πλαίσιο βάση εθνικής νομοθεσίας/κανονισμών. </vt:lpstr>
      <vt:lpstr>Η αναφορά ενός νέου περιστατικού ΚαΠα-Π αναφέρεται από μια Υπηρεσία/Οργανισμό από πηγή πληροφοριών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146</cp:revision>
  <dcterms:created xsi:type="dcterms:W3CDTF">2018-11-08T14:12:16Z</dcterms:created>
  <dcterms:modified xsi:type="dcterms:W3CDTF">2022-02-01T17:58:13Z</dcterms:modified>
</cp:coreProperties>
</file>