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comments/comment1.xml" ContentType="application/vnd.openxmlformats-officedocument.presentationml.comments+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6" r:id="rId2"/>
    <p:sldId id="502" r:id="rId3"/>
    <p:sldId id="474" r:id="rId4"/>
    <p:sldId id="475" r:id="rId5"/>
    <p:sldId id="500" r:id="rId6"/>
    <p:sldId id="476" r:id="rId7"/>
    <p:sldId id="477" r:id="rId8"/>
    <p:sldId id="486" r:id="rId9"/>
    <p:sldId id="478" r:id="rId10"/>
    <p:sldId id="480" r:id="rId11"/>
    <p:sldId id="487" r:id="rId12"/>
    <p:sldId id="481" r:id="rId13"/>
    <p:sldId id="501" r:id="rId14"/>
    <p:sldId id="482" r:id="rId15"/>
    <p:sldId id="490" r:id="rId16"/>
    <p:sldId id="491" r:id="rId17"/>
    <p:sldId id="497" r:id="rId18"/>
    <p:sldId id="498" r:id="rId19"/>
    <p:sldId id="494" r:id="rId20"/>
    <p:sldId id="495" r:id="rId21"/>
    <p:sldId id="492" r:id="rId22"/>
    <p:sldId id="496" r:id="rId23"/>
    <p:sldId id="483" r:id="rId24"/>
    <p:sldId id="485" r:id="rId25"/>
    <p:sldId id="423" r:id="rId26"/>
    <p:sldId id="473" r:id="rId27"/>
    <p:sldId id="499" r:id="rId28"/>
    <p:sldId id="455" r:id="rId29"/>
    <p:sldId id="462" r:id="rId30"/>
    <p:sldId id="463" r:id="rId31"/>
    <p:sldId id="464" r:id="rId32"/>
    <p:sldId id="465" r:id="rId33"/>
  </p:sldIdLst>
  <p:sldSz cx="9144000" cy="5143500" type="screen16x9"/>
  <p:notesSz cx="6858000" cy="9144000"/>
  <p:defaultTextStyle>
    <a:defPPr>
      <a:defRPr lang="el-GR"/>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guide id="3" orient="horz" pos="1620">
          <p15:clr>
            <a:srgbClr val="A4A3A4"/>
          </p15:clr>
        </p15:guide>
        <p15:guide id="4"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dreas Ioannides" initials="AI" lastIdx="1" clrIdx="0">
    <p:extLst>
      <p:ext uri="{19B8F6BF-5375-455C-9EA6-DF929625EA0E}">
        <p15:presenceInfo xmlns="" xmlns:p15="http://schemas.microsoft.com/office/powerpoint/2012/main" userId="36907b7e78bbd776"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000" autoAdjust="0"/>
    <p:restoredTop sz="91398" autoAdjust="0"/>
  </p:normalViewPr>
  <p:slideViewPr>
    <p:cSldViewPr snapToGrid="0">
      <p:cViewPr varScale="1">
        <p:scale>
          <a:sx n="92" d="100"/>
          <a:sy n="92" d="100"/>
        </p:scale>
        <p:origin x="-696" y="-108"/>
      </p:cViewPr>
      <p:guideLst>
        <p:guide orient="horz" pos="2160"/>
        <p:guide orient="horz" pos="1620"/>
        <p:guide pos="3840"/>
        <p:guide pos="2880"/>
      </p:guideLst>
    </p:cSldViewPr>
  </p:slid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0-07-21T15:56:53.908" idx="1">
    <p:pos x="4879" y="1931"/>
    <p:text>translate last</p:text>
    <p:extLst>
      <p:ext uri="{C676402C-5697-4E1C-873F-D02D1690AC5C}">
        <p15:threadingInfo xmlns="" xmlns:p15="http://schemas.microsoft.com/office/powerpoint/2012/main" timeZoneBias="-18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C624EB-1C4B-4232-B975-72A2D3EFBEC8}" type="datetimeFigureOut">
              <a:rPr lang="el-GR" smtClean="0"/>
              <a:pPr/>
              <a:t>1/2/2022</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E7539B-C323-4049-8909-F9628D885A5E}" type="slidenum">
              <a:rPr lang="el-GR" smtClean="0"/>
              <a:pPr/>
              <a:t>‹#›</a:t>
            </a:fld>
            <a:endParaRPr lang="el-GR"/>
          </a:p>
        </p:txBody>
      </p:sp>
    </p:spTree>
    <p:extLst>
      <p:ext uri="{BB962C8B-B14F-4D97-AF65-F5344CB8AC3E}">
        <p14:creationId xmlns="" xmlns:p14="http://schemas.microsoft.com/office/powerpoint/2010/main" val="3638204054"/>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dss.virginia.gov/files/division/dfs/mandated_reporters/cps/resources_guidance/032-02-0280-03-eng-07-19.pdf" TargetMode="External"/><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hyperlink" Target="https://www.rdhmag.com/patient-care/article/14167560/recognizing-and-responding-to-child-abuse-and-neglect-a-guide-for-dental-professionals" TargetMode="Externa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dss.virginia.gov/files/division/dfs/mandated_reporters/cps/resources_guidance/032-02-0280-03-eng-07-19.pdf" TargetMode="External"/><Relationship Id="rId2" Type="http://schemas.openxmlformats.org/officeDocument/2006/relationships/slide" Target="../slides/slide13.xml"/><Relationship Id="rId1" Type="http://schemas.openxmlformats.org/officeDocument/2006/relationships/notesMaster" Target="../notesMasters/notesMaster1.xml"/><Relationship Id="rId4" Type="http://schemas.openxmlformats.org/officeDocument/2006/relationships/hyperlink" Target="https://www.rdhmag.com/patient-care/article/14167560/recognizing-and-responding-to-child-abuse-and-neglect-a-guide-for-dental-professionals"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helpguide.org/articles/abuse/child-abuse-and-neglect.htm"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dss.virginia.gov/files/division/dfs/mandated_reporters/cps/resources_guidance/032-02-0280-03-eng-07-19.pdf"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dss.virginia.gov/files/division/dfs/mandated_reporters/cps/resources_guidance/032-02-0280-03-eng-07-19.pdf"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dss.virginia.gov/files/division/dfs/mandated_reporters/cps/resources_guidance/032-02-0280-03-eng-07-19.pdf"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129.98.180.24:8080/bitstream/handle/20.500.12202/4520/Pollack%20Kornblum%20Exchange%20When%20a%20child%20discloses%20abuse%20PDF.pdf?sequence=1&amp;isAllowed=y" TargetMode="External"/><Relationship Id="rId2" Type="http://schemas.openxmlformats.org/officeDocument/2006/relationships/slide" Target="../slides/slide10.xml"/><Relationship Id="rId1" Type="http://schemas.openxmlformats.org/officeDocument/2006/relationships/notesMaster" Target="../notesMasters/notesMaster1.xml"/><Relationship Id="rId5" Type="http://schemas.openxmlformats.org/officeDocument/2006/relationships/hyperlink" Target="https://www.rdhmag.com/patient-care/article/14167560/recognizing-and-responding-to-child-abuse-and-neglect-a-guide-for-dental-professionals" TargetMode="External"/><Relationship Id="rId4" Type="http://schemas.openxmlformats.org/officeDocument/2006/relationships/hyperlink" Target="https://www.dss.virginia.gov/files/division/dfs/mandated_reporters/cps/resources_guidance/032-02-0280-03-eng-07-19.pdf"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a:t>
            </a:fld>
            <a:endParaRPr lang="el-GR"/>
          </a:p>
        </p:txBody>
      </p:sp>
    </p:spTree>
    <p:extLst>
      <p:ext uri="{BB962C8B-B14F-4D97-AF65-F5344CB8AC3E}">
        <p14:creationId xmlns="" xmlns:p14="http://schemas.microsoft.com/office/powerpoint/2010/main" val="12916489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latin typeface="+mn-lt"/>
                <a:ea typeface="+mn-ea"/>
                <a:cs typeface="+mn-cs"/>
              </a:rPr>
              <a:t>&lt;see slide&gt;</a:t>
            </a:r>
          </a:p>
          <a:p>
            <a:r>
              <a:rPr lang="en-GB" sz="900" kern="1200" dirty="0" smtClean="0">
                <a:solidFill>
                  <a:schemeClr val="tx1"/>
                </a:solidFill>
                <a:latin typeface="+mn-lt"/>
                <a:ea typeface="+mn-ea"/>
                <a:cs typeface="+mn-cs"/>
              </a:rPr>
              <a:t>Also: </a:t>
            </a:r>
          </a:p>
          <a:p>
            <a:r>
              <a:rPr lang="en-US" sz="900" b="1" kern="1200" dirty="0" smtClean="0">
                <a:solidFill>
                  <a:schemeClr val="tx1"/>
                </a:solidFill>
                <a:latin typeface="+mn-lt"/>
                <a:ea typeface="+mn-ea"/>
                <a:cs typeface="+mn-cs"/>
              </a:rPr>
              <a:t>Write some notes about what they have told you</a:t>
            </a:r>
            <a:endParaRPr lang="en-US" sz="900" kern="1200" dirty="0" smtClean="0">
              <a:solidFill>
                <a:schemeClr val="tx1"/>
              </a:solidFill>
              <a:latin typeface="+mn-lt"/>
              <a:ea typeface="+mn-ea"/>
              <a:cs typeface="+mn-cs"/>
            </a:endParaRPr>
          </a:p>
          <a:p>
            <a:pPr>
              <a:buFont typeface="Arial" pitchFamily="34" charset="0"/>
              <a:buChar char="•"/>
            </a:pPr>
            <a:r>
              <a:rPr lang="en-US" sz="900" kern="1200" dirty="0" smtClean="0">
                <a:solidFill>
                  <a:schemeClr val="tx1"/>
                </a:solidFill>
                <a:latin typeface="+mn-lt"/>
                <a:ea typeface="+mn-ea"/>
                <a:cs typeface="+mn-cs"/>
              </a:rPr>
              <a:t>Make some very brief notes at the time and write them up in detail as soon as possible. </a:t>
            </a:r>
          </a:p>
          <a:p>
            <a:pPr>
              <a:buFont typeface="Arial" pitchFamily="34" charset="0"/>
              <a:buChar char="•"/>
            </a:pPr>
            <a:r>
              <a:rPr lang="en-US" sz="900" kern="1200" dirty="0" smtClean="0">
                <a:solidFill>
                  <a:schemeClr val="tx1"/>
                </a:solidFill>
                <a:latin typeface="+mn-lt"/>
                <a:ea typeface="+mn-ea"/>
                <a:cs typeface="+mn-cs"/>
              </a:rPr>
              <a:t>Do not destroy your original notes in case they are required by Court. </a:t>
            </a:r>
          </a:p>
          <a:p>
            <a:pPr>
              <a:buFont typeface="Arial" pitchFamily="34" charset="0"/>
              <a:buChar char="•"/>
            </a:pPr>
            <a:r>
              <a:rPr lang="en-US" sz="900" kern="1200" dirty="0" smtClean="0">
                <a:solidFill>
                  <a:schemeClr val="tx1"/>
                </a:solidFill>
                <a:latin typeface="+mn-lt"/>
                <a:ea typeface="+mn-ea"/>
                <a:cs typeface="+mn-cs"/>
              </a:rPr>
              <a:t>Record the date, time, place, words used by the child and how the child appeared to you – be specific. </a:t>
            </a:r>
          </a:p>
          <a:p>
            <a:pPr>
              <a:buFont typeface="Arial" pitchFamily="34" charset="0"/>
              <a:buChar char="•"/>
            </a:pPr>
            <a:r>
              <a:rPr lang="en-US" sz="900" kern="1200" dirty="0" smtClean="0">
                <a:solidFill>
                  <a:schemeClr val="tx1"/>
                </a:solidFill>
                <a:latin typeface="+mn-lt"/>
                <a:ea typeface="+mn-ea"/>
                <a:cs typeface="+mn-cs"/>
              </a:rPr>
              <a:t>Record the actual words used; including any swear words or slang. </a:t>
            </a:r>
          </a:p>
          <a:p>
            <a:pPr>
              <a:buFont typeface="Arial" pitchFamily="34" charset="0"/>
              <a:buChar char="•"/>
            </a:pPr>
            <a:r>
              <a:rPr lang="en-US" sz="900" kern="1200" dirty="0" smtClean="0">
                <a:solidFill>
                  <a:schemeClr val="tx1"/>
                </a:solidFill>
                <a:latin typeface="+mn-lt"/>
                <a:ea typeface="+mn-ea"/>
                <a:cs typeface="+mn-cs"/>
              </a:rPr>
              <a:t>Record statements and observable things, not your interpretations or assumptions – keep it factual. </a:t>
            </a:r>
          </a:p>
          <a:p>
            <a:endParaRPr lang="en-US" sz="900" u="sng" kern="1200" dirty="0" smtClean="0">
              <a:solidFill>
                <a:schemeClr val="tx1"/>
              </a:solidFill>
              <a:latin typeface="+mn-lt"/>
              <a:ea typeface="+mn-ea"/>
              <a:cs typeface="+mn-cs"/>
            </a:endParaRPr>
          </a:p>
          <a:p>
            <a:r>
              <a:rPr lang="en-US" sz="900" u="sng" kern="1200" dirty="0" smtClean="0">
                <a:solidFill>
                  <a:schemeClr val="tx1"/>
                </a:solidFill>
                <a:latin typeface="+mn-lt"/>
                <a:ea typeface="+mn-ea"/>
                <a:cs typeface="+mn-cs"/>
              </a:rPr>
              <a:t>Source: https://www.britishcouncil.org/sites/default/files/handling_disclosure_from_a_child_0.pdf</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6A1884C-3BA5-4540-A86E-2D1D803DA05A}" type="slidenum">
              <a:rPr lang="el-GR" smtClean="0"/>
              <a:pPr/>
              <a:t>11</a:t>
            </a:fld>
            <a:endParaRPr lang="el-GR"/>
          </a:p>
        </p:txBody>
      </p:sp>
    </p:spTree>
    <p:extLst>
      <p:ext uri="{BB962C8B-B14F-4D97-AF65-F5344CB8AC3E}">
        <p14:creationId xmlns="" xmlns:p14="http://schemas.microsoft.com/office/powerpoint/2010/main" val="37167484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latin typeface="+mn-lt"/>
                <a:ea typeface="+mn-ea"/>
                <a:cs typeface="+mn-cs"/>
              </a:rPr>
              <a:t>&lt;see slide&gt;</a:t>
            </a:r>
          </a:p>
          <a:p>
            <a:r>
              <a:rPr lang="en-US" sz="900" kern="1200" dirty="0" smtClean="0">
                <a:solidFill>
                  <a:schemeClr val="tx1"/>
                </a:solidFill>
                <a:latin typeface="+mn-lt"/>
                <a:ea typeface="+mn-ea"/>
                <a:cs typeface="+mn-cs"/>
              </a:rPr>
              <a:t> </a:t>
            </a:r>
          </a:p>
          <a:p>
            <a:r>
              <a:rPr lang="en-US" sz="900" kern="1200" dirty="0" smtClean="0">
                <a:solidFill>
                  <a:schemeClr val="tx1"/>
                </a:solidFill>
                <a:latin typeface="+mn-lt"/>
                <a:ea typeface="+mn-ea"/>
                <a:cs typeface="+mn-cs"/>
              </a:rPr>
              <a:t>Sources: </a:t>
            </a:r>
          </a:p>
          <a:p>
            <a:pPr lvl="0"/>
            <a:r>
              <a:rPr lang="en-US" sz="900" kern="1200" dirty="0" smtClean="0">
                <a:solidFill>
                  <a:schemeClr val="tx1"/>
                </a:solidFill>
                <a:latin typeface="+mn-lt"/>
                <a:ea typeface="+mn-ea"/>
                <a:cs typeface="+mn-cs"/>
              </a:rPr>
              <a:t>A Guide For Mandated Reporters In Recognizing And Reporting Child Abuse And Neglect. Commonwealth of Virginia Department of Social Services Child Protective Services. Available at: </a:t>
            </a:r>
            <a:r>
              <a:rPr lang="en-US" sz="900" u="sng" kern="1200" dirty="0" smtClean="0">
                <a:solidFill>
                  <a:schemeClr val="tx1"/>
                </a:solidFill>
                <a:latin typeface="+mn-lt"/>
                <a:ea typeface="+mn-ea"/>
                <a:cs typeface="+mn-cs"/>
                <a:hlinkClick r:id="rId3"/>
              </a:rPr>
              <a:t>Link</a:t>
            </a:r>
            <a:r>
              <a:rPr lang="en-US" sz="900" kern="1200" dirty="0" smtClean="0">
                <a:solidFill>
                  <a:schemeClr val="tx1"/>
                </a:solidFill>
                <a:latin typeface="+mn-lt"/>
                <a:ea typeface="+mn-ea"/>
                <a:cs typeface="+mn-cs"/>
              </a:rPr>
              <a:t> </a:t>
            </a:r>
          </a:p>
          <a:p>
            <a:pPr lvl="0"/>
            <a:r>
              <a:rPr lang="en-US" sz="900" u="sng" kern="1200" dirty="0" err="1" smtClean="0">
                <a:solidFill>
                  <a:schemeClr val="tx1"/>
                </a:solidFill>
                <a:latin typeface="+mn-lt"/>
                <a:ea typeface="+mn-ea"/>
                <a:cs typeface="+mn-cs"/>
              </a:rPr>
              <a:t>Sakher</a:t>
            </a:r>
            <a:r>
              <a:rPr lang="en-US" sz="900" u="sng" kern="1200" dirty="0" smtClean="0">
                <a:solidFill>
                  <a:schemeClr val="tx1"/>
                </a:solidFill>
                <a:latin typeface="+mn-lt"/>
                <a:ea typeface="+mn-ea"/>
                <a:cs typeface="+mn-cs"/>
              </a:rPr>
              <a:t> </a:t>
            </a:r>
            <a:r>
              <a:rPr lang="en-US" sz="900" u="sng" kern="1200" dirty="0" err="1" smtClean="0">
                <a:solidFill>
                  <a:schemeClr val="tx1"/>
                </a:solidFill>
                <a:latin typeface="+mn-lt"/>
                <a:ea typeface="+mn-ea"/>
                <a:cs typeface="+mn-cs"/>
              </a:rPr>
              <a:t>AlQahtani</a:t>
            </a:r>
            <a:r>
              <a:rPr lang="en-US" sz="900" u="sng" kern="1200" dirty="0" smtClean="0">
                <a:solidFill>
                  <a:schemeClr val="tx1"/>
                </a:solidFill>
                <a:latin typeface="+mn-lt"/>
                <a:ea typeface="+mn-ea"/>
                <a:cs typeface="+mn-cs"/>
              </a:rPr>
              <a:t>, BDS, </a:t>
            </a:r>
            <a:r>
              <a:rPr lang="en-US" sz="900" u="sng" kern="1200" dirty="0" err="1" smtClean="0">
                <a:solidFill>
                  <a:schemeClr val="tx1"/>
                </a:solidFill>
                <a:latin typeface="+mn-lt"/>
                <a:ea typeface="+mn-ea"/>
                <a:cs typeface="+mn-cs"/>
              </a:rPr>
              <a:t>MClinDent</a:t>
            </a:r>
            <a:r>
              <a:rPr lang="en-US" sz="900" u="sng" kern="1200" dirty="0" smtClean="0">
                <a:solidFill>
                  <a:schemeClr val="tx1"/>
                </a:solidFill>
                <a:latin typeface="+mn-lt"/>
                <a:ea typeface="+mn-ea"/>
                <a:cs typeface="+mn-cs"/>
              </a:rPr>
              <a:t>, </a:t>
            </a:r>
            <a:r>
              <a:rPr lang="en-US" sz="900" u="sng" kern="1200" dirty="0" err="1" smtClean="0">
                <a:solidFill>
                  <a:schemeClr val="tx1"/>
                </a:solidFill>
                <a:latin typeface="+mn-lt"/>
                <a:ea typeface="+mn-ea"/>
                <a:cs typeface="+mn-cs"/>
              </a:rPr>
              <a:t>PhDAmber</a:t>
            </a:r>
            <a:r>
              <a:rPr lang="en-US" sz="900" u="sng" kern="1200" dirty="0" smtClean="0">
                <a:solidFill>
                  <a:schemeClr val="tx1"/>
                </a:solidFill>
                <a:latin typeface="+mn-lt"/>
                <a:ea typeface="+mn-ea"/>
                <a:cs typeface="+mn-cs"/>
              </a:rPr>
              <a:t> D. Riley, MS, RDH</a:t>
            </a:r>
            <a:r>
              <a:rPr lang="en-US" sz="900" kern="1200" dirty="0" smtClean="0">
                <a:solidFill>
                  <a:schemeClr val="tx1"/>
                </a:solidFill>
                <a:latin typeface="+mn-lt"/>
                <a:ea typeface="+mn-ea"/>
                <a:cs typeface="+mn-cs"/>
              </a:rPr>
              <a:t> Identifying and responding to child abuse and neglect. Available at: </a:t>
            </a:r>
            <a:r>
              <a:rPr lang="en-US" sz="900" u="sng" kern="1200" dirty="0" smtClean="0">
                <a:solidFill>
                  <a:schemeClr val="tx1"/>
                </a:solidFill>
                <a:latin typeface="+mn-lt"/>
                <a:ea typeface="+mn-ea"/>
                <a:cs typeface="+mn-cs"/>
                <a:hlinkClick r:id="rId4"/>
              </a:rPr>
              <a:t>Link</a:t>
            </a:r>
            <a:r>
              <a:rPr lang="en-US" sz="900" kern="1200" dirty="0" smtClean="0">
                <a:solidFill>
                  <a:schemeClr val="tx1"/>
                </a:solidFill>
                <a:latin typeface="+mn-lt"/>
                <a:ea typeface="+mn-ea"/>
                <a:cs typeface="+mn-cs"/>
              </a:rPr>
              <a:t> </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6A1884C-3BA5-4540-A86E-2D1D803DA05A}" type="slidenum">
              <a:rPr lang="el-GR" smtClean="0"/>
              <a:pPr/>
              <a:t>12</a:t>
            </a:fld>
            <a:endParaRPr lang="el-GR"/>
          </a:p>
        </p:txBody>
      </p:sp>
    </p:spTree>
    <p:extLst>
      <p:ext uri="{BB962C8B-B14F-4D97-AF65-F5344CB8AC3E}">
        <p14:creationId xmlns="" xmlns:p14="http://schemas.microsoft.com/office/powerpoint/2010/main" val="37167484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latin typeface="+mn-lt"/>
                <a:ea typeface="+mn-ea"/>
                <a:cs typeface="+mn-cs"/>
              </a:rPr>
              <a:t>&lt;see slide&gt;</a:t>
            </a:r>
          </a:p>
          <a:p>
            <a:r>
              <a:rPr lang="en-US" sz="900" kern="1200" dirty="0" smtClean="0">
                <a:solidFill>
                  <a:schemeClr val="tx1"/>
                </a:solidFill>
                <a:latin typeface="+mn-lt"/>
                <a:ea typeface="+mn-ea"/>
                <a:cs typeface="+mn-cs"/>
              </a:rPr>
              <a:t> </a:t>
            </a:r>
          </a:p>
          <a:p>
            <a:r>
              <a:rPr lang="en-US" sz="900" kern="1200" dirty="0" smtClean="0">
                <a:solidFill>
                  <a:schemeClr val="tx1"/>
                </a:solidFill>
                <a:latin typeface="+mn-lt"/>
                <a:ea typeface="+mn-ea"/>
                <a:cs typeface="+mn-cs"/>
              </a:rPr>
              <a:t>Sources: </a:t>
            </a:r>
          </a:p>
          <a:p>
            <a:pPr lvl="0"/>
            <a:r>
              <a:rPr lang="en-US" sz="900" kern="1200" dirty="0" smtClean="0">
                <a:solidFill>
                  <a:schemeClr val="tx1"/>
                </a:solidFill>
                <a:latin typeface="+mn-lt"/>
                <a:ea typeface="+mn-ea"/>
                <a:cs typeface="+mn-cs"/>
              </a:rPr>
              <a:t>A Guide For Mandated Reporters In Recognizing And Reporting Child Abuse And Neglect. Commonwealth of Virginia Department of Social Services Child Protective Services. Available at: </a:t>
            </a:r>
            <a:r>
              <a:rPr lang="en-US" sz="900" u="sng" kern="1200" dirty="0" smtClean="0">
                <a:solidFill>
                  <a:schemeClr val="tx1"/>
                </a:solidFill>
                <a:latin typeface="+mn-lt"/>
                <a:ea typeface="+mn-ea"/>
                <a:cs typeface="+mn-cs"/>
                <a:hlinkClick r:id="rId3"/>
              </a:rPr>
              <a:t>Link</a:t>
            </a:r>
            <a:r>
              <a:rPr lang="en-US" sz="900" kern="1200" dirty="0" smtClean="0">
                <a:solidFill>
                  <a:schemeClr val="tx1"/>
                </a:solidFill>
                <a:latin typeface="+mn-lt"/>
                <a:ea typeface="+mn-ea"/>
                <a:cs typeface="+mn-cs"/>
              </a:rPr>
              <a:t> </a:t>
            </a:r>
          </a:p>
          <a:p>
            <a:pPr lvl="0"/>
            <a:r>
              <a:rPr lang="en-US" sz="900" u="sng" kern="1200" dirty="0" err="1" smtClean="0">
                <a:solidFill>
                  <a:schemeClr val="tx1"/>
                </a:solidFill>
                <a:latin typeface="+mn-lt"/>
                <a:ea typeface="+mn-ea"/>
                <a:cs typeface="+mn-cs"/>
              </a:rPr>
              <a:t>Sakher</a:t>
            </a:r>
            <a:r>
              <a:rPr lang="en-US" sz="900" u="sng" kern="1200" dirty="0" smtClean="0">
                <a:solidFill>
                  <a:schemeClr val="tx1"/>
                </a:solidFill>
                <a:latin typeface="+mn-lt"/>
                <a:ea typeface="+mn-ea"/>
                <a:cs typeface="+mn-cs"/>
              </a:rPr>
              <a:t> </a:t>
            </a:r>
            <a:r>
              <a:rPr lang="en-US" sz="900" u="sng" kern="1200" dirty="0" err="1" smtClean="0">
                <a:solidFill>
                  <a:schemeClr val="tx1"/>
                </a:solidFill>
                <a:latin typeface="+mn-lt"/>
                <a:ea typeface="+mn-ea"/>
                <a:cs typeface="+mn-cs"/>
              </a:rPr>
              <a:t>AlQahtani</a:t>
            </a:r>
            <a:r>
              <a:rPr lang="en-US" sz="900" u="sng" kern="1200" dirty="0" smtClean="0">
                <a:solidFill>
                  <a:schemeClr val="tx1"/>
                </a:solidFill>
                <a:latin typeface="+mn-lt"/>
                <a:ea typeface="+mn-ea"/>
                <a:cs typeface="+mn-cs"/>
              </a:rPr>
              <a:t>, BDS, </a:t>
            </a:r>
            <a:r>
              <a:rPr lang="en-US" sz="900" u="sng" kern="1200" dirty="0" err="1" smtClean="0">
                <a:solidFill>
                  <a:schemeClr val="tx1"/>
                </a:solidFill>
                <a:latin typeface="+mn-lt"/>
                <a:ea typeface="+mn-ea"/>
                <a:cs typeface="+mn-cs"/>
              </a:rPr>
              <a:t>MClinDent</a:t>
            </a:r>
            <a:r>
              <a:rPr lang="en-US" sz="900" u="sng" kern="1200" dirty="0" smtClean="0">
                <a:solidFill>
                  <a:schemeClr val="tx1"/>
                </a:solidFill>
                <a:latin typeface="+mn-lt"/>
                <a:ea typeface="+mn-ea"/>
                <a:cs typeface="+mn-cs"/>
              </a:rPr>
              <a:t>, </a:t>
            </a:r>
            <a:r>
              <a:rPr lang="en-US" sz="900" u="sng" kern="1200" dirty="0" err="1" smtClean="0">
                <a:solidFill>
                  <a:schemeClr val="tx1"/>
                </a:solidFill>
                <a:latin typeface="+mn-lt"/>
                <a:ea typeface="+mn-ea"/>
                <a:cs typeface="+mn-cs"/>
              </a:rPr>
              <a:t>PhDAmber</a:t>
            </a:r>
            <a:r>
              <a:rPr lang="en-US" sz="900" u="sng" kern="1200" dirty="0" smtClean="0">
                <a:solidFill>
                  <a:schemeClr val="tx1"/>
                </a:solidFill>
                <a:latin typeface="+mn-lt"/>
                <a:ea typeface="+mn-ea"/>
                <a:cs typeface="+mn-cs"/>
              </a:rPr>
              <a:t> D. Riley, MS, RDH</a:t>
            </a:r>
            <a:r>
              <a:rPr lang="en-US" sz="900" kern="1200" dirty="0" smtClean="0">
                <a:solidFill>
                  <a:schemeClr val="tx1"/>
                </a:solidFill>
                <a:latin typeface="+mn-lt"/>
                <a:ea typeface="+mn-ea"/>
                <a:cs typeface="+mn-cs"/>
              </a:rPr>
              <a:t> Identifying and responding to child abuse and neglect. Available at: </a:t>
            </a:r>
            <a:r>
              <a:rPr lang="en-US" sz="900" u="sng" kern="1200" dirty="0" smtClean="0">
                <a:solidFill>
                  <a:schemeClr val="tx1"/>
                </a:solidFill>
                <a:latin typeface="+mn-lt"/>
                <a:ea typeface="+mn-ea"/>
                <a:cs typeface="+mn-cs"/>
                <a:hlinkClick r:id="rId4"/>
              </a:rPr>
              <a:t>Link</a:t>
            </a:r>
            <a:r>
              <a:rPr lang="en-US" sz="900" kern="1200" dirty="0" smtClean="0">
                <a:solidFill>
                  <a:schemeClr val="tx1"/>
                </a:solidFill>
                <a:latin typeface="+mn-lt"/>
                <a:ea typeface="+mn-ea"/>
                <a:cs typeface="+mn-cs"/>
              </a:rPr>
              <a:t> </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6A1884C-3BA5-4540-A86E-2D1D803DA05A}" type="slidenum">
              <a:rPr lang="el-GR" smtClean="0"/>
              <a:pPr/>
              <a:t>13</a:t>
            </a:fld>
            <a:endParaRPr lang="el-GR"/>
          </a:p>
        </p:txBody>
      </p:sp>
    </p:spTree>
    <p:extLst>
      <p:ext uri="{BB962C8B-B14F-4D97-AF65-F5344CB8AC3E}">
        <p14:creationId xmlns="" xmlns:p14="http://schemas.microsoft.com/office/powerpoint/2010/main" val="37167484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dirty="0" smtClean="0"/>
              <a:t>&lt;see slide&gt;</a:t>
            </a:r>
            <a:endParaRPr lang="el-GR" dirty="0" smtClean="0"/>
          </a:p>
          <a:p>
            <a:endParaRPr lang="en-US" dirty="0" smtClean="0"/>
          </a:p>
          <a:p>
            <a:pPr marL="0" marR="0" indent="0" algn="l" defTabSz="685800" rtl="0" eaLnBrk="1" fontAlgn="auto" latinLnBrk="0" hangingPunct="1">
              <a:lnSpc>
                <a:spcPct val="100000"/>
              </a:lnSpc>
              <a:spcBef>
                <a:spcPts val="0"/>
              </a:spcBef>
              <a:spcAft>
                <a:spcPts val="0"/>
              </a:spcAft>
              <a:buClrTx/>
              <a:buSzTx/>
              <a:buFontTx/>
              <a:buNone/>
              <a:tabLst/>
              <a:defRPr/>
            </a:pPr>
            <a:r>
              <a:rPr lang="en-US" dirty="0" smtClean="0"/>
              <a:t>Also: </a:t>
            </a:r>
          </a:p>
          <a:p>
            <a:pPr marL="0" marR="0" indent="0" algn="l" defTabSz="685800" rtl="0" eaLnBrk="1" fontAlgn="auto" latinLnBrk="0" hangingPunct="1">
              <a:lnSpc>
                <a:spcPct val="100000"/>
              </a:lnSpc>
              <a:spcBef>
                <a:spcPts val="0"/>
              </a:spcBef>
              <a:spcAft>
                <a:spcPts val="0"/>
              </a:spcAft>
              <a:buClrTx/>
              <a:buSzTx/>
              <a:buFontTx/>
              <a:buNone/>
              <a:tabLst/>
              <a:defRPr/>
            </a:pPr>
            <a:r>
              <a:rPr lang="en-US" sz="900" dirty="0" smtClean="0">
                <a:solidFill>
                  <a:schemeClr val="accent1"/>
                </a:solidFill>
              </a:rPr>
              <a:t>- listen to the child, letting them explain what happened in his or her own words; don’t stop child in the middle of the story to go get someone or do something else </a:t>
            </a:r>
          </a:p>
          <a:p>
            <a:pPr marL="0" marR="0" indent="0" algn="l" defTabSz="685800" rtl="0" eaLnBrk="1" fontAlgn="auto" latinLnBrk="0" hangingPunct="1">
              <a:lnSpc>
                <a:spcPct val="100000"/>
              </a:lnSpc>
              <a:spcBef>
                <a:spcPts val="0"/>
              </a:spcBef>
              <a:spcAft>
                <a:spcPts val="0"/>
              </a:spcAft>
              <a:buClrTx/>
              <a:buSzTx/>
              <a:buFontTx/>
              <a:buNone/>
              <a:tabLst/>
              <a:defRPr/>
            </a:pPr>
            <a:r>
              <a:rPr lang="en-US" sz="900" dirty="0" smtClean="0">
                <a:solidFill>
                  <a:schemeClr val="accent1"/>
                </a:solidFill>
                <a:latin typeface="Segoe UI Light" panose="020B0502040204020203" pitchFamily="34" charset="0"/>
                <a:cs typeface="Segoe UI Light" panose="020B0502040204020203" pitchFamily="34" charset="0"/>
              </a:rPr>
              <a:t>- reassure the child that he/she is not at fault and have done nothing wrong</a:t>
            </a:r>
          </a:p>
          <a:p>
            <a:pPr marL="0" marR="0" indent="0" algn="l" defTabSz="685800" rtl="0" eaLnBrk="1" fontAlgn="auto" latinLnBrk="0" hangingPunct="1">
              <a:lnSpc>
                <a:spcPct val="100000"/>
              </a:lnSpc>
              <a:spcBef>
                <a:spcPts val="0"/>
              </a:spcBef>
              <a:spcAft>
                <a:spcPts val="0"/>
              </a:spcAft>
              <a:buClrTx/>
              <a:buSzTx/>
              <a:buFontTx/>
              <a:buNone/>
              <a:tabLst/>
              <a:defRPr/>
            </a:pPr>
            <a:endParaRPr lang="en-US" sz="900" dirty="0" smtClean="0">
              <a:solidFill>
                <a:schemeClr val="accent1"/>
              </a:solidFill>
            </a:endParaRP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14</a:t>
            </a:fld>
            <a:endParaRPr lang="el-GR"/>
          </a:p>
        </p:txBody>
      </p:sp>
    </p:spTree>
    <p:extLst>
      <p:ext uri="{BB962C8B-B14F-4D97-AF65-F5344CB8AC3E}">
        <p14:creationId xmlns="" xmlns:p14="http://schemas.microsoft.com/office/powerpoint/2010/main" val="25118092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GB" dirty="0" smtClean="0">
                <a:hlinkClick r:id="rId3"/>
              </a:rPr>
              <a:t>https://www.helpguide.org/articles/abuse/child-abuse-and-neglect.htm</a:t>
            </a:r>
            <a:endParaRPr lang="en-GB" dirty="0" smtClean="0"/>
          </a:p>
          <a:p>
            <a:endParaRPr lang="en-GB" dirty="0" smtClean="0"/>
          </a:p>
          <a:p>
            <a:r>
              <a:rPr lang="en-GB" dirty="0" smtClean="0"/>
              <a:t>&lt;see slide&gt;</a:t>
            </a:r>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15</a:t>
            </a:fld>
            <a:endParaRPr lang="el-GR"/>
          </a:p>
        </p:txBody>
      </p:sp>
    </p:spTree>
    <p:extLst>
      <p:ext uri="{BB962C8B-B14F-4D97-AF65-F5344CB8AC3E}">
        <p14:creationId xmlns="" xmlns:p14="http://schemas.microsoft.com/office/powerpoint/2010/main" val="37030516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latin typeface="+mn-lt"/>
                <a:ea typeface="+mn-ea"/>
                <a:cs typeface="+mn-cs"/>
              </a:rPr>
              <a:t>[Instruction – to be adapted according to country specifics]</a:t>
            </a:r>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16</a:t>
            </a:fld>
            <a:endParaRPr lang="el-GR"/>
          </a:p>
        </p:txBody>
      </p:sp>
    </p:spTree>
    <p:extLst>
      <p:ext uri="{BB962C8B-B14F-4D97-AF65-F5344CB8AC3E}">
        <p14:creationId xmlns="" xmlns:p14="http://schemas.microsoft.com/office/powerpoint/2010/main" val="19601978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latin typeface="+mn-lt"/>
                <a:ea typeface="+mn-ea"/>
                <a:cs typeface="+mn-cs"/>
              </a:rPr>
              <a:t>[Instruction - To be completed based on “WORKING FILE 7. Secondary Data for Mandatory reporting of CAN” of the Administrator’s Guide]</a:t>
            </a:r>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17</a:t>
            </a:fld>
            <a:endParaRPr lang="el-GR"/>
          </a:p>
        </p:txBody>
      </p:sp>
    </p:spTree>
    <p:extLst>
      <p:ext uri="{BB962C8B-B14F-4D97-AF65-F5344CB8AC3E}">
        <p14:creationId xmlns="" xmlns:p14="http://schemas.microsoft.com/office/powerpoint/2010/main" val="20524448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900" kern="1200" dirty="0" smtClean="0">
                <a:solidFill>
                  <a:schemeClr val="tx1"/>
                </a:solidFill>
                <a:latin typeface="+mn-lt"/>
                <a:ea typeface="+mn-ea"/>
                <a:cs typeface="+mn-cs"/>
              </a:rPr>
              <a:t>[Instruction – to be adapted according to country specifics]</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18</a:t>
            </a:fld>
            <a:endParaRPr lang="el-GR"/>
          </a:p>
        </p:txBody>
      </p:sp>
    </p:spTree>
    <p:extLst>
      <p:ext uri="{BB962C8B-B14F-4D97-AF65-F5344CB8AC3E}">
        <p14:creationId xmlns="" xmlns:p14="http://schemas.microsoft.com/office/powerpoint/2010/main" val="36024502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latin typeface="+mn-lt"/>
                <a:ea typeface="+mn-ea"/>
                <a:cs typeface="+mn-cs"/>
              </a:rPr>
              <a:t>&lt;see slide&gt;</a:t>
            </a:r>
          </a:p>
          <a:p>
            <a:r>
              <a:rPr lang="en-US" sz="900" kern="1200" dirty="0" smtClean="0">
                <a:solidFill>
                  <a:schemeClr val="tx1"/>
                </a:solidFill>
                <a:latin typeface="+mn-lt"/>
                <a:ea typeface="+mn-ea"/>
                <a:cs typeface="+mn-cs"/>
              </a:rPr>
              <a:t> </a:t>
            </a:r>
          </a:p>
          <a:p>
            <a:r>
              <a:rPr lang="en-US" sz="900" kern="1200" dirty="0" smtClean="0">
                <a:solidFill>
                  <a:schemeClr val="tx1"/>
                </a:solidFill>
                <a:latin typeface="+mn-lt"/>
                <a:ea typeface="+mn-ea"/>
                <a:cs typeface="+mn-cs"/>
              </a:rPr>
              <a:t>Source: </a:t>
            </a:r>
          </a:p>
          <a:p>
            <a:r>
              <a:rPr lang="en-US" sz="900" kern="1200" dirty="0" smtClean="0">
                <a:solidFill>
                  <a:schemeClr val="tx1"/>
                </a:solidFill>
                <a:latin typeface="+mn-lt"/>
                <a:ea typeface="+mn-ea"/>
                <a:cs typeface="+mn-cs"/>
              </a:rPr>
              <a:t>A Guide For Mandated Reporters In Recognizing And Reporting Child Abuse And Neglect. Commonwealth of Virginia Department of Social Services Child Protective Services. Available at: </a:t>
            </a:r>
            <a:r>
              <a:rPr lang="en-US" sz="900" u="sng" kern="1200" dirty="0" smtClean="0">
                <a:solidFill>
                  <a:schemeClr val="tx1"/>
                </a:solidFill>
                <a:latin typeface="+mn-lt"/>
                <a:ea typeface="+mn-ea"/>
                <a:cs typeface="+mn-cs"/>
                <a:hlinkClick r:id="rId3"/>
              </a:rPr>
              <a:t>Link</a:t>
            </a:r>
            <a:r>
              <a:rPr lang="en-US" sz="900" kern="1200" dirty="0" smtClean="0">
                <a:solidFill>
                  <a:schemeClr val="tx1"/>
                </a:solidFill>
                <a:latin typeface="+mn-lt"/>
                <a:ea typeface="+mn-ea"/>
                <a:cs typeface="+mn-cs"/>
              </a:rPr>
              <a:t> </a:t>
            </a:r>
          </a:p>
          <a:p>
            <a:r>
              <a:rPr lang="en-US" sz="900" b="1" kern="1200" dirty="0" smtClean="0">
                <a:solidFill>
                  <a:schemeClr val="tx1"/>
                </a:solidFill>
                <a:latin typeface="+mn-lt"/>
                <a:ea typeface="+mn-ea"/>
                <a:cs typeface="+mn-cs"/>
              </a:rPr>
              <a:t/>
            </a:r>
            <a:br>
              <a:rPr lang="en-US" sz="900" b="1" kern="1200" dirty="0" smtClean="0">
                <a:solidFill>
                  <a:schemeClr val="tx1"/>
                </a:solidFill>
                <a:latin typeface="+mn-lt"/>
                <a:ea typeface="+mn-ea"/>
                <a:cs typeface="+mn-cs"/>
              </a:rPr>
            </a:br>
            <a:r>
              <a:rPr lang="en-US" sz="900" b="1" kern="1200" dirty="0" smtClean="0">
                <a:solidFill>
                  <a:schemeClr val="tx1"/>
                </a:solidFill>
                <a:latin typeface="+mn-lt"/>
                <a:ea typeface="+mn-ea"/>
                <a:cs typeface="+mn-cs"/>
              </a:rPr>
              <a:t> </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6A1884C-3BA5-4540-A86E-2D1D803DA05A}" type="slidenum">
              <a:rPr lang="el-GR" smtClean="0"/>
              <a:pPr/>
              <a:t>19</a:t>
            </a:fld>
            <a:endParaRPr lang="el-GR"/>
          </a:p>
        </p:txBody>
      </p:sp>
    </p:spTree>
    <p:extLst>
      <p:ext uri="{BB962C8B-B14F-4D97-AF65-F5344CB8AC3E}">
        <p14:creationId xmlns="" xmlns:p14="http://schemas.microsoft.com/office/powerpoint/2010/main" val="26943891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latin typeface="+mn-lt"/>
                <a:ea typeface="+mn-ea"/>
                <a:cs typeface="+mn-cs"/>
              </a:rPr>
              <a:t>&lt;see slide&gt;</a:t>
            </a:r>
          </a:p>
          <a:p>
            <a:r>
              <a:rPr lang="en-US" sz="900" kern="1200" dirty="0" smtClean="0">
                <a:solidFill>
                  <a:schemeClr val="tx1"/>
                </a:solidFill>
                <a:latin typeface="+mn-lt"/>
                <a:ea typeface="+mn-ea"/>
                <a:cs typeface="+mn-cs"/>
              </a:rPr>
              <a:t> </a:t>
            </a:r>
          </a:p>
          <a:p>
            <a:r>
              <a:rPr lang="en-US" sz="900" kern="1200" dirty="0" smtClean="0">
                <a:solidFill>
                  <a:schemeClr val="tx1"/>
                </a:solidFill>
                <a:latin typeface="+mn-lt"/>
                <a:ea typeface="+mn-ea"/>
                <a:cs typeface="+mn-cs"/>
              </a:rPr>
              <a:t>Source: </a:t>
            </a:r>
          </a:p>
          <a:p>
            <a:r>
              <a:rPr lang="en-US" sz="900" kern="1200" dirty="0" smtClean="0">
                <a:solidFill>
                  <a:schemeClr val="tx1"/>
                </a:solidFill>
                <a:latin typeface="+mn-lt"/>
                <a:ea typeface="+mn-ea"/>
                <a:cs typeface="+mn-cs"/>
              </a:rPr>
              <a:t>A Guide For Mandated Reporters In Recognizing And Reporting Child Abuse And Neglect. Commonwealth of Virginia Department of Social Services Child Protective Services. Available at: </a:t>
            </a:r>
            <a:r>
              <a:rPr lang="en-US" sz="900" u="sng" kern="1200" dirty="0" smtClean="0">
                <a:solidFill>
                  <a:schemeClr val="tx1"/>
                </a:solidFill>
                <a:latin typeface="+mn-lt"/>
                <a:ea typeface="+mn-ea"/>
                <a:cs typeface="+mn-cs"/>
                <a:hlinkClick r:id="rId3"/>
              </a:rPr>
              <a:t>Link</a:t>
            </a:r>
            <a:r>
              <a:rPr lang="en-US" sz="900" kern="1200" dirty="0" smtClean="0">
                <a:solidFill>
                  <a:schemeClr val="tx1"/>
                </a:solidFill>
                <a:latin typeface="+mn-lt"/>
                <a:ea typeface="+mn-ea"/>
                <a:cs typeface="+mn-cs"/>
              </a:rPr>
              <a:t> </a:t>
            </a:r>
          </a:p>
          <a:p>
            <a:r>
              <a:rPr lang="en-GB" sz="900" kern="1200" dirty="0" smtClean="0">
                <a:solidFill>
                  <a:schemeClr val="tx1"/>
                </a:solidFill>
                <a:latin typeface="+mn-lt"/>
                <a:ea typeface="+mn-ea"/>
                <a:cs typeface="+mn-cs"/>
              </a:rPr>
              <a:t> </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6A1884C-3BA5-4540-A86E-2D1D803DA05A}" type="slidenum">
              <a:rPr lang="el-GR" smtClean="0"/>
              <a:pPr/>
              <a:t>20</a:t>
            </a:fld>
            <a:endParaRPr lang="el-GR"/>
          </a:p>
        </p:txBody>
      </p:sp>
    </p:spTree>
    <p:extLst>
      <p:ext uri="{BB962C8B-B14F-4D97-AF65-F5344CB8AC3E}">
        <p14:creationId xmlns="" xmlns:p14="http://schemas.microsoft.com/office/powerpoint/2010/main" val="4206119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900" kern="1200" dirty="0" smtClean="0">
                <a:solidFill>
                  <a:schemeClr val="tx1"/>
                </a:solidFill>
                <a:latin typeface="+mn-lt"/>
                <a:ea typeface="+mn-ea"/>
                <a:cs typeface="+mn-cs"/>
              </a:rPr>
              <a:t>In this session we are going to explore why children don't tell if they have been abused and/or neglected and why children eventually reveal abuse.</a:t>
            </a:r>
          </a:p>
          <a:p>
            <a:r>
              <a:rPr lang="en-US" sz="900" kern="1200" dirty="0" smtClean="0">
                <a:solidFill>
                  <a:schemeClr val="tx1"/>
                </a:solidFill>
                <a:latin typeface="+mn-lt"/>
                <a:ea typeface="+mn-ea"/>
                <a:cs typeface="+mn-cs"/>
              </a:rPr>
              <a:t>We will discuss also about the appropriate responding to a child who discloses being abused or neglected and the procedure of reporting (Who must report, Why to report, When to report, Where to report and What to report). </a:t>
            </a:r>
          </a:p>
          <a:p>
            <a:r>
              <a:rPr lang="en-US" sz="900" kern="1200" dirty="0" smtClean="0">
                <a:solidFill>
                  <a:schemeClr val="tx1"/>
                </a:solidFill>
                <a:latin typeface="+mn-lt"/>
                <a:ea typeface="+mn-ea"/>
                <a:cs typeface="+mn-cs"/>
              </a:rPr>
              <a:t>At the end the connection of reporting to CAN-MDS and recording will be outlined</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a:t>
            </a:fld>
            <a:endParaRPr lang="el-GR"/>
          </a:p>
        </p:txBody>
      </p:sp>
    </p:spTree>
    <p:extLst>
      <p:ext uri="{BB962C8B-B14F-4D97-AF65-F5344CB8AC3E}">
        <p14:creationId xmlns="" xmlns:p14="http://schemas.microsoft.com/office/powerpoint/2010/main" val="30085929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latin typeface="+mn-lt"/>
                <a:ea typeface="+mn-ea"/>
                <a:cs typeface="+mn-cs"/>
              </a:rPr>
              <a:t>[Instruction - If different in your country, please adapt according to country specifics]</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6A1884C-3BA5-4540-A86E-2D1D803DA05A}" type="slidenum">
              <a:rPr lang="el-GR" smtClean="0"/>
              <a:pPr/>
              <a:t>21</a:t>
            </a:fld>
            <a:endParaRPr lang="el-GR"/>
          </a:p>
        </p:txBody>
      </p:sp>
    </p:spTree>
    <p:extLst>
      <p:ext uri="{BB962C8B-B14F-4D97-AF65-F5344CB8AC3E}">
        <p14:creationId xmlns="" xmlns:p14="http://schemas.microsoft.com/office/powerpoint/2010/main" val="20752416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latin typeface="+mn-lt"/>
                <a:ea typeface="+mn-ea"/>
                <a:cs typeface="+mn-cs"/>
              </a:rPr>
              <a:t>[Instruction – to be adapted according to country specifics]</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6A1884C-3BA5-4540-A86E-2D1D803DA05A}" type="slidenum">
              <a:rPr lang="el-GR" smtClean="0"/>
              <a:pPr/>
              <a:t>22</a:t>
            </a:fld>
            <a:endParaRPr lang="el-GR"/>
          </a:p>
        </p:txBody>
      </p:sp>
    </p:spTree>
    <p:extLst>
      <p:ext uri="{BB962C8B-B14F-4D97-AF65-F5344CB8AC3E}">
        <p14:creationId xmlns="" xmlns:p14="http://schemas.microsoft.com/office/powerpoint/2010/main" val="380381125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latin typeface="+mn-lt"/>
                <a:ea typeface="+mn-ea"/>
                <a:cs typeface="+mn-cs"/>
              </a:rPr>
              <a:t>[Instruction – to be adapted according to country specifics]</a:t>
            </a:r>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23</a:t>
            </a:fld>
            <a:endParaRPr lang="el-GR"/>
          </a:p>
        </p:txBody>
      </p:sp>
    </p:spTree>
    <p:extLst>
      <p:ext uri="{BB962C8B-B14F-4D97-AF65-F5344CB8AC3E}">
        <p14:creationId xmlns="" xmlns:p14="http://schemas.microsoft.com/office/powerpoint/2010/main" val="5121631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latin typeface="+mn-lt"/>
                <a:ea typeface="+mn-ea"/>
                <a:cs typeface="+mn-cs"/>
              </a:rPr>
              <a:t>Notes for the trainer</a:t>
            </a:r>
          </a:p>
          <a:p>
            <a:r>
              <a:rPr lang="en-US" sz="900" kern="1200" dirty="0" smtClean="0">
                <a:solidFill>
                  <a:schemeClr val="tx1"/>
                </a:solidFill>
                <a:latin typeface="+mn-lt"/>
                <a:ea typeface="+mn-ea"/>
                <a:cs typeface="+mn-cs"/>
              </a:rPr>
              <a:t>The reporting process may not always go smoothly. Difficulties may be encountered which can act as a barrier to reporting or can discourage continued involvement in situations of child abuse and neglect. </a:t>
            </a:r>
          </a:p>
          <a:p>
            <a:r>
              <a:rPr lang="en-US" sz="900" kern="1200" dirty="0" smtClean="0">
                <a:solidFill>
                  <a:schemeClr val="tx1"/>
                </a:solidFill>
                <a:latin typeface="+mn-lt"/>
                <a:ea typeface="+mn-ea"/>
                <a:cs typeface="+mn-cs"/>
              </a:rPr>
              <a:t>-Professionals who have had an unsatisfactory experience when reporting suspected child abuse or neglect may be reluctant to report a second time. These professionals may have been discouraged from reporting, or may have developed a distrust of Authorities, feeling that a previous referral was not handled to their satisfaction. </a:t>
            </a:r>
          </a:p>
          <a:p>
            <a:r>
              <a:rPr lang="en-US" sz="900" kern="1200" dirty="0" smtClean="0">
                <a:solidFill>
                  <a:schemeClr val="tx1"/>
                </a:solidFill>
                <a:latin typeface="+mn-lt"/>
                <a:ea typeface="+mn-ea"/>
                <a:cs typeface="+mn-cs"/>
              </a:rPr>
              <a:t>-The Belief That Nothing Will Be Done: while reporting does not guarantee that the situation will improve, not reporting guarantees that if abuse or neglect exists, the child will continue to be at risk. Sometimes potential reporters are convinced that nothing will be done if they report, so they don’t report. Aside from the legal considerations, such reasoning is faulty. If an incident of suspected child abuse or neglect is reported, some action will occur. At the very least, reporting ensures that responsible authorities are made aware of your concerns and your legal obligation will be fulfilled. On the other hand, if the incident is not reported, nothing will occur. Abused and neglected children cannot be protected unless they are first identified. The key to identification is reporting.</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6A1884C-3BA5-4540-A86E-2D1D803DA05A}" type="slidenum">
              <a:rPr lang="el-GR" smtClean="0"/>
              <a:pPr/>
              <a:t>24</a:t>
            </a:fld>
            <a:endParaRPr lang="el-GR"/>
          </a:p>
        </p:txBody>
      </p:sp>
    </p:spTree>
    <p:extLst>
      <p:ext uri="{BB962C8B-B14F-4D97-AF65-F5344CB8AC3E}">
        <p14:creationId xmlns="" xmlns:p14="http://schemas.microsoft.com/office/powerpoint/2010/main" val="33825195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latin typeface="+mn-lt"/>
                <a:ea typeface="+mn-ea"/>
                <a:cs typeface="+mn-cs"/>
              </a:rPr>
              <a:t>[Instruction – to be adapted based on information included in the Operator’s Manual, </a:t>
            </a:r>
            <a:r>
              <a:rPr lang="en-US" sz="900" b="1" i="1" kern="1200" dirty="0" smtClean="0">
                <a:solidFill>
                  <a:schemeClr val="tx1"/>
                </a:solidFill>
                <a:latin typeface="+mn-lt"/>
                <a:ea typeface="+mn-ea"/>
                <a:cs typeface="+mn-cs"/>
              </a:rPr>
              <a:t>What is provisioned by the National Law </a:t>
            </a:r>
            <a:r>
              <a:rPr lang="en-US" sz="900" kern="1200" dirty="0" smtClean="0">
                <a:solidFill>
                  <a:schemeClr val="tx1"/>
                </a:solidFill>
                <a:latin typeface="+mn-lt"/>
                <a:ea typeface="+mn-ea"/>
                <a:cs typeface="+mn-cs"/>
              </a:rPr>
              <a:t>and Step by step Guide for Administrators, </a:t>
            </a:r>
            <a:r>
              <a:rPr lang="en-US" sz="900" b="1" kern="1200" dirty="0" smtClean="0">
                <a:solidFill>
                  <a:schemeClr val="tx1"/>
                </a:solidFill>
                <a:latin typeface="+mn-lt"/>
                <a:ea typeface="+mn-ea"/>
                <a:cs typeface="+mn-cs"/>
              </a:rPr>
              <a:t>Working File 7</a:t>
            </a:r>
            <a:r>
              <a:rPr lang="en-US" sz="900" kern="1200" dirty="0" smtClean="0">
                <a:solidFill>
                  <a:schemeClr val="tx1"/>
                </a:solidFill>
                <a:latin typeface="+mn-lt"/>
                <a:ea typeface="+mn-ea"/>
                <a:cs typeface="+mn-cs"/>
              </a:rPr>
              <a:t>]</a:t>
            </a:r>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25</a:t>
            </a:fld>
            <a:endParaRPr lang="el-GR"/>
          </a:p>
        </p:txBody>
      </p:sp>
    </p:spTree>
    <p:extLst>
      <p:ext uri="{BB962C8B-B14F-4D97-AF65-F5344CB8AC3E}">
        <p14:creationId xmlns="" xmlns:p14="http://schemas.microsoft.com/office/powerpoint/2010/main" val="427569083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latin typeface="+mn-lt"/>
                <a:ea typeface="+mn-ea"/>
                <a:cs typeface="+mn-cs"/>
              </a:rPr>
              <a:t>[Please use information from the respective chapter of national Operator’s Manual]</a:t>
            </a:r>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26</a:t>
            </a:fld>
            <a:endParaRPr lang="el-GR"/>
          </a:p>
        </p:txBody>
      </p:sp>
    </p:spTree>
    <p:extLst>
      <p:ext uri="{BB962C8B-B14F-4D97-AF65-F5344CB8AC3E}">
        <p14:creationId xmlns="" xmlns:p14="http://schemas.microsoft.com/office/powerpoint/2010/main" val="26970297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latin typeface="+mn-lt"/>
                <a:ea typeface="+mn-ea"/>
                <a:cs typeface="+mn-cs"/>
              </a:rPr>
              <a:t>[Please use information from the respective chapter of national Operator’s Manual]</a:t>
            </a:r>
          </a:p>
          <a:p>
            <a:endParaRPr lang="el-GR" dirty="0"/>
          </a:p>
        </p:txBody>
      </p:sp>
      <p:sp>
        <p:nvSpPr>
          <p:cNvPr id="4" name="Slide Number Placeholder 3"/>
          <p:cNvSpPr>
            <a:spLocks noGrp="1"/>
          </p:cNvSpPr>
          <p:nvPr>
            <p:ph type="sldNum" sz="quarter" idx="10"/>
          </p:nvPr>
        </p:nvSpPr>
        <p:spPr/>
        <p:txBody>
          <a:bodyPr/>
          <a:lstStyle/>
          <a:p>
            <a:fld id="{C6A1884C-3BA5-4540-A86E-2D1D803DA05A}" type="slidenum">
              <a:rPr lang="el-GR" smtClean="0"/>
              <a:pPr/>
              <a:t>27</a:t>
            </a:fld>
            <a:endParaRPr lang="el-GR"/>
          </a:p>
        </p:txBody>
      </p:sp>
    </p:spTree>
    <p:extLst>
      <p:ext uri="{BB962C8B-B14F-4D97-AF65-F5344CB8AC3E}">
        <p14:creationId xmlns="" xmlns:p14="http://schemas.microsoft.com/office/powerpoint/2010/main" val="38302087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solidFill>
                  <a:schemeClr val="accent2">
                    <a:lumMod val="75000"/>
                  </a:schemeClr>
                </a:solidFill>
                <a:latin typeface="Segoe UI Light" panose="020B0502040204020203" pitchFamily="34" charset="0"/>
                <a:cs typeface="Segoe UI Light" panose="020B0502040204020203" pitchFamily="34" charset="0"/>
              </a:rPr>
              <a:t>[We suggest presenting the meaning of each component of the project’s (CAN-MDS) acronym, as we have, here, as they relate directly to the issues under discussion, here, in this part of the training. You are welcome to add comments that make more sense for your country’s situation, or change the emphasis during the presentation to more accurately reflect your audience’s areas of interest and/or concern]</a:t>
            </a:r>
            <a:r>
              <a:rPr lang="en-US" sz="1200" b="1" dirty="0" smtClean="0">
                <a:solidFill>
                  <a:schemeClr val="accent1">
                    <a:lumMod val="75000"/>
                  </a:schemeClr>
                </a:solidFill>
                <a:effectLst>
                  <a:outerShdw blurRad="38100" dist="38100" dir="2700000" algn="tl">
                    <a:srgbClr val="000000">
                      <a:alpha val="43137"/>
                    </a:srgbClr>
                  </a:outerShdw>
                </a:effectLst>
              </a:rPr>
              <a:t/>
            </a:r>
            <a:br>
              <a:rPr lang="en-US" sz="1200" b="1" dirty="0" smtClean="0">
                <a:solidFill>
                  <a:schemeClr val="accent1">
                    <a:lumMod val="75000"/>
                  </a:schemeClr>
                </a:solidFill>
                <a:effectLst>
                  <a:outerShdw blurRad="38100" dist="38100" dir="2700000" algn="tl">
                    <a:srgbClr val="000000">
                      <a:alpha val="43137"/>
                    </a:srgbClr>
                  </a:outerShdw>
                </a:effectLst>
              </a:rPr>
            </a:br>
            <a:endParaRPr lang="el-GR"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7A5B808-B173-457B-8766-C37406316B0C}" type="slidenum">
              <a:rPr lang="el-GR" smtClean="0"/>
              <a:pPr/>
              <a:t>28</a:t>
            </a:fld>
            <a:endParaRPr lang="el-GR"/>
          </a:p>
        </p:txBody>
      </p:sp>
    </p:spTree>
    <p:extLst>
      <p:ext uri="{BB962C8B-B14F-4D97-AF65-F5344CB8AC3E}">
        <p14:creationId xmlns="" xmlns:p14="http://schemas.microsoft.com/office/powerpoint/2010/main" val="120187629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&lt;see slide&gt;</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29</a:t>
            </a:fld>
            <a:endParaRPr lang="el-GR"/>
          </a:p>
        </p:txBody>
      </p:sp>
    </p:spTree>
    <p:extLst>
      <p:ext uri="{BB962C8B-B14F-4D97-AF65-F5344CB8AC3E}">
        <p14:creationId xmlns="" xmlns:p14="http://schemas.microsoft.com/office/powerpoint/2010/main" val="306935709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dirty="0" smtClean="0"/>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30</a:t>
            </a:fld>
            <a:endParaRPr lang="el-GR"/>
          </a:p>
        </p:txBody>
      </p:sp>
    </p:spTree>
    <p:extLst>
      <p:ext uri="{BB962C8B-B14F-4D97-AF65-F5344CB8AC3E}">
        <p14:creationId xmlns="" xmlns:p14="http://schemas.microsoft.com/office/powerpoint/2010/main" val="21887662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latin typeface="+mn-lt"/>
                <a:ea typeface="+mn-ea"/>
                <a:cs typeface="+mn-cs"/>
              </a:rPr>
              <a:t>Despite there being a range of people for children to talk to, it’s evident that many child victims choose to keep their experiences of abuse hidden. This could be for a variety of reasons and isn’t simply because keeping secrets is something that children and teenagers ‘just do’. Children may keep quiet about abuse for various reasons:</a:t>
            </a:r>
          </a:p>
          <a:p>
            <a:r>
              <a:rPr lang="en-US" sz="900" kern="1200" dirty="0" smtClean="0">
                <a:solidFill>
                  <a:schemeClr val="tx1"/>
                </a:solidFill>
                <a:latin typeface="+mn-lt"/>
                <a:ea typeface="+mn-ea"/>
                <a:cs typeface="+mn-cs"/>
              </a:rPr>
              <a:t>&lt;see slide&gt;</a:t>
            </a:r>
          </a:p>
          <a:p>
            <a:r>
              <a:rPr lang="en-US" sz="900" kern="1200" dirty="0" smtClean="0">
                <a:solidFill>
                  <a:schemeClr val="tx1"/>
                </a:solidFill>
                <a:latin typeface="+mn-lt"/>
                <a:ea typeface="+mn-ea"/>
                <a:cs typeface="+mn-cs"/>
              </a:rPr>
              <a:t>Notes for the trainer</a:t>
            </a:r>
          </a:p>
          <a:p>
            <a:r>
              <a:rPr lang="en-US" sz="900" b="1" kern="1200" dirty="0" smtClean="0">
                <a:solidFill>
                  <a:schemeClr val="tx1"/>
                </a:solidFill>
                <a:latin typeface="+mn-lt"/>
                <a:ea typeface="+mn-ea"/>
                <a:cs typeface="+mn-cs"/>
              </a:rPr>
              <a:t>They may be afraid of the consequences</a:t>
            </a:r>
            <a:endParaRPr lang="en-US" sz="900" kern="1200" dirty="0" smtClean="0">
              <a:solidFill>
                <a:schemeClr val="tx1"/>
              </a:solidFill>
              <a:latin typeface="+mn-lt"/>
              <a:ea typeface="+mn-ea"/>
              <a:cs typeface="+mn-cs"/>
            </a:endParaRPr>
          </a:p>
          <a:p>
            <a:r>
              <a:rPr lang="en-US" sz="900" kern="1200" dirty="0" smtClean="0">
                <a:solidFill>
                  <a:schemeClr val="tx1"/>
                </a:solidFill>
                <a:latin typeface="+mn-lt"/>
                <a:ea typeface="+mn-ea"/>
                <a:cs typeface="+mn-cs"/>
              </a:rPr>
              <a:t>Children often hold back from telling someone about the abuse they’re suffering because they’re scared of what might happen next. They may worry that they’ll get in trouble (with the person they’ve told or with the abuser) or that they’ll get the abuser in trouble for ‘telling on them’. The child may also be concerned about the adult’s reaction – that they’ll be angry, frightened or shocked, that they may go to the police or that they’ll have the child put into care.</a:t>
            </a:r>
          </a:p>
          <a:p>
            <a:r>
              <a:rPr lang="en-US" sz="900" b="1" kern="1200" dirty="0" smtClean="0">
                <a:solidFill>
                  <a:schemeClr val="tx1"/>
                </a:solidFill>
                <a:latin typeface="+mn-lt"/>
                <a:ea typeface="+mn-ea"/>
                <a:cs typeface="+mn-cs"/>
              </a:rPr>
              <a:t>They may worry that they won’t be believed</a:t>
            </a:r>
            <a:endParaRPr lang="en-US" sz="900" kern="1200" dirty="0" smtClean="0">
              <a:solidFill>
                <a:schemeClr val="tx1"/>
              </a:solidFill>
              <a:latin typeface="+mn-lt"/>
              <a:ea typeface="+mn-ea"/>
              <a:cs typeface="+mn-cs"/>
            </a:endParaRPr>
          </a:p>
          <a:p>
            <a:r>
              <a:rPr lang="en-US" sz="900" kern="1200" dirty="0" smtClean="0">
                <a:solidFill>
                  <a:schemeClr val="tx1"/>
                </a:solidFill>
                <a:latin typeface="+mn-lt"/>
                <a:ea typeface="+mn-ea"/>
                <a:cs typeface="+mn-cs"/>
              </a:rPr>
              <a:t>It can take a lot of courage for a child to approach an adult and disclose information about abuse, so it’s understandable that the child may choose not to say anything just in case the adult doesn’t believe what they are being told. The child may prefer to keep quiet rather than risk being humiliated, ignored or dismissed.</a:t>
            </a:r>
          </a:p>
          <a:p>
            <a:r>
              <a:rPr lang="en-US" sz="900" b="1" kern="1200" dirty="0" smtClean="0">
                <a:solidFill>
                  <a:schemeClr val="tx1"/>
                </a:solidFill>
                <a:latin typeface="+mn-lt"/>
                <a:ea typeface="+mn-ea"/>
                <a:cs typeface="+mn-cs"/>
              </a:rPr>
              <a:t>They may feel guilty or to blame</a:t>
            </a:r>
            <a:endParaRPr lang="en-US" sz="900" kern="1200" dirty="0" smtClean="0">
              <a:solidFill>
                <a:schemeClr val="tx1"/>
              </a:solidFill>
              <a:latin typeface="+mn-lt"/>
              <a:ea typeface="+mn-ea"/>
              <a:cs typeface="+mn-cs"/>
            </a:endParaRPr>
          </a:p>
          <a:p>
            <a:r>
              <a:rPr lang="en-US" sz="900" kern="1200" dirty="0" smtClean="0">
                <a:solidFill>
                  <a:schemeClr val="tx1"/>
                </a:solidFill>
                <a:latin typeface="+mn-lt"/>
                <a:ea typeface="+mn-ea"/>
                <a:cs typeface="+mn-cs"/>
              </a:rPr>
              <a:t>Children may blame themselves for what’s going on and may feel too guilty or ashamed to tell someone. They may think that the abuse is their fault because they’ve done something to deserve it. As a result, the details of what’s happening may feel too embarrassing for them to talk about, making it easier for them to simply say nothing.</a:t>
            </a:r>
          </a:p>
          <a:p>
            <a:r>
              <a:rPr lang="en-US" sz="900" kern="1200" dirty="0" smtClean="0">
                <a:solidFill>
                  <a:schemeClr val="tx1"/>
                </a:solidFill>
                <a:latin typeface="+mn-lt"/>
                <a:ea typeface="+mn-ea"/>
                <a:cs typeface="+mn-cs"/>
              </a:rPr>
              <a:t/>
            </a:r>
            <a:br>
              <a:rPr lang="en-US" sz="900" kern="1200" dirty="0" smtClean="0">
                <a:solidFill>
                  <a:schemeClr val="tx1"/>
                </a:solidFill>
                <a:latin typeface="+mn-lt"/>
                <a:ea typeface="+mn-ea"/>
                <a:cs typeface="+mn-cs"/>
              </a:rPr>
            </a:br>
            <a:r>
              <a:rPr lang="en-US" sz="900" kern="1200" dirty="0" smtClean="0">
                <a:solidFill>
                  <a:schemeClr val="tx1"/>
                </a:solidFill>
                <a:latin typeface="+mn-lt"/>
                <a:ea typeface="+mn-ea"/>
                <a:cs typeface="+mn-cs"/>
              </a:rPr>
              <a:t>Source: </a:t>
            </a:r>
            <a:r>
              <a:rPr lang="en-GB" sz="900" u="sng" kern="1200" dirty="0" smtClean="0">
                <a:solidFill>
                  <a:schemeClr val="tx1"/>
                </a:solidFill>
                <a:latin typeface="+mn-lt"/>
                <a:ea typeface="+mn-ea"/>
                <a:cs typeface="+mn-cs"/>
              </a:rPr>
              <a:t>https://www.highspeedtraining.co.uk/hub/disclosure-child-abuse/</a:t>
            </a:r>
            <a:endParaRPr lang="en-US" sz="900" kern="1200" dirty="0" smtClean="0">
              <a:solidFill>
                <a:schemeClr val="tx1"/>
              </a:solidFill>
              <a:latin typeface="+mn-lt"/>
              <a:ea typeface="+mn-ea"/>
              <a:cs typeface="+mn-cs"/>
            </a:endParaRPr>
          </a:p>
          <a:p>
            <a:r>
              <a:rPr lang="en-US" sz="900" kern="1200" dirty="0" smtClean="0">
                <a:solidFill>
                  <a:schemeClr val="tx1"/>
                </a:solidFill>
                <a:latin typeface="+mn-lt"/>
                <a:ea typeface="+mn-ea"/>
                <a:cs typeface="+mn-cs"/>
              </a:rPr>
              <a:t> </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4</a:t>
            </a:fld>
            <a:endParaRPr lang="el-GR"/>
          </a:p>
        </p:txBody>
      </p:sp>
    </p:spTree>
    <p:extLst>
      <p:ext uri="{BB962C8B-B14F-4D97-AF65-F5344CB8AC3E}">
        <p14:creationId xmlns="" xmlns:p14="http://schemas.microsoft.com/office/powerpoint/2010/main" val="168457670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dirty="0" smtClean="0"/>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31</a:t>
            </a:fld>
            <a:endParaRPr lang="el-GR"/>
          </a:p>
        </p:txBody>
      </p:sp>
    </p:spTree>
    <p:extLst>
      <p:ext uri="{BB962C8B-B14F-4D97-AF65-F5344CB8AC3E}">
        <p14:creationId xmlns="" xmlns:p14="http://schemas.microsoft.com/office/powerpoint/2010/main" val="162122891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dirty="0" smtClean="0"/>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32</a:t>
            </a:fld>
            <a:endParaRPr lang="el-GR"/>
          </a:p>
        </p:txBody>
      </p:sp>
    </p:spTree>
    <p:extLst>
      <p:ext uri="{BB962C8B-B14F-4D97-AF65-F5344CB8AC3E}">
        <p14:creationId xmlns="" xmlns:p14="http://schemas.microsoft.com/office/powerpoint/2010/main" val="2044310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latin typeface="+mn-lt"/>
                <a:ea typeface="+mn-ea"/>
                <a:cs typeface="+mn-cs"/>
              </a:rPr>
              <a:t>Notes for the trainer</a:t>
            </a:r>
          </a:p>
          <a:p>
            <a:r>
              <a:rPr lang="en-US" sz="900" b="1" kern="1200" dirty="0" smtClean="0">
                <a:solidFill>
                  <a:schemeClr val="tx1"/>
                </a:solidFill>
                <a:latin typeface="+mn-lt"/>
                <a:ea typeface="+mn-ea"/>
                <a:cs typeface="+mn-cs"/>
              </a:rPr>
              <a:t>They may not have the ability to speak out</a:t>
            </a:r>
            <a:endParaRPr lang="en-US" sz="900" kern="1200" dirty="0" smtClean="0">
              <a:solidFill>
                <a:schemeClr val="tx1"/>
              </a:solidFill>
              <a:latin typeface="+mn-lt"/>
              <a:ea typeface="+mn-ea"/>
              <a:cs typeface="+mn-cs"/>
            </a:endParaRPr>
          </a:p>
          <a:p>
            <a:r>
              <a:rPr lang="en-US" sz="900" kern="1200" dirty="0" smtClean="0">
                <a:solidFill>
                  <a:schemeClr val="tx1"/>
                </a:solidFill>
                <a:latin typeface="+mn-lt"/>
                <a:ea typeface="+mn-ea"/>
                <a:cs typeface="+mn-cs"/>
              </a:rPr>
              <a:t>Younger children, or those who have a disability, may not have the words to describe what is happening to them, let alone the ability to understand what is going on. Children are vulnerable at any age but particularly so if they don’t have the skills to recognize the abuse. This can easily lead to cases of abuse going undetected.</a:t>
            </a:r>
          </a:p>
          <a:p>
            <a:r>
              <a:rPr lang="en-US" sz="900" b="1" kern="1200" dirty="0" smtClean="0">
                <a:solidFill>
                  <a:schemeClr val="tx1"/>
                </a:solidFill>
                <a:latin typeface="+mn-lt"/>
                <a:ea typeface="+mn-ea"/>
                <a:cs typeface="+mn-cs"/>
              </a:rPr>
              <a:t>They may love the abuser and think the abuse is normal</a:t>
            </a:r>
            <a:endParaRPr lang="en-US" sz="900" kern="1200" dirty="0" smtClean="0">
              <a:solidFill>
                <a:schemeClr val="tx1"/>
              </a:solidFill>
              <a:latin typeface="+mn-lt"/>
              <a:ea typeface="+mn-ea"/>
              <a:cs typeface="+mn-cs"/>
            </a:endParaRPr>
          </a:p>
          <a:p>
            <a:r>
              <a:rPr lang="en-US" sz="900" kern="1200" dirty="0" smtClean="0">
                <a:solidFill>
                  <a:schemeClr val="tx1"/>
                </a:solidFill>
                <a:latin typeface="+mn-lt"/>
                <a:ea typeface="+mn-ea"/>
                <a:cs typeface="+mn-cs"/>
              </a:rPr>
              <a:t>If the child is being abused by someone that they know, trust and love – a friend or family member – then they may believe that the abuse is normal and not recognize that anything is wrong. They may believe that they’re in control of the situation because they have a positive relationship with the person in question.</a:t>
            </a:r>
          </a:p>
          <a:p>
            <a:r>
              <a:rPr lang="en-US" sz="900" b="1" kern="1200" dirty="0" smtClean="0">
                <a:solidFill>
                  <a:schemeClr val="tx1"/>
                </a:solidFill>
                <a:latin typeface="+mn-lt"/>
                <a:ea typeface="+mn-ea"/>
                <a:cs typeface="+mn-cs"/>
              </a:rPr>
              <a:t>They may be hoping that the abuse will stop</a:t>
            </a:r>
            <a:endParaRPr lang="en-US" sz="900" kern="1200" dirty="0" smtClean="0">
              <a:solidFill>
                <a:schemeClr val="tx1"/>
              </a:solidFill>
              <a:latin typeface="+mn-lt"/>
              <a:ea typeface="+mn-ea"/>
              <a:cs typeface="+mn-cs"/>
            </a:endParaRPr>
          </a:p>
          <a:p>
            <a:r>
              <a:rPr lang="en-US" sz="900" kern="1200" dirty="0" smtClean="0">
                <a:solidFill>
                  <a:schemeClr val="tx1"/>
                </a:solidFill>
                <a:latin typeface="+mn-lt"/>
                <a:ea typeface="+mn-ea"/>
                <a:cs typeface="+mn-cs"/>
              </a:rPr>
              <a:t>A child may refrain from speaking out about the abuse they are suffering because they believe that the situation is only temporary and that it will soon stop. The child may think they are being punished for something, or that the abuse is just a part of normal life, and may be waiting for the moment to pass.</a:t>
            </a:r>
          </a:p>
          <a:p>
            <a:r>
              <a:rPr lang="en-US" sz="900" b="1" kern="1200" dirty="0" smtClean="0">
                <a:solidFill>
                  <a:schemeClr val="tx1"/>
                </a:solidFill>
                <a:latin typeface="+mn-lt"/>
                <a:ea typeface="+mn-ea"/>
                <a:cs typeface="+mn-cs"/>
              </a:rPr>
              <a:t>They have never been asked</a:t>
            </a:r>
            <a:endParaRPr lang="en-US" sz="900" kern="1200" dirty="0" smtClean="0">
              <a:solidFill>
                <a:schemeClr val="tx1"/>
              </a:solidFill>
              <a:latin typeface="+mn-lt"/>
              <a:ea typeface="+mn-ea"/>
              <a:cs typeface="+mn-cs"/>
            </a:endParaRPr>
          </a:p>
          <a:p>
            <a:r>
              <a:rPr lang="en-US" sz="900" kern="1200" dirty="0" smtClean="0">
                <a:solidFill>
                  <a:schemeClr val="tx1"/>
                </a:solidFill>
                <a:latin typeface="+mn-lt"/>
                <a:ea typeface="+mn-ea"/>
                <a:cs typeface="+mn-cs"/>
              </a:rPr>
              <a:t>In some cases it may be that the child is simply waiting for someone to notice that something isn’t right. The child may not have the courage or opportunity to speak out and they may be hoping that a trusting adult will approach them and ask what’s wrong. This makes it essential for adults to stay alert to the possible signs of abuse and discuss the </a:t>
            </a:r>
            <a:r>
              <a:rPr lang="en-US" sz="900" kern="1200" dirty="0" err="1" smtClean="0">
                <a:solidFill>
                  <a:schemeClr val="tx1"/>
                </a:solidFill>
                <a:latin typeface="+mn-lt"/>
                <a:ea typeface="+mn-ea"/>
                <a:cs typeface="+mn-cs"/>
              </a:rPr>
              <a:t>behaviours</a:t>
            </a:r>
            <a:r>
              <a:rPr lang="en-US" sz="900" kern="1200" dirty="0" smtClean="0">
                <a:solidFill>
                  <a:schemeClr val="tx1"/>
                </a:solidFill>
                <a:latin typeface="+mn-lt"/>
                <a:ea typeface="+mn-ea"/>
                <a:cs typeface="+mn-cs"/>
              </a:rPr>
              <a:t> with the child when appropriate.</a:t>
            </a:r>
          </a:p>
          <a:p>
            <a:r>
              <a:rPr lang="en-US" sz="900" kern="1200" dirty="0" smtClean="0">
                <a:solidFill>
                  <a:schemeClr val="tx1"/>
                </a:solidFill>
                <a:latin typeface="+mn-lt"/>
                <a:ea typeface="+mn-ea"/>
                <a:cs typeface="+mn-cs"/>
              </a:rPr>
              <a:t/>
            </a:r>
            <a:br>
              <a:rPr lang="en-US" sz="900" kern="1200" dirty="0" smtClean="0">
                <a:solidFill>
                  <a:schemeClr val="tx1"/>
                </a:solidFill>
                <a:latin typeface="+mn-lt"/>
                <a:ea typeface="+mn-ea"/>
                <a:cs typeface="+mn-cs"/>
              </a:rPr>
            </a:br>
            <a:r>
              <a:rPr lang="en-US" sz="900" kern="1200" dirty="0" smtClean="0">
                <a:solidFill>
                  <a:schemeClr val="tx1"/>
                </a:solidFill>
                <a:latin typeface="+mn-lt"/>
                <a:ea typeface="+mn-ea"/>
                <a:cs typeface="+mn-cs"/>
              </a:rPr>
              <a:t>Source: </a:t>
            </a:r>
            <a:r>
              <a:rPr lang="en-GB" sz="900" u="sng" kern="1200" dirty="0" smtClean="0">
                <a:solidFill>
                  <a:schemeClr val="tx1"/>
                </a:solidFill>
                <a:latin typeface="+mn-lt"/>
                <a:ea typeface="+mn-ea"/>
                <a:cs typeface="+mn-cs"/>
              </a:rPr>
              <a:t>https://www.highspeedtraining.co.uk/hub/disclosure-child-abuse/</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5</a:t>
            </a:fld>
            <a:endParaRPr lang="el-GR"/>
          </a:p>
        </p:txBody>
      </p:sp>
    </p:spTree>
    <p:extLst>
      <p:ext uri="{BB962C8B-B14F-4D97-AF65-F5344CB8AC3E}">
        <p14:creationId xmlns="" xmlns:p14="http://schemas.microsoft.com/office/powerpoint/2010/main" val="16845767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sz="900" kern="1200" dirty="0" smtClean="0">
                <a:solidFill>
                  <a:schemeClr val="tx1"/>
                </a:solidFill>
                <a:latin typeface="+mn-lt"/>
                <a:ea typeface="+mn-ea"/>
                <a:cs typeface="+mn-cs"/>
              </a:rPr>
              <a:t>[Note: This slide is referred exclusively to sexual abuse – you can skip it if you think that necessary information covered in the previous slides addressing all types of abuse]</a:t>
            </a:r>
          </a:p>
          <a:p>
            <a:r>
              <a:rPr lang="en-US" sz="900" kern="1200" dirty="0" smtClean="0">
                <a:solidFill>
                  <a:schemeClr val="tx1"/>
                </a:solidFill>
                <a:latin typeface="+mn-lt"/>
                <a:ea typeface="+mn-ea"/>
                <a:cs typeface="+mn-cs"/>
              </a:rPr>
              <a:t> </a:t>
            </a:r>
          </a:p>
          <a:p>
            <a:r>
              <a:rPr lang="en-US" sz="900" kern="1200" dirty="0" smtClean="0">
                <a:solidFill>
                  <a:schemeClr val="tx1"/>
                </a:solidFill>
                <a:latin typeface="+mn-lt"/>
                <a:ea typeface="+mn-ea"/>
                <a:cs typeface="+mn-cs"/>
              </a:rPr>
              <a:t>It may be difficult to comprehend that a child would </a:t>
            </a:r>
            <a:r>
              <a:rPr lang="en-US" sz="900" b="1" kern="1200" dirty="0" smtClean="0">
                <a:solidFill>
                  <a:schemeClr val="tx1"/>
                </a:solidFill>
                <a:latin typeface="+mn-lt"/>
                <a:ea typeface="+mn-ea"/>
                <a:cs typeface="+mn-cs"/>
              </a:rPr>
              <a:t>NOT</a:t>
            </a:r>
            <a:r>
              <a:rPr lang="en-US" sz="900" kern="1200" dirty="0" smtClean="0">
                <a:solidFill>
                  <a:schemeClr val="tx1"/>
                </a:solidFill>
                <a:latin typeface="+mn-lt"/>
                <a:ea typeface="+mn-ea"/>
                <a:cs typeface="+mn-cs"/>
              </a:rPr>
              <a:t> immediately run to tell someone — mom, dad, a teacher, sibling, grandparent — after experiencing sexual abuse. Unfortunately, silence or delayed disclosure is actually the norm, rather than the exception.</a:t>
            </a:r>
          </a:p>
          <a:p>
            <a:r>
              <a:rPr lang="en-US" sz="900" i="1" kern="1200" dirty="0" smtClean="0">
                <a:solidFill>
                  <a:schemeClr val="tx1"/>
                </a:solidFill>
                <a:latin typeface="+mn-lt"/>
                <a:ea typeface="+mn-ea"/>
                <a:cs typeface="+mn-cs"/>
              </a:rPr>
              <a:t> </a:t>
            </a:r>
            <a:endParaRPr lang="en-US" sz="900" kern="1200" dirty="0" smtClean="0">
              <a:solidFill>
                <a:schemeClr val="tx1"/>
              </a:solidFill>
              <a:latin typeface="+mn-lt"/>
              <a:ea typeface="+mn-ea"/>
              <a:cs typeface="+mn-cs"/>
            </a:endParaRPr>
          </a:p>
          <a:p>
            <a:r>
              <a:rPr lang="en-US" sz="900" b="1" kern="1200" dirty="0" smtClean="0">
                <a:solidFill>
                  <a:schemeClr val="tx1"/>
                </a:solidFill>
                <a:latin typeface="+mn-lt"/>
                <a:ea typeface="+mn-ea"/>
                <a:cs typeface="+mn-cs"/>
              </a:rPr>
              <a:t>1) “Keep it a secret!” </a:t>
            </a:r>
            <a:r>
              <a:rPr lang="en-US" sz="900" kern="1200" dirty="0" smtClean="0">
                <a:solidFill>
                  <a:schemeClr val="tx1"/>
                </a:solidFill>
                <a:latin typeface="+mn-lt"/>
                <a:ea typeface="+mn-ea"/>
                <a:cs typeface="+mn-cs"/>
              </a:rPr>
              <a:t>Perpetrators instruct children to keep the abuse a “secret,” that it’s something special that just the two of them are doing. This tactic is used frequently, especially with younger children.</a:t>
            </a:r>
          </a:p>
          <a:p>
            <a:r>
              <a:rPr lang="en-US" sz="900" b="1" kern="1200" dirty="0" smtClean="0">
                <a:solidFill>
                  <a:schemeClr val="tx1"/>
                </a:solidFill>
                <a:latin typeface="+mn-lt"/>
                <a:ea typeface="+mn-ea"/>
                <a:cs typeface="+mn-cs"/>
              </a:rPr>
              <a:t>2) Fear and Threats. </a:t>
            </a:r>
            <a:r>
              <a:rPr lang="en-US" sz="900" kern="1200" dirty="0" smtClean="0">
                <a:solidFill>
                  <a:schemeClr val="tx1"/>
                </a:solidFill>
                <a:latin typeface="+mn-lt"/>
                <a:ea typeface="+mn-ea"/>
                <a:cs typeface="+mn-cs"/>
              </a:rPr>
              <a:t>Another common tactic used by sexual perpetrators is to instill fear in child victims and/or threaten them. Threats can take a variety of forms including physical harm to the child, the child’s parents, siblings, friends or even a child’s pets. Threats can also include withholding items or privileges that are special to a child or even the basic necessities of life such as food and water. Sometimes, kids are just plain scared of or intimidated by their abusers. A child might also be fearful of how the person they want to disclosure to will react, or of negative repercussions, both explicit and implied, for telling.</a:t>
            </a:r>
          </a:p>
          <a:p>
            <a:r>
              <a:rPr lang="en-US" sz="900" b="1" kern="1200" dirty="0" smtClean="0">
                <a:solidFill>
                  <a:schemeClr val="tx1"/>
                </a:solidFill>
                <a:latin typeface="+mn-lt"/>
                <a:ea typeface="+mn-ea"/>
                <a:cs typeface="+mn-cs"/>
              </a:rPr>
              <a:t>3) “I don’t know how or who to tell.” </a:t>
            </a:r>
            <a:r>
              <a:rPr lang="en-US" sz="900" kern="1200" dirty="0" smtClean="0">
                <a:solidFill>
                  <a:schemeClr val="tx1"/>
                </a:solidFill>
                <a:latin typeface="+mn-lt"/>
                <a:ea typeface="+mn-ea"/>
                <a:cs typeface="+mn-cs"/>
              </a:rPr>
              <a:t>It is difficult for a young child or even a teenager trying to find the words to describe their experience of sexual abuse. For younger children, this is can often be difficult if they do not know the proper names of their body parts or understand basic body safety principles. For older kids, even if they can describe the abuse, it’s often embarrassing for them to talk about even with someone they trust. In fact, most children who disclose sexual abuse DO NOT tell their parents — rather, they seek out someone else in their circle of trust, if they choose to disclose at all.</a:t>
            </a:r>
          </a:p>
          <a:p>
            <a:r>
              <a:rPr lang="en-US" sz="900" b="1" kern="1200" dirty="0" smtClean="0">
                <a:solidFill>
                  <a:schemeClr val="tx1"/>
                </a:solidFill>
                <a:latin typeface="+mn-lt"/>
                <a:ea typeface="+mn-ea"/>
                <a:cs typeface="+mn-cs"/>
              </a:rPr>
              <a:t>4) The Blame Game. </a:t>
            </a:r>
            <a:r>
              <a:rPr lang="en-US" sz="900" kern="1200" dirty="0" smtClean="0">
                <a:solidFill>
                  <a:schemeClr val="tx1"/>
                </a:solidFill>
                <a:latin typeface="+mn-lt"/>
                <a:ea typeface="+mn-ea"/>
                <a:cs typeface="+mn-cs"/>
              </a:rPr>
              <a:t>Perpetrators often lead a child to believe that the sexual abuse is all the child’s fault! A child is told that s/he is the reason behind the abuse and that the child “made” the perpetrator do it — the perpetrator places all the blame for the abuse on the child.</a:t>
            </a:r>
          </a:p>
          <a:p>
            <a:r>
              <a:rPr lang="en-US" sz="900" b="1" kern="1200" dirty="0" smtClean="0">
                <a:solidFill>
                  <a:schemeClr val="tx1"/>
                </a:solidFill>
                <a:latin typeface="+mn-lt"/>
                <a:ea typeface="+mn-ea"/>
                <a:cs typeface="+mn-cs"/>
              </a:rPr>
              <a:t>5) Grooming. </a:t>
            </a:r>
            <a:r>
              <a:rPr lang="en-US" sz="900" kern="1200" dirty="0" smtClean="0">
                <a:solidFill>
                  <a:schemeClr val="tx1"/>
                </a:solidFill>
                <a:latin typeface="+mn-lt"/>
                <a:ea typeface="+mn-ea"/>
                <a:cs typeface="+mn-cs"/>
              </a:rPr>
              <a:t>Grooming is the process of earning a child victim’s trust and compliance. Perpetrators groom victims for two reasons: 1. “Test the waters” to see how a child victim will react or respond to advances; 2. Train the child victim for continued inappropriate and more advanced sexual contact. Grooming enables predators to earn a victim’s trust and can also reduce the likelihood that a victim will disclose the abuse. Grooming can take place in a very short period of time, or through numerous interactions with a child over a longer period of time. </a:t>
            </a:r>
          </a:p>
          <a:p>
            <a:r>
              <a:rPr lang="en-US" sz="900" b="1" kern="1200" dirty="0" smtClean="0">
                <a:solidFill>
                  <a:schemeClr val="tx1"/>
                </a:solidFill>
                <a:latin typeface="+mn-lt"/>
                <a:ea typeface="+mn-ea"/>
                <a:cs typeface="+mn-cs"/>
              </a:rPr>
              <a:t>6) “No one will believe you!” </a:t>
            </a:r>
            <a:r>
              <a:rPr lang="en-US" sz="900" kern="1200" dirty="0" smtClean="0">
                <a:solidFill>
                  <a:schemeClr val="tx1"/>
                </a:solidFill>
                <a:latin typeface="+mn-lt"/>
                <a:ea typeface="+mn-ea"/>
                <a:cs typeface="+mn-cs"/>
              </a:rPr>
              <a:t>By diminishing a child’s self-esteem and convincing a child that no one will believe them, perpetrators often manipulate children into silence. This tactic is commonly used by people in positions of power or authority. If a child thinks his/her story of abuse will not be believed, then why bother telling anyone?</a:t>
            </a:r>
          </a:p>
          <a:p>
            <a:r>
              <a:rPr lang="en-US" sz="900" b="1" kern="1200" dirty="0" smtClean="0">
                <a:solidFill>
                  <a:schemeClr val="tx1"/>
                </a:solidFill>
                <a:latin typeface="+mn-lt"/>
                <a:ea typeface="+mn-ea"/>
                <a:cs typeface="+mn-cs"/>
              </a:rPr>
              <a:t>7) Dissociation. </a:t>
            </a:r>
            <a:r>
              <a:rPr lang="en-US" sz="900" kern="1200" dirty="0" smtClean="0">
                <a:solidFill>
                  <a:schemeClr val="tx1"/>
                </a:solidFill>
                <a:latin typeface="+mn-lt"/>
                <a:ea typeface="+mn-ea"/>
                <a:cs typeface="+mn-cs"/>
              </a:rPr>
              <a:t>Dissociation is defined as disruptions in aspects of consciousness, identity, memory, physical actions and/or the environment. This state of being can often help children live through abuse by psychologically separating the child from the trauma as the abusive event is occurring. Sometimes, children who dissociate from abusive events do not recall the abuse until sometime in the future.</a:t>
            </a:r>
          </a:p>
          <a:p>
            <a:r>
              <a:rPr lang="en-US" sz="900" b="1" kern="1200" dirty="0" smtClean="0">
                <a:solidFill>
                  <a:schemeClr val="tx1"/>
                </a:solidFill>
                <a:latin typeface="+mn-lt"/>
                <a:ea typeface="+mn-ea"/>
                <a:cs typeface="+mn-cs"/>
              </a:rPr>
              <a:t>8) Punishment. </a:t>
            </a:r>
            <a:r>
              <a:rPr lang="en-US" sz="900" kern="1200" dirty="0" smtClean="0">
                <a:solidFill>
                  <a:schemeClr val="tx1"/>
                </a:solidFill>
                <a:latin typeface="+mn-lt"/>
                <a:ea typeface="+mn-ea"/>
                <a:cs typeface="+mn-cs"/>
              </a:rPr>
              <a:t>Many times, children are led to believe they will get in trouble for disclosing. Punishment can take on many forms including physical abuse, harm to other family members including beloved pets, or elimination of items that are special to a child (toys, special privileges, etc.). Kids are sometimes told they will be taken away from a parent or home they love if they tell anyone about the abuse.</a:t>
            </a:r>
          </a:p>
          <a:p>
            <a:r>
              <a:rPr lang="en-US" sz="900" b="1" kern="1200" dirty="0" smtClean="0">
                <a:solidFill>
                  <a:schemeClr val="tx1"/>
                </a:solidFill>
                <a:latin typeface="+mn-lt"/>
                <a:ea typeface="+mn-ea"/>
                <a:cs typeface="+mn-cs"/>
              </a:rPr>
              <a:t>9) Shame. </a:t>
            </a:r>
            <a:r>
              <a:rPr lang="en-US" sz="900" kern="1200" dirty="0" smtClean="0">
                <a:solidFill>
                  <a:schemeClr val="tx1"/>
                </a:solidFill>
                <a:latin typeface="+mn-lt"/>
                <a:ea typeface="+mn-ea"/>
                <a:cs typeface="+mn-cs"/>
              </a:rPr>
              <a:t>Sexual assault victims of any age can experience shame, embarrassment or humiliation. Those feelings can be so strong that they override the choice to tell anyone about the abuse.</a:t>
            </a:r>
          </a:p>
          <a:p>
            <a:r>
              <a:rPr lang="en-US" sz="900" b="1" kern="1200" dirty="0" smtClean="0">
                <a:solidFill>
                  <a:schemeClr val="tx1"/>
                </a:solidFill>
                <a:latin typeface="+mn-lt"/>
                <a:ea typeface="+mn-ea"/>
                <a:cs typeface="+mn-cs"/>
              </a:rPr>
              <a:t>10) Love. </a:t>
            </a:r>
            <a:r>
              <a:rPr lang="en-US" sz="900" kern="1200" dirty="0" smtClean="0">
                <a:solidFill>
                  <a:schemeClr val="tx1"/>
                </a:solidFill>
                <a:latin typeface="+mn-lt"/>
                <a:ea typeface="+mn-ea"/>
                <a:cs typeface="+mn-cs"/>
              </a:rPr>
              <a:t>Love is a powerful motivator to stay silent about abuse. The vast majority of all sexually abused children knows, love, or trust their abusers. So, it’s pretty common for children to have strong feelings for those perpetrating crimes against them. Because of those strong feelings, children often keep sexual abuse a secret. Love can take on many forms in child sexual abuse cases; some examples include:</a:t>
            </a:r>
          </a:p>
          <a:p>
            <a:r>
              <a:rPr lang="en-US" sz="900" kern="1200" dirty="0" smtClean="0">
                <a:solidFill>
                  <a:schemeClr val="tx1"/>
                </a:solidFill>
                <a:latin typeface="+mn-lt"/>
                <a:ea typeface="+mn-ea"/>
                <a:cs typeface="+mn-cs"/>
              </a:rPr>
              <a:t>The child loves a parent or another family member who is abusing him/her</a:t>
            </a:r>
          </a:p>
          <a:p>
            <a:r>
              <a:rPr lang="en-US" sz="900" kern="1200" dirty="0" smtClean="0">
                <a:solidFill>
                  <a:schemeClr val="tx1"/>
                </a:solidFill>
                <a:latin typeface="+mn-lt"/>
                <a:ea typeface="+mn-ea"/>
                <a:cs typeface="+mn-cs"/>
              </a:rPr>
              <a:t>The child wants to protect mom, dad, grandma, etc. if that person’s partner is sexually molesting him/her</a:t>
            </a:r>
          </a:p>
          <a:p>
            <a:r>
              <a:rPr lang="en-US" sz="900" kern="1200" dirty="0" smtClean="0">
                <a:solidFill>
                  <a:schemeClr val="tx1"/>
                </a:solidFill>
                <a:latin typeface="+mn-lt"/>
                <a:ea typeface="+mn-ea"/>
                <a:cs typeface="+mn-cs"/>
              </a:rPr>
              <a:t>A Romeo-Juliet scenario exists where the child thinks s/he is in love with an older perpetrator</a:t>
            </a:r>
          </a:p>
          <a:p>
            <a:r>
              <a:rPr lang="en-GB" sz="900" kern="1200" dirty="0" smtClean="0">
                <a:solidFill>
                  <a:schemeClr val="tx1"/>
                </a:solidFill>
                <a:latin typeface="+mn-lt"/>
                <a:ea typeface="+mn-ea"/>
                <a:cs typeface="+mn-cs"/>
              </a:rPr>
              <a:t> </a:t>
            </a:r>
            <a:endParaRPr lang="en-US" sz="900" kern="1200" dirty="0" smtClean="0">
              <a:solidFill>
                <a:schemeClr val="tx1"/>
              </a:solidFill>
              <a:latin typeface="+mn-lt"/>
              <a:ea typeface="+mn-ea"/>
              <a:cs typeface="+mn-cs"/>
            </a:endParaRPr>
          </a:p>
          <a:p>
            <a:r>
              <a:rPr lang="en-GB" sz="900" kern="1200" dirty="0" smtClean="0">
                <a:solidFill>
                  <a:schemeClr val="tx1"/>
                </a:solidFill>
                <a:latin typeface="+mn-lt"/>
                <a:ea typeface="+mn-ea"/>
                <a:cs typeface="+mn-cs"/>
              </a:rPr>
              <a:t>Sources:</a:t>
            </a:r>
            <a:endParaRPr lang="en-US" sz="900" kern="1200" dirty="0" smtClean="0">
              <a:solidFill>
                <a:schemeClr val="tx1"/>
              </a:solidFill>
              <a:latin typeface="+mn-lt"/>
              <a:ea typeface="+mn-ea"/>
              <a:cs typeface="+mn-cs"/>
            </a:endParaRPr>
          </a:p>
          <a:p>
            <a:r>
              <a:rPr lang="en-US" sz="900" kern="1200" dirty="0" smtClean="0">
                <a:solidFill>
                  <a:schemeClr val="tx1"/>
                </a:solidFill>
                <a:latin typeface="+mn-lt"/>
                <a:ea typeface="+mn-ea"/>
                <a:cs typeface="+mn-cs"/>
              </a:rPr>
              <a:t>Townsend, C. (2016). Child sexual abuse disclosure: What practitioners need to know. Charleston, S.C., Darkness to Light. Retrieved from www.D2L.org. </a:t>
            </a:r>
          </a:p>
          <a:p>
            <a:r>
              <a:rPr lang="en-GB" sz="900" u="sng" kern="1200" dirty="0" smtClean="0">
                <a:solidFill>
                  <a:schemeClr val="tx1"/>
                </a:solidFill>
                <a:latin typeface="+mn-lt"/>
                <a:ea typeface="+mn-ea"/>
                <a:cs typeface="+mn-cs"/>
              </a:rPr>
              <a:t>https://www.traversebaycac.org/2018/07/13/10-reasons-children-dont-disclose-sexual-abuse/</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6</a:t>
            </a:fld>
            <a:endParaRPr lang="el-GR"/>
          </a:p>
        </p:txBody>
      </p:sp>
    </p:spTree>
    <p:extLst>
      <p:ext uri="{BB962C8B-B14F-4D97-AF65-F5344CB8AC3E}">
        <p14:creationId xmlns="" xmlns:p14="http://schemas.microsoft.com/office/powerpoint/2010/main" val="35354367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smtClean="0"/>
              <a:t>&lt;see slide&gt;</a:t>
            </a:r>
          </a:p>
        </p:txBody>
      </p:sp>
      <p:sp>
        <p:nvSpPr>
          <p:cNvPr id="4" name="Slide Number Placeholder 3"/>
          <p:cNvSpPr>
            <a:spLocks noGrp="1"/>
          </p:cNvSpPr>
          <p:nvPr>
            <p:ph type="sldNum" sz="quarter" idx="10"/>
          </p:nvPr>
        </p:nvSpPr>
        <p:spPr/>
        <p:txBody>
          <a:bodyPr/>
          <a:lstStyle/>
          <a:p>
            <a:fld id="{10E7539B-C323-4049-8909-F9628D885A5E}" type="slidenum">
              <a:rPr lang="el-GR" smtClean="0"/>
              <a:pPr/>
              <a:t>7</a:t>
            </a:fld>
            <a:endParaRPr lang="el-GR"/>
          </a:p>
        </p:txBody>
      </p:sp>
    </p:spTree>
    <p:extLst>
      <p:ext uri="{BB962C8B-B14F-4D97-AF65-F5344CB8AC3E}">
        <p14:creationId xmlns="" xmlns:p14="http://schemas.microsoft.com/office/powerpoint/2010/main" val="3292198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smtClean="0"/>
              <a:t>&lt;see slide&gt;</a:t>
            </a:r>
          </a:p>
        </p:txBody>
      </p:sp>
      <p:sp>
        <p:nvSpPr>
          <p:cNvPr id="4" name="Slide Number Placeholder 3"/>
          <p:cNvSpPr>
            <a:spLocks noGrp="1"/>
          </p:cNvSpPr>
          <p:nvPr>
            <p:ph type="sldNum" sz="quarter" idx="10"/>
          </p:nvPr>
        </p:nvSpPr>
        <p:spPr/>
        <p:txBody>
          <a:bodyPr/>
          <a:lstStyle/>
          <a:p>
            <a:fld id="{10E7539B-C323-4049-8909-F9628D885A5E}" type="slidenum">
              <a:rPr lang="el-GR" smtClean="0"/>
              <a:pPr/>
              <a:t>8</a:t>
            </a:fld>
            <a:endParaRPr lang="el-GR"/>
          </a:p>
        </p:txBody>
      </p:sp>
    </p:spTree>
    <p:extLst>
      <p:ext uri="{BB962C8B-B14F-4D97-AF65-F5344CB8AC3E}">
        <p14:creationId xmlns="" xmlns:p14="http://schemas.microsoft.com/office/powerpoint/2010/main" val="38106178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latin typeface="+mn-lt"/>
                <a:ea typeface="+mn-ea"/>
                <a:cs typeface="+mn-cs"/>
              </a:rPr>
              <a:t>&lt;see slide&gt;</a:t>
            </a:r>
          </a:p>
          <a:p>
            <a:r>
              <a:rPr lang="en-US" sz="900" kern="1200" dirty="0" smtClean="0">
                <a:solidFill>
                  <a:schemeClr val="tx1"/>
                </a:solidFill>
                <a:latin typeface="+mn-lt"/>
                <a:ea typeface="+mn-ea"/>
                <a:cs typeface="+mn-cs"/>
              </a:rPr>
              <a:t> </a:t>
            </a:r>
          </a:p>
          <a:p>
            <a:r>
              <a:rPr lang="en-US" sz="900" kern="1200" dirty="0" smtClean="0">
                <a:solidFill>
                  <a:schemeClr val="tx1"/>
                </a:solidFill>
                <a:latin typeface="+mn-lt"/>
                <a:ea typeface="+mn-ea"/>
                <a:cs typeface="+mn-cs"/>
              </a:rPr>
              <a:t>Source: </a:t>
            </a:r>
          </a:p>
          <a:p>
            <a:r>
              <a:rPr lang="en-US" sz="900" kern="1200" dirty="0" smtClean="0">
                <a:solidFill>
                  <a:schemeClr val="tx1"/>
                </a:solidFill>
                <a:latin typeface="+mn-lt"/>
                <a:ea typeface="+mn-ea"/>
                <a:cs typeface="+mn-cs"/>
              </a:rPr>
              <a:t>A Guide For Mandated Reporters In Recognizing And Reporting Child Abuse And Neglect. Commonwealth of Virginia Department of Social Services Child Protective Services. Available at: </a:t>
            </a:r>
            <a:r>
              <a:rPr lang="en-US" sz="900" u="sng" kern="1200" dirty="0" smtClean="0">
                <a:solidFill>
                  <a:schemeClr val="tx1"/>
                </a:solidFill>
                <a:latin typeface="+mn-lt"/>
                <a:ea typeface="+mn-ea"/>
                <a:cs typeface="+mn-cs"/>
                <a:hlinkClick r:id="rId3"/>
              </a:rPr>
              <a:t>Link</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6A1884C-3BA5-4540-A86E-2D1D803DA05A}" type="slidenum">
              <a:rPr lang="el-GR" smtClean="0"/>
              <a:pPr/>
              <a:t>9</a:t>
            </a:fld>
            <a:endParaRPr lang="el-GR"/>
          </a:p>
        </p:txBody>
      </p:sp>
    </p:spTree>
    <p:extLst>
      <p:ext uri="{BB962C8B-B14F-4D97-AF65-F5344CB8AC3E}">
        <p14:creationId xmlns="" xmlns:p14="http://schemas.microsoft.com/office/powerpoint/2010/main" val="37167484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latin typeface="+mn-lt"/>
                <a:ea typeface="+mn-ea"/>
                <a:cs typeface="+mn-cs"/>
              </a:rPr>
              <a:t>&lt;see slide&gt;</a:t>
            </a:r>
          </a:p>
          <a:p>
            <a:r>
              <a:rPr lang="en-US" sz="900" kern="1200" dirty="0" smtClean="0">
                <a:solidFill>
                  <a:schemeClr val="tx1"/>
                </a:solidFill>
                <a:latin typeface="+mn-lt"/>
                <a:ea typeface="+mn-ea"/>
                <a:cs typeface="+mn-cs"/>
              </a:rPr>
              <a:t>Sources: </a:t>
            </a:r>
          </a:p>
          <a:p>
            <a:pPr lvl="0">
              <a:buFont typeface="Arial" pitchFamily="34" charset="0"/>
              <a:buChar char="•"/>
            </a:pPr>
            <a:r>
              <a:rPr lang="en-US" sz="900" kern="1200" dirty="0" smtClean="0">
                <a:solidFill>
                  <a:schemeClr val="tx1"/>
                </a:solidFill>
                <a:latin typeface="+mn-lt"/>
                <a:ea typeface="+mn-ea"/>
                <a:cs typeface="+mn-cs"/>
              </a:rPr>
              <a:t>Pollack, D., &amp; </a:t>
            </a:r>
            <a:r>
              <a:rPr lang="en-US" sz="900" kern="1200" dirty="0" err="1" smtClean="0">
                <a:solidFill>
                  <a:schemeClr val="tx1"/>
                </a:solidFill>
                <a:latin typeface="+mn-lt"/>
                <a:ea typeface="+mn-ea"/>
                <a:cs typeface="+mn-cs"/>
              </a:rPr>
              <a:t>Kornblum</a:t>
            </a:r>
            <a:r>
              <a:rPr lang="en-US" sz="900" kern="1200" dirty="0" smtClean="0">
                <a:solidFill>
                  <a:schemeClr val="tx1"/>
                </a:solidFill>
                <a:latin typeface="+mn-lt"/>
                <a:ea typeface="+mn-ea"/>
                <a:cs typeface="+mn-cs"/>
              </a:rPr>
              <a:t>, L. S. (2019). When a child discloses abuse. Available at: </a:t>
            </a:r>
            <a:r>
              <a:rPr lang="en-US" sz="900" u="sng" kern="1200" dirty="0" smtClean="0">
                <a:solidFill>
                  <a:schemeClr val="tx1"/>
                </a:solidFill>
                <a:latin typeface="+mn-lt"/>
                <a:ea typeface="+mn-ea"/>
                <a:cs typeface="+mn-cs"/>
                <a:hlinkClick r:id="rId3"/>
              </a:rPr>
              <a:t>Link</a:t>
            </a:r>
            <a:r>
              <a:rPr lang="en-US" sz="900" kern="1200" dirty="0" smtClean="0">
                <a:solidFill>
                  <a:schemeClr val="tx1"/>
                </a:solidFill>
                <a:latin typeface="+mn-lt"/>
                <a:ea typeface="+mn-ea"/>
                <a:cs typeface="+mn-cs"/>
              </a:rPr>
              <a:t> </a:t>
            </a:r>
          </a:p>
          <a:p>
            <a:pPr lvl="0">
              <a:buFont typeface="Arial" pitchFamily="34" charset="0"/>
              <a:buChar char="•"/>
            </a:pPr>
            <a:r>
              <a:rPr lang="en-US" sz="900" kern="1200" dirty="0" smtClean="0">
                <a:solidFill>
                  <a:schemeClr val="tx1"/>
                </a:solidFill>
                <a:latin typeface="+mn-lt"/>
                <a:ea typeface="+mn-ea"/>
                <a:cs typeface="+mn-cs"/>
              </a:rPr>
              <a:t>A Guide For Mandated Reporters In Recognizing And Reporting Child Abuse And Neglect. Commonwealth of Virginia Department of Social Services Child Protective Services. Available at: </a:t>
            </a:r>
            <a:r>
              <a:rPr lang="en-US" sz="900" u="sng" kern="1200" dirty="0" smtClean="0">
                <a:solidFill>
                  <a:schemeClr val="tx1"/>
                </a:solidFill>
                <a:latin typeface="+mn-lt"/>
                <a:ea typeface="+mn-ea"/>
                <a:cs typeface="+mn-cs"/>
                <a:hlinkClick r:id="rId4"/>
              </a:rPr>
              <a:t>Link</a:t>
            </a:r>
            <a:r>
              <a:rPr lang="en-US" sz="900" kern="1200" dirty="0" smtClean="0">
                <a:solidFill>
                  <a:schemeClr val="tx1"/>
                </a:solidFill>
                <a:latin typeface="+mn-lt"/>
                <a:ea typeface="+mn-ea"/>
                <a:cs typeface="+mn-cs"/>
              </a:rPr>
              <a:t> </a:t>
            </a:r>
          </a:p>
          <a:p>
            <a:pPr lvl="0">
              <a:buFont typeface="Arial" pitchFamily="34" charset="0"/>
              <a:buChar char="•"/>
            </a:pPr>
            <a:r>
              <a:rPr lang="en-US" sz="900" u="sng" kern="1200" dirty="0" err="1" smtClean="0">
                <a:solidFill>
                  <a:schemeClr val="tx1"/>
                </a:solidFill>
                <a:latin typeface="+mn-lt"/>
                <a:ea typeface="+mn-ea"/>
                <a:cs typeface="+mn-cs"/>
              </a:rPr>
              <a:t>Sakher</a:t>
            </a:r>
            <a:r>
              <a:rPr lang="en-US" sz="900" u="sng" kern="1200" dirty="0" smtClean="0">
                <a:solidFill>
                  <a:schemeClr val="tx1"/>
                </a:solidFill>
                <a:latin typeface="+mn-lt"/>
                <a:ea typeface="+mn-ea"/>
                <a:cs typeface="+mn-cs"/>
              </a:rPr>
              <a:t> </a:t>
            </a:r>
            <a:r>
              <a:rPr lang="en-US" sz="900" u="sng" kern="1200" dirty="0" err="1" smtClean="0">
                <a:solidFill>
                  <a:schemeClr val="tx1"/>
                </a:solidFill>
                <a:latin typeface="+mn-lt"/>
                <a:ea typeface="+mn-ea"/>
                <a:cs typeface="+mn-cs"/>
              </a:rPr>
              <a:t>AlQahtani</a:t>
            </a:r>
            <a:r>
              <a:rPr lang="en-US" sz="900" u="sng" kern="1200" dirty="0" smtClean="0">
                <a:solidFill>
                  <a:schemeClr val="tx1"/>
                </a:solidFill>
                <a:latin typeface="+mn-lt"/>
                <a:ea typeface="+mn-ea"/>
                <a:cs typeface="+mn-cs"/>
              </a:rPr>
              <a:t>, BDS, </a:t>
            </a:r>
            <a:r>
              <a:rPr lang="en-US" sz="900" u="sng" kern="1200" dirty="0" err="1" smtClean="0">
                <a:solidFill>
                  <a:schemeClr val="tx1"/>
                </a:solidFill>
                <a:latin typeface="+mn-lt"/>
                <a:ea typeface="+mn-ea"/>
                <a:cs typeface="+mn-cs"/>
              </a:rPr>
              <a:t>MClinDent</a:t>
            </a:r>
            <a:r>
              <a:rPr lang="en-US" sz="900" u="sng" kern="1200" dirty="0" smtClean="0">
                <a:solidFill>
                  <a:schemeClr val="tx1"/>
                </a:solidFill>
                <a:latin typeface="+mn-lt"/>
                <a:ea typeface="+mn-ea"/>
                <a:cs typeface="+mn-cs"/>
              </a:rPr>
              <a:t>, </a:t>
            </a:r>
            <a:r>
              <a:rPr lang="en-US" sz="900" u="sng" kern="1200" dirty="0" err="1" smtClean="0">
                <a:solidFill>
                  <a:schemeClr val="tx1"/>
                </a:solidFill>
                <a:latin typeface="+mn-lt"/>
                <a:ea typeface="+mn-ea"/>
                <a:cs typeface="+mn-cs"/>
              </a:rPr>
              <a:t>PhDAmber</a:t>
            </a:r>
            <a:r>
              <a:rPr lang="en-US" sz="900" u="sng" kern="1200" dirty="0" smtClean="0">
                <a:solidFill>
                  <a:schemeClr val="tx1"/>
                </a:solidFill>
                <a:latin typeface="+mn-lt"/>
                <a:ea typeface="+mn-ea"/>
                <a:cs typeface="+mn-cs"/>
              </a:rPr>
              <a:t> D. Riley, MS, RDH</a:t>
            </a:r>
            <a:r>
              <a:rPr lang="en-US" sz="900" kern="1200" dirty="0" smtClean="0">
                <a:solidFill>
                  <a:schemeClr val="tx1"/>
                </a:solidFill>
                <a:latin typeface="+mn-lt"/>
                <a:ea typeface="+mn-ea"/>
                <a:cs typeface="+mn-cs"/>
              </a:rPr>
              <a:t> Identifying and responding to child abuse and neglect. Available at: </a:t>
            </a:r>
            <a:r>
              <a:rPr lang="en-US" sz="900" u="sng" kern="1200" dirty="0" smtClean="0">
                <a:solidFill>
                  <a:schemeClr val="tx1"/>
                </a:solidFill>
                <a:latin typeface="+mn-lt"/>
                <a:ea typeface="+mn-ea"/>
                <a:cs typeface="+mn-cs"/>
                <a:hlinkClick r:id="rId5"/>
              </a:rPr>
              <a:t>Link</a:t>
            </a:r>
            <a:r>
              <a:rPr lang="en-US" sz="900" kern="1200" dirty="0" smtClean="0">
                <a:solidFill>
                  <a:schemeClr val="tx1"/>
                </a:solidFill>
                <a:latin typeface="+mn-lt"/>
                <a:ea typeface="+mn-ea"/>
                <a:cs typeface="+mn-cs"/>
              </a:rPr>
              <a:t> </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6A1884C-3BA5-4540-A86E-2D1D803DA05A}" type="slidenum">
              <a:rPr lang="el-GR" smtClean="0"/>
              <a:pPr/>
              <a:t>10</a:t>
            </a:fld>
            <a:endParaRPr lang="el-GR"/>
          </a:p>
        </p:txBody>
      </p:sp>
    </p:spTree>
    <p:extLst>
      <p:ext uri="{BB962C8B-B14F-4D97-AF65-F5344CB8AC3E}">
        <p14:creationId xmlns="" xmlns:p14="http://schemas.microsoft.com/office/powerpoint/2010/main" val="37167484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smtClean="0"/>
              <a:t>Click to edit Master title style</a:t>
            </a:r>
            <a:endParaRPr lang="el-GR"/>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892" indent="0" algn="ctr">
              <a:buNone/>
              <a:defRPr sz="1500"/>
            </a:lvl2pPr>
            <a:lvl3pPr marL="685783" indent="0" algn="ctr">
              <a:buNone/>
              <a:defRPr sz="140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smtClean="0"/>
              <a:t>Click to edit Master subtitle style</a:t>
            </a:r>
            <a:endParaRPr lang="el-GR"/>
          </a:p>
        </p:txBody>
      </p:sp>
    </p:spTree>
    <p:extLst>
      <p:ext uri="{BB962C8B-B14F-4D97-AF65-F5344CB8AC3E}">
        <p14:creationId xmlns="" xmlns:p14="http://schemas.microsoft.com/office/powerpoint/2010/main" val="359524985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 xmlns:p14="http://schemas.microsoft.com/office/powerpoint/2010/main" val="4037482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44"/>
            <a:ext cx="1971675" cy="4358879"/>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628651" y="273844"/>
            <a:ext cx="5800725" cy="435887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 xmlns:p14="http://schemas.microsoft.com/office/powerpoint/2010/main" val="33034902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Custom Layout">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a:blip r:embed="rId2" cstate="print"/>
          <a:srcRect/>
          <a:stretch>
            <a:fillRect/>
          </a:stretch>
        </p:blipFill>
        <p:spPr bwMode="auto">
          <a:xfrm>
            <a:off x="6723683" y="4733927"/>
            <a:ext cx="2186955" cy="381304"/>
          </a:xfrm>
          <a:prstGeom prst="rect">
            <a:avLst/>
          </a:prstGeom>
          <a:noFill/>
          <a:ln w="9525">
            <a:noFill/>
            <a:miter lim="800000"/>
            <a:headEnd/>
            <a:tailEnd/>
          </a:ln>
        </p:spPr>
      </p:pic>
      <p:sp>
        <p:nvSpPr>
          <p:cNvPr id="10" name="Rectangle 3"/>
          <p:cNvSpPr>
            <a:spLocks noChangeArrowheads="1"/>
          </p:cNvSpPr>
          <p:nvPr userDrawn="1"/>
        </p:nvSpPr>
        <p:spPr bwMode="auto">
          <a:xfrm>
            <a:off x="2248746" y="4728582"/>
            <a:ext cx="3078212" cy="438582"/>
          </a:xfrm>
          <a:prstGeom prst="rect">
            <a:avLst/>
          </a:prstGeom>
          <a:noFill/>
          <a:ln w="9525">
            <a:noFill/>
            <a:miter lim="800000"/>
            <a:headEnd/>
            <a:tailEnd/>
          </a:ln>
          <a:effectLst/>
        </p:spPr>
        <p:txBody>
          <a:bodyPr wrap="square" lIns="68580" tIns="34290" rIns="68580" bIns="34290" anchor="ctr">
            <a:spAutoFit/>
          </a:bodyPr>
          <a:lstStyle/>
          <a:p>
            <a:pPr algn="r">
              <a:tabLst>
                <a:tab pos="1977580" algn="ctr"/>
                <a:tab pos="3955157" algn="r"/>
              </a:tabLst>
            </a:pPr>
            <a:r>
              <a:rPr lang="en-US" sz="800" dirty="0" smtClean="0">
                <a:solidFill>
                  <a:srgbClr val="595959"/>
                </a:solidFill>
                <a:latin typeface="Agency FB" pitchFamily="34" charset="0"/>
                <a:cs typeface="Times New Roman" pitchFamily="18" charset="0"/>
              </a:rPr>
              <a:t>“Coordinated Response to Child Abuse &amp; Neglect via Minimum Data Set: </a:t>
            </a:r>
            <a:r>
              <a:rPr lang="en-US" sz="800" i="1" dirty="0" smtClean="0">
                <a:solidFill>
                  <a:srgbClr val="595959"/>
                </a:solidFill>
                <a:latin typeface="Agency FB" pitchFamily="34" charset="0"/>
                <a:cs typeface="Times New Roman" pitchFamily="18" charset="0"/>
              </a:rPr>
              <a:t>from planning to practice</a:t>
            </a:r>
            <a:r>
              <a:rPr lang="en-US" sz="800" dirty="0" smtClean="0">
                <a:solidFill>
                  <a:srgbClr val="595959"/>
                </a:solidFill>
                <a:latin typeface="Agency FB" pitchFamily="34" charset="0"/>
                <a:cs typeface="Times New Roman" pitchFamily="18" charset="0"/>
              </a:rPr>
              <a:t>” [GA</a:t>
            </a:r>
            <a:r>
              <a:rPr lang="en-US" sz="800" baseline="0" dirty="0" smtClean="0">
                <a:solidFill>
                  <a:srgbClr val="595959"/>
                </a:solidFill>
                <a:latin typeface="Agency FB" pitchFamily="34" charset="0"/>
                <a:cs typeface="Times New Roman" pitchFamily="18" charset="0"/>
              </a:rPr>
              <a:t> </a:t>
            </a:r>
            <a:r>
              <a:rPr lang="en-US" sz="800" baseline="0" dirty="0" err="1" smtClean="0">
                <a:solidFill>
                  <a:srgbClr val="595959"/>
                </a:solidFill>
                <a:latin typeface="Agency FB" pitchFamily="34" charset="0"/>
                <a:cs typeface="Times New Roman" pitchFamily="18" charset="0"/>
              </a:rPr>
              <a:t>Nr</a:t>
            </a:r>
            <a:r>
              <a:rPr lang="en-US" sz="800" dirty="0" smtClean="0">
                <a:solidFill>
                  <a:srgbClr val="595959"/>
                </a:solidFill>
                <a:latin typeface="Agency FB" pitchFamily="34" charset="0"/>
                <a:cs typeface="Times New Roman" pitchFamily="18" charset="0"/>
              </a:rPr>
              <a:t>: 810508 — CAN-MDS II — Funded by EU REC Programme 2014-2020]1</a:t>
            </a:r>
          </a:p>
          <a:p>
            <a:pPr algn="ctr">
              <a:tabLst>
                <a:tab pos="1977580" algn="ctr"/>
                <a:tab pos="3955157" algn="r"/>
              </a:tabLst>
            </a:pPr>
            <a:r>
              <a:rPr lang="en-US" sz="800" b="1" dirty="0" smtClean="0">
                <a:solidFill>
                  <a:schemeClr val="accent1"/>
                </a:solidFill>
                <a:latin typeface="Agency FB" pitchFamily="34" charset="0"/>
                <a:cs typeface="Times New Roman" pitchFamily="18" charset="0"/>
              </a:rPr>
              <a:t>CAN-MDS</a:t>
            </a:r>
            <a:r>
              <a:rPr lang="en-US" sz="800" b="1" baseline="0" dirty="0" smtClean="0">
                <a:solidFill>
                  <a:schemeClr val="accent1"/>
                </a:solidFill>
                <a:latin typeface="Agency FB" pitchFamily="34" charset="0"/>
                <a:cs typeface="Times New Roman" pitchFamily="18" charset="0"/>
              </a:rPr>
              <a:t> Operators’ Seminar</a:t>
            </a:r>
            <a:endParaRPr lang="en-US" sz="800" b="1" dirty="0" smtClean="0">
              <a:solidFill>
                <a:schemeClr val="accent1"/>
              </a:solidFill>
              <a:latin typeface="Agency FB" pitchFamily="34" charset="0"/>
              <a:cs typeface="Times New Roman" pitchFamily="18" charset="0"/>
            </a:endParaRPr>
          </a:p>
        </p:txBody>
      </p:sp>
      <p:pic>
        <p:nvPicPr>
          <p:cNvPr id="11" name="Picture 10"/>
          <p:cNvPicPr>
            <a:picLocks noChangeAspect="1"/>
          </p:cNvPicPr>
          <p:nvPr userDrawn="1"/>
        </p:nvPicPr>
        <p:blipFill>
          <a:blip r:embed="rId3" cstate="print"/>
          <a:stretch>
            <a:fillRect/>
          </a:stretch>
        </p:blipFill>
        <p:spPr>
          <a:xfrm>
            <a:off x="1327066" y="4848692"/>
            <a:ext cx="353501" cy="234298"/>
          </a:xfrm>
          <a:prstGeom prst="rect">
            <a:avLst/>
          </a:prstGeom>
        </p:spPr>
      </p:pic>
      <p:sp>
        <p:nvSpPr>
          <p:cNvPr id="12" name="Rectangle 11"/>
          <p:cNvSpPr/>
          <p:nvPr userDrawn="1"/>
        </p:nvSpPr>
        <p:spPr>
          <a:xfrm>
            <a:off x="124691" y="4772893"/>
            <a:ext cx="1114425" cy="349063"/>
          </a:xfrm>
          <a:prstGeom prst="rect">
            <a:avLst/>
          </a:prstGeom>
        </p:spPr>
        <p:style>
          <a:lnRef idx="2">
            <a:schemeClr val="accent2"/>
          </a:lnRef>
          <a:fillRef idx="1">
            <a:schemeClr val="lt1"/>
          </a:fillRef>
          <a:effectRef idx="0">
            <a:schemeClr val="accent2"/>
          </a:effectRef>
          <a:fontRef idx="minor">
            <a:schemeClr val="dk1"/>
          </a:fontRef>
        </p:style>
        <p:txBody>
          <a:bodyPr lIns="68580" tIns="34290" rIns="68580" bIns="34290" rtlCol="0" anchor="ctr"/>
          <a:lstStyle/>
          <a:p>
            <a:pPr algn="ctr"/>
            <a:r>
              <a:rPr lang="en-US" dirty="0" smtClean="0">
                <a:solidFill>
                  <a:srgbClr val="FF0000"/>
                </a:solidFill>
              </a:rPr>
              <a:t>your logo</a:t>
            </a:r>
            <a:endParaRPr lang="el-GR" dirty="0">
              <a:solidFill>
                <a:srgbClr val="FF0000"/>
              </a:solidFill>
            </a:endParaRPr>
          </a:p>
        </p:txBody>
      </p:sp>
    </p:spTree>
    <p:extLst>
      <p:ext uri="{BB962C8B-B14F-4D97-AF65-F5344CB8AC3E}">
        <p14:creationId xmlns="" xmlns:p14="http://schemas.microsoft.com/office/powerpoint/2010/main" val="11252535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6"/>
            <a:ext cx="7886700" cy="892970"/>
          </a:xfrm>
        </p:spPr>
        <p:txBody>
          <a:bodyPr/>
          <a:lstStyle/>
          <a:p>
            <a:r>
              <a:rPr lang="en-US" dirty="0" smtClean="0"/>
              <a:t>Click to edit Master title style</a:t>
            </a:r>
            <a:endParaRPr lang="el-GR" dirty="0"/>
          </a:p>
        </p:txBody>
      </p:sp>
      <p:sp>
        <p:nvSpPr>
          <p:cNvPr id="3" name="Content Placeholder 2"/>
          <p:cNvSpPr>
            <a:spLocks noGrp="1"/>
          </p:cNvSpPr>
          <p:nvPr>
            <p:ph idx="1"/>
          </p:nvPr>
        </p:nvSpPr>
        <p:spPr/>
        <p:txBody>
          <a:bodyPr/>
          <a:lstStyle>
            <a:lvl1pPr marL="271457" indent="-271457">
              <a:buClr>
                <a:schemeClr val="accent1"/>
              </a:buClr>
              <a:buFont typeface="Wingdings 3" panose="05040102010807070707" pitchFamily="18" charset="2"/>
              <a:buChar char="´"/>
              <a:defRPr/>
            </a:lvl1pPr>
            <a:lvl2pPr marL="607204" indent="-264313">
              <a:buClr>
                <a:schemeClr val="accent1">
                  <a:lumMod val="75000"/>
                </a:schemeClr>
              </a:buClr>
              <a:buFont typeface="Wingdings 3" panose="05040102010807070707" pitchFamily="18" charset="2"/>
              <a:buChar char="´"/>
              <a:defRPr/>
            </a:lvl2pPr>
            <a:lvl3pPr marL="942952" indent="-257168">
              <a:buClr>
                <a:schemeClr val="accent1">
                  <a:lumMod val="50000"/>
                </a:schemeClr>
              </a:buClr>
              <a:buFont typeface="Wingdings 3" panose="05040102010807070707" pitchFamily="18" charset="2"/>
              <a:buChar char="´"/>
              <a:defRPr/>
            </a:lvl3pPr>
            <a:lvl4pPr marL="1278699" indent="-250025">
              <a:buClr>
                <a:schemeClr val="tx2">
                  <a:lumMod val="50000"/>
                </a:schemeClr>
              </a:buClr>
              <a:buFont typeface="Wingdings 3" panose="05040102010807070707" pitchFamily="18" charset="2"/>
              <a:buChar char="´"/>
              <a:defRPr/>
            </a:lvl4pPr>
            <a:lvl5pPr marL="1614448" indent="-242882">
              <a:buClr>
                <a:schemeClr val="tx2">
                  <a:lumMod val="75000"/>
                </a:schemeClr>
              </a:buClr>
              <a:buFont typeface="Wingdings 3" panose="05040102010807070707" pitchFamily="18" charset="2"/>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l-GR" dirty="0"/>
          </a:p>
        </p:txBody>
      </p:sp>
      <p:cxnSp>
        <p:nvCxnSpPr>
          <p:cNvPr id="8" name="Straight Connector 7"/>
          <p:cNvCxnSpPr/>
          <p:nvPr userDrawn="1"/>
        </p:nvCxnSpPr>
        <p:spPr>
          <a:xfrm>
            <a:off x="628650" y="1172522"/>
            <a:ext cx="78867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86792485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5"/>
            <a:ext cx="7886700" cy="2139553"/>
          </a:xfrm>
        </p:spPr>
        <p:txBody>
          <a:bodyPr anchor="b"/>
          <a:lstStyle>
            <a:lvl1pPr>
              <a:defRPr sz="4500"/>
            </a:lvl1pPr>
          </a:lstStyle>
          <a:p>
            <a:r>
              <a:rPr lang="en-US" smtClean="0"/>
              <a:t>Click to edit Master title style</a:t>
            </a:r>
            <a:endParaRPr lang="el-GR"/>
          </a:p>
        </p:txBody>
      </p:sp>
      <p:sp>
        <p:nvSpPr>
          <p:cNvPr id="3" name="Text Placeholder 2"/>
          <p:cNvSpPr>
            <a:spLocks noGrp="1"/>
          </p:cNvSpPr>
          <p:nvPr>
            <p:ph type="body" idx="1"/>
          </p:nvPr>
        </p:nvSpPr>
        <p:spPr>
          <a:xfrm>
            <a:off x="623888" y="3442099"/>
            <a:ext cx="7886700" cy="1125140"/>
          </a:xfrm>
        </p:spPr>
        <p:txBody>
          <a:bodyPr/>
          <a:lstStyle>
            <a:lvl1pPr marL="0" indent="0">
              <a:buNone/>
              <a:defRPr sz="1800">
                <a:solidFill>
                  <a:schemeClr val="tx1">
                    <a:tint val="75000"/>
                  </a:schemeClr>
                </a:solidFill>
              </a:defRPr>
            </a:lvl1pPr>
            <a:lvl2pPr marL="342892" indent="0">
              <a:buNone/>
              <a:defRPr sz="1500">
                <a:solidFill>
                  <a:schemeClr val="tx1">
                    <a:tint val="75000"/>
                  </a:schemeClr>
                </a:solidFill>
              </a:defRPr>
            </a:lvl2pPr>
            <a:lvl3pPr marL="685783" indent="0">
              <a:buNone/>
              <a:defRPr sz="1400">
                <a:solidFill>
                  <a:schemeClr val="tx1">
                    <a:tint val="75000"/>
                  </a:schemeClr>
                </a:solidFill>
              </a:defRPr>
            </a:lvl3pPr>
            <a:lvl4pPr marL="1028675"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8" indent="0">
              <a:buNone/>
              <a:defRPr sz="1200">
                <a:solidFill>
                  <a:schemeClr val="tx1">
                    <a:tint val="75000"/>
                  </a:schemeClr>
                </a:solidFill>
              </a:defRPr>
            </a:lvl7pPr>
            <a:lvl8pPr marL="2400240" indent="0">
              <a:buNone/>
              <a:defRPr sz="1200">
                <a:solidFill>
                  <a:schemeClr val="tx1">
                    <a:tint val="75000"/>
                  </a:schemeClr>
                </a:solidFill>
              </a:defRPr>
            </a:lvl8pPr>
            <a:lvl9pPr marL="2743132" indent="0">
              <a:buNone/>
              <a:defRPr sz="1200">
                <a:solidFill>
                  <a:schemeClr val="tx1">
                    <a:tint val="75000"/>
                  </a:schemeClr>
                </a:solidFill>
              </a:defRPr>
            </a:lvl9pPr>
          </a:lstStyle>
          <a:p>
            <a:pPr lvl="0"/>
            <a:r>
              <a:rPr lang="en-US" smtClean="0"/>
              <a:t>Click to edit Master text styles</a:t>
            </a:r>
          </a:p>
        </p:txBody>
      </p:sp>
    </p:spTree>
    <p:extLst>
      <p:ext uri="{BB962C8B-B14F-4D97-AF65-F5344CB8AC3E}">
        <p14:creationId xmlns="" xmlns:p14="http://schemas.microsoft.com/office/powerpoint/2010/main" val="32398648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6286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46291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 xmlns:p14="http://schemas.microsoft.com/office/powerpoint/2010/main" val="27940423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6"/>
            <a:ext cx="7886700" cy="994172"/>
          </a:xfrm>
        </p:spPr>
        <p:txBody>
          <a:bodyPr/>
          <a:lstStyle/>
          <a:p>
            <a:r>
              <a:rPr lang="en-US" smtClean="0"/>
              <a:t>Click to edit Master title style</a:t>
            </a:r>
            <a:endParaRPr lang="el-GR"/>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892" indent="0">
              <a:buNone/>
              <a:defRPr sz="1500" b="1"/>
            </a:lvl2pPr>
            <a:lvl3pPr marL="685783" indent="0">
              <a:buNone/>
              <a:defRPr sz="140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4629151" y="1260872"/>
            <a:ext cx="3887391" cy="617934"/>
          </a:xfrm>
        </p:spPr>
        <p:txBody>
          <a:bodyPr anchor="b"/>
          <a:lstStyle>
            <a:lvl1pPr marL="0" indent="0">
              <a:buNone/>
              <a:defRPr sz="1800" b="1"/>
            </a:lvl1pPr>
            <a:lvl2pPr marL="342892" indent="0">
              <a:buNone/>
              <a:defRPr sz="1500" b="1"/>
            </a:lvl2pPr>
            <a:lvl3pPr marL="685783" indent="0">
              <a:buNone/>
              <a:defRPr sz="140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1" y="1878806"/>
            <a:ext cx="3887391"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 xmlns:p14="http://schemas.microsoft.com/office/powerpoint/2010/main" val="148327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Tree>
    <p:extLst>
      <p:ext uri="{BB962C8B-B14F-4D97-AF65-F5344CB8AC3E}">
        <p14:creationId xmlns="" xmlns:p14="http://schemas.microsoft.com/office/powerpoint/2010/main" val="3249222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4034045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smtClean="0"/>
              <a:t>Click to edit Master title style</a:t>
            </a:r>
            <a:endParaRPr lang="el-GR"/>
          </a:p>
        </p:txBody>
      </p:sp>
      <p:sp>
        <p:nvSpPr>
          <p:cNvPr id="3" name="Content Placeholder 2"/>
          <p:cNvSpPr>
            <a:spLocks noGrp="1"/>
          </p:cNvSpPr>
          <p:nvPr>
            <p:ph idx="1"/>
          </p:nvPr>
        </p:nvSpPr>
        <p:spPr>
          <a:xfrm>
            <a:off x="3887391" y="740571"/>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892" indent="0">
              <a:buNone/>
              <a:defRPr sz="1100"/>
            </a:lvl2pPr>
            <a:lvl3pPr marL="685783" indent="0">
              <a:buNone/>
              <a:defRPr sz="900"/>
            </a:lvl3pPr>
            <a:lvl4pPr marL="1028675" indent="0">
              <a:buNone/>
              <a:defRPr sz="800"/>
            </a:lvl4pPr>
            <a:lvl5pPr marL="1371566" indent="0">
              <a:buNone/>
              <a:defRPr sz="800"/>
            </a:lvl5pPr>
            <a:lvl6pPr marL="1714457" indent="0">
              <a:buNone/>
              <a:defRPr sz="800"/>
            </a:lvl6pPr>
            <a:lvl7pPr marL="2057348" indent="0">
              <a:buNone/>
              <a:defRPr sz="800"/>
            </a:lvl7pPr>
            <a:lvl8pPr marL="2400240" indent="0">
              <a:buNone/>
              <a:defRPr sz="800"/>
            </a:lvl8pPr>
            <a:lvl9pPr marL="2743132" indent="0">
              <a:buNone/>
              <a:defRPr sz="800"/>
            </a:lvl9pPr>
          </a:lstStyle>
          <a:p>
            <a:pPr lvl="0"/>
            <a:r>
              <a:rPr lang="en-US" smtClean="0"/>
              <a:t>Click to edit Master text styles</a:t>
            </a:r>
          </a:p>
        </p:txBody>
      </p:sp>
    </p:spTree>
    <p:extLst>
      <p:ext uri="{BB962C8B-B14F-4D97-AF65-F5344CB8AC3E}">
        <p14:creationId xmlns="" xmlns:p14="http://schemas.microsoft.com/office/powerpoint/2010/main" val="42324058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smtClean="0"/>
              <a:t>Click to edit Master title style</a:t>
            </a:r>
            <a:endParaRPr lang="el-GR"/>
          </a:p>
        </p:txBody>
      </p:sp>
      <p:sp>
        <p:nvSpPr>
          <p:cNvPr id="3" name="Picture Placeholder 2"/>
          <p:cNvSpPr>
            <a:spLocks noGrp="1"/>
          </p:cNvSpPr>
          <p:nvPr>
            <p:ph type="pic" idx="1"/>
          </p:nvPr>
        </p:nvSpPr>
        <p:spPr>
          <a:xfrm>
            <a:off x="3887391" y="740571"/>
            <a:ext cx="4629150" cy="3655219"/>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endParaRPr lang="el-GR"/>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892" indent="0">
              <a:buNone/>
              <a:defRPr sz="1100"/>
            </a:lvl2pPr>
            <a:lvl3pPr marL="685783" indent="0">
              <a:buNone/>
              <a:defRPr sz="900"/>
            </a:lvl3pPr>
            <a:lvl4pPr marL="1028675" indent="0">
              <a:buNone/>
              <a:defRPr sz="800"/>
            </a:lvl4pPr>
            <a:lvl5pPr marL="1371566" indent="0">
              <a:buNone/>
              <a:defRPr sz="800"/>
            </a:lvl5pPr>
            <a:lvl6pPr marL="1714457" indent="0">
              <a:buNone/>
              <a:defRPr sz="800"/>
            </a:lvl6pPr>
            <a:lvl7pPr marL="2057348" indent="0">
              <a:buNone/>
              <a:defRPr sz="800"/>
            </a:lvl7pPr>
            <a:lvl8pPr marL="2400240" indent="0">
              <a:buNone/>
              <a:defRPr sz="800"/>
            </a:lvl8pPr>
            <a:lvl9pPr marL="2743132" indent="0">
              <a:buNone/>
              <a:defRPr sz="800"/>
            </a:lvl9pPr>
          </a:lstStyle>
          <a:p>
            <a:pPr lvl="0"/>
            <a:r>
              <a:rPr lang="en-US" smtClean="0"/>
              <a:t>Click to edit Master text styles</a:t>
            </a:r>
          </a:p>
        </p:txBody>
      </p:sp>
    </p:spTree>
    <p:extLst>
      <p:ext uri="{BB962C8B-B14F-4D97-AF65-F5344CB8AC3E}">
        <p14:creationId xmlns="" xmlns:p14="http://schemas.microsoft.com/office/powerpoint/2010/main" val="1136920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6"/>
            <a:ext cx="7886700" cy="994172"/>
          </a:xfrm>
          <a:prstGeom prst="rect">
            <a:avLst/>
          </a:prstGeom>
        </p:spPr>
        <p:txBody>
          <a:bodyPr vert="horz" lIns="68580" tIns="34290" rIns="68580" bIns="3429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628650" y="1369219"/>
            <a:ext cx="7886700" cy="3263504"/>
          </a:xfrm>
          <a:prstGeom prst="rect">
            <a:avLst/>
          </a:prstGeom>
        </p:spPr>
        <p:txBody>
          <a:bodyPr vert="horz" lIns="68580" tIns="34290" rIns="68580" bIns="3429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pic>
        <p:nvPicPr>
          <p:cNvPr id="8" name="Picture 2"/>
          <p:cNvPicPr>
            <a:picLocks noChangeAspect="1" noChangeArrowheads="1"/>
          </p:cNvPicPr>
          <p:nvPr userDrawn="1"/>
        </p:nvPicPr>
        <p:blipFill>
          <a:blip r:embed="rId14" cstate="print"/>
          <a:srcRect/>
          <a:stretch>
            <a:fillRect/>
          </a:stretch>
        </p:blipFill>
        <p:spPr bwMode="auto">
          <a:xfrm>
            <a:off x="6723683" y="4733927"/>
            <a:ext cx="2186955" cy="381304"/>
          </a:xfrm>
          <a:prstGeom prst="rect">
            <a:avLst/>
          </a:prstGeom>
          <a:noFill/>
          <a:ln w="9525">
            <a:noFill/>
            <a:miter lim="800000"/>
            <a:headEnd/>
            <a:tailEnd/>
          </a:ln>
        </p:spPr>
      </p:pic>
      <p:cxnSp>
        <p:nvCxnSpPr>
          <p:cNvPr id="10" name="Straight Connector 10"/>
          <p:cNvCxnSpPr/>
          <p:nvPr userDrawn="1"/>
        </p:nvCxnSpPr>
        <p:spPr>
          <a:xfrm>
            <a:off x="-8681" y="4727625"/>
            <a:ext cx="9153000"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Rectangle 3"/>
          <p:cNvSpPr>
            <a:spLocks noChangeArrowheads="1"/>
          </p:cNvSpPr>
          <p:nvPr userDrawn="1"/>
        </p:nvSpPr>
        <p:spPr bwMode="auto">
          <a:xfrm>
            <a:off x="2248746" y="4728582"/>
            <a:ext cx="3078212" cy="438582"/>
          </a:xfrm>
          <a:prstGeom prst="rect">
            <a:avLst/>
          </a:prstGeom>
          <a:noFill/>
          <a:ln w="9525">
            <a:noFill/>
            <a:miter lim="800000"/>
            <a:headEnd/>
            <a:tailEnd/>
          </a:ln>
          <a:effectLst/>
        </p:spPr>
        <p:txBody>
          <a:bodyPr wrap="square" lIns="68580" tIns="34290" rIns="68580" bIns="34290" anchor="ctr">
            <a:spAutoFit/>
          </a:bodyPr>
          <a:lstStyle/>
          <a:p>
            <a:pPr algn="r">
              <a:tabLst>
                <a:tab pos="1977580" algn="ctr"/>
                <a:tab pos="3955157" algn="r"/>
              </a:tabLst>
            </a:pPr>
            <a:r>
              <a:rPr lang="en-US" sz="800" dirty="0" smtClean="0">
                <a:solidFill>
                  <a:srgbClr val="595959"/>
                </a:solidFill>
                <a:latin typeface="Agency FB" pitchFamily="34" charset="0"/>
                <a:cs typeface="Times New Roman" pitchFamily="18" charset="0"/>
              </a:rPr>
              <a:t>“Coordinated Response to Child Abuse &amp; Neglect via Minimum Data Set: </a:t>
            </a:r>
            <a:r>
              <a:rPr lang="en-US" sz="800" i="1" dirty="0" smtClean="0">
                <a:solidFill>
                  <a:srgbClr val="595959"/>
                </a:solidFill>
                <a:latin typeface="Agency FB" pitchFamily="34" charset="0"/>
                <a:cs typeface="Times New Roman" pitchFamily="18" charset="0"/>
              </a:rPr>
              <a:t>from planning to practice</a:t>
            </a:r>
            <a:r>
              <a:rPr lang="en-US" sz="800" dirty="0" smtClean="0">
                <a:solidFill>
                  <a:srgbClr val="595959"/>
                </a:solidFill>
                <a:latin typeface="Agency FB" pitchFamily="34" charset="0"/>
                <a:cs typeface="Times New Roman" pitchFamily="18" charset="0"/>
              </a:rPr>
              <a:t>” [GA</a:t>
            </a:r>
            <a:r>
              <a:rPr lang="en-US" sz="800" baseline="0" dirty="0" smtClean="0">
                <a:solidFill>
                  <a:srgbClr val="595959"/>
                </a:solidFill>
                <a:latin typeface="Agency FB" pitchFamily="34" charset="0"/>
                <a:cs typeface="Times New Roman" pitchFamily="18" charset="0"/>
              </a:rPr>
              <a:t> </a:t>
            </a:r>
            <a:r>
              <a:rPr lang="en-US" sz="800" baseline="0" dirty="0" err="1" smtClean="0">
                <a:solidFill>
                  <a:srgbClr val="595959"/>
                </a:solidFill>
                <a:latin typeface="Agency FB" pitchFamily="34" charset="0"/>
                <a:cs typeface="Times New Roman" pitchFamily="18" charset="0"/>
              </a:rPr>
              <a:t>Nr</a:t>
            </a:r>
            <a:r>
              <a:rPr lang="en-US" sz="800" dirty="0" smtClean="0">
                <a:solidFill>
                  <a:srgbClr val="595959"/>
                </a:solidFill>
                <a:latin typeface="Agency FB" pitchFamily="34" charset="0"/>
                <a:cs typeface="Times New Roman" pitchFamily="18" charset="0"/>
              </a:rPr>
              <a:t>: 810508 — CAN-MDS II — Funded by EU REC Programme 2014-2020]1</a:t>
            </a:r>
          </a:p>
          <a:p>
            <a:pPr algn="ctr">
              <a:tabLst>
                <a:tab pos="1977580" algn="ctr"/>
                <a:tab pos="3955157" algn="r"/>
              </a:tabLst>
            </a:pPr>
            <a:r>
              <a:rPr lang="en-US" sz="800" b="1" dirty="0" smtClean="0">
                <a:solidFill>
                  <a:schemeClr val="accent1"/>
                </a:solidFill>
                <a:latin typeface="Agency FB" pitchFamily="34" charset="0"/>
                <a:cs typeface="Times New Roman" pitchFamily="18" charset="0"/>
              </a:rPr>
              <a:t>CAN-MDS</a:t>
            </a:r>
            <a:r>
              <a:rPr lang="en-US" sz="800" b="1" baseline="0" dirty="0" smtClean="0">
                <a:solidFill>
                  <a:schemeClr val="accent1"/>
                </a:solidFill>
                <a:latin typeface="Agency FB" pitchFamily="34" charset="0"/>
                <a:cs typeface="Times New Roman" pitchFamily="18" charset="0"/>
              </a:rPr>
              <a:t> Operators’ Seminar</a:t>
            </a:r>
            <a:endParaRPr lang="en-US" sz="800" b="1" dirty="0" smtClean="0">
              <a:solidFill>
                <a:schemeClr val="accent1"/>
              </a:solidFill>
              <a:latin typeface="Agency FB" pitchFamily="34" charset="0"/>
              <a:cs typeface="Times New Roman" pitchFamily="18" charset="0"/>
            </a:endParaRPr>
          </a:p>
        </p:txBody>
      </p:sp>
      <p:pic>
        <p:nvPicPr>
          <p:cNvPr id="14" name="Picture 13"/>
          <p:cNvPicPr>
            <a:picLocks noChangeAspect="1"/>
          </p:cNvPicPr>
          <p:nvPr userDrawn="1"/>
        </p:nvPicPr>
        <p:blipFill>
          <a:blip r:embed="rId15" cstate="print"/>
          <a:stretch>
            <a:fillRect/>
          </a:stretch>
        </p:blipFill>
        <p:spPr>
          <a:xfrm>
            <a:off x="1327066" y="4848692"/>
            <a:ext cx="353501" cy="234298"/>
          </a:xfrm>
          <a:prstGeom prst="rect">
            <a:avLst/>
          </a:prstGeom>
        </p:spPr>
      </p:pic>
      <p:pic>
        <p:nvPicPr>
          <p:cNvPr id="9" name="Picture 2" descr="https://www.uncrcpc.org/wp-content/uploads/2019/01/logo.png"/>
          <p:cNvPicPr>
            <a:picLocks noChangeAspect="1" noChangeArrowheads="1"/>
          </p:cNvPicPr>
          <p:nvPr userDrawn="1"/>
        </p:nvPicPr>
        <p:blipFill>
          <a:blip r:embed="rId16" cstate="print"/>
          <a:srcRect/>
          <a:stretch>
            <a:fillRect/>
          </a:stretch>
        </p:blipFill>
        <p:spPr bwMode="auto">
          <a:xfrm>
            <a:off x="223961" y="4753301"/>
            <a:ext cx="453983" cy="374942"/>
          </a:xfrm>
          <a:prstGeom prst="rect">
            <a:avLst/>
          </a:prstGeom>
          <a:noFill/>
        </p:spPr>
      </p:pic>
      <p:pic>
        <p:nvPicPr>
          <p:cNvPr id="11" name="Picture 10"/>
          <p:cNvPicPr>
            <a:picLocks noChangeAspect="1" noChangeArrowheads="1"/>
          </p:cNvPicPr>
          <p:nvPr userDrawn="1"/>
        </p:nvPicPr>
        <p:blipFill>
          <a:blip r:embed="rId17" cstate="print"/>
          <a:srcRect l="9226" r="9710" b="17014"/>
          <a:stretch>
            <a:fillRect/>
          </a:stretch>
        </p:blipFill>
        <p:spPr bwMode="auto">
          <a:xfrm>
            <a:off x="802178" y="4802661"/>
            <a:ext cx="331472" cy="285658"/>
          </a:xfrm>
          <a:prstGeom prst="rect">
            <a:avLst/>
          </a:prstGeom>
          <a:noFill/>
          <a:ln w="9525">
            <a:noFill/>
            <a:miter lim="800000"/>
            <a:headEnd/>
            <a:tailEnd/>
          </a:ln>
          <a:effectLst/>
        </p:spPr>
      </p:pic>
    </p:spTree>
    <p:extLst>
      <p:ext uri="{BB962C8B-B14F-4D97-AF65-F5344CB8AC3E}">
        <p14:creationId xmlns="" xmlns:p14="http://schemas.microsoft.com/office/powerpoint/2010/main" val="41956351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txStyles>
    <p:titleStyle>
      <a:lvl1pPr algn="l" defTabSz="685783" rtl="0" eaLnBrk="1" latinLnBrk="0" hangingPunct="1">
        <a:lnSpc>
          <a:spcPct val="90000"/>
        </a:lnSpc>
        <a:spcBef>
          <a:spcPct val="0"/>
        </a:spcBef>
        <a:buNone/>
        <a:defRPr sz="2700" kern="1200">
          <a:solidFill>
            <a:schemeClr val="tx1"/>
          </a:solidFill>
          <a:latin typeface="Segoe UI Black" panose="020B0A02040204020203" pitchFamily="34" charset="0"/>
          <a:ea typeface="Segoe UI Black" panose="020B0A02040204020203" pitchFamily="34" charset="0"/>
          <a:cs typeface="+mj-cs"/>
        </a:defRPr>
      </a:lvl1pPr>
    </p:titleStyle>
    <p:bodyStyle>
      <a:lvl1pPr marL="171446" indent="-171446" algn="l" defTabSz="685783" rtl="0" eaLnBrk="1" latinLnBrk="0" hangingPunct="1">
        <a:lnSpc>
          <a:spcPct val="90000"/>
        </a:lnSpc>
        <a:spcBef>
          <a:spcPts val="750"/>
        </a:spcBef>
        <a:buFont typeface="Arial" panose="020B0604020202020204" pitchFamily="34" charset="0"/>
        <a:buChar char="•"/>
        <a:defRPr sz="2100" kern="1200">
          <a:solidFill>
            <a:schemeClr val="tx1"/>
          </a:solidFill>
          <a:latin typeface="Segoe UI Light" panose="020B0502040204020203" pitchFamily="34" charset="0"/>
          <a:ea typeface="+mn-ea"/>
          <a:cs typeface="Segoe UI Light" panose="020B0502040204020203" pitchFamily="34" charset="0"/>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Segoe UI Light" panose="020B0502040204020203" pitchFamily="34" charset="0"/>
          <a:ea typeface="+mn-ea"/>
          <a:cs typeface="Segoe UI Light" panose="020B0502040204020203" pitchFamily="34" charset="0"/>
        </a:defRPr>
      </a:lvl3pPr>
      <a:lvl4pPr marL="1200120"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Segoe UI Light" panose="020B0502040204020203" pitchFamily="34" charset="0"/>
          <a:ea typeface="+mn-ea"/>
          <a:cs typeface="Segoe UI Light" panose="020B0502040204020203" pitchFamily="34" charset="0"/>
        </a:defRPr>
      </a:lvl4pPr>
      <a:lvl5pPr marL="1543012"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Segoe UI Light" panose="020B0502040204020203" pitchFamily="34" charset="0"/>
          <a:ea typeface="+mn-ea"/>
          <a:cs typeface="Segoe UI Light" panose="020B0502040204020203" pitchFamily="34" charset="0"/>
        </a:defRPr>
      </a:lvl5pPr>
      <a:lvl6pPr marL="1885903"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el-GR"/>
      </a:defPPr>
      <a:lvl1pPr marL="0" algn="l" defTabSz="685783" rtl="0" eaLnBrk="1" latinLnBrk="0" hangingPunct="1">
        <a:defRPr sz="1400" kern="1200">
          <a:solidFill>
            <a:schemeClr val="tx1"/>
          </a:solidFill>
          <a:latin typeface="+mn-lt"/>
          <a:ea typeface="+mn-ea"/>
          <a:cs typeface="+mn-cs"/>
        </a:defRPr>
      </a:lvl1pPr>
      <a:lvl2pPr marL="342892" algn="l" defTabSz="685783" rtl="0" eaLnBrk="1" latinLnBrk="0" hangingPunct="1">
        <a:defRPr sz="1400" kern="1200">
          <a:solidFill>
            <a:schemeClr val="tx1"/>
          </a:solidFill>
          <a:latin typeface="+mn-lt"/>
          <a:ea typeface="+mn-ea"/>
          <a:cs typeface="+mn-cs"/>
        </a:defRPr>
      </a:lvl2pPr>
      <a:lvl3pPr marL="685783" algn="l" defTabSz="685783" rtl="0" eaLnBrk="1" latinLnBrk="0" hangingPunct="1">
        <a:defRPr sz="1400" kern="1200">
          <a:solidFill>
            <a:schemeClr val="tx1"/>
          </a:solidFill>
          <a:latin typeface="+mn-lt"/>
          <a:ea typeface="+mn-ea"/>
          <a:cs typeface="+mn-cs"/>
        </a:defRPr>
      </a:lvl3pPr>
      <a:lvl4pPr marL="1028675" algn="l" defTabSz="685783" rtl="0" eaLnBrk="1" latinLnBrk="0" hangingPunct="1">
        <a:defRPr sz="1400" kern="1200">
          <a:solidFill>
            <a:schemeClr val="tx1"/>
          </a:solidFill>
          <a:latin typeface="+mn-lt"/>
          <a:ea typeface="+mn-ea"/>
          <a:cs typeface="+mn-cs"/>
        </a:defRPr>
      </a:lvl4pPr>
      <a:lvl5pPr marL="1371566" algn="l" defTabSz="685783" rtl="0" eaLnBrk="1" latinLnBrk="0" hangingPunct="1">
        <a:defRPr sz="1400" kern="1200">
          <a:solidFill>
            <a:schemeClr val="tx1"/>
          </a:solidFill>
          <a:latin typeface="+mn-lt"/>
          <a:ea typeface="+mn-ea"/>
          <a:cs typeface="+mn-cs"/>
        </a:defRPr>
      </a:lvl5pPr>
      <a:lvl6pPr marL="1714457" algn="l" defTabSz="685783" rtl="0" eaLnBrk="1" latinLnBrk="0" hangingPunct="1">
        <a:defRPr sz="1400" kern="1200">
          <a:solidFill>
            <a:schemeClr val="tx1"/>
          </a:solidFill>
          <a:latin typeface="+mn-lt"/>
          <a:ea typeface="+mn-ea"/>
          <a:cs typeface="+mn-cs"/>
        </a:defRPr>
      </a:lvl6pPr>
      <a:lvl7pPr marL="2057348" algn="l" defTabSz="685783" rtl="0" eaLnBrk="1" latinLnBrk="0" hangingPunct="1">
        <a:defRPr sz="1400" kern="1200">
          <a:solidFill>
            <a:schemeClr val="tx1"/>
          </a:solidFill>
          <a:latin typeface="+mn-lt"/>
          <a:ea typeface="+mn-ea"/>
          <a:cs typeface="+mn-cs"/>
        </a:defRPr>
      </a:lvl7pPr>
      <a:lvl8pPr marL="2400240" algn="l" defTabSz="685783" rtl="0" eaLnBrk="1" latinLnBrk="0" hangingPunct="1">
        <a:defRPr sz="1400" kern="1200">
          <a:solidFill>
            <a:schemeClr val="tx1"/>
          </a:solidFill>
          <a:latin typeface="+mn-lt"/>
          <a:ea typeface="+mn-ea"/>
          <a:cs typeface="+mn-cs"/>
        </a:defRPr>
      </a:lvl8pPr>
      <a:lvl9pPr marL="2743132" algn="l" defTabSz="685783"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7.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www.childsafehouse.org/info/faqs/why-do-children-not-tell/"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861457"/>
            <a:ext cx="6858000" cy="771015"/>
          </a:xfrm>
        </p:spPr>
        <p:txBody>
          <a:bodyPr>
            <a:noAutofit/>
          </a:bodyPr>
          <a:lstStyle/>
          <a:p>
            <a:r>
              <a:rPr lang="el-GR" sz="4000" dirty="0">
                <a:latin typeface="Segoe UI Light" pitchFamily="34" charset="0"/>
                <a:cs typeface="Segoe UI Light" pitchFamily="34" charset="0"/>
              </a:rPr>
              <a:t>Αντιμετώπιση </a:t>
            </a:r>
            <a:r>
              <a:rPr lang="en-US" sz="4000" dirty="0" smtClean="0">
                <a:latin typeface="Segoe UI Light" pitchFamily="34" charset="0"/>
                <a:cs typeface="Segoe UI Light" pitchFamily="34" charset="0"/>
              </a:rPr>
              <a:t>CAN </a:t>
            </a:r>
            <a:r>
              <a:rPr lang="el-GR" sz="4000" dirty="0" smtClean="0">
                <a:latin typeface="Segoe UI Light" pitchFamily="34" charset="0"/>
                <a:cs typeface="Segoe UI Light" pitchFamily="34" charset="0"/>
              </a:rPr>
              <a:t>της </a:t>
            </a:r>
            <a:r>
              <a:rPr lang="el-GR" sz="4000" dirty="0">
                <a:latin typeface="Segoe UI Light" pitchFamily="34" charset="0"/>
                <a:cs typeface="Segoe UI Light" pitchFamily="34" charset="0"/>
              </a:rPr>
              <a:t>υπο-αναφοράς</a:t>
            </a:r>
          </a:p>
        </p:txBody>
      </p:sp>
      <p:sp>
        <p:nvSpPr>
          <p:cNvPr id="3" name="Subtitle 2"/>
          <p:cNvSpPr>
            <a:spLocks noGrp="1"/>
          </p:cNvSpPr>
          <p:nvPr>
            <p:ph type="subTitle" idx="1"/>
          </p:nvPr>
        </p:nvSpPr>
        <p:spPr>
          <a:xfrm>
            <a:off x="708950" y="2701528"/>
            <a:ext cx="7737676" cy="1241822"/>
          </a:xfrm>
        </p:spPr>
        <p:txBody>
          <a:bodyPr>
            <a:noAutofit/>
          </a:bodyPr>
          <a:lstStyle/>
          <a:p>
            <a:endParaRPr lang="en-US" sz="2400" dirty="0" smtClean="0">
              <a:solidFill>
                <a:schemeClr val="bg1">
                  <a:lumMod val="50000"/>
                </a:schemeClr>
              </a:solidFill>
              <a:ea typeface="Segoe UI Black" panose="020B0A02040204020203" pitchFamily="34" charset="0"/>
            </a:endParaRPr>
          </a:p>
          <a:p>
            <a:r>
              <a:rPr lang="en-US" sz="2400" dirty="0" smtClean="0">
                <a:solidFill>
                  <a:schemeClr val="bg1">
                    <a:lumMod val="50000"/>
                  </a:schemeClr>
                </a:solidFill>
                <a:ea typeface="Segoe UI Black" panose="020B0A02040204020203" pitchFamily="34" charset="0"/>
              </a:rPr>
              <a:t>responding to CAN disclosure, reporting CAN </a:t>
            </a:r>
          </a:p>
          <a:p>
            <a:r>
              <a:rPr lang="en-US" sz="2400" dirty="0" smtClean="0">
                <a:solidFill>
                  <a:schemeClr val="bg1">
                    <a:lumMod val="50000"/>
                  </a:schemeClr>
                </a:solidFill>
                <a:ea typeface="Segoe UI Black" panose="020B0A02040204020203" pitchFamily="34" charset="0"/>
              </a:rPr>
              <a:t>legal framework &amp; national mandates to report </a:t>
            </a:r>
          </a:p>
        </p:txBody>
      </p:sp>
    </p:spTree>
    <p:extLst>
      <p:ext uri="{BB962C8B-B14F-4D97-AF65-F5344CB8AC3E}">
        <p14:creationId xmlns="" xmlns:p14="http://schemas.microsoft.com/office/powerpoint/2010/main" val="29500401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25800"/>
            <a:ext cx="7886700" cy="892970"/>
          </a:xfrm>
        </p:spPr>
        <p:txBody>
          <a:bodyPr/>
          <a:lstStyle/>
          <a:p>
            <a:r>
              <a:rPr lang="el-GR" dirty="0" smtClean="0"/>
              <a:t>Απαντώντας στο παιδί</a:t>
            </a:r>
            <a:br>
              <a:rPr lang="el-GR" dirty="0" smtClean="0"/>
            </a:br>
            <a:r>
              <a:rPr lang="el-GR" dirty="0" smtClean="0"/>
              <a:t>Τι να κάνετε όταν το θύμα αποκαλύπτει </a:t>
            </a:r>
            <a:endParaRPr lang="el-GR" sz="2100" dirty="0">
              <a:latin typeface="Segoe UI Light" pitchFamily="34" charset="0"/>
              <a:cs typeface="Segoe UI Light" pitchFamily="34" charset="0"/>
            </a:endParaRPr>
          </a:p>
        </p:txBody>
      </p:sp>
      <p:sp>
        <p:nvSpPr>
          <p:cNvPr id="6" name="Content Placeholder 5"/>
          <p:cNvSpPr>
            <a:spLocks noGrp="1"/>
          </p:cNvSpPr>
          <p:nvPr>
            <p:ph idx="1"/>
          </p:nvPr>
        </p:nvSpPr>
        <p:spPr>
          <a:xfrm>
            <a:off x="573190" y="1188636"/>
            <a:ext cx="8235995" cy="3263504"/>
          </a:xfrm>
        </p:spPr>
        <p:txBody>
          <a:bodyPr>
            <a:noAutofit/>
          </a:bodyPr>
          <a:lstStyle/>
          <a:p>
            <a:r>
              <a:rPr lang="el-GR" sz="1600" dirty="0"/>
              <a:t>Δώστε στο παιδί </a:t>
            </a:r>
            <a:r>
              <a:rPr lang="el-GR" sz="1600" dirty="0" smtClean="0"/>
              <a:t>την </a:t>
            </a:r>
            <a:r>
              <a:rPr lang="el-GR" sz="1600" dirty="0"/>
              <a:t>πλήρη προσοχή</a:t>
            </a:r>
          </a:p>
          <a:p>
            <a:r>
              <a:rPr lang="el-GR" sz="1600" dirty="0"/>
              <a:t>Βρείτε ένα ιδιωτικό μέρος για να μιλήσετε χωρίς διακοπές</a:t>
            </a:r>
          </a:p>
          <a:p>
            <a:pPr lvl="1"/>
            <a:r>
              <a:rPr lang="el-GR" sz="1400" dirty="0"/>
              <a:t>Βάλτε το </a:t>
            </a:r>
            <a:r>
              <a:rPr lang="el-GR" sz="1400" dirty="0" smtClean="0"/>
              <a:t>παιδί να καθίσει </a:t>
            </a:r>
            <a:r>
              <a:rPr lang="el-GR" sz="1400" dirty="0"/>
              <a:t>άνετα </a:t>
            </a:r>
            <a:r>
              <a:rPr lang="el-GR" sz="1400" dirty="0" smtClean="0"/>
              <a:t>κοντά σας, </a:t>
            </a:r>
            <a:r>
              <a:rPr lang="el-GR" sz="1400" dirty="0"/>
              <a:t>όχι πίσω από ένα γραφείο</a:t>
            </a:r>
          </a:p>
          <a:p>
            <a:r>
              <a:rPr lang="el-GR" sz="1600" dirty="0"/>
              <a:t>Διαβεβαιώστε το παιδί ότι είναι σωστό να </a:t>
            </a:r>
            <a:r>
              <a:rPr lang="el-GR" sz="1600" dirty="0" smtClean="0"/>
              <a:t>μιλήσει </a:t>
            </a:r>
            <a:r>
              <a:rPr lang="el-GR" sz="1600" dirty="0"/>
              <a:t>και ότι δεν </a:t>
            </a:r>
            <a:r>
              <a:rPr lang="el-GR" sz="1600" dirty="0" smtClean="0"/>
              <a:t>υπάρχει ή θα υπάρξει κάποιο </a:t>
            </a:r>
            <a:r>
              <a:rPr lang="el-GR" sz="1600" dirty="0"/>
              <a:t>πρόβλημα</a:t>
            </a:r>
          </a:p>
          <a:p>
            <a:r>
              <a:rPr lang="el-GR" sz="1600" dirty="0"/>
              <a:t>Υποστηρίξτε το παιδί: "Λυπάμαι που </a:t>
            </a:r>
            <a:r>
              <a:rPr lang="el-GR" sz="1600" dirty="0" smtClean="0"/>
              <a:t>σου </a:t>
            </a:r>
            <a:r>
              <a:rPr lang="el-GR" sz="1600" dirty="0"/>
              <a:t>συνέβη."</a:t>
            </a:r>
          </a:p>
          <a:p>
            <a:r>
              <a:rPr lang="el-GR" sz="1600" dirty="0"/>
              <a:t>Διατηρήστε μια ήρεμη εμφάνιση. </a:t>
            </a:r>
            <a:r>
              <a:rPr lang="el-GR" sz="1600" dirty="0" smtClean="0"/>
              <a:t>Κρατήστε </a:t>
            </a:r>
            <a:r>
              <a:rPr lang="el-GR" sz="1600" dirty="0"/>
              <a:t>τα συναισθήματά σας υπό έλεγχο</a:t>
            </a:r>
          </a:p>
          <a:p>
            <a:r>
              <a:rPr lang="el-GR" sz="1600" dirty="0"/>
              <a:t>Χρησιμοποιήστε ανοιχτές ερωτήσεις όπως:</a:t>
            </a:r>
          </a:p>
          <a:p>
            <a:pPr lvl="1"/>
            <a:r>
              <a:rPr lang="el-GR" sz="1400" dirty="0"/>
              <a:t>"Μπορείς να μου πεις τι έγινε?" ή</a:t>
            </a:r>
          </a:p>
          <a:p>
            <a:pPr lvl="1"/>
            <a:r>
              <a:rPr lang="el-GR" sz="1400" dirty="0"/>
              <a:t>"Αναρωτιέμαι ποιος </a:t>
            </a:r>
            <a:r>
              <a:rPr lang="el-GR" sz="1400" dirty="0" smtClean="0"/>
              <a:t>σε </a:t>
            </a:r>
            <a:r>
              <a:rPr lang="el-GR" sz="1400" dirty="0"/>
              <a:t>δίδαξε πώς να το </a:t>
            </a:r>
            <a:r>
              <a:rPr lang="el-GR" sz="1400" dirty="0" smtClean="0"/>
              <a:t>κάνεις </a:t>
            </a:r>
            <a:r>
              <a:rPr lang="el-GR" sz="1400" dirty="0"/>
              <a:t>αυτό."</a:t>
            </a:r>
          </a:p>
          <a:p>
            <a:r>
              <a:rPr lang="el-GR" sz="1600" dirty="0"/>
              <a:t>Αποδεχτείτε ότι το παιδί θα αποκαλύψει μόνο </a:t>
            </a:r>
            <a:r>
              <a:rPr lang="el-GR" sz="1600" dirty="0" smtClean="0"/>
              <a:t>όσα τον κάνουν να νιώθει άνετα και αναγνωρίστε τη </a:t>
            </a:r>
            <a:r>
              <a:rPr lang="el-GR" sz="1600" dirty="0"/>
              <a:t>γενναιότητα και τη δύναμη του παιδιού </a:t>
            </a:r>
            <a:r>
              <a:rPr lang="el-GR" sz="1600" dirty="0" smtClean="0"/>
              <a:t>να </a:t>
            </a:r>
            <a:r>
              <a:rPr lang="el-GR" sz="1600" dirty="0"/>
              <a:t>μιλήσει για κάτι </a:t>
            </a:r>
            <a:r>
              <a:rPr lang="el-GR" sz="1600" dirty="0" smtClean="0"/>
              <a:t>που του </a:t>
            </a:r>
            <a:r>
              <a:rPr lang="el-GR" sz="1600" dirty="0"/>
              <a:t>είναι δύσκολο</a:t>
            </a:r>
            <a:endParaRPr lang="en-US" sz="2000" i="1" dirty="0" smtClean="0"/>
          </a:p>
        </p:txBody>
      </p:sp>
      <p:sp>
        <p:nvSpPr>
          <p:cNvPr id="8" name="Rectangle 7"/>
          <p:cNvSpPr/>
          <p:nvPr/>
        </p:nvSpPr>
        <p:spPr>
          <a:xfrm>
            <a:off x="7559741" y="67397"/>
            <a:ext cx="2205054" cy="761747"/>
          </a:xfrm>
          <a:prstGeom prst="rect">
            <a:avLst/>
          </a:prstGeom>
        </p:spPr>
        <p:txBody>
          <a:bodyPr wrap="square" lIns="68580" tIns="34290" rIns="68580" bIns="34290">
            <a:spAutoFit/>
          </a:bodyPr>
          <a:lstStyle/>
          <a:p>
            <a:r>
              <a:rPr lang="en-US" sz="4500" b="1" dirty="0" smtClean="0">
                <a:solidFill>
                  <a:schemeClr val="accent1"/>
                </a:solidFill>
                <a:latin typeface="Tekton Pro" pitchFamily="34" charset="0"/>
              </a:rPr>
              <a:t>Do</a:t>
            </a:r>
            <a:endParaRPr lang="en-US" sz="4500" b="1" dirty="0">
              <a:solidFill>
                <a:schemeClr val="accent1"/>
              </a:solidFill>
              <a:latin typeface="Tekton Pro" pitchFamily="34" charset="0"/>
            </a:endParaRPr>
          </a:p>
        </p:txBody>
      </p:sp>
    </p:spTree>
    <p:extLst>
      <p:ext uri="{BB962C8B-B14F-4D97-AF65-F5344CB8AC3E}">
        <p14:creationId xmlns="" xmlns:p14="http://schemas.microsoft.com/office/powerpoint/2010/main" val="360746227"/>
      </p:ext>
    </p:extLst>
  </p:cSld>
  <p:clrMapOvr>
    <a:masterClrMapping/>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18035" y="1119972"/>
            <a:ext cx="8227202" cy="3420197"/>
          </a:xfrm>
        </p:spPr>
        <p:txBody>
          <a:bodyPr>
            <a:noAutofit/>
          </a:bodyPr>
          <a:lstStyle/>
          <a:p>
            <a:pPr lvl="0">
              <a:defRPr/>
            </a:pPr>
            <a:r>
              <a:rPr lang="el-GR" sz="2200" dirty="0"/>
              <a:t>Αφήστε το παιδί να πάρει τον χρόνο του</a:t>
            </a:r>
          </a:p>
          <a:p>
            <a:pPr lvl="0">
              <a:defRPr/>
            </a:pPr>
            <a:r>
              <a:rPr lang="el-GR" sz="2200" dirty="0"/>
              <a:t>Αφήστε το παιδί να χρησιμοποιήσει τις δικές του λέξεις. </a:t>
            </a:r>
            <a:r>
              <a:rPr lang="el-GR" sz="2200" dirty="0" smtClean="0"/>
              <a:t>Χρησιμοποιήστε </a:t>
            </a:r>
            <a:r>
              <a:rPr lang="el-GR" sz="2200" dirty="0"/>
              <a:t>το λεξιλόγιο του παιδιού</a:t>
            </a:r>
          </a:p>
          <a:p>
            <a:pPr lvl="0">
              <a:defRPr/>
            </a:pPr>
            <a:r>
              <a:rPr lang="el-GR" sz="2200" dirty="0"/>
              <a:t>Πείτε στο παιδί τι σκοπεύετε να κάνετε στη συνέχεια</a:t>
            </a:r>
          </a:p>
          <a:p>
            <a:pPr lvl="1">
              <a:defRPr/>
            </a:pPr>
            <a:r>
              <a:rPr lang="el-GR" sz="1900" dirty="0"/>
              <a:t>Ενημερώστε τον: «Πρέπει να </a:t>
            </a:r>
            <a:r>
              <a:rPr lang="el-GR" sz="1900" dirty="0" smtClean="0"/>
              <a:t>το πούμε </a:t>
            </a:r>
            <a:r>
              <a:rPr lang="el-GR" sz="1900" dirty="0"/>
              <a:t>(όνομα). </a:t>
            </a:r>
            <a:r>
              <a:rPr lang="el-GR" sz="1900" dirty="0" smtClean="0"/>
              <a:t>Εκεί ξέρουν </a:t>
            </a:r>
            <a:r>
              <a:rPr lang="el-GR" sz="1900" dirty="0"/>
              <a:t>πώς να βοηθήσουν τα παιδιά και τις οικογένειες. </a:t>
            </a:r>
            <a:r>
              <a:rPr lang="el-GR" sz="1900" dirty="0" smtClean="0"/>
              <a:t>"</a:t>
            </a:r>
            <a:endParaRPr lang="el-GR" sz="2200" dirty="0"/>
          </a:p>
          <a:p>
            <a:pPr lvl="0">
              <a:defRPr/>
            </a:pPr>
            <a:r>
              <a:rPr lang="el-GR" sz="2200" dirty="0"/>
              <a:t>Κρατήστε γραπτές σημειώσεις για το τι σας είπε το παιδί</a:t>
            </a:r>
          </a:p>
          <a:p>
            <a:pPr lvl="1">
              <a:defRPr/>
            </a:pPr>
            <a:r>
              <a:rPr lang="el-GR" sz="1900" dirty="0"/>
              <a:t>δημιουργήστε μερικές πολύ σύντομες σημειώσεις εκείνη τη στιγμή και γράψτε τις λεπτομερώς το συντομότερο δυνατό αφού μιλήσετε με το παιδί</a:t>
            </a:r>
            <a:endParaRPr lang="en-US" sz="1900" dirty="0" smtClean="0"/>
          </a:p>
        </p:txBody>
      </p:sp>
      <p:sp>
        <p:nvSpPr>
          <p:cNvPr id="8" name="Rectangle 7"/>
          <p:cNvSpPr/>
          <p:nvPr/>
        </p:nvSpPr>
        <p:spPr>
          <a:xfrm>
            <a:off x="6440183" y="282333"/>
            <a:ext cx="2205054" cy="761747"/>
          </a:xfrm>
          <a:prstGeom prst="rect">
            <a:avLst/>
          </a:prstGeom>
        </p:spPr>
        <p:txBody>
          <a:bodyPr wrap="square" lIns="68580" tIns="34290" rIns="68580" bIns="34290">
            <a:spAutoFit/>
          </a:bodyPr>
          <a:lstStyle/>
          <a:p>
            <a:r>
              <a:rPr lang="en-US" sz="4500" b="1" dirty="0" smtClean="0">
                <a:solidFill>
                  <a:schemeClr val="accent1"/>
                </a:solidFill>
                <a:latin typeface="Tekton Pro" pitchFamily="34" charset="0"/>
              </a:rPr>
              <a:t>Do</a:t>
            </a:r>
            <a:endParaRPr lang="en-US" sz="4500" b="1" dirty="0">
              <a:solidFill>
                <a:schemeClr val="accent1"/>
              </a:solidFill>
              <a:latin typeface="Tekton Pro" pitchFamily="34" charset="0"/>
            </a:endParaRPr>
          </a:p>
        </p:txBody>
      </p:sp>
    </p:spTree>
    <p:extLst>
      <p:ext uri="{BB962C8B-B14F-4D97-AF65-F5344CB8AC3E}">
        <p14:creationId xmlns="" xmlns:p14="http://schemas.microsoft.com/office/powerpoint/2010/main" val="360746227"/>
      </p:ext>
    </p:extLst>
  </p:cSld>
  <p:clrMapOvr>
    <a:masterClrMapping/>
  </p:clrMapOvr>
  <p:transition>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244609" y="1163147"/>
            <a:ext cx="8131334" cy="3427377"/>
          </a:xfrm>
        </p:spPr>
        <p:txBody>
          <a:bodyPr>
            <a:noAutofit/>
          </a:bodyPr>
          <a:lstStyle/>
          <a:p>
            <a:pPr marL="270000" indent="-270000">
              <a:lnSpc>
                <a:spcPct val="120000"/>
              </a:lnSpc>
              <a:spcBef>
                <a:spcPts val="450"/>
              </a:spcBef>
            </a:pPr>
            <a:r>
              <a:rPr lang="el-GR" sz="1600" dirty="0"/>
              <a:t>Μην ενεργείτε σοκαρισμένος, θυμωμένος ή αναστατωμένος με αυτό που μπορεί να πει ή να κάνει ένα παιδί. Παραμείνετε ανοιχτοί για περισσότερες πληροφορίες</a:t>
            </a:r>
          </a:p>
          <a:p>
            <a:pPr marL="270000" indent="-270000">
              <a:lnSpc>
                <a:spcPct val="120000"/>
              </a:lnSpc>
              <a:spcBef>
                <a:spcPts val="450"/>
              </a:spcBef>
            </a:pPr>
            <a:r>
              <a:rPr lang="el-GR" sz="1600" dirty="0"/>
              <a:t>Μην φοβάστε να πείτε το "λάθος" πράγμα</a:t>
            </a:r>
          </a:p>
          <a:p>
            <a:pPr marL="270000" indent="-270000">
              <a:lnSpc>
                <a:spcPct val="120000"/>
              </a:lnSpc>
              <a:spcBef>
                <a:spcPts val="450"/>
              </a:spcBef>
            </a:pPr>
            <a:r>
              <a:rPr lang="el-GR" sz="1600" dirty="0"/>
              <a:t>Μην κάνετε το παιδί να αισθάνεται διαφορετικό ή να ξεχωρίζει</a:t>
            </a:r>
          </a:p>
          <a:p>
            <a:pPr marL="270000" indent="-270000">
              <a:lnSpc>
                <a:spcPct val="120000"/>
              </a:lnSpc>
              <a:spcBef>
                <a:spcPts val="450"/>
              </a:spcBef>
            </a:pPr>
            <a:r>
              <a:rPr lang="el-GR" sz="1600" dirty="0"/>
              <a:t>Μην πιέζετε για λεπτομέρειες πέρα από αυτό που το παιδί είναι διατεθειμένο να μοιραστεί. Δεν χρειάζεται να </a:t>
            </a:r>
            <a:r>
              <a:rPr lang="el-GR" sz="1600" dirty="0" smtClean="0"/>
              <a:t>αποδείξετε κάτι στο επίπεδο της καταγραφής </a:t>
            </a:r>
            <a:r>
              <a:rPr lang="en-US" sz="1600" dirty="0" smtClean="0"/>
              <a:t>CAN</a:t>
            </a:r>
            <a:endParaRPr lang="el-GR" sz="1600" dirty="0"/>
          </a:p>
          <a:p>
            <a:pPr marL="270000" indent="-270000">
              <a:lnSpc>
                <a:spcPct val="120000"/>
              </a:lnSpc>
              <a:spcBef>
                <a:spcPts val="450"/>
              </a:spcBef>
            </a:pPr>
            <a:r>
              <a:rPr lang="el-GR" sz="1600" dirty="0"/>
              <a:t>Μην υποβάλετε ερωτηματολογικές ή προκλητικές ερωτήσεις, μην κάνετε «γιατί ερωτήσεις» που απαιτούν από το παιδί να εξηγήσει ενέργειες που μπορεί να μην </a:t>
            </a:r>
            <a:r>
              <a:rPr lang="el-GR" sz="1600" dirty="0" smtClean="0"/>
              <a:t>καταλαβαίνει καν</a:t>
            </a:r>
            <a:endParaRPr lang="el-GR" sz="1600" dirty="0"/>
          </a:p>
          <a:p>
            <a:pPr marL="270000" indent="-270000">
              <a:lnSpc>
                <a:spcPct val="120000"/>
              </a:lnSpc>
              <a:spcBef>
                <a:spcPts val="450"/>
              </a:spcBef>
            </a:pPr>
            <a:r>
              <a:rPr lang="el-GR" sz="1600" dirty="0"/>
              <a:t>Μην κάνετε ερωτήσεις που </a:t>
            </a:r>
            <a:r>
              <a:rPr lang="el-GR" sz="1600" dirty="0" smtClean="0"/>
              <a:t>επιρρίπτουν </a:t>
            </a:r>
            <a:r>
              <a:rPr lang="el-GR" sz="1600" dirty="0"/>
              <a:t>φταίξιμο όπως "</a:t>
            </a:r>
            <a:r>
              <a:rPr lang="el-GR" sz="1600" dirty="0" smtClean="0"/>
              <a:t>Προσπάθησες </a:t>
            </a:r>
            <a:r>
              <a:rPr lang="el-GR" sz="1600" dirty="0"/>
              <a:t>να </a:t>
            </a:r>
            <a:r>
              <a:rPr lang="el-GR" sz="1600" dirty="0" smtClean="0"/>
              <a:t>το σταματήσεις;" </a:t>
            </a:r>
            <a:r>
              <a:rPr lang="el-GR" sz="1600" dirty="0"/>
              <a:t>ή "Φώναξες ή έκλαψες για βοήθεια;"</a:t>
            </a:r>
            <a:endParaRPr lang="en-US" sz="1600" dirty="0" smtClean="0"/>
          </a:p>
        </p:txBody>
      </p:sp>
      <p:sp>
        <p:nvSpPr>
          <p:cNvPr id="4" name="Rectangle 3"/>
          <p:cNvSpPr/>
          <p:nvPr/>
        </p:nvSpPr>
        <p:spPr>
          <a:xfrm>
            <a:off x="6346665" y="261551"/>
            <a:ext cx="2205054" cy="761747"/>
          </a:xfrm>
          <a:prstGeom prst="rect">
            <a:avLst/>
          </a:prstGeom>
        </p:spPr>
        <p:txBody>
          <a:bodyPr wrap="square" lIns="68580" tIns="34290" rIns="68580" bIns="34290">
            <a:spAutoFit/>
          </a:bodyPr>
          <a:lstStyle/>
          <a:p>
            <a:r>
              <a:rPr lang="en-US" sz="4500" b="1" dirty="0" smtClean="0">
                <a:solidFill>
                  <a:schemeClr val="accent2"/>
                </a:solidFill>
                <a:latin typeface="Tekton Pro" pitchFamily="34" charset="0"/>
              </a:rPr>
              <a:t>Do Not</a:t>
            </a:r>
            <a:endParaRPr lang="en-US" sz="4500" b="1" dirty="0">
              <a:solidFill>
                <a:schemeClr val="accent2"/>
              </a:solidFill>
              <a:latin typeface="Tekton Pro" pitchFamily="34" charset="0"/>
            </a:endParaRPr>
          </a:p>
        </p:txBody>
      </p:sp>
    </p:spTree>
    <p:extLst>
      <p:ext uri="{BB962C8B-B14F-4D97-AF65-F5344CB8AC3E}">
        <p14:creationId xmlns="" xmlns:p14="http://schemas.microsoft.com/office/powerpoint/2010/main" val="360746227"/>
      </p:ext>
    </p:extLst>
  </p:cSld>
  <p:clrMapOvr>
    <a:masterClrMapping/>
  </p:clrMapOvr>
  <p:transition>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370115" y="1205345"/>
            <a:ext cx="8143690" cy="3427377"/>
          </a:xfrm>
        </p:spPr>
        <p:txBody>
          <a:bodyPr>
            <a:noAutofit/>
          </a:bodyPr>
          <a:lstStyle/>
          <a:p>
            <a:pPr marL="270000" indent="-270000">
              <a:lnSpc>
                <a:spcPct val="120000"/>
              </a:lnSpc>
              <a:spcBef>
                <a:spcPts val="450"/>
              </a:spcBef>
              <a:defRPr/>
            </a:pPr>
            <a:r>
              <a:rPr lang="el-GR" sz="1700" dirty="0"/>
              <a:t>Μην </a:t>
            </a:r>
            <a:r>
              <a:rPr lang="el-GR" sz="1700" dirty="0" smtClean="0"/>
              <a:t>δίδετε </a:t>
            </a:r>
            <a:r>
              <a:rPr lang="el-GR" sz="1700" dirty="0"/>
              <a:t>υποσχέσεις που δεν μπορείτε να τηρήσετε. </a:t>
            </a:r>
            <a:r>
              <a:rPr lang="el-GR" sz="1700" dirty="0" smtClean="0"/>
              <a:t>Μην </a:t>
            </a:r>
            <a:r>
              <a:rPr lang="el-GR" sz="1700" dirty="0"/>
              <a:t>υποσχεθείτε να μην πείτε σε κανέναν για την αποκάλυψη του παιδιού για πιθανή κακοποίηση ή παραμέληση.</a:t>
            </a:r>
          </a:p>
          <a:p>
            <a:pPr marL="270000" indent="-270000">
              <a:lnSpc>
                <a:spcPct val="120000"/>
              </a:lnSpc>
              <a:spcBef>
                <a:spcPts val="450"/>
              </a:spcBef>
              <a:defRPr/>
            </a:pPr>
            <a:r>
              <a:rPr lang="el-GR" sz="1700" dirty="0"/>
              <a:t>Μην κάνετε θυμωμένα ή επικριτικά σχόλια σχετικά με τον υποτιθέμενο δράστη. Συχνά είναι γνωστά, αγαπημένα ή συμπαθητικά </a:t>
            </a:r>
            <a:r>
              <a:rPr lang="el-GR" sz="1700" dirty="0" smtClean="0"/>
              <a:t>άτομα από </a:t>
            </a:r>
            <a:r>
              <a:rPr lang="el-GR" sz="1700" dirty="0"/>
              <a:t>το παιδί. Οι προτεινόμενες δηλώσεις είναι: «Αυτό </a:t>
            </a:r>
            <a:r>
              <a:rPr lang="el-GR" sz="1700" dirty="0" smtClean="0"/>
              <a:t>που σου έκανε ήταν </a:t>
            </a:r>
            <a:r>
              <a:rPr lang="el-GR" sz="1700" dirty="0"/>
              <a:t>λάθος. Λυπάμαι που σου συνέβη. " ή «Ήταν άδικο </a:t>
            </a:r>
            <a:r>
              <a:rPr lang="el-GR" sz="1700" dirty="0" smtClean="0"/>
              <a:t>αυτό που σου έκανε. </a:t>
            </a:r>
            <a:r>
              <a:rPr lang="el-GR" sz="1700" dirty="0"/>
              <a:t>Λυπάμαι που συνέβη. "</a:t>
            </a:r>
          </a:p>
          <a:p>
            <a:pPr marL="270000" indent="-270000">
              <a:lnSpc>
                <a:spcPct val="120000"/>
              </a:lnSpc>
              <a:spcBef>
                <a:spcPts val="450"/>
              </a:spcBef>
              <a:defRPr/>
            </a:pPr>
            <a:r>
              <a:rPr lang="el-GR" sz="1700" dirty="0"/>
              <a:t>Μην </a:t>
            </a:r>
            <a:r>
              <a:rPr lang="el-GR" sz="1700" dirty="0" smtClean="0"/>
              <a:t>έρχεστε αντιμέτωπος με τον </a:t>
            </a:r>
            <a:r>
              <a:rPr lang="el-GR" sz="1700" dirty="0"/>
              <a:t>δράστη</a:t>
            </a:r>
          </a:p>
          <a:p>
            <a:pPr marL="270000" indent="-270000">
              <a:lnSpc>
                <a:spcPct val="120000"/>
              </a:lnSpc>
              <a:spcBef>
                <a:spcPts val="450"/>
              </a:spcBef>
              <a:defRPr/>
            </a:pPr>
            <a:r>
              <a:rPr lang="el-GR" sz="1700" dirty="0"/>
              <a:t>Μην αποκαλύπτετε </a:t>
            </a:r>
            <a:r>
              <a:rPr lang="el-GR" sz="1700" dirty="0" smtClean="0"/>
              <a:t>πληροφορίες. Να έχετε πάντα </a:t>
            </a:r>
            <a:r>
              <a:rPr lang="el-GR" sz="1700" dirty="0"/>
              <a:t>κατά νου το δικαίωμα του παιδιού στο απόρρητο</a:t>
            </a:r>
            <a:endParaRPr lang="en-US" sz="1700" dirty="0" smtClean="0"/>
          </a:p>
        </p:txBody>
      </p:sp>
      <p:sp>
        <p:nvSpPr>
          <p:cNvPr id="4" name="Rectangle 3"/>
          <p:cNvSpPr/>
          <p:nvPr/>
        </p:nvSpPr>
        <p:spPr>
          <a:xfrm>
            <a:off x="6346665" y="261551"/>
            <a:ext cx="2205054" cy="761747"/>
          </a:xfrm>
          <a:prstGeom prst="rect">
            <a:avLst/>
          </a:prstGeom>
        </p:spPr>
        <p:txBody>
          <a:bodyPr wrap="square" lIns="68580" tIns="34290" rIns="68580" bIns="34290">
            <a:spAutoFit/>
          </a:bodyPr>
          <a:lstStyle/>
          <a:p>
            <a:r>
              <a:rPr lang="en-US" sz="4500" b="1" dirty="0" smtClean="0">
                <a:solidFill>
                  <a:schemeClr val="accent2"/>
                </a:solidFill>
                <a:latin typeface="Tekton Pro" pitchFamily="34" charset="0"/>
              </a:rPr>
              <a:t>Do Not</a:t>
            </a:r>
            <a:endParaRPr lang="en-US" sz="4500" b="1" dirty="0">
              <a:solidFill>
                <a:schemeClr val="accent2"/>
              </a:solidFill>
              <a:latin typeface="Tekton Pro" pitchFamily="34" charset="0"/>
            </a:endParaRPr>
          </a:p>
        </p:txBody>
      </p:sp>
    </p:spTree>
    <p:extLst>
      <p:ext uri="{BB962C8B-B14F-4D97-AF65-F5344CB8AC3E}">
        <p14:creationId xmlns="" xmlns:p14="http://schemas.microsoft.com/office/powerpoint/2010/main" val="360746227"/>
      </p:ext>
    </p:extLst>
  </p:cSld>
  <p:clrMapOvr>
    <a:masterClrMapping/>
  </p:clrMapOvr>
  <p:transition>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Προοτεινόμενες Ερωτήσεις</a:t>
            </a:r>
            <a:endParaRPr lang="en-US" dirty="0"/>
          </a:p>
        </p:txBody>
      </p:sp>
      <p:sp>
        <p:nvSpPr>
          <p:cNvPr id="3" name="Content Placeholder 2"/>
          <p:cNvSpPr>
            <a:spLocks noGrp="1"/>
          </p:cNvSpPr>
          <p:nvPr>
            <p:ph idx="1"/>
          </p:nvPr>
        </p:nvSpPr>
        <p:spPr>
          <a:xfrm>
            <a:off x="494270" y="1258006"/>
            <a:ext cx="4208358" cy="3263504"/>
          </a:xfrm>
        </p:spPr>
        <p:txBody>
          <a:bodyPr>
            <a:noAutofit/>
          </a:bodyPr>
          <a:lstStyle/>
          <a:p>
            <a:r>
              <a:rPr lang="el-GR" sz="2000" b="1" dirty="0" smtClean="0">
                <a:solidFill>
                  <a:schemeClr val="accent1"/>
                </a:solidFill>
              </a:rPr>
              <a:t>Περιορίστε τις ρωτήσεις </a:t>
            </a:r>
            <a:r>
              <a:rPr lang="el-GR" sz="2000" b="1" dirty="0" smtClean="0"/>
              <a:t>μόνο στις ακόλουθες εάν το παιδί δεν σας έδωσε ακόμη τις πληροφορίες:</a:t>
            </a:r>
            <a:endParaRPr lang="en-US" sz="2000" b="1" dirty="0" smtClean="0"/>
          </a:p>
          <a:p>
            <a:pPr lvl="1"/>
            <a:r>
              <a:rPr lang="el-GR" sz="2000" i="1" dirty="0"/>
              <a:t>Τι συνέβη?</a:t>
            </a:r>
          </a:p>
          <a:p>
            <a:pPr lvl="1"/>
            <a:r>
              <a:rPr lang="el-GR" sz="2000" i="1" dirty="0"/>
              <a:t>Πότε συνέβη?</a:t>
            </a:r>
          </a:p>
          <a:p>
            <a:pPr lvl="1"/>
            <a:r>
              <a:rPr lang="el-GR" sz="2000" i="1" dirty="0"/>
              <a:t>Πού συνέβη?</a:t>
            </a:r>
          </a:p>
          <a:p>
            <a:pPr lvl="1"/>
            <a:r>
              <a:rPr lang="el-GR" sz="2000" i="1" dirty="0"/>
              <a:t>Ποιος το έκανε?</a:t>
            </a:r>
          </a:p>
          <a:p>
            <a:pPr lvl="1"/>
            <a:r>
              <a:rPr lang="el-GR" sz="2000" i="1" dirty="0" smtClean="0"/>
              <a:t>Πώς γνωριστήκατε; </a:t>
            </a:r>
            <a:r>
              <a:rPr lang="el-GR" sz="2000" i="1" dirty="0"/>
              <a:t>(Εάν η σχέση του κακοποιητή είναι ασαφής.)</a:t>
            </a:r>
            <a:endParaRPr lang="en-US" sz="2000" i="1" dirty="0" smtClean="0"/>
          </a:p>
        </p:txBody>
      </p:sp>
      <p:sp>
        <p:nvSpPr>
          <p:cNvPr id="4" name="Content Placeholder 2"/>
          <p:cNvSpPr txBox="1">
            <a:spLocks/>
          </p:cNvSpPr>
          <p:nvPr/>
        </p:nvSpPr>
        <p:spPr>
          <a:xfrm>
            <a:off x="4596494" y="1263448"/>
            <a:ext cx="3867150" cy="3263504"/>
          </a:xfrm>
          <a:prstGeom prst="rect">
            <a:avLst/>
          </a:prstGeom>
        </p:spPr>
        <p:txBody>
          <a:bodyPr vert="horz" lIns="68580" tIns="34290" rIns="68580" bIns="34290" rtlCol="0">
            <a:normAutofit/>
          </a:bodyPr>
          <a:lstStyle/>
          <a:p>
            <a:pPr marL="271457" indent="-271457" defTabSz="685783">
              <a:lnSpc>
                <a:spcPct val="80000"/>
              </a:lnSpc>
              <a:spcBef>
                <a:spcPts val="750"/>
              </a:spcBef>
              <a:buClr>
                <a:schemeClr val="accent1"/>
              </a:buClr>
              <a:buFont typeface="Wingdings 3" panose="05040102010807070707" pitchFamily="18" charset="2"/>
              <a:buChar char="´"/>
            </a:pPr>
            <a:r>
              <a:rPr lang="el-GR" sz="2000" b="1" dirty="0" smtClean="0">
                <a:solidFill>
                  <a:schemeClr val="accent2"/>
                </a:solidFill>
                <a:latin typeface="Segoe UI Light" panose="020B0502040204020203" pitchFamily="34" charset="0"/>
                <a:cs typeface="Segoe UI Light" panose="020B0502040204020203" pitchFamily="34" charset="0"/>
              </a:rPr>
              <a:t>Μην ρωτάτε ερωτήσεις </a:t>
            </a:r>
            <a:r>
              <a:rPr lang="el-GR" sz="2000" b="1" dirty="0" smtClean="0">
                <a:latin typeface="Segoe UI Light" panose="020B0502040204020203" pitchFamily="34" charset="0"/>
                <a:cs typeface="Segoe UI Light" panose="020B0502040204020203" pitchFamily="34" charset="0"/>
              </a:rPr>
              <a:t>που μπορεί υπαινίσσονται ότι ήταν σφάλμα εκ μέρους του παιδιού:</a:t>
            </a:r>
            <a:r>
              <a:rPr lang="en-US" sz="2000" b="1" dirty="0" smtClean="0">
                <a:latin typeface="Segoe UI Light" panose="020B0502040204020203" pitchFamily="34" charset="0"/>
                <a:cs typeface="Segoe UI Light" panose="020B0502040204020203" pitchFamily="34" charset="0"/>
              </a:rPr>
              <a:t> </a:t>
            </a:r>
            <a:endParaRPr lang="en-US" sz="2000" dirty="0" smtClean="0">
              <a:latin typeface="Segoe UI Light" panose="020B0502040204020203" pitchFamily="34" charset="0"/>
              <a:cs typeface="Segoe UI Light" panose="020B0502040204020203" pitchFamily="34" charset="0"/>
            </a:endParaRPr>
          </a:p>
          <a:p>
            <a:pPr marL="614357" lvl="1" indent="-271457" defTabSz="685783">
              <a:lnSpc>
                <a:spcPct val="80000"/>
              </a:lnSpc>
              <a:spcBef>
                <a:spcPts val="750"/>
              </a:spcBef>
              <a:buClr>
                <a:schemeClr val="accent1"/>
              </a:buClr>
              <a:buFont typeface="Wingdings 3" panose="05040102010807070707" pitchFamily="18" charset="2"/>
              <a:buChar char="´"/>
            </a:pPr>
            <a:r>
              <a:rPr lang="el-GR" sz="2000" i="1" dirty="0">
                <a:latin typeface="Segoe UI Light" panose="020B0502040204020203" pitchFamily="34" charset="0"/>
                <a:cs typeface="Segoe UI Light" panose="020B0502040204020203" pitchFamily="34" charset="0"/>
              </a:rPr>
              <a:t>Γιατί δεν μου το είπες </a:t>
            </a:r>
            <a:r>
              <a:rPr lang="el-GR" sz="2000" i="1" dirty="0" smtClean="0">
                <a:latin typeface="Segoe UI Light" panose="020B0502040204020203" pitchFamily="34" charset="0"/>
                <a:cs typeface="Segoe UI Light" panose="020B0502040204020203" pitchFamily="34" charset="0"/>
              </a:rPr>
              <a:t>πιο πριν</a:t>
            </a:r>
            <a:r>
              <a:rPr lang="el-GR" sz="2000" i="1" dirty="0">
                <a:latin typeface="Segoe UI Light" panose="020B0502040204020203" pitchFamily="34" charset="0"/>
                <a:cs typeface="Segoe UI Light" panose="020B0502040204020203" pitchFamily="34" charset="0"/>
              </a:rPr>
              <a:t>;</a:t>
            </a:r>
          </a:p>
          <a:p>
            <a:pPr marL="614357" lvl="1" indent="-271457" defTabSz="685783">
              <a:lnSpc>
                <a:spcPct val="80000"/>
              </a:lnSpc>
              <a:spcBef>
                <a:spcPts val="750"/>
              </a:spcBef>
              <a:buClr>
                <a:schemeClr val="accent1"/>
              </a:buClr>
              <a:buFont typeface="Wingdings 3" panose="05040102010807070707" pitchFamily="18" charset="2"/>
              <a:buChar char="´"/>
            </a:pPr>
            <a:r>
              <a:rPr lang="el-GR" sz="2000" i="1" dirty="0">
                <a:latin typeface="Segoe UI Light" panose="020B0502040204020203" pitchFamily="34" charset="0"/>
                <a:cs typeface="Segoe UI Light" panose="020B0502040204020203" pitchFamily="34" charset="0"/>
              </a:rPr>
              <a:t>Τι έκανες εκεί;</a:t>
            </a:r>
          </a:p>
          <a:p>
            <a:pPr marL="614357" lvl="1" indent="-271457" defTabSz="685783">
              <a:lnSpc>
                <a:spcPct val="80000"/>
              </a:lnSpc>
              <a:spcBef>
                <a:spcPts val="750"/>
              </a:spcBef>
              <a:buClr>
                <a:schemeClr val="accent1"/>
              </a:buClr>
              <a:buFont typeface="Wingdings 3" panose="05040102010807070707" pitchFamily="18" charset="2"/>
              <a:buChar char="´"/>
            </a:pPr>
            <a:r>
              <a:rPr lang="el-GR" sz="2000" i="1" dirty="0">
                <a:latin typeface="Segoe UI Light" panose="020B0502040204020203" pitchFamily="34" charset="0"/>
                <a:cs typeface="Segoe UI Light" panose="020B0502040204020203" pitchFamily="34" charset="0"/>
              </a:rPr>
              <a:t>Γιατί δεν το </a:t>
            </a:r>
            <a:r>
              <a:rPr lang="el-GR" sz="2000" i="1" dirty="0" smtClean="0">
                <a:latin typeface="Segoe UI Light" panose="020B0502040204020203" pitchFamily="34" charset="0"/>
                <a:cs typeface="Segoe UI Light" panose="020B0502040204020203" pitchFamily="34" charset="0"/>
              </a:rPr>
              <a:t>σταμάτησες;</a:t>
            </a:r>
            <a:endParaRPr lang="el-GR" sz="2000" i="1" dirty="0">
              <a:latin typeface="Segoe UI Light" panose="020B0502040204020203" pitchFamily="34" charset="0"/>
              <a:cs typeface="Segoe UI Light" panose="020B0502040204020203" pitchFamily="34" charset="0"/>
            </a:endParaRPr>
          </a:p>
          <a:p>
            <a:pPr marL="614357" lvl="1" indent="-271457" defTabSz="685783">
              <a:lnSpc>
                <a:spcPct val="80000"/>
              </a:lnSpc>
              <a:spcBef>
                <a:spcPts val="750"/>
              </a:spcBef>
              <a:buClr>
                <a:schemeClr val="accent1"/>
              </a:buClr>
              <a:buFont typeface="Wingdings 3" panose="05040102010807070707" pitchFamily="18" charset="2"/>
              <a:buChar char="´"/>
            </a:pPr>
            <a:r>
              <a:rPr lang="el-GR" sz="2000" i="1" dirty="0">
                <a:latin typeface="Segoe UI Light" panose="020B0502040204020203" pitchFamily="34" charset="0"/>
                <a:cs typeface="Segoe UI Light" panose="020B0502040204020203" pitchFamily="34" charset="0"/>
              </a:rPr>
              <a:t>Τι έκανες </a:t>
            </a:r>
            <a:r>
              <a:rPr lang="el-GR" sz="2000" i="1" dirty="0" smtClean="0">
                <a:latin typeface="Segoe UI Light" panose="020B0502040204020203" pitchFamily="34" charset="0"/>
                <a:cs typeface="Segoe UI Light" panose="020B0502040204020203" pitchFamily="34" charset="0"/>
              </a:rPr>
              <a:t>που το προκάλεσε αυτό</a:t>
            </a:r>
            <a:r>
              <a:rPr lang="el-GR" sz="2000" i="1" dirty="0">
                <a:latin typeface="Segoe UI Light" panose="020B0502040204020203" pitchFamily="34" charset="0"/>
                <a:cs typeface="Segoe UI Light" panose="020B0502040204020203" pitchFamily="34" charset="0"/>
              </a:rPr>
              <a:t>;</a:t>
            </a:r>
          </a:p>
          <a:p>
            <a:pPr marL="614357" lvl="1" indent="-271457" defTabSz="685783">
              <a:lnSpc>
                <a:spcPct val="80000"/>
              </a:lnSpc>
              <a:spcBef>
                <a:spcPts val="750"/>
              </a:spcBef>
              <a:buClr>
                <a:schemeClr val="accent1"/>
              </a:buClr>
              <a:buFont typeface="Wingdings 3" panose="05040102010807070707" pitchFamily="18" charset="2"/>
              <a:buChar char="´"/>
            </a:pPr>
            <a:r>
              <a:rPr lang="el-GR" sz="2000" i="1" dirty="0" smtClean="0">
                <a:latin typeface="Segoe UI Light" panose="020B0502040204020203" pitchFamily="34" charset="0"/>
                <a:cs typeface="Segoe UI Light" panose="020B0502040204020203" pitchFamily="34" charset="0"/>
              </a:rPr>
              <a:t>Λες την </a:t>
            </a:r>
            <a:r>
              <a:rPr lang="el-GR" sz="2000" i="1" dirty="0">
                <a:latin typeface="Segoe UI Light" panose="020B0502040204020203" pitchFamily="34" charset="0"/>
                <a:cs typeface="Segoe UI Light" panose="020B0502040204020203" pitchFamily="34" charset="0"/>
              </a:rPr>
              <a:t>αλήθεια;</a:t>
            </a:r>
            <a:endParaRPr lang="en-US" sz="2400" dirty="0" smtClean="0">
              <a:latin typeface="Segoe UI Light" panose="020B0502040204020203" pitchFamily="34" charset="0"/>
              <a:cs typeface="Segoe UI Light" panose="020B0502040204020203" pitchFamily="34" charset="0"/>
            </a:endParaRPr>
          </a:p>
        </p:txBody>
      </p:sp>
    </p:spTree>
  </p:cSld>
  <p:clrMapOvr>
    <a:masterClrMapping/>
  </p:clrMapOvr>
  <p:transition>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Αναφορά κακοποίησης ή παραμέλησης παιδιών</a:t>
            </a:r>
          </a:p>
        </p:txBody>
      </p:sp>
      <p:sp>
        <p:nvSpPr>
          <p:cNvPr id="3" name="Content Placeholder 2"/>
          <p:cNvSpPr>
            <a:spLocks noGrp="1"/>
          </p:cNvSpPr>
          <p:nvPr>
            <p:ph idx="1"/>
          </p:nvPr>
        </p:nvSpPr>
        <p:spPr>
          <a:xfrm>
            <a:off x="628650" y="1369219"/>
            <a:ext cx="8250656" cy="3263504"/>
          </a:xfrm>
        </p:spPr>
        <p:txBody>
          <a:bodyPr>
            <a:noAutofit/>
          </a:bodyPr>
          <a:lstStyle/>
          <a:p>
            <a:r>
              <a:rPr lang="el-GR" sz="1600" dirty="0"/>
              <a:t>Εάν υπάρχει υποψία ότι ένα παιδί υφίσταται κακοποίηση ή / και παραμέληση, είναι σημαντικό να αναφέρεται κάθε φορά που </a:t>
            </a:r>
            <a:r>
              <a:rPr lang="el-GR" sz="1600" dirty="0" smtClean="0"/>
              <a:t>επαναλαμβάνεται </a:t>
            </a:r>
            <a:endParaRPr lang="el-GR" sz="1600" dirty="0"/>
          </a:p>
          <a:p>
            <a:r>
              <a:rPr lang="el-GR" sz="1600" dirty="0"/>
              <a:t>Κάθε αναφορά είναι </a:t>
            </a:r>
            <a:r>
              <a:rPr lang="el-GR" sz="1600" dirty="0" smtClean="0"/>
              <a:t>μια αναφορά του </a:t>
            </a:r>
            <a:r>
              <a:rPr lang="el-GR" sz="1600" dirty="0"/>
              <a:t>τι συμβαίνει στην οικογένεια. Όσο περισσότερες πληροφορίες, τόσο καλύτερη είναι η πιθανότητα του παιδιού να πάρει τη βοήθεια που του αξίζει</a:t>
            </a:r>
          </a:p>
          <a:p>
            <a:r>
              <a:rPr lang="el-GR" sz="1600" dirty="0"/>
              <a:t>Είναι φυσιολογικό τα άτομα, συμπεριλαμβανομένων των επαγγελματιών, να έχουν επιφυλάξεις ή ανησυχίες σχετικά με την αναφορά κακοποίησης παιδιών. </a:t>
            </a:r>
            <a:r>
              <a:rPr lang="el-GR" sz="1600" dirty="0" smtClean="0"/>
              <a:t>Μην ξεχνάτε ότι:</a:t>
            </a:r>
            <a:endParaRPr lang="el-GR" sz="1600" dirty="0"/>
          </a:p>
          <a:p>
            <a:pPr lvl="1"/>
            <a:r>
              <a:rPr lang="el-GR" sz="1200" dirty="0"/>
              <a:t>κακοποίηση και παραμέληση </a:t>
            </a:r>
            <a:r>
              <a:rPr lang="el-GR" sz="1200" dirty="0" smtClean="0"/>
              <a:t>παιδιού </a:t>
            </a:r>
            <a:r>
              <a:rPr lang="el-GR" sz="1200" dirty="0"/>
              <a:t>ΔΕΝ είναι απλώς οικογενειακό ζήτημα και οι συνέπειες της μη αναφοράς μπορεί να είναι καταστροφικές για το παιδί</a:t>
            </a:r>
          </a:p>
          <a:p>
            <a:pPr lvl="1"/>
            <a:r>
              <a:rPr lang="el-GR" sz="1200" dirty="0"/>
              <a:t>μια αναφορά κακοποίησης </a:t>
            </a:r>
            <a:r>
              <a:rPr lang="el-GR" sz="1200" dirty="0" smtClean="0"/>
              <a:t>παιδιού </a:t>
            </a:r>
            <a:r>
              <a:rPr lang="el-GR" sz="1200" dirty="0"/>
              <a:t>δεν σημαίνει ότι ένα παιδί απομακρύνεται αυτόματα από το σπίτι, εκτός εάν κινδυνεύει σαφώς</a:t>
            </a:r>
          </a:p>
          <a:p>
            <a:pPr lvl="1"/>
            <a:r>
              <a:rPr lang="el-GR" sz="1200" dirty="0"/>
              <a:t>μια </a:t>
            </a:r>
            <a:r>
              <a:rPr lang="el-GR" sz="1200" dirty="0" smtClean="0"/>
              <a:t>αναφορά, στο </a:t>
            </a:r>
            <a:r>
              <a:rPr lang="el-GR" sz="1200" dirty="0"/>
              <a:t>πλαίσιο του </a:t>
            </a:r>
            <a:r>
              <a:rPr lang="el-GR" sz="1200" dirty="0" smtClean="0"/>
              <a:t>CAN,  </a:t>
            </a:r>
            <a:r>
              <a:rPr lang="el-GR" sz="1200" dirty="0"/>
              <a:t>για </a:t>
            </a:r>
            <a:r>
              <a:rPr lang="el-GR" sz="1200" dirty="0" smtClean="0"/>
              <a:t>υποψία μπορεί </a:t>
            </a:r>
            <a:r>
              <a:rPr lang="el-GR" sz="1200" dirty="0"/>
              <a:t>να γίνει επίσης ανώνυμα ή μπορεί να </a:t>
            </a:r>
            <a:r>
              <a:rPr lang="el-GR" sz="1200" dirty="0" smtClean="0"/>
              <a:t>ζητήσετε να παραμείνει εμπιστευτική η ταυτότητά σας κατά την διάρκεια των ερευνών. Ωστόσο, θα πρέπει να γνωρίζεται ότι σε περίπτωση που συνεχίσει η υπόθεση δικαστικώς η ταυτότητά σας ως μάρτυρας θα αποκαλυφθεί </a:t>
            </a:r>
            <a:endParaRPr lang="en-US" sz="1200" dirty="0">
              <a:solidFill>
                <a:srgbClr val="FF0000"/>
              </a:solidFill>
            </a:endParaRPr>
          </a:p>
        </p:txBody>
      </p:sp>
    </p:spTree>
    <p:extLst>
      <p:ext uri="{BB962C8B-B14F-4D97-AF65-F5344CB8AC3E}">
        <p14:creationId xmlns="" xmlns:p14="http://schemas.microsoft.com/office/powerpoint/2010/main" val="1158027218"/>
      </p:ext>
    </p:extLst>
  </p:cSld>
  <p:clrMapOvr>
    <a:masterClrMapping/>
  </p:clrMapOvr>
  <p:transition>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Ποιος πρέπει να αναφέρει; [να προσαρμοστεί]</a:t>
            </a:r>
            <a:endParaRPr lang="el-GR" dirty="0">
              <a:solidFill>
                <a:srgbClr val="FF0000"/>
              </a:solidFill>
            </a:endParaRPr>
          </a:p>
        </p:txBody>
      </p:sp>
      <p:sp>
        <p:nvSpPr>
          <p:cNvPr id="3" name="Content Placeholder 2"/>
          <p:cNvSpPr>
            <a:spLocks noGrp="1"/>
          </p:cNvSpPr>
          <p:nvPr>
            <p:ph idx="1"/>
          </p:nvPr>
        </p:nvSpPr>
        <p:spPr/>
        <p:txBody>
          <a:bodyPr>
            <a:normAutofit lnSpcReduction="10000"/>
          </a:bodyPr>
          <a:lstStyle/>
          <a:p>
            <a:r>
              <a:rPr lang="el-GR" sz="1700" dirty="0"/>
              <a:t>Ο καθένας πρέπει να </a:t>
            </a:r>
            <a:r>
              <a:rPr lang="el-GR" sz="1700" dirty="0" smtClean="0"/>
              <a:t>είναι ευαισθητοποιημένος όσον αφορά </a:t>
            </a:r>
            <a:r>
              <a:rPr lang="el-GR" sz="1700" dirty="0"/>
              <a:t>την κακοποίηση και την παραμέληση παιδιών και </a:t>
            </a:r>
            <a:r>
              <a:rPr lang="el-GR" sz="1700" dirty="0" smtClean="0"/>
              <a:t>θα πρέπει να </a:t>
            </a:r>
            <a:r>
              <a:rPr lang="el-GR" sz="1700" dirty="0"/>
              <a:t>αναφέρει </a:t>
            </a:r>
            <a:r>
              <a:rPr lang="el-GR" sz="1700" dirty="0" smtClean="0"/>
              <a:t>τέτοιες περιπτώσεις (θα πρέπει ηθικά όχι νομοθετικά)</a:t>
            </a:r>
            <a:endParaRPr lang="el-GR" sz="1700" dirty="0"/>
          </a:p>
          <a:p>
            <a:endParaRPr lang="el-GR" sz="1700" dirty="0"/>
          </a:p>
          <a:p>
            <a:r>
              <a:rPr lang="el-GR" sz="1700" dirty="0"/>
              <a:t>Ορισμένοι επαγγελματίες και άλλα άτομα, ωστόσο, υποχρεούνται από το νόμο να αναφέρουν ύποπτες κακοποιήσεις και παραμέληση παιδιών.</a:t>
            </a:r>
          </a:p>
          <a:p>
            <a:endParaRPr lang="el-GR" sz="1700" dirty="0"/>
          </a:p>
          <a:p>
            <a:pPr lvl="1"/>
            <a:r>
              <a:rPr lang="el-GR" sz="1400" dirty="0" smtClean="0"/>
              <a:t>Εάν, σύμφωνα με το νόμο, θεωρείστε ως εξουσιοδοτημένο πρόσωπο να αξιολογείται υποψίες </a:t>
            </a:r>
            <a:r>
              <a:rPr lang="el-GR" sz="1400" dirty="0"/>
              <a:t>κακοποίησης και παραμέλησης παιδιών, απαιτείται από το νόμο να αναφέρετε αμέσως τις ανησυχίες σας στις </a:t>
            </a:r>
            <a:r>
              <a:rPr lang="el-GR" sz="1400" dirty="0" smtClean="0"/>
              <a:t>αρμόδιες αρχές. </a:t>
            </a:r>
            <a:endParaRPr lang="el-GR" sz="1400" dirty="0"/>
          </a:p>
          <a:p>
            <a:pPr lvl="1"/>
            <a:endParaRPr lang="el-GR" sz="1400" dirty="0"/>
          </a:p>
          <a:p>
            <a:pPr lvl="1"/>
            <a:r>
              <a:rPr lang="el-GR" sz="1400" dirty="0"/>
              <a:t>Σύμφωνα με το </a:t>
            </a:r>
            <a:r>
              <a:rPr lang="el-GR" sz="1400" dirty="0" smtClean="0"/>
              <a:t>νομοθετικό πλαίσιο της Κύπρου, ορισμένοι </a:t>
            </a:r>
            <a:r>
              <a:rPr lang="el-GR" sz="1400" dirty="0"/>
              <a:t>επαγγελματίες υποχρεούνται να αναφέρουν όταν ενεργούν με επαγγελματική ιδιότητα. Αυτοί οι επαγγελματίες </a:t>
            </a:r>
            <a:r>
              <a:rPr lang="el-GR" sz="1400" dirty="0" smtClean="0"/>
              <a:t>είναι:</a:t>
            </a:r>
            <a:endParaRPr lang="en-US" sz="1400" dirty="0" smtClean="0"/>
          </a:p>
        </p:txBody>
      </p:sp>
    </p:spTree>
    <p:extLst>
      <p:ext uri="{BB962C8B-B14F-4D97-AF65-F5344CB8AC3E}">
        <p14:creationId xmlns="" xmlns:p14="http://schemas.microsoft.com/office/powerpoint/2010/main" val="1405142299"/>
      </p:ext>
    </p:extLst>
  </p:cSld>
  <p:clrMapOvr>
    <a:masterClrMapping/>
  </p:clrMapOvr>
  <p:transition>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Ποιος πρέπει να αναφέρει; </a:t>
            </a:r>
            <a:endParaRPr lang="el-GR" dirty="0"/>
          </a:p>
        </p:txBody>
      </p:sp>
      <p:sp>
        <p:nvSpPr>
          <p:cNvPr id="3" name="Content Placeholder 2"/>
          <p:cNvSpPr>
            <a:spLocks noGrp="1"/>
          </p:cNvSpPr>
          <p:nvPr>
            <p:ph idx="1"/>
          </p:nvPr>
        </p:nvSpPr>
        <p:spPr/>
        <p:txBody>
          <a:bodyPr>
            <a:normAutofit/>
          </a:bodyPr>
          <a:lstStyle/>
          <a:p>
            <a:endParaRPr lang="el-GR" sz="1700" dirty="0">
              <a:solidFill>
                <a:srgbClr val="FF0000"/>
              </a:solidFill>
            </a:endParaRPr>
          </a:p>
          <a:p>
            <a:endParaRPr lang="el-GR" sz="1700" dirty="0">
              <a:solidFill>
                <a:srgbClr val="FF0000"/>
              </a:solidFill>
            </a:endParaRPr>
          </a:p>
        </p:txBody>
      </p:sp>
    </p:spTree>
    <p:extLst>
      <p:ext uri="{BB962C8B-B14F-4D97-AF65-F5344CB8AC3E}">
        <p14:creationId xmlns="" xmlns:p14="http://schemas.microsoft.com/office/powerpoint/2010/main" val="742281028"/>
      </p:ext>
    </p:extLst>
  </p:cSld>
  <p:clrMapOvr>
    <a:masterClrMapping/>
  </p:clrMapOvr>
  <p:transition>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Τι γίνεται αν δεν </a:t>
            </a:r>
            <a:r>
              <a:rPr lang="el-GR" dirty="0" smtClean="0"/>
              <a:t>κάνω αναφορά;</a:t>
            </a:r>
            <a:endParaRPr lang="el-GR" dirty="0"/>
          </a:p>
        </p:txBody>
      </p:sp>
      <p:sp>
        <p:nvSpPr>
          <p:cNvPr id="3" name="Content Placeholder 2"/>
          <p:cNvSpPr>
            <a:spLocks noGrp="1"/>
          </p:cNvSpPr>
          <p:nvPr>
            <p:ph idx="1"/>
          </p:nvPr>
        </p:nvSpPr>
        <p:spPr/>
        <p:txBody>
          <a:bodyPr/>
          <a:lstStyle/>
          <a:p>
            <a:endParaRPr lang="el-GR" dirty="0"/>
          </a:p>
          <a:p>
            <a:r>
              <a:rPr lang="el-GR" dirty="0" smtClean="0"/>
              <a:t>Ευθύνη </a:t>
            </a:r>
            <a:r>
              <a:rPr lang="el-GR" dirty="0"/>
              <a:t>του </a:t>
            </a:r>
            <a:r>
              <a:rPr lang="el-GR" dirty="0" smtClean="0"/>
              <a:t>ατόμου που αξιολογεί την υπόθεση</a:t>
            </a:r>
            <a:endParaRPr lang="el-GR" dirty="0"/>
          </a:p>
          <a:p>
            <a:pPr lvl="1"/>
            <a:endParaRPr lang="el-GR" dirty="0">
              <a:solidFill>
                <a:srgbClr val="FF0000"/>
              </a:solidFill>
            </a:endParaRPr>
          </a:p>
          <a:p>
            <a:endParaRPr lang="el-GR" dirty="0"/>
          </a:p>
          <a:p>
            <a:endParaRPr lang="el-GR" dirty="0"/>
          </a:p>
          <a:p>
            <a:r>
              <a:rPr lang="el-GR" dirty="0" smtClean="0"/>
              <a:t>Συνέπειες για </a:t>
            </a:r>
            <a:r>
              <a:rPr lang="el-GR" dirty="0"/>
              <a:t>παράλειψη αναφοράς</a:t>
            </a:r>
          </a:p>
          <a:p>
            <a:pPr lvl="1"/>
            <a:endParaRPr lang="el-GR" dirty="0">
              <a:solidFill>
                <a:srgbClr val="FF0000"/>
              </a:solidFill>
            </a:endParaRPr>
          </a:p>
        </p:txBody>
      </p:sp>
    </p:spTree>
    <p:extLst>
      <p:ext uri="{BB962C8B-B14F-4D97-AF65-F5344CB8AC3E}">
        <p14:creationId xmlns="" xmlns:p14="http://schemas.microsoft.com/office/powerpoint/2010/main" val="4106755341"/>
      </p:ext>
    </p:extLst>
  </p:cSld>
  <p:clrMapOvr>
    <a:masterClrMapping/>
  </p:clrMapOvr>
  <p:transition spd="slow">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Αναφορά κακοποίησης και παραμέλησης παιδιών</a:t>
            </a:r>
          </a:p>
        </p:txBody>
      </p:sp>
      <p:sp>
        <p:nvSpPr>
          <p:cNvPr id="3" name="Content Placeholder 2"/>
          <p:cNvSpPr>
            <a:spLocks noGrp="1"/>
          </p:cNvSpPr>
          <p:nvPr>
            <p:ph idx="1"/>
          </p:nvPr>
        </p:nvSpPr>
        <p:spPr/>
        <p:txBody>
          <a:bodyPr>
            <a:normAutofit lnSpcReduction="10000"/>
          </a:bodyPr>
          <a:lstStyle/>
          <a:p>
            <a:pPr marL="0" indent="0">
              <a:buNone/>
            </a:pPr>
            <a:r>
              <a:rPr lang="el-GR" sz="1700" b="1" dirty="0" smtClean="0"/>
              <a:t>Γιατί θα πρέπει να κάνω αναφορά</a:t>
            </a:r>
            <a:endParaRPr lang="en-US" sz="1700" b="1" dirty="0" smtClean="0"/>
          </a:p>
          <a:p>
            <a:endParaRPr lang="en-US" sz="1700" dirty="0" smtClean="0"/>
          </a:p>
          <a:p>
            <a:r>
              <a:rPr lang="el-GR" sz="1700" dirty="0"/>
              <a:t>Ο σκοπός της </a:t>
            </a:r>
            <a:r>
              <a:rPr lang="el-GR" sz="1700" dirty="0" smtClean="0"/>
              <a:t>υποχρεωτικής αναφοράς </a:t>
            </a:r>
            <a:r>
              <a:rPr lang="el-GR" sz="1700" dirty="0"/>
              <a:t>είναι να εντοπίζει τα </a:t>
            </a:r>
            <a:r>
              <a:rPr lang="el-GR" sz="1700" dirty="0" smtClean="0"/>
              <a:t>πιθανά </a:t>
            </a:r>
            <a:r>
              <a:rPr lang="el-GR" sz="1700" dirty="0"/>
              <a:t>κακοποιημένα και παραμελημένα παιδιά το συντομότερο δυνατό, </a:t>
            </a:r>
            <a:r>
              <a:rPr lang="el-GR" sz="1700" b="1" dirty="0"/>
              <a:t>ώστε να μπορούν να προστατευθούν από περαιτέρω βλάβες</a:t>
            </a:r>
            <a:endParaRPr lang="en-US" sz="1700" b="1" dirty="0" smtClean="0"/>
          </a:p>
          <a:p>
            <a:r>
              <a:rPr lang="el-GR" sz="1700" b="1" dirty="0"/>
              <a:t>οι αρμόδιες αρχές δεν μπορούν να ενεργήσουν έως ότου υποβληθεί έκθεση. </a:t>
            </a:r>
            <a:r>
              <a:rPr lang="el-GR" sz="1700" dirty="0"/>
              <a:t>Οι εξουσιοδοτημένοι </a:t>
            </a:r>
            <a:r>
              <a:rPr lang="el-GR" sz="1700" dirty="0" err="1" smtClean="0"/>
              <a:t>αξιολογητές</a:t>
            </a:r>
            <a:r>
              <a:rPr lang="el-GR" sz="1700" dirty="0" smtClean="0"/>
              <a:t> </a:t>
            </a:r>
            <a:r>
              <a:rPr lang="el-GR" sz="1700" dirty="0"/>
              <a:t>διαδραματίζουν κρίσιμο ρόλο στην πρόληψη τυχόν μελλοντικών βλαβών στα παιδιά</a:t>
            </a:r>
          </a:p>
          <a:p>
            <a:pPr lvl="1"/>
            <a:r>
              <a:rPr lang="el-GR" sz="1400" dirty="0"/>
              <a:t>Χωρίς ανίχνευση, αναφορά και παρέμβαση, αυτά τα παιδιά μπορεί να παραμείνουν θύματα για το υπόλοιπο της ζωής τους</a:t>
            </a:r>
            <a:endParaRPr lang="en-US" sz="1400" dirty="0" smtClean="0"/>
          </a:p>
          <a:p>
            <a:r>
              <a:rPr lang="el-GR" sz="1700" b="1" dirty="0"/>
              <a:t>τα κακοποιημένα παιδιά δεν μεγαλώνουν και ξεχνούν την παιδική τους ηλικία</a:t>
            </a:r>
          </a:p>
          <a:p>
            <a:pPr lvl="1"/>
            <a:r>
              <a:rPr lang="el-GR" sz="1400" dirty="0"/>
              <a:t>μπορούν να φέρουν </a:t>
            </a:r>
            <a:r>
              <a:rPr lang="el-GR" sz="1400" dirty="0" smtClean="0"/>
              <a:t>σωματικά; </a:t>
            </a:r>
            <a:r>
              <a:rPr lang="el-GR" sz="1400" dirty="0"/>
              <a:t>και </a:t>
            </a:r>
            <a:r>
              <a:rPr lang="el-GR" sz="1400" dirty="0" smtClean="0"/>
              <a:t>συναισθηματικά τραύματα </a:t>
            </a:r>
            <a:r>
              <a:rPr lang="el-GR" sz="1400" dirty="0"/>
              <a:t>καθ 'όλη τη διάρκεια της ζωής τους</a:t>
            </a:r>
          </a:p>
        </p:txBody>
      </p:sp>
    </p:spTree>
    <p:extLst>
      <p:ext uri="{BB962C8B-B14F-4D97-AF65-F5344CB8AC3E}">
        <p14:creationId xmlns="" xmlns:p14="http://schemas.microsoft.com/office/powerpoint/2010/main" val="1641367397"/>
      </p:ext>
    </p:extLst>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2049" name="Image 7"/>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403648" y="2111499"/>
            <a:ext cx="1028700" cy="676275"/>
          </a:xfrm>
          <a:prstGeom prst="rect">
            <a:avLst/>
          </a:prstGeom>
          <a:noFill/>
          <a:extLst>
            <a:ext uri="{909E8E84-426E-40DD-AFC4-6F175D3DCCD1}">
              <a14:hiddenFill xmlns="" xmlns:a14="http://schemas.microsoft.com/office/drawing/2010/main">
                <a:solidFill>
                  <a:srgbClr val="FFFFFF"/>
                </a:solidFill>
              </a14:hiddenFill>
            </a:ext>
          </a:extLst>
        </p:spPr>
      </p:pic>
      <p:sp>
        <p:nvSpPr>
          <p:cNvPr id="6" name="Rectangle 3"/>
          <p:cNvSpPr>
            <a:spLocks noChangeArrowheads="1"/>
          </p:cNvSpPr>
          <p:nvPr/>
        </p:nvSpPr>
        <p:spPr bwMode="auto">
          <a:xfrm>
            <a:off x="2536796" y="2083282"/>
            <a:ext cx="5131548" cy="7694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gn="just" eaLnBrk="0" fontAlgn="base" hangingPunct="0">
              <a:spcBef>
                <a:spcPct val="0"/>
              </a:spcBef>
              <a:spcAft>
                <a:spcPct val="0"/>
              </a:spcAft>
            </a:pPr>
            <a:r>
              <a:rPr lang="en-GB" altLang="el-GR" sz="1100" i="1" dirty="0" smtClean="0">
                <a:latin typeface="Times New Roman" panose="02020603050405020304" pitchFamily="18" charset="0"/>
                <a:ea typeface="Calibri" panose="020F0502020204030204" pitchFamily="34" charset="0"/>
                <a:cs typeface="Times New Roman" panose="02020603050405020304" pitchFamily="18" charset="0"/>
              </a:rPr>
              <a:t>This publication was funded by the European Union</a:t>
            </a:r>
            <a:r>
              <a:rPr lang="en-GB" altLang="el-GR" sz="1100" i="1" dirty="0" smtClean="0">
                <a:latin typeface="Calibri" panose="020F0502020204030204" pitchFamily="34" charset="0"/>
                <a:ea typeface="Calibri" panose="020F0502020204030204" pitchFamily="34" charset="0"/>
                <a:cs typeface="Times New Roman" panose="02020603050405020304" pitchFamily="18" charset="0"/>
              </a:rPr>
              <a:t>’</a:t>
            </a:r>
            <a:r>
              <a:rPr lang="en-GB" altLang="el-GR" sz="1100" i="1" dirty="0" smtClean="0">
                <a:latin typeface="Times New Roman" panose="02020603050405020304" pitchFamily="18" charset="0"/>
                <a:ea typeface="Calibri" panose="020F0502020204030204" pitchFamily="34" charset="0"/>
                <a:cs typeface="Times New Roman" panose="02020603050405020304" pitchFamily="18" charset="0"/>
              </a:rPr>
              <a:t>s Rights, Equality and Citizenship Programme (REC 2014-2020). The content of this publication represents only the views of the authors and is their sole responsibility. </a:t>
            </a:r>
            <a:r>
              <a:rPr lang="en-GB" altLang="el-GR" sz="1100" i="1" smtClean="0">
                <a:latin typeface="Times New Roman" panose="02020603050405020304" pitchFamily="18" charset="0"/>
                <a:ea typeface="Calibri" panose="020F0502020204030204" pitchFamily="34" charset="0"/>
                <a:cs typeface="Times New Roman" panose="02020603050405020304" pitchFamily="18" charset="0"/>
              </a:rPr>
              <a:t>The European Commission does not accept any responsibility for use that may be made of the information it contains.</a:t>
            </a:r>
            <a:endParaRPr kumimoji="0" lang="en-GB" altLang="el-GR"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 xmlns:p14="http://schemas.microsoft.com/office/powerpoint/2010/main" val="5383704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Τι γίνεται αν δεν είμαι σίγουρος;</a:t>
            </a:r>
          </a:p>
        </p:txBody>
      </p:sp>
      <p:sp>
        <p:nvSpPr>
          <p:cNvPr id="3" name="Content Placeholder 2"/>
          <p:cNvSpPr>
            <a:spLocks noGrp="1"/>
          </p:cNvSpPr>
          <p:nvPr>
            <p:ph idx="1"/>
          </p:nvPr>
        </p:nvSpPr>
        <p:spPr>
          <a:xfrm>
            <a:off x="628650" y="1175657"/>
            <a:ext cx="7886700" cy="3457065"/>
          </a:xfrm>
        </p:spPr>
        <p:txBody>
          <a:bodyPr>
            <a:noAutofit/>
          </a:bodyPr>
          <a:lstStyle/>
          <a:p>
            <a:pPr lvl="0">
              <a:defRPr/>
            </a:pPr>
            <a:r>
              <a:rPr lang="el-GR" sz="1700" dirty="0"/>
              <a:t>Εάν ένα παιδί σας έχει πει για κακοποίηση ή παραμέληση, αυτό αρκεί για να προχωρήσετε στην αναφορά</a:t>
            </a:r>
          </a:p>
          <a:p>
            <a:pPr lvl="1">
              <a:defRPr/>
            </a:pPr>
            <a:r>
              <a:rPr lang="el-GR" sz="1400" dirty="0"/>
              <a:t>Είναι καλύτερο να γνωστοποιήσετε τις ανησυχίες σας παρά να παραμείνετε σιωπηλοί και ενδεχομένως να επιτρέψετε </a:t>
            </a:r>
            <a:r>
              <a:rPr lang="el-GR" sz="1400" dirty="0" smtClean="0"/>
              <a:t>ώστε </a:t>
            </a:r>
            <a:r>
              <a:rPr lang="el-GR" sz="1400" dirty="0"/>
              <a:t>ένα παιδί να παραμείνει χωρίς προστασία</a:t>
            </a:r>
          </a:p>
          <a:p>
            <a:pPr lvl="0">
              <a:defRPr/>
            </a:pPr>
            <a:endParaRPr lang="el-GR" sz="1700" dirty="0"/>
          </a:p>
          <a:p>
            <a:pPr lvl="0">
              <a:defRPr/>
            </a:pPr>
            <a:r>
              <a:rPr lang="el-GR" sz="1700" dirty="0"/>
              <a:t>Οι αναφορές για υποψία κακομεταχείρισης πρέπει να υποβάλλονται αμέσως, κάθε φορά που έχετε ανησυχίες σχετικά με την ασφάλεια ενός παιδιού</a:t>
            </a:r>
          </a:p>
          <a:p>
            <a:pPr lvl="1">
              <a:defRPr/>
            </a:pPr>
            <a:r>
              <a:rPr lang="el-GR" sz="1400" dirty="0"/>
              <a:t>σε περίπτωση που θέλετε να συλλέξετε επιπλέον πληροφορίες πριν από την αναφορά, η αναμονή για απόδειξη ενδέχεται να θέσει το παιδί σε κίνδυνο</a:t>
            </a:r>
            <a:endParaRPr lang="en-US" sz="1400" dirty="0" smtClean="0"/>
          </a:p>
          <a:p>
            <a:pPr marL="0" lvl="1" indent="0" algn="ctr">
              <a:buNone/>
            </a:pPr>
            <a:r>
              <a:rPr lang="el-GR" sz="1700" b="1" dirty="0">
                <a:solidFill>
                  <a:schemeClr val="accent1"/>
                </a:solidFill>
              </a:rPr>
              <a:t>μια αναφορά για ύποπτη κακοποίηση ή παραμέληση παιδιών δεν αποτελεί κατηγορία. Είναι ένα αίτημα για να ξεκινήσει η διαδικασία βοήθειας και μπορεί να περιγραφεί ως "παραπομπή για να ζητήσετε βοήθεια και υπηρεσίες για το παιδί και την οικογένεια</a:t>
            </a:r>
            <a:r>
              <a:rPr lang="el-GR" sz="1700" b="1" dirty="0" smtClean="0">
                <a:solidFill>
                  <a:schemeClr val="accent1"/>
                </a:solidFill>
              </a:rPr>
              <a:t>"</a:t>
            </a:r>
            <a:endParaRPr lang="el-GR" sz="1700" dirty="0"/>
          </a:p>
        </p:txBody>
      </p:sp>
    </p:spTree>
    <p:extLst>
      <p:ext uri="{BB962C8B-B14F-4D97-AF65-F5344CB8AC3E}">
        <p14:creationId xmlns="" xmlns:p14="http://schemas.microsoft.com/office/powerpoint/2010/main" val="3079724467"/>
      </p:ext>
    </p:extLst>
  </p:cSld>
  <p:clrMapOvr>
    <a:masterClrMapping/>
  </p:clrMapOvr>
  <p:transition spd="slow">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Πότε πρέπει να αναφέρω;</a:t>
            </a:r>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l-GR" dirty="0"/>
              <a:t>Εκτός από τις περιπτώσεις όπου τα παιδιά αποκαλύπτουν ότι κακοποιούνται / παραμελούνται</a:t>
            </a:r>
          </a:p>
          <a:p>
            <a:pPr marL="0" indent="0">
              <a:buNone/>
            </a:pPr>
            <a:endParaRPr lang="el-GR" dirty="0"/>
          </a:p>
          <a:p>
            <a:pPr marL="621497" lvl="1" indent="-285750"/>
            <a:r>
              <a:rPr lang="el-GR" dirty="0"/>
              <a:t>κάθε φορά που υποψιάζεστε ότι ένα παιδί κακοποιείται ή παραμελείται, θα πρέπει να αναφέρετε αμέσως τις ανησυχίες σας</a:t>
            </a:r>
            <a:endParaRPr lang="el-GR" dirty="0">
              <a:solidFill>
                <a:srgbClr val="FF0000"/>
              </a:solidFill>
            </a:endParaRPr>
          </a:p>
        </p:txBody>
      </p:sp>
    </p:spTree>
    <p:extLst>
      <p:ext uri="{BB962C8B-B14F-4D97-AF65-F5344CB8AC3E}">
        <p14:creationId xmlns="" xmlns:p14="http://schemas.microsoft.com/office/powerpoint/2010/main" val="1689299199"/>
      </p:ext>
    </p:extLst>
  </p:cSld>
  <p:clrMapOvr>
    <a:masterClrMapping/>
  </p:clrMapOvr>
  <p:transition>
    <p:wipe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Πού πρέπει να κάνουμε την αναφορά;</a:t>
            </a:r>
            <a:endParaRPr lang="el-GR" dirty="0"/>
          </a:p>
        </p:txBody>
      </p:sp>
      <p:sp>
        <p:nvSpPr>
          <p:cNvPr id="3" name="Content Placeholder 2"/>
          <p:cNvSpPr>
            <a:spLocks noGrp="1"/>
          </p:cNvSpPr>
          <p:nvPr>
            <p:ph idx="1"/>
          </p:nvPr>
        </p:nvSpPr>
        <p:spPr/>
        <p:txBody>
          <a:bodyPr/>
          <a:lstStyle/>
          <a:p>
            <a:r>
              <a:rPr lang="el-GR" dirty="0" smtClean="0"/>
              <a:t>Αστυνομία Κύπρου </a:t>
            </a:r>
          </a:p>
          <a:p>
            <a:r>
              <a:rPr lang="el-GR" dirty="0" smtClean="0"/>
              <a:t>Υπηρεσίες κοινωνικής Ευημερίας </a:t>
            </a:r>
          </a:p>
          <a:p>
            <a:r>
              <a:rPr lang="el-GR" dirty="0" smtClean="0"/>
              <a:t>Γραμμή Βοήθειας του </a:t>
            </a:r>
            <a:r>
              <a:rPr lang="en-US" dirty="0" smtClean="0"/>
              <a:t>‘Hope for Children’ CRC Policy Center - 1466</a:t>
            </a:r>
            <a:endParaRPr lang="el-GR" dirty="0"/>
          </a:p>
        </p:txBody>
      </p:sp>
    </p:spTree>
    <p:extLst>
      <p:ext uri="{BB962C8B-B14F-4D97-AF65-F5344CB8AC3E}">
        <p14:creationId xmlns="" xmlns:p14="http://schemas.microsoft.com/office/powerpoint/2010/main" val="3599302960"/>
      </p:ext>
    </p:extLst>
  </p:cSld>
  <p:clrMapOvr>
    <a:masterClrMapping/>
  </p:clrMapOvr>
  <p:transition>
    <p:wipe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Τι πληροφορίες πρέπει να αναφέρω;</a:t>
            </a:r>
          </a:p>
        </p:txBody>
      </p:sp>
      <p:sp>
        <p:nvSpPr>
          <p:cNvPr id="3" name="Content Placeholder 2"/>
          <p:cNvSpPr>
            <a:spLocks noGrp="1"/>
          </p:cNvSpPr>
          <p:nvPr>
            <p:ph idx="1"/>
          </p:nvPr>
        </p:nvSpPr>
        <p:spPr/>
        <p:txBody>
          <a:bodyPr>
            <a:normAutofit fontScale="85000" lnSpcReduction="20000"/>
          </a:bodyPr>
          <a:lstStyle/>
          <a:p>
            <a:r>
              <a:rPr lang="el-GR" dirty="0"/>
              <a:t>Κατά την υποβολή μιας αναφοράς, είναι χρήσιμο να παρέχετε όσο το δυνατόν περισσότερες πληροφορίες</a:t>
            </a:r>
          </a:p>
          <a:p>
            <a:pPr lvl="1"/>
            <a:r>
              <a:rPr lang="el-GR" dirty="0" smtClean="0"/>
              <a:t>Όνομα </a:t>
            </a:r>
            <a:r>
              <a:rPr lang="el-GR" dirty="0"/>
              <a:t>και διεύθυνση του παιδιού και των γονέων του ή άλλων ατόμων που είναι υπεύθυνα για τη φροντίδα του</a:t>
            </a:r>
          </a:p>
          <a:p>
            <a:pPr lvl="1"/>
            <a:r>
              <a:rPr lang="el-GR" dirty="0"/>
              <a:t>Ημερομηνία γέννησης ή ηλικία και φύλο του παιδιού</a:t>
            </a:r>
          </a:p>
          <a:p>
            <a:pPr lvl="1"/>
            <a:r>
              <a:rPr lang="el-GR" dirty="0"/>
              <a:t>Πληροφορίες για άλλα παιδιά ή άλλα άτομα που ζουν με το παιδί και τη σχέση τους με το </a:t>
            </a:r>
            <a:r>
              <a:rPr lang="el-GR" dirty="0" smtClean="0"/>
              <a:t>παιδί πιθανό θύμα</a:t>
            </a:r>
            <a:endParaRPr lang="el-GR" dirty="0"/>
          </a:p>
          <a:p>
            <a:pPr lvl="1"/>
            <a:r>
              <a:rPr lang="el-GR" dirty="0"/>
              <a:t>Φύση και έκταση της κακοποίησης / παραμέλησης, συμπεριλαμβανομένων τυχόν γνώσεων για προηγούμενη κακομεταχείριση του παιδιού ή των αδελφών ·</a:t>
            </a:r>
          </a:p>
          <a:p>
            <a:pPr lvl="1"/>
            <a:r>
              <a:rPr lang="el-GR" dirty="0"/>
              <a:t>Οποιεσδήποτε άλλες σχετικές πληροφορίες</a:t>
            </a:r>
          </a:p>
          <a:p>
            <a:endParaRPr lang="el-GR" dirty="0"/>
          </a:p>
          <a:p>
            <a:r>
              <a:rPr lang="el-GR" dirty="0"/>
              <a:t>Μπορείτε να αναφέρετε ανώνυμα / να δώσετε τα στοιχεία επικοινωνίας σας και να ζητήσετε από τις αρχές να τα διατηρήσουν </a:t>
            </a:r>
            <a:r>
              <a:rPr lang="el-GR" dirty="0" smtClean="0"/>
              <a:t>εμπιστευτικά καθ’ όλη τη διάρκεια της έρευνας</a:t>
            </a:r>
            <a:endParaRPr lang="el-GR" dirty="0"/>
          </a:p>
          <a:p>
            <a:pPr lvl="1"/>
            <a:r>
              <a:rPr lang="el-GR" dirty="0"/>
              <a:t>όνομα, διεύθυνση και αριθμός τηλεφώνου</a:t>
            </a:r>
            <a:endParaRPr lang="en-US" dirty="0" smtClean="0"/>
          </a:p>
        </p:txBody>
      </p:sp>
    </p:spTree>
    <p:extLst>
      <p:ext uri="{BB962C8B-B14F-4D97-AF65-F5344CB8AC3E}">
        <p14:creationId xmlns="" xmlns:p14="http://schemas.microsoft.com/office/powerpoint/2010/main" val="1690242848"/>
      </p:ext>
    </p:extLst>
  </p:cSld>
  <p:clrMapOvr>
    <a:masterClrMapping/>
  </p:clrMapOvr>
  <p:transition spd="slow">
    <p:wipe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Μη αναφορά</a:t>
            </a:r>
          </a:p>
        </p:txBody>
      </p:sp>
      <p:sp>
        <p:nvSpPr>
          <p:cNvPr id="3" name="Content Placeholder 2"/>
          <p:cNvSpPr>
            <a:spLocks noGrp="1"/>
          </p:cNvSpPr>
          <p:nvPr>
            <p:ph idx="1"/>
          </p:nvPr>
        </p:nvSpPr>
        <p:spPr/>
        <p:txBody>
          <a:bodyPr>
            <a:normAutofit/>
          </a:bodyPr>
          <a:lstStyle/>
          <a:p>
            <a:pPr algn="ctr"/>
            <a:endParaRPr lang="en-US" dirty="0" smtClean="0"/>
          </a:p>
          <a:p>
            <a:pPr algn="ctr"/>
            <a:endParaRPr lang="en-US" dirty="0"/>
          </a:p>
          <a:p>
            <a:pPr algn="ctr"/>
            <a:endParaRPr lang="en-US" dirty="0" smtClean="0"/>
          </a:p>
          <a:p>
            <a:pPr algn="ctr"/>
            <a:r>
              <a:rPr lang="el-GR" dirty="0" smtClean="0"/>
              <a:t>η </a:t>
            </a:r>
            <a:r>
              <a:rPr lang="el-GR" dirty="0"/>
              <a:t>αναφορά δεν εγγυάται ότι η κατάσταση θα βελτιωθεί, η αναφορά </a:t>
            </a:r>
            <a:r>
              <a:rPr lang="el-GR" dirty="0" smtClean="0"/>
              <a:t>εγγυάται </a:t>
            </a:r>
            <a:r>
              <a:rPr lang="el-GR" dirty="0"/>
              <a:t>ότι εάν υπάρχει κακοποίηση ή παραμέληση, το </a:t>
            </a:r>
            <a:r>
              <a:rPr lang="el-GR" dirty="0" smtClean="0"/>
              <a:t>παιδί</a:t>
            </a:r>
            <a:r>
              <a:rPr lang="en-US" dirty="0" smtClean="0"/>
              <a:t> </a:t>
            </a:r>
            <a:r>
              <a:rPr lang="el-GR" dirty="0" smtClean="0"/>
              <a:t>δεν </a:t>
            </a:r>
            <a:r>
              <a:rPr lang="el-GR" dirty="0"/>
              <a:t>θα συνεχίσει να κινδυνεύει</a:t>
            </a:r>
            <a:endParaRPr lang="en-US" dirty="0" smtClean="0"/>
          </a:p>
        </p:txBody>
      </p:sp>
    </p:spTree>
    <p:extLst>
      <p:ext uri="{BB962C8B-B14F-4D97-AF65-F5344CB8AC3E}">
        <p14:creationId xmlns="" xmlns:p14="http://schemas.microsoft.com/office/powerpoint/2010/main" val="3894687897"/>
      </p:ext>
    </p:extLst>
  </p:cSld>
  <p:clrMapOvr>
    <a:masterClrMapping/>
  </p:clrMapOvr>
  <p:transition spd="slow">
    <p:dissolv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 xmlns:a16="http://schemas.microsoft.com/office/drawing/2014/main" id="{A6CB65A0-B483-D74A-AC6E-BB2E7DAC47B8}"/>
              </a:ext>
            </a:extLst>
          </p:cNvPr>
          <p:cNvSpPr txBox="1">
            <a:spLocks/>
          </p:cNvSpPr>
          <p:nvPr/>
        </p:nvSpPr>
        <p:spPr>
          <a:xfrm>
            <a:off x="1464447" y="1707654"/>
            <a:ext cx="6239901" cy="1134126"/>
          </a:xfrm>
          <a:prstGeom prst="rect">
            <a:avLst/>
          </a:prstGeom>
        </p:spPr>
        <p:txBody>
          <a:bodyPr lIns="68580" tIns="34290" rIns="68580" bIns="34290"/>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l-GR" dirty="0" smtClean="0">
                <a:solidFill>
                  <a:schemeClr val="tx2"/>
                </a:solidFill>
              </a:rPr>
              <a:t>Νομικό πλαίσιο αναφοράς περιπτώσεων </a:t>
            </a:r>
            <a:r>
              <a:rPr lang="en-US" dirty="0" smtClean="0">
                <a:solidFill>
                  <a:schemeClr val="tx2"/>
                </a:solidFill>
              </a:rPr>
              <a:t>CAN</a:t>
            </a:r>
          </a:p>
          <a:p>
            <a:r>
              <a:rPr lang="el-GR" dirty="0" smtClean="0">
                <a:solidFill>
                  <a:schemeClr val="tx2"/>
                </a:solidFill>
              </a:rPr>
              <a:t>Κύπρος</a:t>
            </a:r>
            <a:endParaRPr lang="en-US" dirty="0" smtClean="0">
              <a:solidFill>
                <a:schemeClr val="tx2"/>
              </a:solidFill>
            </a:endParaRPr>
          </a:p>
        </p:txBody>
      </p:sp>
      <p:sp>
        <p:nvSpPr>
          <p:cNvPr id="6" name="Rectangle 5"/>
          <p:cNvSpPr/>
          <p:nvPr/>
        </p:nvSpPr>
        <p:spPr>
          <a:xfrm>
            <a:off x="55181" y="4713890"/>
            <a:ext cx="1221828" cy="41778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2" descr="https://www.uncrcpc.org/wp-content/uploads/2019/01/logo.png"/>
          <p:cNvPicPr>
            <a:picLocks noChangeAspect="1" noChangeArrowheads="1"/>
          </p:cNvPicPr>
          <p:nvPr/>
        </p:nvPicPr>
        <p:blipFill>
          <a:blip r:embed="rId3" cstate="print"/>
          <a:srcRect/>
          <a:stretch>
            <a:fillRect/>
          </a:stretch>
        </p:blipFill>
        <p:spPr bwMode="auto">
          <a:xfrm>
            <a:off x="223961" y="4753301"/>
            <a:ext cx="453983" cy="374942"/>
          </a:xfrm>
          <a:prstGeom prst="rect">
            <a:avLst/>
          </a:prstGeom>
          <a:noFill/>
        </p:spPr>
      </p:pic>
      <p:pic>
        <p:nvPicPr>
          <p:cNvPr id="8" name="Picture 7"/>
          <p:cNvPicPr>
            <a:picLocks noChangeAspect="1" noChangeArrowheads="1"/>
          </p:cNvPicPr>
          <p:nvPr/>
        </p:nvPicPr>
        <p:blipFill>
          <a:blip r:embed="rId4" cstate="print"/>
          <a:srcRect l="9226" r="9710" b="17014"/>
          <a:stretch>
            <a:fillRect/>
          </a:stretch>
        </p:blipFill>
        <p:spPr bwMode="auto">
          <a:xfrm>
            <a:off x="802178" y="4802661"/>
            <a:ext cx="331472" cy="285658"/>
          </a:xfrm>
          <a:prstGeom prst="rect">
            <a:avLst/>
          </a:prstGeom>
          <a:noFill/>
          <a:ln w="9525">
            <a:noFill/>
            <a:miter lim="800000"/>
            <a:headEnd/>
            <a:tailEnd/>
          </a:ln>
          <a:effectLst/>
        </p:spPr>
      </p:pic>
    </p:spTree>
    <p:extLst>
      <p:ext uri="{BB962C8B-B14F-4D97-AF65-F5344CB8AC3E}">
        <p14:creationId xmlns="" xmlns:p14="http://schemas.microsoft.com/office/powerpoint/2010/main" val="2471955208"/>
      </p:ext>
    </p:extLst>
  </p:cSld>
  <p:clrMapOvr>
    <a:masterClrMapping/>
  </p:clrMapOvr>
  <p:transition>
    <p:dissolv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Νομικό </a:t>
            </a:r>
            <a:r>
              <a:rPr lang="el-GR" dirty="0" smtClean="0"/>
              <a:t>πλαίσιο</a:t>
            </a:r>
            <a:endParaRPr lang="el-GR" dirty="0"/>
          </a:p>
        </p:txBody>
      </p:sp>
      <p:sp>
        <p:nvSpPr>
          <p:cNvPr id="3" name="Content Placeholder 2"/>
          <p:cNvSpPr>
            <a:spLocks noGrp="1"/>
          </p:cNvSpPr>
          <p:nvPr>
            <p:ph idx="1"/>
          </p:nvPr>
        </p:nvSpPr>
        <p:spPr/>
        <p:txBody>
          <a:bodyPr>
            <a:normAutofit/>
          </a:bodyPr>
          <a:lstStyle/>
          <a:p>
            <a:r>
              <a:rPr lang="el-GR" b="1" dirty="0"/>
              <a:t>Ο περί </a:t>
            </a:r>
            <a:r>
              <a:rPr lang="el-GR" b="1" dirty="0" err="1"/>
              <a:t>Παιδίων</a:t>
            </a:r>
            <a:r>
              <a:rPr lang="el-GR" b="1" dirty="0"/>
              <a:t> Νόμος (ΚΕΦ.352)</a:t>
            </a:r>
          </a:p>
          <a:p>
            <a:r>
              <a:rPr lang="el-GR" b="1" dirty="0"/>
              <a:t>Ο Περί της Πρόληψης και της Καταπολέμησης της Σεξουαλικής Κακοποίησης, της Σεξουαλικής Εκμετάλλευσης Παιδιών και της Παιδικής Πορνογραφίας Νόμος του 2014 (91(Ι)/2014)</a:t>
            </a:r>
          </a:p>
          <a:p>
            <a:r>
              <a:rPr lang="el-GR" dirty="0"/>
              <a:t>Ο </a:t>
            </a:r>
            <a:r>
              <a:rPr lang="el-GR" b="1" dirty="0"/>
              <a:t>περί Βίας στην Οικογένεια</a:t>
            </a:r>
            <a:r>
              <a:rPr lang="el-GR" dirty="0"/>
              <a:t> (Πρόληψη και Προστασία Θυμάτων) </a:t>
            </a:r>
            <a:r>
              <a:rPr lang="el-GR" b="1" dirty="0"/>
              <a:t>Νόμος</a:t>
            </a:r>
            <a:r>
              <a:rPr lang="el-GR" dirty="0"/>
              <a:t> του 2000 (</a:t>
            </a:r>
            <a:r>
              <a:rPr lang="el-GR" b="1" dirty="0"/>
              <a:t>Ν</a:t>
            </a:r>
            <a:r>
              <a:rPr lang="el-GR" dirty="0"/>
              <a:t>. 119(I)/2000)</a:t>
            </a:r>
            <a:br>
              <a:rPr lang="el-GR" dirty="0"/>
            </a:br>
            <a:r>
              <a:rPr lang="el-GR" dirty="0"/>
              <a:t/>
            </a:r>
            <a:br>
              <a:rPr lang="el-GR" dirty="0"/>
            </a:br>
            <a:endParaRPr lang="el-GR" dirty="0">
              <a:solidFill>
                <a:srgbClr val="FF0000"/>
              </a:solidFill>
            </a:endParaRPr>
          </a:p>
        </p:txBody>
      </p:sp>
    </p:spTree>
    <p:extLst>
      <p:ext uri="{BB962C8B-B14F-4D97-AF65-F5344CB8AC3E}">
        <p14:creationId xmlns="" xmlns:p14="http://schemas.microsoft.com/office/powerpoint/2010/main" val="2334370666"/>
      </p:ext>
    </p:extLst>
  </p:cSld>
  <p:clrMapOvr>
    <a:masterClrMapping/>
  </p:clrMapOvr>
  <p:transition>
    <p:wipe di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Υποχρεωτική αναφορά</a:t>
            </a:r>
          </a:p>
        </p:txBody>
      </p:sp>
      <p:sp>
        <p:nvSpPr>
          <p:cNvPr id="3" name="Content Placeholder 2"/>
          <p:cNvSpPr>
            <a:spLocks noGrp="1"/>
          </p:cNvSpPr>
          <p:nvPr>
            <p:ph idx="1"/>
          </p:nvPr>
        </p:nvSpPr>
        <p:spPr/>
        <p:txBody>
          <a:bodyPr>
            <a:normAutofit fontScale="70000" lnSpcReduction="20000"/>
          </a:bodyPr>
          <a:lstStyle/>
          <a:p>
            <a:r>
              <a:rPr lang="el-GR" dirty="0"/>
              <a:t>30.(1) Οποιοσδήποτε παραλείπει να καταγγείλει περίπτωση που περιέρχεται σε γνώση του, όπου εμπλέκεται παιδί ή παιδί με διανοητική ή ψυχική ανεπάρκεια σε αδικήματα που προβλέπονται στα άρθρα 6 μέχρι 10 και 15 του παρόντος Νόμου ή δεν προωθεί σχετική καταγγελία, διαπράττει αδίκημα και σε περίπτωση καταδίκης του υπόκειται σε ποινή φυλάκισης μέχρι δεκαπέντε (15) έτη ή σε χρηματική ποινή μέχρι είκοσι χιλιάδες ευρώ (€20.000) ή και στις δύο αυτές ποινές.</a:t>
            </a:r>
          </a:p>
          <a:p>
            <a:r>
              <a:rPr lang="el-GR" dirty="0"/>
              <a:t>(2) Για τους σκοπούς του παρόντος άρθρου, κατά την επιμέτρηση της ποινής το δικαστήριο λαμβάνει ως επιβαρυντική περίσταση το γεγονός ότι το πρόσωπο που παραλείπει να καταγγείλει ή δεν προωθεί καταγγελία, είναι εκπαιδευτικός, λειτουργός των κοινωνικών υπηρεσιών ή δικηγόρος ο οποίος ασκεί το επάγγελμα ή μέλος του αστυνομικού σώματος ή επαγγελματίας υγείας, όπως ψυχίατρος, ιατρός οποιασδήποτε άλλης ειδικότητας, νοσηλευτής, ψυχολόγος ή άλλος επαγγελματίας με συναφείς προς το αντικείμενο δραστηριότητες.</a:t>
            </a:r>
          </a:p>
          <a:p>
            <a:r>
              <a:rPr lang="el-GR" dirty="0"/>
              <a:t>(3) Κατά την επιμέτρηση της ποινής για την διάπραξη του αδικήματος που προβλέπεται στο εδάφιο (1) δεν αποτελεί υπεράσπιση ότι τα άτομα που αναφέρονται στο εδάφιο (2) παρέλειψαν να προβούν σε καταγγελία λόγω του επαγγελματικού τους απόρρητου.</a:t>
            </a:r>
          </a:p>
          <a:p>
            <a:pPr marL="0" indent="0" algn="r">
              <a:buNone/>
            </a:pPr>
            <a:r>
              <a:rPr lang="el-GR" dirty="0" smtClean="0"/>
              <a:t>Ν.</a:t>
            </a:r>
            <a:r>
              <a:rPr lang="el-GR" dirty="0"/>
              <a:t> 91(Ι)/2014</a:t>
            </a:r>
            <a:endParaRPr lang="el-GR" dirty="0">
              <a:solidFill>
                <a:srgbClr val="FF0000"/>
              </a:solidFill>
            </a:endParaRPr>
          </a:p>
        </p:txBody>
      </p:sp>
    </p:spTree>
    <p:extLst>
      <p:ext uri="{BB962C8B-B14F-4D97-AF65-F5344CB8AC3E}">
        <p14:creationId xmlns="" xmlns:p14="http://schemas.microsoft.com/office/powerpoint/2010/main" val="2762697098"/>
      </p:ext>
    </p:extLst>
  </p:cSld>
  <p:clrMapOvr>
    <a:masterClrMapping/>
  </p:clrMapOvr>
  <p:transition>
    <p:wipe di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57175" y="266700"/>
            <a:ext cx="8591550" cy="3277158"/>
          </a:xfrm>
          <a:prstGeom prst="rect">
            <a:avLst/>
          </a:prstGeom>
        </p:spPr>
        <p:txBody>
          <a:bodyPr>
            <a:normAutofit/>
          </a:bodyPr>
          <a:lstStyle/>
          <a:p>
            <a:pPr algn="ctr"/>
            <a:r>
              <a:rPr lang="en-US" sz="2400" dirty="0" smtClean="0">
                <a:solidFill>
                  <a:schemeClr val="accent1">
                    <a:lumMod val="75000"/>
                  </a:schemeClr>
                </a:solidFill>
                <a:latin typeface="Segoe UI Light" panose="020B0502040204020203" pitchFamily="34" charset="0"/>
                <a:cs typeface="Segoe UI Light" panose="020B0502040204020203" pitchFamily="34" charset="0"/>
              </a:rPr>
              <a:t/>
            </a:r>
            <a:br>
              <a:rPr lang="en-US" sz="2400" dirty="0" smtClean="0">
                <a:solidFill>
                  <a:schemeClr val="accent1">
                    <a:lumMod val="75000"/>
                  </a:schemeClr>
                </a:solidFill>
                <a:latin typeface="Segoe UI Light" panose="020B0502040204020203" pitchFamily="34" charset="0"/>
                <a:cs typeface="Segoe UI Light" panose="020B0502040204020203" pitchFamily="34" charset="0"/>
              </a:rPr>
            </a:br>
            <a:r>
              <a:rPr lang="en-US" sz="2400" dirty="0">
                <a:solidFill>
                  <a:schemeClr val="accent1">
                    <a:lumMod val="75000"/>
                  </a:schemeClr>
                </a:solidFill>
                <a:latin typeface="Segoe UI Light" panose="020B0502040204020203" pitchFamily="34" charset="0"/>
                <a:cs typeface="Segoe UI Light" panose="020B0502040204020203" pitchFamily="34" charset="0"/>
              </a:rPr>
              <a:t/>
            </a:r>
            <a:br>
              <a:rPr lang="en-US" sz="2400" dirty="0">
                <a:solidFill>
                  <a:schemeClr val="accent1">
                    <a:lumMod val="75000"/>
                  </a:schemeClr>
                </a:solidFill>
                <a:latin typeface="Segoe UI Light" panose="020B0502040204020203" pitchFamily="34" charset="0"/>
                <a:cs typeface="Segoe UI Light" panose="020B0502040204020203" pitchFamily="34" charset="0"/>
              </a:rPr>
            </a:br>
            <a:r>
              <a:rPr lang="en-US" sz="2400" dirty="0" smtClean="0">
                <a:solidFill>
                  <a:schemeClr val="accent1">
                    <a:lumMod val="75000"/>
                  </a:schemeClr>
                </a:solidFill>
                <a:latin typeface="Segoe UI Light" panose="020B0502040204020203" pitchFamily="34" charset="0"/>
                <a:cs typeface="Segoe UI Light" panose="020B0502040204020203" pitchFamily="34" charset="0"/>
              </a:rPr>
              <a:t/>
            </a:r>
            <a:br>
              <a:rPr lang="en-US" sz="2400" dirty="0" smtClean="0">
                <a:solidFill>
                  <a:schemeClr val="accent1">
                    <a:lumMod val="75000"/>
                  </a:schemeClr>
                </a:solidFill>
                <a:latin typeface="Segoe UI Light" panose="020B0502040204020203" pitchFamily="34" charset="0"/>
                <a:cs typeface="Segoe UI Light" panose="020B0502040204020203" pitchFamily="34" charset="0"/>
              </a:rPr>
            </a:br>
            <a:r>
              <a:rPr lang="en-US" sz="2400" dirty="0">
                <a:solidFill>
                  <a:schemeClr val="accent1">
                    <a:lumMod val="75000"/>
                  </a:schemeClr>
                </a:solidFill>
                <a:latin typeface="Segoe UI Light" panose="020B0502040204020203" pitchFamily="34" charset="0"/>
                <a:cs typeface="Segoe UI Light" panose="020B0502040204020203" pitchFamily="34" charset="0"/>
              </a:rPr>
              <a:t/>
            </a:r>
            <a:br>
              <a:rPr lang="en-US" sz="2400" dirty="0">
                <a:solidFill>
                  <a:schemeClr val="accent1">
                    <a:lumMod val="75000"/>
                  </a:schemeClr>
                </a:solidFill>
                <a:latin typeface="Segoe UI Light" panose="020B0502040204020203" pitchFamily="34" charset="0"/>
                <a:cs typeface="Segoe UI Light" panose="020B0502040204020203" pitchFamily="34" charset="0"/>
              </a:rPr>
            </a:br>
            <a:r>
              <a:rPr lang="el-GR" sz="2400" dirty="0" smtClean="0">
                <a:solidFill>
                  <a:schemeClr val="accent1">
                    <a:lumMod val="75000"/>
                  </a:schemeClr>
                </a:solidFill>
                <a:latin typeface="Segoe UI Light" panose="020B0502040204020203" pitchFamily="34" charset="0"/>
                <a:cs typeface="Segoe UI Light" panose="020B0502040204020203" pitchFamily="34" charset="0"/>
              </a:rPr>
              <a:t>η συνεισφορά του CAN-MDS </a:t>
            </a:r>
            <a:r>
              <a:rPr lang="el-GR" sz="2400" dirty="0">
                <a:solidFill>
                  <a:schemeClr val="accent1">
                    <a:lumMod val="75000"/>
                  </a:schemeClr>
                </a:solidFill>
                <a:latin typeface="Segoe UI Light" panose="020B0502040204020203" pitchFamily="34" charset="0"/>
                <a:cs typeface="Segoe UI Light" panose="020B0502040204020203" pitchFamily="34" charset="0"/>
              </a:rPr>
              <a:t>για την αντιμετώπιση των ζητημάτων της υπο-αναφοράς, της καταγραφής, της απόκρισης, της υπο-ανάλυσης</a:t>
            </a:r>
            <a:endParaRPr lang="el-GR" sz="1800" b="1" dirty="0">
              <a:solidFill>
                <a:schemeClr val="accent1">
                  <a:lumMod val="75000"/>
                </a:schemeClr>
              </a:solidFill>
              <a:effectLst>
                <a:outerShdw blurRad="38100" dist="38100" dir="2700000" algn="tl">
                  <a:srgbClr val="000000">
                    <a:alpha val="43137"/>
                  </a:srgbClr>
                </a:outerShdw>
              </a:effectLst>
            </a:endParaRPr>
          </a:p>
        </p:txBody>
      </p:sp>
      <p:sp>
        <p:nvSpPr>
          <p:cNvPr id="3" name="Rectangle 2"/>
          <p:cNvSpPr/>
          <p:nvPr/>
        </p:nvSpPr>
        <p:spPr>
          <a:xfrm>
            <a:off x="55181" y="4713890"/>
            <a:ext cx="1221828" cy="41778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2" descr="https://www.uncrcpc.org/wp-content/uploads/2019/01/logo.png"/>
          <p:cNvPicPr>
            <a:picLocks noChangeAspect="1" noChangeArrowheads="1"/>
          </p:cNvPicPr>
          <p:nvPr/>
        </p:nvPicPr>
        <p:blipFill>
          <a:blip r:embed="rId3" cstate="print"/>
          <a:srcRect/>
          <a:stretch>
            <a:fillRect/>
          </a:stretch>
        </p:blipFill>
        <p:spPr bwMode="auto">
          <a:xfrm>
            <a:off x="223961" y="4753301"/>
            <a:ext cx="453983" cy="374942"/>
          </a:xfrm>
          <a:prstGeom prst="rect">
            <a:avLst/>
          </a:prstGeom>
          <a:noFill/>
        </p:spPr>
      </p:pic>
      <p:pic>
        <p:nvPicPr>
          <p:cNvPr id="5" name="Picture 4"/>
          <p:cNvPicPr>
            <a:picLocks noChangeAspect="1" noChangeArrowheads="1"/>
          </p:cNvPicPr>
          <p:nvPr/>
        </p:nvPicPr>
        <p:blipFill>
          <a:blip r:embed="rId4" cstate="print"/>
          <a:srcRect l="9226" r="9710" b="17014"/>
          <a:stretch>
            <a:fillRect/>
          </a:stretch>
        </p:blipFill>
        <p:spPr bwMode="auto">
          <a:xfrm>
            <a:off x="802178" y="4802661"/>
            <a:ext cx="331472" cy="285658"/>
          </a:xfrm>
          <a:prstGeom prst="rect">
            <a:avLst/>
          </a:prstGeom>
          <a:noFill/>
          <a:ln w="9525">
            <a:noFill/>
            <a:miter lim="800000"/>
            <a:headEnd/>
            <a:tailEnd/>
          </a:ln>
          <a:effectLst/>
        </p:spPr>
      </p:pic>
    </p:spTree>
    <p:extLst>
      <p:ext uri="{BB962C8B-B14F-4D97-AF65-F5344CB8AC3E}">
        <p14:creationId xmlns="" xmlns:p14="http://schemas.microsoft.com/office/powerpoint/2010/main" val="660083265"/>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10"/>
          <p:cNvGrpSpPr/>
          <p:nvPr/>
        </p:nvGrpSpPr>
        <p:grpSpPr>
          <a:xfrm>
            <a:off x="216592" y="1252661"/>
            <a:ext cx="8772345" cy="3147059"/>
            <a:chOff x="129133" y="-848768"/>
            <a:chExt cx="8361918" cy="4275637"/>
          </a:xfrm>
          <a:noFill/>
        </p:grpSpPr>
        <p:sp>
          <p:nvSpPr>
            <p:cNvPr id="29" name="Round Same Side Corner Rectangle 28"/>
            <p:cNvSpPr/>
            <p:nvPr/>
          </p:nvSpPr>
          <p:spPr>
            <a:xfrm rot="5400000">
              <a:off x="2285427" y="-2778755"/>
              <a:ext cx="4232667" cy="8178581"/>
            </a:xfrm>
            <a:prstGeom prst="round2SameRect">
              <a:avLst/>
            </a:prstGeom>
            <a:grpFill/>
            <a:ln w="12700" cap="flat" cmpd="sng" algn="ctr">
              <a:solidFill>
                <a:srgbClr val="5B9BD5">
                  <a:alpha val="90000"/>
                  <a:tint val="40000"/>
                  <a:hueOff val="0"/>
                  <a:satOff val="0"/>
                  <a:lumOff val="0"/>
                  <a:alphaOff val="0"/>
                </a:srgbClr>
              </a:solidFill>
              <a:prstDash val="solid"/>
              <a:miter lim="800000"/>
            </a:ln>
            <a:effectLst/>
          </p:spPr>
        </p:sp>
        <p:sp>
          <p:nvSpPr>
            <p:cNvPr id="30" name="Round Same Side Corner Rectangle 4"/>
            <p:cNvSpPr/>
            <p:nvPr/>
          </p:nvSpPr>
          <p:spPr>
            <a:xfrm>
              <a:off x="129133" y="-848768"/>
              <a:ext cx="8099411" cy="4275637"/>
            </a:xfrm>
            <a:prstGeom prst="rect">
              <a:avLst/>
            </a:prstGeom>
            <a:grpFill/>
            <a:ln>
              <a:noFill/>
            </a:ln>
            <a:effectLst/>
          </p:spPr>
          <p:txBody>
            <a:bodyPr spcFirstLastPara="0" vert="horz" wrap="square" lIns="330200" tIns="165100" rIns="330200" bIns="165100" numCol="1" spcCol="1270" anchor="ctr" anchorCtr="0">
              <a:noAutofit/>
            </a:bodyPr>
            <a:lstStyle/>
            <a:p>
              <a:pPr marL="114297" lvl="1" indent="-114297" defTabSz="622285">
                <a:lnSpc>
                  <a:spcPct val="90000"/>
                </a:lnSpc>
                <a:spcBef>
                  <a:spcPct val="0"/>
                </a:spcBef>
                <a:spcAft>
                  <a:spcPct val="15000"/>
                </a:spcAft>
                <a:buFontTx/>
                <a:buChar char="••"/>
                <a:defRPr/>
              </a:pPr>
              <a:r>
                <a:rPr lang="el-GR" sz="2000" b="1" kern="0" dirty="0">
                  <a:solidFill>
                    <a:srgbClr val="44546A">
                      <a:lumMod val="75000"/>
                    </a:srgbClr>
                  </a:solidFill>
                  <a:latin typeface="Segoe UI Light" panose="020B0502040204020203" pitchFamily="34" charset="0"/>
                  <a:cs typeface="Segoe UI Light" panose="020B0502040204020203" pitchFamily="34" charset="0"/>
                </a:rPr>
                <a:t>προώθηση ομοιόμορφης συλλογής δεδομένων από όλους τους τομείς που εμπλέκονται στη διαχείριση υποθέσεων CAN</a:t>
              </a:r>
            </a:p>
            <a:p>
              <a:pPr marL="457197" lvl="2" indent="-114297" defTabSz="622285">
                <a:lnSpc>
                  <a:spcPct val="90000"/>
                </a:lnSpc>
                <a:spcBef>
                  <a:spcPct val="0"/>
                </a:spcBef>
                <a:spcAft>
                  <a:spcPct val="15000"/>
                </a:spcAft>
                <a:buFontTx/>
                <a:buChar char="••"/>
                <a:defRPr/>
              </a:pPr>
              <a:r>
                <a:rPr lang="el-GR" sz="2000" kern="0" dirty="0" smtClean="0">
                  <a:solidFill>
                    <a:srgbClr val="44546A">
                      <a:lumMod val="75000"/>
                    </a:srgbClr>
                  </a:solidFill>
                  <a:latin typeface="Segoe UI Light" panose="020B0502040204020203" pitchFamily="34" charset="0"/>
                  <a:cs typeface="Segoe UI Light" panose="020B0502040204020203" pitchFamily="34" charset="0"/>
                </a:rPr>
                <a:t>χρησιμοποιώντας ένα κοινό φιλικό προς το χρήστη εργαλείο μητρώου</a:t>
              </a:r>
            </a:p>
            <a:p>
              <a:pPr marL="457197" lvl="2" indent="-114297" defTabSz="622285">
                <a:lnSpc>
                  <a:spcPct val="90000"/>
                </a:lnSpc>
                <a:spcBef>
                  <a:spcPct val="0"/>
                </a:spcBef>
                <a:spcAft>
                  <a:spcPct val="15000"/>
                </a:spcAft>
                <a:buFontTx/>
                <a:buChar char="••"/>
                <a:defRPr/>
              </a:pPr>
              <a:r>
                <a:rPr lang="el-GR" sz="2000" kern="0" dirty="0" smtClean="0">
                  <a:solidFill>
                    <a:srgbClr val="44546A">
                      <a:lumMod val="75000"/>
                    </a:srgbClr>
                  </a:solidFill>
                  <a:latin typeface="Segoe UI Light" panose="020B0502040204020203" pitchFamily="34" charset="0"/>
                  <a:cs typeface="Segoe UI Light" panose="020B0502040204020203" pitchFamily="34" charset="0"/>
                </a:rPr>
                <a:t>δημιουργία </a:t>
              </a:r>
              <a:r>
                <a:rPr lang="el-GR" sz="2000" kern="0" dirty="0">
                  <a:solidFill>
                    <a:srgbClr val="44546A">
                      <a:lumMod val="75000"/>
                    </a:srgbClr>
                  </a:solidFill>
                  <a:latin typeface="Segoe UI Light" panose="020B0502040204020203" pitchFamily="34" charset="0"/>
                  <a:cs typeface="Segoe UI Light" panose="020B0502040204020203" pitchFamily="34" charset="0"/>
                </a:rPr>
                <a:t>καναλιού επικοινωνίας μεταξύ των εμπλεκόμενων τομέων</a:t>
              </a:r>
            </a:p>
            <a:p>
              <a:pPr marL="114297" lvl="1" indent="-114297" defTabSz="622285">
                <a:lnSpc>
                  <a:spcPct val="90000"/>
                </a:lnSpc>
                <a:spcBef>
                  <a:spcPct val="0"/>
                </a:spcBef>
                <a:spcAft>
                  <a:spcPct val="15000"/>
                </a:spcAft>
                <a:buFontTx/>
                <a:buChar char="••"/>
                <a:defRPr/>
              </a:pPr>
              <a:r>
                <a:rPr lang="el-GR" sz="2000" b="1" kern="0" dirty="0" smtClean="0">
                  <a:solidFill>
                    <a:srgbClr val="44546A">
                      <a:lumMod val="75000"/>
                    </a:srgbClr>
                  </a:solidFill>
                  <a:latin typeface="Segoe UI Light" panose="020B0502040204020203" pitchFamily="34" charset="0"/>
                  <a:cs typeface="Segoe UI Light" panose="020B0502040204020203" pitchFamily="34" charset="0"/>
                </a:rPr>
                <a:t>με τη συμμετοχή όλων των επιλέξιμων (σύμφωνα με προκαθορισμένα κριτήρια) επαγγελματιών που εργάζονται στους σχετικούς τομείς</a:t>
              </a:r>
            </a:p>
            <a:p>
              <a:pPr marL="457197" lvl="2" indent="-114297" defTabSz="622285">
                <a:lnSpc>
                  <a:spcPct val="90000"/>
                </a:lnSpc>
                <a:spcBef>
                  <a:spcPct val="0"/>
                </a:spcBef>
                <a:spcAft>
                  <a:spcPct val="15000"/>
                </a:spcAft>
                <a:buFontTx/>
                <a:buChar char="••"/>
                <a:defRPr/>
              </a:pPr>
              <a:r>
                <a:rPr lang="el-GR" sz="2000" kern="0" dirty="0" smtClean="0">
                  <a:solidFill>
                    <a:srgbClr val="44546A">
                      <a:lumMod val="75000"/>
                    </a:srgbClr>
                  </a:solidFill>
                  <a:latin typeface="Segoe UI Light" panose="020B0502040204020203" pitchFamily="34" charset="0"/>
                  <a:cs typeface="Segoe UI Light" panose="020B0502040204020203" pitchFamily="34" charset="0"/>
                </a:rPr>
                <a:t>χτίζοντας </a:t>
              </a:r>
              <a:r>
                <a:rPr lang="el-GR" sz="2000" kern="0" dirty="0">
                  <a:solidFill>
                    <a:srgbClr val="44546A">
                      <a:lumMod val="75000"/>
                    </a:srgbClr>
                  </a:solidFill>
                  <a:latin typeface="Segoe UI Light" panose="020B0502040204020203" pitchFamily="34" charset="0"/>
                  <a:cs typeface="Segoe UI Light" panose="020B0502040204020203" pitchFamily="34" charset="0"/>
                </a:rPr>
                <a:t>την ικανότητά τους μέσω σύντομης εκπαίδευσης και απαραίτητου υλικού</a:t>
              </a:r>
            </a:p>
          </p:txBody>
        </p:sp>
      </p:grpSp>
      <p:grpSp>
        <p:nvGrpSpPr>
          <p:cNvPr id="31" name="Group 11"/>
          <p:cNvGrpSpPr/>
          <p:nvPr/>
        </p:nvGrpSpPr>
        <p:grpSpPr>
          <a:xfrm>
            <a:off x="60644" y="1284289"/>
            <a:ext cx="348284" cy="3147058"/>
            <a:chOff x="0" y="87926"/>
            <a:chExt cx="348284" cy="1691933"/>
          </a:xfrm>
          <a:solidFill>
            <a:srgbClr val="5B9BD5"/>
          </a:solidFill>
        </p:grpSpPr>
        <p:sp>
          <p:nvSpPr>
            <p:cNvPr id="32" name="Rounded Rectangle 31"/>
            <p:cNvSpPr/>
            <p:nvPr/>
          </p:nvSpPr>
          <p:spPr>
            <a:xfrm>
              <a:off x="0" y="87926"/>
              <a:ext cx="348284" cy="1691933"/>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33" name="Rounded Rectangle 6"/>
            <p:cNvSpPr/>
            <p:nvPr/>
          </p:nvSpPr>
          <p:spPr>
            <a:xfrm>
              <a:off x="17002" y="104928"/>
              <a:ext cx="314280" cy="1657929"/>
            </a:xfrm>
            <a:prstGeom prst="rect">
              <a:avLst/>
            </a:prstGeom>
            <a:grp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el-GR" sz="2400" b="1" kern="0" dirty="0" smtClean="0">
                  <a:solidFill>
                    <a:prstClr val="white"/>
                  </a:solidFill>
                  <a:latin typeface="Segoe UI Semibold" panose="020B0702040204020203" pitchFamily="34" charset="0"/>
                  <a:cs typeface="Segoe UI Semibold" panose="020B0702040204020203" pitchFamily="34" charset="0"/>
                </a:rPr>
                <a:t>Συντονισμένη</a:t>
              </a:r>
              <a:endParaRPr lang="el-GR" sz="2400" kern="0" dirty="0">
                <a:solidFill>
                  <a:prstClr val="white"/>
                </a:solidFill>
                <a:latin typeface="Segoe UI Semibold" panose="020B0702040204020203" pitchFamily="34" charset="0"/>
                <a:cs typeface="Segoe UI Semibold" panose="020B0702040204020203" pitchFamily="34" charset="0"/>
              </a:endParaRPr>
            </a:p>
          </p:txBody>
        </p:sp>
      </p:grpSp>
      <p:grpSp>
        <p:nvGrpSpPr>
          <p:cNvPr id="53" name="Group 17"/>
          <p:cNvGrpSpPr/>
          <p:nvPr/>
        </p:nvGrpSpPr>
        <p:grpSpPr>
          <a:xfrm rot="5400000">
            <a:off x="2827906" y="-107590"/>
            <a:ext cx="348284" cy="1463504"/>
            <a:chOff x="0" y="1841572"/>
            <a:chExt cx="348284" cy="1827387"/>
          </a:xfrm>
          <a:solidFill>
            <a:schemeClr val="bg1">
              <a:lumMod val="75000"/>
            </a:schemeClr>
          </a:solidFill>
        </p:grpSpPr>
        <p:sp>
          <p:nvSpPr>
            <p:cNvPr id="54" name="Rounded Rectangle 53"/>
            <p:cNvSpPr/>
            <p:nvPr/>
          </p:nvSpPr>
          <p:spPr>
            <a:xfrm>
              <a:off x="0" y="1841572"/>
              <a:ext cx="348284" cy="1827387"/>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55" name="Rounded Rectangle 6"/>
            <p:cNvSpPr/>
            <p:nvPr/>
          </p:nvSpPr>
          <p:spPr>
            <a:xfrm>
              <a:off x="17002" y="1858574"/>
              <a:ext cx="314280" cy="1793383"/>
            </a:xfrm>
            <a:prstGeom prst="rect">
              <a:avLst/>
            </a:prstGeom>
            <a:grp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el-GR" sz="2000" b="1" kern="0" dirty="0" smtClean="0">
                  <a:solidFill>
                    <a:prstClr val="white"/>
                  </a:solidFill>
                  <a:latin typeface="Segoe UI Semibold" panose="020B0702040204020203" pitchFamily="34" charset="0"/>
                  <a:cs typeface="Segoe UI Semibold" panose="020B0702040204020203" pitchFamily="34" charset="0"/>
                </a:rPr>
                <a:t>Απάντηση</a:t>
              </a:r>
              <a:endParaRPr lang="el-GR" sz="2000" b="1" kern="0" dirty="0">
                <a:solidFill>
                  <a:prstClr val="white"/>
                </a:solidFill>
                <a:latin typeface="Segoe UI Semibold" panose="020B0702040204020203" pitchFamily="34" charset="0"/>
                <a:cs typeface="Segoe UI Semibold" panose="020B0702040204020203" pitchFamily="34" charset="0"/>
              </a:endParaRPr>
            </a:p>
          </p:txBody>
        </p:sp>
      </p:grpSp>
      <p:grpSp>
        <p:nvGrpSpPr>
          <p:cNvPr id="56" name="Group 11"/>
          <p:cNvGrpSpPr/>
          <p:nvPr/>
        </p:nvGrpSpPr>
        <p:grpSpPr>
          <a:xfrm rot="5400000">
            <a:off x="1021395" y="-374861"/>
            <a:ext cx="348284" cy="1998046"/>
            <a:chOff x="0" y="87926"/>
            <a:chExt cx="348284" cy="1691933"/>
          </a:xfrm>
          <a:solidFill>
            <a:schemeClr val="bg1">
              <a:lumMod val="75000"/>
            </a:schemeClr>
          </a:solidFill>
        </p:grpSpPr>
        <p:sp>
          <p:nvSpPr>
            <p:cNvPr id="57" name="Rounded Rectangle 56"/>
            <p:cNvSpPr/>
            <p:nvPr/>
          </p:nvSpPr>
          <p:spPr>
            <a:xfrm>
              <a:off x="0" y="87926"/>
              <a:ext cx="348284" cy="1691933"/>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58" name="Rounded Rectangle 6"/>
            <p:cNvSpPr/>
            <p:nvPr/>
          </p:nvSpPr>
          <p:spPr>
            <a:xfrm>
              <a:off x="17002" y="104928"/>
              <a:ext cx="314280" cy="1657929"/>
            </a:xfrm>
            <a:prstGeom prst="rect">
              <a:avLst/>
            </a:prstGeom>
            <a:solidFill>
              <a:srgbClr val="5B9BD5"/>
            </a:solid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el-GR" sz="2000" b="1" kern="0" dirty="0" smtClean="0">
                  <a:solidFill>
                    <a:prstClr val="white"/>
                  </a:solidFill>
                  <a:latin typeface="Segoe UI Semibold" panose="020B0702040204020203" pitchFamily="34" charset="0"/>
                  <a:cs typeface="Segoe UI Semibold" panose="020B0702040204020203" pitchFamily="34" charset="0"/>
                </a:rPr>
                <a:t>Συντονισμένη</a:t>
              </a:r>
              <a:endParaRPr lang="el-GR" sz="2000" kern="0" dirty="0">
                <a:solidFill>
                  <a:prstClr val="white"/>
                </a:solidFill>
                <a:latin typeface="Segoe UI Semibold" panose="020B0702040204020203" pitchFamily="34" charset="0"/>
                <a:cs typeface="Segoe UI Semibold" panose="020B0702040204020203" pitchFamily="34" charset="0"/>
              </a:endParaRPr>
            </a:p>
          </p:txBody>
        </p:sp>
      </p:grpSp>
      <p:grpSp>
        <p:nvGrpSpPr>
          <p:cNvPr id="59" name="Group 23"/>
          <p:cNvGrpSpPr/>
          <p:nvPr/>
        </p:nvGrpSpPr>
        <p:grpSpPr>
          <a:xfrm rot="5400000">
            <a:off x="4361206" y="-90409"/>
            <a:ext cx="348284" cy="1429142"/>
            <a:chOff x="0" y="3707448"/>
            <a:chExt cx="348284" cy="1193308"/>
          </a:xfrm>
          <a:solidFill>
            <a:schemeClr val="bg1">
              <a:lumMod val="75000"/>
            </a:schemeClr>
          </a:solidFill>
        </p:grpSpPr>
        <p:sp>
          <p:nvSpPr>
            <p:cNvPr id="60" name="Rounded Rectangle 59"/>
            <p:cNvSpPr/>
            <p:nvPr/>
          </p:nvSpPr>
          <p:spPr>
            <a:xfrm>
              <a:off x="0" y="3707448"/>
              <a:ext cx="348284" cy="1193308"/>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61" name="Rounded Rectangle 6"/>
            <p:cNvSpPr/>
            <p:nvPr/>
          </p:nvSpPr>
          <p:spPr>
            <a:xfrm>
              <a:off x="17004" y="3744195"/>
              <a:ext cx="314280" cy="1121679"/>
            </a:xfrm>
            <a:prstGeom prst="rect">
              <a:avLst/>
            </a:prstGeom>
            <a:grp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el-GR" sz="2400" b="1" kern="0" dirty="0" smtClean="0">
                  <a:solidFill>
                    <a:prstClr val="white"/>
                  </a:solidFill>
                  <a:latin typeface="Segoe UI Semibold" panose="020B0702040204020203" pitchFamily="34" charset="0"/>
                  <a:cs typeface="Segoe UI Semibold" panose="020B0702040204020203" pitchFamily="34" charset="0"/>
                </a:rPr>
                <a:t>Στο </a:t>
              </a:r>
              <a:r>
                <a:rPr lang="en-US" sz="2400" b="1" kern="0" dirty="0" smtClean="0">
                  <a:solidFill>
                    <a:prstClr val="white"/>
                  </a:solidFill>
                  <a:latin typeface="Segoe UI Semibold" panose="020B0702040204020203" pitchFamily="34" charset="0"/>
                  <a:cs typeface="Segoe UI Semibold" panose="020B0702040204020203" pitchFamily="34" charset="0"/>
                </a:rPr>
                <a:t>CAN</a:t>
              </a:r>
              <a:endParaRPr lang="el-GR" sz="2400" b="1" kern="0" dirty="0">
                <a:solidFill>
                  <a:prstClr val="white"/>
                </a:solidFill>
                <a:latin typeface="Segoe UI Semibold" panose="020B0702040204020203" pitchFamily="34" charset="0"/>
                <a:cs typeface="Segoe UI Semibold" panose="020B0702040204020203" pitchFamily="34" charset="0"/>
              </a:endParaRPr>
            </a:p>
          </p:txBody>
        </p:sp>
      </p:grpSp>
      <p:grpSp>
        <p:nvGrpSpPr>
          <p:cNvPr id="62" name="Group 29"/>
          <p:cNvGrpSpPr/>
          <p:nvPr/>
        </p:nvGrpSpPr>
        <p:grpSpPr>
          <a:xfrm rot="5400000">
            <a:off x="6267643" y="-480729"/>
            <a:ext cx="348284" cy="2209782"/>
            <a:chOff x="0" y="4970708"/>
            <a:chExt cx="348284" cy="1293987"/>
          </a:xfrm>
          <a:solidFill>
            <a:schemeClr val="bg1">
              <a:lumMod val="75000"/>
            </a:schemeClr>
          </a:solidFill>
        </p:grpSpPr>
        <p:sp>
          <p:nvSpPr>
            <p:cNvPr id="63" name="Rounded Rectangle 62"/>
            <p:cNvSpPr/>
            <p:nvPr/>
          </p:nvSpPr>
          <p:spPr>
            <a:xfrm>
              <a:off x="0" y="4970708"/>
              <a:ext cx="348284" cy="1293987"/>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64" name="Rounded Rectangle 6"/>
            <p:cNvSpPr/>
            <p:nvPr/>
          </p:nvSpPr>
          <p:spPr>
            <a:xfrm>
              <a:off x="17002" y="4987710"/>
              <a:ext cx="314280" cy="1259983"/>
            </a:xfrm>
            <a:prstGeom prst="rect">
              <a:avLst/>
            </a:prstGeom>
            <a:grp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el-GR" sz="2000" b="1" kern="0" dirty="0" smtClean="0">
                  <a:solidFill>
                    <a:prstClr val="white"/>
                  </a:solidFill>
                  <a:latin typeface="Segoe UI Semibold" panose="020B0702040204020203" pitchFamily="34" charset="0"/>
                  <a:cs typeface="Segoe UI Semibold" panose="020B0702040204020203" pitchFamily="34" charset="0"/>
                </a:rPr>
                <a:t>Μέσω ενός</a:t>
              </a:r>
              <a:r>
                <a:rPr lang="it-IT" sz="2000" b="1" kern="0" dirty="0" smtClean="0">
                  <a:solidFill>
                    <a:prstClr val="white"/>
                  </a:solidFill>
                  <a:latin typeface="Segoe UI Semibold" panose="020B0702040204020203" pitchFamily="34" charset="0"/>
                  <a:cs typeface="Segoe UI Semibold" panose="020B0702040204020203" pitchFamily="34" charset="0"/>
                </a:rPr>
                <a:t> </a:t>
              </a:r>
              <a:r>
                <a:rPr lang="it-IT" sz="2000" b="1" kern="0" dirty="0">
                  <a:solidFill>
                    <a:prstClr val="white"/>
                  </a:solidFill>
                  <a:latin typeface="Segoe UI Semibold" panose="020B0702040204020203" pitchFamily="34" charset="0"/>
                  <a:cs typeface="Segoe UI Semibold" panose="020B0702040204020203" pitchFamily="34" charset="0"/>
                </a:rPr>
                <a:t>MDS</a:t>
              </a:r>
              <a:endParaRPr lang="el-GR" sz="2000" b="1" kern="0" dirty="0">
                <a:solidFill>
                  <a:prstClr val="white"/>
                </a:solidFill>
                <a:latin typeface="Segoe UI Semibold" panose="020B0702040204020203" pitchFamily="34" charset="0"/>
                <a:cs typeface="Segoe UI Semibold" panose="020B0702040204020203" pitchFamily="34" charset="0"/>
              </a:endParaRPr>
            </a:p>
          </p:txBody>
        </p:sp>
      </p:grpSp>
    </p:spTree>
    <p:extLst>
      <p:ext uri="{BB962C8B-B14F-4D97-AF65-F5344CB8AC3E}">
        <p14:creationId xmlns="" xmlns:p14="http://schemas.microsoft.com/office/powerpoint/2010/main" val="986264507"/>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ppt_x"/>
                                          </p:val>
                                        </p:tav>
                                        <p:tav tm="100000">
                                          <p:val>
                                            <p:strVal val="#ppt_x"/>
                                          </p:val>
                                        </p:tav>
                                      </p:tavLst>
                                    </p:anim>
                                    <p:anim calcmode="lin" valueType="num">
                                      <p:cBhvr additive="base">
                                        <p:cTn id="8"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dissolve">
                                      <p:cBhvr>
                                        <p:cTn id="1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Περιγραμματικά </a:t>
            </a:r>
            <a:endParaRPr lang="en-US" dirty="0"/>
          </a:p>
        </p:txBody>
      </p:sp>
      <p:sp>
        <p:nvSpPr>
          <p:cNvPr id="3" name="Content Placeholder 2"/>
          <p:cNvSpPr>
            <a:spLocks noGrp="1"/>
          </p:cNvSpPr>
          <p:nvPr>
            <p:ph idx="1"/>
          </p:nvPr>
        </p:nvSpPr>
        <p:spPr>
          <a:xfrm>
            <a:off x="210068" y="1183864"/>
            <a:ext cx="8773293" cy="3263504"/>
          </a:xfrm>
        </p:spPr>
        <p:txBody>
          <a:bodyPr>
            <a:noAutofit/>
          </a:bodyPr>
          <a:lstStyle/>
          <a:p>
            <a:pPr lvl="1"/>
            <a:r>
              <a:rPr lang="el-GR" sz="1600" dirty="0"/>
              <a:t>γιατί τα παιδιά δεν λένε εάν έχουν κακοποιηθεί ή / και παραμεληθεί και γιατί τα παιδιά αποκαλύπτουν τελικά κακοποίηση</a:t>
            </a:r>
          </a:p>
          <a:p>
            <a:pPr lvl="1"/>
            <a:r>
              <a:rPr lang="el-GR" sz="1600" dirty="0"/>
              <a:t>απαντώντας σε ένα παιδί που αποκαλύπτει κακοποίηση ή παραμέληση</a:t>
            </a:r>
          </a:p>
          <a:p>
            <a:pPr lvl="2"/>
            <a:r>
              <a:rPr lang="en-US" sz="1300" dirty="0" smtClean="0"/>
              <a:t>Dos &amp; Don’ts</a:t>
            </a:r>
            <a:endParaRPr lang="el-GR" sz="1300" dirty="0"/>
          </a:p>
          <a:p>
            <a:pPr lvl="1"/>
            <a:r>
              <a:rPr lang="el-GR" sz="1600" dirty="0" smtClean="0"/>
              <a:t>διαδικασία </a:t>
            </a:r>
            <a:r>
              <a:rPr lang="el-GR" sz="1600" dirty="0"/>
              <a:t>αναφοράς κακοποίησης παιδιών</a:t>
            </a:r>
          </a:p>
          <a:p>
            <a:pPr lvl="2"/>
            <a:r>
              <a:rPr lang="el-GR" sz="1300" dirty="0"/>
              <a:t>Ποιος πρέπει να αναφέρει</a:t>
            </a:r>
          </a:p>
          <a:p>
            <a:pPr lvl="3"/>
            <a:r>
              <a:rPr lang="el-GR" sz="1200" dirty="0"/>
              <a:t>Νομοθετικό πλαίσιο και εντολή υποβολής αναφορών </a:t>
            </a:r>
            <a:r>
              <a:rPr lang="en-US" sz="1200" dirty="0" smtClean="0"/>
              <a:t>CAN</a:t>
            </a:r>
            <a:r>
              <a:rPr lang="el-GR" sz="1200" dirty="0" smtClean="0"/>
              <a:t> στη Κύπρο</a:t>
            </a:r>
            <a:endParaRPr lang="el-GR" sz="1200" dirty="0"/>
          </a:p>
          <a:p>
            <a:pPr lvl="2"/>
            <a:r>
              <a:rPr lang="el-GR" sz="1300" dirty="0"/>
              <a:t>Γιατί να αναφέρετε</a:t>
            </a:r>
          </a:p>
          <a:p>
            <a:pPr lvl="2"/>
            <a:r>
              <a:rPr lang="el-GR" sz="1300" dirty="0"/>
              <a:t>Πότε πρέπει να αναφέρετε</a:t>
            </a:r>
          </a:p>
          <a:p>
            <a:pPr lvl="2"/>
            <a:r>
              <a:rPr lang="el-GR" sz="1300" dirty="0"/>
              <a:t>Πού να αναφέρετε</a:t>
            </a:r>
          </a:p>
          <a:p>
            <a:pPr lvl="2"/>
            <a:r>
              <a:rPr lang="el-GR" sz="1300" dirty="0"/>
              <a:t>Τι να αναφέρετε</a:t>
            </a:r>
          </a:p>
          <a:p>
            <a:pPr lvl="1"/>
            <a:r>
              <a:rPr lang="el-GR" sz="1600" dirty="0"/>
              <a:t>Μη αναφορά</a:t>
            </a:r>
          </a:p>
          <a:p>
            <a:pPr lvl="1"/>
            <a:r>
              <a:rPr lang="el-GR" sz="1600" dirty="0"/>
              <a:t>Σύνδεση αναφοράς με CAN-MDS και </a:t>
            </a:r>
            <a:r>
              <a:rPr lang="el-GR" sz="1600" dirty="0" smtClean="0"/>
              <a:t>καταγραφή</a:t>
            </a:r>
            <a:r>
              <a:rPr lang="el-GR" sz="1600" dirty="0"/>
              <a:t>ς</a:t>
            </a:r>
            <a:endParaRPr lang="en-US" sz="1600" dirty="0"/>
          </a:p>
        </p:txBody>
      </p:sp>
    </p:spTree>
  </p:cSld>
  <p:clrMapOvr>
    <a:masterClrMapping/>
  </p:clrMapOvr>
  <p:transition>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16"/>
          <p:cNvGrpSpPr/>
          <p:nvPr/>
        </p:nvGrpSpPr>
        <p:grpSpPr>
          <a:xfrm>
            <a:off x="491982" y="1283461"/>
            <a:ext cx="8580010" cy="3026643"/>
            <a:chOff x="312470" y="1887034"/>
            <a:chExt cx="8178561" cy="1759248"/>
          </a:xfrm>
          <a:noFill/>
        </p:grpSpPr>
        <p:sp>
          <p:nvSpPr>
            <p:cNvPr id="35" name="Round Same Side Corner Rectangle 34"/>
            <p:cNvSpPr/>
            <p:nvPr/>
          </p:nvSpPr>
          <p:spPr>
            <a:xfrm rot="5400000">
              <a:off x="3522127" y="-1322623"/>
              <a:ext cx="1759248" cy="8178561"/>
            </a:xfrm>
            <a:prstGeom prst="round2SameRect">
              <a:avLst/>
            </a:prstGeom>
            <a:grpFill/>
            <a:ln w="12700" cap="flat" cmpd="sng" algn="ctr">
              <a:solidFill>
                <a:srgbClr val="5B9BD5">
                  <a:alpha val="90000"/>
                  <a:tint val="40000"/>
                  <a:hueOff val="0"/>
                  <a:satOff val="0"/>
                  <a:lumOff val="0"/>
                  <a:alphaOff val="0"/>
                </a:srgbClr>
              </a:solidFill>
              <a:prstDash val="solid"/>
              <a:miter lim="800000"/>
            </a:ln>
            <a:effectLst/>
          </p:spPr>
        </p:sp>
        <p:sp>
          <p:nvSpPr>
            <p:cNvPr id="36" name="Round Same Side Corner Rectangle 4"/>
            <p:cNvSpPr/>
            <p:nvPr/>
          </p:nvSpPr>
          <p:spPr>
            <a:xfrm>
              <a:off x="312471" y="1972912"/>
              <a:ext cx="8092682" cy="1587490"/>
            </a:xfrm>
            <a:prstGeom prst="rect">
              <a:avLst/>
            </a:prstGeom>
            <a:grpFill/>
            <a:ln>
              <a:noFill/>
            </a:ln>
            <a:effectLst/>
          </p:spPr>
          <p:txBody>
            <a:bodyPr spcFirstLastPara="0" vert="horz" wrap="square" lIns="330200" tIns="165100" rIns="330200" bIns="165100" numCol="1" spcCol="1270" anchor="ctr" anchorCtr="0">
              <a:noAutofit/>
            </a:bodyPr>
            <a:lstStyle/>
            <a:p>
              <a:pPr marL="114297" lvl="1" indent="-114297" defTabSz="622285">
                <a:lnSpc>
                  <a:spcPct val="90000"/>
                </a:lnSpc>
                <a:spcBef>
                  <a:spcPct val="0"/>
                </a:spcBef>
                <a:spcAft>
                  <a:spcPct val="15000"/>
                </a:spcAft>
                <a:buFontTx/>
                <a:buChar char="••"/>
                <a:defRPr/>
              </a:pPr>
              <a:r>
                <a:rPr lang="el-GR" sz="2000" b="1" kern="0" dirty="0">
                  <a:solidFill>
                    <a:srgbClr val="44546A">
                      <a:lumMod val="75000"/>
                    </a:srgbClr>
                  </a:solidFill>
                  <a:latin typeface="Segoe UI Light" panose="020B0502040204020203" pitchFamily="34" charset="0"/>
                  <a:cs typeface="Segoe UI Light" panose="020B0502040204020203" pitchFamily="34" charset="0"/>
                </a:rPr>
                <a:t>σε επίπεδο πληθυσμού: </a:t>
              </a:r>
              <a:r>
                <a:rPr lang="el-GR" sz="2000" kern="0" dirty="0">
                  <a:solidFill>
                    <a:srgbClr val="44546A">
                      <a:lumMod val="75000"/>
                    </a:srgbClr>
                  </a:solidFill>
                  <a:latin typeface="Segoe UI Light" panose="020B0502040204020203" pitchFamily="34" charset="0"/>
                  <a:cs typeface="Segoe UI Light" panose="020B0502040204020203" pitchFamily="34" charset="0"/>
                </a:rPr>
                <a:t>παρακολούθηση της δημόσιας υγείας</a:t>
              </a:r>
            </a:p>
            <a:p>
              <a:pPr marL="457197" lvl="2" indent="-114297" defTabSz="622285">
                <a:lnSpc>
                  <a:spcPct val="90000"/>
                </a:lnSpc>
                <a:spcBef>
                  <a:spcPct val="0"/>
                </a:spcBef>
                <a:spcAft>
                  <a:spcPct val="15000"/>
                </a:spcAft>
                <a:buFontTx/>
                <a:buChar char="••"/>
                <a:defRPr/>
              </a:pPr>
              <a:r>
                <a:rPr lang="el-GR" sz="2000" kern="0" dirty="0">
                  <a:solidFill>
                    <a:srgbClr val="44546A">
                      <a:lumMod val="75000"/>
                    </a:srgbClr>
                  </a:solidFill>
                  <a:latin typeface="Segoe UI Light" panose="020B0502040204020203" pitchFamily="34" charset="0"/>
                  <a:cs typeface="Segoe UI Light" panose="020B0502040204020203" pitchFamily="34" charset="0"/>
                </a:rPr>
                <a:t>επιτρέποντας συγκρίσεις εντός και μεταξύ χωρών</a:t>
              </a:r>
            </a:p>
            <a:p>
              <a:pPr marL="457197" lvl="2" indent="-114297" defTabSz="622285">
                <a:lnSpc>
                  <a:spcPct val="90000"/>
                </a:lnSpc>
                <a:spcBef>
                  <a:spcPct val="0"/>
                </a:spcBef>
                <a:spcAft>
                  <a:spcPct val="15000"/>
                </a:spcAft>
                <a:buFontTx/>
                <a:buChar char="••"/>
                <a:defRPr/>
              </a:pPr>
              <a:r>
                <a:rPr lang="el-GR" sz="2000" kern="0" dirty="0">
                  <a:solidFill>
                    <a:srgbClr val="44546A">
                      <a:lumMod val="75000"/>
                    </a:srgbClr>
                  </a:solidFill>
                  <a:latin typeface="Segoe UI Light" panose="020B0502040204020203" pitchFamily="34" charset="0"/>
                  <a:cs typeface="Segoe UI Light" panose="020B0502040204020203" pitchFamily="34" charset="0"/>
                </a:rPr>
                <a:t>παροχή συνεχώς ενημερωμένων πληροφοριών ως βάση για την αξιολόγηση των υφιστάμενων πρακτικών και πολιτικών</a:t>
              </a:r>
            </a:p>
            <a:p>
              <a:pPr marL="114297" lvl="1" indent="-114297" defTabSz="622285">
                <a:lnSpc>
                  <a:spcPct val="90000"/>
                </a:lnSpc>
                <a:spcBef>
                  <a:spcPct val="0"/>
                </a:spcBef>
                <a:spcAft>
                  <a:spcPct val="15000"/>
                </a:spcAft>
                <a:buFontTx/>
                <a:buChar char="••"/>
                <a:defRPr/>
              </a:pPr>
              <a:r>
                <a:rPr lang="el-GR" sz="2000" b="1" kern="0" dirty="0">
                  <a:solidFill>
                    <a:srgbClr val="44546A">
                      <a:lumMod val="75000"/>
                    </a:srgbClr>
                  </a:solidFill>
                  <a:latin typeface="Segoe UI Light" panose="020B0502040204020203" pitchFamily="34" charset="0"/>
                  <a:cs typeface="Segoe UI Light" panose="020B0502040204020203" pitchFamily="34" charset="0"/>
                </a:rPr>
                <a:t>σε επίπεδο περιπτώσεων: </a:t>
              </a:r>
              <a:r>
                <a:rPr lang="el-GR" sz="2000" kern="0" dirty="0">
                  <a:solidFill>
                    <a:srgbClr val="44546A">
                      <a:lumMod val="75000"/>
                    </a:srgbClr>
                  </a:solidFill>
                  <a:latin typeface="Segoe UI Light" panose="020B0502040204020203" pitchFamily="34" charset="0"/>
                  <a:cs typeface="Segoe UI Light" panose="020B0502040204020203" pitchFamily="34" charset="0"/>
                </a:rPr>
                <a:t>παρακολούθηση μεμονωμένων περιπτώσεων</a:t>
              </a:r>
            </a:p>
            <a:p>
              <a:pPr marL="457197" lvl="2" indent="-114297" defTabSz="622285">
                <a:lnSpc>
                  <a:spcPct val="90000"/>
                </a:lnSpc>
                <a:spcBef>
                  <a:spcPct val="0"/>
                </a:spcBef>
                <a:spcAft>
                  <a:spcPct val="15000"/>
                </a:spcAft>
                <a:buFontTx/>
                <a:buChar char="••"/>
                <a:defRPr/>
              </a:pPr>
              <a:r>
                <a:rPr lang="el-GR" sz="2000" kern="0" dirty="0">
                  <a:solidFill>
                    <a:srgbClr val="44546A">
                      <a:lumMod val="75000"/>
                    </a:srgbClr>
                  </a:solidFill>
                  <a:latin typeface="Segoe UI Light" panose="020B0502040204020203" pitchFamily="34" charset="0"/>
                  <a:cs typeface="Segoe UI Light" panose="020B0502040204020203" pitchFamily="34" charset="0"/>
                </a:rPr>
                <a:t>διευκόλυνση της διερεύνησης υποθέσεων και της περαιτέρω διαχείρισης</a:t>
              </a:r>
            </a:p>
            <a:p>
              <a:pPr marL="457197" lvl="2" indent="-114297" defTabSz="622285">
                <a:lnSpc>
                  <a:spcPct val="90000"/>
                </a:lnSpc>
                <a:spcBef>
                  <a:spcPct val="0"/>
                </a:spcBef>
                <a:spcAft>
                  <a:spcPct val="15000"/>
                </a:spcAft>
                <a:buFontTx/>
                <a:buChar char="••"/>
                <a:defRPr/>
              </a:pPr>
              <a:r>
                <a:rPr lang="el-GR" sz="2000" kern="0" dirty="0">
                  <a:solidFill>
                    <a:srgbClr val="44546A">
                      <a:lumMod val="75000"/>
                    </a:srgbClr>
                  </a:solidFill>
                  <a:latin typeface="Segoe UI Light" panose="020B0502040204020203" pitchFamily="34" charset="0"/>
                  <a:cs typeface="Segoe UI Light" panose="020B0502040204020203" pitchFamily="34" charset="0"/>
                </a:rPr>
                <a:t>παροχή σχολίων σε εξουσιοδοτημένους επαγγελματίες / υπηρεσίες σε επίπεδο υπόθεσης για ήδη γνωστές περιπτώσεις</a:t>
              </a:r>
            </a:p>
          </p:txBody>
        </p:sp>
      </p:grpSp>
      <p:grpSp>
        <p:nvGrpSpPr>
          <p:cNvPr id="37" name="Group 17"/>
          <p:cNvGrpSpPr/>
          <p:nvPr/>
        </p:nvGrpSpPr>
        <p:grpSpPr>
          <a:xfrm>
            <a:off x="179512" y="1283460"/>
            <a:ext cx="348284" cy="3034562"/>
            <a:chOff x="0" y="1841572"/>
            <a:chExt cx="348284" cy="1827387"/>
          </a:xfrm>
          <a:solidFill>
            <a:srgbClr val="5B9BD5"/>
          </a:solidFill>
        </p:grpSpPr>
        <p:sp>
          <p:nvSpPr>
            <p:cNvPr id="38" name="Rounded Rectangle 37"/>
            <p:cNvSpPr/>
            <p:nvPr/>
          </p:nvSpPr>
          <p:spPr>
            <a:xfrm>
              <a:off x="0" y="1841572"/>
              <a:ext cx="348284" cy="1827387"/>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39" name="Rounded Rectangle 6"/>
            <p:cNvSpPr/>
            <p:nvPr/>
          </p:nvSpPr>
          <p:spPr>
            <a:xfrm>
              <a:off x="17002" y="1858574"/>
              <a:ext cx="314280" cy="1793383"/>
            </a:xfrm>
            <a:prstGeom prst="rect">
              <a:avLst/>
            </a:prstGeom>
            <a:grp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el-GR" sz="2400" b="1" kern="0" dirty="0" smtClean="0">
                  <a:solidFill>
                    <a:prstClr val="white"/>
                  </a:solidFill>
                  <a:latin typeface="Segoe UI Semibold" panose="020B0702040204020203" pitchFamily="34" charset="0"/>
                  <a:cs typeface="Segoe UI Semibold" panose="020B0702040204020203" pitchFamily="34" charset="0"/>
                </a:rPr>
                <a:t>Απάντηση</a:t>
              </a:r>
              <a:endParaRPr lang="el-GR" sz="2400" b="1" kern="0" dirty="0">
                <a:solidFill>
                  <a:prstClr val="white"/>
                </a:solidFill>
                <a:latin typeface="Segoe UI Semibold" panose="020B0702040204020203" pitchFamily="34" charset="0"/>
                <a:cs typeface="Segoe UI Semibold" panose="020B0702040204020203" pitchFamily="34" charset="0"/>
              </a:endParaRPr>
            </a:p>
          </p:txBody>
        </p:sp>
      </p:grpSp>
      <p:grpSp>
        <p:nvGrpSpPr>
          <p:cNvPr id="32" name="Group 17"/>
          <p:cNvGrpSpPr/>
          <p:nvPr/>
        </p:nvGrpSpPr>
        <p:grpSpPr>
          <a:xfrm rot="5400000">
            <a:off x="2827906" y="-107590"/>
            <a:ext cx="348284" cy="1463504"/>
            <a:chOff x="0" y="1841572"/>
            <a:chExt cx="348284" cy="1827387"/>
          </a:xfrm>
          <a:solidFill>
            <a:schemeClr val="bg1">
              <a:lumMod val="75000"/>
            </a:schemeClr>
          </a:solidFill>
        </p:grpSpPr>
        <p:sp>
          <p:nvSpPr>
            <p:cNvPr id="33" name="Rounded Rectangle 32"/>
            <p:cNvSpPr/>
            <p:nvPr/>
          </p:nvSpPr>
          <p:spPr>
            <a:xfrm>
              <a:off x="0" y="1841572"/>
              <a:ext cx="348284" cy="1827387"/>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40" name="Rounded Rectangle 6"/>
            <p:cNvSpPr/>
            <p:nvPr/>
          </p:nvSpPr>
          <p:spPr>
            <a:xfrm>
              <a:off x="17002" y="1858574"/>
              <a:ext cx="314280" cy="1793383"/>
            </a:xfrm>
            <a:prstGeom prst="rect">
              <a:avLst/>
            </a:prstGeom>
            <a:grp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el-GR" sz="2000" b="1" kern="0" dirty="0" smtClean="0">
                  <a:solidFill>
                    <a:prstClr val="white"/>
                  </a:solidFill>
                  <a:latin typeface="Segoe UI Semibold" panose="020B0702040204020203" pitchFamily="34" charset="0"/>
                  <a:cs typeface="Segoe UI Semibold" panose="020B0702040204020203" pitchFamily="34" charset="0"/>
                </a:rPr>
                <a:t>Απάντηση</a:t>
              </a:r>
              <a:endParaRPr lang="el-GR" sz="2000" b="1" kern="0" dirty="0">
                <a:solidFill>
                  <a:prstClr val="white"/>
                </a:solidFill>
                <a:latin typeface="Segoe UI Semibold" panose="020B0702040204020203" pitchFamily="34" charset="0"/>
                <a:cs typeface="Segoe UI Semibold" panose="020B0702040204020203" pitchFamily="34" charset="0"/>
              </a:endParaRPr>
            </a:p>
          </p:txBody>
        </p:sp>
      </p:grpSp>
      <p:grpSp>
        <p:nvGrpSpPr>
          <p:cNvPr id="41" name="Group 11"/>
          <p:cNvGrpSpPr/>
          <p:nvPr/>
        </p:nvGrpSpPr>
        <p:grpSpPr>
          <a:xfrm rot="5400000">
            <a:off x="1021395" y="-374861"/>
            <a:ext cx="348284" cy="1998046"/>
            <a:chOff x="0" y="87926"/>
            <a:chExt cx="348284" cy="1691933"/>
          </a:xfrm>
          <a:solidFill>
            <a:schemeClr val="bg1">
              <a:lumMod val="75000"/>
            </a:schemeClr>
          </a:solidFill>
        </p:grpSpPr>
        <p:sp>
          <p:nvSpPr>
            <p:cNvPr id="42" name="Rounded Rectangle 41"/>
            <p:cNvSpPr/>
            <p:nvPr/>
          </p:nvSpPr>
          <p:spPr>
            <a:xfrm>
              <a:off x="0" y="87926"/>
              <a:ext cx="348284" cy="1691933"/>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43" name="Rounded Rectangle 6"/>
            <p:cNvSpPr/>
            <p:nvPr/>
          </p:nvSpPr>
          <p:spPr>
            <a:xfrm>
              <a:off x="17002" y="104928"/>
              <a:ext cx="314280" cy="1657929"/>
            </a:xfrm>
            <a:prstGeom prst="rect">
              <a:avLst/>
            </a:prstGeom>
            <a:solidFill>
              <a:srgbClr val="5B9BD5"/>
            </a:solid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el-GR" sz="2000" b="1" kern="0" dirty="0" smtClean="0">
                  <a:solidFill>
                    <a:prstClr val="white"/>
                  </a:solidFill>
                  <a:latin typeface="Segoe UI Semibold" panose="020B0702040204020203" pitchFamily="34" charset="0"/>
                  <a:cs typeface="Segoe UI Semibold" panose="020B0702040204020203" pitchFamily="34" charset="0"/>
                </a:rPr>
                <a:t>Συντονισμένη</a:t>
              </a:r>
              <a:endParaRPr lang="el-GR" sz="2000" kern="0" dirty="0">
                <a:solidFill>
                  <a:prstClr val="white"/>
                </a:solidFill>
                <a:latin typeface="Segoe UI Semibold" panose="020B0702040204020203" pitchFamily="34" charset="0"/>
                <a:cs typeface="Segoe UI Semibold" panose="020B0702040204020203" pitchFamily="34" charset="0"/>
              </a:endParaRPr>
            </a:p>
          </p:txBody>
        </p:sp>
      </p:grpSp>
      <p:grpSp>
        <p:nvGrpSpPr>
          <p:cNvPr id="44" name="Group 23"/>
          <p:cNvGrpSpPr/>
          <p:nvPr/>
        </p:nvGrpSpPr>
        <p:grpSpPr>
          <a:xfrm rot="5400000">
            <a:off x="4361206" y="-90409"/>
            <a:ext cx="348284" cy="1429142"/>
            <a:chOff x="0" y="3707448"/>
            <a:chExt cx="348284" cy="1193308"/>
          </a:xfrm>
          <a:solidFill>
            <a:schemeClr val="bg1">
              <a:lumMod val="75000"/>
            </a:schemeClr>
          </a:solidFill>
        </p:grpSpPr>
        <p:sp>
          <p:nvSpPr>
            <p:cNvPr id="45" name="Rounded Rectangle 44"/>
            <p:cNvSpPr/>
            <p:nvPr/>
          </p:nvSpPr>
          <p:spPr>
            <a:xfrm>
              <a:off x="0" y="3707448"/>
              <a:ext cx="348284" cy="1193308"/>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46" name="Rounded Rectangle 6"/>
            <p:cNvSpPr/>
            <p:nvPr/>
          </p:nvSpPr>
          <p:spPr>
            <a:xfrm>
              <a:off x="17004" y="3744195"/>
              <a:ext cx="314280" cy="1121679"/>
            </a:xfrm>
            <a:prstGeom prst="rect">
              <a:avLst/>
            </a:prstGeom>
            <a:grp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el-GR" sz="2400" b="1" kern="0" dirty="0" smtClean="0">
                  <a:solidFill>
                    <a:prstClr val="white"/>
                  </a:solidFill>
                  <a:latin typeface="Segoe UI Semibold" panose="020B0702040204020203" pitchFamily="34" charset="0"/>
                  <a:cs typeface="Segoe UI Semibold" panose="020B0702040204020203" pitchFamily="34" charset="0"/>
                </a:rPr>
                <a:t>Στο </a:t>
              </a:r>
              <a:r>
                <a:rPr lang="en-US" sz="2400" b="1" kern="0" dirty="0" smtClean="0">
                  <a:solidFill>
                    <a:prstClr val="white"/>
                  </a:solidFill>
                  <a:latin typeface="Segoe UI Semibold" panose="020B0702040204020203" pitchFamily="34" charset="0"/>
                  <a:cs typeface="Segoe UI Semibold" panose="020B0702040204020203" pitchFamily="34" charset="0"/>
                </a:rPr>
                <a:t>CAN</a:t>
              </a:r>
              <a:endParaRPr lang="el-GR" sz="2400" b="1" kern="0" dirty="0">
                <a:solidFill>
                  <a:prstClr val="white"/>
                </a:solidFill>
                <a:latin typeface="Segoe UI Semibold" panose="020B0702040204020203" pitchFamily="34" charset="0"/>
                <a:cs typeface="Segoe UI Semibold" panose="020B0702040204020203" pitchFamily="34" charset="0"/>
              </a:endParaRPr>
            </a:p>
          </p:txBody>
        </p:sp>
      </p:grpSp>
      <p:grpSp>
        <p:nvGrpSpPr>
          <p:cNvPr id="47" name="Group 29"/>
          <p:cNvGrpSpPr/>
          <p:nvPr/>
        </p:nvGrpSpPr>
        <p:grpSpPr>
          <a:xfrm rot="5400000">
            <a:off x="6267643" y="-480729"/>
            <a:ext cx="348284" cy="2209782"/>
            <a:chOff x="0" y="4970708"/>
            <a:chExt cx="348284" cy="1293987"/>
          </a:xfrm>
          <a:solidFill>
            <a:schemeClr val="bg1">
              <a:lumMod val="75000"/>
            </a:schemeClr>
          </a:solidFill>
        </p:grpSpPr>
        <p:sp>
          <p:nvSpPr>
            <p:cNvPr id="48" name="Rounded Rectangle 47"/>
            <p:cNvSpPr/>
            <p:nvPr/>
          </p:nvSpPr>
          <p:spPr>
            <a:xfrm>
              <a:off x="0" y="4970708"/>
              <a:ext cx="348284" cy="1293987"/>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49" name="Rounded Rectangle 6"/>
            <p:cNvSpPr/>
            <p:nvPr/>
          </p:nvSpPr>
          <p:spPr>
            <a:xfrm>
              <a:off x="17002" y="4987710"/>
              <a:ext cx="314280" cy="1259983"/>
            </a:xfrm>
            <a:prstGeom prst="rect">
              <a:avLst/>
            </a:prstGeom>
            <a:grp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el-GR" sz="2000" b="1" kern="0" dirty="0" smtClean="0">
                  <a:solidFill>
                    <a:prstClr val="white"/>
                  </a:solidFill>
                  <a:latin typeface="Segoe UI Semibold" panose="020B0702040204020203" pitchFamily="34" charset="0"/>
                  <a:cs typeface="Segoe UI Semibold" panose="020B0702040204020203" pitchFamily="34" charset="0"/>
                </a:rPr>
                <a:t>Μέσω ενός</a:t>
              </a:r>
              <a:r>
                <a:rPr lang="it-IT" sz="2000" b="1" kern="0" dirty="0" smtClean="0">
                  <a:solidFill>
                    <a:prstClr val="white"/>
                  </a:solidFill>
                  <a:latin typeface="Segoe UI Semibold" panose="020B0702040204020203" pitchFamily="34" charset="0"/>
                  <a:cs typeface="Segoe UI Semibold" panose="020B0702040204020203" pitchFamily="34" charset="0"/>
                </a:rPr>
                <a:t> </a:t>
              </a:r>
              <a:r>
                <a:rPr lang="it-IT" sz="2000" b="1" kern="0" dirty="0">
                  <a:solidFill>
                    <a:prstClr val="white"/>
                  </a:solidFill>
                  <a:latin typeface="Segoe UI Semibold" panose="020B0702040204020203" pitchFamily="34" charset="0"/>
                  <a:cs typeface="Segoe UI Semibold" panose="020B0702040204020203" pitchFamily="34" charset="0"/>
                </a:rPr>
                <a:t>MDS</a:t>
              </a:r>
              <a:endParaRPr lang="el-GR" sz="2000" b="1" kern="0" dirty="0">
                <a:solidFill>
                  <a:prstClr val="white"/>
                </a:solidFill>
                <a:latin typeface="Segoe UI Semibold" panose="020B0702040204020203" pitchFamily="34" charset="0"/>
                <a:cs typeface="Segoe UI Semibold" panose="020B0702040204020203" pitchFamily="34" charset="0"/>
              </a:endParaRPr>
            </a:p>
          </p:txBody>
        </p:sp>
      </p:grpSp>
    </p:spTree>
    <p:extLst>
      <p:ext uri="{BB962C8B-B14F-4D97-AF65-F5344CB8AC3E}">
        <p14:creationId xmlns="" xmlns:p14="http://schemas.microsoft.com/office/powerpoint/2010/main" val="2895612434"/>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ppt_x"/>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dissolve">
                                      <p:cBhvr>
                                        <p:cTn id="1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22"/>
          <p:cNvGrpSpPr/>
          <p:nvPr/>
        </p:nvGrpSpPr>
        <p:grpSpPr>
          <a:xfrm>
            <a:off x="491820" y="1276544"/>
            <a:ext cx="8580172" cy="2541694"/>
            <a:chOff x="312308" y="3762348"/>
            <a:chExt cx="8178581" cy="1112898"/>
          </a:xfrm>
          <a:noFill/>
        </p:grpSpPr>
        <p:sp>
          <p:nvSpPr>
            <p:cNvPr id="41" name="Round Same Side Corner Rectangle 40"/>
            <p:cNvSpPr/>
            <p:nvPr/>
          </p:nvSpPr>
          <p:spPr>
            <a:xfrm rot="5400000">
              <a:off x="3845150" y="229506"/>
              <a:ext cx="1112898" cy="8178581"/>
            </a:xfrm>
            <a:prstGeom prst="round2SameRect">
              <a:avLst/>
            </a:prstGeom>
            <a:grpFill/>
            <a:ln w="12700" cap="flat" cmpd="sng" algn="ctr">
              <a:solidFill>
                <a:srgbClr val="5B9BD5">
                  <a:alpha val="90000"/>
                  <a:tint val="40000"/>
                  <a:hueOff val="0"/>
                  <a:satOff val="0"/>
                  <a:lumOff val="0"/>
                  <a:alphaOff val="0"/>
                </a:srgbClr>
              </a:solidFill>
              <a:prstDash val="solid"/>
              <a:miter lim="800000"/>
            </a:ln>
            <a:effectLst/>
          </p:spPr>
        </p:sp>
        <p:sp>
          <p:nvSpPr>
            <p:cNvPr id="42" name="Round Same Side Corner Rectangle 4"/>
            <p:cNvSpPr/>
            <p:nvPr/>
          </p:nvSpPr>
          <p:spPr>
            <a:xfrm>
              <a:off x="362806" y="3795585"/>
              <a:ext cx="8073756" cy="988218"/>
            </a:xfrm>
            <a:prstGeom prst="rect">
              <a:avLst/>
            </a:prstGeom>
            <a:grpFill/>
            <a:ln>
              <a:noFill/>
            </a:ln>
            <a:effectLst/>
          </p:spPr>
          <p:txBody>
            <a:bodyPr spcFirstLastPara="0" vert="horz" wrap="square" lIns="330200" tIns="165100" rIns="330200" bIns="165100" numCol="1" spcCol="1270" anchor="ctr" anchorCtr="0">
              <a:noAutofit/>
            </a:bodyPr>
            <a:lstStyle/>
            <a:p>
              <a:pPr marL="114297" lvl="1" indent="-114297" defTabSz="622285">
                <a:lnSpc>
                  <a:spcPct val="90000"/>
                </a:lnSpc>
                <a:spcBef>
                  <a:spcPct val="0"/>
                </a:spcBef>
                <a:spcAft>
                  <a:spcPct val="15000"/>
                </a:spcAft>
                <a:buFontTx/>
                <a:buChar char="••"/>
                <a:defRPr/>
              </a:pPr>
              <a:r>
                <a:rPr lang="el-GR" sz="2200" b="1" kern="0" dirty="0">
                  <a:solidFill>
                    <a:srgbClr val="44546A">
                      <a:lumMod val="75000"/>
                    </a:srgbClr>
                  </a:solidFill>
                  <a:latin typeface="Segoe UI Light" panose="020B0502040204020203" pitchFamily="34" charset="0"/>
                  <a:cs typeface="Segoe UI Light" panose="020B0502040204020203" pitchFamily="34" charset="0"/>
                </a:rPr>
                <a:t>ορίζεται</a:t>
              </a:r>
              <a:r>
                <a:rPr lang="el-GR" sz="2200" kern="0" dirty="0">
                  <a:solidFill>
                    <a:srgbClr val="44546A">
                      <a:lumMod val="75000"/>
                    </a:srgbClr>
                  </a:solidFill>
                  <a:latin typeface="Segoe UI Light" panose="020B0502040204020203" pitchFamily="34" charset="0"/>
                  <a:cs typeface="Segoe UI Light" panose="020B0502040204020203" pitchFamily="34" charset="0"/>
                </a:rPr>
                <a:t> βάσει του ΟΗΕ CRC / C / GC / 13 (2011)</a:t>
              </a:r>
            </a:p>
            <a:p>
              <a:pPr marL="114297" lvl="1" indent="-114297" defTabSz="622285">
                <a:lnSpc>
                  <a:spcPct val="90000"/>
                </a:lnSpc>
                <a:spcBef>
                  <a:spcPct val="0"/>
                </a:spcBef>
                <a:spcAft>
                  <a:spcPct val="15000"/>
                </a:spcAft>
                <a:buFontTx/>
                <a:buChar char="••"/>
                <a:defRPr/>
              </a:pPr>
              <a:r>
                <a:rPr lang="el-GR" sz="2200" kern="0" dirty="0">
                  <a:solidFill>
                    <a:srgbClr val="44546A">
                      <a:lumMod val="75000"/>
                    </a:srgbClr>
                  </a:solidFill>
                  <a:latin typeface="Segoe UI Light" panose="020B0502040204020203" pitchFamily="34" charset="0"/>
                  <a:cs typeface="Segoe UI Light" panose="020B0502040204020203" pitchFamily="34" charset="0"/>
                </a:rPr>
                <a:t>λειτουργεί με τρόπο που εξασφαλίζει μια κοινή κατανόηση μεταξύ (μη ομοιογενών) εμπλεκόμενων μερών</a:t>
              </a:r>
            </a:p>
            <a:p>
              <a:pPr marL="114297" lvl="1" indent="-114297" defTabSz="622285">
                <a:lnSpc>
                  <a:spcPct val="90000"/>
                </a:lnSpc>
                <a:spcBef>
                  <a:spcPct val="0"/>
                </a:spcBef>
                <a:spcAft>
                  <a:spcPct val="15000"/>
                </a:spcAft>
                <a:buFontTx/>
                <a:buChar char="••"/>
                <a:defRPr/>
              </a:pPr>
              <a:r>
                <a:rPr lang="el-GR" sz="2200" b="1" kern="0" dirty="0" smtClean="0">
                  <a:solidFill>
                    <a:srgbClr val="44546A">
                      <a:lumMod val="75000"/>
                    </a:srgbClr>
                  </a:solidFill>
                  <a:latin typeface="Segoe UI Light" panose="020B0502040204020203" pitchFamily="34" charset="0"/>
                  <a:cs typeface="Segoe UI Light" panose="020B0502040204020203" pitchFamily="34" charset="0"/>
                </a:rPr>
                <a:t>Στοχεύει</a:t>
              </a:r>
              <a:r>
                <a:rPr lang="el-GR" sz="2200" kern="0" dirty="0" smtClean="0">
                  <a:solidFill>
                    <a:srgbClr val="44546A">
                      <a:lumMod val="75000"/>
                    </a:srgbClr>
                  </a:solidFill>
                  <a:latin typeface="Segoe UI Light" panose="020B0502040204020203" pitchFamily="34" charset="0"/>
                  <a:cs typeface="Segoe UI Light" panose="020B0502040204020203" pitchFamily="34" charset="0"/>
                </a:rPr>
                <a:t> στη συλλογή </a:t>
              </a:r>
              <a:r>
                <a:rPr lang="el-GR" sz="2200" kern="0" dirty="0">
                  <a:solidFill>
                    <a:srgbClr val="44546A">
                      <a:lumMod val="75000"/>
                    </a:srgbClr>
                  </a:solidFill>
                  <a:latin typeface="Segoe UI Light" panose="020B0502040204020203" pitchFamily="34" charset="0"/>
                  <a:cs typeface="Segoe UI Light" panose="020B0502040204020203" pitchFamily="34" charset="0"/>
                </a:rPr>
                <a:t>όλων των περιπτώσεων που προσδιορίζονται από τις υπηρεσίες</a:t>
              </a:r>
            </a:p>
            <a:p>
              <a:pPr marL="114297" lvl="1" indent="-114297" defTabSz="622285">
                <a:lnSpc>
                  <a:spcPct val="90000"/>
                </a:lnSpc>
                <a:spcBef>
                  <a:spcPct val="0"/>
                </a:spcBef>
                <a:spcAft>
                  <a:spcPct val="15000"/>
                </a:spcAft>
                <a:buFontTx/>
                <a:buChar char="••"/>
                <a:defRPr/>
              </a:pPr>
              <a:r>
                <a:rPr lang="el-GR" sz="2200" kern="0" dirty="0">
                  <a:solidFill>
                    <a:srgbClr val="44546A">
                      <a:lumMod val="75000"/>
                    </a:srgbClr>
                  </a:solidFill>
                  <a:latin typeface="Segoe UI Light" panose="020B0502040204020203" pitchFamily="34" charset="0"/>
                  <a:cs typeface="Segoe UI Light" panose="020B0502040204020203" pitchFamily="34" charset="0"/>
                </a:rPr>
                <a:t>ανεξάρτητα από την τεκμηρίωση</a:t>
              </a:r>
            </a:p>
          </p:txBody>
        </p:sp>
      </p:grpSp>
      <p:grpSp>
        <p:nvGrpSpPr>
          <p:cNvPr id="43" name="Group 23"/>
          <p:cNvGrpSpPr/>
          <p:nvPr/>
        </p:nvGrpSpPr>
        <p:grpSpPr>
          <a:xfrm>
            <a:off x="179512" y="1269269"/>
            <a:ext cx="348284" cy="2536612"/>
            <a:chOff x="0" y="3707448"/>
            <a:chExt cx="348284" cy="1235602"/>
          </a:xfrm>
          <a:solidFill>
            <a:srgbClr val="5B9BD5"/>
          </a:solidFill>
        </p:grpSpPr>
        <p:sp>
          <p:nvSpPr>
            <p:cNvPr id="44" name="Rounded Rectangle 43"/>
            <p:cNvSpPr/>
            <p:nvPr/>
          </p:nvSpPr>
          <p:spPr>
            <a:xfrm>
              <a:off x="0" y="3707448"/>
              <a:ext cx="348284" cy="1193308"/>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45" name="Rounded Rectangle 6"/>
            <p:cNvSpPr/>
            <p:nvPr/>
          </p:nvSpPr>
          <p:spPr>
            <a:xfrm>
              <a:off x="17002" y="3724449"/>
              <a:ext cx="314280" cy="1218601"/>
            </a:xfrm>
            <a:prstGeom prst="rect">
              <a:avLst/>
            </a:prstGeom>
            <a:grp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el-GR" sz="2400" b="1" kern="0" dirty="0" smtClean="0">
                  <a:solidFill>
                    <a:prstClr val="white"/>
                  </a:solidFill>
                  <a:latin typeface="Segoe UI Semibold" panose="020B0702040204020203" pitchFamily="34" charset="0"/>
                  <a:cs typeface="Segoe UI Semibold" panose="020B0702040204020203" pitchFamily="34" charset="0"/>
                </a:rPr>
                <a:t>στο</a:t>
              </a:r>
              <a:r>
                <a:rPr lang="en-US" sz="2400" b="1" kern="0" dirty="0" smtClean="0">
                  <a:solidFill>
                    <a:prstClr val="white"/>
                  </a:solidFill>
                  <a:latin typeface="Segoe UI Semibold" panose="020B0702040204020203" pitchFamily="34" charset="0"/>
                  <a:cs typeface="Segoe UI Semibold" panose="020B0702040204020203" pitchFamily="34" charset="0"/>
                </a:rPr>
                <a:t> </a:t>
              </a:r>
              <a:r>
                <a:rPr lang="en-US" sz="2400" b="1" kern="0" dirty="0">
                  <a:solidFill>
                    <a:prstClr val="white"/>
                  </a:solidFill>
                  <a:latin typeface="Segoe UI Semibold" panose="020B0702040204020203" pitchFamily="34" charset="0"/>
                  <a:cs typeface="Segoe UI Semibold" panose="020B0702040204020203" pitchFamily="34" charset="0"/>
                </a:rPr>
                <a:t>CAN</a:t>
              </a:r>
              <a:endParaRPr lang="el-GR" sz="2400" b="1" kern="0" dirty="0">
                <a:solidFill>
                  <a:prstClr val="white"/>
                </a:solidFill>
                <a:latin typeface="Segoe UI Semibold" panose="020B0702040204020203" pitchFamily="34" charset="0"/>
                <a:cs typeface="Segoe UI Semibold" panose="020B0702040204020203" pitchFamily="34" charset="0"/>
              </a:endParaRPr>
            </a:p>
          </p:txBody>
        </p:sp>
      </p:grpSp>
      <p:grpSp>
        <p:nvGrpSpPr>
          <p:cNvPr id="21" name="Group 17"/>
          <p:cNvGrpSpPr/>
          <p:nvPr/>
        </p:nvGrpSpPr>
        <p:grpSpPr>
          <a:xfrm rot="5400000">
            <a:off x="2827906" y="-107590"/>
            <a:ext cx="348284" cy="1463504"/>
            <a:chOff x="0" y="1841572"/>
            <a:chExt cx="348284" cy="1827387"/>
          </a:xfrm>
          <a:solidFill>
            <a:schemeClr val="bg1">
              <a:lumMod val="75000"/>
            </a:schemeClr>
          </a:solidFill>
        </p:grpSpPr>
        <p:sp>
          <p:nvSpPr>
            <p:cNvPr id="22" name="Rounded Rectangle 21"/>
            <p:cNvSpPr/>
            <p:nvPr/>
          </p:nvSpPr>
          <p:spPr>
            <a:xfrm>
              <a:off x="0" y="1841572"/>
              <a:ext cx="348284" cy="1827387"/>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23" name="Rounded Rectangle 6"/>
            <p:cNvSpPr/>
            <p:nvPr/>
          </p:nvSpPr>
          <p:spPr>
            <a:xfrm>
              <a:off x="17002" y="1858574"/>
              <a:ext cx="314280" cy="1793383"/>
            </a:xfrm>
            <a:prstGeom prst="rect">
              <a:avLst/>
            </a:prstGeom>
            <a:grp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el-GR" sz="2000" b="1" kern="0" dirty="0" smtClean="0">
                  <a:solidFill>
                    <a:prstClr val="white"/>
                  </a:solidFill>
                  <a:latin typeface="Segoe UI Semibold" panose="020B0702040204020203" pitchFamily="34" charset="0"/>
                  <a:cs typeface="Segoe UI Semibold" panose="020B0702040204020203" pitchFamily="34" charset="0"/>
                </a:rPr>
                <a:t>Απάντηση</a:t>
              </a:r>
              <a:endParaRPr lang="el-GR" sz="2000" b="1" kern="0" dirty="0">
                <a:solidFill>
                  <a:prstClr val="white"/>
                </a:solidFill>
                <a:latin typeface="Segoe UI Semibold" panose="020B0702040204020203" pitchFamily="34" charset="0"/>
                <a:cs typeface="Segoe UI Semibold" panose="020B0702040204020203" pitchFamily="34" charset="0"/>
              </a:endParaRPr>
            </a:p>
          </p:txBody>
        </p:sp>
      </p:grpSp>
      <p:grpSp>
        <p:nvGrpSpPr>
          <p:cNvPr id="24" name="Group 11"/>
          <p:cNvGrpSpPr/>
          <p:nvPr/>
        </p:nvGrpSpPr>
        <p:grpSpPr>
          <a:xfrm rot="5400000">
            <a:off x="1021395" y="-374861"/>
            <a:ext cx="348284" cy="1998046"/>
            <a:chOff x="0" y="87926"/>
            <a:chExt cx="348284" cy="1691933"/>
          </a:xfrm>
          <a:solidFill>
            <a:schemeClr val="bg1">
              <a:lumMod val="75000"/>
            </a:schemeClr>
          </a:solidFill>
        </p:grpSpPr>
        <p:sp>
          <p:nvSpPr>
            <p:cNvPr id="25" name="Rounded Rectangle 24"/>
            <p:cNvSpPr/>
            <p:nvPr/>
          </p:nvSpPr>
          <p:spPr>
            <a:xfrm>
              <a:off x="0" y="87926"/>
              <a:ext cx="348284" cy="1691933"/>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26" name="Rounded Rectangle 6"/>
            <p:cNvSpPr/>
            <p:nvPr/>
          </p:nvSpPr>
          <p:spPr>
            <a:xfrm>
              <a:off x="17002" y="104928"/>
              <a:ext cx="314280" cy="1657929"/>
            </a:xfrm>
            <a:prstGeom prst="rect">
              <a:avLst/>
            </a:prstGeom>
            <a:solidFill>
              <a:srgbClr val="5B9BD5"/>
            </a:solid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el-GR" sz="2000" b="1" kern="0" dirty="0" smtClean="0">
                  <a:solidFill>
                    <a:prstClr val="white"/>
                  </a:solidFill>
                  <a:latin typeface="Segoe UI Semibold" panose="020B0702040204020203" pitchFamily="34" charset="0"/>
                  <a:cs typeface="Segoe UI Semibold" panose="020B0702040204020203" pitchFamily="34" charset="0"/>
                </a:rPr>
                <a:t>Συντονισμένη</a:t>
              </a:r>
              <a:endParaRPr lang="el-GR" sz="2000" kern="0" dirty="0">
                <a:solidFill>
                  <a:prstClr val="white"/>
                </a:solidFill>
                <a:latin typeface="Segoe UI Semibold" panose="020B0702040204020203" pitchFamily="34" charset="0"/>
                <a:cs typeface="Segoe UI Semibold" panose="020B0702040204020203" pitchFamily="34" charset="0"/>
              </a:endParaRPr>
            </a:p>
          </p:txBody>
        </p:sp>
      </p:grpSp>
      <p:grpSp>
        <p:nvGrpSpPr>
          <p:cNvPr id="27" name="Group 23"/>
          <p:cNvGrpSpPr/>
          <p:nvPr/>
        </p:nvGrpSpPr>
        <p:grpSpPr>
          <a:xfrm rot="5400000">
            <a:off x="4361206" y="-90409"/>
            <a:ext cx="348284" cy="1429142"/>
            <a:chOff x="0" y="3707448"/>
            <a:chExt cx="348284" cy="1193308"/>
          </a:xfrm>
          <a:solidFill>
            <a:schemeClr val="bg1">
              <a:lumMod val="75000"/>
            </a:schemeClr>
          </a:solidFill>
        </p:grpSpPr>
        <p:sp>
          <p:nvSpPr>
            <p:cNvPr id="28" name="Rounded Rectangle 27"/>
            <p:cNvSpPr/>
            <p:nvPr/>
          </p:nvSpPr>
          <p:spPr>
            <a:xfrm>
              <a:off x="0" y="3707448"/>
              <a:ext cx="348284" cy="1193308"/>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29" name="Rounded Rectangle 6"/>
            <p:cNvSpPr/>
            <p:nvPr/>
          </p:nvSpPr>
          <p:spPr>
            <a:xfrm>
              <a:off x="17004" y="3744195"/>
              <a:ext cx="314280" cy="1121679"/>
            </a:xfrm>
            <a:prstGeom prst="rect">
              <a:avLst/>
            </a:prstGeom>
            <a:grp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el-GR" sz="2400" b="1" kern="0" dirty="0" smtClean="0">
                  <a:solidFill>
                    <a:prstClr val="white"/>
                  </a:solidFill>
                  <a:latin typeface="Segoe UI Semibold" panose="020B0702040204020203" pitchFamily="34" charset="0"/>
                  <a:cs typeface="Segoe UI Semibold" panose="020B0702040204020203" pitchFamily="34" charset="0"/>
                </a:rPr>
                <a:t>Στο </a:t>
              </a:r>
              <a:r>
                <a:rPr lang="en-US" sz="2400" b="1" kern="0" dirty="0" smtClean="0">
                  <a:solidFill>
                    <a:prstClr val="white"/>
                  </a:solidFill>
                  <a:latin typeface="Segoe UI Semibold" panose="020B0702040204020203" pitchFamily="34" charset="0"/>
                  <a:cs typeface="Segoe UI Semibold" panose="020B0702040204020203" pitchFamily="34" charset="0"/>
                </a:rPr>
                <a:t>CAN</a:t>
              </a:r>
              <a:endParaRPr lang="el-GR" sz="2400" b="1" kern="0" dirty="0">
                <a:solidFill>
                  <a:prstClr val="white"/>
                </a:solidFill>
                <a:latin typeface="Segoe UI Semibold" panose="020B0702040204020203" pitchFamily="34" charset="0"/>
                <a:cs typeface="Segoe UI Semibold" panose="020B0702040204020203" pitchFamily="34" charset="0"/>
              </a:endParaRPr>
            </a:p>
          </p:txBody>
        </p:sp>
      </p:grpSp>
      <p:grpSp>
        <p:nvGrpSpPr>
          <p:cNvPr id="30" name="Group 29"/>
          <p:cNvGrpSpPr/>
          <p:nvPr/>
        </p:nvGrpSpPr>
        <p:grpSpPr>
          <a:xfrm rot="5400000">
            <a:off x="6267643" y="-480729"/>
            <a:ext cx="348284" cy="2209782"/>
            <a:chOff x="0" y="4970708"/>
            <a:chExt cx="348284" cy="1293987"/>
          </a:xfrm>
          <a:solidFill>
            <a:schemeClr val="bg1">
              <a:lumMod val="75000"/>
            </a:schemeClr>
          </a:solidFill>
        </p:grpSpPr>
        <p:sp>
          <p:nvSpPr>
            <p:cNvPr id="31" name="Rounded Rectangle 30"/>
            <p:cNvSpPr/>
            <p:nvPr/>
          </p:nvSpPr>
          <p:spPr>
            <a:xfrm>
              <a:off x="0" y="4970708"/>
              <a:ext cx="348284" cy="1293987"/>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32" name="Rounded Rectangle 6"/>
            <p:cNvSpPr/>
            <p:nvPr/>
          </p:nvSpPr>
          <p:spPr>
            <a:xfrm>
              <a:off x="17002" y="4987710"/>
              <a:ext cx="314280" cy="1259983"/>
            </a:xfrm>
            <a:prstGeom prst="rect">
              <a:avLst/>
            </a:prstGeom>
            <a:grp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el-GR" sz="2000" b="1" kern="0" dirty="0" smtClean="0">
                  <a:solidFill>
                    <a:prstClr val="white"/>
                  </a:solidFill>
                  <a:latin typeface="Segoe UI Semibold" panose="020B0702040204020203" pitchFamily="34" charset="0"/>
                  <a:cs typeface="Segoe UI Semibold" panose="020B0702040204020203" pitchFamily="34" charset="0"/>
                </a:rPr>
                <a:t>Μέσω ενός</a:t>
              </a:r>
              <a:r>
                <a:rPr lang="it-IT" sz="2000" b="1" kern="0" dirty="0" smtClean="0">
                  <a:solidFill>
                    <a:prstClr val="white"/>
                  </a:solidFill>
                  <a:latin typeface="Segoe UI Semibold" panose="020B0702040204020203" pitchFamily="34" charset="0"/>
                  <a:cs typeface="Segoe UI Semibold" panose="020B0702040204020203" pitchFamily="34" charset="0"/>
                </a:rPr>
                <a:t> </a:t>
              </a:r>
              <a:r>
                <a:rPr lang="it-IT" sz="2000" b="1" kern="0" dirty="0">
                  <a:solidFill>
                    <a:prstClr val="white"/>
                  </a:solidFill>
                  <a:latin typeface="Segoe UI Semibold" panose="020B0702040204020203" pitchFamily="34" charset="0"/>
                  <a:cs typeface="Segoe UI Semibold" panose="020B0702040204020203" pitchFamily="34" charset="0"/>
                </a:rPr>
                <a:t>MDS</a:t>
              </a:r>
              <a:endParaRPr lang="el-GR" sz="2000" b="1" kern="0" dirty="0">
                <a:solidFill>
                  <a:prstClr val="white"/>
                </a:solidFill>
                <a:latin typeface="Segoe UI Semibold" panose="020B0702040204020203" pitchFamily="34" charset="0"/>
                <a:cs typeface="Segoe UI Semibold" panose="020B0702040204020203" pitchFamily="34" charset="0"/>
              </a:endParaRPr>
            </a:p>
          </p:txBody>
        </p:sp>
      </p:grpSp>
    </p:spTree>
    <p:extLst>
      <p:ext uri="{BB962C8B-B14F-4D97-AF65-F5344CB8AC3E}">
        <p14:creationId xmlns="" xmlns:p14="http://schemas.microsoft.com/office/powerpoint/2010/main" val="24685907"/>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ppt_x"/>
                                          </p:val>
                                        </p:tav>
                                        <p:tav tm="100000">
                                          <p:val>
                                            <p:strVal val="#ppt_x"/>
                                          </p:val>
                                        </p:tav>
                                      </p:tavLst>
                                    </p:anim>
                                    <p:anim calcmode="lin" valueType="num">
                                      <p:cBhvr additive="base">
                                        <p:cTn id="8"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dissolve">
                                      <p:cBhvr>
                                        <p:cTn id="1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Group 28"/>
          <p:cNvGrpSpPr/>
          <p:nvPr/>
        </p:nvGrpSpPr>
        <p:grpSpPr>
          <a:xfrm>
            <a:off x="491823" y="1278288"/>
            <a:ext cx="8652177" cy="2502880"/>
            <a:chOff x="312309" y="5030809"/>
            <a:chExt cx="8418328" cy="1171278"/>
          </a:xfrm>
          <a:noFill/>
        </p:grpSpPr>
        <p:sp>
          <p:nvSpPr>
            <p:cNvPr id="47" name="Round Same Side Corner Rectangle 46"/>
            <p:cNvSpPr/>
            <p:nvPr/>
          </p:nvSpPr>
          <p:spPr>
            <a:xfrm rot="5400000">
              <a:off x="3935834" y="1407284"/>
              <a:ext cx="1171278" cy="8418328"/>
            </a:xfrm>
            <a:prstGeom prst="round2SameRect">
              <a:avLst/>
            </a:prstGeom>
            <a:grpFill/>
            <a:ln w="12700" cap="flat" cmpd="sng" algn="ctr">
              <a:solidFill>
                <a:srgbClr val="5B9BD5">
                  <a:alpha val="90000"/>
                  <a:tint val="40000"/>
                  <a:hueOff val="0"/>
                  <a:satOff val="0"/>
                  <a:lumOff val="0"/>
                  <a:alphaOff val="0"/>
                </a:srgbClr>
              </a:solidFill>
              <a:prstDash val="solid"/>
              <a:miter lim="800000"/>
            </a:ln>
            <a:effectLst/>
          </p:spPr>
        </p:sp>
        <p:sp>
          <p:nvSpPr>
            <p:cNvPr id="48" name="Round Same Side Corner Rectangle 4"/>
            <p:cNvSpPr/>
            <p:nvPr/>
          </p:nvSpPr>
          <p:spPr>
            <a:xfrm>
              <a:off x="312309" y="5087987"/>
              <a:ext cx="8418328" cy="1056924"/>
            </a:xfrm>
            <a:prstGeom prst="rect">
              <a:avLst/>
            </a:prstGeom>
            <a:grpFill/>
            <a:ln>
              <a:noFill/>
            </a:ln>
            <a:effectLst/>
          </p:spPr>
          <p:txBody>
            <a:bodyPr spcFirstLastPara="0" vert="horz" wrap="square" lIns="330200" tIns="165100" rIns="330200" bIns="165100" numCol="1" spcCol="1270" anchor="ctr" anchorCtr="0">
              <a:noAutofit/>
            </a:bodyPr>
            <a:lstStyle/>
            <a:p>
              <a:pPr marL="114297" lvl="1" indent="-114297" defTabSz="622285">
                <a:lnSpc>
                  <a:spcPct val="90000"/>
                </a:lnSpc>
                <a:spcBef>
                  <a:spcPct val="0"/>
                </a:spcBef>
                <a:spcAft>
                  <a:spcPct val="15000"/>
                </a:spcAft>
                <a:buFontTx/>
                <a:buChar char="••"/>
                <a:defRPr/>
              </a:pPr>
              <a:r>
                <a:rPr lang="el-GR" sz="2000" b="1" kern="0" dirty="0">
                  <a:solidFill>
                    <a:srgbClr val="44546A">
                      <a:lumMod val="75000"/>
                    </a:srgbClr>
                  </a:solidFill>
                  <a:latin typeface="Segoe UI Light" panose="020B0502040204020203" pitchFamily="34" charset="0"/>
                  <a:cs typeface="Segoe UI Light" panose="020B0502040204020203" pitchFamily="34" charset="0"/>
                </a:rPr>
                <a:t>χρησιμοποιώντας ένα τυπικό σύνολο μεταβλητών </a:t>
              </a:r>
              <a:r>
                <a:rPr lang="el-GR" sz="2000" kern="0" dirty="0">
                  <a:solidFill>
                    <a:srgbClr val="44546A">
                      <a:lumMod val="75000"/>
                    </a:srgbClr>
                  </a:solidFill>
                  <a:latin typeface="Segoe UI Light" panose="020B0502040204020203" pitchFamily="34" charset="0"/>
                  <a:cs typeface="Segoe UI Light" panose="020B0502040204020203" pitchFamily="34" charset="0"/>
                </a:rPr>
                <a:t>(εγκρίθηκε από όλους τους ενδιαφερόμενους)</a:t>
              </a:r>
            </a:p>
            <a:p>
              <a:pPr marL="114297" lvl="1" indent="-114297" defTabSz="622285">
                <a:lnSpc>
                  <a:spcPct val="90000"/>
                </a:lnSpc>
                <a:spcBef>
                  <a:spcPct val="0"/>
                </a:spcBef>
                <a:spcAft>
                  <a:spcPct val="15000"/>
                </a:spcAft>
                <a:buFontTx/>
                <a:buChar char="••"/>
                <a:defRPr/>
              </a:pPr>
              <a:r>
                <a:rPr lang="el-GR" sz="2000" kern="0" dirty="0">
                  <a:solidFill>
                    <a:srgbClr val="44546A">
                      <a:lumMod val="75000"/>
                    </a:srgbClr>
                  </a:solidFill>
                  <a:latin typeface="Segoe UI Light" panose="020B0502040204020203" pitchFamily="34" charset="0"/>
                  <a:cs typeface="Segoe UI Light" panose="020B0502040204020203" pitchFamily="34" charset="0"/>
                </a:rPr>
                <a:t>αξιολογείται από άποψη ηθικής, ποιότητας (συνάφεια, χρησιμότητα, κατανοητότητα, προσβασιμότητα) και σκοπιμότητα (διαθεσιμότητα δεδομένων, αξιοπιστία, εγκυρότητα, επικαιρότητα, εμπιστευτικότητα και σχετικό κόστος)</a:t>
              </a:r>
            </a:p>
            <a:p>
              <a:pPr marL="114297" lvl="1" indent="-114297" defTabSz="622285">
                <a:lnSpc>
                  <a:spcPct val="90000"/>
                </a:lnSpc>
                <a:spcBef>
                  <a:spcPct val="0"/>
                </a:spcBef>
                <a:spcAft>
                  <a:spcPct val="15000"/>
                </a:spcAft>
                <a:buFontTx/>
                <a:buChar char="••"/>
                <a:defRPr/>
              </a:pPr>
              <a:r>
                <a:rPr lang="el-GR" sz="2000" kern="0" dirty="0">
                  <a:solidFill>
                    <a:srgbClr val="44546A">
                      <a:lumMod val="75000"/>
                    </a:srgbClr>
                  </a:solidFill>
                  <a:latin typeface="Segoe UI Light" panose="020B0502040204020203" pitchFamily="34" charset="0"/>
                  <a:cs typeface="Segoe UI Light" panose="020B0502040204020203" pitchFamily="34" charset="0"/>
                </a:rPr>
                <a:t>λειτουργούν χρησιμοποιώντας ή ακολουθούν διεθνή πρότυπα (όπου είναι εφικτό) και ταιριάζουν για να επωφεληθούν. συστήματα κωδικοποίησης</a:t>
              </a:r>
            </a:p>
          </p:txBody>
        </p:sp>
      </p:grpSp>
      <p:grpSp>
        <p:nvGrpSpPr>
          <p:cNvPr id="49" name="Group 29"/>
          <p:cNvGrpSpPr/>
          <p:nvPr/>
        </p:nvGrpSpPr>
        <p:grpSpPr>
          <a:xfrm>
            <a:off x="179512" y="1389500"/>
            <a:ext cx="348284" cy="2209782"/>
            <a:chOff x="0" y="4970708"/>
            <a:chExt cx="348284" cy="1293987"/>
          </a:xfrm>
          <a:solidFill>
            <a:srgbClr val="5B9BD5"/>
          </a:solidFill>
        </p:grpSpPr>
        <p:sp>
          <p:nvSpPr>
            <p:cNvPr id="50" name="Rounded Rectangle 49"/>
            <p:cNvSpPr/>
            <p:nvPr/>
          </p:nvSpPr>
          <p:spPr>
            <a:xfrm>
              <a:off x="0" y="4970708"/>
              <a:ext cx="348284" cy="1293987"/>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51" name="Rounded Rectangle 6"/>
            <p:cNvSpPr/>
            <p:nvPr/>
          </p:nvSpPr>
          <p:spPr>
            <a:xfrm>
              <a:off x="17002" y="4987710"/>
              <a:ext cx="314280" cy="1259983"/>
            </a:xfrm>
            <a:prstGeom prst="rect">
              <a:avLst/>
            </a:prstGeom>
            <a:grp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el-GR" sz="2000" b="1" kern="0" dirty="0" smtClean="0">
                  <a:solidFill>
                    <a:prstClr val="white"/>
                  </a:solidFill>
                  <a:latin typeface="Segoe UI Semibold" panose="020B0702040204020203" pitchFamily="34" charset="0"/>
                  <a:cs typeface="Segoe UI Semibold" panose="020B0702040204020203" pitchFamily="34" charset="0"/>
                </a:rPr>
                <a:t>Μέσω ενός </a:t>
              </a:r>
              <a:r>
                <a:rPr lang="it-IT" sz="2000" b="1" kern="0" dirty="0" smtClean="0">
                  <a:solidFill>
                    <a:prstClr val="white"/>
                  </a:solidFill>
                  <a:latin typeface="Segoe UI Semibold" panose="020B0702040204020203" pitchFamily="34" charset="0"/>
                  <a:cs typeface="Segoe UI Semibold" panose="020B0702040204020203" pitchFamily="34" charset="0"/>
                </a:rPr>
                <a:t>MDS</a:t>
              </a:r>
              <a:endParaRPr lang="el-GR" sz="2000" b="1" kern="0" dirty="0">
                <a:solidFill>
                  <a:prstClr val="white"/>
                </a:solidFill>
                <a:latin typeface="Segoe UI Semibold" panose="020B0702040204020203" pitchFamily="34" charset="0"/>
                <a:cs typeface="Segoe UI Semibold" panose="020B0702040204020203" pitchFamily="34" charset="0"/>
              </a:endParaRPr>
            </a:p>
          </p:txBody>
        </p:sp>
      </p:grpSp>
      <p:grpSp>
        <p:nvGrpSpPr>
          <p:cNvPr id="20" name="Group 17"/>
          <p:cNvGrpSpPr/>
          <p:nvPr/>
        </p:nvGrpSpPr>
        <p:grpSpPr>
          <a:xfrm rot="5400000">
            <a:off x="2827906" y="-107590"/>
            <a:ext cx="348284" cy="1463504"/>
            <a:chOff x="0" y="1841572"/>
            <a:chExt cx="348284" cy="1827387"/>
          </a:xfrm>
          <a:solidFill>
            <a:schemeClr val="bg1">
              <a:lumMod val="75000"/>
            </a:schemeClr>
          </a:solidFill>
        </p:grpSpPr>
        <p:sp>
          <p:nvSpPr>
            <p:cNvPr id="21" name="Rounded Rectangle 20"/>
            <p:cNvSpPr/>
            <p:nvPr/>
          </p:nvSpPr>
          <p:spPr>
            <a:xfrm>
              <a:off x="0" y="1841572"/>
              <a:ext cx="348284" cy="1827387"/>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22" name="Rounded Rectangle 6"/>
            <p:cNvSpPr/>
            <p:nvPr/>
          </p:nvSpPr>
          <p:spPr>
            <a:xfrm>
              <a:off x="17002" y="1858574"/>
              <a:ext cx="314280" cy="1793383"/>
            </a:xfrm>
            <a:prstGeom prst="rect">
              <a:avLst/>
            </a:prstGeom>
            <a:grp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el-GR" sz="2000" b="1" kern="0" dirty="0" smtClean="0">
                  <a:solidFill>
                    <a:prstClr val="white"/>
                  </a:solidFill>
                  <a:latin typeface="Segoe UI Semibold" panose="020B0702040204020203" pitchFamily="34" charset="0"/>
                  <a:cs typeface="Segoe UI Semibold" panose="020B0702040204020203" pitchFamily="34" charset="0"/>
                </a:rPr>
                <a:t>Απάντηση</a:t>
              </a:r>
              <a:endParaRPr lang="el-GR" sz="2000" b="1" kern="0" dirty="0">
                <a:solidFill>
                  <a:prstClr val="white"/>
                </a:solidFill>
                <a:latin typeface="Segoe UI Semibold" panose="020B0702040204020203" pitchFamily="34" charset="0"/>
                <a:cs typeface="Segoe UI Semibold" panose="020B0702040204020203" pitchFamily="34" charset="0"/>
              </a:endParaRPr>
            </a:p>
          </p:txBody>
        </p:sp>
      </p:grpSp>
      <p:grpSp>
        <p:nvGrpSpPr>
          <p:cNvPr id="23" name="Group 11"/>
          <p:cNvGrpSpPr/>
          <p:nvPr/>
        </p:nvGrpSpPr>
        <p:grpSpPr>
          <a:xfrm rot="5400000">
            <a:off x="1021395" y="-374861"/>
            <a:ext cx="348284" cy="1998046"/>
            <a:chOff x="0" y="87926"/>
            <a:chExt cx="348284" cy="1691933"/>
          </a:xfrm>
          <a:solidFill>
            <a:schemeClr val="bg1">
              <a:lumMod val="75000"/>
            </a:schemeClr>
          </a:solidFill>
        </p:grpSpPr>
        <p:sp>
          <p:nvSpPr>
            <p:cNvPr id="24" name="Rounded Rectangle 23"/>
            <p:cNvSpPr/>
            <p:nvPr/>
          </p:nvSpPr>
          <p:spPr>
            <a:xfrm>
              <a:off x="0" y="87926"/>
              <a:ext cx="348284" cy="1691933"/>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25" name="Rounded Rectangle 6"/>
            <p:cNvSpPr/>
            <p:nvPr/>
          </p:nvSpPr>
          <p:spPr>
            <a:xfrm>
              <a:off x="17002" y="104928"/>
              <a:ext cx="314280" cy="1657929"/>
            </a:xfrm>
            <a:prstGeom prst="rect">
              <a:avLst/>
            </a:prstGeom>
            <a:solidFill>
              <a:srgbClr val="5B9BD5"/>
            </a:solid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el-GR" sz="2000" b="1" kern="0" dirty="0" smtClean="0">
                  <a:solidFill>
                    <a:prstClr val="white"/>
                  </a:solidFill>
                  <a:latin typeface="Segoe UI Semibold" panose="020B0702040204020203" pitchFamily="34" charset="0"/>
                  <a:cs typeface="Segoe UI Semibold" panose="020B0702040204020203" pitchFamily="34" charset="0"/>
                </a:rPr>
                <a:t>Συντονισμένη</a:t>
              </a:r>
              <a:endParaRPr lang="el-GR" sz="2000" kern="0" dirty="0">
                <a:solidFill>
                  <a:prstClr val="white"/>
                </a:solidFill>
                <a:latin typeface="Segoe UI Semibold" panose="020B0702040204020203" pitchFamily="34" charset="0"/>
                <a:cs typeface="Segoe UI Semibold" panose="020B0702040204020203" pitchFamily="34" charset="0"/>
              </a:endParaRPr>
            </a:p>
          </p:txBody>
        </p:sp>
      </p:grpSp>
      <p:grpSp>
        <p:nvGrpSpPr>
          <p:cNvPr id="28" name="Group 23"/>
          <p:cNvGrpSpPr/>
          <p:nvPr/>
        </p:nvGrpSpPr>
        <p:grpSpPr>
          <a:xfrm rot="5400000">
            <a:off x="4361206" y="-90409"/>
            <a:ext cx="348284" cy="1429142"/>
            <a:chOff x="0" y="3707448"/>
            <a:chExt cx="348284" cy="1193308"/>
          </a:xfrm>
          <a:solidFill>
            <a:schemeClr val="bg1">
              <a:lumMod val="75000"/>
            </a:schemeClr>
          </a:solidFill>
        </p:grpSpPr>
        <p:sp>
          <p:nvSpPr>
            <p:cNvPr id="29" name="Rounded Rectangle 28"/>
            <p:cNvSpPr/>
            <p:nvPr/>
          </p:nvSpPr>
          <p:spPr>
            <a:xfrm>
              <a:off x="0" y="3707448"/>
              <a:ext cx="348284" cy="1193308"/>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30" name="Rounded Rectangle 6"/>
            <p:cNvSpPr/>
            <p:nvPr/>
          </p:nvSpPr>
          <p:spPr>
            <a:xfrm>
              <a:off x="17004" y="3744195"/>
              <a:ext cx="314280" cy="1121679"/>
            </a:xfrm>
            <a:prstGeom prst="rect">
              <a:avLst/>
            </a:prstGeom>
            <a:grp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el-GR" sz="2400" b="1" kern="0" dirty="0" smtClean="0">
                  <a:solidFill>
                    <a:prstClr val="white"/>
                  </a:solidFill>
                  <a:latin typeface="Segoe UI Semibold" panose="020B0702040204020203" pitchFamily="34" charset="0"/>
                  <a:cs typeface="Segoe UI Semibold" panose="020B0702040204020203" pitchFamily="34" charset="0"/>
                </a:rPr>
                <a:t>Στο </a:t>
              </a:r>
              <a:r>
                <a:rPr lang="en-US" sz="2400" b="1" kern="0" dirty="0" smtClean="0">
                  <a:solidFill>
                    <a:prstClr val="white"/>
                  </a:solidFill>
                  <a:latin typeface="Segoe UI Semibold" panose="020B0702040204020203" pitchFamily="34" charset="0"/>
                  <a:cs typeface="Segoe UI Semibold" panose="020B0702040204020203" pitchFamily="34" charset="0"/>
                </a:rPr>
                <a:t>CAN</a:t>
              </a:r>
              <a:endParaRPr lang="el-GR" sz="2400" b="1" kern="0" dirty="0">
                <a:solidFill>
                  <a:prstClr val="white"/>
                </a:solidFill>
                <a:latin typeface="Segoe UI Semibold" panose="020B0702040204020203" pitchFamily="34" charset="0"/>
                <a:cs typeface="Segoe UI Semibold" panose="020B0702040204020203" pitchFamily="34" charset="0"/>
              </a:endParaRPr>
            </a:p>
          </p:txBody>
        </p:sp>
      </p:grpSp>
      <p:grpSp>
        <p:nvGrpSpPr>
          <p:cNvPr id="31" name="Group 29"/>
          <p:cNvGrpSpPr/>
          <p:nvPr/>
        </p:nvGrpSpPr>
        <p:grpSpPr>
          <a:xfrm rot="5400000">
            <a:off x="6267643" y="-480729"/>
            <a:ext cx="348284" cy="2209782"/>
            <a:chOff x="0" y="4970708"/>
            <a:chExt cx="348284" cy="1293987"/>
          </a:xfrm>
          <a:solidFill>
            <a:schemeClr val="bg1">
              <a:lumMod val="75000"/>
            </a:schemeClr>
          </a:solidFill>
        </p:grpSpPr>
        <p:sp>
          <p:nvSpPr>
            <p:cNvPr id="32" name="Rounded Rectangle 31"/>
            <p:cNvSpPr/>
            <p:nvPr/>
          </p:nvSpPr>
          <p:spPr>
            <a:xfrm>
              <a:off x="0" y="4970708"/>
              <a:ext cx="348284" cy="1293987"/>
            </a:xfrm>
            <a:prstGeom prst="roundRect">
              <a:avLst/>
            </a:prstGeom>
            <a:grpFill/>
            <a:ln w="12700" cap="flat" cmpd="sng" algn="ctr">
              <a:solidFill>
                <a:sysClr val="window" lastClr="FFFFFF">
                  <a:hueOff val="0"/>
                  <a:satOff val="0"/>
                  <a:lumOff val="0"/>
                  <a:alphaOff val="0"/>
                </a:sysClr>
              </a:solidFill>
              <a:prstDash val="solid"/>
              <a:miter lim="800000"/>
            </a:ln>
            <a:effectLst/>
          </p:spPr>
        </p:sp>
        <p:sp>
          <p:nvSpPr>
            <p:cNvPr id="33" name="Rounded Rectangle 6"/>
            <p:cNvSpPr/>
            <p:nvPr/>
          </p:nvSpPr>
          <p:spPr>
            <a:xfrm>
              <a:off x="17002" y="4987710"/>
              <a:ext cx="314280" cy="1259983"/>
            </a:xfrm>
            <a:prstGeom prst="rect">
              <a:avLst/>
            </a:prstGeom>
            <a:grpFill/>
            <a:ln>
              <a:noFill/>
            </a:ln>
            <a:effectLst/>
          </p:spPr>
          <p:txBody>
            <a:bodyPr spcFirstLastPara="0" vert="vert270" wrap="square" lIns="101600" tIns="50800" rIns="101600" bIns="50800" numCol="1" spcCol="1270" anchor="ctr" anchorCtr="0">
              <a:noAutofit/>
            </a:bodyPr>
            <a:lstStyle/>
            <a:p>
              <a:pPr algn="ctr" defTabSz="888978">
                <a:lnSpc>
                  <a:spcPct val="90000"/>
                </a:lnSpc>
                <a:spcBef>
                  <a:spcPct val="0"/>
                </a:spcBef>
                <a:spcAft>
                  <a:spcPct val="35000"/>
                </a:spcAft>
                <a:defRPr/>
              </a:pPr>
              <a:r>
                <a:rPr lang="el-GR" sz="2000" b="1" kern="0" dirty="0" smtClean="0">
                  <a:solidFill>
                    <a:prstClr val="white"/>
                  </a:solidFill>
                  <a:latin typeface="Segoe UI Semibold" panose="020B0702040204020203" pitchFamily="34" charset="0"/>
                  <a:cs typeface="Segoe UI Semibold" panose="020B0702040204020203" pitchFamily="34" charset="0"/>
                </a:rPr>
                <a:t>Μέσω ενός</a:t>
              </a:r>
              <a:r>
                <a:rPr lang="it-IT" sz="2000" b="1" kern="0" dirty="0" smtClean="0">
                  <a:solidFill>
                    <a:prstClr val="white"/>
                  </a:solidFill>
                  <a:latin typeface="Segoe UI Semibold" panose="020B0702040204020203" pitchFamily="34" charset="0"/>
                  <a:cs typeface="Segoe UI Semibold" panose="020B0702040204020203" pitchFamily="34" charset="0"/>
                </a:rPr>
                <a:t> </a:t>
              </a:r>
              <a:r>
                <a:rPr lang="it-IT" sz="2000" b="1" kern="0" dirty="0">
                  <a:solidFill>
                    <a:prstClr val="white"/>
                  </a:solidFill>
                  <a:latin typeface="Segoe UI Semibold" panose="020B0702040204020203" pitchFamily="34" charset="0"/>
                  <a:cs typeface="Segoe UI Semibold" panose="020B0702040204020203" pitchFamily="34" charset="0"/>
                </a:rPr>
                <a:t>MDS</a:t>
              </a:r>
              <a:endParaRPr lang="el-GR" sz="2000" b="1" kern="0" dirty="0">
                <a:solidFill>
                  <a:prstClr val="white"/>
                </a:solidFill>
                <a:latin typeface="Segoe UI Semibold" panose="020B0702040204020203" pitchFamily="34" charset="0"/>
                <a:cs typeface="Segoe UI Semibold" panose="020B0702040204020203" pitchFamily="34" charset="0"/>
              </a:endParaRPr>
            </a:p>
          </p:txBody>
        </p:sp>
      </p:grpSp>
    </p:spTree>
    <p:extLst>
      <p:ext uri="{BB962C8B-B14F-4D97-AF65-F5344CB8AC3E}">
        <p14:creationId xmlns="" xmlns:p14="http://schemas.microsoft.com/office/powerpoint/2010/main" val="352644613"/>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ppt_x"/>
                                          </p:val>
                                        </p:tav>
                                        <p:tav tm="100000">
                                          <p:val>
                                            <p:strVal val="#ppt_x"/>
                                          </p:val>
                                        </p:tav>
                                      </p:tavLst>
                                    </p:anim>
                                    <p:anim calcmode="lin" valueType="num">
                                      <p:cBhvr additive="base">
                                        <p:cTn id="8"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46"/>
                                        </p:tgtEl>
                                        <p:attrNameLst>
                                          <p:attrName>style.visibility</p:attrName>
                                        </p:attrNameLst>
                                      </p:cBhvr>
                                      <p:to>
                                        <p:strVal val="visible"/>
                                      </p:to>
                                    </p:set>
                                    <p:animEffect transition="in" filter="dissolve">
                                      <p:cBhvr>
                                        <p:cTn id="1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Γιατί δεν λένε τα παιδιά εάν έχουν κακοποιηθεί ή / και παραμεληθεί;</a:t>
            </a:r>
          </a:p>
        </p:txBody>
      </p:sp>
      <p:sp>
        <p:nvSpPr>
          <p:cNvPr id="3" name="Content Placeholder 2"/>
          <p:cNvSpPr>
            <a:spLocks noGrp="1"/>
          </p:cNvSpPr>
          <p:nvPr>
            <p:ph idx="1"/>
          </p:nvPr>
        </p:nvSpPr>
        <p:spPr>
          <a:xfrm>
            <a:off x="550631" y="1182364"/>
            <a:ext cx="8506882" cy="3425645"/>
          </a:xfrm>
        </p:spPr>
        <p:txBody>
          <a:bodyPr>
            <a:noAutofit/>
          </a:bodyPr>
          <a:lstStyle/>
          <a:p>
            <a:pPr marL="200025" indent="-200025"/>
            <a:endParaRPr lang="en-US" sz="1100" b="1" dirty="0" smtClean="0"/>
          </a:p>
          <a:p>
            <a:pPr marL="200025" indent="-200025"/>
            <a:r>
              <a:rPr lang="el-GR" sz="1800" b="1" dirty="0"/>
              <a:t>Ίσως φοβούνται τις συνέπειες</a:t>
            </a:r>
          </a:p>
          <a:p>
            <a:pPr marL="535772" lvl="1" indent="-200025"/>
            <a:r>
              <a:rPr lang="el-GR" dirty="0" smtClean="0"/>
              <a:t>φοβούνται </a:t>
            </a:r>
            <a:r>
              <a:rPr lang="el-GR" dirty="0"/>
              <a:t>να μιλήσουν λόγω της υπάρχουσας ισορροπίας </a:t>
            </a:r>
            <a:r>
              <a:rPr lang="el-GR" dirty="0" smtClean="0"/>
              <a:t>δυνάμεως</a:t>
            </a:r>
            <a:endParaRPr lang="el-GR" dirty="0"/>
          </a:p>
          <a:p>
            <a:pPr marL="535772" lvl="1" indent="-200025"/>
            <a:r>
              <a:rPr lang="el-GR" dirty="0"/>
              <a:t>ο δράστης μπορεί να έχει δωροδοκήσει το παιδί ή </a:t>
            </a:r>
            <a:r>
              <a:rPr lang="el-GR" dirty="0" smtClean="0"/>
              <a:t>απειλήσει </a:t>
            </a:r>
            <a:r>
              <a:rPr lang="el-GR" dirty="0"/>
              <a:t>ότι θα συμβεί κάτι φοβερό εάν το πει</a:t>
            </a:r>
          </a:p>
          <a:p>
            <a:pPr marL="535772" lvl="1" indent="-200025"/>
            <a:r>
              <a:rPr lang="el-GR" dirty="0"/>
              <a:t>μ</a:t>
            </a:r>
            <a:r>
              <a:rPr lang="el-GR" dirty="0" smtClean="0"/>
              <a:t>πορεί </a:t>
            </a:r>
            <a:r>
              <a:rPr lang="el-GR" dirty="0"/>
              <a:t>να φοβούνται ότι το άτομο που τα κακοποιεί είναι πολύ σημαντικό ή ισχυρό</a:t>
            </a:r>
          </a:p>
          <a:p>
            <a:pPr marL="535772" lvl="1" indent="-200025"/>
            <a:r>
              <a:rPr lang="el-GR" dirty="0"/>
              <a:t>μπορεί να ανησυχούν ότι δεν θα </a:t>
            </a:r>
            <a:r>
              <a:rPr lang="el-GR" dirty="0" smtClean="0"/>
              <a:t>τους πιστέψουν</a:t>
            </a:r>
            <a:endParaRPr lang="el-GR" dirty="0"/>
          </a:p>
          <a:p>
            <a:pPr marL="535772" lvl="1" indent="-200025"/>
            <a:r>
              <a:rPr lang="el-GR" dirty="0" smtClean="0"/>
              <a:t>μπορεί </a:t>
            </a:r>
            <a:r>
              <a:rPr lang="el-GR" dirty="0"/>
              <a:t>να ντρέπονται να το </a:t>
            </a:r>
            <a:r>
              <a:rPr lang="el-GR" dirty="0" smtClean="0"/>
              <a:t>πουν ή </a:t>
            </a:r>
            <a:r>
              <a:rPr lang="el-GR" dirty="0"/>
              <a:t>να ανησυχούν ότι </a:t>
            </a:r>
            <a:r>
              <a:rPr lang="el-GR" dirty="0" smtClean="0"/>
              <a:t>μπορεί να τους ενοχοποιήσουν </a:t>
            </a:r>
            <a:endParaRPr lang="el-GR" dirty="0"/>
          </a:p>
          <a:p>
            <a:pPr marL="535772" lvl="1" indent="-200025"/>
            <a:r>
              <a:rPr lang="el-GR" dirty="0"/>
              <a:t>μπορεί να αισθάνονται ένοχοι</a:t>
            </a:r>
          </a:p>
          <a:p>
            <a:pPr marL="535772" lvl="1" indent="-200025"/>
            <a:r>
              <a:rPr lang="el-GR" dirty="0"/>
              <a:t>μ</a:t>
            </a:r>
            <a:r>
              <a:rPr lang="el-GR" dirty="0" smtClean="0"/>
              <a:t>πορεί </a:t>
            </a:r>
            <a:r>
              <a:rPr lang="el-GR" dirty="0"/>
              <a:t>να μην επιθυμούν να παραδεχτούν ότι οι οικογένειές τους είναι διαφορετικές</a:t>
            </a:r>
            <a:endParaRPr lang="en-US" dirty="0"/>
          </a:p>
        </p:txBody>
      </p:sp>
    </p:spTree>
    <p:extLst>
      <p:ext uri="{BB962C8B-B14F-4D97-AF65-F5344CB8AC3E}">
        <p14:creationId xmlns="" xmlns:p14="http://schemas.microsoft.com/office/powerpoint/2010/main" val="343100522"/>
      </p:ext>
    </p:extLst>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Γιατί δεν λένε τα παιδιά εάν έχουν κακοποιηθεί ή / και παραμεληθεί;</a:t>
            </a:r>
          </a:p>
        </p:txBody>
      </p:sp>
      <p:sp>
        <p:nvSpPr>
          <p:cNvPr id="3" name="Content Placeholder 2"/>
          <p:cNvSpPr>
            <a:spLocks noGrp="1"/>
          </p:cNvSpPr>
          <p:nvPr>
            <p:ph idx="1"/>
          </p:nvPr>
        </p:nvSpPr>
        <p:spPr>
          <a:xfrm>
            <a:off x="550631" y="1182364"/>
            <a:ext cx="8519239" cy="3515142"/>
          </a:xfrm>
        </p:spPr>
        <p:txBody>
          <a:bodyPr>
            <a:noAutofit/>
          </a:bodyPr>
          <a:lstStyle/>
          <a:p>
            <a:pPr marL="214313" indent="-200025">
              <a:lnSpc>
                <a:spcPct val="110000"/>
              </a:lnSpc>
              <a:buNone/>
              <a:defRPr/>
            </a:pPr>
            <a:r>
              <a:rPr lang="el-GR" sz="1800" b="1" dirty="0" smtClean="0"/>
              <a:t>Άλλες καταστάσεις/λόγοι</a:t>
            </a:r>
            <a:endParaRPr lang="en-US" sz="1800" b="1" dirty="0" smtClean="0"/>
          </a:p>
          <a:p>
            <a:pPr marL="69066" indent="-200025">
              <a:defRPr/>
            </a:pPr>
            <a:r>
              <a:rPr lang="el-GR" sz="1700" dirty="0"/>
              <a:t>μπορεί να μην έχουν την ικανότητα να </a:t>
            </a:r>
            <a:r>
              <a:rPr lang="el-GR" sz="1700" dirty="0" smtClean="0"/>
              <a:t>μιλήσουν</a:t>
            </a:r>
            <a:endParaRPr lang="el-GR" sz="1700" dirty="0"/>
          </a:p>
          <a:p>
            <a:pPr marL="740561" lvl="2" indent="-200025">
              <a:defRPr/>
            </a:pPr>
            <a:r>
              <a:rPr lang="el-GR" sz="1100" dirty="0"/>
              <a:t>είναι πολύ </a:t>
            </a:r>
            <a:r>
              <a:rPr lang="el-GR" sz="1100" dirty="0" smtClean="0"/>
              <a:t>νεαροί </a:t>
            </a:r>
            <a:r>
              <a:rPr lang="el-GR" sz="1100" dirty="0"/>
              <a:t>για να </a:t>
            </a:r>
            <a:r>
              <a:rPr lang="el-GR" sz="1100" dirty="0" smtClean="0"/>
              <a:t>εκφράσουν το συμβάν με λόγια </a:t>
            </a:r>
            <a:endParaRPr lang="el-GR" sz="1100" dirty="0"/>
          </a:p>
          <a:p>
            <a:pPr marL="740561" lvl="2" indent="-200025">
              <a:defRPr/>
            </a:pPr>
            <a:r>
              <a:rPr lang="el-GR" sz="1100" dirty="0"/>
              <a:t>δεν μιλούν τη γλώσσα</a:t>
            </a:r>
          </a:p>
          <a:p>
            <a:pPr marL="404813" lvl="1" indent="-200025">
              <a:defRPr/>
            </a:pPr>
            <a:r>
              <a:rPr lang="el-GR" sz="1400" dirty="0"/>
              <a:t>μπορεί να μην γνωρίζουν ότι κακοποιούνται. μπορεί να πιστεύουν ότι αυτό συμβαίνει σε όλες τις οικογένειες ή ότι η κακοποίηση είναι τιμωρία για το ότι είναι </a:t>
            </a:r>
            <a:r>
              <a:rPr lang="el-GR" sz="1400" dirty="0" smtClean="0"/>
              <a:t>«άτακτοι»</a:t>
            </a:r>
          </a:p>
          <a:p>
            <a:pPr marL="404813" lvl="1" indent="-200025">
              <a:defRPr/>
            </a:pPr>
            <a:r>
              <a:rPr lang="el-GR" sz="1500" dirty="0"/>
              <a:t>Σε πολλές περιπτώσεις, ο δράστης είναι γνωστός και αξιόπιστος</a:t>
            </a:r>
          </a:p>
          <a:p>
            <a:pPr marL="404813" lvl="1" indent="-200025">
              <a:defRPr/>
            </a:pPr>
            <a:r>
              <a:rPr lang="el-GR" sz="1500" dirty="0"/>
              <a:t>Μπορεί να αγαπούν τον κακοποιό και να πιστεύουν ότι η κακοποίηση είναι φυσιολογική</a:t>
            </a:r>
          </a:p>
          <a:p>
            <a:pPr marL="404813" lvl="1" indent="-200025">
              <a:defRPr/>
            </a:pPr>
            <a:r>
              <a:rPr lang="el-GR" sz="1500" dirty="0" smtClean="0"/>
              <a:t>όσο συνεχίζεται η </a:t>
            </a:r>
            <a:r>
              <a:rPr lang="el-GR" sz="1500" dirty="0"/>
              <a:t>κακοποίηση </a:t>
            </a:r>
            <a:r>
              <a:rPr lang="el-GR" sz="1500" dirty="0" smtClean="0"/>
              <a:t>γίνεται </a:t>
            </a:r>
            <a:r>
              <a:rPr lang="el-GR" sz="1500" dirty="0"/>
              <a:t>δυσκολότερο να το </a:t>
            </a:r>
            <a:r>
              <a:rPr lang="el-GR" sz="1500" dirty="0" smtClean="0"/>
              <a:t>πουν</a:t>
            </a:r>
            <a:endParaRPr lang="el-GR" sz="1500" dirty="0"/>
          </a:p>
          <a:p>
            <a:pPr marL="740561" lvl="2" indent="-200025">
              <a:defRPr/>
            </a:pPr>
            <a:r>
              <a:rPr lang="el-GR" sz="1200" dirty="0"/>
              <a:t>μπορεί να ελπίζουν ότι </a:t>
            </a:r>
            <a:r>
              <a:rPr lang="el-GR" sz="1200" dirty="0" smtClean="0"/>
              <a:t>θα </a:t>
            </a:r>
            <a:r>
              <a:rPr lang="el-GR" sz="1200" dirty="0"/>
              <a:t>σταματήσει</a:t>
            </a:r>
          </a:p>
          <a:p>
            <a:pPr marL="69066" indent="-200025">
              <a:defRPr/>
            </a:pPr>
            <a:r>
              <a:rPr lang="el-GR" sz="1600" dirty="0"/>
              <a:t>Οι άνθρωποι γύρω τους μπορεί να </a:t>
            </a:r>
            <a:r>
              <a:rPr lang="el-GR" sz="1600" dirty="0" smtClean="0"/>
              <a:t>δυσκολεύονται </a:t>
            </a:r>
            <a:r>
              <a:rPr lang="el-GR" sz="1600" dirty="0"/>
              <a:t>να μιλήσουν</a:t>
            </a:r>
          </a:p>
          <a:p>
            <a:pPr marL="404813" lvl="1" indent="-200025">
              <a:defRPr/>
            </a:pPr>
            <a:r>
              <a:rPr lang="el-GR" sz="1500" dirty="0"/>
              <a:t>μπορεί </a:t>
            </a:r>
            <a:r>
              <a:rPr lang="el-GR" sz="1500" dirty="0" smtClean="0"/>
              <a:t>να το </a:t>
            </a:r>
            <a:r>
              <a:rPr lang="el-GR" sz="1500" dirty="0"/>
              <a:t>έχουν </a:t>
            </a:r>
            <a:r>
              <a:rPr lang="el-GR" sz="1500" dirty="0" smtClean="0"/>
              <a:t>εκφράσει </a:t>
            </a:r>
            <a:r>
              <a:rPr lang="el-GR" sz="1500" dirty="0"/>
              <a:t>με άλλους τρόπους</a:t>
            </a:r>
          </a:p>
          <a:p>
            <a:pPr marL="404813" lvl="1" indent="-200025">
              <a:defRPr/>
            </a:pPr>
            <a:r>
              <a:rPr lang="el-GR" sz="1500" dirty="0"/>
              <a:t>μπορεί να πιστεύουν ότι οι ενήλικες γνωρίζουν ήδη για την κακοποίηση</a:t>
            </a:r>
          </a:p>
          <a:p>
            <a:pPr marL="404813" lvl="1" indent="-200025">
              <a:defRPr/>
            </a:pPr>
            <a:r>
              <a:rPr lang="el-GR" sz="1500" dirty="0"/>
              <a:t>δεν </a:t>
            </a:r>
            <a:r>
              <a:rPr lang="el-GR" sz="1500" dirty="0" smtClean="0"/>
              <a:t>ρωτήθηκαν </a:t>
            </a:r>
            <a:r>
              <a:rPr lang="el-GR" sz="1500" dirty="0"/>
              <a:t>ποτέ</a:t>
            </a:r>
            <a:endParaRPr lang="en-US" sz="1400" dirty="0" smtClean="0"/>
          </a:p>
        </p:txBody>
      </p:sp>
    </p:spTree>
    <p:extLst>
      <p:ext uri="{BB962C8B-B14F-4D97-AF65-F5344CB8AC3E}">
        <p14:creationId xmlns="" xmlns:p14="http://schemas.microsoft.com/office/powerpoint/2010/main" val="343100522"/>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1" dur="500"/>
                                        <p:tgtEl>
                                          <p:spTgt spid="3">
                                            <p:txEl>
                                              <p:pRg st="2" end="2"/>
                                            </p:txEl>
                                          </p:spTgt>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p:cTn id="24"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5"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6" dur="500"/>
                                        <p:tgtEl>
                                          <p:spTgt spid="3">
                                            <p:txEl>
                                              <p:pRg st="3" end="3"/>
                                            </p:txEl>
                                          </p:spTgt>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p:cTn id="29"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0"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1"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Γιατί ένα παιδί δεν αποκαλύπτει σεξουαλική κακοποίηση</a:t>
            </a:r>
          </a:p>
        </p:txBody>
      </p:sp>
      <p:sp>
        <p:nvSpPr>
          <p:cNvPr id="3" name="Content Placeholder 2"/>
          <p:cNvSpPr>
            <a:spLocks noGrp="1"/>
          </p:cNvSpPr>
          <p:nvPr>
            <p:ph idx="1"/>
          </p:nvPr>
        </p:nvSpPr>
        <p:spPr/>
        <p:txBody>
          <a:bodyPr>
            <a:normAutofit fontScale="92500" lnSpcReduction="20000"/>
          </a:bodyPr>
          <a:lstStyle/>
          <a:p>
            <a:r>
              <a:rPr lang="el-GR" i="1" dirty="0"/>
              <a:t>Κράτησε το μυστικό!</a:t>
            </a:r>
          </a:p>
          <a:p>
            <a:r>
              <a:rPr lang="el-GR" i="1" dirty="0"/>
              <a:t>Φόβος και απειλές</a:t>
            </a:r>
          </a:p>
          <a:p>
            <a:r>
              <a:rPr lang="el-GR" i="1" dirty="0"/>
              <a:t>Δεν ξέρω πώς ή </a:t>
            </a:r>
            <a:r>
              <a:rPr lang="el-GR" i="1" dirty="0" smtClean="0"/>
              <a:t>ποιοι να το </a:t>
            </a:r>
            <a:r>
              <a:rPr lang="el-GR" i="1" dirty="0"/>
              <a:t>πω</a:t>
            </a:r>
          </a:p>
          <a:p>
            <a:r>
              <a:rPr lang="el-GR" i="1" dirty="0"/>
              <a:t>Το παιχνίδι </a:t>
            </a:r>
            <a:r>
              <a:rPr lang="el-GR" i="1" dirty="0" smtClean="0"/>
              <a:t>της ενοχής</a:t>
            </a:r>
            <a:endParaRPr lang="el-GR" i="1" dirty="0"/>
          </a:p>
          <a:p>
            <a:r>
              <a:rPr lang="el-GR" i="1" dirty="0"/>
              <a:t>Περιποίηση</a:t>
            </a:r>
          </a:p>
          <a:p>
            <a:r>
              <a:rPr lang="el-GR" i="1" dirty="0"/>
              <a:t>Κανείς δεν θα σας πιστέψει!</a:t>
            </a:r>
          </a:p>
          <a:p>
            <a:r>
              <a:rPr lang="el-GR" i="1" dirty="0"/>
              <a:t>Διάσταση</a:t>
            </a:r>
          </a:p>
          <a:p>
            <a:r>
              <a:rPr lang="el-GR" i="1" dirty="0"/>
              <a:t>Τιμωρία</a:t>
            </a:r>
          </a:p>
          <a:p>
            <a:r>
              <a:rPr lang="el-GR" i="1" dirty="0"/>
              <a:t>Ντροπή</a:t>
            </a:r>
          </a:p>
          <a:p>
            <a:r>
              <a:rPr lang="el-GR" i="1" dirty="0"/>
              <a:t>Αγάπη</a:t>
            </a:r>
            <a:endParaRPr lang="en-US" dirty="0" smtClean="0"/>
          </a:p>
        </p:txBody>
      </p:sp>
      <p:pic>
        <p:nvPicPr>
          <p:cNvPr id="2050" name="Picture 2" descr="Common Reasons Why Children Don't Tell About Abuse"/>
          <p:cNvPicPr>
            <a:picLocks noChangeAspect="1" noChangeArrowheads="1"/>
          </p:cNvPicPr>
          <p:nvPr/>
        </p:nvPicPr>
        <p:blipFill>
          <a:blip r:embed="rId3"/>
          <a:srcRect t="15086" r="664" b="34019"/>
          <a:stretch>
            <a:fillRect/>
          </a:stretch>
        </p:blipFill>
        <p:spPr bwMode="auto">
          <a:xfrm>
            <a:off x="4664575" y="1524000"/>
            <a:ext cx="3848054" cy="2547257"/>
          </a:xfrm>
          <a:prstGeom prst="rect">
            <a:avLst/>
          </a:prstGeom>
          <a:noFill/>
        </p:spPr>
      </p:pic>
      <p:sp>
        <p:nvSpPr>
          <p:cNvPr id="5" name="Rectangle 4"/>
          <p:cNvSpPr/>
          <p:nvPr/>
        </p:nvSpPr>
        <p:spPr>
          <a:xfrm>
            <a:off x="4800603" y="4201717"/>
            <a:ext cx="4103913" cy="253916"/>
          </a:xfrm>
          <a:prstGeom prst="rect">
            <a:avLst/>
          </a:prstGeom>
        </p:spPr>
        <p:txBody>
          <a:bodyPr wrap="square" lIns="68580" tIns="34290" rIns="68580" bIns="34290">
            <a:spAutoFit/>
          </a:bodyPr>
          <a:lstStyle/>
          <a:p>
            <a:pPr algn="r"/>
            <a:r>
              <a:rPr lang="en-US" sz="1200" dirty="0" smtClean="0">
                <a:hlinkClick r:id="rId4"/>
              </a:rPr>
              <a:t>Source: childsafehouse.org/info/</a:t>
            </a:r>
            <a:r>
              <a:rPr lang="en-US" sz="1200" dirty="0" err="1" smtClean="0">
                <a:hlinkClick r:id="rId4"/>
              </a:rPr>
              <a:t>faqs</a:t>
            </a:r>
            <a:r>
              <a:rPr lang="en-US" sz="1200" dirty="0" smtClean="0">
                <a:hlinkClick r:id="rId4"/>
              </a:rPr>
              <a:t>/why-do-children-not-tell/</a:t>
            </a:r>
            <a:endParaRPr lang="en-US" sz="1200" dirty="0"/>
          </a:p>
        </p:txBody>
      </p:sp>
    </p:spTree>
    <p:extLst>
      <p:ext uri="{BB962C8B-B14F-4D97-AF65-F5344CB8AC3E}">
        <p14:creationId xmlns="" xmlns:p14="http://schemas.microsoft.com/office/powerpoint/2010/main" val="343100522"/>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2050"/>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Γιατί τα παιδιά αποκαλύπτουν κακοποίηση;</a:t>
            </a:r>
          </a:p>
        </p:txBody>
      </p:sp>
      <p:sp>
        <p:nvSpPr>
          <p:cNvPr id="3" name="Content Placeholder 2"/>
          <p:cNvSpPr>
            <a:spLocks noGrp="1"/>
          </p:cNvSpPr>
          <p:nvPr>
            <p:ph idx="1"/>
          </p:nvPr>
        </p:nvSpPr>
        <p:spPr>
          <a:xfrm>
            <a:off x="407773" y="1259000"/>
            <a:ext cx="8736227" cy="3263504"/>
          </a:xfrm>
        </p:spPr>
        <p:txBody>
          <a:bodyPr>
            <a:noAutofit/>
          </a:bodyPr>
          <a:lstStyle/>
          <a:p>
            <a:pPr>
              <a:buNone/>
            </a:pPr>
            <a:r>
              <a:rPr lang="el-GR" sz="1400" dirty="0"/>
              <a:t>γιατί συνειδητοποιούν ότι η κακοποίηση είναι λάθος</a:t>
            </a:r>
          </a:p>
          <a:p>
            <a:r>
              <a:rPr lang="el-GR" sz="1400" dirty="0"/>
              <a:t>επίγνωση και κατανόηση της </a:t>
            </a:r>
            <a:r>
              <a:rPr lang="el-GR" sz="1400" dirty="0" smtClean="0"/>
              <a:t>κατάστασης</a:t>
            </a:r>
            <a:endParaRPr lang="el-GR" sz="1400" dirty="0"/>
          </a:p>
          <a:p>
            <a:pPr lvl="1"/>
            <a:r>
              <a:rPr lang="el-GR" sz="1200" dirty="0"/>
              <a:t>Τα παιδιά έχουν γνώση </a:t>
            </a:r>
            <a:r>
              <a:rPr lang="el-GR" sz="1200" dirty="0" smtClean="0"/>
              <a:t>σχετικά </a:t>
            </a:r>
            <a:r>
              <a:rPr lang="el-GR" sz="1200" dirty="0"/>
              <a:t>με το τι συνιστά κακοποίηση και πώς να έχουν πρόσβαση </a:t>
            </a:r>
            <a:r>
              <a:rPr lang="el-GR" sz="1200" dirty="0" smtClean="0"/>
              <a:t>σε </a:t>
            </a:r>
            <a:r>
              <a:rPr lang="el-GR" sz="1200" dirty="0"/>
              <a:t>βοήθεια</a:t>
            </a:r>
          </a:p>
          <a:p>
            <a:pPr>
              <a:buNone/>
            </a:pPr>
            <a:r>
              <a:rPr lang="el-GR" sz="1400" dirty="0"/>
              <a:t>πιστεύουν ότι δεν μπορούν πλέον να επιβιώσουν </a:t>
            </a:r>
            <a:r>
              <a:rPr lang="el-GR" sz="1400" dirty="0" smtClean="0"/>
              <a:t>σε αυτή την κατάσταση</a:t>
            </a:r>
            <a:endParaRPr lang="el-GR" sz="1400" dirty="0"/>
          </a:p>
          <a:p>
            <a:r>
              <a:rPr lang="el-GR" sz="1400" dirty="0"/>
              <a:t>δεν </a:t>
            </a:r>
            <a:r>
              <a:rPr lang="el-GR" sz="1400" dirty="0" smtClean="0"/>
              <a:t>μπορεί να αντιμετωπιστεί </a:t>
            </a:r>
            <a:r>
              <a:rPr lang="el-GR" sz="1400" dirty="0"/>
              <a:t>πια - η κακοποίηση επιδεινώνεται</a:t>
            </a:r>
          </a:p>
          <a:p>
            <a:r>
              <a:rPr lang="el-GR" sz="1400" dirty="0"/>
              <a:t>η συνέχιση της κακοποίησης γίνεται αφόρητη και ο φόβος της κακοποίησης γίνεται μεγαλύτερος από τον φόβο για το τι θα συμβεί αν το παιδί </a:t>
            </a:r>
            <a:r>
              <a:rPr lang="el-GR" sz="1400" dirty="0" smtClean="0"/>
              <a:t>μιλήσει.</a:t>
            </a:r>
            <a:endParaRPr lang="el-GR" sz="1400" dirty="0"/>
          </a:p>
          <a:p>
            <a:r>
              <a:rPr lang="el-GR" sz="1400" dirty="0"/>
              <a:t>όταν </a:t>
            </a:r>
            <a:r>
              <a:rPr lang="el-GR" sz="1400" dirty="0" smtClean="0"/>
              <a:t>έχουν υποστεί σωματική ζημιά </a:t>
            </a:r>
            <a:endParaRPr lang="el-GR" sz="1400" dirty="0"/>
          </a:p>
          <a:p>
            <a:r>
              <a:rPr lang="el-GR" sz="1400" dirty="0"/>
              <a:t>εγκυμοσύνη ή σωματικός τραυματισμός αποτελεί απειλή</a:t>
            </a:r>
          </a:p>
          <a:p>
            <a:r>
              <a:rPr lang="el-GR" sz="1400" dirty="0"/>
              <a:t>έχει </a:t>
            </a:r>
            <a:r>
              <a:rPr lang="el-GR" sz="1400" dirty="0" smtClean="0"/>
              <a:t>προκληθεί </a:t>
            </a:r>
            <a:r>
              <a:rPr lang="el-GR" sz="1400" dirty="0"/>
              <a:t>σωματικός τραυματισμός που χρειάζεται ιατρική βοήθεια</a:t>
            </a:r>
          </a:p>
          <a:p>
            <a:r>
              <a:rPr lang="el-GR" sz="1400" dirty="0"/>
              <a:t>επιθυμία να αποφευχθεί η κακοποίηση άλλων παιδιών</a:t>
            </a:r>
          </a:p>
          <a:p>
            <a:r>
              <a:rPr lang="el-GR" sz="1400" dirty="0"/>
              <a:t>ένας νεότερος </a:t>
            </a:r>
            <a:r>
              <a:rPr lang="el-GR" sz="1400" dirty="0" smtClean="0"/>
              <a:t>αδελφός/η κινδυνεύει </a:t>
            </a:r>
            <a:r>
              <a:rPr lang="el-GR" sz="1400" dirty="0"/>
              <a:t>ή κακοποιείται</a:t>
            </a:r>
            <a:endParaRPr lang="en-US" sz="14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Γιατί τα παιδιά αποκαλύπτουν κακοποίηση;</a:t>
            </a:r>
            <a:endParaRPr lang="en-US" dirty="0"/>
          </a:p>
        </p:txBody>
      </p:sp>
      <p:sp>
        <p:nvSpPr>
          <p:cNvPr id="5" name="Content Placeholder 4"/>
          <p:cNvSpPr>
            <a:spLocks noGrp="1"/>
          </p:cNvSpPr>
          <p:nvPr>
            <p:ph idx="1"/>
          </p:nvPr>
        </p:nvSpPr>
        <p:spPr>
          <a:xfrm>
            <a:off x="222422" y="1166816"/>
            <a:ext cx="8921578" cy="3263504"/>
          </a:xfrm>
        </p:spPr>
        <p:txBody>
          <a:bodyPr>
            <a:noAutofit/>
          </a:bodyPr>
          <a:lstStyle/>
          <a:p>
            <a:pPr>
              <a:buNone/>
              <a:defRPr/>
            </a:pPr>
            <a:r>
              <a:rPr lang="el-GR" sz="1600" dirty="0"/>
              <a:t>μια αλλαγή συμβαίνει στο δίκτυο υποστήριξης του παιδιού</a:t>
            </a:r>
          </a:p>
          <a:p>
            <a:pPr>
              <a:defRPr/>
            </a:pPr>
            <a:r>
              <a:rPr lang="el-GR" sz="1600" dirty="0"/>
              <a:t>αποκτούν πρόσβαση σε κάποιον που θα </a:t>
            </a:r>
            <a:r>
              <a:rPr lang="el-GR" sz="1600" dirty="0" smtClean="0"/>
              <a:t>τα ακούσει</a:t>
            </a:r>
            <a:r>
              <a:rPr lang="el-GR" sz="1600" dirty="0"/>
              <a:t>, </a:t>
            </a:r>
            <a:r>
              <a:rPr lang="el-GR" sz="1600" dirty="0" smtClean="0"/>
              <a:t>θα τα πιστέψει </a:t>
            </a:r>
            <a:r>
              <a:rPr lang="el-GR" sz="1600" dirty="0"/>
              <a:t>και θα ανταποκριθεί κατάλληλα και δεν είναι </a:t>
            </a:r>
            <a:r>
              <a:rPr lang="el-GR" sz="1600" dirty="0" smtClean="0"/>
              <a:t>επιθετικός και </a:t>
            </a:r>
            <a:r>
              <a:rPr lang="el-GR" sz="1600" dirty="0"/>
              <a:t>απειλητικός</a:t>
            </a:r>
          </a:p>
          <a:p>
            <a:pPr lvl="1">
              <a:defRPr/>
            </a:pPr>
            <a:r>
              <a:rPr lang="el-GR" sz="1300" dirty="0"/>
              <a:t>το παιδί βρίσκει κάποιον που είναι ισχυρός και σίγουρος, τον οποίο αισθάνεται ότι μπορεί να </a:t>
            </a:r>
            <a:r>
              <a:rPr lang="el-GR" sz="1300" dirty="0" smtClean="0"/>
              <a:t>«ξεπεράσει» </a:t>
            </a:r>
            <a:r>
              <a:rPr lang="el-GR" sz="1300" dirty="0"/>
              <a:t>τον κακοποιό</a:t>
            </a:r>
          </a:p>
          <a:p>
            <a:pPr>
              <a:defRPr/>
            </a:pPr>
            <a:r>
              <a:rPr lang="el-GR" sz="1600" dirty="0"/>
              <a:t>λαμβάνουν αποτελεσματικές απαντήσεις από ενήλικες τόσο σε ανεπίσημο όσο και σε επίσημο πλαίσιο</a:t>
            </a:r>
          </a:p>
          <a:p>
            <a:pPr lvl="1">
              <a:defRPr/>
            </a:pPr>
            <a:r>
              <a:rPr lang="el-GR" sz="1300" dirty="0"/>
              <a:t>έχουν την αίσθηση ότι κάποιος ξέρει ήδη και δεν θα </a:t>
            </a:r>
            <a:r>
              <a:rPr lang="el-GR" sz="1300" dirty="0" smtClean="0"/>
              <a:t>τρομοκρατηθεί ή σοκαριστεί </a:t>
            </a:r>
            <a:r>
              <a:rPr lang="el-GR" sz="1300" dirty="0"/>
              <a:t>με αυτό που </a:t>
            </a:r>
            <a:r>
              <a:rPr lang="el-GR" sz="1300" dirty="0" smtClean="0"/>
              <a:t>έχουν </a:t>
            </a:r>
            <a:r>
              <a:rPr lang="el-GR" sz="1300" dirty="0"/>
              <a:t>να </a:t>
            </a:r>
            <a:r>
              <a:rPr lang="el-GR" sz="1300" dirty="0" smtClean="0"/>
              <a:t>πουν</a:t>
            </a:r>
            <a:endParaRPr lang="en-US" sz="1300" dirty="0"/>
          </a:p>
          <a:p>
            <a:pPr>
              <a:defRPr/>
            </a:pPr>
            <a:r>
              <a:rPr lang="el-GR" sz="1700" dirty="0"/>
              <a:t>να ερωτηθείτε άμεσα για τις εμπειρίες κακοποίησης</a:t>
            </a:r>
          </a:p>
          <a:p>
            <a:pPr lvl="1">
              <a:defRPr/>
            </a:pPr>
            <a:r>
              <a:rPr lang="el-GR" sz="1400" dirty="0" smtClean="0"/>
              <a:t>αίσθηση  </a:t>
            </a:r>
            <a:r>
              <a:rPr lang="el-GR" sz="1400" dirty="0"/>
              <a:t>ελέγχου της διαδικασίας </a:t>
            </a:r>
            <a:r>
              <a:rPr lang="el-GR" sz="1400" dirty="0" smtClean="0"/>
              <a:t>αποκάλυψης</a:t>
            </a:r>
            <a:endParaRPr lang="el-GR" sz="1400" dirty="0"/>
          </a:p>
          <a:p>
            <a:pPr lvl="1">
              <a:defRPr/>
            </a:pPr>
            <a:r>
              <a:rPr lang="el-GR" sz="1400" dirty="0" smtClean="0"/>
              <a:t>ανωνυμία </a:t>
            </a:r>
            <a:r>
              <a:rPr lang="el-GR" sz="1400" dirty="0"/>
              <a:t>(δεν </a:t>
            </a:r>
            <a:r>
              <a:rPr lang="el-GR" sz="1400" dirty="0" smtClean="0"/>
              <a:t>αποκαλύπτεται </a:t>
            </a:r>
            <a:r>
              <a:rPr lang="el-GR" sz="1400" dirty="0"/>
              <a:t>έως ότου είναι έτοιμοι για αυτό) και</a:t>
            </a:r>
          </a:p>
          <a:p>
            <a:pPr lvl="1">
              <a:defRPr/>
            </a:pPr>
            <a:r>
              <a:rPr lang="el-GR" sz="1400" dirty="0" smtClean="0"/>
              <a:t>εμπιστευτικότητα </a:t>
            </a:r>
            <a:r>
              <a:rPr lang="el-GR" sz="1400" dirty="0"/>
              <a:t>(το δικαίωμα να ελέγχει ποιος ξέρει)</a:t>
            </a:r>
          </a:p>
          <a:p>
            <a:pPr>
              <a:defRPr/>
            </a:pPr>
            <a:r>
              <a:rPr lang="el-GR" sz="1700" dirty="0"/>
              <a:t>θέλει να τιμωρηθεί ο δράστης</a:t>
            </a:r>
            <a:endParaRPr lang="en-US" sz="3100" dirty="0" smtClean="0"/>
          </a:p>
        </p:txBody>
      </p:sp>
    </p:spTree>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Απαντώντας στο παιδί </a:t>
            </a:r>
            <a:endParaRPr lang="el-GR" dirty="0"/>
          </a:p>
        </p:txBody>
      </p:sp>
      <p:sp>
        <p:nvSpPr>
          <p:cNvPr id="3" name="Content Placeholder 2"/>
          <p:cNvSpPr>
            <a:spLocks noGrp="1"/>
          </p:cNvSpPr>
          <p:nvPr>
            <p:ph idx="1"/>
          </p:nvPr>
        </p:nvSpPr>
        <p:spPr>
          <a:xfrm>
            <a:off x="628650" y="1172587"/>
            <a:ext cx="7886700" cy="1737668"/>
          </a:xfrm>
        </p:spPr>
        <p:txBody>
          <a:bodyPr>
            <a:noAutofit/>
          </a:bodyPr>
          <a:lstStyle/>
          <a:p>
            <a:endParaRPr lang="en-US" sz="1700" b="1" dirty="0" smtClean="0">
              <a:solidFill>
                <a:schemeClr val="accent1"/>
              </a:solidFill>
            </a:endParaRPr>
          </a:p>
          <a:p>
            <a:endParaRPr lang="en-US" sz="1700" b="1" dirty="0">
              <a:solidFill>
                <a:schemeClr val="accent1"/>
              </a:solidFill>
            </a:endParaRPr>
          </a:p>
          <a:p>
            <a:endParaRPr lang="en-US" sz="1700" b="1" dirty="0" smtClean="0">
              <a:solidFill>
                <a:schemeClr val="accent1"/>
              </a:solidFill>
            </a:endParaRPr>
          </a:p>
          <a:p>
            <a:r>
              <a:rPr lang="el-GR" sz="1700" b="1" dirty="0">
                <a:solidFill>
                  <a:schemeClr val="accent1"/>
                </a:solidFill>
              </a:rPr>
              <a:t>Πώς πρέπει να απαντήσω σε ένα παιδί που αναφέρει κακοποίηση ή παραμέληση;</a:t>
            </a:r>
          </a:p>
          <a:p>
            <a:r>
              <a:rPr lang="el-GR" sz="1700" dirty="0"/>
              <a:t>Όταν είναι απαραίτητο να μιλήσετε με ένα παιδί ως απάντηση σε αποκάλυψη </a:t>
            </a:r>
            <a:r>
              <a:rPr lang="el-GR" sz="1700" dirty="0" smtClean="0"/>
              <a:t>κακομεταχείρισης / κακοποίησης, </a:t>
            </a:r>
            <a:r>
              <a:rPr lang="el-GR" sz="1700" dirty="0"/>
              <a:t>είναι σημαντικό να θυμάστε να χειρίζεστε τη συζήτηση με ευαισθησία</a:t>
            </a:r>
          </a:p>
          <a:p>
            <a:r>
              <a:rPr lang="el-GR" sz="1700" dirty="0"/>
              <a:t>η απάντηση έχει τη δύναμη να ηρεμήσει ή να αναστατώσει το παιδί</a:t>
            </a:r>
            <a:endParaRPr lang="en-US" sz="1500" i="1" dirty="0" smtClean="0"/>
          </a:p>
        </p:txBody>
      </p:sp>
      <p:sp>
        <p:nvSpPr>
          <p:cNvPr id="5" name="Content Placeholder 2"/>
          <p:cNvSpPr txBox="1">
            <a:spLocks/>
          </p:cNvSpPr>
          <p:nvPr/>
        </p:nvSpPr>
        <p:spPr>
          <a:xfrm>
            <a:off x="584689" y="3312187"/>
            <a:ext cx="7886700" cy="1268603"/>
          </a:xfrm>
          <a:prstGeom prst="rect">
            <a:avLst/>
          </a:prstGeom>
        </p:spPr>
        <p:txBody>
          <a:bodyPr vert="horz" lIns="68580" tIns="34290" rIns="68580" bIns="34290" rtlCol="0">
            <a:noAutofit/>
          </a:bodyPr>
          <a:lstStyle/>
          <a:p>
            <a:pPr marL="271457" indent="-271457" defTabSz="685783">
              <a:lnSpc>
                <a:spcPct val="90000"/>
              </a:lnSpc>
              <a:spcBef>
                <a:spcPts val="750"/>
              </a:spcBef>
              <a:buClr>
                <a:schemeClr val="accent1"/>
              </a:buClr>
              <a:buFont typeface="Wingdings 3" panose="05040102010807070707" pitchFamily="18" charset="2"/>
              <a:buChar char="´"/>
              <a:defRPr/>
            </a:pPr>
            <a:endParaRPr lang="el-GR" sz="1700" dirty="0">
              <a:latin typeface="Segoe UI Light" panose="020B0502040204020203" pitchFamily="34" charset="0"/>
              <a:cs typeface="Segoe UI Light" panose="020B0502040204020203" pitchFamily="34" charset="0"/>
            </a:endParaRPr>
          </a:p>
        </p:txBody>
      </p:sp>
    </p:spTree>
    <p:extLst>
      <p:ext uri="{BB962C8B-B14F-4D97-AF65-F5344CB8AC3E}">
        <p14:creationId xmlns="" xmlns:p14="http://schemas.microsoft.com/office/powerpoint/2010/main" val="360746227"/>
      </p:ext>
    </p:extLst>
  </p:cSld>
  <p:clrMapOvr>
    <a:masterClrMapping/>
  </p:clrMapOvr>
  <p:transition>
    <p:dissolv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23802</TotalTime>
  <Words>4016</Words>
  <Application>Microsoft Office PowerPoint</Application>
  <PresentationFormat>On-screen Show (16:9)</PresentationFormat>
  <Paragraphs>383</Paragraphs>
  <Slides>32</Slides>
  <Notes>31</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Αντιμετώπιση CAN της υπο-αναφοράς</vt:lpstr>
      <vt:lpstr>Slide 2</vt:lpstr>
      <vt:lpstr>Περιγραμματικά </vt:lpstr>
      <vt:lpstr>Γιατί δεν λένε τα παιδιά εάν έχουν κακοποιηθεί ή / και παραμεληθεί;</vt:lpstr>
      <vt:lpstr>Γιατί δεν λένε τα παιδιά εάν έχουν κακοποιηθεί ή / και παραμεληθεί;</vt:lpstr>
      <vt:lpstr>Γιατί ένα παιδί δεν αποκαλύπτει σεξουαλική κακοποίηση</vt:lpstr>
      <vt:lpstr>Γιατί τα παιδιά αποκαλύπτουν κακοποίηση;</vt:lpstr>
      <vt:lpstr>Γιατί τα παιδιά αποκαλύπτουν κακοποίηση;</vt:lpstr>
      <vt:lpstr>Απαντώντας στο παιδί </vt:lpstr>
      <vt:lpstr>Απαντώντας στο παιδί Τι να κάνετε όταν το θύμα αποκαλύπτει </vt:lpstr>
      <vt:lpstr>Slide 11</vt:lpstr>
      <vt:lpstr>Slide 12</vt:lpstr>
      <vt:lpstr>Slide 13</vt:lpstr>
      <vt:lpstr>Προοτεινόμενες Ερωτήσεις</vt:lpstr>
      <vt:lpstr>Αναφορά κακοποίησης ή παραμέλησης παιδιών</vt:lpstr>
      <vt:lpstr>Ποιος πρέπει να αναφέρει; [να προσαρμοστεί]</vt:lpstr>
      <vt:lpstr>Ποιος πρέπει να αναφέρει; </vt:lpstr>
      <vt:lpstr>Τι γίνεται αν δεν κάνω αναφορά;</vt:lpstr>
      <vt:lpstr>Αναφορά κακοποίησης και παραμέλησης παιδιών</vt:lpstr>
      <vt:lpstr>Τι γίνεται αν δεν είμαι σίγουρος;</vt:lpstr>
      <vt:lpstr>Πότε πρέπει να αναφέρω;</vt:lpstr>
      <vt:lpstr>Πού πρέπει να κάνουμε την αναφορά;</vt:lpstr>
      <vt:lpstr>Τι πληροφορίες πρέπει να αναφέρω;</vt:lpstr>
      <vt:lpstr>Μη αναφορά</vt:lpstr>
      <vt:lpstr>Slide 25</vt:lpstr>
      <vt:lpstr>Νομικό πλαίσιο</vt:lpstr>
      <vt:lpstr>Υποχρεωτική αναφορά</vt:lpstr>
      <vt:lpstr>    η συνεισφορά του CAN-MDS για την αντιμετώπιση των ζητημάτων της υπο-αναφοράς, της καταγραφής, της απόκρισης, της υπο-ανάλυσης</vt:lpstr>
      <vt:lpstr>Slide 29</vt:lpstr>
      <vt:lpstr>Slide 30</vt:lpstr>
      <vt:lpstr>Slide 31</vt:lpstr>
      <vt:lpstr>Slide 32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iyplaptop1</cp:lastModifiedBy>
  <cp:revision>150</cp:revision>
  <dcterms:created xsi:type="dcterms:W3CDTF">2018-11-08T14:12:16Z</dcterms:created>
  <dcterms:modified xsi:type="dcterms:W3CDTF">2022-02-01T17:58:20Z</dcterms:modified>
</cp:coreProperties>
</file>