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545" r:id="rId3"/>
    <p:sldId id="462" r:id="rId4"/>
    <p:sldId id="506" r:id="rId5"/>
    <p:sldId id="498" r:id="rId6"/>
    <p:sldId id="463" r:id="rId7"/>
    <p:sldId id="467" r:id="rId8"/>
    <p:sldId id="536" r:id="rId9"/>
    <p:sldId id="479" r:id="rId10"/>
    <p:sldId id="476" r:id="rId11"/>
    <p:sldId id="477" r:id="rId12"/>
    <p:sldId id="478" r:id="rId13"/>
    <p:sldId id="480" r:id="rId14"/>
    <p:sldId id="468" r:id="rId15"/>
    <p:sldId id="456" r:id="rId16"/>
    <p:sldId id="537" r:id="rId17"/>
    <p:sldId id="538" r:id="rId18"/>
    <p:sldId id="539" r:id="rId19"/>
    <p:sldId id="540" r:id="rId20"/>
    <p:sldId id="541" r:id="rId21"/>
    <p:sldId id="542" r:id="rId22"/>
    <p:sldId id="543" r:id="rId23"/>
    <p:sldId id="544" r:id="rId24"/>
    <p:sldId id="333" r:id="rId25"/>
    <p:sldId id="492" r:id="rId26"/>
    <p:sldId id="491" r:id="rId27"/>
    <p:sldId id="490" r:id="rId28"/>
    <p:sldId id="493" r:id="rId29"/>
    <p:sldId id="494" r:id="rId30"/>
    <p:sldId id="496" r:id="rId31"/>
    <p:sldId id="497" r:id="rId32"/>
    <p:sldId id="511" r:id="rId33"/>
    <p:sldId id="507" r:id="rId34"/>
    <p:sldId id="522" r:id="rId35"/>
    <p:sldId id="508" r:id="rId36"/>
    <p:sldId id="513" r:id="rId37"/>
    <p:sldId id="510" r:id="rId38"/>
    <p:sldId id="523" r:id="rId39"/>
    <p:sldId id="500" r:id="rId40"/>
    <p:sldId id="501" r:id="rId41"/>
    <p:sldId id="502" r:id="rId42"/>
    <p:sldId id="503" r:id="rId43"/>
    <p:sldId id="504" r:id="rId44"/>
    <p:sldId id="524" r:id="rId45"/>
    <p:sldId id="514" r:id="rId46"/>
    <p:sldId id="515" r:id="rId47"/>
    <p:sldId id="516" r:id="rId48"/>
    <p:sldId id="517" r:id="rId49"/>
    <p:sldId id="518" r:id="rId50"/>
    <p:sldId id="519" r:id="rId51"/>
    <p:sldId id="520" r:id="rId52"/>
    <p:sldId id="521" r:id="rId5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ABAD7"/>
    <a:srgbClr val="1C2E4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03" autoAdjust="0"/>
    <p:restoredTop sz="90502" autoAdjust="0"/>
  </p:normalViewPr>
  <p:slideViewPr>
    <p:cSldViewPr snapToGrid="0">
      <p:cViewPr varScale="1">
        <p:scale>
          <a:sx n="62" d="100"/>
          <a:sy n="62" d="100"/>
        </p:scale>
        <p:origin x="-888" y="-7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640C91-C9F7-4CEA-A94E-DE54811A8B7E}"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l-GR"/>
        </a:p>
      </dgm:t>
    </dgm:pt>
    <dgm:pt modelId="{DAFBEC95-56B8-4008-A1A2-15B348B84BE3}">
      <dgm:prSet phldrT="[Text]"/>
      <dgm:spPr/>
      <dgm:t>
        <a:bodyPr/>
        <a:lstStyle/>
        <a:p>
          <a:endParaRPr lang="en-US" dirty="0" smtClean="0">
            <a:latin typeface="Segoe UI Light" panose="020B0502040204020203" pitchFamily="34" charset="0"/>
            <a:cs typeface="Segoe UI Light" panose="020B0502040204020203" pitchFamily="34" charset="0"/>
          </a:endParaRPr>
        </a:p>
        <a:p>
          <a:r>
            <a:rPr lang="el-GR" dirty="0" smtClean="0">
              <a:latin typeface="Segoe UI Light" panose="020B0502040204020203" pitchFamily="34" charset="0"/>
              <a:cs typeface="Segoe UI Light" panose="020B0502040204020203" pitchFamily="34" charset="0"/>
            </a:rPr>
            <a:t>Περιορισμός επικαιροποίησης. Χρονοβόρα διαδικασία. Έλλειψη κινήτρων. Περιορισμοί ερμηνείας. Δεν γνωρίζουν επαγγελματίες. Αβεβαιότητα για επιλέξιμες περιπτώσεις · ζητήματα εμπιστευτικότητας · αντίληψη ότι δεν υπάρχει καμία ενέργεια στο αρχείο</a:t>
          </a:r>
          <a:endParaRPr lang="el-GR" dirty="0">
            <a:latin typeface="Segoe UI Light" panose="020B0502040204020203" pitchFamily="34" charset="0"/>
            <a:cs typeface="Segoe UI Light" panose="020B0502040204020203" pitchFamily="34" charset="0"/>
          </a:endParaRPr>
        </a:p>
      </dgm:t>
    </dgm:pt>
    <dgm:pt modelId="{A44E9802-98D3-4C5D-9A90-88B0C5573BAA}" type="par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F0184BAB-9FE4-4BF2-8FCB-A6BE380AA82B}" type="sibTrans" cxnId="{D175AB75-06E8-4A73-8AD6-696883822571}">
      <dgm:prSet/>
      <dgm:spPr/>
      <dgm:t>
        <a:bodyPr/>
        <a:lstStyle/>
        <a:p>
          <a:endParaRPr lang="el-GR">
            <a:latin typeface="Segoe UI Light" panose="020B0502040204020203" pitchFamily="34" charset="0"/>
            <a:cs typeface="Segoe UI Light" panose="020B0502040204020203" pitchFamily="34" charset="0"/>
          </a:endParaRPr>
        </a:p>
      </dgm:t>
    </dgm:pt>
    <dgm:pt modelId="{A9F8B9AE-353C-4DD9-9BDE-C0A28BF56671}">
      <dgm:prSet phldrT="[Text]"/>
      <dgm:spPr/>
      <dgm:t>
        <a:bodyPr/>
        <a:lstStyle/>
        <a:p>
          <a:endParaRPr lang="en-US" dirty="0" smtClean="0">
            <a:latin typeface="Segoe UI Light" panose="020B0502040204020203" pitchFamily="34" charset="0"/>
            <a:cs typeface="Segoe UI Light" panose="020B0502040204020203" pitchFamily="34" charset="0"/>
          </a:endParaRPr>
        </a:p>
        <a:p>
          <a:r>
            <a:rPr lang="el-GR" dirty="0" smtClean="0">
              <a:latin typeface="Segoe UI Light" panose="020B0502040204020203" pitchFamily="34" charset="0"/>
              <a:cs typeface="Segoe UI Light" panose="020B0502040204020203" pitchFamily="34" charset="0"/>
            </a:rPr>
            <a:t>Εύκολη πρόσβαση. Γρήγορη διαδικασία. Εκπαιδευμένοι επαγγελματίες. Κοινοί ορισμοί. Ανατροφοδότηση σε διαφορετικά επίπεδα (φορείς, υπηρεσίες) · </a:t>
          </a:r>
          <a:r>
            <a:rPr lang="el-GR" dirty="0" err="1" smtClean="0">
              <a:latin typeface="Segoe UI Light" panose="020B0502040204020203" pitchFamily="34" charset="0"/>
              <a:cs typeface="Segoe UI Light" panose="020B0502040204020203" pitchFamily="34" charset="0"/>
            </a:rPr>
            <a:t>Ψευδωνυμοποίηση</a:t>
          </a:r>
          <a:r>
            <a:rPr lang="el-GR" dirty="0" smtClean="0">
              <a:latin typeface="Segoe UI Light" panose="020B0502040204020203" pitchFamily="34" charset="0"/>
              <a:cs typeface="Segoe UI Light" panose="020B0502040204020203" pitchFamily="34" charset="0"/>
            </a:rPr>
            <a:t>. Διαφορετικά επίπεδα πρόσβασης παρακολούθησης δεδομένων (εθνικό, περιφερειακό, ανά τύπο κ.λπ.)</a:t>
          </a:r>
          <a:endParaRPr lang="el-GR" dirty="0">
            <a:latin typeface="Segoe UI Light" panose="020B0502040204020203" pitchFamily="34" charset="0"/>
            <a:cs typeface="Segoe UI Light" panose="020B0502040204020203" pitchFamily="34" charset="0"/>
          </a:endParaRPr>
        </a:p>
      </dgm:t>
    </dgm:pt>
    <dgm:pt modelId="{57BD8B1E-AAD8-41FF-9470-4FB5BAF7996E}" type="par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A7C6DEAA-F659-4BFF-B812-860023D7B0E1}" type="sibTrans" cxnId="{85D4A290-DE8B-4CDE-AA8B-22230EAAAEE5}">
      <dgm:prSet/>
      <dgm:spPr/>
      <dgm:t>
        <a:bodyPr/>
        <a:lstStyle/>
        <a:p>
          <a:endParaRPr lang="el-GR">
            <a:latin typeface="Segoe UI Light" panose="020B0502040204020203" pitchFamily="34" charset="0"/>
            <a:cs typeface="Segoe UI Light" panose="020B0502040204020203" pitchFamily="34" charset="0"/>
          </a:endParaRPr>
        </a:p>
      </dgm:t>
    </dgm:pt>
    <dgm:pt modelId="{E4222874-2B22-46FE-B2E9-A99B6CD02083}" type="pres">
      <dgm:prSet presAssocID="{01640C91-C9F7-4CEA-A94E-DE54811A8B7E}" presName="compositeShape" presStyleCnt="0">
        <dgm:presLayoutVars>
          <dgm:chMax val="2"/>
          <dgm:dir/>
          <dgm:resizeHandles val="exact"/>
        </dgm:presLayoutVars>
      </dgm:prSet>
      <dgm:spPr/>
      <dgm:t>
        <a:bodyPr/>
        <a:lstStyle/>
        <a:p>
          <a:endParaRPr lang="el-GR"/>
        </a:p>
      </dgm:t>
    </dgm:pt>
    <dgm:pt modelId="{4A358E9D-EF7F-467B-A537-18E712B24492}" type="pres">
      <dgm:prSet presAssocID="{01640C91-C9F7-4CEA-A94E-DE54811A8B7E}" presName="divider" presStyleLbl="fgShp" presStyleIdx="0" presStyleCnt="1"/>
      <dgm:spPr/>
    </dgm:pt>
    <dgm:pt modelId="{C9EE6D8F-BA13-4F36-8CA7-6BB2FFE7CBEC}" type="pres">
      <dgm:prSet presAssocID="{DAFBEC95-56B8-4008-A1A2-15B348B84BE3}" presName="downArrow" presStyleLbl="node1" presStyleIdx="0" presStyleCnt="2"/>
      <dgm:spPr/>
    </dgm:pt>
    <dgm:pt modelId="{1131B3E0-B85B-4B1B-9EB9-AFF1D9C2C3F2}" type="pres">
      <dgm:prSet presAssocID="{DAFBEC95-56B8-4008-A1A2-15B348B84BE3}" presName="downArrowText" presStyleLbl="revTx" presStyleIdx="0" presStyleCnt="2" custScaleX="176558">
        <dgm:presLayoutVars>
          <dgm:bulletEnabled val="1"/>
        </dgm:presLayoutVars>
      </dgm:prSet>
      <dgm:spPr/>
      <dgm:t>
        <a:bodyPr/>
        <a:lstStyle/>
        <a:p>
          <a:endParaRPr lang="el-GR"/>
        </a:p>
      </dgm:t>
    </dgm:pt>
    <dgm:pt modelId="{1988B4E9-6FB0-4472-BA88-0D25598FC4A1}" type="pres">
      <dgm:prSet presAssocID="{A9F8B9AE-353C-4DD9-9BDE-C0A28BF56671}" presName="upArrow" presStyleLbl="node1" presStyleIdx="1" presStyleCnt="2"/>
      <dgm:spPr/>
    </dgm:pt>
    <dgm:pt modelId="{DC0B74A8-F610-4420-A6D5-8941E425C413}" type="pres">
      <dgm:prSet presAssocID="{A9F8B9AE-353C-4DD9-9BDE-C0A28BF56671}" presName="upArrowText" presStyleLbl="revTx" presStyleIdx="1" presStyleCnt="2" custScaleX="172890">
        <dgm:presLayoutVars>
          <dgm:bulletEnabled val="1"/>
        </dgm:presLayoutVars>
      </dgm:prSet>
      <dgm:spPr/>
      <dgm:t>
        <a:bodyPr/>
        <a:lstStyle/>
        <a:p>
          <a:endParaRPr lang="el-GR"/>
        </a:p>
      </dgm:t>
    </dgm:pt>
  </dgm:ptLst>
  <dgm:cxnLst>
    <dgm:cxn modelId="{07675944-CEC6-4CDE-B3F8-5EC333CCD92C}" type="presOf" srcId="{A9F8B9AE-353C-4DD9-9BDE-C0A28BF56671}" destId="{DC0B74A8-F610-4420-A6D5-8941E425C413}" srcOrd="0" destOrd="0" presId="urn:microsoft.com/office/officeart/2005/8/layout/arrow3"/>
    <dgm:cxn modelId="{A3C6C471-5B6D-47B7-BD6F-556EA2021FCF}" type="presOf" srcId="{01640C91-C9F7-4CEA-A94E-DE54811A8B7E}" destId="{E4222874-2B22-46FE-B2E9-A99B6CD02083}" srcOrd="0" destOrd="0" presId="urn:microsoft.com/office/officeart/2005/8/layout/arrow3"/>
    <dgm:cxn modelId="{85D4A290-DE8B-4CDE-AA8B-22230EAAAEE5}" srcId="{01640C91-C9F7-4CEA-A94E-DE54811A8B7E}" destId="{A9F8B9AE-353C-4DD9-9BDE-C0A28BF56671}" srcOrd="1" destOrd="0" parTransId="{57BD8B1E-AAD8-41FF-9470-4FB5BAF7996E}" sibTransId="{A7C6DEAA-F659-4BFF-B812-860023D7B0E1}"/>
    <dgm:cxn modelId="{D175AB75-06E8-4A73-8AD6-696883822571}" srcId="{01640C91-C9F7-4CEA-A94E-DE54811A8B7E}" destId="{DAFBEC95-56B8-4008-A1A2-15B348B84BE3}" srcOrd="0" destOrd="0" parTransId="{A44E9802-98D3-4C5D-9A90-88B0C5573BAA}" sibTransId="{F0184BAB-9FE4-4BF2-8FCB-A6BE380AA82B}"/>
    <dgm:cxn modelId="{58256E94-F794-41FC-A51B-4C7909BAEA30}" type="presOf" srcId="{DAFBEC95-56B8-4008-A1A2-15B348B84BE3}" destId="{1131B3E0-B85B-4B1B-9EB9-AFF1D9C2C3F2}" srcOrd="0" destOrd="0" presId="urn:microsoft.com/office/officeart/2005/8/layout/arrow3"/>
    <dgm:cxn modelId="{C958523B-C9F3-468D-9CBE-C6725315A60D}" type="presParOf" srcId="{E4222874-2B22-46FE-B2E9-A99B6CD02083}" destId="{4A358E9D-EF7F-467B-A537-18E712B24492}" srcOrd="0" destOrd="0" presId="urn:microsoft.com/office/officeart/2005/8/layout/arrow3"/>
    <dgm:cxn modelId="{0FCD0954-64B5-4096-8CF1-1B4577265325}" type="presParOf" srcId="{E4222874-2B22-46FE-B2E9-A99B6CD02083}" destId="{C9EE6D8F-BA13-4F36-8CA7-6BB2FFE7CBEC}" srcOrd="1" destOrd="0" presId="urn:microsoft.com/office/officeart/2005/8/layout/arrow3"/>
    <dgm:cxn modelId="{1A0292BF-A907-41C0-AC06-32A67B42C772}" type="presParOf" srcId="{E4222874-2B22-46FE-B2E9-A99B6CD02083}" destId="{1131B3E0-B85B-4B1B-9EB9-AFF1D9C2C3F2}" srcOrd="2" destOrd="0" presId="urn:microsoft.com/office/officeart/2005/8/layout/arrow3"/>
    <dgm:cxn modelId="{E3A0E335-9395-4112-A87B-F56C43D52588}" type="presParOf" srcId="{E4222874-2B22-46FE-B2E9-A99B6CD02083}" destId="{1988B4E9-6FB0-4472-BA88-0D25598FC4A1}" srcOrd="3" destOrd="0" presId="urn:microsoft.com/office/officeart/2005/8/layout/arrow3"/>
    <dgm:cxn modelId="{FDF600DB-7AB2-4E37-B729-7B8A20ED58A9}" type="presParOf" srcId="{E4222874-2B22-46FE-B2E9-A99B6CD02083}" destId="{DC0B74A8-F610-4420-A6D5-8941E425C413}" srcOrd="4" destOrd="0" presId="urn:microsoft.com/office/officeart/2005/8/layout/arrow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fra.europa.eu/en/publication/2015/mapping-child-protection-systems-eu/reporting-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romley.gov.uk/info/200127/safeguarding_children/163/reporting_child_abuse/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childwelfare.gov/" TargetMode="External"/><Relationship Id="rId2" Type="http://schemas.openxmlformats.org/officeDocument/2006/relationships/slide" Target="../slides/slide45.xml"/><Relationship Id="rId1" Type="http://schemas.openxmlformats.org/officeDocument/2006/relationships/notesMaster" Target="../notesMasters/notesMaster1.xml"/><Relationship Id="rId5" Type="http://schemas.openxmlformats.org/officeDocument/2006/relationships/hyperlink" Target="http://www.aihw.gov.au/child-protection/" TargetMode="External"/><Relationship Id="rId4" Type="http://schemas.openxmlformats.org/officeDocument/2006/relationships/hyperlink" Target="http://www.cwrp.ca/" TargetMode="Externa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https://fra.europa.eu/en/publication/2015/mapping-child-protection-systems-eu/reporting-1</a:t>
            </a:r>
            <a:endParaRPr lang="en-GB" dirty="0" smtClean="0"/>
          </a:p>
          <a:p>
            <a:endParaRPr lang="en-GB" dirty="0" smtClean="0"/>
          </a:p>
          <a:p>
            <a:r>
              <a:rPr lang="en-US" dirty="0" smtClean="0"/>
              <a:t>&lt;see slide&gt;</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extLst>
      <p:ext uri="{BB962C8B-B14F-4D97-AF65-F5344CB8AC3E}">
        <p14:creationId xmlns="" xmlns:p14="http://schemas.microsoft.com/office/powerpoint/2010/main" val="960127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-More than half of the EU Member States have specific reporting obligations addressing civilians</a:t>
            </a:r>
          </a:p>
          <a:p>
            <a:r>
              <a:rPr lang="en-US" sz="1200" kern="1200" dirty="0" smtClean="0">
                <a:solidFill>
                  <a:schemeClr val="tx1"/>
                </a:solidFill>
                <a:latin typeface="+mn-lt"/>
                <a:ea typeface="+mn-ea"/>
                <a:cs typeface="+mn-cs"/>
              </a:rPr>
              <a:t>-In 15 EU Member States (including </a:t>
            </a:r>
            <a:r>
              <a:rPr lang="en-US" sz="1200" b="1" kern="1200" dirty="0" smtClean="0">
                <a:solidFill>
                  <a:schemeClr val="tx1"/>
                </a:solidFill>
                <a:latin typeface="+mn-lt"/>
                <a:ea typeface="+mn-ea"/>
                <a:cs typeface="+mn-cs"/>
              </a:rPr>
              <a:t>Bulgaria </a:t>
            </a:r>
            <a:r>
              <a:rPr lang="en-US" sz="1200" kern="1200" dirty="0" smtClean="0">
                <a:solidFill>
                  <a:schemeClr val="tx1"/>
                </a:solidFill>
                <a:latin typeface="+mn-lt"/>
                <a:ea typeface="+mn-ea"/>
                <a:cs typeface="+mn-cs"/>
              </a:rPr>
              <a:t>and </a:t>
            </a:r>
            <a:r>
              <a:rPr lang="en-US" sz="1200" b="1" kern="1200" dirty="0" smtClean="0">
                <a:solidFill>
                  <a:schemeClr val="tx1"/>
                </a:solidFill>
                <a:latin typeface="+mn-lt"/>
                <a:ea typeface="+mn-ea"/>
                <a:cs typeface="+mn-cs"/>
              </a:rPr>
              <a:t>Cyprus</a:t>
            </a:r>
            <a:r>
              <a:rPr lang="en-US" sz="1200" kern="1200" dirty="0" smtClean="0">
                <a:solidFill>
                  <a:schemeClr val="tx1"/>
                </a:solidFill>
                <a:latin typeface="+mn-lt"/>
                <a:ea typeface="+mn-ea"/>
                <a:cs typeface="+mn-cs"/>
              </a:rPr>
              <a:t>), there are provisions setting forth specific obligations for civilians to report cases of child abuse, neglect and/or exploitation, falling under the scope of national child protection systems</a:t>
            </a:r>
          </a:p>
          <a:p>
            <a:r>
              <a:rPr lang="en-US" sz="1200" kern="1200" dirty="0" smtClean="0">
                <a:solidFill>
                  <a:schemeClr val="tx1"/>
                </a:solidFill>
                <a:latin typeface="+mn-lt"/>
                <a:ea typeface="+mn-ea"/>
                <a:cs typeface="+mn-cs"/>
              </a:rPr>
              <a:t>-In many Member States without specific provisions, </a:t>
            </a:r>
            <a:r>
              <a:rPr lang="en-US" sz="1200" b="1" kern="1200" dirty="0" smtClean="0">
                <a:solidFill>
                  <a:schemeClr val="tx1"/>
                </a:solidFill>
                <a:latin typeface="+mn-lt"/>
                <a:ea typeface="+mn-ea"/>
                <a:cs typeface="+mn-cs"/>
              </a:rPr>
              <a:t>general provisions on the obligation for all citizens to report a criminal act under national law apply</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 </a:t>
            </a:r>
            <a:r>
              <a:rPr lang="en-US" sz="1200" kern="1200" dirty="0" smtClean="0">
                <a:solidFill>
                  <a:schemeClr val="tx1"/>
                </a:solidFill>
                <a:latin typeface="+mn-lt"/>
                <a:ea typeface="+mn-ea"/>
                <a:cs typeface="+mn-cs"/>
              </a:rPr>
              <a:t>in such cases there is no particular obligation to report a child at risk or presumed cases of abuse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https://fra.europa.eu/en/publication/2015/mapping-child-protection-systems-eu/reporting2</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extLst>
      <p:ext uri="{BB962C8B-B14F-4D97-AF65-F5344CB8AC3E}">
        <p14:creationId xmlns="" xmlns:p14="http://schemas.microsoft.com/office/powerpoint/2010/main" val="1604104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[Instruction: Please provide here only main points; detailed presentations of the national legal framework will follow]</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2794199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Finkelhor</a:t>
            </a:r>
            <a:r>
              <a:rPr lang="en-US" dirty="0" smtClean="0"/>
              <a:t>, D. (2005). The main problem is underreporting child abuse and neglect. </a:t>
            </a:r>
            <a:r>
              <a:rPr lang="en-US" i="1" dirty="0" smtClean="0"/>
              <a:t>Current controversies on family violence</a:t>
            </a:r>
            <a:r>
              <a:rPr lang="en-US" dirty="0" smtClean="0"/>
              <a:t>, </a:t>
            </a:r>
            <a:r>
              <a:rPr lang="en-US" i="1" dirty="0" smtClean="0"/>
              <a:t>2</a:t>
            </a:r>
            <a:r>
              <a:rPr lang="en-US" dirty="0" smtClean="0"/>
              <a:t>, 299-310.</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 xmlns:p14="http://schemas.microsoft.com/office/powerpoint/2010/main" val="274817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https://www.bromley.gov.uk/info/200127/safeguarding_children/163/reporting_child_abuse/3</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[Instruction: Next 7 slides contain common myths around reporting of child abuse and neglect incidents. You can use all of some of these myths –according to available time- to involve trainees in brief discussion]</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 xmlns:p14="http://schemas.microsoft.com/office/powerpoint/2010/main" val="1066437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 xmlns:p14="http://schemas.microsoft.com/office/powerpoint/2010/main" val="3469005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18</a:t>
            </a:fld>
            <a:endParaRPr lang="el-GR"/>
          </a:p>
        </p:txBody>
      </p:sp>
    </p:spTree>
    <p:extLst>
      <p:ext uri="{BB962C8B-B14F-4D97-AF65-F5344CB8AC3E}">
        <p14:creationId xmlns="" xmlns:p14="http://schemas.microsoft.com/office/powerpoint/2010/main" val="14827904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24213818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2289456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39625028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 xmlns:p14="http://schemas.microsoft.com/office/powerpoint/2010/main" val="23220747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https://www.bromley.gov.uk/info/200127/safeguarding_children/163/reporting_child_abuse/3</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 xmlns:p14="http://schemas.microsoft.com/office/powerpoint/2010/main" val="482706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[Instruction: To be completed at national level – you may use some of the data available in page 2 of your national policy brief; See examples in the next slides]</a:t>
            </a:r>
          </a:p>
          <a:p>
            <a:endParaRPr lang="en-US" dirty="0"/>
          </a:p>
        </p:txBody>
      </p:sp>
      <p:sp>
        <p:nvSpPr>
          <p:cNvPr id="4" name="Slide Number Placeholder 3"/>
          <p:cNvSpPr>
            <a:spLocks noGrp="1"/>
          </p:cNvSpPr>
          <p:nvPr>
            <p:ph type="sldNum" sz="quarter" idx="5"/>
          </p:nvPr>
        </p:nvSpPr>
        <p:spPr/>
        <p:txBody>
          <a:bodyPr/>
          <a:lstStyle/>
          <a:p>
            <a:fld id="{D7A5B808-B173-457B-8766-C37406316B0C}" type="slidenum">
              <a:rPr lang="el-GR" smtClean="0"/>
              <a:pPr/>
              <a:t>24</a:t>
            </a:fld>
            <a:endParaRPr lang="el-GR"/>
          </a:p>
        </p:txBody>
      </p:sp>
    </p:spTree>
    <p:extLst>
      <p:ext uri="{BB962C8B-B14F-4D97-AF65-F5344CB8AC3E}">
        <p14:creationId xmlns="" xmlns:p14="http://schemas.microsoft.com/office/powerpoint/2010/main" val="1093112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1999, the World Health Organization issued a press release announcing that: “RECOGNIZES CHILD ABUSE AS A MAJOR PUBLIC HEALTH PROBLEM’; it is stated among others that “abused children suffer from multiple physical, emotional and developmental problems, which can hamper their ability to live healthy and productive lives”; First among the main recommendations to the international community was "the development of </a:t>
            </a:r>
            <a:r>
              <a:rPr lang="en-US" sz="1200" kern="1200" dirty="0" smtClean="0">
                <a:solidFill>
                  <a:schemeClr val="tx1"/>
                </a:solidFill>
                <a:highlight>
                  <a:srgbClr val="FFFF00"/>
                </a:highlight>
                <a:latin typeface="+mn-lt"/>
                <a:ea typeface="+mn-ea"/>
                <a:cs typeface="+mn-cs"/>
              </a:rPr>
              <a:t>worldwide </a:t>
            </a:r>
            <a:r>
              <a:rPr lang="en-US" sz="1200" b="1" u="sng" kern="1200" dirty="0" smtClean="0">
                <a:solidFill>
                  <a:schemeClr val="tx1"/>
                </a:solidFill>
                <a:latin typeface="+mn-lt"/>
                <a:ea typeface="+mn-ea"/>
                <a:cs typeface="+mn-cs"/>
              </a:rPr>
              <a:t>data collection on child abuse and neglect</a:t>
            </a:r>
            <a:r>
              <a:rPr lang="en-US" sz="1200" kern="1200" dirty="0" smtClean="0">
                <a:solidFill>
                  <a:schemeClr val="tx1"/>
                </a:solidFill>
                <a:latin typeface="+mn-lt"/>
                <a:ea typeface="+mn-ea"/>
                <a:cs typeface="+mn-cs"/>
              </a:rPr>
              <a:t>, the estimation of the impact on public health and also the associated economic cost”</a:t>
            </a:r>
          </a:p>
          <a:p>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Sixteen years later and despite the seriousness of the problem, accurate estimates of CAN extent and its characteristics in the general population are not available</a:t>
            </a:r>
            <a:r>
              <a:rPr lang="en-US" sz="1200" kern="1200" baseline="0" dirty="0" smtClean="0">
                <a:solidFill>
                  <a:schemeClr val="tx1"/>
                </a:solidFill>
                <a:latin typeface="+mn-lt"/>
                <a:ea typeface="+mn-ea"/>
                <a:cs typeface="+mn-cs"/>
              </a:rPr>
              <a:t> for various reasons: underreporting </a:t>
            </a:r>
            <a:r>
              <a:rPr lang="en-US" sz="1200" kern="1200" dirty="0" smtClean="0">
                <a:solidFill>
                  <a:schemeClr val="tx1"/>
                </a:solidFill>
                <a:latin typeface="+mn-lt"/>
                <a:ea typeface="+mn-ea"/>
                <a:cs typeface="+mn-cs"/>
              </a:rPr>
              <a:t>due to the silence that surrounds maltreatment cases because of shame, social stigma and the consequent criminal liability but also under-recording due to the lack of coordinated national CAN monitoring mechanisms. All leading to underestimation of the magnitude of the problem</a:t>
            </a:r>
            <a:endParaRPr lang="el-GR" sz="1200" kern="1200" dirty="0" smtClean="0">
              <a:solidFill>
                <a:schemeClr val="tx1"/>
              </a:solidFill>
              <a:latin typeface="+mn-lt"/>
              <a:ea typeface="+mn-ea"/>
              <a:cs typeface="+mn-cs"/>
            </a:endParaRPr>
          </a:p>
          <a:p>
            <a:endParaRPr lang="el-GR"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7342752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HOWEVER, for a variety of reasons such as</a:t>
            </a:r>
            <a:r>
              <a:rPr lang="en-US" sz="1200" kern="1200" dirty="0" smtClean="0">
                <a:solidFill>
                  <a:schemeClr val="tx1"/>
                </a:solidFill>
                <a:latin typeface="+mn-lt"/>
                <a:ea typeface="+mn-ea"/>
                <a:cs typeface="+mn-cs"/>
              </a:rPr>
              <a:t> inadequate training and lack of understanding of the signs, symptoms, and outcomes of child maltreatment, fears of damaging professional–client relationships, and perception that reporting may do more harm than good lead to under-reporting</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27823570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cluster of four main factors seems to summarize the findings: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1. </a:t>
            </a:r>
            <a:r>
              <a:rPr lang="en-US" sz="1200" b="1" dirty="0" smtClean="0"/>
              <a:t>Inadequate training and/or knowledge in the professionals' communities about the patterns in the child's behavior and health symptoms that (strongly, often) indicate existing neglect and/or abuse</a:t>
            </a:r>
            <a:r>
              <a:rPr lang="en-US" sz="1200" dirty="0" smtClean="0"/>
              <a:t>. Ambiguity surrounding maltreatment definitions, along with what is grounds for "reasonable suspicion" have also been found to be barriers.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a:t>
            </a:r>
            <a:r>
              <a:rPr lang="en-US" sz="1200" b="1" dirty="0" smtClean="0"/>
              <a:t> Concerns and insecurity regarding how safe for the professional reporting and/or referring the suspected case is</a:t>
            </a:r>
            <a:r>
              <a:rPr lang="en-US" sz="1200" dirty="0" smtClean="0"/>
              <a:t>. Specifically, professionals seem to worry about losing clientele, parents' retaliation and loss of their standing in the local communities if they are identified as the ones reporting the suspected abuse.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3. </a:t>
            </a:r>
            <a:r>
              <a:rPr lang="en-US" sz="1200" b="1" dirty="0" smtClean="0"/>
              <a:t>Cultural, religious and personal constructs of family supremacy/sacredness among societal structures:</a:t>
            </a:r>
            <a:r>
              <a:rPr lang="en-US" sz="1200" dirty="0" smtClean="0"/>
              <a:t> this seems to be a strong, not always fully articulated barrier in attitude change towards systematic and informed reporting even in the case of slightest suspicion. Professionals in the sectors that traditionally are more likely to be able to identify signs of child maltreatment are globally and overwhelmingly prone to want to protect the caregivers'/perpetrators' feelings and sensibilities, hesitate to initiate procedures that might result in the child being removed from the family's home and -still, even in the face of severe abuse-implicitly seem to believe the child's best fate seems to be with the (abusive) caregiver.</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a:t>
            </a:r>
            <a:r>
              <a:rPr lang="en-US" sz="1200" b="1" dirty="0" smtClean="0"/>
              <a:t>Family/kin supremacy bias seems to be confounded with lack of confidence in their respective agencies' capabilities and fitness to appropriately take care of the child in the way consistent with the child's best interest.</a:t>
            </a:r>
            <a:r>
              <a:rPr lang="en-US" sz="1200" dirty="0" smtClean="0"/>
              <a:t> This attitude is particularly pronounced in low to middle income countries, countries with recent histories of political instability and/or violent wars, and countries with huge income discrepancies, where minorities, marginalized ethnical groups and indigenous populations have historically been abused within the system structures that were originally supposed to support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5904298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a:t>
            </a:r>
          </a:p>
          <a:p>
            <a:r>
              <a:rPr lang="en-US" sz="1200" kern="1200" dirty="0" smtClean="0">
                <a:solidFill>
                  <a:schemeClr val="tx1"/>
                </a:solidFill>
                <a:latin typeface="+mn-lt"/>
                <a:ea typeface="+mn-ea"/>
                <a:cs typeface="+mn-cs"/>
              </a:rPr>
              <a:t>Walsh, W., &amp; Jones, L. (2015). Factors that influence child abuse reporting: A survey of child-serving professionals. </a:t>
            </a:r>
            <a:r>
              <a:rPr lang="en-US" sz="1200" i="1" kern="1200" dirty="0" smtClean="0">
                <a:solidFill>
                  <a:schemeClr val="tx1"/>
                </a:solidFill>
                <a:latin typeface="+mn-lt"/>
                <a:ea typeface="+mn-ea"/>
                <a:cs typeface="+mn-cs"/>
              </a:rPr>
              <a:t>Durham, NH: Crimes against Children Research Center</a:t>
            </a:r>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Alrimawi</a:t>
            </a:r>
            <a:r>
              <a:rPr lang="en-US" sz="1200" kern="1200" dirty="0" smtClean="0">
                <a:solidFill>
                  <a:schemeClr val="tx1"/>
                </a:solidFill>
                <a:latin typeface="+mn-lt"/>
                <a:ea typeface="+mn-ea"/>
                <a:cs typeface="+mn-cs"/>
              </a:rPr>
              <a:t>, I., </a:t>
            </a:r>
            <a:r>
              <a:rPr lang="en-US" sz="1200" kern="1200" dirty="0" err="1" smtClean="0">
                <a:solidFill>
                  <a:schemeClr val="tx1"/>
                </a:solidFill>
                <a:latin typeface="+mn-lt"/>
                <a:ea typeface="+mn-ea"/>
                <a:cs typeface="+mn-cs"/>
              </a:rPr>
              <a:t>Rajeh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Saifan</a:t>
            </a:r>
            <a:r>
              <a:rPr lang="en-US" sz="1200" kern="1200" dirty="0" smtClean="0">
                <a:solidFill>
                  <a:schemeClr val="tx1"/>
                </a:solidFill>
                <a:latin typeface="+mn-lt"/>
                <a:ea typeface="+mn-ea"/>
                <a:cs typeface="+mn-cs"/>
              </a:rPr>
              <a:t>, A., &amp; Abu </a:t>
            </a:r>
            <a:r>
              <a:rPr lang="en-US" sz="1200" kern="1200" dirty="0" err="1" smtClean="0">
                <a:solidFill>
                  <a:schemeClr val="tx1"/>
                </a:solidFill>
                <a:latin typeface="+mn-lt"/>
                <a:ea typeface="+mn-ea"/>
                <a:cs typeface="+mn-cs"/>
              </a:rPr>
              <a:t>Ruz</a:t>
            </a:r>
            <a:r>
              <a:rPr lang="en-US" sz="1200" kern="1200" dirty="0" smtClean="0">
                <a:solidFill>
                  <a:schemeClr val="tx1"/>
                </a:solidFill>
                <a:latin typeface="+mn-lt"/>
                <a:ea typeface="+mn-ea"/>
                <a:cs typeface="+mn-cs"/>
              </a:rPr>
              <a:t>, M. (2014). Barriers to child abuse identification and reporting. Journal of Applied Sciences, 14: 2793-2803.</a:t>
            </a:r>
          </a:p>
          <a:p>
            <a:r>
              <a:rPr lang="en-US" sz="1200" kern="1200" dirty="0" smtClean="0">
                <a:solidFill>
                  <a:schemeClr val="tx1"/>
                </a:solidFill>
                <a:latin typeface="+mn-lt"/>
                <a:ea typeface="+mn-ea"/>
                <a:cs typeface="+mn-cs"/>
              </a:rPr>
              <a:t>Lynne, E. G., Gifford, E. J., Evans, K. E., &amp; </a:t>
            </a:r>
            <a:r>
              <a:rPr lang="en-US" sz="1200" kern="1200" dirty="0" err="1" smtClean="0">
                <a:solidFill>
                  <a:schemeClr val="tx1"/>
                </a:solidFill>
                <a:latin typeface="+mn-lt"/>
                <a:ea typeface="+mn-ea"/>
                <a:cs typeface="+mn-cs"/>
              </a:rPr>
              <a:t>Rosch</a:t>
            </a:r>
            <a:r>
              <a:rPr lang="en-US" sz="1200" kern="1200" dirty="0" smtClean="0">
                <a:solidFill>
                  <a:schemeClr val="tx1"/>
                </a:solidFill>
                <a:latin typeface="+mn-lt"/>
                <a:ea typeface="+mn-ea"/>
                <a:cs typeface="+mn-cs"/>
              </a:rPr>
              <a:t>, J. B. (2015). Barriers to Reporting Child Maltreatment Do Emergency Medical Services Professionals Fully Understand Their Role as Mandatory Reporters?. </a:t>
            </a:r>
            <a:r>
              <a:rPr lang="en-GB" sz="1200" i="1" kern="1200" dirty="0" smtClean="0">
                <a:solidFill>
                  <a:schemeClr val="tx1"/>
                </a:solidFill>
                <a:latin typeface="+mn-lt"/>
                <a:ea typeface="+mn-ea"/>
                <a:cs typeface="+mn-cs"/>
              </a:rPr>
              <a:t>North Carolina medical journal</a:t>
            </a:r>
            <a:r>
              <a:rPr lang="en-GB" sz="1200" kern="1200" dirty="0" smtClean="0">
                <a:solidFill>
                  <a:schemeClr val="tx1"/>
                </a:solidFill>
                <a:latin typeface="+mn-lt"/>
                <a:ea typeface="+mn-ea"/>
                <a:cs typeface="+mn-cs"/>
              </a:rPr>
              <a:t>, </a:t>
            </a:r>
            <a:r>
              <a:rPr lang="en-GB" sz="1200" i="1" kern="1200" dirty="0" smtClean="0">
                <a:solidFill>
                  <a:schemeClr val="tx1"/>
                </a:solidFill>
                <a:latin typeface="+mn-lt"/>
                <a:ea typeface="+mn-ea"/>
                <a:cs typeface="+mn-cs"/>
              </a:rPr>
              <a:t>76</a:t>
            </a:r>
            <a:r>
              <a:rPr lang="en-GB" sz="1200" kern="1200" dirty="0" smtClean="0">
                <a:solidFill>
                  <a:schemeClr val="tx1"/>
                </a:solidFill>
                <a:latin typeface="+mn-lt"/>
                <a:ea typeface="+mn-ea"/>
                <a:cs typeface="+mn-cs"/>
              </a:rPr>
              <a:t>(1), 13-18.</a:t>
            </a:r>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Azizi</a:t>
            </a:r>
            <a:r>
              <a:rPr lang="en-US" sz="1200" kern="1200" dirty="0" smtClean="0">
                <a:solidFill>
                  <a:schemeClr val="tx1"/>
                </a:solidFill>
                <a:latin typeface="+mn-lt"/>
                <a:ea typeface="+mn-ea"/>
                <a:cs typeface="+mn-cs"/>
              </a:rPr>
              <a:t>, M., &amp; </a:t>
            </a:r>
            <a:r>
              <a:rPr lang="en-US" sz="1200" kern="1200" dirty="0" err="1" smtClean="0">
                <a:solidFill>
                  <a:schemeClr val="tx1"/>
                </a:solidFill>
                <a:latin typeface="+mn-lt"/>
                <a:ea typeface="+mn-ea"/>
                <a:cs typeface="+mn-cs"/>
              </a:rPr>
              <a:t>Shahhosseini</a:t>
            </a:r>
            <a:r>
              <a:rPr lang="en-US" sz="1200" kern="1200" dirty="0" smtClean="0">
                <a:solidFill>
                  <a:schemeClr val="tx1"/>
                </a:solidFill>
                <a:latin typeface="+mn-lt"/>
                <a:ea typeface="+mn-ea"/>
                <a:cs typeface="+mn-cs"/>
              </a:rPr>
              <a:t>, Z. (2017). Challenges of reporting child abuse by healthcare professionals: A narrative review. </a:t>
            </a:r>
            <a:r>
              <a:rPr lang="en-US" sz="1200" i="1" kern="1200" dirty="0" smtClean="0">
                <a:solidFill>
                  <a:schemeClr val="tx1"/>
                </a:solidFill>
                <a:latin typeface="+mn-lt"/>
                <a:ea typeface="+mn-ea"/>
                <a:cs typeface="+mn-cs"/>
              </a:rPr>
              <a:t>Journal of Nursing and Midwifery Sciences</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4</a:t>
            </a:r>
            <a:r>
              <a:rPr lang="en-US" sz="1200" kern="1200" dirty="0" smtClean="0">
                <a:solidFill>
                  <a:schemeClr val="tx1"/>
                </a:solidFill>
                <a:latin typeface="+mn-lt"/>
                <a:ea typeface="+mn-ea"/>
                <a:cs typeface="+mn-cs"/>
              </a:rPr>
              <a:t>(3), 110.</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32043230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 xmlns:p14="http://schemas.microsoft.com/office/powerpoint/2010/main" val="26502606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 xmlns:p14="http://schemas.microsoft.com/office/powerpoint/2010/main" val="3033158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latin typeface="+mn-lt"/>
                <a:ea typeface="+mn-ea"/>
                <a:cs typeface="+mn-cs"/>
              </a:rPr>
              <a:t>"The UN Convention on the Rights of the Child established that government is the main body responsible for preventing and responding to violence against children, considering children as rightful participants, with particular attention to ensuring that children are recipients of the safeguard mechanisms supporting human rights (</a:t>
            </a:r>
            <a:r>
              <a:rPr lang="en-US" sz="1200" kern="1200" dirty="0" err="1" smtClean="0">
                <a:solidFill>
                  <a:schemeClr val="tx1"/>
                </a:solidFill>
                <a:latin typeface="+mn-lt"/>
                <a:ea typeface="+mn-ea"/>
                <a:cs typeface="+mn-cs"/>
              </a:rPr>
              <a:t>Pinheiro</a:t>
            </a:r>
            <a:r>
              <a:rPr lang="en-US" sz="1200" kern="1200" dirty="0" smtClean="0">
                <a:solidFill>
                  <a:schemeClr val="tx1"/>
                </a:solidFill>
                <a:latin typeface="+mn-lt"/>
                <a:ea typeface="+mn-ea"/>
                <a:cs typeface="+mn-cs"/>
              </a:rPr>
              <a:t>, 2006). </a:t>
            </a:r>
          </a:p>
          <a:p>
            <a:r>
              <a:rPr lang="en-US" sz="1200" kern="1200" dirty="0" smtClean="0">
                <a:solidFill>
                  <a:schemeClr val="tx1"/>
                </a:solidFill>
                <a:latin typeface="+mn-lt"/>
                <a:ea typeface="+mn-ea"/>
                <a:cs typeface="+mn-cs"/>
              </a:rPr>
              <a:t>The Convention on the Rights of the Child requires all signatory nations to establish </a:t>
            </a:r>
            <a:r>
              <a:rPr lang="en-US" sz="1200" b="1" u="sng" kern="1200" dirty="0" smtClean="0">
                <a:solidFill>
                  <a:schemeClr val="tx1"/>
                </a:solidFill>
                <a:latin typeface="+mn-lt"/>
                <a:ea typeface="+mn-ea"/>
                <a:cs typeface="+mn-cs"/>
              </a:rPr>
              <a:t>integrated child protection systems </a:t>
            </a:r>
            <a:r>
              <a:rPr lang="en-US" sz="1200" kern="1200" dirty="0" smtClean="0">
                <a:solidFill>
                  <a:schemeClr val="tx1"/>
                </a:solidFill>
                <a:latin typeface="+mn-lt"/>
                <a:ea typeface="+mn-ea"/>
                <a:cs typeface="+mn-cs"/>
              </a:rPr>
              <a:t>to ensure a coordinated response to child abuse and neglect (</a:t>
            </a:r>
            <a:r>
              <a:rPr lang="en-US" sz="1200" kern="1200" dirty="0" err="1" smtClean="0">
                <a:solidFill>
                  <a:schemeClr val="tx1"/>
                </a:solidFill>
                <a:latin typeface="+mn-lt"/>
                <a:ea typeface="+mn-ea"/>
                <a:cs typeface="+mn-cs"/>
              </a:rPr>
              <a:t>Svevo-Cianci</a:t>
            </a:r>
            <a:r>
              <a:rPr lang="en-US" sz="1200" kern="1200" dirty="0" smtClean="0">
                <a:solidFill>
                  <a:schemeClr val="tx1"/>
                </a:solidFill>
                <a:latin typeface="+mn-lt"/>
                <a:ea typeface="+mn-ea"/>
                <a:cs typeface="+mn-cs"/>
              </a:rPr>
              <a:t>, Hart, &amp; </a:t>
            </a:r>
            <a:r>
              <a:rPr lang="en-US" sz="1200" kern="1200" dirty="0" err="1" smtClean="0">
                <a:solidFill>
                  <a:schemeClr val="tx1"/>
                </a:solidFill>
                <a:latin typeface="+mn-lt"/>
                <a:ea typeface="+mn-ea"/>
                <a:cs typeface="+mn-cs"/>
              </a:rPr>
              <a:t>Rubinson</a:t>
            </a:r>
            <a:r>
              <a:rPr lang="en-US" sz="1200" kern="1200" dirty="0" smtClean="0">
                <a:solidFill>
                  <a:schemeClr val="tx1"/>
                </a:solidFill>
                <a:latin typeface="+mn-lt"/>
                <a:ea typeface="+mn-ea"/>
                <a:cs typeface="+mn-cs"/>
              </a:rPr>
              <a:t>, 2010). </a:t>
            </a:r>
          </a:p>
          <a:p>
            <a:r>
              <a:rPr lang="en-US" sz="1200" kern="1200" dirty="0" smtClean="0">
                <a:solidFill>
                  <a:schemeClr val="tx1"/>
                </a:solidFill>
                <a:latin typeface="+mn-lt"/>
                <a:ea typeface="+mn-ea"/>
                <a:cs typeface="+mn-cs"/>
              </a:rPr>
              <a:t>These integrated systems are commonly divided into three main areas:</a:t>
            </a:r>
            <a:r>
              <a:rPr lang="en-US" sz="1200" b="1" kern="1200" dirty="0" smtClean="0">
                <a:solidFill>
                  <a:schemeClr val="tx1"/>
                </a:solidFill>
                <a:latin typeface="+mn-lt"/>
                <a:ea typeface="+mn-ea"/>
                <a:cs typeface="+mn-cs"/>
              </a:rPr>
              <a:t> (1) mandates (laws, regulations, and policies); (2) mechanisms/interventions (</a:t>
            </a:r>
            <a:r>
              <a:rPr lang="en-US" sz="1200" b="1" u="sng" kern="1200" dirty="0" smtClean="0">
                <a:solidFill>
                  <a:schemeClr val="tx1"/>
                </a:solidFill>
                <a:latin typeface="+mn-lt"/>
                <a:ea typeface="+mn-ea"/>
                <a:cs typeface="+mn-cs"/>
              </a:rPr>
              <a:t>education,</a:t>
            </a:r>
            <a:r>
              <a:rPr lang="en-US" sz="1200" b="1" kern="1200" dirty="0" smtClean="0">
                <a:solidFill>
                  <a:schemeClr val="tx1"/>
                </a:solidFill>
                <a:latin typeface="+mn-lt"/>
                <a:ea typeface="+mn-ea"/>
                <a:cs typeface="+mn-cs"/>
              </a:rPr>
              <a:t> service programs, </a:t>
            </a:r>
            <a:r>
              <a:rPr lang="en-US" sz="1200" b="1" u="sng" kern="1200" dirty="0" smtClean="0">
                <a:solidFill>
                  <a:schemeClr val="tx1"/>
                </a:solidFill>
                <a:latin typeface="+mn-lt"/>
                <a:ea typeface="+mn-ea"/>
                <a:cs typeface="+mn-cs"/>
              </a:rPr>
              <a:t>and data management</a:t>
            </a:r>
            <a:r>
              <a:rPr lang="en-US" sz="1200" b="1" kern="1200" dirty="0" smtClean="0">
                <a:solidFill>
                  <a:schemeClr val="tx1"/>
                </a:solidFill>
                <a:latin typeface="+mn-lt"/>
                <a:ea typeface="+mn-ea"/>
                <a:cs typeface="+mn-cs"/>
              </a:rPr>
              <a:t>); and (3) child outcomes (performance measures of the child’s health, development, and well-being) (</a:t>
            </a:r>
            <a:r>
              <a:rPr lang="en-US" sz="1200" b="1" kern="1200" dirty="0" err="1" smtClean="0">
                <a:solidFill>
                  <a:schemeClr val="tx1"/>
                </a:solidFill>
                <a:latin typeface="+mn-lt"/>
                <a:ea typeface="+mn-ea"/>
                <a:cs typeface="+mn-cs"/>
              </a:rPr>
              <a:t>Svevo-Cianci</a:t>
            </a:r>
            <a:r>
              <a:rPr lang="en-US" sz="1200" b="1" kern="1200" dirty="0" smtClean="0">
                <a:solidFill>
                  <a:schemeClr val="tx1"/>
                </a:solidFill>
                <a:latin typeface="+mn-lt"/>
                <a:ea typeface="+mn-ea"/>
                <a:cs typeface="+mn-cs"/>
              </a:rPr>
              <a:t> et al., 2010)</a:t>
            </a:r>
            <a:r>
              <a:rPr lang="en-US" sz="1200" kern="1200" dirty="0" smtClean="0">
                <a:solidFill>
                  <a:schemeClr val="tx1"/>
                </a:solidFill>
                <a:latin typeface="+mn-lt"/>
                <a:ea typeface="+mn-ea"/>
                <a:cs typeface="+mn-cs"/>
              </a:rPr>
              <a:t>. An additional consideration is the resource provision to support recovery following exposure to violence, where mandatory reporting is conceptualized as a key element in the resilience-in-the-context-of- maltreatment process (</a:t>
            </a:r>
            <a:r>
              <a:rPr lang="en-US" sz="1200" kern="1200" dirty="0" err="1" smtClean="0">
                <a:solidFill>
                  <a:schemeClr val="tx1"/>
                </a:solidFill>
                <a:latin typeface="+mn-lt"/>
                <a:ea typeface="+mn-ea"/>
                <a:cs typeface="+mn-cs"/>
              </a:rPr>
              <a:t>Wekerle</a:t>
            </a:r>
            <a:r>
              <a:rPr lang="en-US" sz="1200" kern="1200" dirty="0" smtClean="0">
                <a:solidFill>
                  <a:schemeClr val="tx1"/>
                </a:solidFill>
                <a:latin typeface="+mn-lt"/>
                <a:ea typeface="+mn-ea"/>
                <a:cs typeface="+mn-cs"/>
              </a:rPr>
              <a:t>, 2013). </a:t>
            </a:r>
          </a:p>
          <a:p>
            <a:r>
              <a:rPr lang="en-US" sz="1200" kern="1200" dirty="0" smtClean="0">
                <a:solidFill>
                  <a:schemeClr val="tx1"/>
                </a:solidFill>
                <a:latin typeface="+mn-lt"/>
                <a:ea typeface="+mn-ea"/>
                <a:cs typeface="+mn-cs"/>
              </a:rPr>
              <a:t>Mandatory reporting of suspected or confirmed CAN represents one common, key strategy to address violence against children. Legally requiring certain individuals to report child abuse is justified with the assumption that early detection of abuse helps prevent serious injuries and relieves the victims of the responsibility to seek help for themselves, thus enhancing coordination between legal, medical, and service responses (Krug et al., 2002). </a:t>
            </a:r>
          </a:p>
          <a:p>
            <a:r>
              <a:rPr lang="en-US" sz="1200" kern="1200" dirty="0" smtClean="0">
                <a:solidFill>
                  <a:schemeClr val="tx1"/>
                </a:solidFill>
                <a:latin typeface="+mn-lt"/>
                <a:ea typeface="+mn-ea"/>
                <a:cs typeface="+mn-cs"/>
              </a:rPr>
              <a:t>Legislation mandating health professionals to report concerns for CAN is available in many countries across the world (US, Canada, Australia, Argentina, Israel, Poland, Sri Lanka, etc.). However, a number of countries (United Kingdom, New Zealand, etc.) have not always mandated health professionals to report concerns for CAN (Krug et al., 2002).</a:t>
            </a:r>
          </a:p>
          <a:p>
            <a:r>
              <a:rPr lang="en-US" sz="1200" kern="1200" dirty="0" smtClean="0">
                <a:solidFill>
                  <a:schemeClr val="tx1"/>
                </a:solidFill>
                <a:latin typeface="+mn-lt"/>
                <a:ea typeface="+mn-ea"/>
                <a:cs typeface="+mn-cs"/>
              </a:rPr>
              <a:t>Additionally, mandatory reporting of CAN varies between jurisdictions. Differences exist regarding the type of maltreatment that is required to be reported and in some cases the source of the maltreatment.”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Suggested reading: https://www.macpeds.com/documents/LCCSession42ResidentFull.pdf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4</a:t>
            </a:fld>
            <a:endParaRPr lang="el-GR"/>
          </a:p>
        </p:txBody>
      </p:sp>
    </p:spTree>
    <p:extLst>
      <p:ext uri="{BB962C8B-B14F-4D97-AF65-F5344CB8AC3E}">
        <p14:creationId xmlns="" xmlns:p14="http://schemas.microsoft.com/office/powerpoint/2010/main" val="13286784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As above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3114771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Examples of professional backgrounds per sector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Welfare related professions</a:t>
            </a:r>
            <a:r>
              <a:rPr lang="en-US" sz="1200" kern="1200" dirty="0" smtClean="0">
                <a:solidFill>
                  <a:schemeClr val="tx1"/>
                </a:solidFill>
                <a:effectLst/>
                <a:latin typeface="+mn-lt"/>
                <a:ea typeface="+mn-ea"/>
                <a:cs typeface="+mn-cs"/>
              </a:rPr>
              <a:t>: Social Workers, Health Visitors, Care providers in institutions, other personnel (e.g. working in anti-trafficking agencies, directorates for disability, Child Ombudsperson)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Justice-related professions</a:t>
            </a:r>
            <a:r>
              <a:rPr lang="en-US" sz="1200" kern="1200" dirty="0" smtClean="0">
                <a:solidFill>
                  <a:schemeClr val="tx1"/>
                </a:solidFill>
                <a:effectLst/>
                <a:latin typeface="+mn-lt"/>
                <a:ea typeface="+mn-ea"/>
                <a:cs typeface="+mn-cs"/>
              </a:rPr>
              <a:t>: Judges (family courts, juvenile courts), Probation Officers, Public Prosecutors, Forensic surgeons' professionals, Lawyers, other justice related professions)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Health related professions</a:t>
            </a:r>
            <a:r>
              <a:rPr lang="en-US" sz="1200" kern="1200" dirty="0" smtClean="0">
                <a:solidFill>
                  <a:schemeClr val="tx1"/>
                </a:solidFill>
                <a:effectLst/>
                <a:latin typeface="+mn-lt"/>
                <a:ea typeface="+mn-ea"/>
                <a:cs typeface="+mn-cs"/>
              </a:rPr>
              <a:t>: Medical Doctors (general doctors and specialized doctors such as gynecologists, pediatricians, orthopedists, and radiologists), Midwives, Nurses, and Dentists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Mental health professions</a:t>
            </a:r>
            <a:r>
              <a:rPr lang="en-US" sz="1200" kern="1200" dirty="0" smtClean="0">
                <a:solidFill>
                  <a:schemeClr val="tx1"/>
                </a:solidFill>
                <a:effectLst/>
                <a:latin typeface="+mn-lt"/>
                <a:ea typeface="+mn-ea"/>
                <a:cs typeface="+mn-cs"/>
              </a:rPr>
              <a:t>: Child Psychiatrists, Psychiatrists, Psychologists, Licensed Counselors (Youth Counselors, Family Counselors,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Law enforcement related professions: </a:t>
            </a:r>
            <a:r>
              <a:rPr lang="en-US" sz="1200" kern="1200" dirty="0" smtClean="0">
                <a:solidFill>
                  <a:schemeClr val="tx1"/>
                </a:solidFill>
                <a:effectLst/>
                <a:latin typeface="+mn-lt"/>
                <a:ea typeface="+mn-ea"/>
                <a:cs typeface="+mn-cs"/>
              </a:rPr>
              <a:t>Police Officers (in general and specialized police investigators e.g. in forensic interviews, for crimes against minors etc.)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Education-related professions</a:t>
            </a:r>
            <a:r>
              <a:rPr lang="en-US" sz="1200" kern="1200" dirty="0" smtClean="0">
                <a:solidFill>
                  <a:schemeClr val="tx1"/>
                </a:solidFill>
                <a:effectLst/>
                <a:latin typeface="+mn-lt"/>
                <a:ea typeface="+mn-ea"/>
                <a:cs typeface="+mn-cs"/>
              </a:rPr>
              <a:t>: Teachers/Educators (pre-school, kindergarten, primary and secondary education, for children with special needs), School Principals </a:t>
            </a:r>
            <a:endParaRPr lang="el-GR"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Other professionals</a:t>
            </a:r>
            <a:r>
              <a:rPr lang="en-US" sz="1200" kern="1200" dirty="0" smtClean="0">
                <a:solidFill>
                  <a:schemeClr val="tx1"/>
                </a:solidFill>
                <a:effectLst/>
                <a:latin typeface="+mn-lt"/>
                <a:ea typeface="+mn-ea"/>
                <a:cs typeface="+mn-cs"/>
              </a:rPr>
              <a:t>: Researchers, Data administrators, other school personnel (e.g. school guardians), other Public officials (e.g. ministries' employees), other NGOs personnel (e.g. volunteers, priests, sisters)</a:t>
            </a:r>
            <a:endParaRPr lang="el-GR" dirty="0" smtClean="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 xmlns:p14="http://schemas.microsoft.com/office/powerpoint/2010/main" val="1048364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 xmlns:p14="http://schemas.microsoft.com/office/powerpoint/2010/main" val="25049155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30996346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One major challenge of the CAN-MDS is to overcome variations in the definitions of child maltreatment used by professionals, researchers and officials with different professional backgrounds, working in different jurisdictions within and between countries (see “CAN-MDS Operators”). </a:t>
            </a:r>
          </a:p>
          <a:p>
            <a:r>
              <a:rPr lang="en-US" sz="1200" kern="1200" dirty="0" smtClean="0">
                <a:solidFill>
                  <a:schemeClr val="tx1"/>
                </a:solidFill>
                <a:latin typeface="+mn-lt"/>
                <a:ea typeface="+mn-ea"/>
                <a:cs typeface="+mn-cs"/>
              </a:rPr>
              <a:t>Deciding on whether their suspicion is ‘reasonable’ before reporting seems to be a major factor in systematic omissions to report, generally. The decision is influenced by biases related to cultural biases about who can do what for a child and under what circumstances, what is , then, ‘normal’, and what options are there for children in certain context to have reasonably good lives if a report is made. Other, less honorable variables, such as limited notions of accountability, responsibility and a desire to skip some work duties, very often get grouped under the same explanation.</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INCIDENT </a:t>
            </a:r>
            <a:r>
              <a:rPr lang="en-US" sz="1200" b="1" i="1" kern="1200" dirty="0" smtClean="0">
                <a:solidFill>
                  <a:schemeClr val="tx1"/>
                </a:solidFill>
                <a:latin typeface="+mn-lt"/>
                <a:ea typeface="+mn-ea"/>
                <a:cs typeface="+mn-cs"/>
              </a:rPr>
              <a:t>for CAN-MDS  is:</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an incident documented by the child protection system, law enforcement, the medical system, or other reporting source (e.g., school) in which child maltreatment is alleged or confirmed</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Notes:</a:t>
            </a:r>
            <a:r>
              <a:rPr lang="en-US" sz="1200" b="1" i="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In the context of the CAN-MDS “documented” means “eligible to be entered into the CAN-MDS following a report”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CHILD MALTREATMENT INCIDENT REPORTING is:</a:t>
            </a:r>
            <a:endParaRPr lang="en-US" sz="120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reporting of a</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child maltreatment incident by a source of information that involves at least one act of maltreatment or at least one omission in a child’s care. A report can refer to a single distinct abuse and/or neglect event/episode or to continuous maltreatment including one or more distinct abuse and/or neglect events/episodes or to continuous maltreatment where no distinct abuse and/or neglect event/episode took place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i="1" kern="1200" dirty="0" smtClean="0">
                <a:solidFill>
                  <a:schemeClr val="tx1"/>
                </a:solidFill>
                <a:latin typeface="+mn-lt"/>
                <a:ea typeface="+mn-ea"/>
                <a:cs typeface="+mn-cs"/>
              </a:rPr>
              <a:t>Note:</a:t>
            </a:r>
            <a:r>
              <a:rPr lang="en-US" sz="1200" b="1"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Acts of maltreatment against a child and omissions in a child’s care are defined on the basis of CRC/C/GC/13 (2011)</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Cases excluded (i.e. not eligible) from CAN-MDS are the ones where:</a:t>
            </a:r>
          </a:p>
          <a:p>
            <a:pPr lvl="0"/>
            <a:r>
              <a:rPr lang="en-US" sz="1200" kern="1200" dirty="0" smtClean="0">
                <a:solidFill>
                  <a:schemeClr val="tx1"/>
                </a:solidFill>
                <a:latin typeface="+mn-lt"/>
                <a:ea typeface="+mn-ea"/>
                <a:cs typeface="+mn-cs"/>
              </a:rPr>
              <a:t>-The child’s name is not available</a:t>
            </a:r>
          </a:p>
          <a:p>
            <a:pPr lvl="0"/>
            <a:r>
              <a:rPr lang="en-US" sz="1200" kern="1200" dirty="0" smtClean="0">
                <a:solidFill>
                  <a:schemeClr val="tx1"/>
                </a:solidFill>
                <a:latin typeface="+mn-lt"/>
                <a:ea typeface="+mn-ea"/>
                <a:cs typeface="+mn-cs"/>
              </a:rPr>
              <a:t>-There are no acts of maltreatment or no omissions in the child’s care to be recorded---IN OTHER WORDS: FOR CAN-MDS WE HAVE “NO CASE” WHEN WE EITHER HAVE NO WAY OF KNOWING WHO THE CHILD IS, OR THERE IS NO FORM  OF CAN SUSPECTED  TO BE RECORDED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 xmlns:p14="http://schemas.microsoft.com/office/powerpoint/2010/main" val="31257270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use of a commonly understood language and technical specifications is required for making it feasible for a wide range of professionals to contribute to the system by entering CAN incident-based data and to benefit from the system by accessing CAN incident-based data. In order to ensure to the greatest possible extent a common understanding by any </a:t>
            </a:r>
            <a:r>
              <a:rPr lang="en-GB" sz="1200" kern="1200" dirty="0" smtClean="0">
                <a:solidFill>
                  <a:schemeClr val="tx1"/>
                </a:solidFill>
                <a:latin typeface="+mn-lt"/>
                <a:ea typeface="+mn-ea"/>
                <a:cs typeface="+mn-cs"/>
              </a:rPr>
              <a:t>potential</a:t>
            </a:r>
            <a:r>
              <a:rPr lang="en-US" sz="1200" kern="1200" dirty="0" smtClean="0">
                <a:solidFill>
                  <a:schemeClr val="tx1"/>
                </a:solidFill>
                <a:latin typeface="+mn-lt"/>
                <a:ea typeface="+mn-ea"/>
                <a:cs typeface="+mn-cs"/>
              </a:rPr>
              <a:t> operator and subsequently, the recording and collection of reliable and comparable information, it is suggested that </a:t>
            </a:r>
            <a:r>
              <a:rPr lang="en-US" sz="1200" b="1" kern="1200" dirty="0" smtClean="0">
                <a:solidFill>
                  <a:schemeClr val="tx1"/>
                </a:solidFill>
                <a:latin typeface="+mn-lt"/>
                <a:ea typeface="+mn-ea"/>
                <a:cs typeface="+mn-cs"/>
              </a:rPr>
              <a:t>a bottom-up process </a:t>
            </a:r>
            <a:r>
              <a:rPr lang="en-US" sz="1200" kern="1200" dirty="0" smtClean="0">
                <a:solidFill>
                  <a:schemeClr val="tx1"/>
                </a:solidFill>
                <a:latin typeface="+mn-lt"/>
                <a:ea typeface="+mn-ea"/>
                <a:cs typeface="+mn-cs"/>
              </a:rPr>
              <a:t>be adopted for </a:t>
            </a:r>
            <a:r>
              <a:rPr lang="en-US" sz="1200" kern="1200" dirty="0" err="1" smtClean="0">
                <a:solidFill>
                  <a:schemeClr val="tx1"/>
                </a:solidFill>
                <a:latin typeface="+mn-lt"/>
                <a:ea typeface="+mn-ea"/>
                <a:cs typeface="+mn-cs"/>
              </a:rPr>
              <a:t>operationalizing</a:t>
            </a:r>
            <a:r>
              <a:rPr lang="en-US" sz="1200" kern="1200" dirty="0" smtClean="0">
                <a:solidFill>
                  <a:schemeClr val="tx1"/>
                </a:solidFill>
                <a:latin typeface="+mn-lt"/>
                <a:ea typeface="+mn-ea"/>
                <a:cs typeface="+mn-cs"/>
              </a:rPr>
              <a:t> CAN case definitions for the needs of the CAN-MDS.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It is as follows: instead of using a broad classification of the main types and subtypes of CAN, pre-coded exhaustive [check]lists of clearly defined </a:t>
            </a:r>
            <a:r>
              <a:rPr lang="en-US" sz="1200" i="1" kern="1200" dirty="0" smtClean="0">
                <a:solidFill>
                  <a:schemeClr val="tx1"/>
                </a:solidFill>
                <a:latin typeface="+mn-lt"/>
                <a:ea typeface="+mn-ea"/>
                <a:cs typeface="+mn-cs"/>
              </a:rPr>
              <a:t>maltreatment acts committed</a:t>
            </a:r>
            <a:r>
              <a:rPr lang="en-US" sz="1200" kern="1200" dirty="0" smtClean="0">
                <a:solidFill>
                  <a:schemeClr val="tx1"/>
                </a:solidFill>
                <a:latin typeface="+mn-lt"/>
                <a:ea typeface="+mn-ea"/>
                <a:cs typeface="+mn-cs"/>
              </a:rPr>
              <a:t> and </a:t>
            </a:r>
            <a:r>
              <a:rPr lang="en-US" sz="1200" i="1" kern="1200" dirty="0" smtClean="0">
                <a:solidFill>
                  <a:schemeClr val="tx1"/>
                </a:solidFill>
                <a:latin typeface="+mn-lt"/>
                <a:ea typeface="+mn-ea"/>
                <a:cs typeface="+mn-cs"/>
              </a:rPr>
              <a:t>omissions in a child’s care</a:t>
            </a:r>
            <a:r>
              <a:rPr lang="en-US" sz="1200" kern="1200" dirty="0" smtClean="0">
                <a:solidFill>
                  <a:schemeClr val="tx1"/>
                </a:solidFill>
                <a:latin typeface="+mn-lt"/>
                <a:ea typeface="+mn-ea"/>
                <a:cs typeface="+mn-cs"/>
              </a:rPr>
              <a:t> have been developed which can be identified via observation, interview, available information or other means, AND indicate (automatically based on an algorithm) specific subtypes and consequently main types of CAN, allowing at the same time the recording of multiple forms of maltreatment (see slide).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extLst>
      <p:ext uri="{BB962C8B-B14F-4D97-AF65-F5344CB8AC3E}">
        <p14:creationId xmlns="" xmlns:p14="http://schemas.microsoft.com/office/powerpoint/2010/main" val="38320722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as is and/or enhance with additional, country-specific content and/or arguments]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39</a:t>
            </a:fld>
            <a:endParaRPr lang="el-GR"/>
          </a:p>
        </p:txBody>
      </p:sp>
    </p:spTree>
    <p:extLst>
      <p:ext uri="{BB962C8B-B14F-4D97-AF65-F5344CB8AC3E}">
        <p14:creationId xmlns="" xmlns:p14="http://schemas.microsoft.com/office/powerpoint/2010/main" val="9677942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&lt;see slide&gt;</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40</a:t>
            </a:fld>
            <a:endParaRPr lang="el-GR"/>
          </a:p>
        </p:txBody>
      </p:sp>
    </p:spTree>
    <p:extLst>
      <p:ext uri="{BB962C8B-B14F-4D97-AF65-F5344CB8AC3E}">
        <p14:creationId xmlns="" xmlns:p14="http://schemas.microsoft.com/office/powerpoint/2010/main" val="1808922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is suggested to use as is to show again how using CAN-MDS reverses the identified problem]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Easy access into the system etc. are expected to operate as a counterbalance for data collection and interpretation-related limitations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41</a:t>
            </a:fld>
            <a:endParaRPr lang="el-GR"/>
          </a:p>
        </p:txBody>
      </p:sp>
    </p:spTree>
    <p:extLst>
      <p:ext uri="{BB962C8B-B14F-4D97-AF65-F5344CB8AC3E}">
        <p14:creationId xmlns="" xmlns:p14="http://schemas.microsoft.com/office/powerpoint/2010/main" val="3071771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this slide in a way that underscores your key argument on how necessary CAN-MDS is for the group you are training and for the recipients of their services (children!)]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5</a:t>
            </a:fld>
            <a:endParaRPr lang="el-GR"/>
          </a:p>
        </p:txBody>
      </p:sp>
    </p:spTree>
    <p:extLst>
      <p:ext uri="{BB962C8B-B14F-4D97-AF65-F5344CB8AC3E}">
        <p14:creationId xmlns="" xmlns:p14="http://schemas.microsoft.com/office/powerpoint/2010/main" val="10893662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a:p>
            <a:endParaRPr lang="en-US" dirty="0"/>
          </a:p>
          <a:p>
            <a:r>
              <a:rPr lang="en-US" sz="1200" kern="1200" dirty="0" smtClean="0">
                <a:solidFill>
                  <a:schemeClr val="tx1"/>
                </a:solidFill>
                <a:latin typeface="+mn-lt"/>
                <a:ea typeface="+mn-ea"/>
                <a:cs typeface="+mn-cs"/>
              </a:rPr>
              <a:t>[Note: it is suggested to 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endParaRPr lang="en-US" dirty="0"/>
          </a:p>
          <a:p>
            <a:endParaRPr lang="en-US" dirty="0"/>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42</a:t>
            </a:fld>
            <a:endParaRPr lang="el-GR"/>
          </a:p>
        </p:txBody>
      </p:sp>
    </p:spTree>
    <p:extLst>
      <p:ext uri="{BB962C8B-B14F-4D97-AF65-F5344CB8AC3E}">
        <p14:creationId xmlns="" xmlns:p14="http://schemas.microsoft.com/office/powerpoint/2010/main" val="42326529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it is suggested to use this slide for ideas on how to formulate a concrete, convincing description of how CAN-MDS will enhance the professionals work without adding burden or liability. Emphasize the ultimate effects on children, the specific ways CAN-MDS helps everyone and how risk-free and hassle-free it is for the professionals]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43</a:t>
            </a:fld>
            <a:endParaRPr lang="el-GR"/>
          </a:p>
        </p:txBody>
      </p:sp>
    </p:spTree>
    <p:extLst>
      <p:ext uri="{BB962C8B-B14F-4D97-AF65-F5344CB8AC3E}">
        <p14:creationId xmlns="" xmlns:p14="http://schemas.microsoft.com/office/powerpoint/2010/main" val="12763033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[Note: Next slides are hidden; here trainers can find further information about CAN underreporting]</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44</a:t>
            </a:fld>
            <a:endParaRPr lang="el-G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3"/>
              </a:rPr>
              <a:t>www.childwelfare.gov</a:t>
            </a:r>
            <a:endParaRPr lang="en-US" sz="1200" b="0" i="0" kern="120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4"/>
              </a:rPr>
              <a:t>www.cwrp.ca</a:t>
            </a:r>
            <a:r>
              <a:rPr lang="en-US" sz="1200" b="0" i="0" kern="120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hlinkClick r:id="rId5"/>
              </a:rPr>
              <a:t>http://www.aihw.gov.au/child-protection</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45</a:t>
            </a:fld>
            <a:endParaRPr lang="el-GR"/>
          </a:p>
        </p:txBody>
      </p:sp>
    </p:spTree>
    <p:extLst>
      <p:ext uri="{BB962C8B-B14F-4D97-AF65-F5344CB8AC3E}">
        <p14:creationId xmlns="" xmlns:p14="http://schemas.microsoft.com/office/powerpoint/2010/main" val="29606693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46</a:t>
            </a:fld>
            <a:endParaRPr lang="el-GR"/>
          </a:p>
        </p:txBody>
      </p:sp>
    </p:spTree>
    <p:extLst>
      <p:ext uri="{BB962C8B-B14F-4D97-AF65-F5344CB8AC3E}">
        <p14:creationId xmlns="" xmlns:p14="http://schemas.microsoft.com/office/powerpoint/2010/main" val="18224387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47</a:t>
            </a:fld>
            <a:endParaRPr lang="el-GR"/>
          </a:p>
        </p:txBody>
      </p:sp>
    </p:spTree>
    <p:extLst>
      <p:ext uri="{BB962C8B-B14F-4D97-AF65-F5344CB8AC3E}">
        <p14:creationId xmlns="" xmlns:p14="http://schemas.microsoft.com/office/powerpoint/2010/main" val="37119379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A qualitative study of home visiting nurses involved with high-risk families identified variability in knowledge, attitudes, and opinions about what constitutes maltreatment, as well as when to report children exposed to intimate partner violence </a:t>
            </a:r>
            <a:endParaRPr lang="en-US"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48</a:t>
            </a:fld>
            <a:endParaRPr lang="el-GR"/>
          </a:p>
        </p:txBody>
      </p:sp>
    </p:spTree>
    <p:extLst>
      <p:ext uri="{BB962C8B-B14F-4D97-AF65-F5344CB8AC3E}">
        <p14:creationId xmlns="" xmlns:p14="http://schemas.microsoft.com/office/powerpoint/2010/main" val="26869197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endParaRPr lang="en-US"/>
          </a:p>
          <a:p>
            <a:pPr algn="ctr"/>
            <a:r>
              <a:rPr lang="en-US">
                <a:highlight>
                  <a:srgbClr val="C0C0C0"/>
                </a:highlight>
              </a:rPr>
              <a:t>Additionally, ambiguity in the mandatory reporting statutes that reference “suspicion” of maltreatment and “reasonable suspicion” of maltreatment may negatively contribute to physicians’ confidence in identifying CAN </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49</a:t>
            </a:fld>
            <a:endParaRPr lang="el-GR"/>
          </a:p>
        </p:txBody>
      </p:sp>
    </p:spTree>
    <p:extLst>
      <p:ext uri="{BB962C8B-B14F-4D97-AF65-F5344CB8AC3E}">
        <p14:creationId xmlns="" xmlns:p14="http://schemas.microsoft.com/office/powerpoint/2010/main" val="7378555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highlight>
                  <a:srgbClr val="C0C0C0"/>
                </a:highlight>
              </a:rPr>
              <a:t>A Canadian study of pediatric residents arrived at similar conclusions, with 92% of residents reporting a desire for a more extensive educational program in child protection </a:t>
            </a:r>
            <a:endParaRPr lang="en-US"/>
          </a:p>
        </p:txBody>
      </p:sp>
      <p:sp>
        <p:nvSpPr>
          <p:cNvPr id="4" name="Slide Number Placeholder 3"/>
          <p:cNvSpPr>
            <a:spLocks noGrp="1"/>
          </p:cNvSpPr>
          <p:nvPr>
            <p:ph type="sldNum" sz="quarter" idx="10"/>
          </p:nvPr>
        </p:nvSpPr>
        <p:spPr/>
        <p:txBody>
          <a:bodyPr/>
          <a:lstStyle/>
          <a:p>
            <a:fld id="{451164F1-9960-41AA-B1B3-EB707D8C7D2C}" type="slidenum">
              <a:rPr lang="el-GR" smtClean="0"/>
              <a:pPr/>
              <a:t>50</a:t>
            </a:fld>
            <a:endParaRPr lang="el-GR"/>
          </a:p>
        </p:txBody>
      </p:sp>
    </p:spTree>
    <p:extLst>
      <p:ext uri="{BB962C8B-B14F-4D97-AF65-F5344CB8AC3E}">
        <p14:creationId xmlns="" xmlns:p14="http://schemas.microsoft.com/office/powerpoint/2010/main" val="1701905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These selected studies suggest that additional training for professionals may be valuable.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highlight>
                  <a:srgbClr val="C0C0C0"/>
                </a:highlight>
              </a:rPr>
              <a:t>According to these reports, receiving formal education in child maltreatment following physicians’ residency program, makes it 10 times more likely to report concerns to CPS compared to those who did not.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Useful resource: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http://</a:t>
            </a:r>
            <a:r>
              <a:rPr lang="en-US" dirty="0" err="1"/>
              <a:t>dcfs.nv.gov</a:t>
            </a:r>
            <a:r>
              <a:rPr lang="en-US" dirty="0"/>
              <a:t>/</a:t>
            </a:r>
            <a:r>
              <a:rPr lang="en-US" dirty="0" err="1"/>
              <a:t>uploadedFiles</a:t>
            </a:r>
            <a:r>
              <a:rPr lang="en-US" dirty="0"/>
              <a:t>/</a:t>
            </a:r>
            <a:r>
              <a:rPr lang="en-US" dirty="0" err="1"/>
              <a:t>dcfsnvgov</a:t>
            </a:r>
            <a:r>
              <a:rPr lang="en-US" dirty="0"/>
              <a:t>/content/Tips/Reports/SB258%20Report.pdf</a:t>
            </a:r>
          </a:p>
        </p:txBody>
      </p:sp>
      <p:sp>
        <p:nvSpPr>
          <p:cNvPr id="4" name="Slide Number Placeholder 3"/>
          <p:cNvSpPr>
            <a:spLocks noGrp="1"/>
          </p:cNvSpPr>
          <p:nvPr>
            <p:ph type="sldNum" sz="quarter" idx="10"/>
          </p:nvPr>
        </p:nvSpPr>
        <p:spPr/>
        <p:txBody>
          <a:bodyPr/>
          <a:lstStyle/>
          <a:p>
            <a:fld id="{451164F1-9960-41AA-B1B3-EB707D8C7D2C}" type="slidenum">
              <a:rPr lang="el-GR" smtClean="0"/>
              <a:pPr/>
              <a:t>51</a:t>
            </a:fld>
            <a:endParaRPr lang="el-GR"/>
          </a:p>
        </p:txBody>
      </p:sp>
    </p:spTree>
    <p:extLst>
      <p:ext uri="{BB962C8B-B14F-4D97-AF65-F5344CB8AC3E}">
        <p14:creationId xmlns="" xmlns:p14="http://schemas.microsoft.com/office/powerpoint/2010/main" val="3238453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It is also noted that children’s right to be heard and to have their views taken seriously must be respected. </a:t>
            </a:r>
          </a:p>
          <a:p>
            <a:r>
              <a:rPr lang="en-US" sz="1200" kern="1200" dirty="0" smtClean="0">
                <a:solidFill>
                  <a:schemeClr val="tx1"/>
                </a:solidFill>
                <a:latin typeface="+mn-lt"/>
                <a:ea typeface="+mn-ea"/>
                <a:cs typeface="+mn-cs"/>
              </a:rPr>
              <a:t>-Reporting mechanisms must be coupled with, and should present themselves as help-oriented services offering public health and social support, rather than as triggering responses which are primarily punitive. </a:t>
            </a:r>
          </a:p>
          <a:p>
            <a:r>
              <a:rPr lang="en-US" sz="1200" kern="1200" dirty="0" smtClean="0">
                <a:solidFill>
                  <a:schemeClr val="tx1"/>
                </a:solidFill>
                <a:latin typeface="+mn-lt"/>
                <a:ea typeface="+mn-ea"/>
                <a:cs typeface="+mn-cs"/>
              </a:rPr>
              <a:t>-The establishment of reporting mechanisms includes: (a) providing appropriate information to facilitate the making of complaints; (b) participation in investigations and court proceedings; (c) developing protocols which are appropriate for different circumstances and made widely known to children and the general public; (d) establishing related support services for children and families; and (e) training and providing ongoing support for personnel to receive and advance the information received through reporting systems.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https://www.refworld.org/docid/4e6da4922.html </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24577791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highlight>
                <a:srgbClr val="C0C0C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Gilbert, R., Kemp, A., Thoburn, J., </a:t>
            </a:r>
            <a:r>
              <a:rPr lang="en-US" sz="1200" b="0" i="0" u="none" strike="noStrike" kern="1200" dirty="0" err="1">
                <a:solidFill>
                  <a:schemeClr val="tx1"/>
                </a:solidFill>
                <a:effectLst/>
                <a:latin typeface="+mn-lt"/>
                <a:ea typeface="+mn-ea"/>
                <a:cs typeface="+mn-cs"/>
              </a:rPr>
              <a:t>Sidebotham</a:t>
            </a:r>
            <a:r>
              <a:rPr lang="en-US" sz="1200" b="0" i="0" u="none" strike="noStrike" kern="1200" dirty="0">
                <a:solidFill>
                  <a:schemeClr val="tx1"/>
                </a:solidFill>
                <a:effectLst/>
                <a:latin typeface="+mn-lt"/>
                <a:ea typeface="+mn-ea"/>
                <a:cs typeface="+mn-cs"/>
              </a:rPr>
              <a:t>, P., Radford, L., Glaser, D., &amp; MacMillan, H. L. (2009). </a:t>
            </a:r>
            <a:r>
              <a:rPr lang="en-US" sz="1200" b="0" i="0" u="none" strike="noStrike" kern="1200" dirty="0" err="1">
                <a:solidFill>
                  <a:schemeClr val="tx1"/>
                </a:solidFill>
                <a:effectLst/>
                <a:latin typeface="+mn-lt"/>
                <a:ea typeface="+mn-ea"/>
                <a:cs typeface="+mn-cs"/>
              </a:rPr>
              <a:t>Recognising</a:t>
            </a:r>
            <a:r>
              <a:rPr lang="en-US" sz="1200" b="0" i="0" u="none" strike="noStrike" kern="1200" dirty="0">
                <a:solidFill>
                  <a:schemeClr val="tx1"/>
                </a:solidFill>
                <a:effectLst/>
                <a:latin typeface="+mn-lt"/>
                <a:ea typeface="+mn-ea"/>
                <a:cs typeface="+mn-cs"/>
              </a:rPr>
              <a:t> and responding to child maltreatment. </a:t>
            </a:r>
            <a:r>
              <a:rPr lang="en-US" sz="1200" b="0" i="1" u="none" strike="noStrike" kern="1200" dirty="0">
                <a:solidFill>
                  <a:schemeClr val="tx1"/>
                </a:solidFill>
                <a:effectLst/>
                <a:latin typeface="+mn-lt"/>
                <a:ea typeface="+mn-ea"/>
                <a:cs typeface="+mn-cs"/>
              </a:rPr>
              <a:t>The lancet</a:t>
            </a:r>
            <a:r>
              <a:rPr lang="en-US" sz="1200" b="0" i="0" u="none" strike="noStrike" kern="1200" dirty="0">
                <a:solidFill>
                  <a:schemeClr val="tx1"/>
                </a:solidFill>
                <a:effectLst/>
                <a:latin typeface="+mn-lt"/>
                <a:ea typeface="+mn-ea"/>
                <a:cs typeface="+mn-cs"/>
              </a:rPr>
              <a:t>, </a:t>
            </a:r>
            <a:r>
              <a:rPr lang="en-US" sz="1200" b="0" i="1" u="none" strike="noStrike" kern="1200" dirty="0">
                <a:solidFill>
                  <a:schemeClr val="tx1"/>
                </a:solidFill>
                <a:effectLst/>
                <a:latin typeface="+mn-lt"/>
                <a:ea typeface="+mn-ea"/>
                <a:cs typeface="+mn-cs"/>
              </a:rPr>
              <a:t>373</a:t>
            </a:r>
            <a:r>
              <a:rPr lang="en-US" sz="1200" b="0" i="0" u="none" strike="noStrike" kern="1200" dirty="0">
                <a:solidFill>
                  <a:schemeClr val="tx1"/>
                </a:solidFill>
                <a:effectLst/>
                <a:latin typeface="+mn-lt"/>
                <a:ea typeface="+mn-ea"/>
                <a:cs typeface="+mn-cs"/>
              </a:rPr>
              <a:t>(9658), 167-180.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Runyan, D., May-Chahal, C.,  Ikeda, R.,  Hassan, F.,  &amp; Ramiro, L. (2002). Child Maltreatment. In E.G. Krug, L.L. Dahlberg, J.A., Mercy, A.B. </a:t>
            </a:r>
            <a:r>
              <a:rPr lang="en-US" dirty="0" err="1"/>
              <a:t>Zwi</a:t>
            </a:r>
            <a:r>
              <a:rPr lang="en-US" dirty="0"/>
              <a:t>, R. Lozano, &amp; WHO  (Eds.). In </a:t>
            </a:r>
            <a:r>
              <a:rPr lang="en-US" sz="1200" b="0" i="1" u="none" strike="noStrike" kern="1200" dirty="0">
                <a:solidFill>
                  <a:schemeClr val="tx1"/>
                </a:solidFill>
                <a:effectLst/>
                <a:latin typeface="+mn-lt"/>
                <a:ea typeface="+mn-ea"/>
                <a:cs typeface="+mn-cs"/>
              </a:rPr>
              <a:t>World report on violence and health </a:t>
            </a:r>
            <a:r>
              <a:rPr lang="en-US" sz="1200" b="0" i="0" u="none" strike="noStrike" kern="1200" dirty="0">
                <a:solidFill>
                  <a:schemeClr val="tx1"/>
                </a:solidFill>
                <a:effectLst/>
                <a:latin typeface="+mn-lt"/>
                <a:ea typeface="+mn-ea"/>
                <a:cs typeface="+mn-cs"/>
              </a:rPr>
              <a:t>(pp.58-85)</a:t>
            </a:r>
            <a:endParaRPr lang="en-US" i="0" dirty="0"/>
          </a:p>
        </p:txBody>
      </p:sp>
      <p:sp>
        <p:nvSpPr>
          <p:cNvPr id="4" name="Slide Number Placeholder 3"/>
          <p:cNvSpPr>
            <a:spLocks noGrp="1"/>
          </p:cNvSpPr>
          <p:nvPr>
            <p:ph type="sldNum" sz="quarter" idx="10"/>
          </p:nvPr>
        </p:nvSpPr>
        <p:spPr/>
        <p:txBody>
          <a:bodyPr/>
          <a:lstStyle/>
          <a:p>
            <a:fld id="{451164F1-9960-41AA-B1B3-EB707D8C7D2C}" type="slidenum">
              <a:rPr lang="el-GR" smtClean="0"/>
              <a:pPr/>
              <a:t>52</a:t>
            </a:fld>
            <a:endParaRPr lang="el-GR"/>
          </a:p>
        </p:txBody>
      </p:sp>
    </p:spTree>
    <p:extLst>
      <p:ext uri="{BB962C8B-B14F-4D97-AF65-F5344CB8AC3E}">
        <p14:creationId xmlns="" xmlns:p14="http://schemas.microsoft.com/office/powerpoint/2010/main" val="2991441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slide</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complete</a:t>
            </a:r>
            <a:r>
              <a:rPr lang="en-US" baseline="0" dirty="0" smtClean="0"/>
              <a:t> the slide]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the majority of EU Member States, reporting obligations exist for professionals who are in contact with children. </a:t>
            </a:r>
          </a:p>
          <a:p>
            <a:r>
              <a:rPr lang="en-US" sz="1200" kern="1200" dirty="0" smtClean="0">
                <a:solidFill>
                  <a:schemeClr val="tx1"/>
                </a:solidFill>
                <a:latin typeface="+mn-lt"/>
                <a:ea typeface="+mn-ea"/>
                <a:cs typeface="+mn-cs"/>
              </a:rPr>
              <a:t>They do not, however, always apply to all professionals groups.</a:t>
            </a:r>
          </a:p>
          <a:p>
            <a:r>
              <a:rPr lang="en-US" sz="1200" kern="1200" dirty="0" smtClean="0">
                <a:solidFill>
                  <a:schemeClr val="tx1"/>
                </a:solidFill>
                <a:latin typeface="+mn-lt"/>
                <a:ea typeface="+mn-ea"/>
                <a:cs typeface="+mn-cs"/>
              </a:rPr>
              <a:t>Specifically</a:t>
            </a:r>
          </a:p>
          <a:p>
            <a:r>
              <a:rPr lang="en-US" sz="1200" kern="1200" dirty="0" smtClean="0">
                <a:solidFill>
                  <a:schemeClr val="tx1"/>
                </a:solidFill>
                <a:latin typeface="+mn-lt"/>
                <a:ea typeface="+mn-ea"/>
                <a:cs typeface="+mn-cs"/>
              </a:rPr>
              <a:t>-In 15 Member States (including </a:t>
            </a:r>
            <a:r>
              <a:rPr lang="en-US" sz="1200" b="1" kern="1200" dirty="0" smtClean="0">
                <a:solidFill>
                  <a:schemeClr val="tx1"/>
                </a:solidFill>
                <a:latin typeface="+mn-lt"/>
                <a:ea typeface="+mn-ea"/>
                <a:cs typeface="+mn-cs"/>
              </a:rPr>
              <a:t>Bulgaria, France, Romania </a:t>
            </a:r>
            <a:r>
              <a:rPr lang="en-US" sz="1200" kern="1200" dirty="0" smtClean="0">
                <a:solidFill>
                  <a:schemeClr val="tx1"/>
                </a:solidFill>
                <a:latin typeface="+mn-lt"/>
                <a:ea typeface="+mn-ea"/>
                <a:cs typeface="+mn-cs"/>
              </a:rPr>
              <a:t>and </a:t>
            </a:r>
            <a:r>
              <a:rPr lang="en-US" sz="1200" b="1" kern="1200" dirty="0" smtClean="0">
                <a:solidFill>
                  <a:schemeClr val="tx1"/>
                </a:solidFill>
                <a:latin typeface="+mn-lt"/>
                <a:ea typeface="+mn-ea"/>
                <a:cs typeface="+mn-cs"/>
              </a:rPr>
              <a:t>Spain</a:t>
            </a:r>
            <a:r>
              <a:rPr lang="en-US" sz="1200" kern="1200" dirty="0" smtClean="0">
                <a:solidFill>
                  <a:schemeClr val="tx1"/>
                </a:solidFill>
                <a:latin typeface="+mn-lt"/>
                <a:ea typeface="+mn-ea"/>
                <a:cs typeface="+mn-cs"/>
              </a:rPr>
              <a:t>) reporting obligations are in place for all professionals. </a:t>
            </a:r>
          </a:p>
          <a:p>
            <a:r>
              <a:rPr lang="en-US" sz="1200" kern="1200" dirty="0" smtClean="0">
                <a:solidFill>
                  <a:schemeClr val="tx1"/>
                </a:solidFill>
                <a:latin typeface="+mn-lt"/>
                <a:ea typeface="+mn-ea"/>
                <a:cs typeface="+mn-cs"/>
              </a:rPr>
              <a:t>-In 10 Member States (including </a:t>
            </a:r>
            <a:r>
              <a:rPr lang="en-US" sz="1200" b="1" kern="1200" dirty="0" smtClean="0">
                <a:solidFill>
                  <a:schemeClr val="tx1"/>
                </a:solidFill>
                <a:latin typeface="+mn-lt"/>
                <a:ea typeface="+mn-ea"/>
                <a:cs typeface="+mn-cs"/>
              </a:rPr>
              <a:t>Cyprus</a:t>
            </a:r>
            <a:r>
              <a:rPr lang="en-US" sz="1200" kern="1200" dirty="0" smtClean="0">
                <a:solidFill>
                  <a:schemeClr val="tx1"/>
                </a:solidFill>
                <a:latin typeface="+mn-lt"/>
                <a:ea typeface="+mn-ea"/>
                <a:cs typeface="+mn-cs"/>
              </a:rPr>
              <a:t> and </a:t>
            </a:r>
            <a:r>
              <a:rPr lang="en-US" sz="1200" b="1" kern="1200" dirty="0" smtClean="0">
                <a:solidFill>
                  <a:schemeClr val="tx1"/>
                </a:solidFill>
                <a:latin typeface="+mn-lt"/>
                <a:ea typeface="+mn-ea"/>
                <a:cs typeface="+mn-cs"/>
              </a:rPr>
              <a:t>Greece,</a:t>
            </a:r>
            <a:r>
              <a:rPr lang="en-US" sz="1200" kern="1200" dirty="0" smtClean="0">
                <a:solidFill>
                  <a:schemeClr val="tx1"/>
                </a:solidFill>
                <a:latin typeface="+mn-lt"/>
                <a:ea typeface="+mn-ea"/>
                <a:cs typeface="+mn-cs"/>
              </a:rPr>
              <a:t>) existing obligations only address certain professional groups such as social workers or teachers.</a:t>
            </a:r>
          </a:p>
          <a:p>
            <a:r>
              <a:rPr lang="en-US" sz="1200" kern="1200" dirty="0" smtClean="0">
                <a:solidFill>
                  <a:schemeClr val="tx1"/>
                </a:solidFill>
                <a:latin typeface="+mn-lt"/>
                <a:ea typeface="+mn-ea"/>
                <a:cs typeface="+mn-cs"/>
              </a:rPr>
              <a:t> --In many Member States, the anonymity of reporting professionals is not always guaranteed (as in </a:t>
            </a:r>
            <a:r>
              <a:rPr lang="en-US" sz="1200" b="1" kern="1200" dirty="0" smtClean="0">
                <a:solidFill>
                  <a:schemeClr val="tx1"/>
                </a:solidFill>
                <a:latin typeface="+mn-lt"/>
                <a:ea typeface="+mn-ea"/>
                <a:cs typeface="+mn-cs"/>
              </a:rPr>
              <a:t>Greece)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--This lack of anonymity may sometimes discourage professionals from reporting a case of a presumed victim</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https://fra.europa.eu/en/publication/2015/mapping-child-protection-systems-eu/reporting-1</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 xmlns:p14="http://schemas.microsoft.com/office/powerpoint/2010/main" val="3019450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0"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2" name="Rectangle 11"/>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9"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5" cstate="print"/>
          <a:stretch>
            <a:fillRect/>
          </a:stretch>
        </p:blipFill>
        <p:spPr>
          <a:xfrm>
            <a:off x="1769420" y="6464922"/>
            <a:ext cx="471335" cy="312397"/>
          </a:xfrm>
          <a:prstGeom prst="rect">
            <a:avLst/>
          </a:prstGeom>
        </p:spPr>
      </p:pic>
      <p:pic>
        <p:nvPicPr>
          <p:cNvPr id="12" name="Picture 2" descr="https://www.uncrcpc.org/wp-content/uploads/2019/01/logo.png"/>
          <p:cNvPicPr>
            <a:picLocks noChangeAspect="1" noChangeArrowheads="1"/>
          </p:cNvPicPr>
          <p:nvPr userDrawn="1"/>
        </p:nvPicPr>
        <p:blipFill>
          <a:blip r:embed="rId16" cstate="print"/>
          <a:srcRect/>
          <a:stretch>
            <a:fillRect/>
          </a:stretch>
        </p:blipFill>
        <p:spPr bwMode="auto">
          <a:xfrm>
            <a:off x="156812" y="6331171"/>
            <a:ext cx="637891" cy="526830"/>
          </a:xfrm>
          <a:prstGeom prst="rect">
            <a:avLst/>
          </a:prstGeom>
          <a:noFill/>
        </p:spPr>
      </p:pic>
      <p:pic>
        <p:nvPicPr>
          <p:cNvPr id="13" name="Picture 12"/>
          <p:cNvPicPr>
            <a:picLocks noChangeAspect="1" noChangeArrowheads="1"/>
          </p:cNvPicPr>
          <p:nvPr userDrawn="1"/>
        </p:nvPicPr>
        <p:blipFill>
          <a:blip r:embed="rId17" cstate="print"/>
          <a:srcRect l="9226" r="9710" b="17014"/>
          <a:stretch>
            <a:fillRect/>
          </a:stretch>
        </p:blipFill>
        <p:spPr bwMode="auto">
          <a:xfrm>
            <a:off x="812902" y="6379470"/>
            <a:ext cx="465750" cy="401377"/>
          </a:xfrm>
          <a:prstGeom prst="rect">
            <a:avLst/>
          </a:prstGeom>
          <a:noFill/>
          <a:ln w="9525">
            <a:noFill/>
            <a:miter lim="800000"/>
            <a:headEnd/>
            <a:tailEnd/>
          </a:ln>
          <a:effec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9.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4000" dirty="0" smtClean="0">
                <a:latin typeface="Segoe UI Light" pitchFamily="34" charset="0"/>
                <a:cs typeface="Segoe UI Light" pitchFamily="34" charset="0"/>
              </a:rPr>
              <a:t>Αντιμετώπιση της υπό-αναφοράς</a:t>
            </a:r>
            <a:r>
              <a:rPr lang="en-US" sz="4000" dirty="0" smtClean="0">
                <a:latin typeface="Segoe UI Light" pitchFamily="34" charset="0"/>
                <a:cs typeface="Segoe UI Light" pitchFamily="34" charset="0"/>
              </a:rPr>
              <a:t> CAN</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ea typeface="Segoe UI Black" panose="020B0A02040204020203" pitchFamily="34" charset="0"/>
            </a:endParaRPr>
          </a:p>
          <a:p>
            <a:r>
              <a:rPr lang="el-GR" dirty="0">
                <a:solidFill>
                  <a:schemeClr val="bg1">
                    <a:lumMod val="50000"/>
                  </a:schemeClr>
                </a:solidFill>
                <a:ea typeface="Segoe UI Black" panose="020B0A02040204020203" pitchFamily="34" charset="0"/>
              </a:rPr>
              <a:t>δικαιολογώντας την ανάγκη για αναφορές CAN &amp;</a:t>
            </a:r>
          </a:p>
          <a:p>
            <a:r>
              <a:rPr lang="el-GR" dirty="0">
                <a:solidFill>
                  <a:schemeClr val="bg1">
                    <a:lumMod val="50000"/>
                  </a:schemeClr>
                </a:solidFill>
                <a:ea typeface="Segoe UI Black" panose="020B0A02040204020203" pitchFamily="34" charset="0"/>
              </a:rPr>
              <a:t>διερεύνηση των παραγόντων που οδηγούν σε υποβολή αναφορών</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400" b="1" dirty="0"/>
              <a:t/>
            </a:r>
            <a:br>
              <a:rPr lang="el-GR" sz="2400" b="1" dirty="0"/>
            </a:br>
            <a:r>
              <a:rPr lang="el-GR" sz="2400" b="1" dirty="0"/>
              <a:t>Διατάξεις σχετικά με τη </a:t>
            </a:r>
            <a:r>
              <a:rPr lang="el-GR" sz="2400" b="1" dirty="0">
                <a:solidFill>
                  <a:schemeClr val="accent1">
                    <a:lumMod val="75000"/>
                  </a:schemeClr>
                </a:solidFill>
              </a:rPr>
              <a:t>νομική υποχρέωση των επαγγελματιών</a:t>
            </a:r>
            <a:r>
              <a:rPr lang="el-GR" sz="2400" b="1" dirty="0"/>
              <a:t> να αναφέρουν περιπτώσεις κακοποίησης παιδιών, παραμέλησης και βίας (FRA, 2014)</a:t>
            </a:r>
            <a:endParaRPr lang="el-GR" sz="2000" dirty="0"/>
          </a:p>
        </p:txBody>
      </p:sp>
      <p:sp>
        <p:nvSpPr>
          <p:cNvPr id="3" name="Content Placeholder 2"/>
          <p:cNvSpPr>
            <a:spLocks noGrp="1"/>
          </p:cNvSpPr>
          <p:nvPr>
            <p:ph idx="1"/>
          </p:nvPr>
        </p:nvSpPr>
        <p:spPr>
          <a:xfrm>
            <a:off x="838200" y="1632857"/>
            <a:ext cx="6414655" cy="4544106"/>
          </a:xfrm>
        </p:spPr>
        <p:txBody>
          <a:bodyPr>
            <a:noAutofit/>
          </a:bodyPr>
          <a:lstStyle/>
          <a:p>
            <a:pPr lvl="1"/>
            <a:r>
              <a:rPr lang="el-GR" sz="2200" dirty="0"/>
              <a:t>Σε 15 κράτη μέλη ισχύουν υποχρεώσεις υποβολής εκθέσεων για όλους τους επαγγελματίες.</a:t>
            </a:r>
          </a:p>
          <a:p>
            <a:pPr lvl="1"/>
            <a:endParaRPr lang="el-GR" sz="2200" dirty="0" smtClean="0"/>
          </a:p>
          <a:p>
            <a:pPr lvl="1"/>
            <a:r>
              <a:rPr lang="el-GR" sz="2200" dirty="0"/>
              <a:t>Σε 10 κράτη μέλη, οι υφιστάμενες υποχρεώσεις αφορούν μόνο ορισμένες επαγγελματικές ομάδες, όπως κοινωνικούς λειτουργούς ή εκπαιδευτικούς.</a:t>
            </a:r>
          </a:p>
          <a:p>
            <a:pPr lvl="1"/>
            <a:endParaRPr lang="el-GR" sz="2200" dirty="0"/>
          </a:p>
          <a:p>
            <a:pPr lvl="1"/>
            <a:r>
              <a:rPr lang="el-GR" sz="2200" dirty="0"/>
              <a:t>Σε πολλά κράτη μέλη, η ανωνυμία των επαγγελματιών αναφοράς δεν είναι πάντα εγγυημένη</a:t>
            </a:r>
            <a:endParaRPr lang="en-US" sz="2200" dirty="0" smtClean="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6" name="Rectangle 5"/>
          <p:cNvSpPr/>
          <p:nvPr/>
        </p:nvSpPr>
        <p:spPr>
          <a:xfrm>
            <a:off x="1292679" y="1734919"/>
            <a:ext cx="311454" cy="323850"/>
          </a:xfrm>
          <a:prstGeom prst="rect">
            <a:avLst/>
          </a:prstGeom>
          <a:solidFill>
            <a:srgbClr val="1C2E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Rectangle 6"/>
          <p:cNvSpPr/>
          <p:nvPr/>
        </p:nvSpPr>
        <p:spPr>
          <a:xfrm>
            <a:off x="1325336" y="2995366"/>
            <a:ext cx="311454" cy="323850"/>
          </a:xfrm>
          <a:prstGeom prst="rect">
            <a:avLst/>
          </a:prstGeom>
          <a:solidFill>
            <a:srgbClr val="AABAD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 xmlns:p14="http://schemas.microsoft.com/office/powerpoint/2010/main" val="8086945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200" b="1" dirty="0"/>
              <a:t/>
            </a:r>
            <a:br>
              <a:rPr lang="el-GR" sz="3200" b="1" dirty="0"/>
            </a:br>
            <a:r>
              <a:rPr lang="el-GR" sz="2700" b="1" dirty="0"/>
              <a:t>Διατάξεις σχετικά με τη </a:t>
            </a:r>
            <a:r>
              <a:rPr lang="el-GR" sz="2700" b="1" dirty="0">
                <a:solidFill>
                  <a:schemeClr val="accent1">
                    <a:lumMod val="75000"/>
                  </a:schemeClr>
                </a:solidFill>
              </a:rPr>
              <a:t>νομική υποχρέωση των επαγγελματιών</a:t>
            </a:r>
            <a:r>
              <a:rPr lang="el-GR" sz="2700" b="1" dirty="0"/>
              <a:t> να αναφέρουν περιπτώσεις κακοποίησης παιδιών, παραμέλησης και βίας (FRA, 2014)</a:t>
            </a:r>
            <a:endParaRPr lang="el-GR" sz="2200" dirty="0"/>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pic>
        <p:nvPicPr>
          <p:cNvPr id="5" name="Picture 4"/>
          <p:cNvPicPr>
            <a:picLocks noChangeAspect="1"/>
          </p:cNvPicPr>
          <p:nvPr/>
        </p:nvPicPr>
        <p:blipFill rotWithShape="1">
          <a:blip r:embed="rId4"/>
          <a:srcRect l="20938" t="37813" r="54824" b="19431"/>
          <a:stretch/>
        </p:blipFill>
        <p:spPr>
          <a:xfrm>
            <a:off x="7388529" y="1652155"/>
            <a:ext cx="4266609" cy="4524808"/>
          </a:xfrm>
          <a:prstGeom prst="rect">
            <a:avLst/>
          </a:prstGeom>
        </p:spPr>
      </p:pic>
      <p:sp>
        <p:nvSpPr>
          <p:cNvPr id="3" name="Content Placeholder 2"/>
          <p:cNvSpPr>
            <a:spLocks noGrp="1"/>
          </p:cNvSpPr>
          <p:nvPr>
            <p:ph idx="1"/>
          </p:nvPr>
        </p:nvSpPr>
        <p:spPr>
          <a:xfrm>
            <a:off x="838200" y="1652156"/>
            <a:ext cx="10248900" cy="4621208"/>
          </a:xfrm>
          <a:solidFill>
            <a:schemeClr val="bg1"/>
          </a:solidFill>
        </p:spPr>
        <p:txBody>
          <a:bodyPr>
            <a:noAutofit/>
          </a:bodyPr>
          <a:lstStyle/>
          <a:p>
            <a:endParaRPr lang="el-GR" sz="2000" dirty="0"/>
          </a:p>
          <a:p>
            <a:r>
              <a:rPr lang="el-GR" sz="2000" dirty="0"/>
              <a:t>Σε ορισμένα κράτη μέλη υπάρχει ένας ολοκληρωμένος μηχανισμός παραπομπής.</a:t>
            </a:r>
          </a:p>
          <a:p>
            <a:pPr lvl="1"/>
            <a:r>
              <a:rPr lang="el-GR" sz="1600" dirty="0"/>
              <a:t>Σε πολλές χώρες, ωστόσο, η έλλειψη σαφών διαδικασιών και πρωτοκόλλων αναφοράς δημιουργεί περαιτέρω καθυστερήσεις ή οδηγεί στην υποβολή αναφορών </a:t>
            </a:r>
            <a:r>
              <a:rPr lang="el-GR" sz="1600" dirty="0" smtClean="0"/>
              <a:t>υποθέσεων</a:t>
            </a:r>
            <a:endParaRPr lang="el-GR" sz="2000" dirty="0"/>
          </a:p>
          <a:p>
            <a:r>
              <a:rPr lang="el-GR" sz="2000" dirty="0"/>
              <a:t>Η έλλειψη περιεκτικού εγγράφου που περιγράφει τον ισχύοντα μηχανισμό παραπομπής καθώς και τις ευθύνες καθενός από τους εμπλεκόμενους παράγοντες οδήγησε σε αναποτελεσματική συνεργασία μεταξύ </a:t>
            </a:r>
            <a:r>
              <a:rPr lang="el-GR" sz="2000" dirty="0" smtClean="0"/>
              <a:t>επαγγελματιών</a:t>
            </a:r>
            <a:endParaRPr lang="el-GR" sz="2000" dirty="0"/>
          </a:p>
          <a:p>
            <a:r>
              <a:rPr lang="el-GR" sz="2000" dirty="0"/>
              <a:t>Μια σημαντική πρόκληση που εντοπίζεται στην αντιμετώπιση της </a:t>
            </a:r>
            <a:r>
              <a:rPr lang="el-GR" sz="2000" dirty="0" smtClean="0"/>
              <a:t>υπό-αναφοράς </a:t>
            </a:r>
            <a:r>
              <a:rPr lang="el-GR" sz="2000" dirty="0"/>
              <a:t>είναι η αποτυχία των επαγγελματιών να αναγνωρίσουν την κακοποίηση και να κατανοήσουν και να εκπληρώσουν τις επαγγελματικές τους ευθύνες και υποχρεώσεις μόλις παρατηρηθούν ανησυχίες.</a:t>
            </a:r>
          </a:p>
          <a:p>
            <a:r>
              <a:rPr lang="el-GR" sz="2000" dirty="0"/>
              <a:t>Υπάρχει λοιπόν μεγάλη ανάγκη εκπαίδευσης σχετικά με τα σημάδια κακοποίησης και την ταυτοποίηση των θυμάτων παιδιών για όλους τους επαγγελματίες που έρχονται σε επαφή με παιδιά.</a:t>
            </a:r>
            <a:endParaRPr lang="en-US" sz="2000" dirty="0"/>
          </a:p>
        </p:txBody>
      </p:sp>
    </p:spTree>
    <p:extLst>
      <p:ext uri="{BB962C8B-B14F-4D97-AF65-F5344CB8AC3E}">
        <p14:creationId xmlns="" xmlns:p14="http://schemas.microsoft.com/office/powerpoint/2010/main" val="227791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263"/>
            <a:ext cx="10515600" cy="1190627"/>
          </a:xfrm>
        </p:spPr>
        <p:txBody>
          <a:bodyPr>
            <a:normAutofit fontScale="90000"/>
          </a:bodyPr>
          <a:lstStyle/>
          <a:p>
            <a:r>
              <a:rPr lang="el-GR" sz="3000" b="1" dirty="0"/>
              <a:t/>
            </a:r>
            <a:br>
              <a:rPr lang="el-GR" sz="3000" b="1" dirty="0"/>
            </a:br>
            <a:r>
              <a:rPr lang="el-GR" sz="3000" b="1" dirty="0"/>
              <a:t>Ειδικές νομικές υποχρεώσεις για</a:t>
            </a:r>
            <a:r>
              <a:rPr lang="el-GR" sz="3000" b="1" dirty="0">
                <a:solidFill>
                  <a:schemeClr val="accent1">
                    <a:lumMod val="75000"/>
                  </a:schemeClr>
                </a:solidFill>
              </a:rPr>
              <a:t> τους πολίτες </a:t>
            </a:r>
            <a:r>
              <a:rPr lang="el-GR" sz="3000" b="1" dirty="0"/>
              <a:t>να αναφέρουν περιπτώσεις κακοποίησης παιδιών, παραμέλησης και βίας (FRA, 2014)</a:t>
            </a:r>
            <a:endParaRPr lang="el-GR" sz="3000" dirty="0"/>
          </a:p>
        </p:txBody>
      </p:sp>
      <p:sp>
        <p:nvSpPr>
          <p:cNvPr id="3" name="Content Placeholder 2"/>
          <p:cNvSpPr>
            <a:spLocks noGrp="1"/>
          </p:cNvSpPr>
          <p:nvPr>
            <p:ph idx="1"/>
          </p:nvPr>
        </p:nvSpPr>
        <p:spPr>
          <a:xfrm>
            <a:off x="838200" y="1825625"/>
            <a:ext cx="6414655" cy="4351338"/>
          </a:xfrm>
        </p:spPr>
        <p:txBody>
          <a:bodyPr>
            <a:normAutofit fontScale="70000" lnSpcReduction="20000"/>
          </a:bodyPr>
          <a:lstStyle/>
          <a:p>
            <a:r>
              <a:rPr lang="el-GR" dirty="0"/>
              <a:t>Περισσότερα από τα μισά κράτη μέλη της ΕΕ έχουν συγκεκριμένες υποχρεώσεις υποβολής εκθέσεων για τους πολίτες</a:t>
            </a:r>
          </a:p>
          <a:p>
            <a:endParaRPr lang="el-GR" dirty="0"/>
          </a:p>
          <a:p>
            <a:r>
              <a:rPr lang="el-GR" dirty="0"/>
              <a:t>Σε 15 κράτη μέλη της ΕΕ υπάρχουν διατάξεις που ορίζουν συγκεκριμένες υποχρεώσεις για τους πολίτες να αναφέρουν περιπτώσεις κακοποίησης παιδιών, παραμέλησης ή / και εκμετάλλευσης, που εμπίπτουν στο πεδίο εφαρμογής των εθνικών συστημάτων προστασίας των παιδιών</a:t>
            </a:r>
          </a:p>
          <a:p>
            <a:endParaRPr lang="el-GR" dirty="0"/>
          </a:p>
          <a:p>
            <a:r>
              <a:rPr lang="el-GR" dirty="0"/>
              <a:t>Σε πολλά κράτη μέλη χωρίς ειδικές διατάξεις, εφαρμόζονται γενικές διατάξεις σχετικά με την υποχρέωση όλων των πολιτών να αναφέρουν ποινικές πράξεις βάσει του εθνικού δικαίου</a:t>
            </a:r>
          </a:p>
        </p:txBody>
      </p:sp>
      <p:pic>
        <p:nvPicPr>
          <p:cNvPr id="4" name="Picture 3"/>
          <p:cNvPicPr>
            <a:picLocks noChangeAspect="1"/>
          </p:cNvPicPr>
          <p:nvPr/>
        </p:nvPicPr>
        <p:blipFill rotWithShape="1">
          <a:blip r:embed="rId3"/>
          <a:srcRect l="20609" t="22272" r="55939" b="35758"/>
          <a:stretch/>
        </p:blipFill>
        <p:spPr>
          <a:xfrm>
            <a:off x="7148035" y="1652155"/>
            <a:ext cx="4205765" cy="4524808"/>
          </a:xfrm>
          <a:prstGeom prst="rect">
            <a:avLst/>
          </a:prstGeom>
        </p:spPr>
      </p:pic>
    </p:spTree>
    <p:extLst>
      <p:ext uri="{BB962C8B-B14F-4D97-AF65-F5344CB8AC3E}">
        <p14:creationId xmlns="" xmlns:p14="http://schemas.microsoft.com/office/powerpoint/2010/main" val="1178226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190627"/>
          </a:xfrm>
        </p:spPr>
        <p:txBody>
          <a:bodyPr>
            <a:noAutofit/>
          </a:bodyPr>
          <a:lstStyle/>
          <a:p>
            <a:r>
              <a:rPr lang="el-GR" sz="2800" b="1" dirty="0"/>
              <a:t/>
            </a:r>
            <a:br>
              <a:rPr lang="el-GR" sz="2800" b="1" dirty="0"/>
            </a:br>
            <a:r>
              <a:rPr lang="el-GR" sz="2800" b="1" dirty="0"/>
              <a:t>Νομικές υποχρεώσεις για </a:t>
            </a:r>
            <a:r>
              <a:rPr lang="el-GR" sz="2800" b="1" dirty="0">
                <a:solidFill>
                  <a:schemeClr val="accent1">
                    <a:lumMod val="75000"/>
                  </a:schemeClr>
                </a:solidFill>
              </a:rPr>
              <a:t>επαγγελματίες και πολίτες </a:t>
            </a:r>
            <a:r>
              <a:rPr lang="el-GR" sz="2800" b="1" dirty="0"/>
              <a:t>να αναφέρουν περιπτώσεις κακοποίησης παιδιών, παραμέλησης και βίας </a:t>
            </a:r>
            <a:r>
              <a:rPr lang="el-GR" sz="2800" b="1" dirty="0" smtClean="0"/>
              <a:t>στη Κύπρο</a:t>
            </a:r>
            <a:endParaRPr lang="en-US" sz="2800" dirty="0">
              <a:solidFill>
                <a:srgbClr val="FF0000"/>
              </a:solidFill>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l-GR" dirty="0" smtClean="0"/>
              <a:t>Γενικά, </a:t>
            </a:r>
            <a:r>
              <a:rPr lang="el-GR" dirty="0" smtClean="0">
                <a:solidFill>
                  <a:schemeClr val="accent1">
                    <a:lumMod val="75000"/>
                  </a:schemeClr>
                </a:solidFill>
              </a:rPr>
              <a:t>ΔΕΝ</a:t>
            </a:r>
            <a:r>
              <a:rPr lang="el-GR" dirty="0" smtClean="0"/>
              <a:t> υπάρχει νομική υποχρέωση από πολίτες να αναφέρουν περιπτώσεις κακοποίησης ή/και παραμέλησης </a:t>
            </a:r>
            <a:r>
              <a:rPr lang="el-GR" dirty="0" smtClean="0">
                <a:solidFill>
                  <a:schemeClr val="accent1">
                    <a:lumMod val="75000"/>
                  </a:schemeClr>
                </a:solidFill>
              </a:rPr>
              <a:t>ΕΚΤΟΣ</a:t>
            </a:r>
            <a:r>
              <a:rPr lang="el-GR" dirty="0" smtClean="0"/>
              <a:t> σε περιπτώσεις σεξουαλικής κακοποίησης και εκμετάλλευσης.  </a:t>
            </a:r>
          </a:p>
          <a:p>
            <a:pPr>
              <a:buFont typeface="Wingdings" panose="05000000000000000000" pitchFamily="2" charset="2"/>
              <a:buChar char="Ø"/>
            </a:pPr>
            <a:r>
              <a:rPr lang="el-GR" dirty="0" smtClean="0"/>
              <a:t>Όσον αφορά επαγγελματίες, υποχρεούνται να αναφέρουν περιστατικά για περαιτέρω διερεύνηση στο βαθμό που τους το επιτρέπει η επαγγελματική τους δεοντολογία (απόρρητο)</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Υποβολή αναφορών για κακοποίηση και παραμέληση παιδιών</a:t>
            </a:r>
          </a:p>
        </p:txBody>
      </p:sp>
      <p:sp>
        <p:nvSpPr>
          <p:cNvPr id="3" name="Content Placeholder 2"/>
          <p:cNvSpPr>
            <a:spLocks noGrp="1"/>
          </p:cNvSpPr>
          <p:nvPr>
            <p:ph idx="1"/>
          </p:nvPr>
        </p:nvSpPr>
        <p:spPr>
          <a:xfrm>
            <a:off x="781665" y="1637071"/>
            <a:ext cx="5737121" cy="4645742"/>
          </a:xfrm>
        </p:spPr>
        <p:txBody>
          <a:bodyPr>
            <a:noAutofit/>
          </a:bodyPr>
          <a:lstStyle/>
          <a:p>
            <a:r>
              <a:rPr lang="el-GR" sz="2000" dirty="0" smtClean="0"/>
              <a:t>περιστάσεις όπου:</a:t>
            </a:r>
          </a:p>
          <a:p>
            <a:r>
              <a:rPr lang="el-GR" sz="2000" dirty="0" smtClean="0"/>
              <a:t>οι εξουσιοδοτημένοι αναφορείς  </a:t>
            </a:r>
            <a:r>
              <a:rPr lang="el-GR" sz="2000" dirty="0"/>
              <a:t>(συμπεριλαμβανομένων επαγγελματιών ή / και πολιτών) δεν αναφέρουν υποψίες κακοποίησης παιδιών σε αρμόδιες </a:t>
            </a:r>
            <a:r>
              <a:rPr lang="el-GR" sz="2000" dirty="0" smtClean="0"/>
              <a:t>αρχές</a:t>
            </a:r>
            <a:endParaRPr lang="el-GR" sz="2000" dirty="0"/>
          </a:p>
          <a:p>
            <a:r>
              <a:rPr lang="el-GR" sz="2000" dirty="0"/>
              <a:t>σ</a:t>
            </a:r>
            <a:r>
              <a:rPr lang="el-GR" sz="2000" dirty="0" smtClean="0"/>
              <a:t>ε </a:t>
            </a:r>
            <a:r>
              <a:rPr lang="el-GR" sz="2000" dirty="0"/>
              <a:t>τέτοιες περιπτώσεις, η αρχική αναγνώριση ότι ένα παιδί μπορεί να έχει κακοποιηθεί δεν ακολουθείται από μεταγενέστερη αναφορά αυτής της ύποπτης περίπτωσης παιδικής κακοποίησης στον αρμόδιο </a:t>
            </a:r>
            <a:r>
              <a:rPr lang="el-GR" sz="2000" dirty="0" smtClean="0"/>
              <a:t>οργανισμό, </a:t>
            </a:r>
            <a:r>
              <a:rPr lang="el-GR" sz="2000" dirty="0"/>
              <a:t>οδηγώντας σε αποκλίσεις μεταξύ αναγνώρισης και αναφοράς κακοποίησης παιδιών και περιστατικών παραμέλησης</a:t>
            </a:r>
            <a:endParaRPr lang="en-US" sz="2000" dirty="0" smtClean="0">
              <a:solidFill>
                <a:srgbClr val="C00000"/>
              </a:solidFill>
            </a:endParaRPr>
          </a:p>
        </p:txBody>
      </p:sp>
      <p:sp>
        <p:nvSpPr>
          <p:cNvPr id="4" name="Rectangle 3"/>
          <p:cNvSpPr/>
          <p:nvPr/>
        </p:nvSpPr>
        <p:spPr>
          <a:xfrm>
            <a:off x="6546273" y="1555754"/>
            <a:ext cx="4946072" cy="4539704"/>
          </a:xfrm>
          <a:prstGeom prst="rect">
            <a:avLst/>
          </a:prstGeom>
          <a:solidFill>
            <a:srgbClr val="AABAD7"/>
          </a:solidFill>
        </p:spPr>
        <p:txBody>
          <a:bodyPr wrap="square">
            <a:spAutoFit/>
          </a:bodyPr>
          <a:lstStyle/>
          <a:p>
            <a:r>
              <a:rPr lang="el-GR" sz="1700" b="1" dirty="0">
                <a:latin typeface="Segoe UI Light" panose="020B0502040204020203" pitchFamily="34" charset="0"/>
                <a:cs typeface="Segoe UI Light" panose="020B0502040204020203" pitchFamily="34" charset="0"/>
              </a:rPr>
              <a:t>Γραφείο ΠΟΥ-Ευρωπαϊκής Περιφέρειας</a:t>
            </a:r>
          </a:p>
          <a:p>
            <a:r>
              <a:rPr lang="el-GR" sz="1700" b="1" dirty="0">
                <a:latin typeface="Segoe UI Light" panose="020B0502040204020203" pitchFamily="34" charset="0"/>
                <a:cs typeface="Segoe UI Light" panose="020B0502040204020203" pitchFamily="34" charset="0"/>
              </a:rPr>
              <a:t>κάθε χρόνο, τουλάχιστον 55 εκατομμύρια παιδιά υφίστανται κάποια μορφή βίας στην ευρωπαϊκή περιοχή του ΠΟΥ, συμπεριλαμβανομένης της σωματικής, σεξουαλικής, συναισθηματικής και ψυχολογικής βίας</a:t>
            </a:r>
          </a:p>
          <a:p>
            <a:r>
              <a:rPr lang="el-GR" sz="1700" b="1" dirty="0">
                <a:latin typeface="Segoe UI Light" panose="020B0502040204020203" pitchFamily="34" charset="0"/>
                <a:cs typeface="Segoe UI Light" panose="020B0502040204020203" pitchFamily="34" charset="0"/>
              </a:rPr>
              <a:t>Παρά το μέγεθος αυτού του αριθμού, είναι απολύτως αποδεδειγμένο ότι τα περιστατικά διαπροσωπικής βίας είναι ευρέως αναφερόμενα</a:t>
            </a:r>
          </a:p>
          <a:p>
            <a:endParaRPr lang="el-GR" sz="1700" b="1" dirty="0">
              <a:latin typeface="Segoe UI Light" panose="020B0502040204020203" pitchFamily="34" charset="0"/>
              <a:cs typeface="Segoe UI Light" panose="020B0502040204020203" pitchFamily="34" charset="0"/>
            </a:endParaRPr>
          </a:p>
          <a:p>
            <a:r>
              <a:rPr lang="el-GR" sz="1700" b="1" dirty="0">
                <a:latin typeface="Segoe UI Light" panose="020B0502040204020203" pitchFamily="34" charset="0"/>
                <a:cs typeface="Segoe UI Light" panose="020B0502040204020203" pitchFamily="34" charset="0"/>
              </a:rPr>
              <a:t>Η λογιστική για την υποεκτίμηση </a:t>
            </a:r>
            <a:r>
              <a:rPr lang="el-GR" sz="1700" b="1" dirty="0" smtClean="0">
                <a:latin typeface="Segoe UI Light" panose="020B0502040204020203" pitchFamily="34" charset="0"/>
                <a:cs typeface="Segoe UI Light" panose="020B0502040204020203" pitchFamily="34" charset="0"/>
              </a:rPr>
              <a:t>του ΠΟΥ </a:t>
            </a:r>
            <a:r>
              <a:rPr lang="el-GR" sz="1700" b="1" dirty="0">
                <a:latin typeface="Segoe UI Light" panose="020B0502040204020203" pitchFamily="34" charset="0"/>
                <a:cs typeface="Segoe UI Light" panose="020B0502040204020203" pitchFamily="34" charset="0"/>
              </a:rPr>
              <a:t>εκτιμά ότι από τα 204 εκατομμύρια παιδιά σε ολόκληρη την περιοχή</a:t>
            </a:r>
          </a:p>
          <a:p>
            <a:r>
              <a:rPr lang="el-GR" sz="1700" b="1" dirty="0">
                <a:latin typeface="Segoe UI Light" panose="020B0502040204020203" pitchFamily="34" charset="0"/>
                <a:cs typeface="Segoe UI Light" panose="020B0502040204020203" pitchFamily="34" charset="0"/>
              </a:rPr>
              <a:t>9,6% βιώνουν σεξουαλική εκμετάλλευση,</a:t>
            </a:r>
          </a:p>
          <a:p>
            <a:r>
              <a:rPr lang="el-GR" sz="1700" b="1" dirty="0">
                <a:latin typeface="Segoe UI Light" panose="020B0502040204020203" pitchFamily="34" charset="0"/>
                <a:cs typeface="Segoe UI Light" panose="020B0502040204020203" pitchFamily="34" charset="0"/>
              </a:rPr>
              <a:t>22,9% σωματική κακοποίηση και</a:t>
            </a:r>
          </a:p>
          <a:p>
            <a:r>
              <a:rPr lang="el-GR" sz="1700" b="1" dirty="0">
                <a:latin typeface="Segoe UI Light" panose="020B0502040204020203" pitchFamily="34" charset="0"/>
                <a:cs typeface="Segoe UI Light" panose="020B0502040204020203" pitchFamily="34" charset="0"/>
              </a:rPr>
              <a:t>29,1% συναισθηματική βλάβη</a:t>
            </a:r>
          </a:p>
          <a:p>
            <a:r>
              <a:rPr lang="el-GR" sz="1700" b="1" dirty="0">
                <a:latin typeface="Segoe UI Light" panose="020B0502040204020203" pitchFamily="34" charset="0"/>
                <a:cs typeface="Segoe UI Light" panose="020B0502040204020203" pitchFamily="34" charset="0"/>
              </a:rPr>
              <a:t> 700 δολοφονούνται κάθε χρόνο</a:t>
            </a:r>
            <a:endParaRPr lang="en-US" sz="17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856207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71499" y="646143"/>
            <a:ext cx="11353801" cy="944562"/>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pPr algn="r">
              <a:lnSpc>
                <a:spcPct val="120000"/>
              </a:lnSpc>
            </a:pPr>
            <a:r>
              <a:rPr lang="el-GR" sz="2800" b="1" dirty="0"/>
              <a:t>Το κύριο πρόβλημα είναι η </a:t>
            </a:r>
            <a:r>
              <a:rPr lang="el-GR" sz="2800" b="1" dirty="0" smtClean="0"/>
              <a:t>υποβολή αναφοράς </a:t>
            </a:r>
            <a:r>
              <a:rPr lang="el-GR" sz="2800" b="1" dirty="0"/>
              <a:t>κακοποίησης και παραμέλησης παιδιών</a:t>
            </a:r>
            <a:r>
              <a:rPr lang="en-US" sz="2800" dirty="0" smtClean="0">
                <a:latin typeface="Segoe UI Light" panose="020B0502040204020203" pitchFamily="34" charset="0"/>
                <a:cs typeface="Segoe UI Light" panose="020B0502040204020203" pitchFamily="34" charset="0"/>
              </a:rPr>
              <a:t>(</a:t>
            </a:r>
            <a:r>
              <a:rPr lang="en-US" sz="2800" dirty="0" err="1" smtClean="0">
                <a:latin typeface="Segoe UI Light" panose="020B0502040204020203" pitchFamily="34" charset="0"/>
                <a:cs typeface="Segoe UI Light" panose="020B0502040204020203" pitchFamily="34" charset="0"/>
              </a:rPr>
              <a:t>Finkelhor</a:t>
            </a:r>
            <a:r>
              <a:rPr lang="en-US" sz="2800" dirty="0" smtClean="0">
                <a:latin typeface="Segoe UI Light" panose="020B0502040204020203" pitchFamily="34" charset="0"/>
                <a:cs typeface="Segoe UI Light" panose="020B0502040204020203" pitchFamily="34" charset="0"/>
              </a:rPr>
              <a:t>, 2005)</a:t>
            </a:r>
            <a:endParaRPr lang="en-US" sz="2800" dirty="0">
              <a:latin typeface="Segoe UI Light" panose="020B0502040204020203" pitchFamily="34" charset="0"/>
              <a:cs typeface="Segoe UI Light" panose="020B0502040204020203" pitchFamily="34" charset="0"/>
            </a:endParaRPr>
          </a:p>
        </p:txBody>
      </p:sp>
      <p:sp>
        <p:nvSpPr>
          <p:cNvPr id="4" name="Rectangle 3"/>
          <p:cNvSpPr txBox="1">
            <a:spLocks noChangeArrowheads="1"/>
          </p:cNvSpPr>
          <p:nvPr/>
        </p:nvSpPr>
        <p:spPr>
          <a:xfrm>
            <a:off x="2755900" y="2057400"/>
            <a:ext cx="8534400" cy="3517900"/>
          </a:xfrm>
          <a:prstGeom prst="rect">
            <a:avLst/>
          </a:prstGeom>
        </p:spPr>
        <p:txBody>
          <a:bodyPr vert="horz" lIns="91440" tIns="45720" rIns="91440" bIns="45720" rtlCol="0">
            <a:normAutofit fontScale="92500" lnSpcReduction="1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el-GR" sz="2400" dirty="0"/>
              <a:t>«… Τα στοιχεία δείχνουν ότι μεγάλος αριθμός παιδιών που έχουν υποστεί σοβαρή κακοποίηση και παραμέληση εξακολουθούν να μην έρχονται στην αντίληψη των αρχών προστασίας των παιδιών. Για να διορθωθεί αυτό, οι επαγγελματίες και </a:t>
            </a:r>
            <a:r>
              <a:rPr lang="el-GR" sz="2400" dirty="0" smtClean="0"/>
              <a:t>οι πολίτες πρέπει </a:t>
            </a:r>
            <a:r>
              <a:rPr lang="el-GR" sz="2400" dirty="0"/>
              <a:t>να ευαισθητοποιηθούν </a:t>
            </a:r>
            <a:r>
              <a:rPr lang="el-GR" sz="2400" dirty="0" smtClean="0"/>
              <a:t>ώστε να αναγνωρίζουν και </a:t>
            </a:r>
            <a:r>
              <a:rPr lang="el-GR" sz="2400" dirty="0"/>
              <a:t>να αναφέρουν κακοποίηση παιδιών. Εάν, σε συνεννόηση με αυτές τις αυξημένες αναφορές, οι αρχές προστασίας των παιδιών βελτιώσουν τις δεξιότητές τους και τη διερεύνηση και επεκτείνουν τις υπηρεσίες θεραπείας τους, ενδέχεται να πλησιάσουμε περισσότερο στον εντοπισμό και τη βοήθεια όλων των παιδιών που διατρέχουν κίνδυνο… »</a:t>
            </a:r>
            <a:endParaRPr lang="en-GB" dirty="0" smtClean="0"/>
          </a:p>
          <a:p>
            <a:pPr>
              <a:lnSpc>
                <a:spcPct val="100000"/>
              </a:lnSpc>
            </a:pPr>
            <a:endParaRPr lang="en-GB" sz="1100" dirty="0" smtClean="0"/>
          </a:p>
        </p:txBody>
      </p:sp>
    </p:spTree>
    <p:extLst>
      <p:ext uri="{BB962C8B-B14F-4D97-AF65-F5344CB8AC3E}">
        <p14:creationId xmlns="" xmlns:p14="http://schemas.microsoft.com/office/powerpoint/2010/main" val="301137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05980"/>
            <a:ext cx="10515600" cy="1190627"/>
          </a:xfrm>
        </p:spPr>
        <p:txBody>
          <a:bodyPr>
            <a:normAutofit fontScale="90000"/>
          </a:bodyPr>
          <a:lstStyle/>
          <a:p>
            <a:r>
              <a:rPr lang="el-GR" dirty="0"/>
              <a:t/>
            </a:r>
            <a:br>
              <a:rPr lang="el-GR" dirty="0"/>
            </a:br>
            <a:r>
              <a:rPr lang="el-GR" dirty="0"/>
              <a:t>Κοινοί μύθοι σχετικά με την αναφορά κακοποίησης παιδιών</a:t>
            </a:r>
          </a:p>
        </p:txBody>
      </p:sp>
    </p:spTree>
    <p:extLst>
      <p:ext uri="{BB962C8B-B14F-4D97-AF65-F5344CB8AC3E}">
        <p14:creationId xmlns="" xmlns:p14="http://schemas.microsoft.com/office/powerpoint/2010/main" val="1399183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91307" y="1343873"/>
            <a:ext cx="7275287" cy="547184"/>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algn="ctr" fontAlgn="t">
              <a:buNone/>
            </a:pPr>
            <a:r>
              <a:rPr lang="el-GR" sz="3000" dirty="0">
                <a:latin typeface="Segoe UI Black" panose="020B0A02040204020203" pitchFamily="34" charset="0"/>
                <a:ea typeface="Segoe UI Black" panose="020B0A02040204020203" pitchFamily="34" charset="0"/>
              </a:rPr>
              <a:t>Εάν αναφερθεί κακοποίηση παιδιών στις αρχές, το παιδί θα απομακρυνθεί από την οικογένειά </a:t>
            </a:r>
            <a:r>
              <a:rPr lang="el-GR" sz="3000" dirty="0" smtClean="0">
                <a:latin typeface="Segoe UI Black" panose="020B0A02040204020203" pitchFamily="34" charset="0"/>
                <a:ea typeface="Segoe UI Black" panose="020B0A02040204020203" pitchFamily="34" charset="0"/>
              </a:rPr>
              <a:t>του, </a:t>
            </a:r>
            <a:r>
              <a:rPr lang="el-GR" sz="3000" dirty="0">
                <a:latin typeface="Segoe UI Black" panose="020B0A02040204020203" pitchFamily="34" charset="0"/>
                <a:ea typeface="Segoe UI Black" panose="020B0A02040204020203" pitchFamily="34" charset="0"/>
              </a:rPr>
              <a:t>από κοινωνικούς λειτουργούς</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232229" y="3672116"/>
            <a:ext cx="11573948"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000" dirty="0"/>
          </a:p>
          <a:p>
            <a:pPr marL="0" indent="0" fontAlgn="t">
              <a:buNone/>
            </a:pPr>
            <a:r>
              <a:rPr lang="el-GR" sz="1600" dirty="0"/>
              <a:t>μερικές φορές οι γονείς χρειάζονται βοήθεια για να φροντίσουν το παιδί τους. Εάν υπάρχουν ανησυχίες για την ασφάλεια ενός παιδιού στο σπίτι, πρέπει να παρέχεται βοήθεια στους γονείς </a:t>
            </a:r>
            <a:r>
              <a:rPr lang="el-GR" sz="1600" dirty="0" smtClean="0"/>
              <a:t>ώστε </a:t>
            </a:r>
            <a:r>
              <a:rPr lang="el-GR" sz="1600" dirty="0"/>
              <a:t>να λάβουν υποστήριξη για να </a:t>
            </a:r>
            <a:r>
              <a:rPr lang="el-GR" sz="1600" dirty="0" smtClean="0"/>
              <a:t>παραμείνει </a:t>
            </a:r>
            <a:r>
              <a:rPr lang="el-GR" sz="1600" dirty="0"/>
              <a:t>το παιδί τους ασφαλές και καλά. Οι κοινωνικοί λειτουργοί προστατεύουν τα ευάλωτα παιδιά και παρέχουν υποστήριξη σε οικογένειες που χρειάζονται βοήθεια.</a:t>
            </a:r>
          </a:p>
          <a:p>
            <a:pPr marL="0" indent="0" fontAlgn="t">
              <a:buNone/>
            </a:pPr>
            <a:r>
              <a:rPr lang="el-GR" sz="1600" dirty="0"/>
              <a:t>Η απόφαση «απομάκρυνσης» παιδιών από οικογένειες εναπόκειται τελικά στα δικαστήρια, οπότε αυτό δεν είναι πιθανό να συμβεί, ειδικά μετά από ένα μόνο τηλεφώνημα. Η ανταλλαγή ανησυχιών με τις αρχές σημαίνει ότι εντοπίζουν ένα πρόβλημα νωρίτερα και μπορούν να λάβουν μέτρα για να βοηθήσουν το παιδί και την ενδιαφερόμενη οικογένεια</a:t>
            </a:r>
            <a:endParaRPr lang="en-US" sz="1400" dirty="0"/>
          </a:p>
        </p:txBody>
      </p:sp>
      <p:sp>
        <p:nvSpPr>
          <p:cNvPr id="3" name="Rectangle 2"/>
          <p:cNvSpPr/>
          <p:nvPr/>
        </p:nvSpPr>
        <p:spPr>
          <a:xfrm>
            <a:off x="9144000" y="1891057"/>
            <a:ext cx="1799575"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6879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200" y="1987672"/>
            <a:ext cx="4982030" cy="547184"/>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οι άνθρωποι θα γνωρίζουν ότι εγώ είχα αναφέρει κάτι</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221440" y="3062517"/>
            <a:ext cx="558473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000" dirty="0"/>
          </a:p>
          <a:p>
            <a:pPr marL="0" indent="0" fontAlgn="t">
              <a:buNone/>
            </a:pPr>
            <a:r>
              <a:rPr lang="el-GR" sz="2000" dirty="0"/>
              <a:t>Στις περισσότερες χώρες, τα άτομα που αναφέρουν ύποπτη κακοποίηση και παραμέληση παιδιών έχουν την επιλογή να διατηρήσουν τα στοιχεία τους ιδιωτικά όταν τους </a:t>
            </a:r>
            <a:r>
              <a:rPr lang="el-GR" sz="2000" dirty="0" smtClean="0"/>
              <a:t>ζητούνται</a:t>
            </a:r>
          </a:p>
          <a:p>
            <a:pPr marL="0" indent="0" fontAlgn="t">
              <a:buNone/>
            </a:pPr>
            <a:r>
              <a:rPr lang="el-GR" sz="2000" dirty="0" smtClean="0"/>
              <a:t>Στην Κύπρο, δεν μπορεί να διατηρηθεί η ανωνυμία όταν η υπόθεση φτάσει στο δικαστήριο. </a:t>
            </a:r>
            <a:endParaRPr lang="en-US" sz="1800" dirty="0"/>
          </a:p>
        </p:txBody>
      </p:sp>
      <p:sp>
        <p:nvSpPr>
          <p:cNvPr id="3" name="Rectangle 2"/>
          <p:cNvSpPr/>
          <p:nvPr/>
        </p:nvSpPr>
        <p:spPr>
          <a:xfrm>
            <a:off x="6221440" y="2150135"/>
            <a:ext cx="2055051"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051379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586154" y="1617785"/>
            <a:ext cx="6231093" cy="374870"/>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Δεν είναι δική μου δουλειά να αναφέρω κακοποίηση παιδιών - αυτό το χειρίζονται ειδικευμένοι επαγγελματίες</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800518" y="3559352"/>
            <a:ext cx="1079639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400" dirty="0"/>
          </a:p>
          <a:p>
            <a:pPr marL="0" indent="0" fontAlgn="t">
              <a:buNone/>
            </a:pPr>
            <a:r>
              <a:rPr lang="el-GR" sz="2400" dirty="0"/>
              <a:t>όλοι οι επαγγελματίες που εργάζονται με </a:t>
            </a:r>
            <a:r>
              <a:rPr lang="el-GR" sz="2400" dirty="0" smtClean="0"/>
              <a:t>ή </a:t>
            </a:r>
            <a:r>
              <a:rPr lang="el-GR" sz="2400" dirty="0"/>
              <a:t>και για παιδιά έχουν έναν ρόλο και ευθύνη να κρατήσουν τα παιδιά ασφαλή από βλάβες - ακόμη </a:t>
            </a:r>
            <a:r>
              <a:rPr lang="el-GR" sz="2400" dirty="0" smtClean="0"/>
              <a:t>και οι </a:t>
            </a:r>
            <a:r>
              <a:rPr lang="el-GR" sz="2400" dirty="0"/>
              <a:t>πολίτες. Ένα κακοποιημένο παιδί </a:t>
            </a:r>
            <a:r>
              <a:rPr lang="el-GR" sz="2400" dirty="0" smtClean="0"/>
              <a:t>θέλει την ευκαιρία </a:t>
            </a:r>
            <a:r>
              <a:rPr lang="el-GR" sz="2400" dirty="0"/>
              <a:t>να </a:t>
            </a:r>
            <a:r>
              <a:rPr lang="el-GR" sz="2400" dirty="0" smtClean="0"/>
              <a:t>ακουστεί, </a:t>
            </a:r>
            <a:r>
              <a:rPr lang="el-GR" sz="2400" dirty="0"/>
              <a:t>αλλά εναπόκειται στους ενήλικες να εντοπίσουν τα σημάδια, να παρατηρήσουν εάν κάτι τους ενοχλεί και να ενεργήσει σχετικά με τις ανησυχίες τους.</a:t>
            </a:r>
            <a:endParaRPr lang="en-US" sz="2400" dirty="0"/>
          </a:p>
        </p:txBody>
      </p:sp>
      <p:sp>
        <p:nvSpPr>
          <p:cNvPr id="3" name="Rectangle 2"/>
          <p:cNvSpPr/>
          <p:nvPr/>
        </p:nvSpPr>
        <p:spPr>
          <a:xfrm>
            <a:off x="7455154" y="1992655"/>
            <a:ext cx="1993645"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535308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73784" y="1626717"/>
            <a:ext cx="6981370" cy="119902"/>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Δεν είναι δική μου δουλειά να αναφέρω κακοποίηση παιδιών - αυτό το χειρίζονται εξειδικευμένοι επαγγελματίες</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834015" y="3643087"/>
            <a:ext cx="10493192"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400" dirty="0"/>
          </a:p>
          <a:p>
            <a:pPr marL="0" indent="0" fontAlgn="t">
              <a:buNone/>
            </a:pPr>
            <a:r>
              <a:rPr lang="el-GR" sz="2400" dirty="0"/>
              <a:t>όλοι οι επαγγελματίες που εργάζονται με </a:t>
            </a:r>
            <a:r>
              <a:rPr lang="el-GR" sz="2400" dirty="0" smtClean="0"/>
              <a:t>ή </a:t>
            </a:r>
            <a:r>
              <a:rPr lang="el-GR" sz="2400" dirty="0"/>
              <a:t>και για παιδιά έχουν </a:t>
            </a:r>
            <a:r>
              <a:rPr lang="el-GR" sz="2400" dirty="0" smtClean="0"/>
              <a:t>την </a:t>
            </a:r>
            <a:r>
              <a:rPr lang="el-GR" sz="2400" dirty="0"/>
              <a:t>ευθύνη να κρατήσουν τα παιδιά ασφαλή από βλάβες - ακόμη και πολίτες. Ένα κακοποιημένο παιδί θέλει να ακουστεί η ευκαιρία, αλλά εναπόκειται στους ενήλικες να εντοπίσουν τα σημάδια, να παρατηρήσουν εάν κάτι τους ενοχλεί και να </a:t>
            </a:r>
            <a:r>
              <a:rPr lang="el-GR" sz="2400" dirty="0" smtClean="0"/>
              <a:t>ενεργήσουν σχετικά.</a:t>
            </a:r>
            <a:endParaRPr lang="en-US" sz="2400" dirty="0"/>
          </a:p>
        </p:txBody>
      </p:sp>
      <p:sp>
        <p:nvSpPr>
          <p:cNvPr id="3" name="Rectangle 2"/>
          <p:cNvSpPr/>
          <p:nvPr/>
        </p:nvSpPr>
        <p:spPr>
          <a:xfrm>
            <a:off x="8021211" y="1939926"/>
            <a:ext cx="194675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02870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38055" y="1125146"/>
            <a:ext cx="7017099" cy="542201"/>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algn="ctr" fontAlgn="t">
              <a:buNone/>
            </a:pPr>
            <a:r>
              <a:rPr lang="el-GR" sz="3000" dirty="0">
                <a:latin typeface="Segoe UI Black" panose="020B0A02040204020203" pitchFamily="34" charset="0"/>
                <a:ea typeface="Segoe UI Black" panose="020B0A02040204020203" pitchFamily="34" charset="0"/>
              </a:rPr>
              <a:t>είναι καλύτερο να περιμένετε έως ότου είστε απολύτως βέβαιοι ότι έχετε αποδεικτικά στοιχεία πριν αναφέρετε το </a:t>
            </a:r>
            <a:r>
              <a:rPr lang="el-GR" sz="3000" dirty="0" smtClean="0">
                <a:latin typeface="Segoe UI Black" panose="020B0A02040204020203" pitchFamily="34" charset="0"/>
                <a:ea typeface="Segoe UI Black" panose="020B0A02040204020203" pitchFamily="34" charset="0"/>
              </a:rPr>
              <a:t>περιστατικό</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82172" y="3672116"/>
            <a:ext cx="11124006" cy="24819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400" dirty="0"/>
          </a:p>
          <a:p>
            <a:pPr marL="0" indent="0" fontAlgn="t">
              <a:buNone/>
            </a:pPr>
            <a:r>
              <a:rPr lang="el-GR" sz="2400" dirty="0"/>
              <a:t>Δεν υπάρχει ανάγκη κάποιος –ιδιαίτερα </a:t>
            </a:r>
            <a:r>
              <a:rPr lang="el-GR" sz="2400" dirty="0" smtClean="0"/>
              <a:t>εξουσιοδοτημένο πρόσωπο που αξιολογεί– </a:t>
            </a:r>
            <a:r>
              <a:rPr lang="el-GR" sz="2400" dirty="0"/>
              <a:t>να είναι απολύτως σίγουρος για τις υποψίες του. Εάν ανησυχεί ότι κάτι δεν είναι σωστό, θα πρέπει να μιλήσει με τις αρχές. Είναι καθήκον τους να διερευνήσουν οποιαδήποτε και κάθε είδους κακοποίηση και μπορούν να προσδιορίσουν αποτελεσματικά εάν γίνεται κακοποίηση ή κακομεταχείριση.</a:t>
            </a:r>
            <a:endParaRPr lang="en-US" sz="2400" dirty="0"/>
          </a:p>
        </p:txBody>
      </p:sp>
      <p:sp>
        <p:nvSpPr>
          <p:cNvPr id="3" name="Rectangle 2"/>
          <p:cNvSpPr/>
          <p:nvPr/>
        </p:nvSpPr>
        <p:spPr>
          <a:xfrm>
            <a:off x="7455154" y="1992655"/>
            <a:ext cx="194675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00860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82172" y="1503527"/>
            <a:ext cx="8538030" cy="547184"/>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Εάν το παιδί δεν πει σε κάποιον για την κακοποίηση που συμβαίνει, δεν μπορεί να είναι τόσο σοβαρό</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82172" y="2820152"/>
            <a:ext cx="11124006" cy="269184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400" dirty="0"/>
          </a:p>
          <a:p>
            <a:pPr marL="0" indent="0" fontAlgn="t">
              <a:buNone/>
            </a:pPr>
            <a:r>
              <a:rPr lang="el-GR" sz="2400" dirty="0" smtClean="0"/>
              <a:t>Όχι </a:t>
            </a:r>
            <a:r>
              <a:rPr lang="el-GR" sz="2400" dirty="0"/>
              <a:t>απαραίτητα. Συχνά ένα παιδί μπορεί να μην συνειδητοποιήσει ότι </a:t>
            </a:r>
            <a:r>
              <a:rPr lang="el-GR" sz="2400" dirty="0" smtClean="0"/>
              <a:t>κακοποιείται.</a:t>
            </a:r>
            <a:endParaRPr lang="el-GR" sz="2400" dirty="0"/>
          </a:p>
          <a:p>
            <a:pPr marL="0" indent="0" fontAlgn="t">
              <a:buNone/>
            </a:pPr>
            <a:r>
              <a:rPr lang="el-GR" sz="2400" dirty="0"/>
              <a:t>Η </a:t>
            </a:r>
            <a:r>
              <a:rPr lang="el-GR" sz="2400" dirty="0" smtClean="0"/>
              <a:t>κακοποίηση </a:t>
            </a:r>
            <a:r>
              <a:rPr lang="el-GR" sz="2400" dirty="0"/>
              <a:t>ποικίλλει ανάλογα με τον τύπο και τη σοβαρότητα, αλλά κάθε είδους κακοποίηση πρέπει να λαμβάνεται εξαιρετικά σοβαρά.</a:t>
            </a:r>
          </a:p>
          <a:p>
            <a:pPr marL="0" indent="0" fontAlgn="t">
              <a:buNone/>
            </a:pPr>
            <a:r>
              <a:rPr lang="el-GR" sz="2400" dirty="0"/>
              <a:t>Η έρευνα δείχνει ότι τα παιδιά και οι νέοι που υποφέρουν από κακοποίηση μπορεί να κάνουν πολλές προσπάθειες </a:t>
            </a:r>
            <a:r>
              <a:rPr lang="el-GR" sz="2400" dirty="0" smtClean="0"/>
              <a:t>να το </a:t>
            </a:r>
            <a:r>
              <a:rPr lang="el-GR" sz="2400" dirty="0"/>
              <a:t>πουν σε κάποιον. Ωστόσο, το να </a:t>
            </a:r>
            <a:r>
              <a:rPr lang="el-GR" sz="2400" dirty="0" smtClean="0"/>
              <a:t>μιλήσει κάποιος </a:t>
            </a:r>
            <a:r>
              <a:rPr lang="el-GR" sz="2400" dirty="0"/>
              <a:t>για αυτό είναι πάντα πολύ δύσκολο.</a:t>
            </a:r>
            <a:endParaRPr lang="en-US" sz="2400" dirty="0"/>
          </a:p>
        </p:txBody>
      </p:sp>
      <p:sp>
        <p:nvSpPr>
          <p:cNvPr id="3" name="Rectangle 2"/>
          <p:cNvSpPr/>
          <p:nvPr/>
        </p:nvSpPr>
        <p:spPr>
          <a:xfrm>
            <a:off x="9588754" y="2050711"/>
            <a:ext cx="221742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981049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2514601" cy="547184"/>
          </a:xfrm>
        </p:spPr>
        <p:txBody>
          <a:bodyPr>
            <a:noAutofit/>
          </a:bodyPr>
          <a:lstStyle/>
          <a:p>
            <a:pPr marL="0" indent="0" algn="ctr" fontAlgn="t">
              <a:buNone/>
            </a:pPr>
            <a:r>
              <a:rPr lang="el-GR" sz="2000" dirty="0">
                <a:latin typeface="Segoe UI Black" panose="020B0A02040204020203" pitchFamily="34" charset="0"/>
                <a:ea typeface="Segoe UI Black" panose="020B0A02040204020203" pitchFamily="34" charset="0"/>
              </a:rPr>
              <a:t>Τα παιδιά έχουν πολλούς ενήλικες στους οποίους μπορούν να απευθυνθούν για βοήθεια εάν κακοποιούνται</a:t>
            </a:r>
            <a:endParaRPr lang="en-US" sz="2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079629" y="927504"/>
            <a:ext cx="7398301" cy="1333760"/>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200" dirty="0"/>
          </a:p>
          <a:p>
            <a:pPr marL="0" indent="0" fontAlgn="t">
              <a:buNone/>
            </a:pPr>
            <a:r>
              <a:rPr lang="el-GR" sz="2000" dirty="0"/>
              <a:t>Τα παιδιά και οι νέοι δυσκολεύονται πολύ να ζητήσουν βοήθεια από οποιονδήποτε εάν κακοποιούνται, ακόμη </a:t>
            </a:r>
            <a:r>
              <a:rPr lang="el-GR" sz="2000" dirty="0" smtClean="0"/>
              <a:t>και από κάποιον </a:t>
            </a:r>
            <a:r>
              <a:rPr lang="el-GR" sz="2000" dirty="0"/>
              <a:t>κοντά τους. Τα πιο κοινά εμπόδια που τους εμποδίζουν να ζητούν βοήθεια είναι:</a:t>
            </a:r>
          </a:p>
          <a:p>
            <a:pPr marL="0" indent="0" fontAlgn="t">
              <a:buNone/>
            </a:pPr>
            <a:r>
              <a:rPr lang="el-GR" sz="2000" dirty="0"/>
              <a:t>οι φόβοι και οι ανησυχίες που χειρίζεται ο κακοποιός</a:t>
            </a:r>
          </a:p>
          <a:p>
            <a:pPr fontAlgn="t"/>
            <a:r>
              <a:rPr lang="el-GR" sz="2000" dirty="0"/>
              <a:t>αναπτυξιακά εμπόδια</a:t>
            </a:r>
          </a:p>
          <a:p>
            <a:pPr fontAlgn="t"/>
            <a:r>
              <a:rPr lang="el-GR" sz="2000" dirty="0"/>
              <a:t>συναισθηματικά εμπόδια και ανησυχίες</a:t>
            </a:r>
          </a:p>
          <a:p>
            <a:pPr fontAlgn="t"/>
            <a:r>
              <a:rPr lang="el-GR" sz="2000" dirty="0"/>
              <a:t>που δεν έχει </a:t>
            </a:r>
            <a:r>
              <a:rPr lang="el-GR" sz="2000" dirty="0" smtClean="0"/>
              <a:t>κανέναν για </a:t>
            </a:r>
            <a:r>
              <a:rPr lang="el-GR" sz="2000" dirty="0"/>
              <a:t>να απευθυνθεί: συχνά οι νέοι αισθάνονται απομονωμένοι και αποφασίζουν να μην εμπιστεύονται κανέναν</a:t>
            </a:r>
          </a:p>
          <a:p>
            <a:pPr fontAlgn="t"/>
            <a:r>
              <a:rPr lang="el-GR" sz="2000" dirty="0"/>
              <a:t>κανείς δεν άκουσε και κανείς δεν ρώτησε: έλλειψη αναγνώρισης κακοποίησης από άλλους</a:t>
            </a:r>
          </a:p>
          <a:p>
            <a:pPr fontAlgn="t"/>
            <a:r>
              <a:rPr lang="el-GR" sz="2000" dirty="0"/>
              <a:t>άγχος για την εμπιστευτικότητα των πληροφοριών τους</a:t>
            </a:r>
            <a:endParaRPr lang="en-US" sz="2000" dirty="0"/>
          </a:p>
        </p:txBody>
      </p:sp>
      <p:sp>
        <p:nvSpPr>
          <p:cNvPr id="3" name="Rectangle 2"/>
          <p:cNvSpPr/>
          <p:nvPr/>
        </p:nvSpPr>
        <p:spPr>
          <a:xfrm>
            <a:off x="1209546" y="4446771"/>
            <a:ext cx="2143254"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38269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B5AC06F-BCB5-A94D-ABC0-AA95C2E0EDEA}"/>
              </a:ext>
            </a:extLst>
          </p:cNvPr>
          <p:cNvSpPr>
            <a:spLocks noGrp="1"/>
          </p:cNvSpPr>
          <p:nvPr>
            <p:ph type="title" idx="4294967295"/>
          </p:nvPr>
        </p:nvSpPr>
        <p:spPr>
          <a:xfrm>
            <a:off x="1524000" y="274638"/>
            <a:ext cx="8229600" cy="1143000"/>
          </a:xfrm>
          <a:prstGeom prst="rect">
            <a:avLst/>
          </a:prstGeom>
        </p:spPr>
        <p:txBody>
          <a:bodyPr/>
          <a:lstStyle/>
          <a:p>
            <a:r>
              <a:rPr lang="el-GR" dirty="0" smtClean="0"/>
              <a:t>Στην Κύπρο… </a:t>
            </a:r>
            <a:endParaRPr lang="en-US" dirty="0"/>
          </a:p>
        </p:txBody>
      </p:sp>
      <p:sp>
        <p:nvSpPr>
          <p:cNvPr id="3" name="Content Placeholder 2">
            <a:extLst>
              <a:ext uri="{FF2B5EF4-FFF2-40B4-BE49-F238E27FC236}">
                <a16:creationId xmlns="" xmlns:a16="http://schemas.microsoft.com/office/drawing/2014/main" id="{89D7410E-2918-2D4F-8F20-04D39D4B7445}"/>
              </a:ext>
            </a:extLst>
          </p:cNvPr>
          <p:cNvSpPr>
            <a:spLocks noGrp="1"/>
          </p:cNvSpPr>
          <p:nvPr>
            <p:ph idx="4294967295"/>
          </p:nvPr>
        </p:nvSpPr>
        <p:spPr>
          <a:xfrm>
            <a:off x="538703" y="1417638"/>
            <a:ext cx="11101754" cy="4757056"/>
          </a:xfrm>
          <a:prstGeom prst="rect">
            <a:avLst/>
          </a:prstGeom>
        </p:spPr>
        <p:txBody>
          <a:bodyPr>
            <a:normAutofit fontScale="92500" lnSpcReduction="10000"/>
          </a:bodyPr>
          <a:lstStyle/>
          <a:p>
            <a:pPr marL="0" indent="0">
              <a:buNone/>
            </a:pPr>
            <a:r>
              <a:rPr lang="el-GR" dirty="0"/>
              <a:t>Για τη διερεύνηση της κατάστασης στην Κύπρο, η ίδια μελέτη εξέτασε το βαθμό ενημερότητας των επαγγελματιών. Δυστυχώς, ο περιορισμένος αριθμός συμμετοχής από τους επαγγελματίες που συμπλήρωσαν το διαδικτυακό ερωτηματολόγιο, οι απαντήσεις συνοψίστηκαν προκειμένου να παρέχουν μια πιο συνεκτική και ολοκληρωμένη εικόνα των βασικών πτυχών. Αν και η πλειοψηφία των συμμετεχόντων έχει υψηλό μορφωτικό επίπεδο, ελάχιστοι έχουν αναφέρει σχετική εκπαίδευση ή κατάρτιση κατά τη διάρκεια των σπουδών τους αναφορικά με το χειρισμό των υποθέσεων σεξουαλικής κακοποίησης. Αυτό διαφάνηκε καθώς η έρευνα ζητούσε να αναφέρουν, με περισσότερες λεπτομέρειες την έκταση των </a:t>
            </a:r>
            <a:r>
              <a:rPr lang="el-GR" dirty="0" err="1"/>
              <a:t>γνώσεών</a:t>
            </a:r>
            <a:r>
              <a:rPr lang="el-GR" dirty="0"/>
              <a:t> τους αναφορικά με την αναγνώριση, έλεγχο, αξιολόγηση, συνέντευξη, πρόληψη και νομικά θέματα, έγινε πιο φανερό ότι η έκταση της σχετικής γνώσης των επαγγελματιών στη διαχείριση περιπτώσεων κακοποίησης και σεξουαλικής κακοποίησης είχε περιοριστεί. </a:t>
            </a:r>
            <a:endParaRPr lang="el-GR" dirty="0">
              <a:solidFill>
                <a:schemeClr val="accent2">
                  <a:lumMod val="75000"/>
                </a:schemeClr>
              </a:solidFill>
            </a:endParaRPr>
          </a:p>
        </p:txBody>
      </p:sp>
    </p:spTree>
    <p:extLst>
      <p:ext uri="{BB962C8B-B14F-4D97-AF65-F5344CB8AC3E}">
        <p14:creationId xmlns="" xmlns:p14="http://schemas.microsoft.com/office/powerpoint/2010/main" val="1871881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7"/>
            <a:ext cx="10785953" cy="1190627"/>
          </a:xfrm>
        </p:spPr>
        <p:txBody>
          <a:bodyPr>
            <a:normAutofit/>
          </a:bodyPr>
          <a:lstStyle/>
          <a:p>
            <a:r>
              <a:rPr lang="en-US" sz="3200" b="1" dirty="0" smtClean="0"/>
              <a:t>CAN </a:t>
            </a:r>
            <a:r>
              <a:rPr lang="el-GR" sz="3200" b="1" dirty="0"/>
              <a:t>Ε</a:t>
            </a:r>
            <a:r>
              <a:rPr lang="el-GR" sz="3200" b="1" dirty="0" smtClean="0"/>
              <a:t>πιδημιολογική Παρακολούθηση</a:t>
            </a:r>
            <a:r>
              <a:rPr lang="el-GR" sz="3200" b="1" dirty="0"/>
              <a:t>: η ευρύτερη εικόνα</a:t>
            </a:r>
            <a:endParaRPr lang="en-US" sz="3200" dirty="0"/>
          </a:p>
        </p:txBody>
      </p:sp>
      <p:sp>
        <p:nvSpPr>
          <p:cNvPr id="3" name="Content Placeholder 2"/>
          <p:cNvSpPr>
            <a:spLocks noGrp="1"/>
          </p:cNvSpPr>
          <p:nvPr>
            <p:ph idx="1"/>
          </p:nvPr>
        </p:nvSpPr>
        <p:spPr>
          <a:xfrm>
            <a:off x="838200" y="1769806"/>
            <a:ext cx="10515600" cy="4407157"/>
          </a:xfrm>
        </p:spPr>
        <p:txBody>
          <a:bodyPr>
            <a:normAutofit/>
          </a:bodyPr>
          <a:lstStyle/>
          <a:p>
            <a:r>
              <a:rPr lang="el-GR" sz="1800" b="1" dirty="0"/>
              <a:t>Σε ευρωπαϊκά κράτη μέλη και στον υπόλοιπο </a:t>
            </a:r>
            <a:r>
              <a:rPr lang="el-GR" sz="1800" b="1" dirty="0" smtClean="0"/>
              <a:t>κόσμο, υπάρχουν </a:t>
            </a:r>
            <a:r>
              <a:rPr lang="el-GR" sz="1800" b="1" dirty="0"/>
              <a:t>διάφορα συστήματα, διάφορες υποδομές και πολιτικές</a:t>
            </a:r>
          </a:p>
          <a:p>
            <a:pPr lvl="1"/>
            <a:r>
              <a:rPr lang="el-GR" sz="1400" b="1" dirty="0"/>
              <a:t>Εφαρμόζεται κυρίως η </a:t>
            </a:r>
            <a:r>
              <a:rPr lang="el-GR" sz="1400" b="1" dirty="0" err="1" smtClean="0"/>
              <a:t>πολυτομεακή</a:t>
            </a:r>
            <a:r>
              <a:rPr lang="el-GR" sz="1400" b="1" dirty="0" smtClean="0"/>
              <a:t> παρακολούθηση και </a:t>
            </a:r>
            <a:r>
              <a:rPr lang="el-GR" sz="1400" b="1" dirty="0"/>
              <a:t>μεταξύ οργανισμών </a:t>
            </a:r>
            <a:r>
              <a:rPr lang="el-GR" sz="1400" b="1" dirty="0" smtClean="0"/>
              <a:t>που ασχολούνται με υποθέσει CAN </a:t>
            </a:r>
          </a:p>
          <a:p>
            <a:r>
              <a:rPr lang="el-GR" sz="2000" b="1" dirty="0" smtClean="0"/>
              <a:t>Οι </a:t>
            </a:r>
            <a:r>
              <a:rPr lang="el-GR" sz="2000" b="1" dirty="0"/>
              <a:t>πληροφορίες που σχετίζονται με το CAN συλλέγονται κατά τη διάρκεια άλλων εργασιών ρουτίνας ανάλογα με τον τύπο του τομέα στον οποίο συλλέγονται τα δεδομένα</a:t>
            </a:r>
          </a:p>
          <a:p>
            <a:r>
              <a:rPr lang="el-GR" sz="1800" b="1" dirty="0"/>
              <a:t>Η συλλογή δεδομένων ακολουθεί </a:t>
            </a:r>
            <a:r>
              <a:rPr lang="el-GR" sz="1800" b="1" dirty="0" smtClean="0"/>
              <a:t>διαφορετικούς </a:t>
            </a:r>
            <a:r>
              <a:rPr lang="el-GR" sz="1800" b="1" dirty="0"/>
              <a:t>ορισμούς, μεθοδολογίες, εργαλεία ανάλογα </a:t>
            </a:r>
            <a:r>
              <a:rPr lang="el-GR" sz="1800" b="1" dirty="0" smtClean="0"/>
              <a:t>με τομείς </a:t>
            </a:r>
            <a:r>
              <a:rPr lang="el-GR" sz="1800" b="1" dirty="0"/>
              <a:t>που εμπλέκονται στη διαχείριση υποθέσεων CAN ανά χώρα (υγεία, κοινωνική πρόνοια, δικαιοσύνη, δημόσια </a:t>
            </a:r>
            <a:r>
              <a:rPr lang="el-GR" sz="1800" b="1" dirty="0" smtClean="0"/>
              <a:t>τάξη)</a:t>
            </a:r>
          </a:p>
          <a:p>
            <a:r>
              <a:rPr lang="el-GR" sz="1800" b="1" dirty="0" smtClean="0"/>
              <a:t> υπηρεσίες </a:t>
            </a:r>
            <a:r>
              <a:rPr lang="el-GR" sz="1800" b="1" dirty="0"/>
              <a:t>που συμμετέχουν στη διαχείριση υποθέσεων CAN στον ίδιο ή διαφορετικό τομέα ανά </a:t>
            </a:r>
            <a:r>
              <a:rPr lang="el-GR" sz="1800" b="1" dirty="0" smtClean="0"/>
              <a:t>χώρα </a:t>
            </a:r>
          </a:p>
          <a:p>
            <a:r>
              <a:rPr lang="el-GR" sz="1800" b="1" dirty="0" smtClean="0"/>
              <a:t>επαγγελματίες </a:t>
            </a:r>
            <a:r>
              <a:rPr lang="el-GR" sz="1800" b="1" dirty="0"/>
              <a:t>που εργάζονται στα ίδια ή διαφορετικά γραφεία</a:t>
            </a:r>
            <a:endParaRPr lang="en-US" sz="1800" dirty="0" smtClean="0"/>
          </a:p>
        </p:txBody>
      </p:sp>
      <p:sp>
        <p:nvSpPr>
          <p:cNvPr id="4" name="Rectangle 3"/>
          <p:cNvSpPr/>
          <p:nvPr/>
        </p:nvSpPr>
        <p:spPr>
          <a:xfrm>
            <a:off x="325533" y="5273916"/>
            <a:ext cx="11028267" cy="757130"/>
          </a:xfrm>
          <a:prstGeom prst="rect">
            <a:avLst/>
          </a:prstGeom>
        </p:spPr>
        <p:txBody>
          <a:bodyPr wrap="square">
            <a:spAutoFit/>
          </a:bodyPr>
          <a:lstStyle/>
          <a:p>
            <a:pPr algn="just">
              <a:lnSpc>
                <a:spcPct val="80000"/>
              </a:lnSpc>
            </a:pPr>
            <a:endParaRPr lang="el-GR" dirty="0">
              <a:solidFill>
                <a:schemeClr val="accent5"/>
              </a:solidFill>
              <a:latin typeface="Segoe UI Light" panose="020B0502040204020203" pitchFamily="34" charset="0"/>
              <a:cs typeface="Segoe UI Light" panose="020B0502040204020203" pitchFamily="34" charset="0"/>
            </a:endParaRPr>
          </a:p>
          <a:p>
            <a:pPr algn="just">
              <a:lnSpc>
                <a:spcPct val="80000"/>
              </a:lnSpc>
            </a:pPr>
            <a:r>
              <a:rPr lang="el-GR" dirty="0">
                <a:solidFill>
                  <a:schemeClr val="accent5"/>
                </a:solidFill>
                <a:latin typeface="Segoe UI Light" panose="020B0502040204020203" pitchFamily="34" charset="0"/>
                <a:cs typeface="Segoe UI Light" panose="020B0502040204020203" pitchFamily="34" charset="0"/>
              </a:rPr>
              <a:t>Επίπεδο δημόσιας υγείας: ανεπαρκή στοιχεία σχετικά με το μέγεθος και / ή τις τάσεις του </a:t>
            </a:r>
            <a:r>
              <a:rPr lang="el-GR" dirty="0" smtClean="0">
                <a:solidFill>
                  <a:schemeClr val="accent5"/>
                </a:solidFill>
                <a:latin typeface="Segoe UI Light" panose="020B0502040204020203" pitchFamily="34" charset="0"/>
                <a:cs typeface="Segoe UI Light" panose="020B0502040204020203" pitchFamily="34" charset="0"/>
              </a:rPr>
              <a:t>προβλήματος </a:t>
            </a:r>
            <a:r>
              <a:rPr lang="el-GR" dirty="0" smtClean="0">
                <a:solidFill>
                  <a:schemeClr val="accent5"/>
                </a:solidFill>
                <a:latin typeface="Segoe UI Light" panose="020B0502040204020203" pitchFamily="34" charset="0"/>
                <a:cs typeface="Segoe UI Light" panose="020B0502040204020203" pitchFamily="34" charset="0"/>
                <a:sym typeface="Wingdings" panose="05000000000000000000" pitchFamily="2" charset="2"/>
              </a:rPr>
              <a:t></a:t>
            </a:r>
            <a:r>
              <a:rPr lang="el-GR" dirty="0" smtClean="0">
                <a:solidFill>
                  <a:schemeClr val="accent5"/>
                </a:solidFill>
                <a:latin typeface="Segoe UI Light" panose="020B0502040204020203" pitchFamily="34" charset="0"/>
                <a:cs typeface="Segoe UI Light" panose="020B0502040204020203" pitchFamily="34" charset="0"/>
              </a:rPr>
              <a:t> </a:t>
            </a:r>
            <a:r>
              <a:rPr lang="el-GR" dirty="0">
                <a:solidFill>
                  <a:schemeClr val="accent5"/>
                </a:solidFill>
                <a:latin typeface="Segoe UI Light" panose="020B0502040204020203" pitchFamily="34" charset="0"/>
                <a:cs typeface="Segoe UI Light" panose="020B0502040204020203" pitchFamily="34" charset="0"/>
              </a:rPr>
              <a:t>έλλειψη ισχυρής βάσης για την αξιολόγηση των εφαρμοζόμενων πολιτικών και παρεμβάσεων</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solidFill>
                  <a:schemeClr val="tx1">
                    <a:lumMod val="50000"/>
                    <a:lumOff val="50000"/>
                  </a:schemeClr>
                </a:solidFill>
              </a:rPr>
              <a:t>Υπό-αναφορές</a:t>
            </a:r>
            <a:endParaRPr lang="en-US" dirty="0"/>
          </a:p>
        </p:txBody>
      </p:sp>
      <p:sp>
        <p:nvSpPr>
          <p:cNvPr id="3" name="Content Placeholder 2"/>
          <p:cNvSpPr>
            <a:spLocks noGrp="1"/>
          </p:cNvSpPr>
          <p:nvPr>
            <p:ph idx="1"/>
          </p:nvPr>
        </p:nvSpPr>
        <p:spPr/>
        <p:txBody>
          <a:bodyPr>
            <a:normAutofit fontScale="85000" lnSpcReduction="20000"/>
          </a:bodyPr>
          <a:lstStyle/>
          <a:p>
            <a:pPr marL="263525" indent="-263525"/>
            <a:r>
              <a:rPr lang="el-GR" dirty="0"/>
              <a:t>Οι επαγγελματίες στην πρωτοβάθμια φροντίδα και την παιδιατρική, τις υπηρεσίες ψυχικής υγείας, τα σχολεία, τις κοινωνικές υπηρεσίες και την επιβολή του νόμου διαδραματίζουν σημαντικό ρόλο στον εντοπισμό και την αναφορά κακοποίησης παιδιών, καθώς συναντούν παιδιά στην καθημερινή τους </a:t>
            </a:r>
            <a:r>
              <a:rPr lang="el-GR" dirty="0" smtClean="0"/>
              <a:t>εργασία</a:t>
            </a:r>
          </a:p>
          <a:p>
            <a:pPr marL="263525" indent="-263525"/>
            <a:r>
              <a:rPr lang="el-GR" dirty="0" smtClean="0"/>
              <a:t>Το να έχεις επαγγελματικές ομάδες που </a:t>
            </a:r>
            <a:r>
              <a:rPr lang="el-GR" dirty="0"/>
              <a:t>αναφέρουν ύποπτη κακοποίηση παιδιών μπορεί να βοηθήσει στην ανάπτυξη της κατανόησης του πεδίου του προβλήματος και ενδεχομένως να οδηγήσει σε </a:t>
            </a:r>
            <a:r>
              <a:rPr lang="el-GR" dirty="0" smtClean="0"/>
              <a:t>υποκίνηση δημιουργίας </a:t>
            </a:r>
            <a:r>
              <a:rPr lang="el-GR" dirty="0"/>
              <a:t>μέτρων διασφάλισης</a:t>
            </a:r>
          </a:p>
          <a:p>
            <a:pPr marL="263525" indent="-263525"/>
            <a:r>
              <a:rPr lang="el-GR" b="1" dirty="0"/>
              <a:t>Ωστόσο</a:t>
            </a:r>
            <a:r>
              <a:rPr lang="el-GR" dirty="0"/>
              <a:t>, για διάφορους λόγους</a:t>
            </a:r>
            <a:r>
              <a:rPr lang="en-US" b="1" dirty="0" smtClean="0"/>
              <a:t>	</a:t>
            </a:r>
            <a:endParaRPr lang="el-GR" b="1" dirty="0">
              <a:solidFill>
                <a:schemeClr val="accent1"/>
              </a:solidFill>
            </a:endParaRPr>
          </a:p>
          <a:p>
            <a:pPr marL="263525" indent="-263525">
              <a:buNone/>
            </a:pPr>
            <a:r>
              <a:rPr lang="el-GR" b="1" dirty="0">
                <a:solidFill>
                  <a:schemeClr val="accent1"/>
                </a:solidFill>
              </a:rPr>
              <a:t>Η κακοποίηση παιδιών έχει αναφερθεί παγκοσμίως σύμφωνα με τα υπάρχοντα δεδομένα σε μελέτες στις ΗΠΑ, το Ηνωμένο Βασίλειο, τον Καναδά, τη Νέα Ζηλανδία, την Αυστραλία, τη Βόρεια Ευρώπη και τις χώρες με χαμηλό έως μεσαίο εισόδημα κυρίως στην Αφρική</a:t>
            </a:r>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b="1" dirty="0">
                <a:solidFill>
                  <a:schemeClr val="tx1">
                    <a:lumMod val="50000"/>
                    <a:lumOff val="50000"/>
                  </a:schemeClr>
                </a:solidFill>
              </a:rPr>
              <a:t/>
            </a:r>
            <a:br>
              <a:rPr lang="el-GR" b="1" dirty="0">
                <a:solidFill>
                  <a:schemeClr val="tx1">
                    <a:lumMod val="50000"/>
                    <a:lumOff val="50000"/>
                  </a:schemeClr>
                </a:solidFill>
              </a:rPr>
            </a:br>
            <a:r>
              <a:rPr lang="el-GR" b="1" dirty="0">
                <a:solidFill>
                  <a:schemeClr val="tx1">
                    <a:lumMod val="50000"/>
                    <a:lumOff val="50000"/>
                  </a:schemeClr>
                </a:solidFill>
              </a:rPr>
              <a:t>4 κύριοι παράγοντες της υποβολής εκθέσεων</a:t>
            </a:r>
            <a:endParaRPr lang="en-US" dirty="0"/>
          </a:p>
        </p:txBody>
      </p:sp>
      <p:sp>
        <p:nvSpPr>
          <p:cNvPr id="3" name="Content Placeholder 2"/>
          <p:cNvSpPr>
            <a:spLocks noGrp="1"/>
          </p:cNvSpPr>
          <p:nvPr>
            <p:ph idx="1"/>
          </p:nvPr>
        </p:nvSpPr>
        <p:spPr>
          <a:xfrm>
            <a:off x="838200" y="1555754"/>
            <a:ext cx="10515600" cy="4351338"/>
          </a:xfrm>
        </p:spPr>
        <p:txBody>
          <a:bodyPr>
            <a:normAutofit fontScale="92500"/>
          </a:bodyPr>
          <a:lstStyle/>
          <a:p>
            <a:pPr fontAlgn="base">
              <a:lnSpc>
                <a:spcPct val="110000"/>
              </a:lnSpc>
              <a:spcAft>
                <a:spcPct val="0"/>
              </a:spcAft>
              <a:buSzPct val="100000"/>
            </a:pPr>
            <a:endParaRPr lang="el-GR" sz="2200" b="1" dirty="0"/>
          </a:p>
          <a:p>
            <a:pPr fontAlgn="base">
              <a:lnSpc>
                <a:spcPct val="110000"/>
              </a:lnSpc>
              <a:spcAft>
                <a:spcPct val="0"/>
              </a:spcAft>
              <a:buSzPct val="100000"/>
            </a:pPr>
            <a:r>
              <a:rPr lang="el-GR" sz="2200" b="1" dirty="0"/>
              <a:t>ανεπαρκής κατάρτιση ή / και γνώση </a:t>
            </a:r>
            <a:r>
              <a:rPr lang="el-GR" sz="2200" b="1" dirty="0" smtClean="0"/>
              <a:t>στους κύκλους των </a:t>
            </a:r>
            <a:r>
              <a:rPr lang="el-GR" sz="2200" b="1" dirty="0"/>
              <a:t>επαγγελματιών σχετικά με τα πρότυπα της συμπεριφοράς του παιδιού και των συμπτωμάτων υγείας που (έντονα, συχνά) υποδηλώνουν υπάρχουσα παραμέληση ή / και </a:t>
            </a:r>
            <a:r>
              <a:rPr lang="el-GR" sz="2200" b="1" dirty="0" smtClean="0"/>
              <a:t>κακοποίηση</a:t>
            </a:r>
            <a:endParaRPr lang="el-GR" sz="2200" b="1" dirty="0"/>
          </a:p>
          <a:p>
            <a:pPr fontAlgn="base">
              <a:lnSpc>
                <a:spcPct val="110000"/>
              </a:lnSpc>
              <a:spcAft>
                <a:spcPct val="0"/>
              </a:spcAft>
              <a:buSzPct val="100000"/>
            </a:pPr>
            <a:r>
              <a:rPr lang="el-GR" sz="2200" b="1" dirty="0"/>
              <a:t>ανησυχίες και ανασφάλεια σχετικά με το πόσο ασφαλής είναι η επαγγελματική αναφορά ή / και η αναφορά της υπόνοιας περίπτωσης</a:t>
            </a:r>
            <a:endParaRPr lang="en-US" sz="1100" b="1" dirty="0" smtClean="0"/>
          </a:p>
          <a:p>
            <a:pPr fontAlgn="base">
              <a:lnSpc>
                <a:spcPct val="110000"/>
              </a:lnSpc>
              <a:spcAft>
                <a:spcPct val="0"/>
              </a:spcAft>
              <a:buSzPct val="100000"/>
            </a:pPr>
            <a:r>
              <a:rPr lang="el-GR" sz="2200" b="1" dirty="0"/>
              <a:t>πολιτιστικές, θρησκευτικές και προσωπικές δομές οικογενειακής υπεροχής / ιερότητας μεταξύ των κοινωνικών </a:t>
            </a:r>
            <a:r>
              <a:rPr lang="el-GR" sz="2200" b="1" dirty="0" smtClean="0"/>
              <a:t>δομών</a:t>
            </a:r>
            <a:endParaRPr lang="el-GR" sz="2200" b="1" dirty="0"/>
          </a:p>
          <a:p>
            <a:pPr fontAlgn="base">
              <a:lnSpc>
                <a:spcPct val="110000"/>
              </a:lnSpc>
              <a:spcAft>
                <a:spcPct val="0"/>
              </a:spcAft>
              <a:buSzPct val="100000"/>
            </a:pPr>
            <a:r>
              <a:rPr lang="el-GR" sz="2200" b="1" dirty="0"/>
              <a:t>η προκατάληψη της υπεροχής της οικογένειας / συγγενών φαίνεται να συγχέεται με την έλλειψη εμπιστοσύνης στις ικανότητες </a:t>
            </a:r>
            <a:r>
              <a:rPr lang="el-GR" sz="2200" b="1" dirty="0" smtClean="0"/>
              <a:t>των </a:t>
            </a:r>
            <a:r>
              <a:rPr lang="el-GR" sz="2200" b="1" dirty="0"/>
              <a:t>αντίστοιχων </a:t>
            </a:r>
            <a:r>
              <a:rPr lang="el-GR" sz="2200" b="1" dirty="0" smtClean="0"/>
              <a:t>υπηρεσιών, </a:t>
            </a:r>
            <a:r>
              <a:rPr lang="el-GR" sz="2200" b="1" dirty="0"/>
              <a:t>να φροντίζουν κατάλληλα το παιδί με τον τρόπο που συνάδει με το συμφέρον του παιδιού</a:t>
            </a:r>
            <a:endParaRPr lang="en-US" sz="2200" b="1"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b="1" dirty="0">
                <a:cs typeface="Times New Roman" panose="02020603050405020304" pitchFamily="18" charset="0"/>
              </a:rPr>
              <a:t/>
            </a:r>
            <a:br>
              <a:rPr lang="el-GR" b="1" dirty="0">
                <a:cs typeface="Times New Roman" panose="02020603050405020304" pitchFamily="18" charset="0"/>
              </a:rPr>
            </a:br>
            <a:r>
              <a:rPr lang="el-GR" b="1" dirty="0">
                <a:cs typeface="Times New Roman" panose="02020603050405020304" pitchFamily="18" charset="0"/>
              </a:rPr>
              <a:t>Η διερεύνηση μεμονωμένων λόγων μπορεί να εμποδίσει τις αποφάσεις για </a:t>
            </a:r>
            <a:r>
              <a:rPr lang="el-GR" b="1" dirty="0" smtClean="0">
                <a:cs typeface="Times New Roman" panose="02020603050405020304" pitchFamily="18" charset="0"/>
              </a:rPr>
              <a:t>αναφορά </a:t>
            </a:r>
            <a:r>
              <a:rPr lang="el-GR" b="1" dirty="0">
                <a:cs typeface="Times New Roman" panose="02020603050405020304" pitchFamily="18" charset="0"/>
              </a:rPr>
              <a:t>CAN</a:t>
            </a:r>
            <a:endParaRPr lang="en-US" dirty="0"/>
          </a:p>
        </p:txBody>
      </p:sp>
      <p:sp>
        <p:nvSpPr>
          <p:cNvPr id="3" name="Content Placeholder 2"/>
          <p:cNvSpPr>
            <a:spLocks noGrp="1"/>
          </p:cNvSpPr>
          <p:nvPr>
            <p:ph idx="1"/>
          </p:nvPr>
        </p:nvSpPr>
        <p:spPr>
          <a:xfrm>
            <a:off x="838200" y="1825625"/>
            <a:ext cx="4810432" cy="4351338"/>
          </a:xfrm>
        </p:spPr>
        <p:txBody>
          <a:bodyPr>
            <a:noAutofit/>
          </a:bodyPr>
          <a:lstStyle/>
          <a:p>
            <a:pPr marL="180975" lvl="0" indent="-180975">
              <a:lnSpc>
                <a:spcPct val="115000"/>
              </a:lnSpc>
              <a:spcAft>
                <a:spcPts val="0"/>
              </a:spcAft>
              <a:buClr>
                <a:srgbClr val="BD582C"/>
              </a:buClr>
              <a:buSzPts val="1000"/>
              <a:buNone/>
            </a:pPr>
            <a:endParaRPr lang="el-GR" sz="2000" b="1" dirty="0">
              <a:ea typeface="Times New Roman" panose="02020603050405020304" pitchFamily="18" charset="0"/>
            </a:endParaRPr>
          </a:p>
          <a:p>
            <a:pPr marL="180975" lvl="0" indent="-180975">
              <a:lnSpc>
                <a:spcPct val="115000"/>
              </a:lnSpc>
              <a:spcAft>
                <a:spcPts val="0"/>
              </a:spcAft>
              <a:buClr>
                <a:srgbClr val="BD582C"/>
              </a:buClr>
              <a:buSzPts val="1000"/>
              <a:buNone/>
            </a:pPr>
            <a:r>
              <a:rPr lang="el-GR" sz="2000" b="1" dirty="0">
                <a:ea typeface="Times New Roman" panose="02020603050405020304" pitchFamily="18" charset="0"/>
              </a:rPr>
              <a:t>Στάσεις και πεποιθήσεις όπως</a:t>
            </a:r>
          </a:p>
          <a:p>
            <a:pPr marL="180975" lvl="0" indent="-180975">
              <a:lnSpc>
                <a:spcPct val="115000"/>
              </a:lnSpc>
              <a:spcAft>
                <a:spcPts val="0"/>
              </a:spcAft>
              <a:buClr>
                <a:srgbClr val="BD582C"/>
              </a:buClr>
              <a:buSzPts val="1000"/>
              <a:buNone/>
            </a:pPr>
            <a:r>
              <a:rPr lang="el-GR" sz="2000" dirty="0">
                <a:ea typeface="Times New Roman" panose="02020603050405020304" pitchFamily="18" charset="0"/>
              </a:rPr>
              <a:t>"Δεν είναι δική μου ευθύνη"</a:t>
            </a:r>
          </a:p>
          <a:p>
            <a:pPr marL="180975" lvl="0" indent="-180975">
              <a:lnSpc>
                <a:spcPct val="115000"/>
              </a:lnSpc>
              <a:spcAft>
                <a:spcPts val="0"/>
              </a:spcAft>
              <a:buClr>
                <a:srgbClr val="BD582C"/>
              </a:buClr>
              <a:buSzPts val="1000"/>
              <a:buNone/>
            </a:pPr>
            <a:r>
              <a:rPr lang="el-GR" sz="2000" dirty="0">
                <a:ea typeface="Times New Roman" panose="02020603050405020304" pitchFamily="18" charset="0"/>
              </a:rPr>
              <a:t>«Νιώθω άβολα να παρεμβαίνω στη ζωή μιας οικογένειας»</a:t>
            </a:r>
          </a:p>
          <a:p>
            <a:pPr marL="180975" lvl="0" indent="-180975">
              <a:lnSpc>
                <a:spcPct val="115000"/>
              </a:lnSpc>
              <a:spcAft>
                <a:spcPts val="0"/>
              </a:spcAft>
              <a:buClr>
                <a:srgbClr val="BD582C"/>
              </a:buClr>
              <a:buSzPts val="1000"/>
              <a:buNone/>
            </a:pPr>
            <a:r>
              <a:rPr lang="el-GR" sz="2000" dirty="0">
                <a:ea typeface="Times New Roman" panose="02020603050405020304" pitchFamily="18" charset="0"/>
              </a:rPr>
              <a:t>«Τίποτα δεν θα γίνει για να βοηθήσει την κατάσταση, ούτως ή άλλως»</a:t>
            </a:r>
          </a:p>
          <a:p>
            <a:pPr marL="180975" lvl="0" indent="-180975">
              <a:lnSpc>
                <a:spcPct val="115000"/>
              </a:lnSpc>
              <a:spcAft>
                <a:spcPts val="0"/>
              </a:spcAft>
              <a:buClr>
                <a:srgbClr val="BD582C"/>
              </a:buClr>
              <a:buSzPts val="1000"/>
              <a:buNone/>
            </a:pPr>
            <a:r>
              <a:rPr lang="el-GR" sz="2000" dirty="0">
                <a:ea typeface="Times New Roman" panose="02020603050405020304" pitchFamily="18" charset="0"/>
              </a:rPr>
              <a:t>"Η αναφορά δεν θα βοηθήσει το παιδί ή την οικογένεια"</a:t>
            </a:r>
            <a:endParaRPr lang="el-GR" sz="2000" i="1" dirty="0" smtClean="0">
              <a:ea typeface="Times New Roman" panose="02020603050405020304" pitchFamily="18" charset="0"/>
            </a:endParaRPr>
          </a:p>
        </p:txBody>
      </p:sp>
      <p:sp>
        <p:nvSpPr>
          <p:cNvPr id="4" name="Content Placeholder 2"/>
          <p:cNvSpPr txBox="1">
            <a:spLocks/>
          </p:cNvSpPr>
          <p:nvPr/>
        </p:nvSpPr>
        <p:spPr>
          <a:xfrm>
            <a:off x="5927527" y="1825625"/>
            <a:ext cx="5193890" cy="4153144"/>
          </a:xfrm>
          <a:prstGeom prst="rect">
            <a:avLst/>
          </a:prstGeom>
        </p:spPr>
        <p:txBody>
          <a:bodyPr vert="horz" lIns="91440" tIns="45720" rIns="91440" bIns="45720" rtlCol="0">
            <a:noAutofit/>
          </a:bodyPr>
          <a:lstStyle/>
          <a:p>
            <a:pPr marL="180975" lvl="0" indent="-180975" defTabSz="914377">
              <a:lnSpc>
                <a:spcPct val="115000"/>
              </a:lnSpc>
              <a:spcBef>
                <a:spcPts val="1000"/>
              </a:spcBef>
              <a:buClr>
                <a:srgbClr val="BD582C"/>
              </a:buClr>
              <a:buSzPts val="1000"/>
              <a:defRPr/>
            </a:pPr>
            <a:r>
              <a:rPr lang="el-GR" sz="2000" b="1" dirty="0" smtClean="0">
                <a:latin typeface="Segoe UI Light" panose="020B0502040204020203" pitchFamily="34" charset="0"/>
                <a:ea typeface="Times New Roman" panose="02020603050405020304" pitchFamily="18" charset="0"/>
                <a:cs typeface="Segoe UI Light" panose="020B0502040204020203" pitchFamily="34" charset="0"/>
              </a:rPr>
              <a:t>εξαιτίας</a:t>
            </a:r>
            <a:endParaRPr lang="el-GR" sz="2000" b="1" dirty="0">
              <a:latin typeface="Segoe UI Light" panose="020B0502040204020203" pitchFamily="34" charset="0"/>
              <a:ea typeface="Times New Roman" panose="02020603050405020304" pitchFamily="18" charset="0"/>
              <a:cs typeface="Segoe UI Light" panose="020B0502040204020203" pitchFamily="34" charset="0"/>
            </a:endParaRPr>
          </a:p>
          <a:p>
            <a:pPr marL="180975" lvl="0" indent="-180975" defTabSz="914377">
              <a:lnSpc>
                <a:spcPct val="115000"/>
              </a:lnSpc>
              <a:spcBef>
                <a:spcPts val="1000"/>
              </a:spcBef>
              <a:buClr>
                <a:srgbClr val="BD582C"/>
              </a:buClr>
              <a:buSzPts val="1000"/>
              <a:defRPr/>
            </a:pPr>
            <a:r>
              <a:rPr lang="el-GR" sz="2000" dirty="0">
                <a:latin typeface="Segoe UI Light" panose="020B0502040204020203" pitchFamily="34" charset="0"/>
                <a:ea typeface="Times New Roman" panose="02020603050405020304" pitchFamily="18" charset="0"/>
                <a:cs typeface="Segoe UI Light" panose="020B0502040204020203" pitchFamily="34" charset="0"/>
              </a:rPr>
              <a:t>έλλειψη επαρκών γνώσεων για </a:t>
            </a:r>
            <a:r>
              <a:rPr lang="el-GR" sz="2000" dirty="0" smtClean="0">
                <a:latin typeface="Segoe UI Light" panose="020B0502040204020203" pitchFamily="34" charset="0"/>
                <a:ea typeface="Times New Roman" panose="02020603050405020304" pitchFamily="18" charset="0"/>
                <a:cs typeface="Segoe UI Light" panose="020B0502040204020203" pitchFamily="34" charset="0"/>
              </a:rPr>
              <a:t>CAN</a:t>
            </a:r>
            <a:endParaRPr lang="el-GR" sz="2000" dirty="0">
              <a:latin typeface="Segoe UI Light" panose="020B0502040204020203" pitchFamily="34" charset="0"/>
              <a:ea typeface="Times New Roman" panose="02020603050405020304" pitchFamily="18" charset="0"/>
              <a:cs typeface="Segoe UI Light" panose="020B0502040204020203" pitchFamily="34" charset="0"/>
            </a:endParaRPr>
          </a:p>
          <a:p>
            <a:pPr marL="180975" lvl="0" indent="-180975" defTabSz="914377">
              <a:lnSpc>
                <a:spcPct val="115000"/>
              </a:lnSpc>
              <a:spcBef>
                <a:spcPts val="1000"/>
              </a:spcBef>
              <a:buClr>
                <a:srgbClr val="BD582C"/>
              </a:buClr>
              <a:buSzPts val="1000"/>
              <a:defRPr/>
            </a:pPr>
            <a:r>
              <a:rPr lang="el-GR" sz="2000" dirty="0">
                <a:latin typeface="Segoe UI Light" panose="020B0502040204020203" pitchFamily="34" charset="0"/>
                <a:ea typeface="Times New Roman" panose="02020603050405020304" pitchFamily="18" charset="0"/>
                <a:cs typeface="Segoe UI Light" panose="020B0502040204020203" pitchFamily="34" charset="0"/>
              </a:rPr>
              <a:t>έλλειψη επαρκούς κατάρτισης που λαμβάνουν </a:t>
            </a:r>
            <a:r>
              <a:rPr lang="el-GR" sz="2000" dirty="0" smtClean="0">
                <a:latin typeface="Segoe UI Light" panose="020B0502040204020203" pitchFamily="34" charset="0"/>
                <a:ea typeface="Times New Roman" panose="02020603050405020304" pitchFamily="18" charset="0"/>
                <a:cs typeface="Segoe UI Light" panose="020B0502040204020203" pitchFamily="34" charset="0"/>
              </a:rPr>
              <a:t>τα άτομα που αξιολογούν</a:t>
            </a:r>
          </a:p>
          <a:p>
            <a:pPr marL="180975" lvl="0" indent="-180975" defTabSz="914377">
              <a:lnSpc>
                <a:spcPct val="115000"/>
              </a:lnSpc>
              <a:spcBef>
                <a:spcPts val="1000"/>
              </a:spcBef>
              <a:buClr>
                <a:srgbClr val="BD582C"/>
              </a:buClr>
              <a:buSzPts val="1000"/>
              <a:defRPr/>
            </a:pPr>
            <a:r>
              <a:rPr lang="el-GR" sz="2000" dirty="0" smtClean="0">
                <a:latin typeface="Segoe UI Light" panose="020B0502040204020203" pitchFamily="34" charset="0"/>
                <a:ea typeface="Times New Roman" panose="02020603050405020304" pitchFamily="18" charset="0"/>
                <a:cs typeface="Segoe UI Light" panose="020B0502040204020203" pitchFamily="34" charset="0"/>
              </a:rPr>
              <a:t>προηγούμενη </a:t>
            </a:r>
            <a:r>
              <a:rPr lang="el-GR" sz="2000" dirty="0">
                <a:latin typeface="Segoe UI Light" panose="020B0502040204020203" pitchFamily="34" charset="0"/>
                <a:ea typeface="Times New Roman" panose="02020603050405020304" pitchFamily="18" charset="0"/>
                <a:cs typeface="Segoe UI Light" panose="020B0502040204020203" pitchFamily="34" charset="0"/>
              </a:rPr>
              <a:t>κακή εμπειρία με υπεύθυνες αρχές</a:t>
            </a:r>
          </a:p>
          <a:p>
            <a:pPr marL="180975" lvl="0" indent="-180975" defTabSz="914377">
              <a:lnSpc>
                <a:spcPct val="115000"/>
              </a:lnSpc>
              <a:spcBef>
                <a:spcPts val="1000"/>
              </a:spcBef>
              <a:buClr>
                <a:srgbClr val="BD582C"/>
              </a:buClr>
              <a:buSzPts val="1000"/>
              <a:defRPr/>
            </a:pPr>
            <a:r>
              <a:rPr lang="el-GR" sz="2000" dirty="0">
                <a:latin typeface="Segoe UI Light" panose="020B0502040204020203" pitchFamily="34" charset="0"/>
                <a:ea typeface="Times New Roman" panose="02020603050405020304" pitchFamily="18" charset="0"/>
                <a:cs typeface="Segoe UI Light" panose="020B0502040204020203" pitchFamily="34" charset="0"/>
              </a:rPr>
              <a:t>έλλειψη εμπιστοσύνης στις αρχές και την ικανότητά τους να χειρίζονται τέτοιες περιπτώσεις</a:t>
            </a:r>
          </a:p>
          <a:p>
            <a:pPr marL="180975" lvl="0" indent="-180975" defTabSz="914377">
              <a:lnSpc>
                <a:spcPct val="115000"/>
              </a:lnSpc>
              <a:spcBef>
                <a:spcPts val="1000"/>
              </a:spcBef>
              <a:buClr>
                <a:srgbClr val="BD582C"/>
              </a:buClr>
              <a:buSzPts val="1000"/>
              <a:defRPr/>
            </a:pPr>
            <a:r>
              <a:rPr lang="el-GR" sz="2000" dirty="0">
                <a:latin typeface="Segoe UI Light" panose="020B0502040204020203" pitchFamily="34" charset="0"/>
                <a:ea typeface="Times New Roman" panose="02020603050405020304" pitchFamily="18" charset="0"/>
                <a:cs typeface="Segoe UI Light" panose="020B0502040204020203" pitchFamily="34" charset="0"/>
              </a:rPr>
              <a:t>ασαφείς </a:t>
            </a:r>
            <a:r>
              <a:rPr lang="el-GR" sz="2000" dirty="0" smtClean="0">
                <a:latin typeface="Segoe UI Light" panose="020B0502040204020203" pitchFamily="34" charset="0"/>
                <a:ea typeface="Times New Roman" panose="02020603050405020304" pitchFamily="18" charset="0"/>
                <a:cs typeface="Segoe UI Light" panose="020B0502040204020203" pitchFamily="34" charset="0"/>
              </a:rPr>
              <a:t>νομοθετικό πλαίσιο</a:t>
            </a:r>
            <a:endParaRPr kumimoji="0" lang="en-US" sz="2000" i="0" u="none" strike="noStrike" kern="1200" cap="none" spc="0" normalizeH="0" baseline="0" noProof="0" dirty="0" smtClean="0">
              <a:ln>
                <a:noFill/>
              </a:ln>
              <a:solidFill>
                <a:schemeClr val="tx1"/>
              </a:solidFill>
              <a:effectLst/>
              <a:uLnTx/>
              <a:uFillTx/>
              <a:latin typeface="Segoe UI Light" panose="020B0502040204020203" pitchFamily="34" charset="0"/>
              <a:ea typeface="Times New Roman" panose="02020603050405020304" pitchFamily="18" charset="0"/>
              <a:cs typeface="Segoe UI Light" panose="020B0502040204020203"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b="1" dirty="0">
                <a:cs typeface="Times New Roman" panose="02020603050405020304" pitchFamily="18" charset="0"/>
              </a:rPr>
              <a:t/>
            </a:r>
            <a:br>
              <a:rPr lang="el-GR" b="1" dirty="0">
                <a:cs typeface="Times New Roman" panose="02020603050405020304" pitchFamily="18" charset="0"/>
              </a:rPr>
            </a:br>
            <a:r>
              <a:rPr lang="el-GR" b="1" dirty="0">
                <a:cs typeface="Times New Roman" panose="02020603050405020304" pitchFamily="18" charset="0"/>
              </a:rPr>
              <a:t>Η διερεύνηση μεμονωμένων λόγων μπορεί να εμποδίσει τις αποφάσεις για </a:t>
            </a:r>
            <a:r>
              <a:rPr lang="el-GR" b="1" dirty="0" smtClean="0">
                <a:cs typeface="Times New Roman" panose="02020603050405020304" pitchFamily="18" charset="0"/>
              </a:rPr>
              <a:t>αναφορά </a:t>
            </a:r>
            <a:r>
              <a:rPr lang="el-GR" b="1" dirty="0">
                <a:cs typeface="Times New Roman" panose="02020603050405020304" pitchFamily="18" charset="0"/>
              </a:rPr>
              <a:t>CAN</a:t>
            </a:r>
            <a:endParaRPr lang="en-US" dirty="0"/>
          </a:p>
        </p:txBody>
      </p:sp>
      <p:sp>
        <p:nvSpPr>
          <p:cNvPr id="3" name="Content Placeholder 2"/>
          <p:cNvSpPr>
            <a:spLocks noGrp="1"/>
          </p:cNvSpPr>
          <p:nvPr>
            <p:ph idx="1"/>
          </p:nvPr>
        </p:nvSpPr>
        <p:spPr>
          <a:xfrm>
            <a:off x="838199" y="1825625"/>
            <a:ext cx="10414819" cy="4035913"/>
          </a:xfrm>
        </p:spPr>
        <p:txBody>
          <a:bodyPr>
            <a:noAutofit/>
          </a:bodyPr>
          <a:lstStyle/>
          <a:p>
            <a:pPr marL="0" lvl="0" indent="0">
              <a:lnSpc>
                <a:spcPct val="115000"/>
              </a:lnSpc>
              <a:spcAft>
                <a:spcPts val="0"/>
              </a:spcAft>
              <a:buClr>
                <a:srgbClr val="BD582C"/>
              </a:buClr>
              <a:buSzPts val="1000"/>
              <a:buNone/>
            </a:pPr>
            <a:r>
              <a:rPr lang="el-GR" sz="2400" b="1" dirty="0">
                <a:ea typeface="Times New Roman" panose="02020603050405020304" pitchFamily="18" charset="0"/>
              </a:rPr>
              <a:t>Ανησυχίες και φόβος</a:t>
            </a:r>
          </a:p>
          <a:p>
            <a:pPr>
              <a:lnSpc>
                <a:spcPct val="100000"/>
              </a:lnSpc>
              <a:buClr>
                <a:srgbClr val="BD582C"/>
              </a:buClr>
              <a:buSzPts val="1000"/>
            </a:pPr>
            <a:r>
              <a:rPr lang="el-GR" sz="2400" dirty="0">
                <a:ea typeface="Times New Roman" panose="02020603050405020304" pitchFamily="18" charset="0"/>
              </a:rPr>
              <a:t>βίας ή άγνωστες συνέπειες στο παιδί</a:t>
            </a:r>
          </a:p>
          <a:p>
            <a:pPr>
              <a:lnSpc>
                <a:spcPct val="100000"/>
              </a:lnSpc>
              <a:buClr>
                <a:srgbClr val="BD582C"/>
              </a:buClr>
              <a:buSzPts val="1000"/>
            </a:pPr>
            <a:r>
              <a:rPr lang="el-GR" sz="2400" dirty="0">
                <a:ea typeface="Times New Roman" panose="02020603050405020304" pitchFamily="18" charset="0"/>
              </a:rPr>
              <a:t>αρνητικών επιπτώσεων στην οικογένεια του παιδιού</a:t>
            </a:r>
          </a:p>
          <a:p>
            <a:pPr>
              <a:lnSpc>
                <a:spcPct val="100000"/>
              </a:lnSpc>
              <a:buClr>
                <a:srgbClr val="BD582C"/>
              </a:buClr>
              <a:buSzPts val="1000"/>
            </a:pPr>
            <a:r>
              <a:rPr lang="el-GR" sz="2400" dirty="0">
                <a:ea typeface="Times New Roman" panose="02020603050405020304" pitchFamily="18" charset="0"/>
              </a:rPr>
              <a:t>ότι η αναφορά θα έβλαπτε τη σχέση του επαγγελματία με την οικογένεια</a:t>
            </a:r>
          </a:p>
          <a:p>
            <a:pPr>
              <a:lnSpc>
                <a:spcPct val="100000"/>
              </a:lnSpc>
              <a:buClr>
                <a:srgbClr val="BD582C"/>
              </a:buClr>
              <a:buSzPts val="1000"/>
            </a:pPr>
            <a:r>
              <a:rPr lang="el-GR" sz="2400" dirty="0">
                <a:ea typeface="Times New Roman" panose="02020603050405020304" pitchFamily="18" charset="0"/>
              </a:rPr>
              <a:t>αρνητικό αντίκτυπο στην επαγγελματική πρακτική</a:t>
            </a:r>
          </a:p>
          <a:p>
            <a:pPr>
              <a:lnSpc>
                <a:spcPct val="100000"/>
              </a:lnSpc>
              <a:buClr>
                <a:srgbClr val="BD582C"/>
              </a:buClr>
              <a:buSzPts val="1000"/>
            </a:pPr>
            <a:r>
              <a:rPr lang="el-GR" sz="2400" dirty="0">
                <a:ea typeface="Times New Roman" panose="02020603050405020304" pitchFamily="18" charset="0"/>
              </a:rPr>
              <a:t>ότι κάποιος θα βρει ποιος έκανε την αναφορά</a:t>
            </a:r>
          </a:p>
          <a:p>
            <a:pPr>
              <a:lnSpc>
                <a:spcPct val="100000"/>
              </a:lnSpc>
              <a:buClr>
                <a:srgbClr val="BD582C"/>
              </a:buClr>
              <a:buSzPts val="1000"/>
            </a:pPr>
            <a:r>
              <a:rPr lang="el-GR" sz="2400" dirty="0">
                <a:ea typeface="Times New Roman" panose="02020603050405020304" pitchFamily="18" charset="0"/>
              </a:rPr>
              <a:t>νομικών επιπτώσεων για ψευδείς ισχυρισμούς, φόβο δικαστικών διαφορών</a:t>
            </a:r>
          </a:p>
          <a:p>
            <a:pPr>
              <a:lnSpc>
                <a:spcPct val="100000"/>
              </a:lnSpc>
              <a:buClr>
                <a:srgbClr val="BD582C"/>
              </a:buClr>
              <a:buSzPts val="1000"/>
            </a:pPr>
            <a:r>
              <a:rPr lang="el-GR" sz="2400" dirty="0">
                <a:ea typeface="Times New Roman" panose="02020603050405020304" pitchFamily="18" charset="0"/>
              </a:rPr>
              <a:t>οικογενειακής βίας εναντίον επαγγελματιών</a:t>
            </a:r>
            <a:endParaRPr lang="en-US" sz="2000" dirty="0" smtClean="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Περιγραμματικά </a:t>
            </a:r>
            <a:endParaRPr lang="el-GR" dirty="0"/>
          </a:p>
        </p:txBody>
      </p:sp>
      <p:sp>
        <p:nvSpPr>
          <p:cNvPr id="3" name="Content Placeholder 2"/>
          <p:cNvSpPr>
            <a:spLocks noGrp="1"/>
          </p:cNvSpPr>
          <p:nvPr>
            <p:ph idx="1"/>
          </p:nvPr>
        </p:nvSpPr>
        <p:spPr>
          <a:xfrm>
            <a:off x="838200" y="1555754"/>
            <a:ext cx="10515600" cy="4351338"/>
          </a:xfrm>
        </p:spPr>
        <p:txBody>
          <a:bodyPr>
            <a:normAutofit lnSpcReduction="10000"/>
          </a:bodyPr>
          <a:lstStyle/>
          <a:p>
            <a:pPr marL="0" indent="0">
              <a:buNone/>
            </a:pPr>
            <a:endParaRPr lang="el-GR" dirty="0"/>
          </a:p>
          <a:p>
            <a:r>
              <a:rPr lang="el-GR" dirty="0"/>
              <a:t>Τι είναι μια αναφορά κακοποίησης παιδιών ή / και παραμέλησης</a:t>
            </a:r>
          </a:p>
          <a:p>
            <a:r>
              <a:rPr lang="el-GR" dirty="0"/>
              <a:t>Επίσημος ορισμός στην Κύπρο</a:t>
            </a:r>
          </a:p>
          <a:p>
            <a:r>
              <a:rPr lang="el-GR" dirty="0"/>
              <a:t>Τι είναι η υποεκτίμηση CAN</a:t>
            </a:r>
          </a:p>
          <a:p>
            <a:r>
              <a:rPr lang="el-GR" dirty="0"/>
              <a:t>Τρέχουσα κατάσταση στην Κύπρο</a:t>
            </a:r>
          </a:p>
          <a:p>
            <a:r>
              <a:rPr lang="el-GR" dirty="0"/>
              <a:t>Εξερεύνηση των λόγων της υποβολής εκθέσεων</a:t>
            </a:r>
          </a:p>
          <a:p>
            <a:r>
              <a:rPr lang="el-GR" dirty="0"/>
              <a:t>Η ανάγκη αντιμετώπισης των αναφορών</a:t>
            </a:r>
          </a:p>
          <a:p>
            <a:r>
              <a:rPr lang="el-GR" dirty="0"/>
              <a:t>Σύνδεση της </a:t>
            </a:r>
            <a:r>
              <a:rPr lang="el-GR" dirty="0" smtClean="0"/>
              <a:t>υπό-αναφοράς </a:t>
            </a:r>
            <a:r>
              <a:rPr lang="el-GR" dirty="0"/>
              <a:t>CAN &amp; της επιτήρησης CAN</a:t>
            </a:r>
          </a:p>
        </p:txBody>
      </p:sp>
    </p:spTree>
    <p:extLst>
      <p:ext uri="{BB962C8B-B14F-4D97-AF65-F5344CB8AC3E}">
        <p14:creationId xmlns="" xmlns:p14="http://schemas.microsoft.com/office/powerpoint/2010/main" val="15769898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b="1" dirty="0">
                <a:cs typeface="Times New Roman" panose="02020603050405020304" pitchFamily="18" charset="0"/>
              </a:rPr>
              <a:t/>
            </a:r>
            <a:br>
              <a:rPr lang="el-GR" b="1" dirty="0">
                <a:cs typeface="Times New Roman" panose="02020603050405020304" pitchFamily="18" charset="0"/>
              </a:rPr>
            </a:br>
            <a:r>
              <a:rPr lang="el-GR" b="1" dirty="0">
                <a:cs typeface="Times New Roman" panose="02020603050405020304" pitchFamily="18" charset="0"/>
              </a:rPr>
              <a:t>Η διερεύνηση μεμονωμένων λόγων μπορεί να εμποδίσει τις αποφάσεις για </a:t>
            </a:r>
            <a:r>
              <a:rPr lang="el-GR" b="1" dirty="0" smtClean="0">
                <a:cs typeface="Times New Roman" panose="02020603050405020304" pitchFamily="18" charset="0"/>
              </a:rPr>
              <a:t>αναφορά </a:t>
            </a:r>
            <a:r>
              <a:rPr lang="el-GR" b="1" dirty="0">
                <a:cs typeface="Times New Roman" panose="02020603050405020304" pitchFamily="18" charset="0"/>
              </a:rPr>
              <a:t>CAN</a:t>
            </a:r>
            <a:endParaRPr lang="en-US" dirty="0"/>
          </a:p>
        </p:txBody>
      </p:sp>
      <p:sp>
        <p:nvSpPr>
          <p:cNvPr id="3" name="Content Placeholder 2"/>
          <p:cNvSpPr>
            <a:spLocks noGrp="1"/>
          </p:cNvSpPr>
          <p:nvPr>
            <p:ph idx="1"/>
          </p:nvPr>
        </p:nvSpPr>
        <p:spPr>
          <a:xfrm>
            <a:off x="838199" y="1825625"/>
            <a:ext cx="6653981" cy="4351338"/>
          </a:xfrm>
        </p:spPr>
        <p:txBody>
          <a:bodyPr>
            <a:noAutofit/>
          </a:bodyPr>
          <a:lstStyle/>
          <a:p>
            <a:pPr marL="0" lvl="0" indent="0">
              <a:lnSpc>
                <a:spcPct val="100000"/>
              </a:lnSpc>
              <a:spcAft>
                <a:spcPts val="0"/>
              </a:spcAft>
              <a:buClr>
                <a:srgbClr val="BD582C"/>
              </a:buClr>
              <a:buSzPts val="1000"/>
              <a:buNone/>
            </a:pPr>
            <a:r>
              <a:rPr lang="el-GR" sz="1900" b="1" dirty="0" smtClean="0">
                <a:ea typeface="Times New Roman" panose="02020603050405020304" pitchFamily="18" charset="0"/>
              </a:rPr>
              <a:t>Πρακτικοί </a:t>
            </a:r>
            <a:r>
              <a:rPr lang="el-GR" sz="1900" b="1" dirty="0">
                <a:ea typeface="Times New Roman" panose="02020603050405020304" pitchFamily="18" charset="0"/>
              </a:rPr>
              <a:t>λόγοι όπως</a:t>
            </a:r>
          </a:p>
          <a:p>
            <a:pPr>
              <a:lnSpc>
                <a:spcPct val="100000"/>
              </a:lnSpc>
              <a:buClr>
                <a:srgbClr val="BD582C"/>
              </a:buClr>
              <a:buSzPts val="1000"/>
            </a:pPr>
            <a:r>
              <a:rPr lang="el-GR" sz="1900" dirty="0" smtClean="0">
                <a:ea typeface="Times New Roman" panose="02020603050405020304" pitchFamily="18" charset="0"/>
              </a:rPr>
              <a:t>Άγνοια ως προς το που να γίνει αναφορά</a:t>
            </a:r>
            <a:endParaRPr lang="el-GR" sz="1900" dirty="0">
              <a:ea typeface="Times New Roman" panose="02020603050405020304" pitchFamily="18" charset="0"/>
            </a:endParaRPr>
          </a:p>
          <a:p>
            <a:pPr>
              <a:lnSpc>
                <a:spcPct val="100000"/>
              </a:lnSpc>
              <a:buClr>
                <a:srgbClr val="BD582C"/>
              </a:buClr>
              <a:buSzPts val="1000"/>
            </a:pPr>
            <a:r>
              <a:rPr lang="el-GR" sz="1900" dirty="0">
                <a:ea typeface="Times New Roman" panose="02020603050405020304" pitchFamily="18" charset="0"/>
              </a:rPr>
              <a:t>πώς να αναφέρετε (τι αναμένεται από αυτούς)</a:t>
            </a:r>
          </a:p>
          <a:p>
            <a:pPr>
              <a:lnSpc>
                <a:spcPct val="100000"/>
              </a:lnSpc>
              <a:buClr>
                <a:srgbClr val="BD582C"/>
              </a:buClr>
              <a:buSzPts val="1000"/>
            </a:pPr>
            <a:r>
              <a:rPr lang="el-GR" sz="1900" dirty="0">
                <a:ea typeface="Times New Roman" panose="02020603050405020304" pitchFamily="18" charset="0"/>
              </a:rPr>
              <a:t>ποιες πληροφορίες είναι απαραίτητες για την αναφορά</a:t>
            </a:r>
          </a:p>
          <a:p>
            <a:pPr>
              <a:lnSpc>
                <a:spcPct val="100000"/>
              </a:lnSpc>
              <a:buClr>
                <a:srgbClr val="BD582C"/>
              </a:buClr>
              <a:buSzPts val="1000"/>
            </a:pPr>
            <a:r>
              <a:rPr lang="el-GR" sz="1900" dirty="0">
                <a:ea typeface="Times New Roman" panose="02020603050405020304" pitchFamily="18" charset="0"/>
              </a:rPr>
              <a:t>ανησυχίες σχετικά με την υποβολή ανακριβούς αναφοράς (έλλειψη βεβαιότητας για υποψίες CAN όταν δεν υπάρχει εμφανές φυσικό σημάδι κακοποίησης)</a:t>
            </a:r>
          </a:p>
          <a:p>
            <a:pPr>
              <a:lnSpc>
                <a:spcPct val="100000"/>
              </a:lnSpc>
              <a:buClr>
                <a:srgbClr val="BD582C"/>
              </a:buClr>
              <a:buSzPts val="1000"/>
            </a:pPr>
            <a:r>
              <a:rPr lang="el-GR" sz="1900" dirty="0">
                <a:ea typeface="Times New Roman" panose="02020603050405020304" pitchFamily="18" charset="0"/>
              </a:rPr>
              <a:t>χρόνος που απαιτείται για την υποβολή μιας αναφοράς</a:t>
            </a:r>
          </a:p>
          <a:p>
            <a:pPr>
              <a:lnSpc>
                <a:spcPct val="100000"/>
              </a:lnSpc>
              <a:buClr>
                <a:srgbClr val="BD582C"/>
              </a:buClr>
              <a:buSzPts val="1000"/>
            </a:pPr>
            <a:r>
              <a:rPr lang="el-GR" sz="1900" dirty="0">
                <a:ea typeface="Times New Roman" panose="02020603050405020304" pitchFamily="18" charset="0"/>
              </a:rPr>
              <a:t>ζητήματα εμπιστευτικότητας που σχετίζονται με την αναφορά περιπτώσεων CAN</a:t>
            </a:r>
            <a:endParaRPr lang="en-US" sz="1900" dirty="0" smtClean="0">
              <a:ea typeface="Times New Roman" panose="02020603050405020304" pitchFamily="18" charset="0"/>
            </a:endParaRPr>
          </a:p>
        </p:txBody>
      </p:sp>
      <p:sp>
        <p:nvSpPr>
          <p:cNvPr id="4" name="Content Placeholder 2"/>
          <p:cNvSpPr txBox="1">
            <a:spLocks/>
          </p:cNvSpPr>
          <p:nvPr/>
        </p:nvSpPr>
        <p:spPr>
          <a:xfrm>
            <a:off x="7860890" y="1815797"/>
            <a:ext cx="3588774" cy="4351338"/>
          </a:xfrm>
          <a:prstGeom prst="rect">
            <a:avLst/>
          </a:prstGeom>
        </p:spPr>
        <p:txBody>
          <a:bodyPr vert="horz" lIns="91440" tIns="45720" rIns="91440" bIns="45720" rtlCol="0">
            <a:noAutofit/>
          </a:bodyPr>
          <a:lstStyle/>
          <a:p>
            <a:pPr marL="180975" lvl="0" indent="-180975">
              <a:lnSpc>
                <a:spcPct val="115000"/>
              </a:lnSpc>
              <a:spcAft>
                <a:spcPts val="0"/>
              </a:spcAft>
              <a:buClr>
                <a:srgbClr val="BD582C"/>
              </a:buClr>
              <a:buSzPts val="1000"/>
            </a:pPr>
            <a:r>
              <a:rPr lang="el-GR" sz="2000" b="1" dirty="0" smtClean="0">
                <a:latin typeface="Segoe UI Light" panose="020B0502040204020203" pitchFamily="34" charset="0"/>
                <a:ea typeface="Times New Roman" panose="02020603050405020304" pitchFamily="18" charset="0"/>
              </a:rPr>
              <a:t>εξαιτίας</a:t>
            </a:r>
            <a:endParaRPr lang="el-GR" sz="2000" b="1" dirty="0">
              <a:latin typeface="Segoe UI Light" panose="020B0502040204020203" pitchFamily="34" charset="0"/>
              <a:ea typeface="Times New Roman" panose="02020603050405020304" pitchFamily="18" charset="0"/>
            </a:endParaRPr>
          </a:p>
          <a:p>
            <a:pPr marL="342900" lvl="0" indent="-342900">
              <a:lnSpc>
                <a:spcPct val="115000"/>
              </a:lnSpc>
              <a:spcAft>
                <a:spcPts val="0"/>
              </a:spcAft>
              <a:buClr>
                <a:srgbClr val="BD582C"/>
              </a:buClr>
              <a:buSzPts val="1000"/>
              <a:buFont typeface="Arial" panose="020B0604020202020204" pitchFamily="34" charset="0"/>
              <a:buChar char="•"/>
            </a:pPr>
            <a:r>
              <a:rPr lang="el-GR" dirty="0">
                <a:latin typeface="Segoe UI Light" panose="020B0502040204020203" pitchFamily="34" charset="0"/>
                <a:ea typeface="Times New Roman" panose="02020603050405020304" pitchFamily="18" charset="0"/>
              </a:rPr>
              <a:t>έλλειψη γνώσης σχετικά με τα σημάδια κακοποίησης και παραμέλησης</a:t>
            </a:r>
          </a:p>
          <a:p>
            <a:pPr marL="342900" lvl="0" indent="-342900">
              <a:lnSpc>
                <a:spcPct val="115000"/>
              </a:lnSpc>
              <a:spcAft>
                <a:spcPts val="0"/>
              </a:spcAft>
              <a:buClr>
                <a:srgbClr val="BD582C"/>
              </a:buClr>
              <a:buSzPts val="1000"/>
              <a:buFont typeface="Arial" panose="020B0604020202020204" pitchFamily="34" charset="0"/>
              <a:buChar char="•"/>
            </a:pPr>
            <a:r>
              <a:rPr lang="el-GR" dirty="0">
                <a:latin typeface="Segoe UI Light" panose="020B0502040204020203" pitchFamily="34" charset="0"/>
                <a:ea typeface="Times New Roman" panose="02020603050405020304" pitchFamily="18" charset="0"/>
              </a:rPr>
              <a:t>έλλειψη διαδικασίας βήμα προς βήμα που πρέπει να </a:t>
            </a:r>
            <a:r>
              <a:rPr lang="el-GR" dirty="0" err="1" smtClean="0">
                <a:latin typeface="Segoe UI Light" panose="020B0502040204020203" pitchFamily="34" charset="0"/>
                <a:ea typeface="Times New Roman" panose="02020603050405020304" pitchFamily="18" charset="0"/>
              </a:rPr>
              <a:t>ακολουθήται</a:t>
            </a:r>
            <a:r>
              <a:rPr lang="el-GR" dirty="0" smtClean="0">
                <a:latin typeface="Segoe UI Light" panose="020B0502040204020203" pitchFamily="34" charset="0"/>
                <a:ea typeface="Times New Roman" panose="02020603050405020304" pitchFamily="18" charset="0"/>
              </a:rPr>
              <a:t> </a:t>
            </a:r>
            <a:r>
              <a:rPr lang="el-GR" dirty="0">
                <a:latin typeface="Segoe UI Light" panose="020B0502040204020203" pitchFamily="34" charset="0"/>
                <a:ea typeface="Times New Roman" panose="02020603050405020304" pitchFamily="18" charset="0"/>
              </a:rPr>
              <a:t>κατά την υποβολή μιας αναφοράς</a:t>
            </a:r>
          </a:p>
          <a:p>
            <a:pPr marL="342900" lvl="0" indent="-342900">
              <a:lnSpc>
                <a:spcPct val="115000"/>
              </a:lnSpc>
              <a:spcAft>
                <a:spcPts val="0"/>
              </a:spcAft>
              <a:buClr>
                <a:srgbClr val="BD582C"/>
              </a:buClr>
              <a:buSzPts val="1000"/>
              <a:buFont typeface="Arial" panose="020B0604020202020204" pitchFamily="34" charset="0"/>
              <a:buChar char="•"/>
            </a:pPr>
            <a:r>
              <a:rPr lang="el-GR" dirty="0">
                <a:latin typeface="Segoe UI Light" panose="020B0502040204020203" pitchFamily="34" charset="0"/>
                <a:ea typeface="Times New Roman" panose="02020603050405020304" pitchFamily="18" charset="0"/>
              </a:rPr>
              <a:t>έλλειψη επαρκών γνώσεων σχετικά με το ρόλο τους στην αναφορά</a:t>
            </a:r>
          </a:p>
          <a:p>
            <a:pPr marL="342900" lvl="0" indent="-342900">
              <a:lnSpc>
                <a:spcPct val="115000"/>
              </a:lnSpc>
              <a:spcAft>
                <a:spcPts val="0"/>
              </a:spcAft>
              <a:buClr>
                <a:srgbClr val="BD582C"/>
              </a:buClr>
              <a:buSzPts val="1000"/>
              <a:buFont typeface="Arial" panose="020B0604020202020204" pitchFamily="34" charset="0"/>
              <a:buChar char="•"/>
            </a:pPr>
            <a:r>
              <a:rPr lang="el-GR" dirty="0">
                <a:latin typeface="Segoe UI Light" panose="020B0502040204020203" pitchFamily="34" charset="0"/>
                <a:ea typeface="Times New Roman" panose="02020603050405020304" pitchFamily="18" charset="0"/>
              </a:rPr>
              <a:t>ασαφή οργανωτικά πρωτόκολλα</a:t>
            </a:r>
            <a:endParaRPr lang="en-US" dirty="0" smtClean="0">
              <a:latin typeface="Segoe UI Light" panose="020B0502040204020203" pitchFamily="34" charset="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b="1" dirty="0">
                <a:cs typeface="Times New Roman" panose="02020603050405020304" pitchFamily="18" charset="0"/>
              </a:rPr>
              <a:t/>
            </a:r>
            <a:br>
              <a:rPr lang="el-GR" b="1" dirty="0">
                <a:cs typeface="Times New Roman" panose="02020603050405020304" pitchFamily="18" charset="0"/>
              </a:rPr>
            </a:br>
            <a:r>
              <a:rPr lang="el-GR" b="1" dirty="0">
                <a:cs typeface="Times New Roman" panose="02020603050405020304" pitchFamily="18" charset="0"/>
              </a:rPr>
              <a:t>Η διερεύνηση μεμονωμένων λόγων μπορεί να εμποδίσει τις αποφάσεις για </a:t>
            </a:r>
            <a:r>
              <a:rPr lang="el-GR" b="1" dirty="0" smtClean="0">
                <a:cs typeface="Times New Roman" panose="02020603050405020304" pitchFamily="18" charset="0"/>
              </a:rPr>
              <a:t>αναφορά </a:t>
            </a:r>
            <a:r>
              <a:rPr lang="el-GR" b="1" dirty="0">
                <a:cs typeface="Times New Roman" panose="02020603050405020304" pitchFamily="18" charset="0"/>
              </a:rPr>
              <a:t>CAN</a:t>
            </a:r>
            <a:endParaRPr lang="en-US" dirty="0"/>
          </a:p>
        </p:txBody>
      </p:sp>
      <p:sp>
        <p:nvSpPr>
          <p:cNvPr id="3" name="Content Placeholder 2"/>
          <p:cNvSpPr>
            <a:spLocks noGrp="1"/>
          </p:cNvSpPr>
          <p:nvPr>
            <p:ph idx="1"/>
          </p:nvPr>
        </p:nvSpPr>
        <p:spPr>
          <a:xfrm>
            <a:off x="838199" y="1825625"/>
            <a:ext cx="9264446" cy="4351338"/>
          </a:xfrm>
        </p:spPr>
        <p:txBody>
          <a:bodyPr>
            <a:noAutofit/>
          </a:bodyPr>
          <a:lstStyle/>
          <a:p>
            <a:pPr marL="0" lvl="0" indent="0">
              <a:lnSpc>
                <a:spcPct val="115000"/>
              </a:lnSpc>
              <a:spcAft>
                <a:spcPts val="0"/>
              </a:spcAft>
              <a:buClr>
                <a:srgbClr val="BD582C"/>
              </a:buClr>
              <a:buSzPts val="1000"/>
              <a:buNone/>
            </a:pPr>
            <a:r>
              <a:rPr lang="el-GR" sz="2000" b="1" dirty="0" smtClean="0">
                <a:ea typeface="Times New Roman" panose="02020603050405020304" pitchFamily="18" charset="0"/>
              </a:rPr>
              <a:t>Αναποφασιστικότητα </a:t>
            </a:r>
            <a:r>
              <a:rPr lang="el-GR" sz="2000" b="1" dirty="0">
                <a:ea typeface="Times New Roman" panose="02020603050405020304" pitchFamily="18" charset="0"/>
              </a:rPr>
              <a:t>λόγω </a:t>
            </a:r>
            <a:endParaRPr lang="el-GR" sz="2000" b="1" dirty="0" smtClean="0">
              <a:ea typeface="Times New Roman" panose="02020603050405020304" pitchFamily="18" charset="0"/>
            </a:endParaRPr>
          </a:p>
          <a:p>
            <a:pPr>
              <a:lnSpc>
                <a:spcPct val="115000"/>
              </a:lnSpc>
              <a:buClr>
                <a:srgbClr val="BD582C"/>
              </a:buClr>
              <a:buSzPts val="1000"/>
            </a:pPr>
            <a:r>
              <a:rPr lang="el-GR" sz="2000" dirty="0" smtClean="0">
                <a:ea typeface="Times New Roman" panose="02020603050405020304" pitchFamily="18" charset="0"/>
              </a:rPr>
              <a:t>των </a:t>
            </a:r>
            <a:r>
              <a:rPr lang="el-GR" sz="2000" dirty="0">
                <a:ea typeface="Times New Roman" panose="02020603050405020304" pitchFamily="18" charset="0"/>
              </a:rPr>
              <a:t>εφαρμοζόμενων πρακτικών</a:t>
            </a:r>
          </a:p>
          <a:p>
            <a:pPr>
              <a:lnSpc>
                <a:spcPct val="115000"/>
              </a:lnSpc>
              <a:buClr>
                <a:srgbClr val="BD582C"/>
              </a:buClr>
              <a:buSzPts val="1000"/>
            </a:pPr>
            <a:r>
              <a:rPr lang="el-GR" sz="2000" dirty="0">
                <a:ea typeface="Times New Roman" panose="02020603050405020304" pitchFamily="18" charset="0"/>
              </a:rPr>
              <a:t>δεν γνωρίζω τι συμβαίνει μετά την υποβολή της αναφοράς</a:t>
            </a:r>
          </a:p>
          <a:p>
            <a:pPr>
              <a:lnSpc>
                <a:spcPct val="115000"/>
              </a:lnSpc>
              <a:buClr>
                <a:srgbClr val="BD582C"/>
              </a:buClr>
              <a:buSzPts val="1000"/>
            </a:pPr>
            <a:r>
              <a:rPr lang="el-GR" sz="2000" dirty="0">
                <a:ea typeface="Times New Roman" panose="02020603050405020304" pitchFamily="18" charset="0"/>
              </a:rPr>
              <a:t>αβεβαιότητα σχετικά με τις συνέπειες της αναφοράς</a:t>
            </a:r>
          </a:p>
          <a:p>
            <a:pPr marL="0" lvl="0" indent="0">
              <a:lnSpc>
                <a:spcPct val="115000"/>
              </a:lnSpc>
              <a:spcAft>
                <a:spcPts val="0"/>
              </a:spcAft>
              <a:buClr>
                <a:srgbClr val="BD582C"/>
              </a:buClr>
              <a:buSzPts val="1000"/>
              <a:buNone/>
            </a:pPr>
            <a:endParaRPr lang="el-GR" sz="2000" b="1" dirty="0">
              <a:ea typeface="Times New Roman" panose="02020603050405020304" pitchFamily="18" charset="0"/>
            </a:endParaRPr>
          </a:p>
          <a:p>
            <a:pPr marL="0" lvl="0" indent="0">
              <a:lnSpc>
                <a:spcPct val="115000"/>
              </a:lnSpc>
              <a:spcAft>
                <a:spcPts val="0"/>
              </a:spcAft>
              <a:buClr>
                <a:srgbClr val="BD582C"/>
              </a:buClr>
              <a:buSzPts val="1000"/>
              <a:buNone/>
            </a:pPr>
            <a:r>
              <a:rPr lang="el-GR" sz="2000" b="1" dirty="0">
                <a:ea typeface="Times New Roman" panose="02020603050405020304" pitchFamily="18" charset="0"/>
              </a:rPr>
              <a:t>εξαιτίας</a:t>
            </a:r>
          </a:p>
          <a:p>
            <a:pPr>
              <a:lnSpc>
                <a:spcPct val="115000"/>
              </a:lnSpc>
              <a:buClr>
                <a:srgbClr val="BD582C"/>
              </a:buClr>
              <a:buSzPts val="1000"/>
            </a:pPr>
            <a:r>
              <a:rPr lang="el-GR" sz="2000" dirty="0">
                <a:ea typeface="Times New Roman" panose="02020603050405020304" pitchFamily="18" charset="0"/>
              </a:rPr>
              <a:t>έλλειψη </a:t>
            </a:r>
            <a:r>
              <a:rPr lang="el-GR" sz="2000" dirty="0" smtClean="0">
                <a:ea typeface="Times New Roman" panose="02020603050405020304" pitchFamily="18" charset="0"/>
              </a:rPr>
              <a:t>ανατροφοδότησης στα άτομα που αξιολογούν από </a:t>
            </a:r>
            <a:r>
              <a:rPr lang="el-GR" sz="2000" dirty="0">
                <a:ea typeface="Times New Roman" panose="02020603050405020304" pitchFamily="18" charset="0"/>
              </a:rPr>
              <a:t>τις αρχές σχετικά με την κατάσταση της έκθεσης</a:t>
            </a:r>
            <a:endParaRPr lang="en-US" sz="2000" dirty="0" smtClean="0">
              <a:ea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9257" y="3244334"/>
            <a:ext cx="10570001" cy="769441"/>
          </a:xfrm>
          <a:prstGeom prst="rect">
            <a:avLst/>
          </a:prstGeom>
        </p:spPr>
        <p:txBody>
          <a:bodyPr wrap="square">
            <a:spAutoFit/>
          </a:bodyPr>
          <a:lstStyle/>
          <a:p>
            <a:pPr algn="ctr"/>
            <a:r>
              <a:rPr lang="el-GR" sz="4400" dirty="0" smtClean="0">
                <a:latin typeface="Segoe UI Black" panose="020B0A02040204020203" pitchFamily="34" charset="0"/>
                <a:ea typeface="Segoe UI Black" panose="020B0A02040204020203" pitchFamily="34" charset="0"/>
                <a:cs typeface="+mj-cs"/>
              </a:rPr>
              <a:t>Αντιμετώπιση υπό-αναφοράς </a:t>
            </a:r>
            <a:r>
              <a:rPr lang="en-US" sz="4400" dirty="0" smtClean="0">
                <a:latin typeface="Segoe UI Black" panose="020B0A02040204020203" pitchFamily="34" charset="0"/>
                <a:ea typeface="Segoe UI Black" panose="020B0A02040204020203" pitchFamily="34" charset="0"/>
                <a:cs typeface="+mj-cs"/>
              </a:rPr>
              <a:t>CAN</a:t>
            </a:r>
            <a:endParaRPr lang="el-GR" sz="4400" dirty="0">
              <a:latin typeface="Segoe UI Black" panose="020B0A02040204020203" pitchFamily="34" charset="0"/>
              <a:ea typeface="Segoe UI Black" panose="020B0A02040204020203" pitchFamily="34" charset="0"/>
              <a:cs typeface="+mj-cs"/>
            </a:endParaRPr>
          </a:p>
        </p:txBody>
      </p:sp>
    </p:spTree>
    <p:extLst>
      <p:ext uri="{BB962C8B-B14F-4D97-AF65-F5344CB8AC3E}">
        <p14:creationId xmlns="" xmlns:p14="http://schemas.microsoft.com/office/powerpoint/2010/main" val="17358176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Αντιμετώπιση </a:t>
            </a:r>
            <a:r>
              <a:rPr lang="el-GR" dirty="0" smtClean="0"/>
              <a:t>υπό-αναφοράς </a:t>
            </a:r>
            <a:r>
              <a:rPr lang="en-US" dirty="0" smtClean="0"/>
              <a:t>CAN</a:t>
            </a:r>
            <a:endParaRPr lang="el-GR" dirty="0"/>
          </a:p>
        </p:txBody>
      </p:sp>
      <p:sp>
        <p:nvSpPr>
          <p:cNvPr id="3" name="Content Placeholder 2"/>
          <p:cNvSpPr>
            <a:spLocks noGrp="1"/>
          </p:cNvSpPr>
          <p:nvPr>
            <p:ph idx="1"/>
          </p:nvPr>
        </p:nvSpPr>
        <p:spPr>
          <a:xfrm>
            <a:off x="595086" y="1158633"/>
            <a:ext cx="11277600" cy="4714417"/>
          </a:xfrm>
        </p:spPr>
        <p:txBody>
          <a:bodyPr>
            <a:noAutofit/>
          </a:bodyPr>
          <a:lstStyle/>
          <a:p>
            <a:endParaRPr lang="el-GR" sz="2000" dirty="0"/>
          </a:p>
          <a:p>
            <a:r>
              <a:rPr lang="el-GR" sz="1900" dirty="0"/>
              <a:t>Συντονισμένη ανταπόκριση στη συμμετοχή CAN</a:t>
            </a:r>
          </a:p>
          <a:p>
            <a:r>
              <a:rPr lang="el-GR" sz="1900" dirty="0"/>
              <a:t>σχετικούς τομείς</a:t>
            </a:r>
          </a:p>
          <a:p>
            <a:r>
              <a:rPr lang="el-GR" sz="1900" dirty="0"/>
              <a:t>Σύσταση εθνικών </a:t>
            </a:r>
            <a:r>
              <a:rPr lang="el-GR" sz="1900" dirty="0" err="1"/>
              <a:t>διατομεακών</a:t>
            </a:r>
            <a:r>
              <a:rPr lang="el-GR" sz="1900" dirty="0"/>
              <a:t> συμβουλίων CAN-MDS που εκπροσωπούν όλους τους σχετικούς τομείς</a:t>
            </a:r>
          </a:p>
          <a:p>
            <a:r>
              <a:rPr lang="el-GR" sz="1900" dirty="0"/>
              <a:t>Υπηρεσίες προστασίας παιδιών / Κοινωνικές υπηρεσίες / Τομέας κοινωνικής </a:t>
            </a:r>
            <a:r>
              <a:rPr lang="el-GR" sz="1900" dirty="0" smtClean="0"/>
              <a:t>πρόνοιας/ </a:t>
            </a:r>
            <a:r>
              <a:rPr lang="el-GR" sz="1900" dirty="0"/>
              <a:t>Υγεία / ψυχική </a:t>
            </a:r>
            <a:r>
              <a:rPr lang="el-GR" sz="1900" dirty="0" smtClean="0"/>
              <a:t>υγεία/ </a:t>
            </a:r>
            <a:r>
              <a:rPr lang="el-GR" sz="1900" dirty="0"/>
              <a:t>Εκπαιδευτικός τομέας (κυβερνητικός και μη κυβερνητικός) </a:t>
            </a:r>
            <a:r>
              <a:rPr lang="el-GR" sz="1900" dirty="0" smtClean="0"/>
              <a:t>/Δικαιοσύνη </a:t>
            </a:r>
            <a:endParaRPr lang="el-GR" sz="1900" dirty="0"/>
          </a:p>
          <a:p>
            <a:r>
              <a:rPr lang="el-GR" sz="1900" dirty="0" smtClean="0"/>
              <a:t>επαγγελματίες </a:t>
            </a:r>
            <a:r>
              <a:rPr lang="el-GR" sz="1900" dirty="0"/>
              <a:t>που εργάζονται με </a:t>
            </a:r>
            <a:r>
              <a:rPr lang="el-GR" sz="1900" dirty="0" smtClean="0"/>
              <a:t>ή </a:t>
            </a:r>
            <a:r>
              <a:rPr lang="el-GR" sz="1900" dirty="0"/>
              <a:t>και για παιδιά</a:t>
            </a:r>
          </a:p>
          <a:p>
            <a:r>
              <a:rPr lang="el-GR" sz="1900" dirty="0" smtClean="0"/>
              <a:t>Δικαστές, </a:t>
            </a:r>
            <a:r>
              <a:rPr lang="el-GR" sz="1900" dirty="0"/>
              <a:t>Αστυνομικοί, Εισαγγελείς, Επαγγελματίες Ιατροδικαστές, </a:t>
            </a:r>
            <a:r>
              <a:rPr lang="el-GR" sz="1900" dirty="0" smtClean="0"/>
              <a:t>Δικηγόροι, Διαμεσολαβητές, </a:t>
            </a:r>
            <a:r>
              <a:rPr lang="el-GR" sz="1900" dirty="0"/>
              <a:t>Κοινωνικοί Λειτουργοί, Επισκέπτες Υγείας, Πάροχοι φροντίδας σε </a:t>
            </a:r>
            <a:r>
              <a:rPr lang="el-GR" sz="1900" dirty="0" smtClean="0"/>
              <a:t>ιδρύματα, </a:t>
            </a:r>
            <a:r>
              <a:rPr lang="el-GR" sz="1900" dirty="0"/>
              <a:t>Ιατροί (γενικοί και εξειδικευμένοι, όπως γυναικολόγοι, παιδίατροι, ορθοπεδικοί και ακτινολόγοι), Μαίες, Νοσηλευτές και Οδοντίατροι. </a:t>
            </a:r>
            <a:r>
              <a:rPr lang="el-GR" sz="1900" dirty="0" smtClean="0"/>
              <a:t>Παιδοψυχίατροι, </a:t>
            </a:r>
            <a:r>
              <a:rPr lang="el-GR" sz="1900" dirty="0"/>
              <a:t>Ψυχίατροι, Ψυχολόγοι Αστυνομικοί (γενικά και εξειδικευμένοι αστυνομικοί ανακριτές σε εγκληματολογικές συνεντεύξεις ή για εγκλήματα κατά ανηλίκων) · Εκπαιδευτικοί </a:t>
            </a:r>
            <a:r>
              <a:rPr lang="el-GR" sz="1900" dirty="0" smtClean="0"/>
              <a:t>(προσχολικό επίπεδο, </a:t>
            </a:r>
            <a:r>
              <a:rPr lang="el-GR" sz="1900" dirty="0"/>
              <a:t>νηπιαγωγείο, πρωτοβάθμια και δευτεροβάθμια εκπαίδευση, για παιδιά με ειδικές ανάγκες), διευθυντές σχολείου κ.λπ.</a:t>
            </a:r>
          </a:p>
        </p:txBody>
      </p:sp>
      <p:sp>
        <p:nvSpPr>
          <p:cNvPr id="6" name="Rectangle 5"/>
          <p:cNvSpPr/>
          <p:nvPr/>
        </p:nvSpPr>
        <p:spPr>
          <a:xfrm>
            <a:off x="838200" y="1555754"/>
            <a:ext cx="10348686" cy="1292662"/>
          </a:xfrm>
          <a:prstGeom prst="rect">
            <a:avLst/>
          </a:prstGeom>
          <a:solidFill>
            <a:schemeClr val="tx2">
              <a:lumMod val="20000"/>
              <a:lumOff val="80000"/>
            </a:schemeClr>
          </a:solidFill>
        </p:spPr>
        <p:txBody>
          <a:bodyPr wrap="square">
            <a:spAutoFit/>
          </a:bodyPr>
          <a:lstStyle/>
          <a:p>
            <a:pPr marL="0" lvl="1">
              <a:buNone/>
            </a:pPr>
            <a:r>
              <a:rPr lang="el-GR" sz="2600" dirty="0">
                <a:solidFill>
                  <a:schemeClr val="accent1"/>
                </a:solidFill>
              </a:rPr>
              <a:t>Η κατάρτιση σε πολλούς οργανισμούς μπορεί να είναι μια οικονομικά αποδοτική προσέγγιση για την οικοδόμηση μιας κοινής κατανόησης της πρόληψης και της βελτίωσης της συνεργασίας των </a:t>
            </a:r>
            <a:r>
              <a:rPr lang="el-GR" sz="2600" dirty="0" smtClean="0">
                <a:solidFill>
                  <a:schemeClr val="accent1"/>
                </a:solidFill>
              </a:rPr>
              <a:t>επαγγελματιών. </a:t>
            </a:r>
            <a:endParaRPr lang="en-US" sz="2600" dirty="0">
              <a:solidFill>
                <a:schemeClr val="accent1"/>
              </a:solidFill>
            </a:endParaRPr>
          </a:p>
        </p:txBody>
      </p:sp>
    </p:spTree>
    <p:extLst>
      <p:ext uri="{BB962C8B-B14F-4D97-AF65-F5344CB8AC3E}">
        <p14:creationId xmlns="" xmlns:p14="http://schemas.microsoft.com/office/powerpoint/2010/main" val="398350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Αντιμετώπιση </a:t>
            </a:r>
            <a:r>
              <a:rPr lang="el-GR" dirty="0" smtClean="0"/>
              <a:t>υπό-αναφοράς </a:t>
            </a:r>
            <a:r>
              <a:rPr lang="en-US" dirty="0" smtClean="0"/>
              <a:t>CAN</a:t>
            </a:r>
            <a:endParaRPr lang="el-GR" dirty="0"/>
          </a:p>
        </p:txBody>
      </p:sp>
      <p:sp>
        <p:nvSpPr>
          <p:cNvPr id="3" name="Content Placeholder 2"/>
          <p:cNvSpPr>
            <a:spLocks noGrp="1"/>
          </p:cNvSpPr>
          <p:nvPr>
            <p:ph idx="1"/>
          </p:nvPr>
        </p:nvSpPr>
        <p:spPr>
          <a:xfrm>
            <a:off x="838199" y="1825625"/>
            <a:ext cx="10976429" cy="4351338"/>
          </a:xfrm>
        </p:spPr>
        <p:txBody>
          <a:bodyPr>
            <a:normAutofit lnSpcReduction="10000"/>
          </a:bodyPr>
          <a:lstStyle/>
          <a:p>
            <a:r>
              <a:rPr lang="el-GR" sz="2200" dirty="0"/>
              <a:t>Οι προκαταλήψεις που επηρεάζουν όταν οι επαγγελματίες αναφέρουν </a:t>
            </a:r>
            <a:r>
              <a:rPr lang="el-GR" sz="2200" dirty="0" smtClean="0"/>
              <a:t>περιπτώσεις CAN </a:t>
            </a:r>
            <a:r>
              <a:rPr lang="el-GR" sz="2200" dirty="0"/>
              <a:t>μπορούν να επηρεάσουν την υπερβολική εκπροσώπηση σοβαρών περιστατικών κακοποίησης - </a:t>
            </a:r>
            <a:r>
              <a:rPr lang="el-GR" sz="2200" dirty="0" smtClean="0"/>
              <a:t>καθιστά </a:t>
            </a:r>
            <a:r>
              <a:rPr lang="el-GR" sz="2200" dirty="0"/>
              <a:t>ακόμη πιο απίθανο για τους επαγγελματίες να αυξάνουν τα όρια «υποψίας» όταν αντιμετωπίζουν λιγότερο αναγνωρίσιμες περιπτώσεις CAN .</a:t>
            </a:r>
          </a:p>
          <a:p>
            <a:pPr lvl="1"/>
            <a:r>
              <a:rPr lang="el-GR" sz="1800" dirty="0"/>
              <a:t>Αυτό υποδηλώνει ότι η εκπαίδευση του τρόπου αναγνώρισης του CAN σε όλα τα σχετικά επαγγέλματα πρέπει να περιλαμβάνει </a:t>
            </a:r>
            <a:r>
              <a:rPr lang="el-GR" sz="1800" dirty="0" smtClean="0"/>
              <a:t>περιγραφές </a:t>
            </a:r>
            <a:r>
              <a:rPr lang="el-GR" sz="1800" dirty="0"/>
              <a:t>/ δείκτες όλων των αναγνωρίσιμων τύπων CAN</a:t>
            </a:r>
          </a:p>
          <a:p>
            <a:endParaRPr lang="el-GR" sz="2200" dirty="0"/>
          </a:p>
          <a:p>
            <a:r>
              <a:rPr lang="el-GR" sz="2200" dirty="0"/>
              <a:t>Η έρευνα έχει δείξει ότι οι επαγγελματίες στους σχετικούς τομείς είναι πιο πιθανό να αναφέρουν ύποπτα περιστατικά CAN όταν παρατηρούν παράγοντες στο πλαίσιο των περιπτώσεων που </a:t>
            </a:r>
            <a:r>
              <a:rPr lang="el-GR" sz="2200" dirty="0" smtClean="0"/>
              <a:t>έχουν περιέλθει εις γνώσιν τους (ή </a:t>
            </a:r>
            <a:r>
              <a:rPr lang="el-GR" sz="2200" dirty="0"/>
              <a:t>απλώς πιστεύουν) που σχετίζονται στενά με </a:t>
            </a:r>
            <a:r>
              <a:rPr lang="el-GR" sz="2200" dirty="0" smtClean="0"/>
              <a:t>περιπτώσεις </a:t>
            </a:r>
            <a:r>
              <a:rPr lang="el-GR" sz="2200" dirty="0"/>
              <a:t>CAN.</a:t>
            </a:r>
          </a:p>
          <a:p>
            <a:pPr lvl="1"/>
            <a:r>
              <a:rPr lang="el-GR" sz="1800" dirty="0"/>
              <a:t>Αυτό υποδηλώνει την ανάγκη επέκτασης σε όλα τα σχετικά επαγγέλματα της βάσης αποδεικτικών στοιχείων για την αναγνώριση παιδιών που διατρέχουν υψηλό κίνδυνο κακοποίησης.</a:t>
            </a:r>
            <a:endParaRPr lang="en-US" sz="1800" dirty="0" smtClean="0"/>
          </a:p>
        </p:txBody>
      </p:sp>
    </p:spTree>
    <p:extLst>
      <p:ext uri="{BB962C8B-B14F-4D97-AF65-F5344CB8AC3E}">
        <p14:creationId xmlns="" xmlns:p14="http://schemas.microsoft.com/office/powerpoint/2010/main" val="8580003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
            </a:r>
            <a:br>
              <a:rPr lang="el-GR" dirty="0"/>
            </a:br>
            <a:r>
              <a:rPr lang="el-GR" dirty="0"/>
              <a:t>Δημιουργία ικανοτήτων στο πλαίσιο του CAN-MDS</a:t>
            </a:r>
          </a:p>
        </p:txBody>
      </p:sp>
      <p:sp>
        <p:nvSpPr>
          <p:cNvPr id="3" name="Content Placeholder 2"/>
          <p:cNvSpPr>
            <a:spLocks noGrp="1"/>
          </p:cNvSpPr>
          <p:nvPr>
            <p:ph idx="1"/>
          </p:nvPr>
        </p:nvSpPr>
        <p:spPr/>
        <p:txBody>
          <a:bodyPr>
            <a:normAutofit/>
          </a:bodyPr>
          <a:lstStyle/>
          <a:p>
            <a:endParaRPr lang="el-GR" sz="2200" dirty="0"/>
          </a:p>
          <a:p>
            <a:r>
              <a:rPr lang="el-GR" sz="2200" dirty="0"/>
              <a:t>Ανάπτυξη ικανοτήτων </a:t>
            </a:r>
            <a:r>
              <a:rPr lang="el-GR" sz="2200" dirty="0" err="1"/>
              <a:t>πολυεπιστημονικών</a:t>
            </a:r>
            <a:r>
              <a:rPr lang="el-GR" sz="2200" dirty="0"/>
              <a:t> επαγγελματιών που εργάζονται με παιδιά</a:t>
            </a:r>
          </a:p>
          <a:p>
            <a:pPr lvl="1"/>
            <a:r>
              <a:rPr lang="el-GR" sz="1800" dirty="0"/>
              <a:t>ευαισθητοποίηση σχετικά με την κακομεταχείριση παιδιών και τον </a:t>
            </a:r>
            <a:r>
              <a:rPr lang="el-GR" sz="1800" dirty="0" err="1"/>
              <a:t>επιπολασμό</a:t>
            </a:r>
            <a:r>
              <a:rPr lang="el-GR" sz="1800" dirty="0"/>
              <a:t> και τις επιπτώσεις της</a:t>
            </a:r>
          </a:p>
          <a:p>
            <a:pPr lvl="1"/>
            <a:r>
              <a:rPr lang="el-GR" sz="1800" dirty="0"/>
              <a:t>πώς να αναγνωρίζετε σημάδια κακοποίησης και παραμέλησης παιδιών</a:t>
            </a:r>
          </a:p>
          <a:p>
            <a:pPr lvl="1"/>
            <a:r>
              <a:rPr lang="el-GR" sz="1800" dirty="0"/>
              <a:t>ποιες είναι οι εθνικές εντολές για την υποβολή εκθέσεων CAN και το νομικό πλαίσιο</a:t>
            </a:r>
          </a:p>
          <a:p>
            <a:pPr lvl="1"/>
            <a:r>
              <a:rPr lang="el-GR" sz="1800" dirty="0"/>
              <a:t>γιατί και πώς να αναφέρετε (επισημαίνοντας τη διαδικασία αναφοράς και παραπομπής υποθέσεων σε κατάλληλες υπηρεσίες)</a:t>
            </a:r>
          </a:p>
          <a:p>
            <a:pPr lvl="1"/>
            <a:r>
              <a:rPr lang="el-GR" sz="1800" dirty="0"/>
              <a:t>διευκολύνοντας την έγκαιρη παρέμβαση ή υποστήριξη για γονείς και φροντιστές</a:t>
            </a:r>
            <a:endParaRPr lang="en-US" sz="1800" dirty="0" smtClean="0"/>
          </a:p>
        </p:txBody>
      </p:sp>
    </p:spTree>
    <p:extLst>
      <p:ext uri="{BB962C8B-B14F-4D97-AF65-F5344CB8AC3E}">
        <p14:creationId xmlns="" xmlns:p14="http://schemas.microsoft.com/office/powerpoint/2010/main" val="7044094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Αντιμετώπιση </a:t>
            </a:r>
            <a:r>
              <a:rPr lang="el-GR" dirty="0" smtClean="0"/>
              <a:t>υπό-αναφοράς </a:t>
            </a:r>
            <a:r>
              <a:rPr lang="en-US" dirty="0" smtClean="0"/>
              <a:t>CAN</a:t>
            </a:r>
            <a:endParaRPr lang="el-GR" dirty="0"/>
          </a:p>
        </p:txBody>
      </p:sp>
      <p:sp>
        <p:nvSpPr>
          <p:cNvPr id="3" name="Content Placeholder 2"/>
          <p:cNvSpPr>
            <a:spLocks noGrp="1"/>
          </p:cNvSpPr>
          <p:nvPr>
            <p:ph idx="1"/>
          </p:nvPr>
        </p:nvSpPr>
        <p:spPr>
          <a:xfrm>
            <a:off x="838200" y="1540616"/>
            <a:ext cx="10515600" cy="4047877"/>
          </a:xfrm>
        </p:spPr>
        <p:txBody>
          <a:bodyPr>
            <a:noAutofit/>
          </a:bodyPr>
          <a:lstStyle/>
          <a:p>
            <a:endParaRPr lang="el-GR" sz="2200" b="1" dirty="0"/>
          </a:p>
          <a:p>
            <a:r>
              <a:rPr lang="el-GR" sz="2200" b="1" dirty="0"/>
              <a:t>Εργαλεία και κοινή μεθοδολογία που απευθύνεται σε όλους τους ενδιαφερόμενους</a:t>
            </a:r>
          </a:p>
          <a:p>
            <a:pPr lvl="1"/>
            <a:r>
              <a:rPr lang="el-GR" sz="1800" b="1" dirty="0"/>
              <a:t>Εργαλειοθήκη CAN-MDS (ηλεκτρονική εφαρμογή, Εγχειρίδιο χειριστή, πρωτόκολλο συλλογής δεδομένων)</a:t>
            </a:r>
          </a:p>
          <a:p>
            <a:r>
              <a:rPr lang="el-GR" sz="2200" b="1" dirty="0"/>
              <a:t>Ορισμοί περίπτωσης</a:t>
            </a:r>
          </a:p>
          <a:p>
            <a:pPr lvl="1"/>
            <a:r>
              <a:rPr lang="el-GR" sz="1800" b="1" dirty="0" smtClean="0"/>
              <a:t>Με βάση την Επιτροπή </a:t>
            </a:r>
            <a:r>
              <a:rPr lang="el-GR" sz="1800" b="1" dirty="0"/>
              <a:t>των Ηνωμένων Εθνών για τα Δικαιώματα του Παιδιού </a:t>
            </a:r>
            <a:r>
              <a:rPr lang="el-GR" sz="1800" b="1" dirty="0" smtClean="0"/>
              <a:t>και το Γενικό </a:t>
            </a:r>
            <a:r>
              <a:rPr lang="el-GR" sz="1800" b="1" dirty="0"/>
              <a:t>σχόλιο αριθ. 13 (2011), «Το δικαίωμα του παιδιού στην ελευθερία από κάθε μορφή βίας» [CRC / C / GC / 13 (2011) ]</a:t>
            </a:r>
          </a:p>
          <a:p>
            <a:pPr lvl="1"/>
            <a:r>
              <a:rPr lang="el-GR" sz="1800" b="1" dirty="0"/>
              <a:t>Επιπλέον, έγινε μια περαιτέρω αναθεώρηση που περιλαμβάνει</a:t>
            </a:r>
          </a:p>
          <a:p>
            <a:pPr lvl="2"/>
            <a:r>
              <a:rPr lang="el-GR" sz="1400" b="1" dirty="0"/>
              <a:t>Άρθρο 19 της UNCRC</a:t>
            </a:r>
          </a:p>
          <a:p>
            <a:pPr lvl="2"/>
            <a:r>
              <a:rPr lang="el-GR" sz="1400" b="1" dirty="0"/>
              <a:t>η παγκόσμια έκθεση για το VAC (2006)</a:t>
            </a:r>
          </a:p>
          <a:p>
            <a:r>
              <a:rPr lang="el-GR" sz="2200" b="1" dirty="0"/>
              <a:t>Ορισμοί </a:t>
            </a:r>
            <a:r>
              <a:rPr lang="el-GR" sz="2200" b="1" dirty="0" smtClean="0"/>
              <a:t>ΠΟΥ </a:t>
            </a:r>
            <a:r>
              <a:rPr lang="el-GR" sz="2200" b="1" dirty="0"/>
              <a:t>και ISPCAN (2006) και</a:t>
            </a:r>
          </a:p>
          <a:p>
            <a:r>
              <a:rPr lang="el-GR" sz="2200" b="1" dirty="0"/>
              <a:t>Ορισμοί CDC (2008)</a:t>
            </a:r>
            <a:endParaRPr lang="el-GR" sz="2200" dirty="0"/>
          </a:p>
        </p:txBody>
      </p:sp>
    </p:spTree>
    <p:extLst>
      <p:ext uri="{BB962C8B-B14F-4D97-AF65-F5344CB8AC3E}">
        <p14:creationId xmlns="" xmlns:p14="http://schemas.microsoft.com/office/powerpoint/2010/main" val="13759263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28" y="60329"/>
            <a:ext cx="8681356" cy="829136"/>
          </a:xfrm>
        </p:spPr>
        <p:txBody>
          <a:bodyPr>
            <a:normAutofit fontScale="90000"/>
          </a:bodyPr>
          <a:lstStyle/>
          <a:p>
            <a:r>
              <a:rPr lang="el-GR" sz="2600" dirty="0"/>
              <a:t/>
            </a:r>
            <a:br>
              <a:rPr lang="el-GR" sz="2600" dirty="0"/>
            </a:br>
            <a:r>
              <a:rPr lang="el-GR" sz="2600" dirty="0"/>
              <a:t>Λειτουργικότητα των εννοιολογικών ορισμών CAN</a:t>
            </a:r>
          </a:p>
        </p:txBody>
      </p:sp>
      <p:sp>
        <p:nvSpPr>
          <p:cNvPr id="3" name="Content Placeholder 2"/>
          <p:cNvSpPr>
            <a:spLocks noGrp="1"/>
          </p:cNvSpPr>
          <p:nvPr>
            <p:ph idx="1"/>
          </p:nvPr>
        </p:nvSpPr>
        <p:spPr>
          <a:xfrm>
            <a:off x="8748483" y="112537"/>
            <a:ext cx="3327403" cy="2598057"/>
          </a:xfrm>
          <a:solidFill>
            <a:schemeClr val="bg1"/>
          </a:solidFill>
        </p:spPr>
        <p:txBody>
          <a:bodyPr>
            <a:noAutofit/>
          </a:bodyPr>
          <a:lstStyle/>
          <a:p>
            <a:pPr marL="0" indent="0" algn="just">
              <a:spcBef>
                <a:spcPts val="0"/>
              </a:spcBef>
              <a:buNone/>
            </a:pPr>
            <a:r>
              <a:rPr lang="el-GR" sz="1600" dirty="0"/>
              <a:t>Το CAN-MDS ενσωματώνει τους κύριους τύπους CAN, δευτερεύοντες τύπους κάτω από κάθε κύριο τύπο και </a:t>
            </a:r>
            <a:r>
              <a:rPr lang="el-GR" sz="1600" dirty="0" smtClean="0"/>
              <a:t>μορφή </a:t>
            </a:r>
            <a:r>
              <a:rPr lang="el-GR" sz="1600" dirty="0"/>
              <a:t>(</a:t>
            </a:r>
            <a:r>
              <a:rPr lang="el-GR" sz="1600" dirty="0" err="1"/>
              <a:t>ες</a:t>
            </a:r>
            <a:r>
              <a:rPr lang="el-GR" sz="1600" dirty="0"/>
              <a:t>) κάτω από κάθε δευτερεύοντα τύπο (πράξεις κακομεταχείρισης που διαπράττονται και παραλείψεις).</a:t>
            </a:r>
          </a:p>
          <a:p>
            <a:pPr marL="0" indent="0" algn="just">
              <a:spcBef>
                <a:spcPts val="0"/>
              </a:spcBef>
              <a:buNone/>
            </a:pPr>
            <a:r>
              <a:rPr lang="el-GR" sz="1600" dirty="0">
                <a:solidFill>
                  <a:schemeClr val="accent1">
                    <a:lumMod val="75000"/>
                  </a:schemeClr>
                </a:solidFill>
              </a:rPr>
              <a:t>Ο χειριστής, ανάλογα με την εξοικείωσή του με τους ορισμούς CAN, μπορεί να ακολουθήσει μια διαφορετική διαδρομή</a:t>
            </a:r>
          </a:p>
        </p:txBody>
      </p:sp>
      <p:pic>
        <p:nvPicPr>
          <p:cNvPr id="4" name="Picture 3"/>
          <p:cNvPicPr>
            <a:picLocks noChangeAspect="1"/>
          </p:cNvPicPr>
          <p:nvPr/>
        </p:nvPicPr>
        <p:blipFill rotWithShape="1">
          <a:blip r:embed="rId3"/>
          <a:srcRect l="8192" t="23704" r="14604" b="7513"/>
          <a:stretch/>
        </p:blipFill>
        <p:spPr>
          <a:xfrm>
            <a:off x="10882" y="1570268"/>
            <a:ext cx="8737601" cy="4717143"/>
          </a:xfrm>
          <a:prstGeom prst="rect">
            <a:avLst/>
          </a:prstGeom>
        </p:spPr>
      </p:pic>
      <p:sp>
        <p:nvSpPr>
          <p:cNvPr id="5" name="Rectangle 4"/>
          <p:cNvSpPr/>
          <p:nvPr/>
        </p:nvSpPr>
        <p:spPr>
          <a:xfrm>
            <a:off x="1669143" y="3802521"/>
            <a:ext cx="6096000" cy="1200329"/>
          </a:xfrm>
          <a:prstGeom prst="rect">
            <a:avLst/>
          </a:prstGeom>
          <a:solidFill>
            <a:schemeClr val="accent4"/>
          </a:solidFill>
        </p:spPr>
        <p:txBody>
          <a:bodyPr>
            <a:spAutoFit/>
          </a:bodyPr>
          <a:lstStyle/>
          <a:p>
            <a:pPr algn="ctr"/>
            <a:endParaRPr lang="el-GR" dirty="0"/>
          </a:p>
          <a:p>
            <a:pPr algn="ctr"/>
            <a:r>
              <a:rPr lang="el-GR" dirty="0"/>
              <a:t>Λεπτομέρειες σχετικά με τη λειτουργία CAN είναι διαθέσιμες στο Εγχειρίδιο χειριστή στην ενότητα DE_I3 </a:t>
            </a:r>
            <a:r>
              <a:rPr lang="el-GR" dirty="0" smtClean="0"/>
              <a:t>«Μορφή </a:t>
            </a:r>
            <a:r>
              <a:rPr lang="el-GR" dirty="0"/>
              <a:t>(</a:t>
            </a:r>
            <a:r>
              <a:rPr lang="el-GR" dirty="0" err="1"/>
              <a:t>ες</a:t>
            </a:r>
            <a:r>
              <a:rPr lang="el-GR" dirty="0"/>
              <a:t>) κακοποίησης»</a:t>
            </a:r>
          </a:p>
        </p:txBody>
      </p:sp>
      <p:sp>
        <p:nvSpPr>
          <p:cNvPr id="6" name="Rectangle 5"/>
          <p:cNvSpPr/>
          <p:nvPr/>
        </p:nvSpPr>
        <p:spPr>
          <a:xfrm>
            <a:off x="8868229" y="2833966"/>
            <a:ext cx="3207657" cy="1923604"/>
          </a:xfrm>
          <a:prstGeom prst="rect">
            <a:avLst/>
          </a:prstGeom>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a:spAutoFit/>
          </a:bodyPr>
          <a:lstStyle/>
          <a:p>
            <a:pPr lvl="0">
              <a:spcBef>
                <a:spcPts val="0"/>
              </a:spcBef>
            </a:pPr>
            <a:r>
              <a:rPr lang="el-GR" sz="1700" dirty="0" smtClean="0">
                <a:solidFill>
                  <a:schemeClr val="tx1"/>
                </a:solidFill>
              </a:rPr>
              <a:t>Χειριστές </a:t>
            </a:r>
            <a:r>
              <a:rPr lang="el-GR" sz="1700" dirty="0">
                <a:solidFill>
                  <a:schemeClr val="tx1"/>
                </a:solidFill>
              </a:rPr>
              <a:t>που ΔΕΝ είναι εξοικειωμένοι με τους ορισμούς CAN: διαδικασία από τη βάση προς τα πάνω (από κοινώς κατανοητές πράξεις και παραλείψεις έως ευρύτερες έννοιες του CAN)</a:t>
            </a:r>
          </a:p>
        </p:txBody>
      </p:sp>
      <p:sp>
        <p:nvSpPr>
          <p:cNvPr id="7" name="Rectangle 6"/>
          <p:cNvSpPr/>
          <p:nvPr/>
        </p:nvSpPr>
        <p:spPr>
          <a:xfrm>
            <a:off x="8868229" y="4708085"/>
            <a:ext cx="3207657" cy="1815882"/>
          </a:xfrm>
          <a:prstGeom prst="rect">
            <a:avLst/>
          </a:prstGeom>
          <a:noFill/>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wrap="square">
            <a:spAutoFit/>
          </a:bodyPr>
          <a:lstStyle/>
          <a:p>
            <a:pPr lvl="0">
              <a:spcBef>
                <a:spcPts val="0"/>
              </a:spcBef>
            </a:pPr>
            <a:r>
              <a:rPr lang="el-GR" sz="1600" dirty="0" smtClean="0">
                <a:solidFill>
                  <a:schemeClr val="accent1"/>
                </a:solidFill>
              </a:rPr>
              <a:t>Τελεστές </a:t>
            </a:r>
            <a:r>
              <a:rPr lang="el-GR" sz="1600" dirty="0">
                <a:solidFill>
                  <a:schemeClr val="accent1"/>
                </a:solidFill>
              </a:rPr>
              <a:t>που είναι εξοικειωμένοι με τους ορισμούς CAN: μια διαδικασία από πάνω προς τα κάτω (από τους βασικούς εννοιολογικά καθορισμένους τύπους CAN σε συγκεκριμένες πράξεις και παραλείψεις)</a:t>
            </a:r>
            <a:endParaRPr lang="el-GR" sz="1600" dirty="0"/>
          </a:p>
        </p:txBody>
      </p:sp>
      <p:sp>
        <p:nvSpPr>
          <p:cNvPr id="8" name="Rounded Rectangle 7"/>
          <p:cNvSpPr/>
          <p:nvPr/>
        </p:nvSpPr>
        <p:spPr>
          <a:xfrm>
            <a:off x="7982860" y="1323524"/>
            <a:ext cx="711200" cy="5033732"/>
          </a:xfrm>
          <a:prstGeom prst="roundRect">
            <a:avLst>
              <a:gd name="adj" fmla="val 50000"/>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el-GR"/>
          </a:p>
        </p:txBody>
      </p:sp>
      <p:sp>
        <p:nvSpPr>
          <p:cNvPr id="9" name="Rounded Rectangle 8"/>
          <p:cNvSpPr/>
          <p:nvPr/>
        </p:nvSpPr>
        <p:spPr>
          <a:xfrm>
            <a:off x="67127" y="1194263"/>
            <a:ext cx="711200" cy="5033732"/>
          </a:xfrm>
          <a:prstGeom prst="roundRect">
            <a:avLst>
              <a:gd name="adj" fmla="val 50000"/>
            </a:avLst>
          </a:prstGeom>
          <a:noFill/>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Tree>
    <p:extLst>
      <p:ext uri="{BB962C8B-B14F-4D97-AF65-F5344CB8AC3E}">
        <p14:creationId xmlns="" xmlns:p14="http://schemas.microsoft.com/office/powerpoint/2010/main" val="263274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1000"/>
                                        <p:tgtEl>
                                          <p:spTgt spid="3">
                                            <p:bg/>
                                          </p:spTgt>
                                        </p:tgtEl>
                                      </p:cBhvr>
                                    </p:animEffect>
                                    <p:anim calcmode="lin" valueType="num">
                                      <p:cBhvr>
                                        <p:cTn id="13" dur="1000" fill="hold"/>
                                        <p:tgtEl>
                                          <p:spTgt spid="3">
                                            <p:bg/>
                                          </p:spTgt>
                                        </p:tgtEl>
                                        <p:attrNameLst>
                                          <p:attrName>ppt_x</p:attrName>
                                        </p:attrNameLst>
                                      </p:cBhvr>
                                      <p:tavLst>
                                        <p:tav tm="0">
                                          <p:val>
                                            <p:strVal val="#ppt_x"/>
                                          </p:val>
                                        </p:tav>
                                        <p:tav tm="100000">
                                          <p:val>
                                            <p:strVal val="#ppt_x"/>
                                          </p:val>
                                        </p:tav>
                                      </p:tavLst>
                                    </p:anim>
                                    <p:anim calcmode="lin" valueType="num">
                                      <p:cBhvr>
                                        <p:cTn id="14" dur="1000" fill="hold"/>
                                        <p:tgtEl>
                                          <p:spTgt spid="3">
                                            <p:bg/>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7" grpId="0" animBg="1"/>
      <p:bldP spid="8"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
            </a:r>
            <a:br>
              <a:rPr lang="el-GR" dirty="0"/>
            </a:br>
            <a:r>
              <a:rPr lang="el-GR" dirty="0"/>
              <a:t>Σημαντικές υπενθυμίσεις σχετικά με τις εργασίες των χειριστών CAN-MDS</a:t>
            </a:r>
          </a:p>
        </p:txBody>
      </p:sp>
      <p:sp>
        <p:nvSpPr>
          <p:cNvPr id="3" name="Content Placeholder 2"/>
          <p:cNvSpPr>
            <a:spLocks noGrp="1"/>
          </p:cNvSpPr>
          <p:nvPr>
            <p:ph idx="1"/>
          </p:nvPr>
        </p:nvSpPr>
        <p:spPr/>
        <p:txBody>
          <a:bodyPr>
            <a:noAutofit/>
          </a:bodyPr>
          <a:lstStyle/>
          <a:p>
            <a:pPr marL="0" indent="0" algn="just">
              <a:buNone/>
            </a:pPr>
            <a:r>
              <a:rPr lang="el-GR" sz="1800" dirty="0" smtClean="0"/>
              <a:t>Καταγράφονται </a:t>
            </a:r>
            <a:r>
              <a:rPr lang="el-GR" sz="1800" dirty="0"/>
              <a:t>/ αναφέρονται περιπτώσεις παιδικής κακοποίησης ανεξάρτητα από τυχόν σχέδια για μελλοντική δράση στην περίπτωση που ο Χειριστής ή ο επόπτης εργασίας του, ή οποιοσδήποτε άλλος, μπορεί να </a:t>
            </a:r>
            <a:r>
              <a:rPr lang="el-GR" sz="1800" dirty="0" smtClean="0"/>
              <a:t>έχει </a:t>
            </a:r>
            <a:r>
              <a:rPr lang="el-GR" sz="1800" dirty="0" smtClean="0">
                <a:sym typeface="Wingdings" panose="05000000000000000000" pitchFamily="2" charset="2"/>
              </a:rPr>
              <a:t></a:t>
            </a:r>
            <a:r>
              <a:rPr lang="el-GR" sz="1800" dirty="0" smtClean="0"/>
              <a:t> </a:t>
            </a:r>
            <a:r>
              <a:rPr lang="el-GR" sz="1800" dirty="0">
                <a:solidFill>
                  <a:schemeClr val="accent1"/>
                </a:solidFill>
              </a:rPr>
              <a:t>αυτό σημαίνει ότι ο Χειριστής κατά την εγγραφή της υπόθεσης CAN στο σύστημα δεν χρειάζεται να γνωρίζει ήδη ή να έχει αποφασίσει ή ακόμη και να γνωμοδοτήσει σχετικά με το είδος της παρέμβασης που μπορεί να χρειαστεί να ακολουθήσει</a:t>
            </a:r>
          </a:p>
          <a:p>
            <a:pPr marL="0" indent="0" algn="just">
              <a:buNone/>
            </a:pPr>
            <a:endParaRPr lang="el-GR" sz="1800" dirty="0"/>
          </a:p>
          <a:p>
            <a:pPr marL="0" indent="0" algn="just">
              <a:buNone/>
            </a:pPr>
            <a:r>
              <a:rPr lang="el-GR" sz="1800" dirty="0"/>
              <a:t>Καταγράφονται / αναφέρονται περιπτώσεις κακοποίησης παιδιών ανεξάρτητα από την τεκμηρίωση </a:t>
            </a:r>
            <a:r>
              <a:rPr lang="el-GR" sz="1800" dirty="0" smtClean="0">
                <a:sym typeface="Wingdings" panose="05000000000000000000" pitchFamily="2" charset="2"/>
              </a:rPr>
              <a:t></a:t>
            </a:r>
            <a:r>
              <a:rPr lang="el-GR" sz="1800" dirty="0" smtClean="0"/>
              <a:t> </a:t>
            </a:r>
            <a:r>
              <a:rPr lang="el-GR" sz="1800" dirty="0">
                <a:solidFill>
                  <a:schemeClr val="accent1"/>
                </a:solidFill>
              </a:rPr>
              <a:t>αυτό σημαίνει επίσης ότι ο Διαχειριστής δεν χρειάζεται πρώτα να αποδείξει την αλήθεια της υποψίας του πριν καταγράψει την υπόθεση. Απλώς καταγράφουν καθώς συναντούν το περιστατικό / περίπτωση.</a:t>
            </a:r>
          </a:p>
          <a:p>
            <a:pPr marL="0" indent="0" algn="just">
              <a:buNone/>
            </a:pPr>
            <a:endParaRPr lang="el-GR" sz="1800" dirty="0"/>
          </a:p>
          <a:p>
            <a:pPr marL="0" indent="0" algn="just">
              <a:buNone/>
            </a:pPr>
            <a:r>
              <a:rPr lang="el-GR" sz="1800" dirty="0"/>
              <a:t>Η υπάρχουσα βιβλιογραφία περιγράφει αποφάσεις σχετικά με τον βαθμό βλάβης ή / και τον μελλοντικό κίνδυνο βλάβης ως ζωτικής σημασίας για την υποβολή έκθεσης CAN </a:t>
            </a:r>
            <a:r>
              <a:rPr lang="el-GR" sz="1800" dirty="0" smtClean="0">
                <a:sym typeface="Wingdings" panose="05000000000000000000" pitchFamily="2" charset="2"/>
              </a:rPr>
              <a:t></a:t>
            </a:r>
            <a:r>
              <a:rPr lang="el-GR" sz="1800" dirty="0" smtClean="0"/>
              <a:t> </a:t>
            </a:r>
            <a:r>
              <a:rPr lang="el-GR" sz="1800" dirty="0" smtClean="0">
                <a:solidFill>
                  <a:schemeClr val="accent1"/>
                </a:solidFill>
              </a:rPr>
              <a:t>Οι </a:t>
            </a:r>
            <a:r>
              <a:rPr lang="el-GR" sz="1800" dirty="0">
                <a:solidFill>
                  <a:schemeClr val="accent1"/>
                </a:solidFill>
              </a:rPr>
              <a:t>χειριστές CAN-MDS δεν χρειάζεται να αποφασίσουν εάν το παιδί στην περίπτωση που καταγράφουν φέρει ορατή βλάβη ως προϋπόθεση για καταγραφή</a:t>
            </a:r>
            <a:endParaRPr lang="en-US" sz="1800" dirty="0">
              <a:solidFill>
                <a:schemeClr val="accent1"/>
              </a:solidFill>
            </a:endParaRPr>
          </a:p>
        </p:txBody>
      </p:sp>
    </p:spTree>
    <p:extLst>
      <p:ext uri="{BB962C8B-B14F-4D97-AF65-F5344CB8AC3E}">
        <p14:creationId xmlns="" xmlns:p14="http://schemas.microsoft.com/office/powerpoint/2010/main" val="41287893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el-GR" sz="2400" dirty="0">
                <a:solidFill>
                  <a:schemeClr val="accent1"/>
                </a:solidFill>
              </a:rPr>
              <a:t/>
            </a:r>
            <a:br>
              <a:rPr lang="el-GR" sz="2400" dirty="0">
                <a:solidFill>
                  <a:schemeClr val="accent1"/>
                </a:solidFill>
              </a:rPr>
            </a:br>
            <a:r>
              <a:rPr lang="el-GR" sz="2400" dirty="0">
                <a:solidFill>
                  <a:schemeClr val="accent1"/>
                </a:solidFill>
              </a:rPr>
              <a:t>Η απάντηση CAN-MDS στην υποβολή αναφορών</a:t>
            </a: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30200" y="1666875"/>
            <a:ext cx="11328400" cy="4175125"/>
          </a:xfrm>
          <a:prstGeom prst="rect">
            <a:avLst/>
          </a:prstGeom>
        </p:spPr>
        <p:txBody>
          <a:bodyPr>
            <a:normAutofit fontScale="92500"/>
          </a:bodyPr>
          <a:lstStyle/>
          <a:p>
            <a:pPr algn="just" fontAlgn="base">
              <a:lnSpc>
                <a:spcPct val="100000"/>
              </a:lnSpc>
              <a:spcBef>
                <a:spcPct val="0"/>
              </a:spcBef>
              <a:spcAft>
                <a:spcPct val="0"/>
              </a:spcAft>
              <a:buSzPts val="1000"/>
              <a:buFont typeface="Wingdings 3" panose="05040102010807070707" pitchFamily="18" charset="2"/>
              <a:buChar char="´"/>
            </a:pPr>
            <a:r>
              <a:rPr lang="el-GR" sz="2200" dirty="0"/>
              <a:t>Ακριβής και αξιόπιστη, σε διάφορους τομείς, η αναφορά του CAN είναι απαραίτητη για την παρακολούθηση της προστασίας και της ευημερίας των παιδιών και για τον εντοπισμό των πιο αναγκαίων παρεμβάσεων.</a:t>
            </a:r>
          </a:p>
          <a:p>
            <a:pPr algn="just" fontAlgn="base">
              <a:lnSpc>
                <a:spcPct val="100000"/>
              </a:lnSpc>
              <a:spcBef>
                <a:spcPct val="0"/>
              </a:spcBef>
              <a:spcAft>
                <a:spcPct val="0"/>
              </a:spcAft>
              <a:buSzPts val="1000"/>
              <a:buFont typeface="Wingdings 3" panose="05040102010807070707" pitchFamily="18" charset="2"/>
              <a:buChar char="´"/>
            </a:pPr>
            <a:endParaRPr lang="el-GR" sz="2200" dirty="0"/>
          </a:p>
          <a:p>
            <a:pPr algn="just" fontAlgn="base">
              <a:lnSpc>
                <a:spcPct val="100000"/>
              </a:lnSpc>
              <a:spcBef>
                <a:spcPct val="0"/>
              </a:spcBef>
              <a:spcAft>
                <a:spcPct val="0"/>
              </a:spcAft>
              <a:buSzPts val="1000"/>
              <a:buFont typeface="Wingdings 3" panose="05040102010807070707" pitchFamily="18" charset="2"/>
              <a:buChar char="´"/>
            </a:pPr>
            <a:r>
              <a:rPr lang="el-GR" sz="2200" dirty="0"/>
              <a:t>Η </a:t>
            </a:r>
            <a:r>
              <a:rPr lang="el-GR" sz="2200" dirty="0" smtClean="0"/>
              <a:t>υπό-αναφορά </a:t>
            </a:r>
            <a:r>
              <a:rPr lang="el-GR" sz="2200" dirty="0"/>
              <a:t>του CAN φαίνεται να είναι συστηματική, κοινή και </a:t>
            </a:r>
            <a:r>
              <a:rPr lang="el-GR" sz="2200" dirty="0" smtClean="0"/>
              <a:t>αδύνατο </a:t>
            </a:r>
            <a:r>
              <a:rPr lang="el-GR" sz="2200" dirty="0"/>
              <a:t>να υπολογιστεί λόγω ποικίλων αιτιών και επιρροών, πολλές από αυτές σχετίζονται με τη φύση των εμπλεκόμενων πράξεων και με την εκμετάλλευση της εμπιστοσύνης, της ευθύνης και της ασυμμετρίας ισχύος μεταξύ των παιδιών και τους ενήλικες φροντίδας τους.</a:t>
            </a:r>
          </a:p>
          <a:p>
            <a:pPr algn="just" fontAlgn="base">
              <a:lnSpc>
                <a:spcPct val="100000"/>
              </a:lnSpc>
              <a:spcBef>
                <a:spcPct val="0"/>
              </a:spcBef>
              <a:spcAft>
                <a:spcPct val="0"/>
              </a:spcAft>
              <a:buSzPts val="1000"/>
              <a:buFont typeface="Wingdings 3" panose="05040102010807070707" pitchFamily="18" charset="2"/>
              <a:buChar char="´"/>
            </a:pPr>
            <a:endParaRPr lang="el-GR" sz="2200" dirty="0"/>
          </a:p>
          <a:p>
            <a:pPr algn="just" fontAlgn="base">
              <a:lnSpc>
                <a:spcPct val="100000"/>
              </a:lnSpc>
              <a:spcBef>
                <a:spcPct val="0"/>
              </a:spcBef>
              <a:spcAft>
                <a:spcPct val="0"/>
              </a:spcAft>
              <a:buSzPts val="1000"/>
              <a:buFont typeface="Wingdings 3" panose="05040102010807070707" pitchFamily="18" charset="2"/>
              <a:buChar char="´"/>
            </a:pPr>
            <a:r>
              <a:rPr lang="el-GR" sz="2200" dirty="0">
                <a:solidFill>
                  <a:schemeClr val="accent1"/>
                </a:solidFill>
              </a:rPr>
              <a:t>Η ανεπαρκής αναφορά στο παρόν πλαίσιο αναφέρεται σε όλες τις πρακτικές και τα αντίστοιχα αποτελέσματά τους, τα οποία καταλήγουν σε περιστατικά CAN που καταγράφονται σε κρατικό επίπεδο, παγκοσμίως, ως ένα μικρό κλάσμα του εκτιμώμενου μεγέθους του φαινομένου.</a:t>
            </a:r>
            <a:endParaRPr lang="en-US" sz="2200" dirty="0">
              <a:solidFill>
                <a:schemeClr val="accent1"/>
              </a:solidFill>
            </a:endParaRPr>
          </a:p>
          <a:p>
            <a:pPr marL="0" indent="0" algn="just" fontAlgn="base">
              <a:lnSpc>
                <a:spcPct val="100000"/>
              </a:lnSpc>
              <a:spcBef>
                <a:spcPct val="0"/>
              </a:spcBef>
              <a:spcAft>
                <a:spcPct val="0"/>
              </a:spcAft>
              <a:buSzPts val="1000"/>
              <a:buNone/>
            </a:pPr>
            <a:endParaRPr lang="en-US" sz="2200" b="1" dirty="0"/>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 xmlns:p14="http://schemas.microsoft.com/office/powerpoint/2010/main" val="166265727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96413" y="1557238"/>
            <a:ext cx="10736825"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l-GR" sz="2400" b="1" dirty="0">
              <a:solidFill>
                <a:srgbClr val="365F91"/>
              </a:solidFill>
            </a:endParaRPr>
          </a:p>
          <a:p>
            <a:pPr marL="177800" indent="-177800" algn="ctr" fontAlgn="base">
              <a:lnSpc>
                <a:spcPct val="100000"/>
              </a:lnSpc>
              <a:spcBef>
                <a:spcPct val="0"/>
              </a:spcBef>
              <a:spcAft>
                <a:spcPct val="0"/>
              </a:spcAft>
              <a:buSzPts val="1000"/>
              <a:buNone/>
            </a:pPr>
            <a:r>
              <a:rPr lang="el-GR" sz="2400" b="1" dirty="0">
                <a:solidFill>
                  <a:srgbClr val="365F91"/>
                </a:solidFill>
              </a:rPr>
              <a:t>Ποιος είναι ο ρόλος του κράτους στην προστασία των παιδιών;</a:t>
            </a:r>
          </a:p>
          <a:p>
            <a:pPr marL="177800" indent="-177800" algn="ctr" fontAlgn="base">
              <a:lnSpc>
                <a:spcPct val="100000"/>
              </a:lnSpc>
              <a:spcBef>
                <a:spcPct val="0"/>
              </a:spcBef>
              <a:spcAft>
                <a:spcPct val="0"/>
              </a:spcAft>
              <a:buSzPts val="1000"/>
              <a:buNone/>
            </a:pPr>
            <a:endParaRPr lang="el-GR" sz="2400" b="1" dirty="0">
              <a:solidFill>
                <a:srgbClr val="365F91"/>
              </a:solidFill>
            </a:endParaRPr>
          </a:p>
          <a:p>
            <a:pPr marL="177800" indent="-177800" algn="ctr" fontAlgn="base">
              <a:lnSpc>
                <a:spcPct val="100000"/>
              </a:lnSpc>
              <a:spcBef>
                <a:spcPct val="0"/>
              </a:spcBef>
              <a:spcAft>
                <a:spcPct val="0"/>
              </a:spcAft>
              <a:buSzPts val="1000"/>
              <a:buNone/>
            </a:pPr>
            <a:r>
              <a:rPr lang="el-GR" sz="2400" b="1" dirty="0">
                <a:solidFill>
                  <a:srgbClr val="365F91"/>
                </a:solidFill>
              </a:rPr>
              <a:t>Γιατί να αναφέρετε;</a:t>
            </a:r>
            <a:endParaRPr lang="en-US" sz="2400" b="1" dirty="0">
              <a:solidFill>
                <a:srgbClr val="365F91"/>
              </a:solidFill>
            </a:endParaRPr>
          </a:p>
        </p:txBody>
      </p:sp>
    </p:spTree>
    <p:extLst>
      <p:ext uri="{BB962C8B-B14F-4D97-AF65-F5344CB8AC3E}">
        <p14:creationId xmlns="" xmlns:p14="http://schemas.microsoft.com/office/powerpoint/2010/main" val="100975927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0200" y="274638"/>
            <a:ext cx="11328400" cy="1143000"/>
          </a:xfrm>
          <a:prstGeom prst="rect">
            <a:avLst/>
          </a:prstGeom>
        </p:spPr>
        <p:txBody>
          <a:bodyPr>
            <a:noAutofit/>
          </a:bodyPr>
          <a:lstStyle/>
          <a:p>
            <a:r>
              <a:rPr lang="el-GR" sz="2400" dirty="0" smtClean="0">
                <a:solidFill>
                  <a:schemeClr val="accent1"/>
                </a:solidFill>
              </a:rPr>
              <a:t>Η σύνδεση</a:t>
            </a:r>
            <a:r>
              <a:rPr lang="en-US" sz="2400" dirty="0" smtClean="0">
                <a:solidFill>
                  <a:schemeClr val="accent1"/>
                </a:solidFill>
              </a:rPr>
              <a:t> </a:t>
            </a:r>
            <a:r>
              <a:rPr lang="en-US" sz="2400" dirty="0">
                <a:solidFill>
                  <a:schemeClr val="accent1"/>
                </a:solidFill>
              </a:rPr>
              <a:t>CAN-MDS  </a:t>
            </a:r>
            <a:r>
              <a:rPr lang="el-GR" sz="2400" dirty="0" smtClean="0">
                <a:solidFill>
                  <a:schemeClr val="accent1"/>
                </a:solidFill>
              </a:rPr>
              <a:t>με την υποβολή παραπόνων</a:t>
            </a: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330200" y="1666875"/>
            <a:ext cx="11328400" cy="4175125"/>
          </a:xfrm>
          <a:prstGeom prst="rect">
            <a:avLst/>
          </a:prstGeom>
        </p:spPr>
        <p:txBody>
          <a:bodyPr>
            <a:normAutofit/>
          </a:bodyPr>
          <a:lstStyle/>
          <a:p>
            <a:pPr algn="just" fontAlgn="base">
              <a:lnSpc>
                <a:spcPct val="100000"/>
              </a:lnSpc>
              <a:spcBef>
                <a:spcPct val="0"/>
              </a:spcBef>
              <a:spcAft>
                <a:spcPct val="0"/>
              </a:spcAft>
              <a:buSzPts val="1000"/>
              <a:buFont typeface="Wingdings 3" panose="05040102010807070707" pitchFamily="18" charset="2"/>
              <a:buChar char="´"/>
            </a:pPr>
            <a:r>
              <a:rPr lang="el-GR" sz="2200" dirty="0"/>
              <a:t>Η ανεπαρκής αναφορά στο παρόν πλαίσιο αναφέρεται σε όλες τις πρακτικές και τα αντίστοιχα αποτελέσματά τους, τα οποία καταλήγουν σε περιστατικά CAN που καταγράφονται σε κρατικό επίπεδο, παγκοσμίως, ως ένα μικρό κλάσμα του εκτιμώμενου μεγέθους του φαινομένου.</a:t>
            </a:r>
          </a:p>
          <a:p>
            <a:pPr algn="just" fontAlgn="base">
              <a:lnSpc>
                <a:spcPct val="100000"/>
              </a:lnSpc>
              <a:spcBef>
                <a:spcPct val="0"/>
              </a:spcBef>
              <a:spcAft>
                <a:spcPct val="0"/>
              </a:spcAft>
              <a:buSzPts val="1000"/>
              <a:buFont typeface="Wingdings 3" panose="05040102010807070707" pitchFamily="18" charset="2"/>
              <a:buChar char="´"/>
            </a:pPr>
            <a:endParaRPr lang="el-GR" sz="2200" dirty="0"/>
          </a:p>
          <a:p>
            <a:pPr algn="just" fontAlgn="base">
              <a:lnSpc>
                <a:spcPct val="100000"/>
              </a:lnSpc>
              <a:spcBef>
                <a:spcPct val="0"/>
              </a:spcBef>
              <a:spcAft>
                <a:spcPct val="0"/>
              </a:spcAft>
              <a:buSzPts val="1000"/>
              <a:buFont typeface="Wingdings 3" panose="05040102010807070707" pitchFamily="18" charset="2"/>
              <a:buChar char="´"/>
            </a:pPr>
            <a:r>
              <a:rPr lang="el-GR" sz="2200" dirty="0"/>
              <a:t>Το CAN-MDS II στην πλήρη εφαρμογή του ασχολείται με τις πρακτικές υποβολής αναφορών και πολλά από τα αντίστοιχα αποτελέσματα με τους τρόπους που περιγράψαμε στις προηγούμενες διαφάνειες.</a:t>
            </a:r>
          </a:p>
          <a:p>
            <a:pPr algn="just" fontAlgn="base">
              <a:lnSpc>
                <a:spcPct val="100000"/>
              </a:lnSpc>
              <a:spcBef>
                <a:spcPct val="0"/>
              </a:spcBef>
              <a:spcAft>
                <a:spcPct val="0"/>
              </a:spcAft>
              <a:buSzPts val="1000"/>
              <a:buFont typeface="Wingdings 3" panose="05040102010807070707" pitchFamily="18" charset="2"/>
              <a:buChar char="´"/>
            </a:pPr>
            <a:endParaRPr lang="el-GR" sz="2200" dirty="0"/>
          </a:p>
          <a:p>
            <a:pPr algn="just" fontAlgn="base">
              <a:lnSpc>
                <a:spcPct val="100000"/>
              </a:lnSpc>
              <a:spcBef>
                <a:spcPct val="0"/>
              </a:spcBef>
              <a:spcAft>
                <a:spcPct val="0"/>
              </a:spcAft>
              <a:buSzPts val="1000"/>
              <a:buFont typeface="Wingdings 3" panose="05040102010807070707" pitchFamily="18" charset="2"/>
              <a:buChar char="´"/>
            </a:pPr>
            <a:r>
              <a:rPr lang="el-GR" sz="2200" dirty="0"/>
              <a:t>Επιπλέον, με συστηματοποίηση και καταγραφή υποτιθέμενων και τεκμηριωμένων περιστατικών CAN, θα δημιουργηθούν ολοκληρωμένες βάσεις δεδομένων που θα επιτρέπουν συγκρίσεις με ήδη υπάρχοντα ποσοστά αναφοράς CAN.</a:t>
            </a:r>
            <a:endParaRPr lang="en-US" sz="2400"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a:p>
            <a:pPr marL="177800" indent="-177800" fontAlgn="base">
              <a:lnSpc>
                <a:spcPct val="100000"/>
              </a:lnSpc>
              <a:spcBef>
                <a:spcPct val="0"/>
              </a:spcBef>
              <a:spcAft>
                <a:spcPct val="0"/>
              </a:spcAft>
              <a:buSzPts val="1000"/>
              <a:buNone/>
            </a:pPr>
            <a:endParaRPr lang="en-US" sz="2400" b="1" dirty="0">
              <a:solidFill>
                <a:srgbClr val="365F91"/>
              </a:solidFill>
            </a:endParaRPr>
          </a:p>
        </p:txBody>
      </p:sp>
    </p:spTree>
    <p:extLst>
      <p:ext uri="{BB962C8B-B14F-4D97-AF65-F5344CB8AC3E}">
        <p14:creationId xmlns="" xmlns:p14="http://schemas.microsoft.com/office/powerpoint/2010/main" val="26297557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 xmlns:p14="http://schemas.microsoft.com/office/powerpoint/2010/main" val="3975294577"/>
              </p:ext>
            </p:extLst>
          </p:nvPr>
        </p:nvGraphicFramePr>
        <p:xfrm>
          <a:off x="165100" y="1227138"/>
          <a:ext cx="11747500" cy="50006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a:xfrm>
            <a:off x="330200" y="841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el-GR" sz="2400" dirty="0">
                <a:solidFill>
                  <a:schemeClr val="accent1"/>
                </a:solidFill>
              </a:rPr>
              <a:t>Η σύνδεση</a:t>
            </a:r>
            <a:r>
              <a:rPr lang="en-US" sz="2400" dirty="0">
                <a:solidFill>
                  <a:schemeClr val="accent1"/>
                </a:solidFill>
              </a:rPr>
              <a:t> CAN-MDS  </a:t>
            </a:r>
            <a:r>
              <a:rPr lang="el-GR" sz="2400" dirty="0">
                <a:solidFill>
                  <a:schemeClr val="accent1"/>
                </a:solidFill>
              </a:rPr>
              <a:t>με την υποβολή παραπόνων</a:t>
            </a:r>
            <a:endParaRPr lang="el-GR" sz="2400" dirty="0">
              <a:solidFill>
                <a:schemeClr val="accent1"/>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7823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4A358E9D-EF7F-467B-A537-18E712B24492}"/>
                                            </p:graphicEl>
                                          </p:spTgt>
                                        </p:tgtEl>
                                        <p:attrNameLst>
                                          <p:attrName>style.visibility</p:attrName>
                                        </p:attrNameLst>
                                      </p:cBhvr>
                                      <p:to>
                                        <p:strVal val="visible"/>
                                      </p:to>
                                    </p:set>
                                    <p:anim calcmode="lin" valueType="num">
                                      <p:cBhvr additive="base">
                                        <p:cTn id="7" dur="500" fill="hold"/>
                                        <p:tgtEl>
                                          <p:spTgt spid="4">
                                            <p:graphicEl>
                                              <a:dgm id="{4A358E9D-EF7F-467B-A537-18E712B2449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4A358E9D-EF7F-467B-A537-18E712B24492}"/>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graphicEl>
                                              <a:dgm id="{C9EE6D8F-BA13-4F36-8CA7-6BB2FFE7CBEC}"/>
                                            </p:graphicEl>
                                          </p:spTgt>
                                        </p:tgtEl>
                                        <p:attrNameLst>
                                          <p:attrName>style.visibility</p:attrName>
                                        </p:attrNameLst>
                                      </p:cBhvr>
                                      <p:to>
                                        <p:strVal val="visible"/>
                                      </p:to>
                                    </p:set>
                                    <p:anim calcmode="lin" valueType="num">
                                      <p:cBhvr additive="base">
                                        <p:cTn id="13" dur="500" fill="hold"/>
                                        <p:tgtEl>
                                          <p:spTgt spid="4">
                                            <p:graphicEl>
                                              <a:dgm id="{C9EE6D8F-BA13-4F36-8CA7-6BB2FFE7CBEC}"/>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C9EE6D8F-BA13-4F36-8CA7-6BB2FFE7CBEC}"/>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4">
                                            <p:graphicEl>
                                              <a:dgm id="{1131B3E0-B85B-4B1B-9EB9-AFF1D9C2C3F2}"/>
                                            </p:graphicEl>
                                          </p:spTgt>
                                        </p:tgtEl>
                                        <p:attrNameLst>
                                          <p:attrName>style.visibility</p:attrName>
                                        </p:attrNameLst>
                                      </p:cBhvr>
                                      <p:to>
                                        <p:strVal val="visible"/>
                                      </p:to>
                                    </p:set>
                                    <p:anim calcmode="lin" valueType="num">
                                      <p:cBhvr additive="base">
                                        <p:cTn id="17" dur="500" fill="hold"/>
                                        <p:tgtEl>
                                          <p:spTgt spid="4">
                                            <p:graphicEl>
                                              <a:dgm id="{1131B3E0-B85B-4B1B-9EB9-AFF1D9C2C3F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1131B3E0-B85B-4B1B-9EB9-AFF1D9C2C3F2}"/>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4">
                                            <p:graphicEl>
                                              <a:dgm id="{1988B4E9-6FB0-4472-BA88-0D25598FC4A1}"/>
                                            </p:graphicEl>
                                          </p:spTgt>
                                        </p:tgtEl>
                                        <p:attrNameLst>
                                          <p:attrName>style.visibility</p:attrName>
                                        </p:attrNameLst>
                                      </p:cBhvr>
                                      <p:to>
                                        <p:strVal val="visible"/>
                                      </p:to>
                                    </p:set>
                                    <p:anim calcmode="lin" valueType="num">
                                      <p:cBhvr additive="base">
                                        <p:cTn id="23" dur="500" fill="hold"/>
                                        <p:tgtEl>
                                          <p:spTgt spid="4">
                                            <p:graphicEl>
                                              <a:dgm id="{1988B4E9-6FB0-4472-BA88-0D25598FC4A1}"/>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graphicEl>
                                              <a:dgm id="{1988B4E9-6FB0-4472-BA88-0D25598FC4A1}"/>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
                                            <p:graphicEl>
                                              <a:dgm id="{DC0B74A8-F610-4420-A6D5-8941E425C413}"/>
                                            </p:graphicEl>
                                          </p:spTgt>
                                        </p:tgtEl>
                                        <p:attrNameLst>
                                          <p:attrName>style.visibility</p:attrName>
                                        </p:attrNameLst>
                                      </p:cBhvr>
                                      <p:to>
                                        <p:strVal val="visible"/>
                                      </p:to>
                                    </p:set>
                                    <p:anim calcmode="lin" valueType="num">
                                      <p:cBhvr additive="base">
                                        <p:cTn id="27" dur="500" fill="hold"/>
                                        <p:tgtEl>
                                          <p:spTgt spid="4">
                                            <p:graphicEl>
                                              <a:dgm id="{DC0B74A8-F610-4420-A6D5-8941E425C413}"/>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graphicEl>
                                              <a:dgm id="{DC0B74A8-F610-4420-A6D5-8941E425C413}"/>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6"/>
          <p:cNvSpPr/>
          <p:nvPr/>
        </p:nvSpPr>
        <p:spPr>
          <a:xfrm>
            <a:off x="1541002" y="4710875"/>
            <a:ext cx="314280" cy="1657929"/>
          </a:xfrm>
          <a:prstGeom prst="rect">
            <a:avLst/>
          </a:prstGeom>
        </p:spPr>
        <p:style>
          <a:lnRef idx="0">
            <a:scrgbClr r="0" g="0" b="0"/>
          </a:lnRef>
          <a:fillRef idx="0">
            <a:scrgbClr r="0" g="0" b="0"/>
          </a:fillRef>
          <a:effectRef idx="0">
            <a:scrgbClr r="0" g="0" b="0"/>
          </a:effectRef>
          <a:fontRef idx="minor">
            <a:schemeClr val="lt1"/>
          </a:fontRef>
        </p:style>
        <p:txBody>
          <a:bodyPr spcFirstLastPara="0" vert="vert270" wrap="square" lIns="76200" tIns="38100" rIns="76200" bIns="38100" numCol="1" spcCol="1270" anchor="ctr" anchorCtr="0">
            <a:noAutofit/>
          </a:bodyPr>
          <a:lstStyle/>
          <a:p>
            <a:pPr algn="ctr" defTabSz="889000">
              <a:lnSpc>
                <a:spcPct val="90000"/>
              </a:lnSpc>
              <a:spcBef>
                <a:spcPct val="0"/>
              </a:spcBef>
              <a:spcAft>
                <a:spcPct val="35000"/>
              </a:spcAft>
            </a:pPr>
            <a:r>
              <a:rPr lang="en-US" sz="2000" b="1"/>
              <a:t>CAN-MDII </a:t>
            </a:r>
            <a:endParaRPr lang="el-GR" sz="2000"/>
          </a:p>
        </p:txBody>
      </p:sp>
      <p:sp>
        <p:nvSpPr>
          <p:cNvPr id="5" name="TextBox 4">
            <a:extLst>
              <a:ext uri="{FF2B5EF4-FFF2-40B4-BE49-F238E27FC236}">
                <a16:creationId xmlns="" xmlns:a16="http://schemas.microsoft.com/office/drawing/2014/main"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7" name="Title 1"/>
          <p:cNvSpPr txBox="1">
            <a:spLocks/>
          </p:cNvSpPr>
          <p:nvPr/>
        </p:nvSpPr>
        <p:spPr>
          <a:xfrm>
            <a:off x="330200" y="274638"/>
            <a:ext cx="11328400" cy="11430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a:lstStyle>
          <a:p>
            <a:r>
              <a:rPr lang="el-GR" sz="2400" dirty="0">
                <a:solidFill>
                  <a:schemeClr val="accent1"/>
                </a:solidFill>
              </a:rPr>
              <a:t>Η σύνδεση</a:t>
            </a:r>
            <a:r>
              <a:rPr lang="en-US" sz="2400" dirty="0">
                <a:solidFill>
                  <a:schemeClr val="accent1"/>
                </a:solidFill>
              </a:rPr>
              <a:t> CAN-MDS  </a:t>
            </a:r>
            <a:r>
              <a:rPr lang="el-GR" sz="2400" dirty="0">
                <a:solidFill>
                  <a:schemeClr val="accent1"/>
                </a:solidFill>
              </a:rPr>
              <a:t>με την υποβολή παραπόνων</a:t>
            </a:r>
            <a:endParaRPr lang="el-GR" sz="2400" dirty="0">
              <a:solidFill>
                <a:schemeClr val="accent1"/>
              </a:solidFill>
              <a:latin typeface="Segoe UI Light" panose="020B0502040204020203" pitchFamily="34" charset="0"/>
              <a:cs typeface="Segoe UI Light" panose="020B0502040204020203" pitchFamily="34" charset="0"/>
            </a:endParaRPr>
          </a:p>
        </p:txBody>
      </p:sp>
      <p:sp>
        <p:nvSpPr>
          <p:cNvPr id="8" name="Content Placeholder 2"/>
          <p:cNvSpPr txBox="1">
            <a:spLocks/>
          </p:cNvSpPr>
          <p:nvPr/>
        </p:nvSpPr>
        <p:spPr>
          <a:xfrm>
            <a:off x="330200" y="1231900"/>
            <a:ext cx="11328400" cy="4952999"/>
          </a:xfrm>
          <a:prstGeom prst="rect">
            <a:avLst/>
          </a:prstGeom>
        </p:spPr>
        <p:txBody>
          <a:bodyPr vert="horz" lIns="91440" tIns="45720" rIns="91440" bIns="45720" rtlCol="0">
            <a:normAutofit fontScale="77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r>
              <a:rPr lang="el-GR" sz="2600" dirty="0"/>
              <a:t>Η CAN-MDS, στην πλήρη εφαρμογή της, θα παρέχει μια ενοποιημένη βάση δεδομένων σε εθνικό επίπεδο για επαγγελματίες σε διάφορους τομείς που βλέπουν τα παιδιά </a:t>
            </a:r>
            <a:r>
              <a:rPr lang="el-GR" sz="2600" dirty="0" smtClean="0"/>
              <a:t>έτσι τους </a:t>
            </a:r>
            <a:r>
              <a:rPr lang="el-GR" sz="2600" dirty="0"/>
              <a:t>επιτρέπει να εντοπίζουν, να υποπτεύονται και να αναφέρουν πιθανή κακοποίηση.</a:t>
            </a:r>
          </a:p>
          <a:p>
            <a:pPr algn="just" fontAlgn="base">
              <a:lnSpc>
                <a:spcPct val="100000"/>
              </a:lnSpc>
              <a:spcBef>
                <a:spcPct val="0"/>
              </a:spcBef>
              <a:spcAft>
                <a:spcPct val="0"/>
              </a:spcAft>
              <a:buSzPts val="1000"/>
              <a:buFont typeface="Wingdings 3" panose="05040102010807070707" pitchFamily="18" charset="2"/>
              <a:buChar char="´"/>
            </a:pPr>
            <a:endParaRPr lang="el-GR" sz="2600" dirty="0"/>
          </a:p>
          <a:p>
            <a:pPr algn="just" fontAlgn="base">
              <a:lnSpc>
                <a:spcPct val="100000"/>
              </a:lnSpc>
              <a:spcBef>
                <a:spcPct val="0"/>
              </a:spcBef>
              <a:spcAft>
                <a:spcPct val="0"/>
              </a:spcAft>
              <a:buSzPts val="1000"/>
              <a:buFont typeface="Wingdings 3" panose="05040102010807070707" pitchFamily="18" charset="2"/>
              <a:buChar char="´"/>
            </a:pPr>
            <a:r>
              <a:rPr lang="el-GR" sz="2600" dirty="0"/>
              <a:t>Τα παιδιά που </a:t>
            </a:r>
            <a:r>
              <a:rPr lang="el-GR" sz="2600" dirty="0" smtClean="0"/>
              <a:t>καταχωρούνται παρουσιάζονται με </a:t>
            </a:r>
            <a:r>
              <a:rPr lang="el-GR" sz="2600" dirty="0"/>
              <a:t>ψευδώνυμα σε όλους τους χειριστές ανεξάρτητα από το επίπεδο πρόσβασής τους και δεν εισάγονται δεδομένα για τους δράστες της ύποπτης κακοποίησης.</a:t>
            </a:r>
          </a:p>
          <a:p>
            <a:pPr algn="just" fontAlgn="base">
              <a:lnSpc>
                <a:spcPct val="100000"/>
              </a:lnSpc>
              <a:spcBef>
                <a:spcPct val="0"/>
              </a:spcBef>
              <a:spcAft>
                <a:spcPct val="0"/>
              </a:spcAft>
              <a:buSzPts val="1000"/>
              <a:buFont typeface="Wingdings 3" panose="05040102010807070707" pitchFamily="18" charset="2"/>
              <a:buChar char="´"/>
            </a:pPr>
            <a:endParaRPr lang="el-GR" sz="2600" dirty="0"/>
          </a:p>
          <a:p>
            <a:pPr algn="just" fontAlgn="base">
              <a:lnSpc>
                <a:spcPct val="100000"/>
              </a:lnSpc>
              <a:spcBef>
                <a:spcPct val="0"/>
              </a:spcBef>
              <a:spcAft>
                <a:spcPct val="0"/>
              </a:spcAft>
              <a:buSzPts val="1000"/>
              <a:buFont typeface="Wingdings 3" panose="05040102010807070707" pitchFamily="18" charset="2"/>
              <a:buChar char="´"/>
            </a:pPr>
            <a:r>
              <a:rPr lang="el-GR" sz="2600" dirty="0"/>
              <a:t>Οι χειριστές εντός των εμπλεκόμενων οργανισμών καλούνται να εισαγάγουν κάθε περίπτωση ανεξάρτητα από την τεκμηρίωση.</a:t>
            </a:r>
          </a:p>
          <a:p>
            <a:pPr algn="just" fontAlgn="base">
              <a:lnSpc>
                <a:spcPct val="100000"/>
              </a:lnSpc>
              <a:spcBef>
                <a:spcPct val="0"/>
              </a:spcBef>
              <a:spcAft>
                <a:spcPct val="0"/>
              </a:spcAft>
              <a:buSzPts val="1000"/>
              <a:buFont typeface="Wingdings 3" panose="05040102010807070707" pitchFamily="18" charset="2"/>
              <a:buChar char="´"/>
            </a:pPr>
            <a:endParaRPr lang="el-GR" sz="2600" dirty="0"/>
          </a:p>
          <a:p>
            <a:pPr algn="just" fontAlgn="base">
              <a:lnSpc>
                <a:spcPct val="100000"/>
              </a:lnSpc>
              <a:spcBef>
                <a:spcPct val="0"/>
              </a:spcBef>
              <a:spcAft>
                <a:spcPct val="0"/>
              </a:spcAft>
              <a:buSzPts val="1000"/>
              <a:buFont typeface="Wingdings 3" panose="05040102010807070707" pitchFamily="18" charset="2"/>
              <a:buChar char="´"/>
            </a:pPr>
            <a:r>
              <a:rPr lang="el-GR" sz="2600" dirty="0"/>
              <a:t>Ανάλογα με τη νομοθεσία κάθε χώρας σχετικά με την εντολή αναφοράς και τις νομικές διαδικασίες που πρέπει να ακολουθούν, στους δικαστές, στον Γενικό Εισαγγελέα και σε άλλους επαγγελματίες στον τομέα της Δικαιοσύνης παρέχεται πλήρης πρόσβαση, πράγμα που σημαίνει ότι, με βάση τις διαθέσιμες πληροφορίες, είναι σε θέση να </a:t>
            </a:r>
            <a:r>
              <a:rPr lang="el-GR" sz="2600" dirty="0" smtClean="0"/>
              <a:t>αποφασίσουν αν θα προχωρήσει η υπόθεση σε δίωξη του δράστη. </a:t>
            </a:r>
            <a:r>
              <a:rPr lang="el-GR" sz="2600" dirty="0"/>
              <a:t>Σε αυτήν την περίπτωση, </a:t>
            </a:r>
            <a:r>
              <a:rPr lang="el-GR" sz="2600" dirty="0" smtClean="0"/>
              <a:t>ο εθνικός διαχειριστής παρέχει </a:t>
            </a:r>
            <a:r>
              <a:rPr lang="el-GR" sz="2600" dirty="0"/>
              <a:t>τη σύνδεση με την ταυτότητα του παιδιού της υπόθεσης.</a:t>
            </a:r>
          </a:p>
          <a:p>
            <a:pPr algn="just" fontAlgn="base">
              <a:lnSpc>
                <a:spcPct val="100000"/>
              </a:lnSpc>
              <a:spcBef>
                <a:spcPct val="0"/>
              </a:spcBef>
              <a:spcAft>
                <a:spcPct val="0"/>
              </a:spcAft>
              <a:buSzPts val="1000"/>
              <a:buFont typeface="Wingdings 3" panose="05040102010807070707" pitchFamily="18" charset="2"/>
              <a:buChar char="´"/>
            </a:pPr>
            <a:endParaRPr lang="el-GR" sz="2600" dirty="0"/>
          </a:p>
          <a:p>
            <a:pPr marL="0" indent="0" algn="ctr" fontAlgn="base">
              <a:lnSpc>
                <a:spcPct val="100000"/>
              </a:lnSpc>
              <a:spcBef>
                <a:spcPct val="0"/>
              </a:spcBef>
              <a:spcAft>
                <a:spcPct val="0"/>
              </a:spcAft>
              <a:buSzPts val="1000"/>
              <a:buNone/>
            </a:pPr>
            <a:r>
              <a:rPr lang="el-GR" sz="2600" dirty="0"/>
              <a:t>Όλα τα παραπάνω, ουσιαστικά σημαίνουν ότι:</a:t>
            </a:r>
            <a:endParaRPr lang="en-US" sz="2200" b="1" dirty="0">
              <a:solidFill>
                <a:schemeClr val="accent1"/>
              </a:solidFill>
            </a:endParaRPr>
          </a:p>
        </p:txBody>
      </p:sp>
    </p:spTree>
    <p:extLst>
      <p:ext uri="{BB962C8B-B14F-4D97-AF65-F5344CB8AC3E}">
        <p14:creationId xmlns="" xmlns:p14="http://schemas.microsoft.com/office/powerpoint/2010/main" val="24808280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59C917D9-1694-7B42-88B3-2EA820D53651}"/>
              </a:ext>
            </a:extLst>
          </p:cNvPr>
          <p:cNvSpPr txBox="1"/>
          <p:nvPr/>
        </p:nvSpPr>
        <p:spPr>
          <a:xfrm>
            <a:off x="2217684" y="3074276"/>
            <a:ext cx="184731" cy="369332"/>
          </a:xfrm>
          <a:prstGeom prst="rect">
            <a:avLst/>
          </a:prstGeom>
          <a:noFill/>
        </p:spPr>
        <p:txBody>
          <a:bodyPr wrap="none" rtlCol="0">
            <a:spAutoFit/>
          </a:bodyPr>
          <a:lstStyle/>
          <a:p>
            <a:endParaRPr lang="en-US"/>
          </a:p>
        </p:txBody>
      </p:sp>
      <p:sp>
        <p:nvSpPr>
          <p:cNvPr id="7" name="Content Placeholder 2"/>
          <p:cNvSpPr txBox="1">
            <a:spLocks/>
          </p:cNvSpPr>
          <p:nvPr/>
        </p:nvSpPr>
        <p:spPr>
          <a:xfrm>
            <a:off x="330200" y="1231900"/>
            <a:ext cx="11328400" cy="4952999"/>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base">
              <a:lnSpc>
                <a:spcPct val="100000"/>
              </a:lnSpc>
              <a:spcBef>
                <a:spcPct val="0"/>
              </a:spcBef>
              <a:spcAft>
                <a:spcPct val="0"/>
              </a:spcAft>
              <a:buSzPts val="1000"/>
              <a:buFont typeface="Wingdings 3" panose="05040102010807070707" pitchFamily="18" charset="2"/>
              <a:buChar char="´"/>
            </a:pPr>
            <a:r>
              <a:rPr lang="el-GR" sz="2200" dirty="0"/>
              <a:t>Κάθε χειριστής, ανεξάρτητα από τον τομέα, μπορεί να έχει μια σαφή </a:t>
            </a:r>
            <a:r>
              <a:rPr lang="el-GR" sz="2200" dirty="0" smtClean="0"/>
              <a:t>εικόνα </a:t>
            </a:r>
            <a:r>
              <a:rPr lang="el-GR" sz="2200" dirty="0"/>
              <a:t>του τρόπου </a:t>
            </a:r>
            <a:r>
              <a:rPr lang="el-GR" sz="2200" dirty="0" smtClean="0"/>
              <a:t>χειρισμού της υπόθεσης από όλες τις υπηρεσίες και </a:t>
            </a:r>
            <a:r>
              <a:rPr lang="el-GR" sz="2200" dirty="0"/>
              <a:t>το </a:t>
            </a:r>
            <a:r>
              <a:rPr lang="el-GR" sz="2200" dirty="0" smtClean="0"/>
              <a:t>χρονικό πλαίσιο </a:t>
            </a:r>
            <a:r>
              <a:rPr lang="el-GR" sz="2200" dirty="0"/>
              <a:t>από την πρώτη αναφορά. Τελικά, αυτό ενισχύει την κατανόηση των φορέων για τη ροή πληροφοριών, τη δικαιοδοσία και την κατανομή ευθυνών μεταξύ των υπηρεσιών στις χώρες τους.</a:t>
            </a:r>
          </a:p>
          <a:p>
            <a:pPr algn="just" fontAlgn="base">
              <a:lnSpc>
                <a:spcPct val="100000"/>
              </a:lnSpc>
              <a:spcBef>
                <a:spcPct val="0"/>
              </a:spcBef>
              <a:spcAft>
                <a:spcPct val="0"/>
              </a:spcAft>
              <a:buSzPts val="1000"/>
              <a:buFont typeface="Wingdings 3" panose="05040102010807070707" pitchFamily="18" charset="2"/>
              <a:buChar char="´"/>
            </a:pPr>
            <a:endParaRPr lang="el-GR" sz="2200" dirty="0"/>
          </a:p>
          <a:p>
            <a:pPr algn="just" fontAlgn="base">
              <a:lnSpc>
                <a:spcPct val="100000"/>
              </a:lnSpc>
              <a:spcBef>
                <a:spcPct val="0"/>
              </a:spcBef>
              <a:spcAft>
                <a:spcPct val="0"/>
              </a:spcAft>
              <a:buSzPts val="1000"/>
              <a:buFont typeface="Wingdings 3" panose="05040102010807070707" pitchFamily="18" charset="2"/>
              <a:buChar char="´"/>
            </a:pPr>
            <a:r>
              <a:rPr lang="el-GR" sz="2200" dirty="0"/>
              <a:t>Επιπλέον, κατά τη διάρκεια της </a:t>
            </a:r>
            <a:r>
              <a:rPr lang="el-GR" sz="2200" dirty="0" smtClean="0"/>
              <a:t>παρουσίασης </a:t>
            </a:r>
            <a:r>
              <a:rPr lang="el-GR" sz="2200" dirty="0"/>
              <a:t>του </a:t>
            </a:r>
            <a:r>
              <a:rPr lang="el-GR" sz="2200" dirty="0" smtClean="0"/>
              <a:t>προγράμματος </a:t>
            </a:r>
            <a:r>
              <a:rPr lang="el-GR" sz="2200" dirty="0"/>
              <a:t>σε χειριστές και την κατάρτιση </a:t>
            </a:r>
            <a:r>
              <a:rPr lang="el-GR" sz="2200" dirty="0" smtClean="0"/>
              <a:t>τους, παρέχεται </a:t>
            </a:r>
            <a:r>
              <a:rPr lang="el-GR" sz="2200" dirty="0"/>
              <a:t>εκπαίδευση και εξειδικευμένες γνώσεις από τις εθνικές αρχές του έργου σχετικά με την εντολή αναφοράς, την απόφαση δίωξης και όλα τα πιθανά αποτελέσματα για ένα παιδί που είναι ύποπτο για κακοποίηση.</a:t>
            </a:r>
            <a:endParaRPr lang="en-US" sz="2200" b="1" dirty="0"/>
          </a:p>
        </p:txBody>
      </p:sp>
    </p:spTree>
    <p:extLst>
      <p:ext uri="{BB962C8B-B14F-4D97-AF65-F5344CB8AC3E}">
        <p14:creationId xmlns="" xmlns:p14="http://schemas.microsoft.com/office/powerpoint/2010/main" val="2482350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2"/>
          <p:cNvSpPr>
            <a:spLocks noGrp="1" noChangeArrowheads="1"/>
          </p:cNvSpPr>
          <p:nvPr>
            <p:ph idx="1"/>
          </p:nvPr>
        </p:nvSpPr>
        <p:spPr bwMode="auto">
          <a:xfrm>
            <a:off x="1434722" y="1840970"/>
            <a:ext cx="9463232" cy="287910"/>
          </a:xfrm>
          <a:prstGeom prst="rect">
            <a:avLst/>
          </a:prstGeom>
          <a:solidFill>
            <a:srgbClr val="F8F9FA"/>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l-GR" altLang="en-US" sz="2100" b="0" i="0" u="none" strike="noStrike" cap="none" normalizeH="0" baseline="0" dirty="0" smtClean="0">
                <a:ln>
                  <a:noFill/>
                </a:ln>
                <a:solidFill>
                  <a:srgbClr val="222222"/>
                </a:solidFill>
                <a:effectLst/>
                <a:latin typeface="inherit"/>
              </a:rPr>
              <a:t>Οι επόμενες διαφάνειες περιλαμβάνουν πληροφορίες για περαιτέρω ανάγνωση</a:t>
            </a:r>
            <a:r>
              <a:rPr kumimoji="0" lang="el-GR" altLang="en-US" sz="1100" b="0" i="0" u="none" strike="noStrike" cap="none" normalizeH="0" baseline="0" dirty="0" smtClean="0">
                <a:ln>
                  <a:noFill/>
                </a:ln>
                <a:solidFill>
                  <a:schemeClr val="tx1"/>
                </a:solidFill>
                <a:effectLst/>
              </a:rPr>
              <a:t> </a:t>
            </a:r>
            <a:endParaRPr kumimoji="0" lang="el-GR"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6654227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1300" y="44450"/>
            <a:ext cx="113919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1"/>
                </a:solidFill>
              </a:rPr>
              <a:t> </a:t>
            </a: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316164" y="1484784"/>
            <a:ext cx="8244333" cy="2448272"/>
          </a:xfrm>
          <a:prstGeom prst="rect">
            <a:avLst/>
          </a:prstGeom>
        </p:spPr>
        <p:txBody>
          <a:bodyPr>
            <a:normAutofit fontScale="92500" lnSpcReduction="10000"/>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All professionals working with children or meeting children at their work must be aware of the Child Protection legislation that governs their locale.</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Country specific websites or printed material may be available that  professionals can consult on where to find state legislation and other mandatory reporting resources.</a:t>
            </a: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Senior-level professionals in the Law Enforcement, Public Policy, Justice, Child Protection sectors may be consulted.</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p:txBody>
      </p:sp>
      <p:sp>
        <p:nvSpPr>
          <p:cNvPr id="7" name="Rounded Rectangle 6"/>
          <p:cNvSpPr/>
          <p:nvPr/>
        </p:nvSpPr>
        <p:spPr>
          <a:xfrm>
            <a:off x="1631504" y="1862580"/>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jurisdiction</a:t>
            </a:r>
          </a:p>
        </p:txBody>
      </p:sp>
    </p:spTree>
    <p:extLst>
      <p:ext uri="{BB962C8B-B14F-4D97-AF65-F5344CB8AC3E}">
        <p14:creationId xmlns="" xmlns:p14="http://schemas.microsoft.com/office/powerpoint/2010/main" val="3623679775"/>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44450"/>
            <a:ext cx="109347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135561" y="1556793"/>
            <a:ext cx="8351837" cy="3096344"/>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a:p>
            <a:pPr marL="177800" indent="-177800" algn="ctr" fontAlgn="base">
              <a:lnSpc>
                <a:spcPct val="100000"/>
              </a:lnSpc>
              <a:spcBef>
                <a:spcPct val="0"/>
              </a:spcBef>
              <a:spcAft>
                <a:spcPct val="0"/>
              </a:spcAft>
              <a:buSzPts val="1000"/>
              <a:buNone/>
            </a:pPr>
            <a:r>
              <a:rPr lang="en-US" sz="1800" b="1">
                <a:solidFill>
                  <a:srgbClr val="365F91"/>
                </a:solidFill>
                <a:latin typeface="Calibri" pitchFamily="34" charset="0"/>
              </a:rPr>
              <a:t>Most evidence indicates that even in countries where it is in effect, mandate to report presents ambiguities, usually, in the following areas: mandated reporters, types of abuse and neglect, degree of suspicion or suspected harm, or current  and future risk that is needed to activate the reporting duty. Legislative failure to stipulate penalties in the case of no report and legal immunity for professionals that do are also found to be key in the decision to not report.</a:t>
            </a:r>
          </a:p>
          <a:p>
            <a:pPr marL="177800" indent="-177800" algn="ctr" fontAlgn="base">
              <a:lnSpc>
                <a:spcPct val="100000"/>
              </a:lnSpc>
              <a:spcBef>
                <a:spcPct val="0"/>
              </a:spcBef>
              <a:spcAft>
                <a:spcPct val="0"/>
              </a:spcAft>
              <a:buSzPts val="1000"/>
              <a:buNone/>
            </a:pPr>
            <a:endParaRPr lang="en-US" sz="1800" b="1">
              <a:solidFill>
                <a:srgbClr val="365F91"/>
              </a:solidFill>
              <a:latin typeface="Calibri" pitchFamily="34" charset="0"/>
            </a:endParaRPr>
          </a:p>
        </p:txBody>
      </p:sp>
      <p:sp>
        <p:nvSpPr>
          <p:cNvPr id="7" name="Rounded Rectangle 6"/>
          <p:cNvSpPr/>
          <p:nvPr/>
        </p:nvSpPr>
        <p:spPr>
          <a:xfrm>
            <a:off x="1631504" y="1862580"/>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Gray zones</a:t>
            </a:r>
          </a:p>
        </p:txBody>
      </p:sp>
    </p:spTree>
    <p:extLst>
      <p:ext uri="{BB962C8B-B14F-4D97-AF65-F5344CB8AC3E}">
        <p14:creationId xmlns="" xmlns:p14="http://schemas.microsoft.com/office/powerpoint/2010/main" val="123974826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0500" y="44450"/>
            <a:ext cx="11684000" cy="1512342"/>
          </a:xfrm>
          <a:prstGeom prst="rect">
            <a:avLst/>
          </a:prstGeom>
        </p:spPr>
        <p:txBody>
          <a:bodyPr>
            <a:noAutofit/>
          </a:bodyPr>
          <a:lstStyle/>
          <a:p>
            <a:pPr algn="ctr"/>
            <a:r>
              <a:rPr lang="en-US" sz="2400" dirty="0">
                <a:solidFill>
                  <a:schemeClr val="accent1"/>
                </a:solidFill>
              </a:rPr>
              <a:t>Training Points and Material</a:t>
            </a:r>
            <a:br>
              <a:rPr lang="en-US" sz="2400" dirty="0">
                <a:solidFill>
                  <a:schemeClr val="accent1"/>
                </a:solidFill>
              </a:rPr>
            </a:br>
            <a:r>
              <a:rPr lang="en-US" sz="2400" dirty="0">
                <a:solidFill>
                  <a:schemeClr val="accent2">
                    <a:lumMod val="75000"/>
                  </a:schemeClr>
                </a:solidFill>
              </a:rPr>
              <a:t>[key issues listed on the slide, some background info is found in the slide notes, use them as presentation slides or to initiate Q &amp; A sessions in/during your training]</a:t>
            </a:r>
            <a:endParaRPr lang="el-GR" sz="2400" dirty="0">
              <a:solidFill>
                <a:schemeClr val="accent1"/>
              </a:solidFill>
            </a:endParaRPr>
          </a:p>
        </p:txBody>
      </p:sp>
      <p:sp>
        <p:nvSpPr>
          <p:cNvPr id="3" name="Content Placeholder 2"/>
          <p:cNvSpPr>
            <a:spLocks noGrp="1"/>
          </p:cNvSpPr>
          <p:nvPr>
            <p:ph idx="4294967295"/>
          </p:nvPr>
        </p:nvSpPr>
        <p:spPr>
          <a:xfrm>
            <a:off x="2316164" y="15652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algn="ctr"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fontAlgn="base">
              <a:lnSpc>
                <a:spcPct val="100000"/>
              </a:lnSpc>
              <a:spcBef>
                <a:spcPct val="0"/>
              </a:spcBef>
              <a:spcAft>
                <a:spcPct val="0"/>
              </a:spcAft>
              <a:buSzPts val="1000"/>
              <a:buNone/>
            </a:pPr>
            <a:r>
              <a:rPr lang="en-US" sz="1800" b="1" dirty="0">
                <a:solidFill>
                  <a:srgbClr val="365F91"/>
                </a:solidFill>
                <a:latin typeface="Calibri" pitchFamily="34" charset="0"/>
              </a:rPr>
              <a:t>In countries where such data exists, their pattern suggests that school and law enforcement (police) professionals are the most likely to file a report in the face of suspected child maltreatment. Health professionals, in many countries, but not all, despite them being the ones most likely to be more in contact with maltreated children, present characteristically low numbers of reporting in these same studies.</a:t>
            </a:r>
          </a:p>
          <a:p>
            <a:pPr marL="177800" indent="-177800" fontAlgn="base">
              <a:lnSpc>
                <a:spcPct val="100000"/>
              </a:lnSpc>
              <a:spcBef>
                <a:spcPct val="0"/>
              </a:spcBef>
              <a:spcAft>
                <a:spcPct val="0"/>
              </a:spcAft>
              <a:buSzPts val="1000"/>
              <a:buNone/>
            </a:pPr>
            <a:endParaRPr lang="en-US" sz="1800" b="1" dirty="0">
              <a:solidFill>
                <a:srgbClr val="365F91"/>
              </a:solidFill>
              <a:latin typeface="Calibri" pitchFamily="34" charset="0"/>
            </a:endParaRPr>
          </a:p>
          <a:p>
            <a:pPr marL="177800" indent="-177800" fontAlgn="base">
              <a:lnSpc>
                <a:spcPct val="100000"/>
              </a:lnSpc>
              <a:spcBef>
                <a:spcPct val="0"/>
              </a:spcBef>
              <a:spcAft>
                <a:spcPct val="0"/>
              </a:spcAft>
              <a:buSzPts val="1000"/>
              <a:buNone/>
            </a:pPr>
            <a:r>
              <a:rPr lang="en-US" sz="1800" b="1" u="sng" dirty="0">
                <a:solidFill>
                  <a:srgbClr val="365F91"/>
                </a:solidFill>
                <a:latin typeface="Calibri" pitchFamily="34" charset="0"/>
              </a:rPr>
              <a:t>Key issues to consider before and during Operators’ training in partner countries:</a:t>
            </a:r>
          </a:p>
          <a:p>
            <a:pPr marL="177800" indent="-177800" fontAlgn="base">
              <a:lnSpc>
                <a:spcPct val="100000"/>
              </a:lnSpc>
              <a:spcBef>
                <a:spcPct val="0"/>
              </a:spcBef>
              <a:spcAft>
                <a:spcPct val="0"/>
              </a:spcAft>
              <a:buSzPts val="1000"/>
              <a:buNone/>
            </a:pPr>
            <a:r>
              <a:rPr lang="en-US" sz="1800" b="1" dirty="0">
                <a:solidFill>
                  <a:srgbClr val="365F91"/>
                </a:solidFill>
                <a:latin typeface="Calibri" pitchFamily="34" charset="0"/>
              </a:rPr>
              <a:t>- Can you find similar data for your country? Who is reporting? What kind of training/readiness to recognize and report child maltreatment do they usually receive? How can their position be strengthened? What are key barriers in full reporting among them?</a:t>
            </a:r>
          </a:p>
        </p:txBody>
      </p:sp>
      <p:sp>
        <p:nvSpPr>
          <p:cNvPr id="7" name="Rounded Rectangle 6"/>
          <p:cNvSpPr/>
          <p:nvPr/>
        </p:nvSpPr>
        <p:spPr>
          <a:xfrm>
            <a:off x="1631504" y="2429024"/>
            <a:ext cx="467544" cy="2286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500" b="1"/>
              <a:t>Who is reporting?</a:t>
            </a:r>
          </a:p>
        </p:txBody>
      </p:sp>
    </p:spTree>
    <p:extLst>
      <p:ext uri="{BB962C8B-B14F-4D97-AF65-F5344CB8AC3E}">
        <p14:creationId xmlns="" xmlns:p14="http://schemas.microsoft.com/office/powerpoint/2010/main" val="361415905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66700" y="44450"/>
            <a:ext cx="11671300" cy="1224310"/>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importance of training professionals to increase recognizing CAN]</a:t>
            </a:r>
            <a:endParaRPr lang="el-GR" sz="1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Davidov, Jack, Frost, &amp; </a:t>
            </a:r>
            <a:r>
              <a:rPr lang="en-US" dirty="0" err="1"/>
              <a:t>Coben</a:t>
            </a:r>
            <a:r>
              <a:rPr lang="en-US" dirty="0"/>
              <a:t>  (2012) study</a:t>
            </a:r>
            <a:endParaRPr lang="el-GR" dirty="0"/>
          </a:p>
          <a:p>
            <a:pPr algn="ctr"/>
            <a:endParaRPr lang="en-US" dirty="0"/>
          </a:p>
          <a:p>
            <a:pPr algn="ctr"/>
            <a:r>
              <a:rPr lang="en-US" u="sng" dirty="0"/>
              <a:t>Reference: </a:t>
            </a:r>
            <a:r>
              <a:rPr lang="en-US" dirty="0"/>
              <a:t>Davidov, D.M., </a:t>
            </a:r>
            <a:r>
              <a:rPr lang="en-US" dirty="0" err="1"/>
              <a:t>Nadorff</a:t>
            </a:r>
            <a:r>
              <a:rPr lang="en-US" dirty="0"/>
              <a:t>, M.R., Jack, S.M., &amp; </a:t>
            </a:r>
            <a:r>
              <a:rPr lang="en-US" dirty="0" err="1"/>
              <a:t>Coben</a:t>
            </a:r>
            <a:r>
              <a:rPr lang="en-US" dirty="0"/>
              <a:t>, J.H. (2012). Nurse home visitors' perceptions of mandatory reporting of intimate partner violence to law enforcement agencies. </a:t>
            </a:r>
            <a:r>
              <a:rPr lang="en-US" i="1" dirty="0"/>
              <a:t>Journal of interpersonal violence, 27 12</a:t>
            </a:r>
            <a:r>
              <a:rPr lang="en-US" dirty="0"/>
              <a:t>, 2484-502 . </a:t>
            </a:r>
          </a:p>
          <a:p>
            <a:pPr algn="ctr"/>
            <a:endParaRPr lang="en-US" dirty="0"/>
          </a:p>
        </p:txBody>
      </p:sp>
    </p:spTree>
    <p:extLst>
      <p:ext uri="{BB962C8B-B14F-4D97-AF65-F5344CB8AC3E}">
        <p14:creationId xmlns="" xmlns:p14="http://schemas.microsoft.com/office/powerpoint/2010/main" val="141008548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0500" y="44450"/>
            <a:ext cx="11760200" cy="1224310"/>
          </a:xfrm>
          <a:prstGeom prst="rect">
            <a:avLst/>
          </a:prstGeom>
        </p:spPr>
        <p:txBody>
          <a:bodyPr>
            <a:noAutofit/>
          </a:bodyPr>
          <a:lstStyle/>
          <a:p>
            <a:pPr algn="ctr"/>
            <a:r>
              <a:rPr lang="en-US" sz="2400" dirty="0">
                <a:solidFill>
                  <a:schemeClr val="accent1"/>
                </a:solidFill>
              </a:rPr>
              <a:t>Increasing recognition of Child Abuse and Neglect among professionals </a:t>
            </a:r>
            <a:r>
              <a:rPr lang="en-US" sz="1600" dirty="0">
                <a:solidFill>
                  <a:schemeClr val="accent2">
                    <a:lumMod val="75000"/>
                  </a:schemeClr>
                </a:solidFill>
              </a:rPr>
              <a:t>[this slide, and the notes, are meant to be included in the training; you may change the reference, add more findings and open the discussion; the point that needs to be made is the role of suspicion threshold in mandatory reporting]</a:t>
            </a:r>
            <a:endParaRPr lang="el-GR" sz="16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Levi &amp; Crowell (2011) paper</a:t>
            </a:r>
          </a:p>
          <a:p>
            <a:pPr algn="ctr"/>
            <a:r>
              <a:rPr lang="en-US"/>
              <a:t>Refence: Levi, B.H., &amp; Crowell, K.R. (2011). Child Abuse Experts Disagree About the Threshold for Mandated Reporting. </a:t>
            </a:r>
            <a:r>
              <a:rPr lang="en-US" i="1"/>
              <a:t>Clinical Pediatrics, 50</a:t>
            </a:r>
            <a:r>
              <a:rPr lang="en-US"/>
              <a:t>, 321 - 329.</a:t>
            </a:r>
          </a:p>
          <a:p>
            <a:pPr algn="ctr"/>
            <a:endParaRPr lang="en-US"/>
          </a:p>
        </p:txBody>
      </p:sp>
    </p:spTree>
    <p:extLst>
      <p:ext uri="{BB962C8B-B14F-4D97-AF65-F5344CB8AC3E}">
        <p14:creationId xmlns="" xmlns:p14="http://schemas.microsoft.com/office/powerpoint/2010/main" val="241783115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82600" y="44624"/>
            <a:ext cx="9850436" cy="1152128"/>
          </a:xfrm>
          <a:prstGeom prst="rect">
            <a:avLst/>
          </a:prstGeom>
        </p:spPr>
        <p:txBody>
          <a:bodyPr>
            <a:noAutofit/>
          </a:bodyPr>
          <a:lstStyle/>
          <a:p>
            <a:r>
              <a:rPr lang="el-GR" sz="2400" dirty="0" smtClean="0">
                <a:solidFill>
                  <a:schemeClr val="accent1"/>
                </a:solidFill>
              </a:rPr>
              <a:t>Η ανάγκη αναφοράς της κακοποίησης και της παραμέλησης των παιδιών (CAN) </a:t>
            </a:r>
            <a:r>
              <a:rPr lang="el-GR" sz="1800" dirty="0" smtClean="0"/>
              <a:t>στην οποία βασίζεται η υπόθεση του προγράμματος CAN-MDS</a:t>
            </a:r>
            <a:endParaRPr lang="el-GR" sz="1800"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4294967295"/>
          </p:nvPr>
        </p:nvSpPr>
        <p:spPr>
          <a:xfrm>
            <a:off x="482600" y="1142500"/>
            <a:ext cx="11303000" cy="1880100"/>
          </a:xfrm>
          <a:prstGeom prst="rect">
            <a:avLst/>
          </a:prstGeom>
        </p:spPr>
        <p:txBody>
          <a:bodyPr>
            <a:normAutofit/>
          </a:bodyPr>
          <a:lstStyle/>
          <a:p>
            <a:pPr marL="0" indent="0" algn="just" fontAlgn="base">
              <a:lnSpc>
                <a:spcPct val="100000"/>
              </a:lnSpc>
              <a:spcBef>
                <a:spcPct val="0"/>
              </a:spcBef>
              <a:spcAft>
                <a:spcPct val="0"/>
              </a:spcAft>
              <a:buSzPts val="1000"/>
              <a:buNone/>
            </a:pPr>
            <a:r>
              <a:rPr lang="el-GR" sz="2200" b="1" dirty="0" smtClean="0"/>
              <a:t>Το βέλτιστων συμφέρον, </a:t>
            </a:r>
            <a:r>
              <a:rPr lang="el-GR" sz="2200" b="1" dirty="0"/>
              <a:t>τα δικαιώματα και η βασική ανθρώπινη αξιοπρέπεια του παιδιού δεν εξυπηρετούνται σε καταστάσεις όπου, παρά τη συνειδητοποίηση των επαγγελματιών, ή ακόμη και την υποψία για κακοποίηση, το παιδί παραμένει στη φροντίδα ή σε </a:t>
            </a:r>
            <a:r>
              <a:rPr lang="el-GR" sz="2200" b="1" dirty="0" smtClean="0"/>
              <a:t>προσιτότητα </a:t>
            </a:r>
            <a:r>
              <a:rPr lang="el-GR" sz="2200" b="1" dirty="0"/>
              <a:t>των δραστών της κακοποίησης ή / και της παραμέλησης.</a:t>
            </a:r>
            <a:endParaRPr lang="en-US" sz="2200" b="1" dirty="0"/>
          </a:p>
        </p:txBody>
      </p:sp>
      <p:sp>
        <p:nvSpPr>
          <p:cNvPr id="9" name="Rectangle 8"/>
          <p:cNvSpPr/>
          <p:nvPr/>
        </p:nvSpPr>
        <p:spPr>
          <a:xfrm>
            <a:off x="482600" y="3022600"/>
            <a:ext cx="11303000" cy="3070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chemeClr val="bg1"/>
              </a:buClr>
              <a:buFont typeface="Wingdings" panose="05000000000000000000" pitchFamily="2" charset="2"/>
              <a:buChar char="§"/>
            </a:pPr>
            <a:r>
              <a:rPr lang="el-GR" dirty="0" smtClean="0">
                <a:latin typeface="Segoe UI Light" panose="020B0502040204020203" pitchFamily="34" charset="0"/>
                <a:cs typeface="Segoe UI Light" panose="020B0502040204020203" pitchFamily="34" charset="0"/>
              </a:rPr>
              <a:t>Λόγω </a:t>
            </a:r>
            <a:r>
              <a:rPr lang="el-GR" dirty="0">
                <a:latin typeface="Segoe UI Light" panose="020B0502040204020203" pitchFamily="34" charset="0"/>
                <a:cs typeface="Segoe UI Light" panose="020B0502040204020203" pitchFamily="34" charset="0"/>
              </a:rPr>
              <a:t>των σπάνιων αποδεικτικών στοιχείων για αποτελεσματικές παρεμβάσεις, κυρίως, δεν υπάρχει άμεσος τρόπος να γνωρίζουμε εάν η παιδική ζωή βελτιώνεται στη διαδικασία αναγνώρισης-αναφοράς-παρέμβασης</a:t>
            </a:r>
            <a:r>
              <a:rPr lang="el-GR" dirty="0" smtClean="0">
                <a:latin typeface="Segoe UI Light" panose="020B0502040204020203" pitchFamily="34" charset="0"/>
                <a:cs typeface="Segoe UI Light" panose="020B0502040204020203" pitchFamily="34" charset="0"/>
              </a:rPr>
              <a:t>.</a:t>
            </a:r>
          </a:p>
          <a:p>
            <a:pPr marL="265113" indent="-265113">
              <a:buClr>
                <a:schemeClr val="bg1"/>
              </a:buClr>
              <a:buFont typeface="Wingdings 3" pitchFamily="18" charset="2"/>
              <a:buChar char="´"/>
            </a:pPr>
            <a:endParaRPr lang="el-GR" dirty="0">
              <a:latin typeface="Segoe UI Light" panose="020B0502040204020203" pitchFamily="34" charset="0"/>
              <a:cs typeface="Segoe UI Light" panose="020B0502040204020203" pitchFamily="34" charset="0"/>
            </a:endParaRPr>
          </a:p>
          <a:p>
            <a:pPr marL="285750" indent="-285750">
              <a:buClr>
                <a:schemeClr val="bg1"/>
              </a:buClr>
              <a:buFont typeface="Wingdings" panose="05000000000000000000" pitchFamily="2" charset="2"/>
              <a:buChar char="§"/>
            </a:pPr>
            <a:r>
              <a:rPr lang="el-GR" dirty="0">
                <a:latin typeface="Segoe UI Light" panose="020B0502040204020203" pitchFamily="34" charset="0"/>
                <a:cs typeface="Segoe UI Light" panose="020B0502040204020203" pitchFamily="34" charset="0"/>
              </a:rPr>
              <a:t>Σύμφωνα με διάφορες μελέτες, η </a:t>
            </a:r>
            <a:r>
              <a:rPr lang="el-GR" dirty="0" smtClean="0">
                <a:latin typeface="Segoe UI Light" panose="020B0502040204020203" pitchFamily="34" charset="0"/>
                <a:cs typeface="Segoe UI Light" panose="020B0502040204020203" pitchFamily="34" charset="0"/>
              </a:rPr>
              <a:t>τεκμηρίωση </a:t>
            </a:r>
            <a:r>
              <a:rPr lang="el-GR" dirty="0">
                <a:latin typeface="Segoe UI Light" panose="020B0502040204020203" pitchFamily="34" charset="0"/>
                <a:cs typeface="Segoe UI Light" panose="020B0502040204020203" pitchFamily="34" charset="0"/>
              </a:rPr>
              <a:t>της κακομεταχείρισης χωρίς </a:t>
            </a:r>
            <a:r>
              <a:rPr lang="el-GR" dirty="0" smtClean="0">
                <a:latin typeface="Segoe UI Light" panose="020B0502040204020203" pitchFamily="34" charset="0"/>
                <a:cs typeface="Segoe UI Light" panose="020B0502040204020203" pitchFamily="34" charset="0"/>
              </a:rPr>
              <a:t>προσοχή </a:t>
            </a:r>
            <a:r>
              <a:rPr lang="el-GR" dirty="0">
                <a:latin typeface="Segoe UI Light" panose="020B0502040204020203" pitchFamily="34" charset="0"/>
                <a:cs typeface="Segoe UI Light" panose="020B0502040204020203" pitchFamily="34" charset="0"/>
              </a:rPr>
              <a:t>στην ευημερία </a:t>
            </a:r>
            <a:r>
              <a:rPr lang="el-GR" dirty="0" smtClean="0">
                <a:latin typeface="Segoe UI Light" panose="020B0502040204020203" pitchFamily="34" charset="0"/>
                <a:cs typeface="Segoe UI Light" panose="020B0502040204020203" pitchFamily="34" charset="0"/>
              </a:rPr>
              <a:t>του παιδιού συνδέεται </a:t>
            </a:r>
            <a:r>
              <a:rPr lang="el-GR" dirty="0">
                <a:latin typeface="Segoe UI Light" panose="020B0502040204020203" pitchFamily="34" charset="0"/>
                <a:cs typeface="Segoe UI Light" panose="020B0502040204020203" pitchFamily="34" charset="0"/>
              </a:rPr>
              <a:t>με </a:t>
            </a:r>
            <a:r>
              <a:rPr lang="el-GR" dirty="0" smtClean="0">
                <a:latin typeface="Segoe UI Light" panose="020B0502040204020203" pitchFamily="34" charset="0"/>
                <a:cs typeface="Segoe UI Light" panose="020B0502040204020203" pitchFamily="34" charset="0"/>
              </a:rPr>
              <a:t>ελλιπή </a:t>
            </a:r>
            <a:r>
              <a:rPr lang="el-GR" dirty="0">
                <a:latin typeface="Segoe UI Light" panose="020B0502040204020203" pitchFamily="34" charset="0"/>
                <a:cs typeface="Segoe UI Light" panose="020B0502040204020203" pitchFamily="34" charset="0"/>
              </a:rPr>
              <a:t>παροχή υπηρεσιών για κακοποιημένα παιδιά από ό, τι σε πλαίσια που αντιμετωπίζουν κακομεταχείριση παιδιών ως μέρος μιας οργανωμένης αντίδρασης στην παιδική και οικογενειακή ευημερία (η οποία, επιπλέον, υποδηλώνει ότι η εντολή αναφοράς δεν είναι το πρόβλημα, μάλλον η απάντηση της αντιπροσωπείας ή / και η γενική πολιτική είναι)</a:t>
            </a:r>
            <a:endParaRPr lang="en-US"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77854779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8300" y="44450"/>
            <a:ext cx="11480800" cy="1296318"/>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role training physicians to recognize CAN and/or on Child Protection within Health Care settings]</a:t>
            </a:r>
            <a:endParaRPr lang="el-GR" sz="2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a:p>
            <a:pPr algn="ctr"/>
            <a:endParaRPr lang="en-US"/>
          </a:p>
          <a:p>
            <a:pPr algn="ctr"/>
            <a:r>
              <a:rPr lang="en-US"/>
              <a:t>(Ward et al., 2004)</a:t>
            </a:r>
          </a:p>
          <a:p>
            <a:pPr algn="ctr"/>
            <a:r>
              <a:rPr lang="en-US"/>
              <a:t>Reference: Ward, M. G., Bennett, S., </a:t>
            </a:r>
            <a:r>
              <a:rPr lang="en-US" err="1"/>
              <a:t>Plint</a:t>
            </a:r>
            <a:r>
              <a:rPr lang="en-US"/>
              <a:t>, A. C., King, W. J., </a:t>
            </a:r>
            <a:r>
              <a:rPr lang="en-US" err="1"/>
              <a:t>Jabbour</a:t>
            </a:r>
            <a:r>
              <a:rPr lang="en-US"/>
              <a:t>, M., &amp; Gaboury, I. (2004). Child protection: a neglected area of pediatric residency training. </a:t>
            </a:r>
            <a:r>
              <a:rPr lang="en-US" i="1"/>
              <a:t>Child abuse &amp; neglect</a:t>
            </a:r>
            <a:r>
              <a:rPr lang="en-US"/>
              <a:t>, </a:t>
            </a:r>
            <a:r>
              <a:rPr lang="en-US" i="1"/>
              <a:t>28</a:t>
            </a:r>
            <a:r>
              <a:rPr lang="en-US"/>
              <a:t>(10), 1113-1122. </a:t>
            </a:r>
          </a:p>
          <a:p>
            <a:pPr algn="ctr"/>
            <a:endParaRPr lang="en-US"/>
          </a:p>
        </p:txBody>
      </p:sp>
    </p:spTree>
    <p:extLst>
      <p:ext uri="{BB962C8B-B14F-4D97-AF65-F5344CB8AC3E}">
        <p14:creationId xmlns="" xmlns:p14="http://schemas.microsoft.com/office/powerpoint/2010/main" val="3159264346"/>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4000" y="44450"/>
            <a:ext cx="11747500" cy="1368324"/>
          </a:xfrm>
          <a:prstGeom prst="rect">
            <a:avLst/>
          </a:prstGeom>
        </p:spPr>
        <p:txBody>
          <a:bodyPr>
            <a:noAutofit/>
          </a:bodyPr>
          <a:lstStyle/>
          <a:p>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the role training physicians to recognize CAN and/or on Child Protection within Health Care settings]</a:t>
            </a:r>
            <a:endParaRPr lang="el-GR" sz="2400" dirty="0">
              <a:solidFill>
                <a:schemeClr val="accent1"/>
              </a:solidFill>
            </a:endParaRPr>
          </a:p>
        </p:txBody>
      </p:sp>
      <p:sp>
        <p:nvSpPr>
          <p:cNvPr id="3" name="Content Placeholder 2"/>
          <p:cNvSpPr>
            <a:spLocks noGrp="1"/>
          </p:cNvSpPr>
          <p:nvPr>
            <p:ph idx="4294967295"/>
          </p:nvPr>
        </p:nvSpPr>
        <p:spPr>
          <a:xfrm>
            <a:off x="2316164" y="1412776"/>
            <a:ext cx="8351837" cy="4032349"/>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Flaherty et al. (2008) report findings that additional trainings of physician increased reporting (x 10) to Child Protection Services </a:t>
            </a:r>
          </a:p>
          <a:p>
            <a:pPr algn="ctr"/>
            <a:endParaRPr lang="en-US"/>
          </a:p>
          <a:p>
            <a:pPr algn="ctr"/>
            <a:r>
              <a:rPr lang="en-US"/>
              <a:t>References:</a:t>
            </a:r>
          </a:p>
          <a:p>
            <a:pPr algn="ctr"/>
            <a:r>
              <a:rPr lang="en-US"/>
              <a:t> Flaherty, E. G., Sege, R., </a:t>
            </a:r>
            <a:r>
              <a:rPr lang="en-US" err="1"/>
              <a:t>Binns</a:t>
            </a:r>
            <a:r>
              <a:rPr lang="en-US"/>
              <a:t>, H. J., Mattson, C. L., &amp; Christoffel, K. K. (2000). Health care providers' experience reporting child abuse in the primary care setting. </a:t>
            </a:r>
            <a:r>
              <a:rPr lang="en-US" i="1"/>
              <a:t>Archives of pediatrics &amp; adolescent medicine</a:t>
            </a:r>
            <a:r>
              <a:rPr lang="en-US"/>
              <a:t>, </a:t>
            </a:r>
            <a:r>
              <a:rPr lang="en-US" i="1"/>
              <a:t>154</a:t>
            </a:r>
            <a:r>
              <a:rPr lang="en-US"/>
              <a:t>(5), 489-493.</a:t>
            </a:r>
          </a:p>
          <a:p>
            <a:pPr algn="ctr"/>
            <a:endParaRPr lang="en-US"/>
          </a:p>
          <a:p>
            <a:pPr algn="ctr"/>
            <a:r>
              <a:rPr lang="en-US"/>
              <a:t> Flaherty, E. G., Sege, R. D., &amp; Hurley, T. P. (2008). Translating child abuse research into action. </a:t>
            </a:r>
            <a:r>
              <a:rPr lang="en-US" i="1"/>
              <a:t>Pediatrics</a:t>
            </a:r>
            <a:r>
              <a:rPr lang="en-US"/>
              <a:t>, </a:t>
            </a:r>
            <a:r>
              <a:rPr lang="en-US" i="1"/>
              <a:t>122</a:t>
            </a:r>
            <a:r>
              <a:rPr lang="en-US"/>
              <a:t>(Supplement 1), S1-S5.</a:t>
            </a:r>
          </a:p>
          <a:p>
            <a:pPr algn="ctr"/>
            <a:endParaRPr lang="en-US"/>
          </a:p>
          <a:p>
            <a:pPr algn="ctr"/>
            <a:endParaRPr lang="en-US"/>
          </a:p>
          <a:p>
            <a:pPr algn="ctr"/>
            <a:endParaRPr lang="en-US"/>
          </a:p>
        </p:txBody>
      </p:sp>
    </p:spTree>
    <p:extLst>
      <p:ext uri="{BB962C8B-B14F-4D97-AF65-F5344CB8AC3E}">
        <p14:creationId xmlns="" xmlns:p14="http://schemas.microsoft.com/office/powerpoint/2010/main" val="3622798694"/>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2100" y="44450"/>
            <a:ext cx="11569700" cy="1296318"/>
          </a:xfrm>
          <a:prstGeom prst="rect">
            <a:avLst/>
          </a:prstGeom>
        </p:spPr>
        <p:txBody>
          <a:bodyPr>
            <a:noAutofit/>
          </a:bodyPr>
          <a:lstStyle/>
          <a:p>
            <a:pPr algn="ctr"/>
            <a:r>
              <a:rPr lang="en-US" sz="2400" dirty="0">
                <a:solidFill>
                  <a:schemeClr val="accent1"/>
                </a:solidFill>
              </a:rPr>
              <a:t>Increasing recognition of Child Abuse and Neglect among professionals </a:t>
            </a:r>
            <a:r>
              <a:rPr lang="en-US" sz="1400" dirty="0">
                <a:solidFill>
                  <a:schemeClr val="accent2">
                    <a:lumMod val="75000"/>
                  </a:schemeClr>
                </a:solidFill>
              </a:rPr>
              <a:t>[this slide, and the notes, are meant to be included in the training; you may change the reference, add more findings and open the discussion; the point that needs to be made is that even after increased reporting following training, concerns about other aspects (i.e. litigation) remain]</a:t>
            </a:r>
            <a:endParaRPr lang="el-GR" sz="2400" dirty="0">
              <a:solidFill>
                <a:schemeClr val="accent1"/>
              </a:solidFill>
            </a:endParaRPr>
          </a:p>
        </p:txBody>
      </p:sp>
      <p:sp>
        <p:nvSpPr>
          <p:cNvPr id="3" name="Content Placeholder 2"/>
          <p:cNvSpPr>
            <a:spLocks noGrp="1"/>
          </p:cNvSpPr>
          <p:nvPr>
            <p:ph idx="4294967295"/>
          </p:nvPr>
        </p:nvSpPr>
        <p:spPr>
          <a:xfrm>
            <a:off x="2316164" y="981075"/>
            <a:ext cx="8351837" cy="4464050"/>
          </a:xfrm>
          <a:prstGeom prst="rect">
            <a:avLst/>
          </a:prstGeom>
        </p:spPr>
        <p:txBody>
          <a:bodyPr/>
          <a:lstStyle/>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a:p>
            <a:pPr marL="177800" indent="-177800" algn="just" fontAlgn="base">
              <a:lnSpc>
                <a:spcPct val="100000"/>
              </a:lnSpc>
              <a:spcBef>
                <a:spcPct val="0"/>
              </a:spcBef>
              <a:spcAft>
                <a:spcPct val="0"/>
              </a:spcAft>
              <a:buSzPts val="1000"/>
              <a:buNone/>
            </a:pPr>
            <a:endParaRPr lang="en-US" sz="1400" b="1">
              <a:solidFill>
                <a:srgbClr val="365F91"/>
              </a:solidFill>
              <a:latin typeface="Calibri" pitchFamily="34" charset="0"/>
            </a:endParaRPr>
          </a:p>
        </p:txBody>
      </p:sp>
      <p:sp>
        <p:nvSpPr>
          <p:cNvPr id="8" name="Rounded Rectangle 7"/>
          <p:cNvSpPr/>
          <p:nvPr/>
        </p:nvSpPr>
        <p:spPr>
          <a:xfrm>
            <a:off x="1802138" y="1574548"/>
            <a:ext cx="405431" cy="42849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600"/>
              <a:t>Training/knowledge and reporting rates</a:t>
            </a:r>
          </a:p>
          <a:p>
            <a:pPr algn="ctr"/>
            <a:r>
              <a:rPr lang="en-US" sz="1500" b="1"/>
              <a:t> </a:t>
            </a:r>
            <a:endParaRPr lang="el-GR" sz="1500" b="1"/>
          </a:p>
        </p:txBody>
      </p:sp>
      <p:sp>
        <p:nvSpPr>
          <p:cNvPr id="6" name="Rounded Rectangle 5"/>
          <p:cNvSpPr/>
          <p:nvPr/>
        </p:nvSpPr>
        <p:spPr>
          <a:xfrm>
            <a:off x="1559512" y="1340768"/>
            <a:ext cx="8974367" cy="4824536"/>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Rectangle 8"/>
          <p:cNvSpPr/>
          <p:nvPr/>
        </p:nvSpPr>
        <p:spPr>
          <a:xfrm>
            <a:off x="2279576" y="1412776"/>
            <a:ext cx="7704856" cy="46805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Gilbert, Kemp, Thoburn,  </a:t>
            </a:r>
            <a:r>
              <a:rPr lang="en-US" err="1"/>
              <a:t>Sidebotham</a:t>
            </a:r>
            <a:r>
              <a:rPr lang="en-US"/>
              <a:t>,  Radford, Glaser, &amp; MacMillan (2009) report, however, that findings on increased reporting following training are not uniform.</a:t>
            </a:r>
          </a:p>
          <a:p>
            <a:pPr algn="ctr"/>
            <a:r>
              <a:rPr lang="en-US"/>
              <a:t> Besides, concerns regarding litigation following reporting are considered significant factor in underreporting</a:t>
            </a:r>
            <a:endParaRPr lang="en-US">
              <a:highlight>
                <a:srgbClr val="C0C0C0"/>
              </a:highlight>
            </a:endParaRPr>
          </a:p>
          <a:p>
            <a:pPr algn="ctr"/>
            <a:endParaRPr lang="en-US">
              <a:highlight>
                <a:srgbClr val="C0C0C0"/>
              </a:highlight>
            </a:endParaRPr>
          </a:p>
        </p:txBody>
      </p:sp>
    </p:spTree>
    <p:extLst>
      <p:ext uri="{BB962C8B-B14F-4D97-AF65-F5344CB8AC3E}">
        <p14:creationId xmlns="" xmlns:p14="http://schemas.microsoft.com/office/powerpoint/2010/main" val="302014082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872019" cy="1190627"/>
          </a:xfrm>
        </p:spPr>
        <p:txBody>
          <a:bodyPr>
            <a:normAutofit fontScale="90000"/>
          </a:bodyPr>
          <a:lstStyle/>
          <a:p>
            <a:r>
              <a:rPr lang="el-GR" sz="3200" b="1" dirty="0"/>
              <a:t/>
            </a:r>
            <a:br>
              <a:rPr lang="el-GR" sz="3200" b="1" dirty="0"/>
            </a:br>
            <a:r>
              <a:rPr lang="el-GR" sz="3200" b="1" dirty="0"/>
              <a:t>Απαιτείται αναφορά για κακοποίηση και παραμέληση παιδιών</a:t>
            </a:r>
            <a:r>
              <a:rPr lang="el-GR" sz="2000" dirty="0"/>
              <a:t> Γενικό σχόλιο </a:t>
            </a:r>
            <a:r>
              <a:rPr lang="el-GR" sz="2000" dirty="0" err="1"/>
              <a:t>αρ</a:t>
            </a:r>
            <a:r>
              <a:rPr lang="el-GR" sz="2000" dirty="0"/>
              <a:t>. 13 (2011): Το δικαίωμα του παιδιού στην ελευθερία από κάθε μορφή βίας (άρθρο 49)</a:t>
            </a:r>
            <a:endParaRPr lang="el-GR" sz="20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200" y="1825624"/>
            <a:ext cx="10515600" cy="4460875"/>
          </a:xfrm>
        </p:spPr>
        <p:txBody>
          <a:bodyPr>
            <a:normAutofit lnSpcReduction="10000"/>
          </a:bodyPr>
          <a:lstStyle/>
          <a:p>
            <a:endParaRPr lang="el-GR" sz="2400" dirty="0"/>
          </a:p>
          <a:p>
            <a:r>
              <a:rPr lang="el-GR" sz="2400" dirty="0"/>
              <a:t>η Επιτροπή των Ηνωμένων Εθνών συνιστά ανεπιφύλακτα σε όλα τα κράτη μέρη να αναπτύξουν ασφαλείς, καλά δημοσιευμένους, εμπιστευτικούς και </a:t>
            </a:r>
            <a:r>
              <a:rPr lang="el-GR" sz="2400" dirty="0" err="1"/>
              <a:t>προσβάσιμους</a:t>
            </a:r>
            <a:r>
              <a:rPr lang="el-GR" sz="2400" dirty="0"/>
              <a:t> μηχανισμούς υποστήριξης για τα παιδιά, τους εκπροσώπους τους και άλλους για να αναφέρουν βία κατά των </a:t>
            </a:r>
            <a:r>
              <a:rPr lang="el-GR" sz="2400" dirty="0" smtClean="0"/>
              <a:t>παιδιών, συμπεριλαμβανομένης </a:t>
            </a:r>
            <a:r>
              <a:rPr lang="el-GR" sz="2400" dirty="0"/>
              <a:t>της χρήσης 24ωρων τηλεφωνικών γραμμών χωρίς χρέωση και άλλων ΤΠΕ</a:t>
            </a:r>
          </a:p>
          <a:p>
            <a:endParaRPr lang="el-GR" sz="2400" dirty="0"/>
          </a:p>
          <a:p>
            <a:r>
              <a:rPr lang="el-GR" sz="2400" dirty="0"/>
              <a:t>σε κάθε χώρα, η αναφορά περιστατικών, υποψιών ή κινδύνου βίας πρέπει τουλάχιστον να απαιτείται από επαγγελματίες που εργάζονται απευθείας με </a:t>
            </a:r>
            <a:r>
              <a:rPr lang="el-GR" sz="2400" dirty="0" smtClean="0"/>
              <a:t>παιδιά. Όταν </a:t>
            </a:r>
            <a:r>
              <a:rPr lang="el-GR" sz="2400" dirty="0"/>
              <a:t>οι εκθέσεις γίνονται με καλή πίστη, πρέπει να υπάρχουν διαδικασίες για να διασφαλιστεί η προστασία του επαγγελματία που υποβάλλει την έκθεση</a:t>
            </a:r>
            <a:endParaRPr lang="el-GR" dirty="0"/>
          </a:p>
        </p:txBody>
      </p:sp>
    </p:spTree>
    <p:extLst>
      <p:ext uri="{BB962C8B-B14F-4D97-AF65-F5344CB8AC3E}">
        <p14:creationId xmlns="" xmlns:p14="http://schemas.microsoft.com/office/powerpoint/2010/main" val="31426358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sz="3200" dirty="0">
                <a:solidFill>
                  <a:schemeClr val="tx1">
                    <a:lumMod val="85000"/>
                    <a:lumOff val="15000"/>
                  </a:schemeClr>
                </a:solidFill>
              </a:rPr>
              <a:t/>
            </a:r>
            <a:br>
              <a:rPr lang="el-GR" sz="3200" dirty="0">
                <a:solidFill>
                  <a:schemeClr val="tx1">
                    <a:lumMod val="85000"/>
                    <a:lumOff val="15000"/>
                  </a:schemeClr>
                </a:solidFill>
              </a:rPr>
            </a:br>
            <a:r>
              <a:rPr lang="el-GR" sz="3200" dirty="0">
                <a:solidFill>
                  <a:schemeClr val="tx1">
                    <a:lumMod val="85000"/>
                    <a:lumOff val="15000"/>
                  </a:schemeClr>
                </a:solidFill>
              </a:rPr>
              <a:t>Τι είναι μια αναφορά κακοποίησης παιδιών ή / και παραμέλησης</a:t>
            </a:r>
            <a:endParaRPr lang="en-US" sz="3200" dirty="0">
              <a:solidFill>
                <a:schemeClr val="tx1">
                  <a:lumMod val="85000"/>
                  <a:lumOff val="15000"/>
                </a:schemeClr>
              </a:solidFill>
            </a:endParaRPr>
          </a:p>
        </p:txBody>
      </p:sp>
      <p:sp>
        <p:nvSpPr>
          <p:cNvPr id="3" name="Content Placeholder 2"/>
          <p:cNvSpPr>
            <a:spLocks noGrp="1"/>
          </p:cNvSpPr>
          <p:nvPr>
            <p:ph idx="1"/>
          </p:nvPr>
        </p:nvSpPr>
        <p:spPr/>
        <p:txBody>
          <a:bodyPr>
            <a:normAutofit/>
          </a:bodyPr>
          <a:lstStyle/>
          <a:p>
            <a:pPr marL="0" indent="0" fontAlgn="base">
              <a:buNone/>
            </a:pPr>
            <a:endParaRPr lang="el-GR" b="1" dirty="0"/>
          </a:p>
          <a:p>
            <a:pPr fontAlgn="base"/>
            <a:r>
              <a:rPr lang="el-GR" b="1" dirty="0"/>
              <a:t>κοινοποίηση των ανησυχιών κάποιου σχετικά με ύποπτη ή γνωστή κακοποίηση ή / και παραμέληση ενός παιδιού (ή παιδιών) υπό τη φροντίδα κάποιου στις αρμόδιες αρχές</a:t>
            </a:r>
          </a:p>
          <a:p>
            <a:pPr fontAlgn="base"/>
            <a:endParaRPr lang="el-GR" b="1" dirty="0"/>
          </a:p>
          <a:p>
            <a:pPr fontAlgn="base"/>
            <a:r>
              <a:rPr lang="el-GR" b="1" dirty="0"/>
              <a:t>Σημείωση! το άτομο που υποβάλλει αναφορά ΔΕΝ ΕΙΝΑΙ ΥΠΕΥΘΥΝΟ για να διερευνήσει περαιτέρω την υπόθεση προκειμένου να προσδιορίσει εάν οι υποψίες του είναι έγκυρες</a:t>
            </a:r>
            <a:endParaRPr lang="en-US" dirty="0" smtClean="0"/>
          </a:p>
        </p:txBody>
      </p:sp>
    </p:spTree>
    <p:extLst>
      <p:ext uri="{BB962C8B-B14F-4D97-AF65-F5344CB8AC3E}">
        <p14:creationId xmlns="" xmlns:p14="http://schemas.microsoft.com/office/powerpoint/2010/main" val="2284080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
            </a:r>
            <a:br>
              <a:rPr lang="el-GR" dirty="0"/>
            </a:br>
            <a:r>
              <a:rPr lang="el-GR" dirty="0"/>
              <a:t>Επίσημος ορισμός της </a:t>
            </a:r>
            <a:r>
              <a:rPr lang="el-GR" dirty="0" smtClean="0"/>
              <a:t>αναφοράς στη Κύπρο</a:t>
            </a:r>
            <a:endParaRPr lang="el-GR"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l-GR" dirty="0"/>
              <a:t>Ο/Η αστυνομικός που θα </a:t>
            </a:r>
            <a:r>
              <a:rPr lang="el-GR" dirty="0" smtClean="0"/>
              <a:t>εξυπηρετήσει </a:t>
            </a:r>
            <a:r>
              <a:rPr lang="el-GR" dirty="0"/>
              <a:t>θα </a:t>
            </a:r>
            <a:r>
              <a:rPr lang="el-GR" dirty="0" smtClean="0"/>
              <a:t>ζητήσει </a:t>
            </a:r>
            <a:r>
              <a:rPr lang="el-GR" dirty="0"/>
              <a:t>κάποια βασικά στοιχεία και πληροφορίες για το καταγγελλόμενο περιστατικό και για επηρεαζόμενα πρόσωπα (παιδί και οικογένειά του, ύποπτος/η), καθώς και στοιχεία επικοινωνίας μαζί τους. Θα τα καταγράψει σε ένα ειδικό έντυπο και θα το διαβιβάσει άμεσα στο Αρχηγείο Αστυνομίας για να διερευνηθεί από την ειδική Ανακριτική Ομάδα. Όπου αυτό χρειάζεται, θα ενημερώσει και τηλεφωνικά άμεσα την Ανακριτική Ομάδα.</a:t>
            </a:r>
          </a:p>
          <a:p>
            <a:endParaRPr lang="el-GR" dirty="0"/>
          </a:p>
          <a:p>
            <a:r>
              <a:rPr lang="el-GR" dirty="0"/>
              <a:t>Αν η καταγγελία αφορά παιδί που είναι υπό τη φροντίδα/επίβλεψή σας, δεν χρειάζεται απαραίτητα να είναι </a:t>
            </a:r>
            <a:r>
              <a:rPr lang="el-GR" dirty="0" smtClean="0"/>
              <a:t>μαζί στον </a:t>
            </a:r>
            <a:r>
              <a:rPr lang="el-GR" dirty="0"/>
              <a:t>Αστυνομικό Σταθμό κατά το χρόνο της καταγγελίας.</a:t>
            </a:r>
          </a:p>
        </p:txBody>
      </p:sp>
    </p:spTree>
    <p:extLst>
      <p:ext uri="{BB962C8B-B14F-4D97-AF65-F5344CB8AC3E}">
        <p14:creationId xmlns="" xmlns:p14="http://schemas.microsoft.com/office/powerpoint/2010/main" val="1160166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000" dirty="0"/>
              <a:t>Ποιος μπορεί να αναφέρει υποψίες για κακοποίηση και παραμέληση παιδιών</a:t>
            </a:r>
          </a:p>
        </p:txBody>
      </p:sp>
      <p:sp>
        <p:nvSpPr>
          <p:cNvPr id="3" name="Content Placeholder 2"/>
          <p:cNvSpPr>
            <a:spLocks noGrp="1"/>
          </p:cNvSpPr>
          <p:nvPr>
            <p:ph idx="1"/>
          </p:nvPr>
        </p:nvSpPr>
        <p:spPr/>
        <p:txBody>
          <a:bodyPr/>
          <a:lstStyle/>
          <a:p>
            <a:r>
              <a:rPr lang="el-GR" b="1" dirty="0">
                <a:solidFill>
                  <a:schemeClr val="accent1"/>
                </a:solidFill>
              </a:rPr>
              <a:t>όποιος έχει ανησυχίες για την ασφάλεια ενός παιδιού (ή παιδιών)</a:t>
            </a:r>
          </a:p>
          <a:p>
            <a:endParaRPr lang="el-GR" b="1" dirty="0">
              <a:solidFill>
                <a:schemeClr val="accent1"/>
              </a:solidFill>
            </a:endParaRPr>
          </a:p>
          <a:p>
            <a:r>
              <a:rPr lang="el-GR" b="1" dirty="0">
                <a:solidFill>
                  <a:schemeClr val="accent1"/>
                </a:solidFill>
              </a:rPr>
              <a:t>η εθνική νομοθεσία προβλέπει νομική υποχρέωση (εντολές) για συγκεκριμένα άτομα που </a:t>
            </a:r>
            <a:r>
              <a:rPr lang="el-GR" b="1" dirty="0" smtClean="0">
                <a:solidFill>
                  <a:schemeClr val="accent1"/>
                </a:solidFill>
              </a:rPr>
              <a:t>απαιτεί από </a:t>
            </a:r>
            <a:r>
              <a:rPr lang="el-GR" b="1" dirty="0">
                <a:solidFill>
                  <a:schemeClr val="accent1"/>
                </a:solidFill>
              </a:rPr>
              <a:t>αυτά να αναφέρουν ύποπτη κακοποίηση ή παραμέληση παιδιών ·</a:t>
            </a:r>
          </a:p>
          <a:p>
            <a:r>
              <a:rPr lang="el-GR" b="1" dirty="0">
                <a:solidFill>
                  <a:schemeClr val="accent1"/>
                </a:solidFill>
              </a:rPr>
              <a:t>οι εξουσιοδοτημένοι </a:t>
            </a:r>
            <a:r>
              <a:rPr lang="el-GR" b="1" dirty="0" smtClean="0">
                <a:solidFill>
                  <a:schemeClr val="accent1"/>
                </a:solidFill>
              </a:rPr>
              <a:t>που αναφέρουν </a:t>
            </a:r>
            <a:r>
              <a:rPr lang="el-GR" b="1" dirty="0">
                <a:solidFill>
                  <a:schemeClr val="accent1"/>
                </a:solidFill>
              </a:rPr>
              <a:t>μπορούν να είναι</a:t>
            </a:r>
          </a:p>
          <a:p>
            <a:pPr lvl="1"/>
            <a:r>
              <a:rPr lang="el-GR" b="1" dirty="0">
                <a:solidFill>
                  <a:schemeClr val="accent1"/>
                </a:solidFill>
              </a:rPr>
              <a:t>διάφορες ομάδες επαγγελματιών</a:t>
            </a:r>
          </a:p>
          <a:p>
            <a:pPr lvl="1"/>
            <a:r>
              <a:rPr lang="el-GR" b="1" dirty="0">
                <a:solidFill>
                  <a:schemeClr val="accent1"/>
                </a:solidFill>
              </a:rPr>
              <a:t>άμαχος πληθυσμός</a:t>
            </a:r>
            <a:endParaRPr lang="el-GR" dirty="0"/>
          </a:p>
        </p:txBody>
      </p:sp>
    </p:spTree>
    <p:extLst>
      <p:ext uri="{BB962C8B-B14F-4D97-AF65-F5344CB8AC3E}">
        <p14:creationId xmlns="" xmlns:p14="http://schemas.microsoft.com/office/powerpoint/2010/main" val="180531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20043</TotalTime>
  <Words>6703</Words>
  <Application>Microsoft Office PowerPoint</Application>
  <PresentationFormat>Custom</PresentationFormat>
  <Paragraphs>543</Paragraphs>
  <Slides>52</Slides>
  <Notes>50</Notes>
  <HiddenSlides>9</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Αντιμετώπιση της υπό-αναφοράς CAN</vt:lpstr>
      <vt:lpstr>Slide 2</vt:lpstr>
      <vt:lpstr>Περιγραμματικά </vt:lpstr>
      <vt:lpstr>Slide 4</vt:lpstr>
      <vt:lpstr>Η ανάγκη αναφοράς της κακοποίησης και της παραμέλησης των παιδιών (CAN) στην οποία βασίζεται η υπόθεση του προγράμματος CAN-MDS</vt:lpstr>
      <vt:lpstr> Απαιτείται αναφορά για κακοποίηση και παραμέληση παιδιών Γενικό σχόλιο αρ. 13 (2011): Το δικαίωμα του παιδιού στην ελευθερία από κάθε μορφή βίας (άρθρο 49)</vt:lpstr>
      <vt:lpstr> Τι είναι μια αναφορά κακοποίησης παιδιών ή / και παραμέλησης</vt:lpstr>
      <vt:lpstr> Επίσημος ορισμός της αναφοράς στη Κύπρο</vt:lpstr>
      <vt:lpstr>Ποιος μπορεί να αναφέρει υποψίες για κακοποίηση και παραμέληση παιδιών</vt:lpstr>
      <vt:lpstr> Διατάξεις σχετικά με τη νομική υποχρέωση των επαγγελματιών να αναφέρουν περιπτώσεις κακοποίησης παιδιών, παραμέλησης και βίας (FRA, 2014)</vt:lpstr>
      <vt:lpstr> Διατάξεις σχετικά με τη νομική υποχρέωση των επαγγελματιών να αναφέρουν περιπτώσεις κακοποίησης παιδιών, παραμέλησης και βίας (FRA, 2014)</vt:lpstr>
      <vt:lpstr> Ειδικές νομικές υποχρεώσεις για τους πολίτες να αναφέρουν περιπτώσεις κακοποίησης παιδιών, παραμέλησης και βίας (FRA, 2014)</vt:lpstr>
      <vt:lpstr> Νομικές υποχρεώσεις για επαγγελματίες και πολίτες να αναφέρουν περιπτώσεις κακοποίησης παιδιών, παραμέλησης και βίας στη Κύπρο</vt:lpstr>
      <vt:lpstr>Υποβολή αναφορών για κακοποίηση και παραμέληση παιδιών</vt:lpstr>
      <vt:lpstr>Slide 15</vt:lpstr>
      <vt:lpstr> Κοινοί μύθοι σχετικά με την αναφορά κακοποίησης παιδιών</vt:lpstr>
      <vt:lpstr>Slide 17</vt:lpstr>
      <vt:lpstr>Slide 18</vt:lpstr>
      <vt:lpstr>Slide 19</vt:lpstr>
      <vt:lpstr>Slide 20</vt:lpstr>
      <vt:lpstr>Slide 21</vt:lpstr>
      <vt:lpstr>Slide 22</vt:lpstr>
      <vt:lpstr>Slide 23</vt:lpstr>
      <vt:lpstr>Στην Κύπρο… </vt:lpstr>
      <vt:lpstr>CAN Επιδημιολογική Παρακολούθηση: η ευρύτερη εικόνα</vt:lpstr>
      <vt:lpstr>Υπό-αναφορές</vt:lpstr>
      <vt:lpstr> 4 κύριοι παράγοντες της υποβολής εκθέσεων</vt:lpstr>
      <vt:lpstr> Η διερεύνηση μεμονωμένων λόγων μπορεί να εμποδίσει τις αποφάσεις για αναφορά CAN</vt:lpstr>
      <vt:lpstr> Η διερεύνηση μεμονωμένων λόγων μπορεί να εμποδίσει τις αποφάσεις για αναφορά CAN</vt:lpstr>
      <vt:lpstr> Η διερεύνηση μεμονωμένων λόγων μπορεί να εμποδίσει τις αποφάσεις για αναφορά CAN</vt:lpstr>
      <vt:lpstr> Η διερεύνηση μεμονωμένων λόγων μπορεί να εμποδίσει τις αποφάσεις για αναφορά CAN</vt:lpstr>
      <vt:lpstr>Slide 32</vt:lpstr>
      <vt:lpstr>Αντιμετώπιση υπό-αναφοράς CAN</vt:lpstr>
      <vt:lpstr>Αντιμετώπιση υπό-αναφοράς CAN</vt:lpstr>
      <vt:lpstr> Δημιουργία ικανοτήτων στο πλαίσιο του CAN-MDS</vt:lpstr>
      <vt:lpstr>Αντιμετώπιση υπό-αναφοράς CAN</vt:lpstr>
      <vt:lpstr> Λειτουργικότητα των εννοιολογικών ορισμών CAN</vt:lpstr>
      <vt:lpstr> Σημαντικές υπενθυμίσεις σχετικά με τις εργασίες των χειριστών CAN-MDS</vt:lpstr>
      <vt:lpstr> Η απάντηση CAN-MDS στην υποβολή αναφορών</vt:lpstr>
      <vt:lpstr>Η σύνδεση CAN-MDS  με την υποβολή παραπόνων</vt:lpstr>
      <vt:lpstr>Slide 41</vt:lpstr>
      <vt:lpstr>Slide 42</vt:lpstr>
      <vt:lpstr>Slide 43</vt:lpstr>
      <vt:lpstr>Slide 44</vt:lpstr>
      <vt:lpstr>Training Points and Material  [key issues listed on the slide, some background info is found in the slide notes, use them as presentation slides or to initiate Q &amp; A sessions in/during your training]</vt:lpstr>
      <vt:lpstr>Training Points and Material [key issues listed on the slide, some background info is found in the slide notes, use them as presentation slides or to initiate Q &amp; A sessions in/during your training]</vt:lpstr>
      <vt:lpstr>Training Points and Material [key issues listed on the slide, some background info is found in the slide notes, use them as presentation slides or to initiate Q &amp; A sessions in/during your training]</vt:lpstr>
      <vt:lpstr>Increasing recognition of Child Abuse and Neglect among professionals [this slide, and the notes, are meant to be included in the training; you may change the reference, add more findings and open the discussion; the point that needs to be made is the importance of training professionals to increase recognizing CAN]</vt:lpstr>
      <vt:lpstr>Increasing recognition of Child Abuse and Neglect among professionals [this slide, and the notes, are meant to be included in the training; you may change the reference, add more findings and open the discussion; the point that needs to be made is the role of suspicion threshold in mandatory reporting]</vt:lpstr>
      <vt:lpstr>Increasing recognition of Child Abuse and Neglect among professionals [this slide, and the notes, are meant to be included in the training; you may change the reference, add more findings and open the discussion; the point that needs to be made is the role training physicians to recognize CAN and/or on Child Protection within Health Care settings]</vt:lpstr>
      <vt:lpstr>Increasing recognition of Child Abuse and Neglect among professionals [this slide, and the notes, are meant to be included in the training; you may change the reference, add more findings and open the discussion; the point that needs to be made is the role training physicians to recognize CAN and/or on Child Protection within Health Care settings]</vt:lpstr>
      <vt:lpstr>Increasing recognition of Child Abuse and Neglect among professionals [this slide, and the notes, are meant to be included in the training; you may change the reference, add more findings and open the discussion; the point that needs to be made is that even after increased reporting following training, concerns about other aspects (i.e. litigation) remain]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178</cp:revision>
  <dcterms:created xsi:type="dcterms:W3CDTF">2018-11-08T14:12:16Z</dcterms:created>
  <dcterms:modified xsi:type="dcterms:W3CDTF">2022-02-01T17:58:33Z</dcterms:modified>
</cp:coreProperties>
</file>