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28" r:id="rId3"/>
    <p:sldId id="327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6" r:id="rId12"/>
    <p:sldId id="325" r:id="rId13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215" autoAdjust="0"/>
    <p:restoredTop sz="74265" autoAdjust="0"/>
  </p:normalViewPr>
  <p:slideViewPr>
    <p:cSldViewPr snapToGrid="0">
      <p:cViewPr varScale="1">
        <p:scale>
          <a:sx n="49" d="100"/>
          <a:sy n="49" d="100"/>
        </p:scale>
        <p:origin x="-165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624EB-1C4B-4232-B975-72A2D3EFBEC8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E7539B-C323-4049-8909-F9628D885A5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638204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1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2916489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process if the child is already known described in data collection protocol p. 19 and pp. 38-45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12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2366927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During this part of the presentation the sequence of data entering is demonstrated; first an incident will be recorded by using the Temporary ID and then the TEMP ID will be replaced with the Child’s ID.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3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[Instruction - Trainer goes to the app and present quickly the structure and the Operator’s Panel button]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965712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[Instruction -Trainer explain the role of the right column (see also Step by step Guide for Administrator, p. 8]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the right side of the screen, system’s operational tools are available (including language selection drop-down menu, Operator’s Panel, Print and Log out buttons). </a:t>
            </a:r>
          </a:p>
          <a:p>
            <a:pPr>
              <a:buFont typeface="Arial" pitchFamily="34" charset="0"/>
              <a:buChar char="•"/>
            </a:pP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Τhe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right column of the screen is actually a list of the MDS data elements that serves in multiple ways: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indicates the sequence of data elements to be recorded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indicates who records the necessary information, namely you (green boxes) or the system (orange boxes)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provides you with an overview of the information already recorded and with notifications for potential duplications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operates as a navigation menu among the different data elements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memo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explaining the meaning of symbols and colors used in the application is presented. This may be useful especially for new users. To proceed with the recording, a familiarized Operator can skip this screen by pressing the “skip” button.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5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371273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Trainer proceeds with a demonstration of data recording based on the case “ANDREAS” in the next slide, while trainees observe the process and the description while they are instructed to keep notes for questions/ clarifications.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Alternatively, you can ask from one of the trainees to report a case of which s/he is aware or had worked with (without mention any information of the identity of the involved persons).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 the checklists to keep information in order to be sure that you have all necessary data and proceed with recording in the CAN-MDS.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6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755057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&lt;see slide&gt;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7</a:t>
            </a:fld>
            <a:endParaRPr lang="el-G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pPr/>
              <a:t>01.02.2022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8-year old boy lives with mother, mother has a live-in boyfriend neighbor is calling your agency/organization neighbor heard mother crying and yelling, the boyfriend swearing and a lot of crashing and thumping noises the night before the mother is your country's national, looks around 30-35, she works at a local farmer's market, setting up stalls they live in your home town there is no phone, ID, date of birth available the child's name is Andreas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Ioannou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131524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pPr/>
              <a:t>01.02.2022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Please make notes on any glitches, queries, ambiguities you come across when trying to practice the tasks outlined in this demo.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7157205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pPr/>
              <a:t>01.02.2022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Necessary documents: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p.8 of Data Collection Protocol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 20 of Data Collection Protocol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 21-22-23 of Data Collection Protocol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p.41 of Data Collection Protocol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p.49 of Data Collection Protocol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p.36 of Master Toolkit Guide for Operators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 23 of Master Toolkit Guide for Administrators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625589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595249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403748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303490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19062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1942" indent="-361942">
              <a:buClr>
                <a:schemeClr val="accent1"/>
              </a:buClr>
              <a:buFont typeface="Wingdings 3" panose="05040102010807070707" pitchFamily="18" charset="2"/>
              <a:buChar char="´"/>
              <a:defRPr/>
            </a:lvl1pPr>
            <a:lvl2pPr marL="809605" indent="-352417">
              <a:buClr>
                <a:schemeClr val="accent1">
                  <a:lumMod val="75000"/>
                </a:schemeClr>
              </a:buClr>
              <a:buFont typeface="Wingdings 3" panose="05040102010807070707" pitchFamily="18" charset="2"/>
              <a:buChar char="´"/>
              <a:defRPr/>
            </a:lvl2pPr>
            <a:lvl3pPr marL="1257269" indent="-342891">
              <a:buClr>
                <a:schemeClr val="accent1">
                  <a:lumMod val="50000"/>
                </a:schemeClr>
              </a:buClr>
              <a:buFont typeface="Wingdings 3" panose="05040102010807070707" pitchFamily="18" charset="2"/>
              <a:buChar char="´"/>
              <a:defRPr/>
            </a:lvl3pPr>
            <a:lvl4pPr marL="1704932" indent="-333366">
              <a:buClr>
                <a:schemeClr val="tx2">
                  <a:lumMod val="50000"/>
                </a:schemeClr>
              </a:buClr>
              <a:buFont typeface="Wingdings 3" panose="05040102010807070707" pitchFamily="18" charset="2"/>
              <a:buChar char="´"/>
              <a:defRPr/>
            </a:lvl4pPr>
            <a:lvl5pPr marL="2152597" indent="-323843">
              <a:buClr>
                <a:schemeClr val="tx2">
                  <a:lumMod val="75000"/>
                </a:schemeClr>
              </a:buClr>
              <a:buFont typeface="Wingdings 3" panose="05040102010807070707" pitchFamily="18" charset="2"/>
              <a:buChar char="´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38200" y="1563363"/>
            <a:ext cx="105156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67924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239864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2794042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48327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249222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403404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4232405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171834-D8E4-4048-9618-347FE0F40CD6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A4E1EE-31C1-4BD3-9FDE-FC3A40BE5FB6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136920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964911" y="6311902"/>
            <a:ext cx="2915940" cy="508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10"/>
          <p:cNvCxnSpPr/>
          <p:nvPr userDrawn="1"/>
        </p:nvCxnSpPr>
        <p:spPr>
          <a:xfrm>
            <a:off x="-11575" y="6303500"/>
            <a:ext cx="1220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2998327" y="6304776"/>
            <a:ext cx="410428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r">
              <a:tabLst>
                <a:tab pos="2636773" algn="ctr"/>
                <a:tab pos="5273543" algn="r"/>
              </a:tabLst>
            </a:pPr>
            <a:r>
              <a:rPr lang="en-US" sz="10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“Coordinated Response to Child Abuse &amp; Neglect via Minimum Data Set: </a:t>
            </a:r>
            <a:r>
              <a:rPr lang="en-US" sz="1000" i="1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from planning to practice</a:t>
            </a:r>
            <a:r>
              <a:rPr lang="en-US" sz="10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” [GA</a:t>
            </a:r>
            <a:r>
              <a:rPr lang="en-US" sz="1000" baseline="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 </a:t>
            </a:r>
            <a:r>
              <a:rPr lang="en-US" sz="1000" baseline="0" dirty="0" err="1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Nr</a:t>
            </a:r>
            <a:r>
              <a:rPr lang="en-US" sz="10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: 810508 — CAN-MDS II — Funded by EU REC Programme 2014-2020]1</a:t>
            </a:r>
          </a:p>
          <a:p>
            <a:pPr algn="ctr">
              <a:tabLst>
                <a:tab pos="2636773" algn="ctr"/>
                <a:tab pos="5273543" algn="r"/>
              </a:tabLst>
            </a:pPr>
            <a:r>
              <a:rPr lang="en-US" sz="1000" b="1" dirty="0" smtClean="0">
                <a:solidFill>
                  <a:schemeClr val="accent1"/>
                </a:solidFill>
                <a:latin typeface="Agency FB" pitchFamily="34" charset="0"/>
                <a:cs typeface="Times New Roman" pitchFamily="18" charset="0"/>
              </a:rPr>
              <a:t>CAN-MDS Operators Seminar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769420" y="6464922"/>
            <a:ext cx="471335" cy="312397"/>
          </a:xfrm>
          <a:prstGeom prst="rect">
            <a:avLst/>
          </a:prstGeom>
        </p:spPr>
      </p:pic>
      <p:pic>
        <p:nvPicPr>
          <p:cNvPr id="9" name="Picture 2" descr="https://www.uncrcpc.org/wp-content/uploads/2019/01/logo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51952" y="6403196"/>
            <a:ext cx="453983" cy="374942"/>
          </a:xfrm>
          <a:prstGeom prst="rect">
            <a:avLst/>
          </a:prstGeom>
          <a:noFill/>
        </p:spPr>
      </p:pic>
      <p:pic>
        <p:nvPicPr>
          <p:cNvPr id="11" name="Picture 10"/>
          <p:cNvPicPr>
            <a:picLocks noChangeAspect="1" noChangeArrowheads="1"/>
          </p:cNvPicPr>
          <p:nvPr userDrawn="1"/>
        </p:nvPicPr>
        <p:blipFill>
          <a:blip r:embed="rId16" cstate="print"/>
          <a:srcRect l="9226" r="9710" b="17014"/>
          <a:stretch>
            <a:fillRect/>
          </a:stretch>
        </p:blipFill>
        <p:spPr bwMode="auto">
          <a:xfrm>
            <a:off x="1130169" y="6452556"/>
            <a:ext cx="331472" cy="285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19563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Segoe UI Black" panose="020B0A02040204020203" pitchFamily="34" charset="0"/>
          <a:ea typeface="Segoe UI Black" panose="020B0A02040204020203" pitchFamily="34" charset="0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l-GR" sz="4000" dirty="0" smtClean="0">
                <a:latin typeface="Segoe UI Light" pitchFamily="34" charset="0"/>
                <a:cs typeface="Segoe UI Light" pitchFamily="34" charset="0"/>
              </a:rPr>
              <a:t>Παρουσίαση του συστήματος </a:t>
            </a:r>
            <a:r>
              <a:rPr lang="en-GB" sz="4000" dirty="0" smtClean="0">
                <a:latin typeface="Segoe UI Light" pitchFamily="34" charset="0"/>
                <a:cs typeface="Segoe UI Light" pitchFamily="34" charset="0"/>
              </a:rPr>
              <a:t/>
            </a:r>
            <a:br>
              <a:rPr lang="en-GB" sz="4000" dirty="0" smtClean="0">
                <a:latin typeface="Segoe UI Light" pitchFamily="34" charset="0"/>
                <a:cs typeface="Segoe UI Light" pitchFamily="34" charset="0"/>
              </a:rPr>
            </a:br>
            <a:r>
              <a:rPr lang="en-GB" sz="4000" dirty="0" smtClean="0">
                <a:latin typeface="Segoe UI Light" pitchFamily="34" charset="0"/>
                <a:cs typeface="Segoe UI Light" pitchFamily="34" charset="0"/>
              </a:rPr>
              <a:t>CA</a:t>
            </a:r>
            <a:r>
              <a:rPr lang="en-US" sz="4000" dirty="0" smtClean="0">
                <a:latin typeface="Segoe UI Light" pitchFamily="34" charset="0"/>
                <a:cs typeface="Segoe UI Light" pitchFamily="34" charset="0"/>
              </a:rPr>
              <a:t>N-MDS</a:t>
            </a:r>
            <a:endParaRPr lang="el-GR" sz="4000" dirty="0"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266" y="3602038"/>
            <a:ext cx="10316901" cy="1655762"/>
          </a:xfrm>
        </p:spPr>
        <p:txBody>
          <a:bodyPr>
            <a:noAutofit/>
          </a:bodyPr>
          <a:lstStyle/>
          <a:p>
            <a:endParaRPr lang="en-US" dirty="0" smtClean="0">
              <a:solidFill>
                <a:schemeClr val="bg1">
                  <a:lumMod val="50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  <a:cs typeface="+mj-cs"/>
            </a:endParaRPr>
          </a:p>
          <a:p>
            <a:r>
              <a:rPr lang="el-GR" dirty="0" smtClean="0">
                <a:solidFill>
                  <a:schemeClr val="bg1">
                    <a:lumMod val="50000"/>
                  </a:schemeClr>
                </a:solidFill>
                <a:ea typeface="Segoe UI Black" panose="020B0A02040204020203" pitchFamily="34" charset="0"/>
              </a:rPr>
              <a:t>Εισαγωγή και προετοιμασία για αναφορά </a:t>
            </a:r>
            <a:endParaRPr lang="en-US" dirty="0">
              <a:solidFill>
                <a:schemeClr val="bg1">
                  <a:lumMod val="50000"/>
                </a:schemeClr>
              </a:solidFill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004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0"/>
            <a:ext cx="5209310" cy="62657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95999" y="0"/>
            <a:ext cx="4939145" cy="6858000"/>
          </a:xfrm>
          <a:prstGeom prst="rect">
            <a:avLst/>
          </a:prstGeom>
        </p:spPr>
        <p:txBody>
          <a:bodyPr wrap="square" lIns="178594" tIns="178594" rIns="178594" bIns="178594" anchor="ctr">
            <a:normAutofit/>
          </a:bodyPr>
          <a:lstStyle/>
          <a:p>
            <a:pPr algn="ctr"/>
            <a:r>
              <a:rPr lang="el-GR" sz="3200" b="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Για να δοκιμάσετε τις γνώσεις σας: </a:t>
            </a:r>
            <a:r>
              <a:rPr lang="en-US" sz="32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
</a:t>
            </a:r>
            <a:r>
              <a:rPr lang="el-GR" sz="3200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είστε ξεκάθαροι με τη διαδικασία ψευδώνυμου, το προσωρινό αναγνωριστικό παιδιού και τις διαδικασίες που σχετίζονται σχετικά με την καταγραφή περιστατικού στο </a:t>
            </a:r>
            <a:r>
              <a:rPr lang="en-US" sz="3200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CAN-MDS</a:t>
            </a:r>
            <a:r>
              <a:rPr lang="en-US" sz="32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?</a:t>
            </a:r>
          </a:p>
        </p:txBody>
      </p:sp>
    </p:spTree>
    <p:extLst>
      <p:ext uri="{BB962C8B-B14F-4D97-AF65-F5344CB8AC3E}">
        <p14:creationId xmlns="" xmlns:p14="http://schemas.microsoft.com/office/powerpoint/2010/main" val="184532369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885950"/>
            <a:ext cx="9144000" cy="3086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1885950"/>
            <a:ext cx="9144000" cy="3086100"/>
          </a:xfrm>
          <a:prstGeom prst="rect">
            <a:avLst/>
          </a:prstGeom>
        </p:spPr>
        <p:txBody>
          <a:bodyPr wrap="square" lIns="178594" tIns="178594" rIns="178594" bIns="178594" anchor="ctr">
            <a:normAutofit fontScale="77500" lnSpcReduction="20000"/>
          </a:bodyPr>
          <a:lstStyle/>
          <a:p>
            <a:pPr algn="ctr"/>
            <a:r>
              <a:rPr lang="el-GR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Αντικαταστείτε την αναγνωριστική ταυτότητα (</a:t>
            </a:r>
            <a:r>
              <a:rPr lang="en-US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TEMP ID</a:t>
            </a:r>
            <a:r>
              <a:rPr lang="el-GR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) με την </a:t>
            </a:r>
            <a:r>
              <a:rPr lang="el-GR" sz="4781" dirty="0" err="1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ταύτοτητα</a:t>
            </a:r>
            <a:r>
              <a:rPr lang="el-GR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του παιδιού (</a:t>
            </a:r>
            <a:r>
              <a:rPr lang="en-US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Child ID</a:t>
            </a:r>
            <a:r>
              <a:rPr lang="el-GR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) </a:t>
            </a:r>
            <a:r>
              <a:rPr lang="en-US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“</a:t>
            </a:r>
            <a:r>
              <a:rPr lang="el-GR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ΑΝΔΡΕΑΣ</a:t>
            </a:r>
            <a:r>
              <a:rPr lang="en-US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” </a:t>
            </a:r>
            <a:r>
              <a:rPr lang="el-GR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και εξερευνήστε τις αναφορές μέσω του πίνακα πλοήγησης για τον Χειριστή </a:t>
            </a:r>
            <a:endParaRPr lang="en-US" sz="4781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6768703"/>
            <a:ext cx="9144000" cy="85725"/>
          </a:xfrm>
          <a:prstGeom prst="rect">
            <a:avLst/>
          </a:prstGeom>
        </p:spPr>
        <p:txBody>
          <a:bodyPr wrap="none" lIns="178594" tIns="0" rIns="178594" bIns="0" anchor="t"/>
          <a:lstStyle/>
          <a:p>
            <a:pPr algn="l"/>
            <a:r>
              <a:rPr lang="en-US" sz="562" b="1">
                <a:solidFill>
                  <a:srgbClr val="FFFFFF"/>
                </a:solidFill>
                <a:latin typeface="Calibri"/>
              </a:rPr>
              <a:t>cc: PictureWendy - https://www.flickr.com/photos/45756179@N03</a:t>
            </a:r>
          </a:p>
        </p:txBody>
      </p:sp>
    </p:spTree>
    <p:extLst>
      <p:ext uri="{BB962C8B-B14F-4D97-AF65-F5344CB8AC3E}">
        <p14:creationId xmlns="" xmlns:p14="http://schemas.microsoft.com/office/powerpoint/2010/main" val="77008368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7929" y="1885950"/>
            <a:ext cx="9280071" cy="30861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178594" tIns="178594" rIns="178594" bIns="178594" anchor="ctr">
            <a:normAutofit fontScale="85000" lnSpcReduction="20000"/>
          </a:bodyPr>
          <a:lstStyle/>
          <a:p>
            <a:pPr algn="ctr"/>
            <a:r>
              <a:rPr lang="el-GR" sz="478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Προχωρήστε με καταχώρηση χρησιμοποιώντας το αναγνωριστικό (</a:t>
            </a:r>
            <a:r>
              <a:rPr lang="en-US" sz="478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Child ID</a:t>
            </a:r>
            <a:r>
              <a:rPr lang="el-GR" sz="478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)</a:t>
            </a:r>
            <a:r>
              <a:rPr lang="en-US" sz="478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“A</a:t>
            </a:r>
            <a:r>
              <a:rPr lang="el-GR" sz="478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ΝΔΡΕΑΣ</a:t>
            </a:r>
            <a:r>
              <a:rPr lang="en-US" sz="478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” </a:t>
            </a:r>
            <a:r>
              <a:rPr lang="el-GR" sz="478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για να εισάγετε το περιστατικό του ‘γνωστού παιδιού’</a:t>
            </a:r>
            <a:endParaRPr lang="en-US" sz="4781" dirty="0" smtClean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el-GR" sz="478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</a:t>
            </a:r>
            <a:r>
              <a:rPr lang="en-US" sz="478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“known child”</a:t>
            </a:r>
            <a:r>
              <a:rPr lang="el-GR" sz="4781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)</a:t>
            </a:r>
            <a:endParaRPr lang="en-US" sz="4781" dirty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246280" cy="4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2049" name="Imag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531" y="2815333"/>
            <a:ext cx="1371600" cy="901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382395" y="2777710"/>
            <a:ext cx="6842064" cy="1277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publication was funded by the European Union</a:t>
            </a:r>
            <a:r>
              <a:rPr lang="en-GB" altLang="el-GR" sz="15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Rights, Equality and Citizenship Programme (REC 2014-2020). The content of this publication represents only the views of the authors and is their sole responsibility. </a:t>
            </a: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European Commission does not accept any responsibility for use that may be made of the information it contains.</a:t>
            </a:r>
            <a:endParaRPr lang="en-GB" altLang="el-GR" sz="240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370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Διάταξη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Εισαγωγή στοιχείων </a:t>
            </a:r>
            <a:endParaRPr lang="en-US" dirty="0" smtClean="0"/>
          </a:p>
          <a:p>
            <a:r>
              <a:rPr lang="el-GR" dirty="0" smtClean="0"/>
              <a:t>Εισαγωγή δεδομένων διαδοχικά στο </a:t>
            </a:r>
            <a:r>
              <a:rPr lang="en-US" dirty="0" smtClean="0"/>
              <a:t>CAN-MDS</a:t>
            </a:r>
          </a:p>
          <a:p>
            <a:r>
              <a:rPr lang="el-GR" dirty="0" smtClean="0"/>
              <a:t>Πρακτική άσκηση </a:t>
            </a:r>
            <a:endParaRPr lang="en-US" dirty="0" smtClean="0"/>
          </a:p>
          <a:p>
            <a:pPr lvl="1"/>
            <a:r>
              <a:rPr lang="el-GR" sz="2800" dirty="0" smtClean="0"/>
              <a:t>Χρησιμοποιώντας προσωρινή ταυτότητα</a:t>
            </a:r>
            <a:r>
              <a:rPr lang="en-US" sz="2800" dirty="0" smtClean="0"/>
              <a:t> </a:t>
            </a:r>
            <a:r>
              <a:rPr lang="el-GR" sz="2800" dirty="0"/>
              <a:t>(</a:t>
            </a:r>
            <a:r>
              <a:rPr lang="en-US" sz="2800" dirty="0" smtClean="0"/>
              <a:t>TEMP ID</a:t>
            </a:r>
            <a:r>
              <a:rPr lang="el-GR" sz="2800" dirty="0" smtClean="0"/>
              <a:t>)</a:t>
            </a:r>
            <a:endParaRPr lang="en-US" sz="2800" dirty="0" smtClean="0"/>
          </a:p>
          <a:p>
            <a:pPr lvl="1"/>
            <a:r>
              <a:rPr lang="el-GR" sz="2800" dirty="0" smtClean="0"/>
              <a:t>Αντικατάσταση προσωρινής ταυτότητας με την ταυτότητα του παιδιού (ψευδώνυμο)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8373" y="590301"/>
            <a:ext cx="11450782" cy="1092994"/>
          </a:xfrm>
          <a:prstGeom prst="rect">
            <a:avLst/>
          </a:prstGeom>
          <a:noFill/>
        </p:spPr>
        <p:txBody>
          <a:bodyPr wrap="none" lIns="178594" tIns="0" rIns="178594" bIns="0" anchor="t"/>
          <a:lstStyle/>
          <a:p>
            <a:r>
              <a:rPr lang="el-GR" sz="3200" dirty="0" smtClean="0"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Ξεκινήστε τη λήψη πληροφοριών </a:t>
            </a:r>
            <a:endParaRPr lang="en-US" sz="3200" dirty="0">
              <a:latin typeface="Segoe UI Black" panose="020B0A02040204020203" pitchFamily="34" charset="0"/>
              <a:ea typeface="Segoe UI Black" panose="020B0A02040204020203" pitchFamily="34" charset="0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9052" y="1600201"/>
            <a:ext cx="11404239" cy="4588074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indent="-535762">
              <a:lnSpc>
                <a:spcPct val="115200"/>
              </a:lnSpc>
              <a:buAutoNum type="arabicPeriod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l-GR" sz="2400" dirty="0" smtClean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γράψτε τα στοιχεία από τα δεδομένα του περιστατικού καθώς γίνεται λήψη των πληροφοριών 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indent="-535762">
              <a:lnSpc>
                <a:spcPct val="115200"/>
              </a:lnSpc>
              <a:buAutoNum type="arabicPeriod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l-GR" sz="2400" dirty="0" smtClean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εισαγωγή στοιχείων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CAN-MDS </a:t>
            </a:r>
            <a:r>
              <a:rPr lang="el-GR" sz="2400" dirty="0" smtClean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μέσω της προσωπικής σελίδας του Χειριστή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 </a:t>
            </a:r>
            <a:r>
              <a:rPr lang="el-GR" sz="2400" dirty="0" smtClean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(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Operator's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Interface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Page</a:t>
            </a:r>
            <a:r>
              <a:rPr lang="el-GR" sz="2400" dirty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)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7441" t="6364" r="30111" b="48486"/>
          <a:stretch/>
        </p:blipFill>
        <p:spPr>
          <a:xfrm>
            <a:off x="861467" y="3508154"/>
            <a:ext cx="3711294" cy="23733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478" t="8636" r="52" b="17122"/>
          <a:stretch/>
        </p:blipFill>
        <p:spPr>
          <a:xfrm>
            <a:off x="5055176" y="3185300"/>
            <a:ext cx="6728115" cy="30190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63710226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610" y="689696"/>
            <a:ext cx="9144000" cy="439341"/>
          </a:xfrm>
          <a:prstGeom prst="rect">
            <a:avLst/>
          </a:prstGeom>
        </p:spPr>
        <p:txBody>
          <a:bodyPr wrap="none" lIns="178594" tIns="0" rIns="178594" bIns="0" anchor="t"/>
          <a:lstStyle/>
          <a:p>
            <a:r>
              <a:rPr lang="el-GR" sz="3000" dirty="0" smtClean="0"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ΕΙΣΑΓΕΤΕ ΟΛΑ ΤΑ ΔΕΔΟΜΕΝΑ ΔΙΑΔΟΧΙΚΑ ΣΤΟ </a:t>
            </a:r>
            <a:r>
              <a:rPr lang="en-GB" sz="3000" dirty="0"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C</a:t>
            </a:r>
            <a:r>
              <a:rPr lang="en-US" sz="3000" dirty="0" smtClean="0"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AN-MDS</a:t>
            </a:r>
            <a:endParaRPr lang="en-US" sz="3000" dirty="0">
              <a:latin typeface="Segoe UI Black" panose="020B0A02040204020203" pitchFamily="34" charset="0"/>
              <a:ea typeface="Segoe UI Black" panose="020B0A02040204020203" pitchFamily="34" charset="0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610" y="1974601"/>
            <a:ext cx="8786813" cy="3506510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535762" indent="-535762">
              <a:lnSpc>
                <a:spcPct val="115200"/>
              </a:lnSpc>
              <a:buFont typeface="Wingdings 3" panose="05040102010807070707" pitchFamily="18" charset="2"/>
              <a:buChar char="´"/>
            </a:pPr>
            <a:r>
              <a:rPr lang="el-GR" sz="2800" dirty="0" smtClean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Βεβαιωθείτε ότι έχουν σωθεί τα στοιχεία καθώς προχωράτε 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marL="342900" indent="-342900" algn="l">
              <a:lnSpc>
                <a:spcPct val="115200"/>
              </a:lnSpc>
              <a:buFont typeface="Wingdings 3" panose="05040102010807070707" pitchFamily="18" charset="2"/>
              <a:buChar char="´"/>
            </a:pPr>
            <a:endParaRPr lang="en-US" sz="2800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marL="535762" indent="-535762">
              <a:lnSpc>
                <a:spcPct val="115200"/>
              </a:lnSpc>
              <a:buFont typeface="Wingdings 3" panose="05040102010807070707" pitchFamily="18" charset="2"/>
              <a:buChar char="´"/>
            </a:pPr>
            <a:r>
              <a:rPr lang="el-GR" sz="2800" dirty="0" smtClean="0">
                <a:solidFill>
                  <a:schemeClr val="bg1">
                    <a:lumMod val="50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Ελέγξτε για μηνύματα από τον Εθνικό Διαχειριστή (για αναγνωριστικό ψευδώνυμο του παιδιού)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6768703"/>
            <a:ext cx="9144000" cy="85725"/>
          </a:xfrm>
          <a:prstGeom prst="rect">
            <a:avLst/>
          </a:prstGeom>
        </p:spPr>
        <p:txBody>
          <a:bodyPr wrap="none" lIns="178594" tIns="0" rIns="178594" bIns="0" anchor="t"/>
          <a:lstStyle/>
          <a:p>
            <a:pPr algn="l"/>
            <a:r>
              <a:rPr lang="en-US" sz="562" b="1">
                <a:solidFill>
                  <a:srgbClr val="FFFFFF"/>
                </a:solidFill>
                <a:latin typeface="Calibri"/>
              </a:rPr>
              <a:t>cc: marfis75 - https://www.flickr.com/photos/45409431@N00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79635" t="23333" b="19546"/>
          <a:stretch/>
        </p:blipFill>
        <p:spPr>
          <a:xfrm>
            <a:off x="9382991" y="1974601"/>
            <a:ext cx="2323174" cy="39173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90364006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400300"/>
            <a:ext cx="4572000" cy="2057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2400300"/>
            <a:ext cx="4572000" cy="2057400"/>
          </a:xfrm>
          <a:prstGeom prst="rect">
            <a:avLst/>
          </a:prstGeom>
        </p:spPr>
        <p:txBody>
          <a:bodyPr wrap="square" lIns="178594" tIns="178594" rIns="178594" bIns="178594" anchor="ctr">
            <a:normAutofit lnSpcReduction="10000"/>
          </a:bodyPr>
          <a:lstStyle/>
          <a:p>
            <a:pPr algn="ctr"/>
            <a:r>
              <a:rPr lang="el-GR" sz="5625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Πρακτική Άσκηση </a:t>
            </a:r>
            <a:endParaRPr lang="en-US" sz="5625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6768703"/>
            <a:ext cx="9144000" cy="85725"/>
          </a:xfrm>
          <a:prstGeom prst="rect">
            <a:avLst/>
          </a:prstGeom>
        </p:spPr>
        <p:txBody>
          <a:bodyPr wrap="none" lIns="178594" tIns="0" rIns="178594" bIns="0" anchor="t"/>
          <a:lstStyle/>
          <a:p>
            <a:pPr algn="l"/>
            <a:r>
              <a:rPr lang="en-US" sz="562" b="1">
                <a:solidFill>
                  <a:srgbClr val="FFFFFF"/>
                </a:solidFill>
                <a:latin typeface="Calibri"/>
              </a:rPr>
              <a:t>cc: PictureWendy - https://www.flickr.com/photos/45756179@N03</a:t>
            </a:r>
          </a:p>
        </p:txBody>
      </p:sp>
    </p:spTree>
    <p:extLst>
      <p:ext uri="{BB962C8B-B14F-4D97-AF65-F5344CB8AC3E}">
        <p14:creationId xmlns="" xmlns:p14="http://schemas.microsoft.com/office/powerpoint/2010/main" val="254780388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885950"/>
            <a:ext cx="9144000" cy="3086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1885950"/>
            <a:ext cx="9144000" cy="3086100"/>
          </a:xfrm>
          <a:prstGeom prst="rect">
            <a:avLst/>
          </a:prstGeom>
        </p:spPr>
        <p:txBody>
          <a:bodyPr wrap="square" lIns="178594" tIns="178594" rIns="178594" bIns="178594" anchor="ctr">
            <a:normAutofit fontScale="77500" lnSpcReduction="20000"/>
          </a:bodyPr>
          <a:lstStyle/>
          <a:p>
            <a:pPr algn="ctr"/>
            <a:r>
              <a:rPr lang="el-GR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Χρησιμοποιήστε τα ακόλουθα δεδομένα σαν να περιγράφουν ένα πραγματικό περιστατικό και εισάγετε τα στοιχεία στο </a:t>
            </a:r>
            <a:r>
              <a:rPr lang="en-US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CAN-MDS </a:t>
            </a:r>
          </a:p>
          <a:p>
            <a:pPr algn="ctr"/>
            <a:r>
              <a:rPr lang="el-GR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Χρησιμοποιώντας</a:t>
            </a:r>
            <a:r>
              <a:rPr lang="en-US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l-GR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το προσωρινό αναγνωριστικό (</a:t>
            </a:r>
            <a:r>
              <a:rPr lang="en-US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TEMP ID</a:t>
            </a:r>
            <a:r>
              <a:rPr lang="el-GR" sz="4781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) </a:t>
            </a:r>
            <a:endParaRPr lang="en-US" sz="4781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6768703"/>
            <a:ext cx="9144000" cy="85725"/>
          </a:xfrm>
          <a:prstGeom prst="rect">
            <a:avLst/>
          </a:prstGeom>
        </p:spPr>
        <p:txBody>
          <a:bodyPr wrap="none" lIns="178594" tIns="0" rIns="178594" bIns="0" anchor="t"/>
          <a:lstStyle/>
          <a:p>
            <a:pPr algn="l"/>
            <a:r>
              <a:rPr lang="en-US" sz="562" b="1">
                <a:solidFill>
                  <a:srgbClr val="FFFFFF"/>
                </a:solidFill>
                <a:latin typeface="Calibri"/>
              </a:rPr>
              <a:t>cc: PictureWendy - https://www.flickr.com/photos/45756179@N03</a:t>
            </a:r>
          </a:p>
        </p:txBody>
      </p:sp>
    </p:spTree>
    <p:extLst>
      <p:ext uri="{BB962C8B-B14F-4D97-AF65-F5344CB8AC3E}">
        <p14:creationId xmlns="" xmlns:p14="http://schemas.microsoft.com/office/powerpoint/2010/main" val="77008368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9155" y="357188"/>
            <a:ext cx="10158845" cy="834798"/>
          </a:xfrm>
          <a:prstGeom prst="rect">
            <a:avLst/>
          </a:prstGeom>
        </p:spPr>
        <p:txBody>
          <a:bodyPr wrap="none" lIns="178594" tIns="0" rIns="178594" bIns="0" anchor="t"/>
          <a:lstStyle/>
          <a:p>
            <a:r>
              <a:rPr lang="el-GR" sz="3200" dirty="0" smtClean="0"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Περιστατικό: Ανδρέας </a:t>
            </a:r>
            <a:endParaRPr lang="en-US" sz="3200" dirty="0">
              <a:latin typeface="Segoe UI Black" panose="020B0A02040204020203" pitchFamily="34" charset="0"/>
              <a:ea typeface="Segoe UI Black" panose="020B0A02040204020203" pitchFamily="34" charset="0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8797" y="1184564"/>
            <a:ext cx="11120193" cy="4908983"/>
          </a:xfrm>
          <a:prstGeom prst="rect">
            <a:avLst/>
          </a:prstGeom>
        </p:spPr>
        <p:txBody>
          <a:bodyPr wrap="square">
            <a:normAutofit lnSpcReduction="10000"/>
          </a:bodyPr>
          <a:lstStyle/>
          <a:p>
            <a:pPr marL="535762" indent="-535762">
              <a:buFont typeface="Wingdings 3" panose="05040102010807070707" pitchFamily="18" charset="2"/>
              <a:buChar char="´"/>
            </a:pPr>
            <a:r>
              <a:rPr lang="el-GR" sz="2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Αγόρι 8 ετών </a:t>
            </a:r>
            <a:endParaRPr lang="en-U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5762" indent="-535762">
              <a:buFont typeface="Wingdings 3" panose="05040102010807070707" pitchFamily="18" charset="2"/>
              <a:buChar char="´"/>
            </a:pPr>
            <a:r>
              <a:rPr lang="el-GR" sz="2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Ζει με τη μητέρα του η συζεί επίσης με τον σύντροφο της </a:t>
            </a:r>
            <a:endParaRPr lang="en-US" sz="2800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5762" indent="-535762">
              <a:buFont typeface="Wingdings 3" panose="05040102010807070707" pitchFamily="18" charset="2"/>
              <a:buChar char="´"/>
            </a:pPr>
            <a:r>
              <a:rPr lang="el-GR" sz="2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Ο γείτονας καλεί την Υπηρεσία/Οργανισμό στην οποία εργάζεσαι </a:t>
            </a:r>
            <a:endParaRPr lang="en-US" sz="2800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5762" indent="-535762">
              <a:buFont typeface="Wingdings 3" panose="05040102010807070707" pitchFamily="18" charset="2"/>
              <a:buChar char="´"/>
            </a:pPr>
            <a:r>
              <a:rPr lang="el-GR" sz="2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Ο γείτονας άκουσε τη μητέρα να κλαίει και να φωνάζει, ενώ ο σύντροφός της έβριζε και ακούγονταν δυνατοί θόρυβοι το προηγούμενο βράδυ </a:t>
            </a:r>
            <a:endParaRPr lang="en-US" sz="2800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5762" indent="-535762">
              <a:buFont typeface="Wingdings 3" panose="05040102010807070707" pitchFamily="18" charset="2"/>
              <a:buChar char="´"/>
            </a:pPr>
            <a:r>
              <a:rPr lang="el-GR" sz="2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Η μητέρα είναι υπήκοος της Κύπρου, φαίνεται γύρω στα 30-35 και εργάζεται σε μια τοπική αγορά αγροτών,  στήνοντας πάγκους </a:t>
            </a:r>
            <a:endParaRPr lang="en-US" sz="2800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5762" indent="-535762">
              <a:buFont typeface="Wingdings 3" panose="05040102010807070707" pitchFamily="18" charset="2"/>
              <a:buChar char="´"/>
            </a:pPr>
            <a:r>
              <a:rPr lang="el-GR" sz="2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Ζουν στην ίδια πόλη με εσένα </a:t>
            </a:r>
            <a:endParaRPr lang="en-U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5762" indent="-535762">
              <a:buFont typeface="Wingdings 3" panose="05040102010807070707" pitchFamily="18" charset="2"/>
              <a:buChar char="´"/>
            </a:pPr>
            <a:r>
              <a:rPr lang="el-GR" sz="2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Δεν υπάρχει διαθέσιμες πληροφορίες όπως το τηλέφωνο, ταυτότητα ή η ημερομηνία γέννησης του παιδιού </a:t>
            </a:r>
            <a:endParaRPr lang="en-U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5762" indent="-535762">
              <a:buFont typeface="Wingdings 3" panose="05040102010807070707" pitchFamily="18" charset="2"/>
              <a:buChar char="´"/>
            </a:pPr>
            <a:r>
              <a:rPr lang="el-GR" sz="2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Το όνομα του παιδιού είναι Ανδρέας Ιωάννου </a:t>
            </a:r>
            <a:endParaRPr lang="en-U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6768703"/>
            <a:ext cx="9144000" cy="85725"/>
          </a:xfrm>
          <a:prstGeom prst="rect">
            <a:avLst/>
          </a:prstGeom>
        </p:spPr>
        <p:txBody>
          <a:bodyPr wrap="none" lIns="178594" tIns="0" rIns="178594" bIns="0" anchor="t"/>
          <a:lstStyle/>
          <a:p>
            <a:pPr algn="l"/>
            <a:r>
              <a:rPr lang="en-US" sz="562" b="1">
                <a:solidFill>
                  <a:srgbClr val="FFFFFF"/>
                </a:solidFill>
                <a:latin typeface="Calibri"/>
              </a:rPr>
              <a:t>cc: Leo Reynolds - https://www.flickr.com/photos/49968232@N00</a:t>
            </a:r>
          </a:p>
        </p:txBody>
      </p:sp>
    </p:spTree>
    <p:extLst>
      <p:ext uri="{BB962C8B-B14F-4D97-AF65-F5344CB8AC3E}">
        <p14:creationId xmlns="" xmlns:p14="http://schemas.microsoft.com/office/powerpoint/2010/main" val="395820961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4572000" cy="62553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0"/>
            <a:ext cx="4572000" cy="6858000"/>
          </a:xfrm>
          <a:prstGeom prst="rect">
            <a:avLst/>
          </a:prstGeom>
        </p:spPr>
        <p:txBody>
          <a:bodyPr wrap="square" lIns="178594" tIns="178594" rIns="178594" bIns="178594" anchor="ctr">
            <a:normAutofit/>
          </a:bodyPr>
          <a:lstStyle/>
          <a:p>
            <a:pPr algn="ctr"/>
            <a:r>
              <a:rPr lang="el-GR" sz="5344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Γράψτε τις ερωτήσεις σας και μοιραστείτε τις με την ομάδα </a:t>
            </a:r>
            <a:endParaRPr lang="en-US" sz="5344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CooperHewitt-Medium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880426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14253</TotalTime>
  <Words>707</Words>
  <Application>Microsoft Office PowerPoint</Application>
  <PresentationFormat>Custom</PresentationFormat>
  <Paragraphs>80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Παρουσίαση του συστήματος  CAN-MDS</vt:lpstr>
      <vt:lpstr>Slide 2</vt:lpstr>
      <vt:lpstr>Διάταξη 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iyplaptop1</cp:lastModifiedBy>
  <cp:revision>95</cp:revision>
  <dcterms:created xsi:type="dcterms:W3CDTF">2018-11-08T14:12:16Z</dcterms:created>
  <dcterms:modified xsi:type="dcterms:W3CDTF">2022-02-01T17:58:02Z</dcterms:modified>
</cp:coreProperties>
</file>