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304" r:id="rId3"/>
    <p:sldId id="303" r:id="rId4"/>
    <p:sldId id="257" r:id="rId5"/>
    <p:sldId id="302" r:id="rId6"/>
    <p:sldId id="301" r:id="rId7"/>
    <p:sldId id="299" r:id="rId8"/>
    <p:sldId id="300" r:id="rId9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1644" autoAdjust="0"/>
    <p:restoredTop sz="95441" autoAdjust="0"/>
  </p:normalViewPr>
  <p:slideViewPr>
    <p:cSldViewPr snapToGrid="0">
      <p:cViewPr>
        <p:scale>
          <a:sx n="91" d="100"/>
          <a:sy n="91" d="100"/>
        </p:scale>
        <p:origin x="414" y="4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624EB-1C4B-4232-B975-72A2D3EFBEC8}" type="datetimeFigureOut">
              <a:rPr lang="el-GR" smtClean="0"/>
              <a:pPr/>
              <a:t>1/2/2022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E7539B-C323-4049-8909-F9628D885A5E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3638204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Simulation phase</a:t>
            </a:r>
          </a:p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1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291648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&lt;</a:t>
            </a:r>
            <a:r>
              <a:rPr lang="en-US" dirty="0" smtClean="0"/>
              <a:t>see</a:t>
            </a:r>
            <a:r>
              <a:rPr lang="en-US" baseline="0" dirty="0" smtClean="0"/>
              <a:t> slide</a:t>
            </a:r>
            <a:r>
              <a:rPr lang="el-GR" dirty="0" smtClean="0"/>
              <a:t>&gt;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3</a:t>
            </a:fld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Notes for the Trainer</a:t>
            </a:r>
            <a:endParaRPr lang="en-US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WORKING WITH MOCK CASES</a:t>
            </a:r>
            <a:endParaRPr lang="en-US" sz="20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Preparation</a:t>
            </a:r>
            <a:endParaRPr lang="en-US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Tx/>
              <a:buChar char="-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One (or more) persons/”actor(s)” will undertake the role of “source of information” (e.g. child’s teacher; neighbor etc.)</a:t>
            </a:r>
            <a:endParaRPr lang="en-US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- “actors” are provided with copies of mock cases </a:t>
            </a:r>
            <a:endParaRPr lang="en-US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None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-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actors should study the mock cases in advance so that they become  familiar with the details</a:t>
            </a:r>
            <a:endParaRPr lang="en-US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Ideally, simulation would include one actor per trainee (face to face, or even via phone) </a:t>
            </a:r>
            <a:endParaRPr lang="en-US" sz="1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base"/>
            <a:r>
              <a:rPr lang="en-US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if this is no feasible, split the trainees’ group in smaller groups, respectively, according to the number of actors available</a:t>
            </a:r>
            <a:endParaRPr lang="en-US" sz="160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fontAlgn="base"/>
            <a:r>
              <a:rPr lang="en-US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at least one actor is required; in this case the actor will provide the information to the whole group while one of the trainees will undertake the role of asking questions/ clarifications; the rest of the trainees will be able to ask for additional information at the end of the process</a:t>
            </a:r>
            <a:endParaRPr lang="en-US" sz="160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6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2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4</a:t>
            </a:fld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Instruction – Please provide the following instructions to trainees in order to go on with the simulation. 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 sentences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Instructions from trainer(s) to trainees-operators before starting: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are, now, going to proceed with the simulation of the process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pediatrician (or school director or other) calls you or visits your agency to report his/her worries concerning the safety of a child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After you hear what s/he has to say, you can ask her/him for further information (as you probably do in your everyday work) and taking into account what information is needed for the CAN-MDS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may use the pages with the suggested prompts, if you think that it will be of help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IMPORTANT: 	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during the whole process please record the information you receive into the 2 short checklists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(i.e. printed Annex I and II of the Data Collection Protocol),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order to be sure that you have collected all the necessary information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After the end of the process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log into the CAN-MDS System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enter your username and password and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proceed with recording the incident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using a TEMPORARY ID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when you believe you have completed the process, submit the record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7</a:t>
            </a:fld>
            <a:endParaRPr lang="el-G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Reviewing the records and clarifications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when all trainees-operators submit their records, ask them to open the relevant report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You (the trainee) should have the complete record (one that you have prepared from before)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 work through each  line of the record/entry  in the process of  incident reporting and check with trainees the information they each entered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 when differences are noted (by one or more trainees), discuss what happened, explore whether there were misunderstandings or trainees faced any other problems (technical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 other)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Repeat the process with the second mock case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539B-C323-4049-8909-F9628D885A5E}" type="slidenum">
              <a:rPr lang="el-GR" smtClean="0"/>
              <a:pPr/>
              <a:t>8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3595249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4037482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3303490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19062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1942" indent="-361942">
              <a:buClr>
                <a:schemeClr val="accent1"/>
              </a:buClr>
              <a:buFont typeface="Wingdings 3" panose="05040102010807070707" pitchFamily="18" charset="2"/>
              <a:buChar char="´"/>
              <a:defRPr/>
            </a:lvl1pPr>
            <a:lvl2pPr marL="809605" indent="-352417">
              <a:buClr>
                <a:schemeClr val="accent1">
                  <a:lumMod val="75000"/>
                </a:schemeClr>
              </a:buClr>
              <a:buFont typeface="Wingdings 3" panose="05040102010807070707" pitchFamily="18" charset="2"/>
              <a:buChar char="´"/>
              <a:defRPr/>
            </a:lvl2pPr>
            <a:lvl3pPr marL="1257269" indent="-342891">
              <a:buClr>
                <a:schemeClr val="accent1">
                  <a:lumMod val="50000"/>
                </a:schemeClr>
              </a:buClr>
              <a:buFont typeface="Wingdings 3" panose="05040102010807070707" pitchFamily="18" charset="2"/>
              <a:buChar char="´"/>
              <a:defRPr/>
            </a:lvl3pPr>
            <a:lvl4pPr marL="1704932" indent="-333366">
              <a:buClr>
                <a:schemeClr val="tx2">
                  <a:lumMod val="50000"/>
                </a:schemeClr>
              </a:buClr>
              <a:buFont typeface="Wingdings 3" panose="05040102010807070707" pitchFamily="18" charset="2"/>
              <a:buChar char="´"/>
              <a:defRPr/>
            </a:lvl4pPr>
            <a:lvl5pPr marL="2152597" indent="-323843">
              <a:buClr>
                <a:schemeClr val="tx2">
                  <a:lumMod val="75000"/>
                </a:schemeClr>
              </a:buClr>
              <a:buFont typeface="Wingdings 3" panose="05040102010807070707" pitchFamily="18" charset="2"/>
              <a:buChar char="´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38200" y="1563363"/>
            <a:ext cx="105156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67924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239864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2794042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483277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3249222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03404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4232405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1136920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964911" y="6311902"/>
            <a:ext cx="2915940" cy="508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10"/>
          <p:cNvCxnSpPr/>
          <p:nvPr userDrawn="1"/>
        </p:nvCxnSpPr>
        <p:spPr>
          <a:xfrm>
            <a:off x="-11575" y="6303500"/>
            <a:ext cx="1220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3"/>
          <p:cNvSpPr>
            <a:spLocks noChangeArrowheads="1"/>
          </p:cNvSpPr>
          <p:nvPr userDrawn="1"/>
        </p:nvSpPr>
        <p:spPr bwMode="auto">
          <a:xfrm>
            <a:off x="2998327" y="6304776"/>
            <a:ext cx="410428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r">
              <a:tabLst>
                <a:tab pos="2636773" algn="ctr"/>
                <a:tab pos="5273543" algn="r"/>
              </a:tabLst>
            </a:pPr>
            <a:r>
              <a:rPr lang="en-US" sz="1000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“Coordinated Response to Child Abuse &amp; Neglect via Minimum Data Set: </a:t>
            </a:r>
            <a:r>
              <a:rPr lang="en-US" sz="1000" i="1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from planning to practice</a:t>
            </a:r>
            <a:r>
              <a:rPr lang="en-US" sz="1000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” [GA</a:t>
            </a:r>
            <a:r>
              <a:rPr lang="en-US" sz="1000" baseline="0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 </a:t>
            </a:r>
            <a:r>
              <a:rPr lang="en-US" sz="1000" baseline="0" dirty="0" err="1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Nr</a:t>
            </a:r>
            <a:r>
              <a:rPr lang="en-US" sz="1000" dirty="0" smtClean="0">
                <a:solidFill>
                  <a:srgbClr val="595959"/>
                </a:solidFill>
                <a:latin typeface="Agency FB" pitchFamily="34" charset="0"/>
                <a:cs typeface="Times New Roman" pitchFamily="18" charset="0"/>
              </a:rPr>
              <a:t>: 810508 — CAN-MDS II — Funded by EU REC Programme 2014-2020]1</a:t>
            </a:r>
          </a:p>
          <a:p>
            <a:pPr algn="ctr">
              <a:tabLst>
                <a:tab pos="2636773" algn="ctr"/>
                <a:tab pos="5273543" algn="r"/>
              </a:tabLst>
            </a:pPr>
            <a:r>
              <a:rPr lang="en-US" sz="1000" b="1" dirty="0" smtClean="0">
                <a:solidFill>
                  <a:schemeClr val="accent1"/>
                </a:solidFill>
                <a:latin typeface="Agency FB" pitchFamily="34" charset="0"/>
                <a:cs typeface="Times New Roman" pitchFamily="18" charset="0"/>
              </a:rPr>
              <a:t>CAN-MDS Operators Seminar</a:t>
            </a:r>
            <a:endParaRPr lang="en-US" sz="1400" b="1" dirty="0">
              <a:solidFill>
                <a:schemeClr val="accent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769420" y="6464922"/>
            <a:ext cx="471335" cy="312397"/>
          </a:xfrm>
          <a:prstGeom prst="rect">
            <a:avLst/>
          </a:prstGeom>
        </p:spPr>
      </p:pic>
      <p:pic>
        <p:nvPicPr>
          <p:cNvPr id="9" name="Picture 2" descr="https://www.uncrcpc.org/wp-content/uploads/2019/01/logo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02328" y="6430508"/>
            <a:ext cx="453983" cy="374942"/>
          </a:xfrm>
          <a:prstGeom prst="rect">
            <a:avLst/>
          </a:prstGeom>
          <a:noFill/>
        </p:spPr>
      </p:pic>
      <p:pic>
        <p:nvPicPr>
          <p:cNvPr id="11" name="Picture 10"/>
          <p:cNvPicPr>
            <a:picLocks noChangeAspect="1" noChangeArrowheads="1"/>
          </p:cNvPicPr>
          <p:nvPr userDrawn="1"/>
        </p:nvPicPr>
        <p:blipFill>
          <a:blip r:embed="rId16" cstate="print"/>
          <a:srcRect l="9226" r="9710" b="17014"/>
          <a:stretch>
            <a:fillRect/>
          </a:stretch>
        </p:blipFill>
        <p:spPr bwMode="auto">
          <a:xfrm>
            <a:off x="1180545" y="6479868"/>
            <a:ext cx="331472" cy="285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195635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Segoe UI Black" panose="020B0A02040204020203" pitchFamily="34" charset="0"/>
          <a:ea typeface="Segoe UI Black" panose="020B0A02040204020203" pitchFamily="34" charset="0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l-GR" sz="4000" dirty="0" smtClean="0">
                <a:latin typeface="Segoe UI Light" pitchFamily="34" charset="0"/>
                <a:cs typeface="Segoe UI Light" pitchFamily="34" charset="0"/>
              </a:rPr>
              <a:t>Κατανοώντας το </a:t>
            </a:r>
            <a:r>
              <a:rPr lang="en-US" sz="4000" dirty="0" smtClean="0">
                <a:latin typeface="Segoe UI Light" pitchFamily="34" charset="0"/>
                <a:cs typeface="Segoe UI Light" pitchFamily="34" charset="0"/>
              </a:rPr>
              <a:t>CAN-MDS</a:t>
            </a:r>
            <a:endParaRPr lang="el-GR" sz="4000" dirty="0">
              <a:latin typeface="Segoe UI Light" pitchFamily="34" charset="0"/>
              <a:cs typeface="Segoe UI Ligh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266" y="3602038"/>
            <a:ext cx="10316901" cy="1655762"/>
          </a:xfrm>
        </p:spPr>
        <p:txBody>
          <a:bodyPr>
            <a:noAutofit/>
          </a:bodyPr>
          <a:lstStyle/>
          <a:p>
            <a:endParaRPr lang="en-US" dirty="0" smtClean="0">
              <a:solidFill>
                <a:schemeClr val="bg1">
                  <a:lumMod val="50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  <a:cs typeface="+mj-cs"/>
            </a:endParaRPr>
          </a:p>
          <a:p>
            <a:r>
              <a:rPr lang="el-GR" dirty="0" smtClean="0">
                <a:solidFill>
                  <a:schemeClr val="bg1">
                    <a:lumMod val="50000"/>
                  </a:schemeClr>
                </a:solidFill>
                <a:ea typeface="Segoe UI Black" panose="020B0A02040204020203" pitchFamily="34" charset="0"/>
              </a:rPr>
              <a:t>Δουλεύοντας με παραδείγματα/εικονικά περιστατικά  </a:t>
            </a:r>
            <a:endParaRPr lang="en-US" dirty="0">
              <a:solidFill>
                <a:schemeClr val="bg1">
                  <a:lumMod val="50000"/>
                </a:schemeClr>
              </a:solidFill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004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246280" cy="40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17" tIns="60958" rIns="121917" bIns="60958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2049" name="Imag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531" y="2815333"/>
            <a:ext cx="1371600" cy="901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382395" y="2777710"/>
            <a:ext cx="6842064" cy="1277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17" tIns="60958" rIns="121917" bIns="60958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l-GR" sz="15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publication was funded by the European Union</a:t>
            </a:r>
            <a:r>
              <a:rPr lang="en-GB" altLang="el-GR" sz="15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GB" altLang="el-GR" sz="15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 Rights, Equality and Citizenship Programme (REC 2014-2020). The content of this publication represents only the views of the authors and is their sole responsibility. </a:t>
            </a:r>
            <a:r>
              <a:rPr lang="en-GB" altLang="el-GR" sz="15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European Commission does not accept any responsibility for use that may be made of the information it contains.</a:t>
            </a:r>
            <a:endParaRPr lang="en-GB" altLang="el-GR" sz="2400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8370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Διάταξη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Προετοιμασία </a:t>
            </a:r>
            <a:r>
              <a:rPr lang="en-US" dirty="0" smtClean="0"/>
              <a:t>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l-GR" sz="2800" i="1" dirty="0" smtClean="0">
                <a:sym typeface="Wingdings" pitchFamily="2" charset="2"/>
              </a:rPr>
              <a:t>Για εκπαιδευτές </a:t>
            </a:r>
            <a:endParaRPr lang="en-US" sz="2800" i="1" dirty="0" smtClean="0">
              <a:sym typeface="Wingdings" pitchFamily="2" charset="2"/>
            </a:endParaRPr>
          </a:p>
          <a:p>
            <a:r>
              <a:rPr lang="el-GR" dirty="0" smtClean="0"/>
              <a:t>Οδηγίες προς εκπαιδευόμενους – Χειριστές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l-GR" sz="2800" i="1" dirty="0" smtClean="0"/>
              <a:t>Πριν ξεκινήσουμε</a:t>
            </a:r>
            <a:endParaRPr lang="en-US" sz="2800" i="1" dirty="0" smtClean="0"/>
          </a:p>
          <a:p>
            <a:r>
              <a:rPr lang="el-GR" dirty="0" smtClean="0"/>
              <a:t>Οδηγίες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l-GR" sz="2800" i="1" dirty="0" smtClean="0"/>
              <a:t>Για εκπαιδευτές: αναθεώρηση των αρχείων και διευκρινίσεων </a:t>
            </a:r>
            <a:endParaRPr lang="en-US" sz="2800" i="1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257" y="365127"/>
            <a:ext cx="11606893" cy="682623"/>
          </a:xfrm>
        </p:spPr>
        <p:txBody>
          <a:bodyPr>
            <a:norm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Προετοιμασία για εκπαιδευτές </a:t>
            </a:r>
            <a:endParaRPr lang="el-GR" sz="3100" i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8203" y="1158872"/>
            <a:ext cx="5883797" cy="516572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l-GR" sz="2000" dirty="0" smtClean="0"/>
              <a:t>Επίσης </a:t>
            </a:r>
            <a:endParaRPr lang="en-US" sz="2000" dirty="0" smtClean="0"/>
          </a:p>
          <a:p>
            <a:pPr>
              <a:lnSpc>
                <a:spcPct val="100000"/>
              </a:lnSpc>
            </a:pPr>
            <a:r>
              <a:rPr lang="el-GR" sz="2000" dirty="0" smtClean="0"/>
              <a:t>Ένα (ή περισσότερα) άτομο/’</a:t>
            </a:r>
            <a:r>
              <a:rPr lang="el-GR" sz="2000" dirty="0"/>
              <a:t>η</a:t>
            </a:r>
            <a:r>
              <a:rPr lang="el-GR" sz="2000" dirty="0" smtClean="0"/>
              <a:t>θοποιός θα αναλάβει το ρόλο της ‘πηγής πληροφοριών’ (π.χ. δάσκαλος του παιδιού, γείτονας κ.λπ.) </a:t>
            </a:r>
          </a:p>
          <a:p>
            <a:pPr>
              <a:lnSpc>
                <a:spcPct val="100000"/>
              </a:lnSpc>
            </a:pPr>
            <a:r>
              <a:rPr lang="el-GR" sz="2000" dirty="0" smtClean="0"/>
              <a:t>Στους ‘ηθοποιούς’ παρέχονται αντίγραφα εικονικής υπόθεσης/περιστατικού </a:t>
            </a:r>
            <a:r>
              <a:rPr lang="en-US" sz="1800" dirty="0" smtClean="0"/>
              <a:t> </a:t>
            </a:r>
          </a:p>
          <a:p>
            <a:pPr marL="446088" lvl="1" indent="-171450">
              <a:lnSpc>
                <a:spcPct val="100000"/>
              </a:lnSpc>
            </a:pPr>
            <a:r>
              <a:rPr lang="el-GR" sz="1800" dirty="0" smtClean="0"/>
              <a:t>Πρέπει να διαβάσουν την υπόθεση από πριν για να εξοικειωθούν με τις λεπτομέρειες </a:t>
            </a:r>
            <a:endParaRPr lang="en-US" sz="1800" dirty="0" smtClean="0"/>
          </a:p>
          <a:p>
            <a:pPr>
              <a:lnSpc>
                <a:spcPct val="100000"/>
              </a:lnSpc>
            </a:pPr>
            <a:r>
              <a:rPr lang="el-GR" sz="2000" dirty="0" smtClean="0"/>
              <a:t>Ιδανικά θα πρέπει να υπάρχει ένας ηθοποιός ανά εκπαιδευόμενο (ακόμα και μέσω τηλεφώνου) </a:t>
            </a:r>
            <a:r>
              <a:rPr lang="en-US" sz="2000" dirty="0" smtClean="0"/>
              <a:t> </a:t>
            </a:r>
          </a:p>
          <a:p>
            <a:pPr marL="0" indent="-173025">
              <a:lnSpc>
                <a:spcPct val="100000"/>
              </a:lnSpc>
            </a:pPr>
            <a:r>
              <a:rPr lang="el-GR" sz="2000" dirty="0" smtClean="0"/>
              <a:t>Αν αυτό δεν είναι εφικτό, χωρίστε την ομάδα των εκπαιδευομένων σε μικρότερες ομάδες ανάλογα με τον αριθμό των ηθοποιών </a:t>
            </a:r>
            <a:endParaRPr lang="en-US" sz="2000" dirty="0" smtClean="0"/>
          </a:p>
          <a:p>
            <a:pPr marL="457188" lvl="1" indent="0">
              <a:lnSpc>
                <a:spcPct val="100000"/>
              </a:lnSpc>
              <a:buNone/>
            </a:pPr>
            <a:r>
              <a:rPr lang="el-GR" sz="1800" dirty="0" smtClean="0"/>
              <a:t>Σημείωση: απαιτείται τουλάχιστο ένας ηθοποιός. </a:t>
            </a:r>
            <a:endParaRPr lang="en-US" sz="1800" dirty="0" smtClean="0"/>
          </a:p>
          <a:p>
            <a:pPr>
              <a:lnSpc>
                <a:spcPct val="100000"/>
              </a:lnSpc>
            </a:pPr>
            <a:endParaRPr lang="el-GR" sz="2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61256" y="1158872"/>
            <a:ext cx="6046947" cy="51657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61942" indent="-361942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´"/>
              <a:defRPr sz="28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809605" indent="-352417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>
                  <a:lumMod val="75000"/>
                </a:schemeClr>
              </a:buClr>
              <a:buFont typeface="Wingdings 3" panose="05040102010807070707" pitchFamily="18" charset="2"/>
              <a:buChar char="´"/>
              <a:defRPr sz="24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2pPr>
            <a:lvl3pPr marL="1257269" indent="-342891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>
                  <a:lumMod val="50000"/>
                </a:schemeClr>
              </a:buClr>
              <a:buFont typeface="Wingdings 3" panose="05040102010807070707" pitchFamily="18" charset="2"/>
              <a:buChar char="´"/>
              <a:defRPr sz="20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3pPr>
            <a:lvl4pPr marL="1704932" indent="-333366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>
                  <a:lumMod val="50000"/>
                </a:schemeClr>
              </a:buClr>
              <a:buFont typeface="Wingdings 3" panose="05040102010807070707" pitchFamily="18" charset="2"/>
              <a:buChar char="´"/>
              <a:defRPr sz="18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4pPr>
            <a:lvl5pPr marL="2152597" indent="-323843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>
                  <a:lumMod val="75000"/>
                </a:schemeClr>
              </a:buClr>
              <a:buFont typeface="Wingdings 3" panose="05040102010807070707" pitchFamily="18" charset="2"/>
              <a:buChar char="´"/>
              <a:defRPr sz="18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l-GR" sz="1800" dirty="0" smtClean="0"/>
              <a:t>Ατομικοί λογαριασμοί για ΚΆΘΕ ένα από τους εκπαιδευόμενους-χειριστές (οι πληροφορίες θα καταγράφονται στο σύστημα και θα είναι μέρος της διαδικασίας αξιολόγησης) </a:t>
            </a:r>
          </a:p>
          <a:p>
            <a:pPr>
              <a:lnSpc>
                <a:spcPct val="100000"/>
              </a:lnSpc>
            </a:pPr>
            <a:r>
              <a:rPr lang="el-GR" sz="1800" dirty="0" smtClean="0">
                <a:solidFill>
                  <a:srgbClr val="FF0000"/>
                </a:solidFill>
              </a:rPr>
              <a:t>Χρησιμοποιήστε τις πηγές δεδομένων </a:t>
            </a:r>
            <a:r>
              <a:rPr lang="en-US" sz="1800" i="1" dirty="0" smtClean="0">
                <a:solidFill>
                  <a:srgbClr val="FF0000"/>
                </a:solidFill>
              </a:rPr>
              <a:t>DB2 Agencies-data sources </a:t>
            </a:r>
            <a:r>
              <a:rPr lang="en-US" sz="1800" dirty="0" smtClean="0">
                <a:solidFill>
                  <a:srgbClr val="FF0000"/>
                </a:solidFill>
              </a:rPr>
              <a:t>&amp; </a:t>
            </a:r>
            <a:r>
              <a:rPr lang="en-US" sz="1800" i="1" dirty="0" smtClean="0">
                <a:solidFill>
                  <a:srgbClr val="FF0000"/>
                </a:solidFill>
              </a:rPr>
              <a:t>DB3 Professionals-Operators </a:t>
            </a:r>
            <a:r>
              <a:rPr lang="el-GR" sz="1800" dirty="0" smtClean="0">
                <a:solidFill>
                  <a:srgbClr val="FF0000"/>
                </a:solidFill>
              </a:rPr>
              <a:t>για να διατηρήσετε τις πληροφορίες </a:t>
            </a:r>
            <a:r>
              <a:rPr lang="en-US" sz="1800" dirty="0" smtClean="0">
                <a:solidFill>
                  <a:srgbClr val="FF0000"/>
                </a:solidFill>
              </a:rPr>
              <a:t>(</a:t>
            </a:r>
            <a:r>
              <a:rPr lang="el-GR" sz="1800" dirty="0" smtClean="0">
                <a:solidFill>
                  <a:srgbClr val="FF0000"/>
                </a:solidFill>
              </a:rPr>
              <a:t>Διαφάνειες</a:t>
            </a:r>
            <a:r>
              <a:rPr lang="en-US" sz="1800" dirty="0" smtClean="0">
                <a:solidFill>
                  <a:srgbClr val="FF0000"/>
                </a:solidFill>
              </a:rPr>
              <a:t> 3, 4)</a:t>
            </a:r>
          </a:p>
          <a:p>
            <a:pPr marL="446088" lvl="1" indent="-182563">
              <a:lnSpc>
                <a:spcPct val="100000"/>
              </a:lnSpc>
            </a:pPr>
            <a:r>
              <a:rPr lang="el-GR" sz="1800" dirty="0" smtClean="0"/>
              <a:t>Τα ονόματα και οι κωδικοί πρόσβασης θα διανεμηθούν στους εκπαιδευόμενους πριν από την έναρξη της προσομοίωσης με τα παραδείγματα - περιστατικά</a:t>
            </a:r>
            <a:endParaRPr lang="en-US" sz="1800" dirty="0" smtClean="0"/>
          </a:p>
          <a:p>
            <a:pPr marL="182563" indent="-182563">
              <a:lnSpc>
                <a:spcPct val="100000"/>
              </a:lnSpc>
            </a:pPr>
            <a:r>
              <a:rPr lang="el-GR" sz="1800" dirty="0" smtClean="0"/>
              <a:t>Κάθε εκπαιδευόμενος – Χειριστής πρέπει να έχει πρόσβαση σε υπολογιστή με σύνδεση στο διαδίκτυο</a:t>
            </a:r>
            <a:endParaRPr lang="en-US" sz="1800" dirty="0" smtClean="0"/>
          </a:p>
          <a:p>
            <a:pPr marL="182563" indent="-182563">
              <a:lnSpc>
                <a:spcPct val="100000"/>
              </a:lnSpc>
            </a:pPr>
            <a:r>
              <a:rPr lang="el-GR" sz="1800" dirty="0" smtClean="0"/>
              <a:t>Τυπωμένα αντίγραφα των παραρτημάτων Ι και ΙΙ πρέπει να είναι διαθέσιμα για κάθε εκπαιδευόμενο χειριστή, καθώς και αντίγραφα των σελ. 47-49</a:t>
            </a:r>
            <a:endParaRPr lang="en-US" sz="1800" dirty="0" smtClean="0"/>
          </a:p>
        </p:txBody>
      </p:sp>
    </p:spTree>
    <p:extLst>
      <p:ext uri="{BB962C8B-B14F-4D97-AF65-F5344CB8AC3E}">
        <p14:creationId xmlns="" xmlns:p14="http://schemas.microsoft.com/office/powerpoint/2010/main" val="37015637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9856" y="81646"/>
            <a:ext cx="11430001" cy="1551214"/>
          </a:xfrm>
          <a:prstGeom prst="rect">
            <a:avLst/>
          </a:prstGeom>
        </p:spPr>
        <p:txBody>
          <a:bodyPr wrap="square" lIns="212598" tIns="212598" rIns="212598" bIns="212598" anchor="ctr">
            <a:normAutofit fontScale="40000" lnSpcReduction="20000"/>
          </a:bodyPr>
          <a:lstStyle/>
          <a:p>
            <a:r>
              <a:rPr lang="el-GR" sz="5400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Καταγραφή των πληροφοριών των Υπηρεσιών/Οργανισμών που συμφώνησαν να συμμετάσχουν στο </a:t>
            </a:r>
            <a:r>
              <a:rPr lang="en-US" sz="5400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CAN-MDS </a:t>
            </a:r>
            <a:r>
              <a:rPr lang="el-GR" sz="5400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στο </a:t>
            </a:r>
            <a:r>
              <a:rPr lang="en-US" sz="5400" b="1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DB2-</a:t>
            </a:r>
            <a:r>
              <a:rPr lang="el-GR" sz="5400" b="1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Υπηρεσιών/Οργανισμών</a:t>
            </a:r>
            <a:r>
              <a:rPr lang="en-US" sz="5400" b="1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-</a:t>
            </a:r>
            <a:r>
              <a:rPr lang="el-GR" sz="5400" b="1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Πηγές δεδομένω</a:t>
            </a:r>
            <a:r>
              <a:rPr lang="el-GR" sz="5400" b="1" dirty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ν</a:t>
            </a:r>
            <a:r>
              <a:rPr lang="en-US" sz="5400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	</a:t>
            </a:r>
            <a:endParaRPr lang="el-GR" sz="5400" dirty="0" smtClean="0">
              <a:effectLst>
                <a:outerShdw blurRad="20000" dist="25000" dir="2700000">
                  <a:srgbClr val="000000">
                    <a:alpha val="30000"/>
                  </a:srgbClr>
                </a:outerShdw>
              </a:effectLst>
              <a:latin typeface="Segoe UI Light" pitchFamily="34" charset="0"/>
              <a:cs typeface="Segoe UI Light" pitchFamily="34" charset="0"/>
            </a:endParaRPr>
          </a:p>
          <a:p>
            <a:r>
              <a:rPr lang="en-US" sz="5400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- </a:t>
            </a:r>
            <a:r>
              <a:rPr lang="el-GR" sz="5400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Σε μεταγενέστερη φάση, χρησιμοποιώντας αυτές τις πληροφορίες, μπορείτε να δημιουργήσετε τα αναγνωριστικά των Υπηρεσιών/Οργανισμών</a:t>
            </a:r>
            <a:endParaRPr lang="en-US" sz="5400" dirty="0">
              <a:effectLst>
                <a:outerShdw blurRad="20000" dist="25000" dir="2700000">
                  <a:srgbClr val="000000">
                    <a:alpha val="30000"/>
                  </a:srgbClr>
                </a:outerShdw>
              </a:effectLst>
              <a:latin typeface="Segoe UI Light" pitchFamily="34" charset="0"/>
              <a:cs typeface="Segoe UI Light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21915084"/>
              </p:ext>
            </p:extLst>
          </p:nvPr>
        </p:nvGraphicFramePr>
        <p:xfrm>
          <a:off x="914399" y="1480925"/>
          <a:ext cx="10417630" cy="4541520"/>
        </p:xfrm>
        <a:graphic>
          <a:graphicData uri="http://schemas.openxmlformats.org/drawingml/2006/table">
            <a:tbl>
              <a:tblPr/>
              <a:tblGrid>
                <a:gridCol w="520881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20881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20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Δεδομένα για συλλογή</a:t>
                      </a:r>
                      <a:r>
                        <a:rPr lang="el-GR" sz="2200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για το</a:t>
                      </a:r>
                      <a:r>
                        <a:rPr lang="en-US" sz="220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DB2</a:t>
                      </a:r>
                      <a:r>
                        <a:rPr lang="en-US" sz="2200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“</a:t>
                      </a:r>
                      <a:r>
                        <a:rPr kumimoji="0" lang="el-GR" sz="2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20000" dist="25000" dir="2700000">
                              <a:srgbClr val="000000">
                                <a:alpha val="30000"/>
                              </a:srgbClr>
                            </a:outerShdw>
                          </a:effectLst>
                          <a:uLnTx/>
                          <a:uFillTx/>
                          <a:latin typeface="Segoe UI Light" pitchFamily="34" charset="0"/>
                          <a:ea typeface="+mn-ea"/>
                          <a:cs typeface="Segoe UI Light" pitchFamily="34" charset="0"/>
                        </a:rPr>
                        <a:t>Υπηρεσιών/Οργανισμών - </a:t>
                      </a:r>
                      <a:r>
                        <a:rPr kumimoji="0" lang="el-GR" sz="2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20000" dist="25000" dir="2700000">
                              <a:srgbClr val="000000">
                                <a:alpha val="30000"/>
                              </a:srgbClr>
                            </a:outerShdw>
                          </a:effectLst>
                          <a:uLnTx/>
                          <a:uFillTx/>
                          <a:latin typeface="Segoe UI Light" pitchFamily="34" charset="0"/>
                          <a:ea typeface="+mn-ea"/>
                          <a:cs typeface="Segoe UI Light" pitchFamily="34" charset="0"/>
                        </a:rPr>
                        <a:t>Πηγές δεδομένων</a:t>
                      </a:r>
                      <a:r>
                        <a:rPr lang="en-US" sz="220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”</a:t>
                      </a:r>
                      <a:r>
                        <a:rPr lang="en-US" sz="22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22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b="1" dirty="0" smtClean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Ταυτότητα </a:t>
                      </a:r>
                      <a:endParaRPr lang="en-US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Όνομα Υπηρεσίας/Οργανισμού</a:t>
                      </a:r>
                      <a:r>
                        <a:rPr lang="el-GR" sz="2000" baseline="0" dirty="0" smtClean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 </a:t>
                      </a:r>
                      <a:endParaRPr lang="en-US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Νομική υπόσταση</a:t>
                      </a:r>
                      <a:r>
                        <a:rPr lang="el-GR" sz="2000" baseline="0" dirty="0" smtClean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 </a:t>
                      </a:r>
                      <a:endParaRPr lang="en-US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Πεδίο/Τομέας</a:t>
                      </a:r>
                      <a:endParaRPr lang="en-US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0">
                <a:tc row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b="1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Στοιχεία</a:t>
                      </a:r>
                      <a:r>
                        <a:rPr lang="el-GR" sz="2000" b="1" baseline="0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 Επικοινωνίας 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Οδός </a:t>
                      </a:r>
                      <a:endParaRPr lang="en-US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Αριθμός </a:t>
                      </a:r>
                      <a:endParaRPr lang="en-US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>
                          <a:latin typeface="Calibri"/>
                          <a:ea typeface="Times New Roman"/>
                          <a:cs typeface="Times New Roman"/>
                        </a:rPr>
                        <a:t>Τ.Κ.</a:t>
                      </a:r>
                      <a:r>
                        <a:rPr lang="el-GR" sz="20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n-U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Πόλη</a:t>
                      </a:r>
                      <a:endParaRPr lang="en-US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Τηλέφωνο</a:t>
                      </a:r>
                      <a:endParaRPr lang="en-US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Ηλεκτρονική</a:t>
                      </a:r>
                      <a:r>
                        <a:rPr lang="el-GR" sz="2000" baseline="0" dirty="0" smtClean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 διεύθυνση </a:t>
                      </a:r>
                      <a:endParaRPr lang="en-US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b="1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Διμερείς</a:t>
                      </a:r>
                      <a:r>
                        <a:rPr lang="el-GR" sz="2000" b="1" baseline="0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 συμφωνία </a:t>
                      </a:r>
                      <a:endParaRPr lang="en-US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Έχει σταλεί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 (</a:t>
                      </a: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Ναι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/</a:t>
                      </a: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Όχι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) 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  <a:latin typeface="Arial Narrow"/>
                          <a:ea typeface="Calibri"/>
                          <a:cs typeface="Calibri"/>
                        </a:rPr>
                        <a:t>[</a:t>
                      </a:r>
                      <a:r>
                        <a:rPr lang="el-GR" sz="2000" b="1" dirty="0" smtClean="0">
                          <a:solidFill>
                            <a:srgbClr val="FF0000"/>
                          </a:solidFill>
                          <a:latin typeface="Arial Narrow"/>
                          <a:ea typeface="Calibri"/>
                          <a:cs typeface="Calibri"/>
                        </a:rPr>
                        <a:t>Απαιτείται</a:t>
                      </a:r>
                      <a:r>
                        <a:rPr lang="el-GR" sz="2000" b="1" baseline="0" dirty="0" smtClean="0">
                          <a:solidFill>
                            <a:srgbClr val="FF0000"/>
                          </a:solidFill>
                          <a:latin typeface="Arial Narrow"/>
                          <a:ea typeface="Calibri"/>
                          <a:cs typeface="Calibri"/>
                        </a:rPr>
                        <a:t> το πρότυπο]</a:t>
                      </a:r>
                      <a:endParaRPr lang="en-US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(αν</a:t>
                      </a:r>
                      <a:r>
                        <a:rPr lang="el-GR" sz="2000" baseline="0" dirty="0" smtClean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 ναι</a:t>
                      </a:r>
                      <a:r>
                        <a:rPr lang="el-GR" sz="2000" dirty="0" smtClean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) Ημερομηνία</a:t>
                      </a:r>
                      <a:r>
                        <a:rPr lang="el-GR" sz="2000" baseline="0" dirty="0" smtClean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 </a:t>
                      </a:r>
                      <a:endParaRPr lang="en-US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2000" b="1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Σημειώσεις</a:t>
                      </a:r>
                      <a:r>
                        <a:rPr lang="el-GR" sz="2000" b="1" baseline="0" dirty="0" smtClean="0">
                          <a:solidFill>
                            <a:srgbClr val="000000"/>
                          </a:solidFill>
                          <a:latin typeface="Arial Narrow"/>
                          <a:ea typeface="Times New Roman"/>
                          <a:cs typeface="Calibri"/>
                        </a:rPr>
                        <a:t> </a:t>
                      </a:r>
                      <a:endParaRPr lang="en-US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9856" y="81646"/>
            <a:ext cx="11430001" cy="1551214"/>
          </a:xfrm>
          <a:prstGeom prst="rect">
            <a:avLst/>
          </a:prstGeom>
        </p:spPr>
        <p:txBody>
          <a:bodyPr wrap="square" lIns="212598" tIns="212598" rIns="212598" bIns="212598" anchor="ctr">
            <a:normAutofit fontScale="40000" lnSpcReduction="20000"/>
          </a:bodyPr>
          <a:lstStyle/>
          <a:p>
            <a:r>
              <a:rPr lang="el-GR" sz="5400" dirty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Καταγραφή των πληροφοριών </a:t>
            </a:r>
            <a:r>
              <a:rPr lang="el-GR" sz="5400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των επαγγελματιών που συμφώνησαν να συμμετάσχουν στο </a:t>
            </a:r>
            <a:r>
              <a:rPr lang="en-US" sz="5400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CAN-MDS</a:t>
            </a:r>
            <a:r>
              <a:rPr lang="el-GR" sz="5400" dirty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 </a:t>
            </a:r>
            <a:r>
              <a:rPr lang="el-GR" sz="5400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στο</a:t>
            </a:r>
            <a:r>
              <a:rPr lang="en-US" sz="5400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 </a:t>
            </a:r>
            <a:r>
              <a:rPr lang="en-US" sz="5400" b="1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DB3 </a:t>
            </a:r>
            <a:r>
              <a:rPr lang="el-GR" sz="5400" b="1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Επαγγελματίες</a:t>
            </a:r>
            <a:r>
              <a:rPr lang="en-US" sz="5400" b="1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-</a:t>
            </a:r>
            <a:r>
              <a:rPr lang="el-GR" sz="5400" b="1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Χειριστές </a:t>
            </a:r>
            <a:endParaRPr lang="en-US" sz="5400" b="1" dirty="0" smtClean="0">
              <a:effectLst>
                <a:outerShdw blurRad="20000" dist="25000" dir="2700000">
                  <a:srgbClr val="000000">
                    <a:alpha val="30000"/>
                  </a:srgbClr>
                </a:outerShdw>
              </a:effectLst>
              <a:latin typeface="Segoe UI Light" pitchFamily="34" charset="0"/>
              <a:cs typeface="Segoe UI Light" pitchFamily="34" charset="0"/>
            </a:endParaRPr>
          </a:p>
          <a:p>
            <a:r>
              <a:rPr lang="en-US" sz="5400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- </a:t>
            </a:r>
            <a:r>
              <a:rPr lang="el-GR" sz="5400" dirty="0" smtClean="0">
                <a:effectLst>
                  <a:outerShdw blurRad="20000" dist="25000" dir="2700000">
                    <a:srgbClr val="000000">
                      <a:alpha val="30000"/>
                    </a:srgbClr>
                  </a:outerShdw>
                </a:effectLst>
                <a:latin typeface="Segoe UI Light" pitchFamily="34" charset="0"/>
                <a:cs typeface="Segoe UI Light" pitchFamily="34" charset="0"/>
              </a:rPr>
              <a:t>Χρησιμοποιήστε αυτές τις πληροφορίες για να οργανώσετε τα σεμινάρια για τους Χειριστές και για τη δημιουργία των αναγνωριστικών για τους Χειριστές </a:t>
            </a:r>
            <a:endParaRPr lang="en-US" sz="5400" dirty="0" smtClean="0">
              <a:effectLst>
                <a:outerShdw blurRad="20000" dist="25000" dir="2700000">
                  <a:srgbClr val="000000">
                    <a:alpha val="30000"/>
                  </a:srgbClr>
                </a:outerShdw>
              </a:effectLst>
              <a:latin typeface="Segoe UI Light" pitchFamily="34" charset="0"/>
              <a:cs typeface="Segoe UI Light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7749812"/>
              </p:ext>
            </p:extLst>
          </p:nvPr>
        </p:nvGraphicFramePr>
        <p:xfrm>
          <a:off x="662151" y="1408385"/>
          <a:ext cx="10752084" cy="4815946"/>
        </p:xfrm>
        <a:graphic>
          <a:graphicData uri="http://schemas.openxmlformats.org/drawingml/2006/table">
            <a:tbl>
              <a:tblPr/>
              <a:tblGrid>
                <a:gridCol w="53760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37604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99394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Δεδομένα</a:t>
                      </a:r>
                      <a:r>
                        <a:rPr lang="el-GR" sz="1400" baseline="0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για συλλογή για βάση δεδομένων </a:t>
                      </a:r>
                      <a:r>
                        <a:rPr lang="en-US" sz="1400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“</a:t>
                      </a:r>
                      <a:r>
                        <a:rPr lang="en-US" sz="1400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DB 3. </a:t>
                      </a:r>
                      <a:r>
                        <a:rPr lang="el-GR" sz="1400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Δευτερεύοντα Δεδομένα για εκπαιδευμένους επαγγελματίες</a:t>
                      </a:r>
                      <a:r>
                        <a:rPr lang="el-GR" sz="1400" baseline="0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στο </a:t>
                      </a:r>
                      <a:r>
                        <a:rPr lang="en-GB" sz="1400" baseline="0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CAN-MDS </a:t>
                      </a:r>
                      <a:r>
                        <a:rPr lang="en-US" sz="1400" b="1" dirty="0" smtClean="0">
                          <a:solidFill>
                            <a:srgbClr val="FFFFFF"/>
                          </a:solidFill>
                          <a:latin typeface="Arial Narrow"/>
                          <a:ea typeface="Calibri"/>
                          <a:cs typeface="Calibri"/>
                        </a:rPr>
                        <a:t> </a:t>
                      </a:r>
                      <a:endParaRPr lang="en-U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655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b="1" dirty="0" smtClean="0">
                          <a:solidFill>
                            <a:srgbClr val="000000"/>
                          </a:solidFill>
                          <a:latin typeface="Arial Narrow"/>
                          <a:ea typeface="Calibri"/>
                          <a:cs typeface="Calibri"/>
                        </a:rPr>
                        <a:t>Ταυτότητα 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Επίθετο 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Όνομα</a:t>
                      </a:r>
                      <a:r>
                        <a:rPr lang="el-GR" sz="1400" baseline="0" dirty="0" smtClean="0">
                          <a:latin typeface="Arial Narrow"/>
                          <a:ea typeface="Calibri"/>
                          <a:cs typeface="Calibri"/>
                        </a:rPr>
                        <a:t>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655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b="1" dirty="0" smtClean="0">
                          <a:latin typeface="Arial Narrow"/>
                          <a:ea typeface="Times New Roman"/>
                          <a:cs typeface="Calibri"/>
                        </a:rPr>
                        <a:t>Επαγγελματικό</a:t>
                      </a:r>
                      <a:r>
                        <a:rPr lang="el-GR" sz="1400" b="1" baseline="0" dirty="0" smtClean="0">
                          <a:latin typeface="Arial Narrow"/>
                          <a:ea typeface="Times New Roman"/>
                          <a:cs typeface="Calibri"/>
                        </a:rPr>
                        <a:t> υπόβαθρο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>
                          <a:latin typeface="Arial Narrow"/>
                          <a:ea typeface="Calibri"/>
                          <a:cs typeface="Calibri"/>
                        </a:rPr>
                        <a:t>ISCO-08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3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Διαθέσιμη άδεια (ναι/όχι)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3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Στον</a:t>
                      </a:r>
                      <a:r>
                        <a:rPr lang="el-GR" sz="1400" baseline="0" dirty="0" smtClean="0">
                          <a:latin typeface="Arial Narrow"/>
                          <a:ea typeface="Calibri"/>
                          <a:cs typeface="Calibri"/>
                        </a:rPr>
                        <a:t> κώδικα δεοντολογίας </a:t>
                      </a:r>
                      <a:r>
                        <a:rPr lang="en-US" sz="1400" dirty="0" smtClean="0">
                          <a:latin typeface="Arial Narrow"/>
                          <a:ea typeface="Calibri"/>
                          <a:cs typeface="Calibri"/>
                        </a:rPr>
                        <a:t>(</a:t>
                      </a: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ναι</a:t>
                      </a:r>
                      <a:r>
                        <a:rPr lang="en-US" sz="1400" dirty="0" smtClean="0">
                          <a:latin typeface="Arial Narrow"/>
                          <a:ea typeface="Calibri"/>
                          <a:cs typeface="Calibri"/>
                        </a:rPr>
                        <a:t>/</a:t>
                      </a: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όχι</a:t>
                      </a:r>
                      <a:r>
                        <a:rPr lang="en-US" sz="1400" dirty="0" smtClean="0">
                          <a:latin typeface="Arial Narrow"/>
                          <a:ea typeface="Calibri"/>
                          <a:cs typeface="Calibri"/>
                        </a:rPr>
                        <a:t>)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3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Υποχρεωτική αναφορά </a:t>
                      </a:r>
                      <a:r>
                        <a:rPr lang="el-GR" sz="1400" dirty="0" err="1" smtClean="0">
                          <a:latin typeface="Arial Narrow"/>
                          <a:ea typeface="Calibri"/>
                          <a:cs typeface="Calibri"/>
                        </a:rPr>
                        <a:t>ΚαΠα</a:t>
                      </a: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-Π</a:t>
                      </a:r>
                      <a:r>
                        <a:rPr lang="el-GR" sz="1400" baseline="0" dirty="0" smtClean="0">
                          <a:latin typeface="Arial Narrow"/>
                          <a:ea typeface="Calibri"/>
                          <a:cs typeface="Calibri"/>
                        </a:rPr>
                        <a:t> (ναι</a:t>
                      </a:r>
                      <a:r>
                        <a:rPr lang="en-US" sz="1400" dirty="0" smtClean="0">
                          <a:latin typeface="Arial Narrow"/>
                          <a:ea typeface="Calibri"/>
                          <a:cs typeface="Calibri"/>
                        </a:rPr>
                        <a:t>/</a:t>
                      </a: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όχι</a:t>
                      </a:r>
                      <a:r>
                        <a:rPr lang="en-US" sz="1400" dirty="0" smtClean="0">
                          <a:latin typeface="Arial Narrow"/>
                          <a:ea typeface="Calibri"/>
                          <a:cs typeface="Calibri"/>
                        </a:rPr>
                        <a:t>)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3655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b="1" dirty="0" smtClean="0">
                          <a:latin typeface="Arial Narrow"/>
                          <a:ea typeface="Calibri"/>
                          <a:cs typeface="Calibri"/>
                        </a:rPr>
                        <a:t>Στοιχεία επικοινωνίας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Προσωπικό</a:t>
                      </a:r>
                      <a:r>
                        <a:rPr lang="el-GR" sz="1400" baseline="0" dirty="0" smtClean="0">
                          <a:latin typeface="Arial Narrow"/>
                          <a:ea typeface="Calibri"/>
                          <a:cs typeface="Calibri"/>
                        </a:rPr>
                        <a:t> τηλέφωνο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3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Προσωπικό e-</a:t>
                      </a:r>
                      <a:r>
                        <a:rPr lang="el-GR" sz="1400" dirty="0" err="1" smtClean="0">
                          <a:latin typeface="Arial Narrow"/>
                          <a:ea typeface="Calibri"/>
                          <a:cs typeface="Calibri"/>
                        </a:rPr>
                        <a:t>mail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36550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b="1" dirty="0" smtClean="0">
                          <a:latin typeface="Arial Narrow"/>
                          <a:ea typeface="Calibri"/>
                          <a:cs typeface="Calibri"/>
                        </a:rPr>
                        <a:t>Υπηρεσία/Οργανισμός</a:t>
                      </a:r>
                      <a:r>
                        <a:rPr lang="el-GR" sz="1400" b="1" baseline="0" dirty="0" smtClean="0">
                          <a:latin typeface="Arial Narrow"/>
                          <a:ea typeface="Calibri"/>
                          <a:cs typeface="Calibri"/>
                        </a:rPr>
                        <a:t> όπου εργάζεται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Ταυτοποίηση</a:t>
                      </a:r>
                      <a:r>
                        <a:rPr lang="el-GR" sz="1400" baseline="0" dirty="0" smtClean="0">
                          <a:latin typeface="Arial Narrow"/>
                          <a:ea typeface="Calibri"/>
                          <a:cs typeface="Calibri"/>
                        </a:rPr>
                        <a:t> Υπηρεσίας/Οργανισμού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3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Χειριστής</a:t>
                      </a:r>
                      <a:r>
                        <a:rPr lang="el-GR" sz="1400" baseline="0" dirty="0" smtClean="0">
                          <a:latin typeface="Arial Narrow"/>
                          <a:ea typeface="Calibri"/>
                          <a:cs typeface="Calibri"/>
                        </a:rPr>
                        <a:t> </a:t>
                      </a: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 (ναι/όχι)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3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(αν ναι) από (ημερομηνία)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3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Αριθμός</a:t>
                      </a:r>
                      <a:r>
                        <a:rPr lang="el-GR" sz="1400" baseline="0" dirty="0" smtClean="0">
                          <a:latin typeface="Arial Narrow"/>
                          <a:ea typeface="Calibri"/>
                          <a:cs typeface="Calibri"/>
                        </a:rPr>
                        <a:t> ταυτοποίησης από Υπηρεσία/Οργανισμό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3655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b="1" dirty="0" smtClean="0">
                          <a:latin typeface="Arial Narrow"/>
                          <a:ea typeface="Calibri"/>
                          <a:cs typeface="Calibri"/>
                        </a:rPr>
                        <a:t>Εκπαίδευση</a:t>
                      </a:r>
                      <a:r>
                        <a:rPr lang="el-GR" sz="1400" b="1" baseline="0" dirty="0" smtClean="0">
                          <a:latin typeface="Arial Narrow"/>
                          <a:ea typeface="Calibri"/>
                          <a:cs typeface="Calibri"/>
                        </a:rPr>
                        <a:t> </a:t>
                      </a:r>
                      <a:r>
                        <a:rPr lang="el-GR" sz="1400" b="1" dirty="0" smtClean="0">
                          <a:latin typeface="Arial Narrow"/>
                          <a:ea typeface="Calibri"/>
                          <a:cs typeface="Calibri"/>
                        </a:rPr>
                        <a:t>CAN-MDS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Ναι/Όχι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3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(αν ναι) ημερομηνία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36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b="1" dirty="0" smtClean="0">
                          <a:latin typeface="Arial Narrow"/>
                          <a:ea typeface="Calibri"/>
                          <a:cs typeface="Calibri"/>
                        </a:rPr>
                        <a:t>Επίγνωση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Υπογραφή</a:t>
                      </a:r>
                      <a:r>
                        <a:rPr lang="el-GR" sz="1400" baseline="0" dirty="0" smtClean="0">
                          <a:latin typeface="Arial Narrow"/>
                          <a:ea typeface="Calibri"/>
                          <a:cs typeface="Calibri"/>
                        </a:rPr>
                        <a:t> </a:t>
                      </a:r>
                      <a:r>
                        <a:rPr lang="en-US" sz="1400" dirty="0" smtClean="0">
                          <a:latin typeface="Arial Narrow"/>
                          <a:ea typeface="Calibri"/>
                          <a:cs typeface="Calibri"/>
                        </a:rPr>
                        <a:t>(</a:t>
                      </a: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ναι</a:t>
                      </a:r>
                      <a:r>
                        <a:rPr lang="en-US" sz="1400" dirty="0" smtClean="0">
                          <a:latin typeface="Arial Narrow"/>
                          <a:ea typeface="Calibri"/>
                          <a:cs typeface="Calibri"/>
                        </a:rPr>
                        <a:t>/</a:t>
                      </a: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όχι</a:t>
                      </a:r>
                      <a:r>
                        <a:rPr lang="en-US" sz="1400" dirty="0" smtClean="0">
                          <a:latin typeface="Arial Narrow"/>
                          <a:ea typeface="Calibri"/>
                          <a:cs typeface="Calibri"/>
                        </a:rPr>
                        <a:t>) 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Arial Narrow"/>
                          <a:ea typeface="Calibri"/>
                          <a:cs typeface="Calibri"/>
                        </a:rPr>
                        <a:t>[</a:t>
                      </a:r>
                      <a:r>
                        <a:rPr lang="el-GR" sz="1400" b="1" dirty="0" smtClean="0">
                          <a:solidFill>
                            <a:srgbClr val="FF0000"/>
                          </a:solidFill>
                          <a:latin typeface="Arial Narrow"/>
                          <a:ea typeface="Calibri"/>
                          <a:cs typeface="Calibri"/>
                        </a:rPr>
                        <a:t>Απαιτείται</a:t>
                      </a:r>
                      <a:r>
                        <a:rPr lang="el-GR" sz="1400" b="1" baseline="0" dirty="0" smtClean="0">
                          <a:solidFill>
                            <a:srgbClr val="FF0000"/>
                          </a:solidFill>
                          <a:latin typeface="Arial Narrow"/>
                          <a:ea typeface="Calibri"/>
                          <a:cs typeface="Calibri"/>
                        </a:rPr>
                        <a:t> το πρότυπο]</a:t>
                      </a:r>
                      <a:endParaRPr lang="en-US" sz="18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3655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b="1" dirty="0">
                          <a:latin typeface="Arial Narrow"/>
                          <a:ea typeface="Calibri"/>
                          <a:cs typeface="Calibri"/>
                        </a:rPr>
                        <a:t>e-CAN-MDS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Όνομα</a:t>
                      </a:r>
                      <a:r>
                        <a:rPr lang="el-GR" sz="1400" baseline="0" dirty="0" smtClean="0">
                          <a:latin typeface="Arial Narrow"/>
                          <a:ea typeface="Calibri"/>
                          <a:cs typeface="Calibri"/>
                        </a:rPr>
                        <a:t> Χρήστη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365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 smtClean="0">
                          <a:latin typeface="Arial Narrow"/>
                          <a:ea typeface="Calibri"/>
                          <a:cs typeface="Calibri"/>
                        </a:rPr>
                        <a:t>Επίπεδο πρόσβασης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23655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400" b="1" dirty="0" smtClean="0">
                          <a:latin typeface="Arial Narrow"/>
                          <a:ea typeface="Calibri"/>
                          <a:cs typeface="Calibri"/>
                        </a:rPr>
                        <a:t>Σημειώσεις </a:t>
                      </a:r>
                      <a:r>
                        <a:rPr lang="el-GR" sz="1400" b="1" baseline="0" dirty="0" smtClean="0">
                          <a:latin typeface="Arial Narrow"/>
                          <a:ea typeface="Calibri"/>
                          <a:cs typeface="Calibri"/>
                        </a:rPr>
                        <a:t>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Οδηγίες για εκπαιδευόμενους-Χειριστές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l-GR" sz="2200" i="1" dirty="0" smtClean="0"/>
              <a:t>Πρόκειται να προχωρήσουμε στην προσομοίωση της διαδικασίας. </a:t>
            </a:r>
            <a:endParaRPr lang="en-US" sz="2200" i="1" dirty="0" smtClean="0"/>
          </a:p>
          <a:p>
            <a:r>
              <a:rPr lang="el-GR" sz="2200" i="1" dirty="0" smtClean="0"/>
              <a:t>Ένας παιδίατρος (ή διευθυντής σχολείου ή άλλος) σας καλεί ή επισκέφθηκε το γραφείο σας για να σας αναφέρει κάποιες ανησυχίες σχετικά με την ασφάλεια ενός παιδιού. </a:t>
            </a:r>
            <a:endParaRPr lang="en-US" sz="2200" i="1" dirty="0" smtClean="0"/>
          </a:p>
          <a:p>
            <a:r>
              <a:rPr lang="el-GR" sz="2200" i="1" dirty="0" smtClean="0"/>
              <a:t>Αφού ακούσετε τι έχει να σας πει, μπορείτε να του/της ζητήσετε περισσότερες πληροφορίες και λαμβάνοντας υπόψη ποιες πληροφορίες χρειάζονται για το </a:t>
            </a:r>
            <a:r>
              <a:rPr lang="en-US" sz="2200" i="1" dirty="0" smtClean="0"/>
              <a:t>CAN-MDS</a:t>
            </a:r>
          </a:p>
          <a:p>
            <a:pPr lvl="1"/>
            <a:r>
              <a:rPr lang="el-GR" sz="2200" i="1" dirty="0" smtClean="0"/>
              <a:t>Μπορείτε να χρησιμοποιήσετε τις σελίδες με τα προτεινόμενα μηνύματα αν νομίζετε ότι θα σας βοηθούσε. </a:t>
            </a:r>
            <a:endParaRPr lang="en-US" sz="2200" i="1" dirty="0" smtClean="0"/>
          </a:p>
          <a:p>
            <a:pPr marL="1608138" indent="-1608138">
              <a:buNone/>
            </a:pPr>
            <a:r>
              <a:rPr lang="el-GR" sz="2200" b="1" dirty="0" smtClean="0">
                <a:solidFill>
                  <a:schemeClr val="accent1"/>
                </a:solidFill>
              </a:rPr>
              <a:t>ΣΗΜΑΝΤΙΚΟ</a:t>
            </a:r>
            <a:r>
              <a:rPr lang="en-US" sz="2200" b="1" dirty="0" smtClean="0">
                <a:solidFill>
                  <a:schemeClr val="accent1"/>
                </a:solidFill>
              </a:rPr>
              <a:t>: </a:t>
            </a:r>
            <a:r>
              <a:rPr lang="el-GR" sz="2200" b="1" dirty="0" smtClean="0">
                <a:solidFill>
                  <a:schemeClr val="accent1"/>
                </a:solidFill>
              </a:rPr>
              <a:t>καθ’ όλη την διάρκεια της διαδικασίας παρακαλούμε να διατηρήσετε τις πληροφορίες στις 2 σύντομες λίστες ελέγχου </a:t>
            </a:r>
            <a:r>
              <a:rPr lang="en-GB" sz="2200" b="1" dirty="0" smtClean="0">
                <a:solidFill>
                  <a:schemeClr val="accent1"/>
                </a:solidFill>
              </a:rPr>
              <a:t>(checklists)</a:t>
            </a:r>
            <a:r>
              <a:rPr lang="el-GR" sz="2200" b="1" dirty="0" smtClean="0">
                <a:solidFill>
                  <a:schemeClr val="accent1"/>
                </a:solidFill>
              </a:rPr>
              <a:t> για να βεβαιωθείτε ότι έχετε συλλέξει όλες τις απαραίτητες πληροφορίες. </a:t>
            </a:r>
            <a:endParaRPr lang="en-US" sz="2200" dirty="0" smtClean="0">
              <a:solidFill>
                <a:schemeClr val="accent1"/>
              </a:solidFill>
            </a:endParaRPr>
          </a:p>
          <a:p>
            <a:r>
              <a:rPr lang="el-GR" sz="2200" i="1" dirty="0" smtClean="0"/>
              <a:t>Με το τέλος της διαδικασίας μεταβείτε στο </a:t>
            </a:r>
            <a:r>
              <a:rPr lang="en-GB" sz="2200" i="1" dirty="0" smtClean="0"/>
              <a:t>CAN-MDS </a:t>
            </a:r>
            <a:r>
              <a:rPr lang="el-GR" sz="2200" i="1" dirty="0" smtClean="0"/>
              <a:t>και εισάγετε το όνομα Χρήστη και τον κωδικό πρόσβασής σας και προχωρήστε στην καταγραφή του συμβάντος χρησιμοποιώντας ένα ΠΡΟΣΩΡΙΝΟ αναγνωριστικό. Όταν ολοκληρώσετε τη διαδικασία υποβάλετε την εγγραφή. </a:t>
            </a:r>
            <a:endParaRPr lang="en-US" sz="2200" i="1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97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solidFill>
                  <a:srgbClr val="FF0000"/>
                </a:solidFill>
              </a:rPr>
              <a:t>Οδηγίες για εκπαιδευτές – Επανεξέταση αρχείων και διευκρινίσεις 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Όταν όλοι οι εκπαιδευόμενοι – Χειριστές υποβάλουν τα αρχεία τους, ζητήστε τους να ανοίξουν τη σχετική αναφορά </a:t>
            </a:r>
            <a:endParaRPr lang="en-US" dirty="0" smtClean="0"/>
          </a:p>
          <a:p>
            <a:pPr lvl="1"/>
            <a:r>
              <a:rPr lang="el-GR" dirty="0" smtClean="0"/>
              <a:t>Εσείς (ο εκπαιδευτής) θα πρέπει να έχετε την πλήρη εγγραφή (που έχετε προετοιμάσει από πριν) και να πηγαίνετε βήμα προς βήμα για την αναφορά.</a:t>
            </a:r>
            <a:r>
              <a:rPr lang="en-US" dirty="0" smtClean="0"/>
              <a:t> </a:t>
            </a:r>
          </a:p>
          <a:p>
            <a:pPr lvl="1"/>
            <a:r>
              <a:rPr lang="el-GR" dirty="0" smtClean="0">
                <a:solidFill>
                  <a:schemeClr val="accent1"/>
                </a:solidFill>
              </a:rPr>
              <a:t>Όταν παρατηρούνται διαφορές (από ένα ή περισσότερους εκπαιδευόμενους) μπορείτε να συζητήσετε τι συνέβη, να εξερευνήσετε εάν υπήρχαν παρεξηγήσεις ή αν οι εκπαιδευόμενοι αντιμετώπισαν άλλα προβλήματα (τεχνικά ή άλλα) </a:t>
            </a:r>
            <a:endParaRPr lang="en-US" dirty="0" smtClean="0">
              <a:solidFill>
                <a:schemeClr val="accent1"/>
              </a:solidFill>
            </a:endParaRPr>
          </a:p>
          <a:p>
            <a:r>
              <a:rPr lang="el-GR" dirty="0" smtClean="0"/>
              <a:t>Εάν υπάρχει διαθέσιμος χρόνος, επαναλάβετε τη διαδικασία με το δεύτερο εικονικό περιστατικό. </a:t>
            </a:r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52267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19195</TotalTime>
  <Words>1130</Words>
  <Application>Microsoft Office PowerPoint</Application>
  <PresentationFormat>Custom</PresentationFormat>
  <Paragraphs>120</Paragraphs>
  <Slides>8</Slides>
  <Notes>5</Notes>
  <HiddenSlides>5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Κατανοώντας το CAN-MDS</vt:lpstr>
      <vt:lpstr>Slide 2</vt:lpstr>
      <vt:lpstr>Διάταξη </vt:lpstr>
      <vt:lpstr>Προετοιμασία για εκπαιδευτές </vt:lpstr>
      <vt:lpstr>Slide 5</vt:lpstr>
      <vt:lpstr>Slide 6</vt:lpstr>
      <vt:lpstr>Οδηγίες για εκπαιδευόμενους-Χειριστές </vt:lpstr>
      <vt:lpstr>Οδηγίες για εκπαιδευτές – Επανεξέταση αρχείων και διευκρινίσεις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iyplaptop1</cp:lastModifiedBy>
  <cp:revision>135</cp:revision>
  <dcterms:created xsi:type="dcterms:W3CDTF">2018-11-08T14:12:16Z</dcterms:created>
  <dcterms:modified xsi:type="dcterms:W3CDTF">2022-02-01T17:57:55Z</dcterms:modified>
</cp:coreProperties>
</file>