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comments/comment1.xml" ContentType="application/vnd.openxmlformats-officedocument.presentationml.comments+xml"/>
  <Override PartName="/ppt/diagrams/data3.xml" ContentType="application/vnd.openxmlformats-officedocument.drawingml.diagramData+xml"/>
  <Override PartName="/ppt/slides/slide4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4.xml" ContentType="application/vnd.openxmlformats-officedocument.drawingml.diagramLayout+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slides/slide29.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67.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2"/>
  </p:notesMasterIdLst>
  <p:sldIdLst>
    <p:sldId id="256" r:id="rId2"/>
    <p:sldId id="564" r:id="rId3"/>
    <p:sldId id="531" r:id="rId4"/>
    <p:sldId id="423" r:id="rId5"/>
    <p:sldId id="453" r:id="rId6"/>
    <p:sldId id="452" r:id="rId7"/>
    <p:sldId id="445" r:id="rId8"/>
    <p:sldId id="446" r:id="rId9"/>
    <p:sldId id="447" r:id="rId10"/>
    <p:sldId id="448" r:id="rId11"/>
    <p:sldId id="437" r:id="rId12"/>
    <p:sldId id="449" r:id="rId13"/>
    <p:sldId id="450" r:id="rId14"/>
    <p:sldId id="438" r:id="rId15"/>
    <p:sldId id="439" r:id="rId16"/>
    <p:sldId id="451" r:id="rId17"/>
    <p:sldId id="469" r:id="rId18"/>
    <p:sldId id="470" r:id="rId19"/>
    <p:sldId id="471" r:id="rId20"/>
    <p:sldId id="472" r:id="rId21"/>
    <p:sldId id="473" r:id="rId22"/>
    <p:sldId id="493" r:id="rId23"/>
    <p:sldId id="492" r:id="rId24"/>
    <p:sldId id="474" r:id="rId25"/>
    <p:sldId id="495" r:id="rId26"/>
    <p:sldId id="496" r:id="rId27"/>
    <p:sldId id="475" r:id="rId28"/>
    <p:sldId id="498" r:id="rId29"/>
    <p:sldId id="499" r:id="rId30"/>
    <p:sldId id="500" r:id="rId31"/>
    <p:sldId id="501" r:id="rId32"/>
    <p:sldId id="502" r:id="rId33"/>
    <p:sldId id="476" r:id="rId34"/>
    <p:sldId id="504" r:id="rId35"/>
    <p:sldId id="505" r:id="rId36"/>
    <p:sldId id="477" r:id="rId37"/>
    <p:sldId id="478" r:id="rId38"/>
    <p:sldId id="479" r:id="rId39"/>
    <p:sldId id="480" r:id="rId40"/>
    <p:sldId id="481" r:id="rId41"/>
    <p:sldId id="482" r:id="rId42"/>
    <p:sldId id="483" r:id="rId43"/>
    <p:sldId id="544" r:id="rId44"/>
    <p:sldId id="536" r:id="rId45"/>
    <p:sldId id="537" r:id="rId46"/>
    <p:sldId id="538" r:id="rId47"/>
    <p:sldId id="539" r:id="rId48"/>
    <p:sldId id="540" r:id="rId49"/>
    <p:sldId id="541" r:id="rId50"/>
    <p:sldId id="545" r:id="rId51"/>
    <p:sldId id="526" r:id="rId52"/>
    <p:sldId id="467" r:id="rId53"/>
    <p:sldId id="406" r:id="rId54"/>
    <p:sldId id="510" r:id="rId55"/>
    <p:sldId id="511" r:id="rId56"/>
    <p:sldId id="512" r:id="rId57"/>
    <p:sldId id="513" r:id="rId58"/>
    <p:sldId id="514" r:id="rId59"/>
    <p:sldId id="515" r:id="rId60"/>
    <p:sldId id="516" r:id="rId61"/>
    <p:sldId id="528" r:id="rId62"/>
    <p:sldId id="517" r:id="rId63"/>
    <p:sldId id="518" r:id="rId64"/>
    <p:sldId id="555" r:id="rId65"/>
    <p:sldId id="519" r:id="rId66"/>
    <p:sldId id="529" r:id="rId67"/>
    <p:sldId id="520" r:id="rId68"/>
    <p:sldId id="521" r:id="rId69"/>
    <p:sldId id="522" r:id="rId70"/>
    <p:sldId id="523" r:id="rId71"/>
    <p:sldId id="524" r:id="rId72"/>
    <p:sldId id="525" r:id="rId73"/>
    <p:sldId id="527" r:id="rId74"/>
    <p:sldId id="466" r:id="rId75"/>
    <p:sldId id="509" r:id="rId76"/>
    <p:sldId id="508" r:id="rId77"/>
    <p:sldId id="507" r:id="rId78"/>
    <p:sldId id="562" r:id="rId79"/>
    <p:sldId id="563" r:id="rId80"/>
    <p:sldId id="561" r:id="rId81"/>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p" initials="h" lastIdx="1" clrIdx="0">
    <p:extLst>
      <p:ext uri="{19B8F6BF-5375-455C-9EA6-DF929625EA0E}">
        <p15:presenceInfo xmlns="" xmlns:p15="http://schemas.microsoft.com/office/powerpoint/2012/main" userId="h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56" autoAdjust="0"/>
    <p:restoredTop sz="93190" autoAdjust="0"/>
  </p:normalViewPr>
  <p:slideViewPr>
    <p:cSldViewPr snapToGrid="0">
      <p:cViewPr varScale="1">
        <p:scale>
          <a:sx n="69" d="100"/>
          <a:sy n="69" d="100"/>
        </p:scale>
        <p:origin x="-690" y="-108"/>
      </p:cViewPr>
      <p:guideLst>
        <p:guide orient="horz" pos="2160"/>
        <p:guide pos="3840"/>
      </p:guideLst>
    </p:cSldViewPr>
  </p:slideViewPr>
  <p:outlineViewPr>
    <p:cViewPr>
      <p:scale>
        <a:sx n="33" d="100"/>
        <a:sy n="33" d="100"/>
      </p:scale>
      <p:origin x="0" y="30264"/>
    </p:cViewPr>
  </p:outlin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07-24T11:39:11.846" idx="1">
    <p:pos x="6133" y="3193"/>
    <p:text>???</p:text>
    <p:extLst>
      <p:ext uri="{C676402C-5697-4E1C-873F-D02D1690AC5C}">
        <p15:threadingInfo xmlns="" xmlns:p15="http://schemas.microsoft.com/office/powerpoint/2012/main" timeZoneBias="-180"/>
      </p:ext>
    </p:extLst>
  </p:cm>
</p:cmLst>
</file>

<file path=ppt/diagrams/colors1.xml><?xml version="1.0" encoding="utf-8"?>
<dgm:colorsDef xmlns:dgm="http://schemas.openxmlformats.org/drawingml/2006/diagram" xmlns:a="http://schemas.openxmlformats.org/drawingml/2006/main" uniqueId="urn:microsoft.com/office/officeart/2005/8/colors/accent1_2#1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1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1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54A9E0-BCD7-4EAE-9D61-00D52F815CBE}" type="doc">
      <dgm:prSet loTypeId="urn:microsoft.com/office/officeart/2005/8/layout/hierarchy1" loCatId="hierarchy" qsTypeId="urn:microsoft.com/office/officeart/2005/8/quickstyle/simple1#12" qsCatId="simple" csTypeId="urn:microsoft.com/office/officeart/2005/8/colors/accent1_2#16" csCatId="accent1" phldr="1"/>
      <dgm:spPr/>
      <dgm:t>
        <a:bodyPr/>
        <a:lstStyle/>
        <a:p>
          <a:endParaRPr lang="el-GR"/>
        </a:p>
      </dgm:t>
    </dgm:pt>
    <dgm:pt modelId="{EB639905-1B45-4D3D-8A06-FA10C1AF688A}">
      <dgm:prSet phldrT="[Text]"/>
      <dgm:spPr/>
      <dgm:t>
        <a:bodyPr/>
        <a:lstStyle/>
        <a:p>
          <a:r>
            <a:rPr lang="el-GR" dirty="0" smtClean="0"/>
            <a:t>Συνεχής Παραμέληση</a:t>
          </a:r>
          <a:endParaRPr lang="el-GR" dirty="0"/>
        </a:p>
      </dgm:t>
    </dgm:pt>
    <dgm:pt modelId="{D72555DA-0A8F-4E02-9B77-408E30AFD9ED}" type="parTrans" cxnId="{38DC5D7B-E916-40E6-A1E3-5931AEC95AEB}">
      <dgm:prSet/>
      <dgm:spPr/>
      <dgm:t>
        <a:bodyPr/>
        <a:lstStyle/>
        <a:p>
          <a:endParaRPr lang="el-GR"/>
        </a:p>
      </dgm:t>
    </dgm:pt>
    <dgm:pt modelId="{1773C41A-116E-4FD4-BC35-26DBEA2280CF}" type="sibTrans" cxnId="{38DC5D7B-E916-40E6-A1E3-5931AEC95AEB}">
      <dgm:prSet/>
      <dgm:spPr/>
      <dgm:t>
        <a:bodyPr/>
        <a:lstStyle/>
        <a:p>
          <a:endParaRPr lang="el-GR"/>
        </a:p>
      </dgm:t>
    </dgm:pt>
    <dgm:pt modelId="{A88FBC96-D707-4A0C-B6F1-7B3BA0B210E2}" type="asst">
      <dgm:prSet phldrT="[Text]"/>
      <dgm:spPr/>
      <dgm:t>
        <a:bodyPr/>
        <a:lstStyle/>
        <a:p>
          <a:endParaRPr lang="en-US" dirty="0" smtClean="0"/>
        </a:p>
        <a:p>
          <a:r>
            <a:rPr lang="el-GR" dirty="0" smtClean="0"/>
            <a:t>Ακατάλληλος/η για γονικό ρόλο</a:t>
          </a:r>
          <a:endParaRPr lang="el-GR" dirty="0"/>
        </a:p>
      </dgm:t>
    </dgm:pt>
    <dgm:pt modelId="{BF263077-F560-438E-BC0B-458394E6B0A5}" type="parTrans" cxnId="{533E6CDE-6600-4EFB-A773-03BDE7332068}">
      <dgm:prSet/>
      <dgm:spPr/>
      <dgm:t>
        <a:bodyPr/>
        <a:lstStyle/>
        <a:p>
          <a:endParaRPr lang="el-GR"/>
        </a:p>
      </dgm:t>
    </dgm:pt>
    <dgm:pt modelId="{65FC76C7-7CDB-40A7-BBBE-2FEE93312202}" type="sibTrans" cxnId="{533E6CDE-6600-4EFB-A773-03BDE7332068}">
      <dgm:prSet/>
      <dgm:spPr/>
      <dgm:t>
        <a:bodyPr/>
        <a:lstStyle/>
        <a:p>
          <a:endParaRPr lang="el-GR"/>
        </a:p>
      </dgm:t>
    </dgm:pt>
    <dgm:pt modelId="{B75C1042-C4A8-4CB2-90F7-8E3E4A78B009}" type="asst">
      <dgm:prSet phldrT="[Text]"/>
      <dgm:spPr/>
      <dgm:t>
        <a:bodyPr/>
        <a:lstStyle/>
        <a:p>
          <a:r>
            <a:rPr lang="el-GR" dirty="0" smtClean="0"/>
            <a:t>Εγκατάλειψη</a:t>
          </a:r>
          <a:endParaRPr lang="el-GR" dirty="0"/>
        </a:p>
      </dgm:t>
    </dgm:pt>
    <dgm:pt modelId="{99EE787B-7AB7-403E-AE4D-C06B16710EEB}" type="parTrans" cxnId="{A09BDDD7-CDE5-40B1-BB98-85EAA2323E81}">
      <dgm:prSet/>
      <dgm:spPr/>
      <dgm:t>
        <a:bodyPr/>
        <a:lstStyle/>
        <a:p>
          <a:endParaRPr lang="el-GR"/>
        </a:p>
      </dgm:t>
    </dgm:pt>
    <dgm:pt modelId="{75B0CDE4-B3E0-408F-86D1-2763BC3794D8}" type="sibTrans" cxnId="{A09BDDD7-CDE5-40B1-BB98-85EAA2323E81}">
      <dgm:prSet/>
      <dgm:spPr/>
      <dgm:t>
        <a:bodyPr/>
        <a:lstStyle/>
        <a:p>
          <a:endParaRPr lang="el-GR"/>
        </a:p>
      </dgm:t>
    </dgm:pt>
    <dgm:pt modelId="{E085FB48-F7B2-4368-BF8F-F841C63EEEBB}" type="asst">
      <dgm:prSet phldrT="[Text]"/>
      <dgm:spPr/>
      <dgm:t>
        <a:bodyPr/>
        <a:lstStyle/>
        <a:p>
          <a:endParaRPr lang="en-US" dirty="0" smtClean="0"/>
        </a:p>
        <a:p>
          <a:r>
            <a:rPr lang="el-GR" dirty="0" smtClean="0"/>
            <a:t>Ανεπαρκής αντιμετώπιση ιατρικών αναγκών και φροντίδας</a:t>
          </a:r>
          <a:endParaRPr lang="el-GR" dirty="0"/>
        </a:p>
      </dgm:t>
    </dgm:pt>
    <dgm:pt modelId="{2D940832-264A-4EC4-B310-313E1315CB5A}" type="parTrans" cxnId="{41D44C69-C23E-48A1-B9B1-3078F6684A58}">
      <dgm:prSet/>
      <dgm:spPr/>
      <dgm:t>
        <a:bodyPr/>
        <a:lstStyle/>
        <a:p>
          <a:endParaRPr lang="el-GR"/>
        </a:p>
      </dgm:t>
    </dgm:pt>
    <dgm:pt modelId="{5F9C8080-1F78-41A6-B3C0-C828E14D8ABC}" type="sibTrans" cxnId="{41D44C69-C23E-48A1-B9B1-3078F6684A58}">
      <dgm:prSet/>
      <dgm:spPr/>
      <dgm:t>
        <a:bodyPr/>
        <a:lstStyle/>
        <a:p>
          <a:endParaRPr lang="el-GR"/>
        </a:p>
      </dgm:t>
    </dgm:pt>
    <dgm:pt modelId="{7B948D4A-49CB-4CF7-9545-B98A6C83A413}">
      <dgm:prSet/>
      <dgm:spPr/>
      <dgm:t>
        <a:bodyPr/>
        <a:lstStyle/>
        <a:p>
          <a:r>
            <a:rPr lang="el-GR" dirty="0"/>
            <a:t>Παραμέληση των εκπαιδευτικών αναγκών</a:t>
          </a:r>
          <a:endParaRPr lang="en-US" dirty="0"/>
        </a:p>
      </dgm:t>
    </dgm:pt>
    <dgm:pt modelId="{4F555F6E-1F2F-4BE2-9101-FE7B8D34EEFD}" type="parTrans" cxnId="{B0E9010E-B414-405E-8A8D-B7312792245B}">
      <dgm:prSet/>
      <dgm:spPr/>
      <dgm:t>
        <a:bodyPr/>
        <a:lstStyle/>
        <a:p>
          <a:endParaRPr lang="en-US"/>
        </a:p>
      </dgm:t>
    </dgm:pt>
    <dgm:pt modelId="{BBE16007-FD65-4BF5-A710-AB9CD1DDA34F}" type="sibTrans" cxnId="{B0E9010E-B414-405E-8A8D-B7312792245B}">
      <dgm:prSet/>
      <dgm:spPr/>
      <dgm:t>
        <a:bodyPr/>
        <a:lstStyle/>
        <a:p>
          <a:endParaRPr lang="en-US"/>
        </a:p>
      </dgm:t>
    </dgm:pt>
    <dgm:pt modelId="{C105FDE4-7E35-438A-8EDB-EDBE8779E923}" type="pres">
      <dgm:prSet presAssocID="{0554A9E0-BCD7-4EAE-9D61-00D52F815CBE}" presName="hierChild1" presStyleCnt="0">
        <dgm:presLayoutVars>
          <dgm:chPref val="1"/>
          <dgm:dir/>
          <dgm:animOne val="branch"/>
          <dgm:animLvl val="lvl"/>
          <dgm:resizeHandles/>
        </dgm:presLayoutVars>
      </dgm:prSet>
      <dgm:spPr/>
      <dgm:t>
        <a:bodyPr/>
        <a:lstStyle/>
        <a:p>
          <a:endParaRPr lang="el-GR"/>
        </a:p>
      </dgm:t>
    </dgm:pt>
    <dgm:pt modelId="{241CC9C0-63DE-4BA2-90A5-9FCD3CBF0E4F}" type="pres">
      <dgm:prSet presAssocID="{EB639905-1B45-4D3D-8A06-FA10C1AF688A}" presName="hierRoot1" presStyleCnt="0"/>
      <dgm:spPr/>
    </dgm:pt>
    <dgm:pt modelId="{E8CC2055-8D73-47CF-BF4A-B9A1F4576C17}" type="pres">
      <dgm:prSet presAssocID="{EB639905-1B45-4D3D-8A06-FA10C1AF688A}" presName="composite" presStyleCnt="0"/>
      <dgm:spPr/>
    </dgm:pt>
    <dgm:pt modelId="{851605BD-B8CD-48E0-8D81-E13A375CB923}" type="pres">
      <dgm:prSet presAssocID="{EB639905-1B45-4D3D-8A06-FA10C1AF688A}" presName="background" presStyleLbl="node0" presStyleIdx="0" presStyleCnt="1"/>
      <dgm:spPr/>
    </dgm:pt>
    <dgm:pt modelId="{7CBEB7DD-5141-4B8C-9FDC-665588828482}" type="pres">
      <dgm:prSet presAssocID="{EB639905-1B45-4D3D-8A06-FA10C1AF688A}" presName="text" presStyleLbl="fgAcc0" presStyleIdx="0" presStyleCnt="1">
        <dgm:presLayoutVars>
          <dgm:chPref val="3"/>
        </dgm:presLayoutVars>
      </dgm:prSet>
      <dgm:spPr/>
      <dgm:t>
        <a:bodyPr/>
        <a:lstStyle/>
        <a:p>
          <a:endParaRPr lang="el-GR"/>
        </a:p>
      </dgm:t>
    </dgm:pt>
    <dgm:pt modelId="{2BBABD93-A426-43C9-8D41-8F39734CFC96}" type="pres">
      <dgm:prSet presAssocID="{EB639905-1B45-4D3D-8A06-FA10C1AF688A}" presName="hierChild2" presStyleCnt="0"/>
      <dgm:spPr/>
    </dgm:pt>
    <dgm:pt modelId="{5647EEB3-B587-4D65-8EC7-96E7C85660E2}" type="pres">
      <dgm:prSet presAssocID="{BF263077-F560-438E-BC0B-458394E6B0A5}" presName="Name10" presStyleLbl="parChTrans1D2" presStyleIdx="0" presStyleCnt="4"/>
      <dgm:spPr/>
      <dgm:t>
        <a:bodyPr/>
        <a:lstStyle/>
        <a:p>
          <a:endParaRPr lang="el-GR"/>
        </a:p>
      </dgm:t>
    </dgm:pt>
    <dgm:pt modelId="{EF977C1A-40A6-4BC1-BE18-5A5F1646B351}" type="pres">
      <dgm:prSet presAssocID="{A88FBC96-D707-4A0C-B6F1-7B3BA0B210E2}" presName="hierRoot2" presStyleCnt="0"/>
      <dgm:spPr/>
    </dgm:pt>
    <dgm:pt modelId="{B75987CF-EC18-4E26-960D-F25450756DE8}" type="pres">
      <dgm:prSet presAssocID="{A88FBC96-D707-4A0C-B6F1-7B3BA0B210E2}" presName="composite2" presStyleCnt="0"/>
      <dgm:spPr/>
    </dgm:pt>
    <dgm:pt modelId="{19A87325-43D7-4D5B-8F72-C7CCF228A17B}" type="pres">
      <dgm:prSet presAssocID="{A88FBC96-D707-4A0C-B6F1-7B3BA0B210E2}" presName="background2" presStyleLbl="asst1" presStyleIdx="0" presStyleCnt="3"/>
      <dgm:spPr/>
    </dgm:pt>
    <dgm:pt modelId="{63001169-7F07-469A-AAD6-69935245173A}" type="pres">
      <dgm:prSet presAssocID="{A88FBC96-D707-4A0C-B6F1-7B3BA0B210E2}" presName="text2" presStyleLbl="fgAcc2" presStyleIdx="0" presStyleCnt="4">
        <dgm:presLayoutVars>
          <dgm:chPref val="3"/>
        </dgm:presLayoutVars>
      </dgm:prSet>
      <dgm:spPr/>
      <dgm:t>
        <a:bodyPr/>
        <a:lstStyle/>
        <a:p>
          <a:endParaRPr lang="el-GR"/>
        </a:p>
      </dgm:t>
    </dgm:pt>
    <dgm:pt modelId="{FFBD525D-5222-497A-BB38-28427F64F6E6}" type="pres">
      <dgm:prSet presAssocID="{A88FBC96-D707-4A0C-B6F1-7B3BA0B210E2}" presName="hierChild3" presStyleCnt="0"/>
      <dgm:spPr/>
    </dgm:pt>
    <dgm:pt modelId="{E5C6236C-1B56-4190-ABCD-197512BA16C8}" type="pres">
      <dgm:prSet presAssocID="{4F555F6E-1F2F-4BE2-9101-FE7B8D34EEFD}" presName="Name10" presStyleLbl="parChTrans1D2" presStyleIdx="1" presStyleCnt="4"/>
      <dgm:spPr/>
      <dgm:t>
        <a:bodyPr/>
        <a:lstStyle/>
        <a:p>
          <a:endParaRPr lang="en-US"/>
        </a:p>
      </dgm:t>
    </dgm:pt>
    <dgm:pt modelId="{27459920-53FA-4D12-9C90-0965CB4D844C}" type="pres">
      <dgm:prSet presAssocID="{7B948D4A-49CB-4CF7-9545-B98A6C83A413}" presName="hierRoot2" presStyleCnt="0"/>
      <dgm:spPr/>
    </dgm:pt>
    <dgm:pt modelId="{BBACC1D9-1759-4D9E-A3AE-47D40F3018E1}" type="pres">
      <dgm:prSet presAssocID="{7B948D4A-49CB-4CF7-9545-B98A6C83A413}" presName="composite2" presStyleCnt="0"/>
      <dgm:spPr/>
    </dgm:pt>
    <dgm:pt modelId="{4963C3C5-7E92-4E46-BE9F-0BE94070224F}" type="pres">
      <dgm:prSet presAssocID="{7B948D4A-49CB-4CF7-9545-B98A6C83A413}" presName="background2" presStyleLbl="node2" presStyleIdx="0" presStyleCnt="1"/>
      <dgm:spPr/>
    </dgm:pt>
    <dgm:pt modelId="{F19EBC56-8305-4D29-B33E-63D19DB34380}" type="pres">
      <dgm:prSet presAssocID="{7B948D4A-49CB-4CF7-9545-B98A6C83A413}" presName="text2" presStyleLbl="fgAcc2" presStyleIdx="1" presStyleCnt="4">
        <dgm:presLayoutVars>
          <dgm:chPref val="3"/>
        </dgm:presLayoutVars>
      </dgm:prSet>
      <dgm:spPr/>
      <dgm:t>
        <a:bodyPr/>
        <a:lstStyle/>
        <a:p>
          <a:endParaRPr lang="en-US"/>
        </a:p>
      </dgm:t>
    </dgm:pt>
    <dgm:pt modelId="{62B2AD59-A235-4972-AA2E-26E5B875631A}" type="pres">
      <dgm:prSet presAssocID="{7B948D4A-49CB-4CF7-9545-B98A6C83A413}" presName="hierChild3" presStyleCnt="0"/>
      <dgm:spPr/>
    </dgm:pt>
    <dgm:pt modelId="{C3110282-B9DC-4EBE-A59B-5E45A5163BB3}" type="pres">
      <dgm:prSet presAssocID="{2D940832-264A-4EC4-B310-313E1315CB5A}" presName="Name10" presStyleLbl="parChTrans1D2" presStyleIdx="2" presStyleCnt="4"/>
      <dgm:spPr/>
      <dgm:t>
        <a:bodyPr/>
        <a:lstStyle/>
        <a:p>
          <a:endParaRPr lang="el-GR"/>
        </a:p>
      </dgm:t>
    </dgm:pt>
    <dgm:pt modelId="{A0AE1F98-E93A-4661-8F81-E307B42B1873}" type="pres">
      <dgm:prSet presAssocID="{E085FB48-F7B2-4368-BF8F-F841C63EEEBB}" presName="hierRoot2" presStyleCnt="0"/>
      <dgm:spPr/>
    </dgm:pt>
    <dgm:pt modelId="{88C6A68F-AB9B-45AC-AF96-6604448760E7}" type="pres">
      <dgm:prSet presAssocID="{E085FB48-F7B2-4368-BF8F-F841C63EEEBB}" presName="composite2" presStyleCnt="0"/>
      <dgm:spPr/>
    </dgm:pt>
    <dgm:pt modelId="{5983F6C5-D447-4DC7-A99D-5E68D9B30F84}" type="pres">
      <dgm:prSet presAssocID="{E085FB48-F7B2-4368-BF8F-F841C63EEEBB}" presName="background2" presStyleLbl="asst1" presStyleIdx="1" presStyleCnt="3"/>
      <dgm:spPr/>
    </dgm:pt>
    <dgm:pt modelId="{EEDD83E1-90F5-46AE-953D-F38EA406DDA4}" type="pres">
      <dgm:prSet presAssocID="{E085FB48-F7B2-4368-BF8F-F841C63EEEBB}" presName="text2" presStyleLbl="fgAcc2" presStyleIdx="2" presStyleCnt="4">
        <dgm:presLayoutVars>
          <dgm:chPref val="3"/>
        </dgm:presLayoutVars>
      </dgm:prSet>
      <dgm:spPr/>
      <dgm:t>
        <a:bodyPr/>
        <a:lstStyle/>
        <a:p>
          <a:endParaRPr lang="el-GR"/>
        </a:p>
      </dgm:t>
    </dgm:pt>
    <dgm:pt modelId="{6BAEF356-5F39-46CB-8457-37CD354724D7}" type="pres">
      <dgm:prSet presAssocID="{E085FB48-F7B2-4368-BF8F-F841C63EEEBB}" presName="hierChild3" presStyleCnt="0"/>
      <dgm:spPr/>
    </dgm:pt>
    <dgm:pt modelId="{089B715C-806E-4577-B9A3-0F83CE543AB5}" type="pres">
      <dgm:prSet presAssocID="{99EE787B-7AB7-403E-AE4D-C06B16710EEB}" presName="Name10" presStyleLbl="parChTrans1D2" presStyleIdx="3" presStyleCnt="4"/>
      <dgm:spPr/>
      <dgm:t>
        <a:bodyPr/>
        <a:lstStyle/>
        <a:p>
          <a:endParaRPr lang="el-GR"/>
        </a:p>
      </dgm:t>
    </dgm:pt>
    <dgm:pt modelId="{8397B5DE-C2AE-4A82-B0CD-271025A204A0}" type="pres">
      <dgm:prSet presAssocID="{B75C1042-C4A8-4CB2-90F7-8E3E4A78B009}" presName="hierRoot2" presStyleCnt="0"/>
      <dgm:spPr/>
    </dgm:pt>
    <dgm:pt modelId="{396D0B7D-677A-472F-B0D1-6D67818A4F83}" type="pres">
      <dgm:prSet presAssocID="{B75C1042-C4A8-4CB2-90F7-8E3E4A78B009}" presName="composite2" presStyleCnt="0"/>
      <dgm:spPr/>
    </dgm:pt>
    <dgm:pt modelId="{9C048E29-A479-4E59-987E-1FF4A8415F25}" type="pres">
      <dgm:prSet presAssocID="{B75C1042-C4A8-4CB2-90F7-8E3E4A78B009}" presName="background2" presStyleLbl="asst1" presStyleIdx="2" presStyleCnt="3"/>
      <dgm:spPr/>
    </dgm:pt>
    <dgm:pt modelId="{8969D266-D75B-4954-8671-CDDAFB28CED2}" type="pres">
      <dgm:prSet presAssocID="{B75C1042-C4A8-4CB2-90F7-8E3E4A78B009}" presName="text2" presStyleLbl="fgAcc2" presStyleIdx="3" presStyleCnt="4">
        <dgm:presLayoutVars>
          <dgm:chPref val="3"/>
        </dgm:presLayoutVars>
      </dgm:prSet>
      <dgm:spPr/>
      <dgm:t>
        <a:bodyPr/>
        <a:lstStyle/>
        <a:p>
          <a:endParaRPr lang="el-GR"/>
        </a:p>
      </dgm:t>
    </dgm:pt>
    <dgm:pt modelId="{ADE06BD0-9F07-44FC-9A88-0A36124C3849}" type="pres">
      <dgm:prSet presAssocID="{B75C1042-C4A8-4CB2-90F7-8E3E4A78B009}" presName="hierChild3" presStyleCnt="0"/>
      <dgm:spPr/>
    </dgm:pt>
  </dgm:ptLst>
  <dgm:cxnLst>
    <dgm:cxn modelId="{ED8937F9-30B7-4555-AA49-44EAFED6802F}" type="presOf" srcId="{2D940832-264A-4EC4-B310-313E1315CB5A}" destId="{C3110282-B9DC-4EBE-A59B-5E45A5163BB3}" srcOrd="0" destOrd="0" presId="urn:microsoft.com/office/officeart/2005/8/layout/hierarchy1"/>
    <dgm:cxn modelId="{74FFB6B0-8024-4228-A2E1-ED8A2202A1C0}" type="presOf" srcId="{E085FB48-F7B2-4368-BF8F-F841C63EEEBB}" destId="{EEDD83E1-90F5-46AE-953D-F38EA406DDA4}" srcOrd="0" destOrd="0" presId="urn:microsoft.com/office/officeart/2005/8/layout/hierarchy1"/>
    <dgm:cxn modelId="{A09BDDD7-CDE5-40B1-BB98-85EAA2323E81}" srcId="{EB639905-1B45-4D3D-8A06-FA10C1AF688A}" destId="{B75C1042-C4A8-4CB2-90F7-8E3E4A78B009}" srcOrd="3" destOrd="0" parTransId="{99EE787B-7AB7-403E-AE4D-C06B16710EEB}" sibTransId="{75B0CDE4-B3E0-408F-86D1-2763BC3794D8}"/>
    <dgm:cxn modelId="{38DC5D7B-E916-40E6-A1E3-5931AEC95AEB}" srcId="{0554A9E0-BCD7-4EAE-9D61-00D52F815CBE}" destId="{EB639905-1B45-4D3D-8A06-FA10C1AF688A}" srcOrd="0" destOrd="0" parTransId="{D72555DA-0A8F-4E02-9B77-408E30AFD9ED}" sibTransId="{1773C41A-116E-4FD4-BC35-26DBEA2280CF}"/>
    <dgm:cxn modelId="{41D44C69-C23E-48A1-B9B1-3078F6684A58}" srcId="{EB639905-1B45-4D3D-8A06-FA10C1AF688A}" destId="{E085FB48-F7B2-4368-BF8F-F841C63EEEBB}" srcOrd="2" destOrd="0" parTransId="{2D940832-264A-4EC4-B310-313E1315CB5A}" sibTransId="{5F9C8080-1F78-41A6-B3C0-C828E14D8ABC}"/>
    <dgm:cxn modelId="{40A94973-2DA9-4FCD-86C4-CA34A5BF4718}" type="presOf" srcId="{A88FBC96-D707-4A0C-B6F1-7B3BA0B210E2}" destId="{63001169-7F07-469A-AAD6-69935245173A}" srcOrd="0" destOrd="0" presId="urn:microsoft.com/office/officeart/2005/8/layout/hierarchy1"/>
    <dgm:cxn modelId="{9383BFC7-9FA5-4DDA-A561-0D5E4E74D2F3}" type="presOf" srcId="{7B948D4A-49CB-4CF7-9545-B98A6C83A413}" destId="{F19EBC56-8305-4D29-B33E-63D19DB34380}" srcOrd="0" destOrd="0" presId="urn:microsoft.com/office/officeart/2005/8/layout/hierarchy1"/>
    <dgm:cxn modelId="{4EBDBB94-29C9-49EF-9065-9AC06B2AC6EC}" type="presOf" srcId="{4F555F6E-1F2F-4BE2-9101-FE7B8D34EEFD}" destId="{E5C6236C-1B56-4190-ABCD-197512BA16C8}" srcOrd="0" destOrd="0" presId="urn:microsoft.com/office/officeart/2005/8/layout/hierarchy1"/>
    <dgm:cxn modelId="{71D1AC89-8908-4BCE-87E9-1EBEC93BBC07}" type="presOf" srcId="{99EE787B-7AB7-403E-AE4D-C06B16710EEB}" destId="{089B715C-806E-4577-B9A3-0F83CE543AB5}" srcOrd="0" destOrd="0" presId="urn:microsoft.com/office/officeart/2005/8/layout/hierarchy1"/>
    <dgm:cxn modelId="{6A7040DD-999E-400F-A427-C81913885A4B}" type="presOf" srcId="{BF263077-F560-438E-BC0B-458394E6B0A5}" destId="{5647EEB3-B587-4D65-8EC7-96E7C85660E2}" srcOrd="0" destOrd="0" presId="urn:microsoft.com/office/officeart/2005/8/layout/hierarchy1"/>
    <dgm:cxn modelId="{B0E9010E-B414-405E-8A8D-B7312792245B}" srcId="{EB639905-1B45-4D3D-8A06-FA10C1AF688A}" destId="{7B948D4A-49CB-4CF7-9545-B98A6C83A413}" srcOrd="1" destOrd="0" parTransId="{4F555F6E-1F2F-4BE2-9101-FE7B8D34EEFD}" sibTransId="{BBE16007-FD65-4BF5-A710-AB9CD1DDA34F}"/>
    <dgm:cxn modelId="{C7C55D20-6B88-4E84-8795-070E66DC253E}" type="presOf" srcId="{0554A9E0-BCD7-4EAE-9D61-00D52F815CBE}" destId="{C105FDE4-7E35-438A-8EDB-EDBE8779E923}" srcOrd="0" destOrd="0" presId="urn:microsoft.com/office/officeart/2005/8/layout/hierarchy1"/>
    <dgm:cxn modelId="{4CA6BF24-BE47-4BDB-8B0B-58FA94E93347}" type="presOf" srcId="{B75C1042-C4A8-4CB2-90F7-8E3E4A78B009}" destId="{8969D266-D75B-4954-8671-CDDAFB28CED2}" srcOrd="0" destOrd="0" presId="urn:microsoft.com/office/officeart/2005/8/layout/hierarchy1"/>
    <dgm:cxn modelId="{C6BB0B71-3F45-4DF4-924A-DBB46E2335AD}" type="presOf" srcId="{EB639905-1B45-4D3D-8A06-FA10C1AF688A}" destId="{7CBEB7DD-5141-4B8C-9FDC-665588828482}" srcOrd="0" destOrd="0" presId="urn:microsoft.com/office/officeart/2005/8/layout/hierarchy1"/>
    <dgm:cxn modelId="{533E6CDE-6600-4EFB-A773-03BDE7332068}" srcId="{EB639905-1B45-4D3D-8A06-FA10C1AF688A}" destId="{A88FBC96-D707-4A0C-B6F1-7B3BA0B210E2}" srcOrd="0" destOrd="0" parTransId="{BF263077-F560-438E-BC0B-458394E6B0A5}" sibTransId="{65FC76C7-7CDB-40A7-BBBE-2FEE93312202}"/>
    <dgm:cxn modelId="{B1552023-BF3F-4A5F-85B8-09554BB76710}" type="presParOf" srcId="{C105FDE4-7E35-438A-8EDB-EDBE8779E923}" destId="{241CC9C0-63DE-4BA2-90A5-9FCD3CBF0E4F}" srcOrd="0" destOrd="0" presId="urn:microsoft.com/office/officeart/2005/8/layout/hierarchy1"/>
    <dgm:cxn modelId="{031285B7-891A-4C3E-881C-0951B7E9993F}" type="presParOf" srcId="{241CC9C0-63DE-4BA2-90A5-9FCD3CBF0E4F}" destId="{E8CC2055-8D73-47CF-BF4A-B9A1F4576C17}" srcOrd="0" destOrd="0" presId="urn:microsoft.com/office/officeart/2005/8/layout/hierarchy1"/>
    <dgm:cxn modelId="{41CFBE0C-02CF-4828-A0F9-A1101C05EE32}" type="presParOf" srcId="{E8CC2055-8D73-47CF-BF4A-B9A1F4576C17}" destId="{851605BD-B8CD-48E0-8D81-E13A375CB923}" srcOrd="0" destOrd="0" presId="urn:microsoft.com/office/officeart/2005/8/layout/hierarchy1"/>
    <dgm:cxn modelId="{BC484403-5708-454D-9645-DD9AA1B82105}" type="presParOf" srcId="{E8CC2055-8D73-47CF-BF4A-B9A1F4576C17}" destId="{7CBEB7DD-5141-4B8C-9FDC-665588828482}" srcOrd="1" destOrd="0" presId="urn:microsoft.com/office/officeart/2005/8/layout/hierarchy1"/>
    <dgm:cxn modelId="{4B2C5175-8C01-4FF3-9974-0453672BC2F8}" type="presParOf" srcId="{241CC9C0-63DE-4BA2-90A5-9FCD3CBF0E4F}" destId="{2BBABD93-A426-43C9-8D41-8F39734CFC96}" srcOrd="1" destOrd="0" presId="urn:microsoft.com/office/officeart/2005/8/layout/hierarchy1"/>
    <dgm:cxn modelId="{FCD35046-7C40-43D1-A7E1-6C98AD005566}" type="presParOf" srcId="{2BBABD93-A426-43C9-8D41-8F39734CFC96}" destId="{5647EEB3-B587-4D65-8EC7-96E7C85660E2}" srcOrd="0" destOrd="0" presId="urn:microsoft.com/office/officeart/2005/8/layout/hierarchy1"/>
    <dgm:cxn modelId="{CC7851F0-3D0D-4AE8-9FE5-A5C924D1940E}" type="presParOf" srcId="{2BBABD93-A426-43C9-8D41-8F39734CFC96}" destId="{EF977C1A-40A6-4BC1-BE18-5A5F1646B351}" srcOrd="1" destOrd="0" presId="urn:microsoft.com/office/officeart/2005/8/layout/hierarchy1"/>
    <dgm:cxn modelId="{DDC14E2F-0F16-4C19-857D-6001A18B9764}" type="presParOf" srcId="{EF977C1A-40A6-4BC1-BE18-5A5F1646B351}" destId="{B75987CF-EC18-4E26-960D-F25450756DE8}" srcOrd="0" destOrd="0" presId="urn:microsoft.com/office/officeart/2005/8/layout/hierarchy1"/>
    <dgm:cxn modelId="{2DE9A8CD-2D52-445D-B320-2A72BADC0DB8}" type="presParOf" srcId="{B75987CF-EC18-4E26-960D-F25450756DE8}" destId="{19A87325-43D7-4D5B-8F72-C7CCF228A17B}" srcOrd="0" destOrd="0" presId="urn:microsoft.com/office/officeart/2005/8/layout/hierarchy1"/>
    <dgm:cxn modelId="{FBD83367-52A1-4B1C-A6EF-A117B7DBBA06}" type="presParOf" srcId="{B75987CF-EC18-4E26-960D-F25450756DE8}" destId="{63001169-7F07-469A-AAD6-69935245173A}" srcOrd="1" destOrd="0" presId="urn:microsoft.com/office/officeart/2005/8/layout/hierarchy1"/>
    <dgm:cxn modelId="{19E810CF-DC1E-4052-A289-CAEACD61BF11}" type="presParOf" srcId="{EF977C1A-40A6-4BC1-BE18-5A5F1646B351}" destId="{FFBD525D-5222-497A-BB38-28427F64F6E6}" srcOrd="1" destOrd="0" presId="urn:microsoft.com/office/officeart/2005/8/layout/hierarchy1"/>
    <dgm:cxn modelId="{3B105716-2AD3-430D-9D73-829772D2D10F}" type="presParOf" srcId="{2BBABD93-A426-43C9-8D41-8F39734CFC96}" destId="{E5C6236C-1B56-4190-ABCD-197512BA16C8}" srcOrd="2" destOrd="0" presId="urn:microsoft.com/office/officeart/2005/8/layout/hierarchy1"/>
    <dgm:cxn modelId="{5CD38FF7-86DC-4EAD-B289-44058D2A1E7C}" type="presParOf" srcId="{2BBABD93-A426-43C9-8D41-8F39734CFC96}" destId="{27459920-53FA-4D12-9C90-0965CB4D844C}" srcOrd="3" destOrd="0" presId="urn:microsoft.com/office/officeart/2005/8/layout/hierarchy1"/>
    <dgm:cxn modelId="{D50B2959-AC6F-4E89-805F-075FC3CAB95F}" type="presParOf" srcId="{27459920-53FA-4D12-9C90-0965CB4D844C}" destId="{BBACC1D9-1759-4D9E-A3AE-47D40F3018E1}" srcOrd="0" destOrd="0" presId="urn:microsoft.com/office/officeart/2005/8/layout/hierarchy1"/>
    <dgm:cxn modelId="{2CF7AF42-515E-4D58-9CFD-4D1876384C1F}" type="presParOf" srcId="{BBACC1D9-1759-4D9E-A3AE-47D40F3018E1}" destId="{4963C3C5-7E92-4E46-BE9F-0BE94070224F}" srcOrd="0" destOrd="0" presId="urn:microsoft.com/office/officeart/2005/8/layout/hierarchy1"/>
    <dgm:cxn modelId="{906976DB-D32F-4F51-8CF2-E610752F5CEF}" type="presParOf" srcId="{BBACC1D9-1759-4D9E-A3AE-47D40F3018E1}" destId="{F19EBC56-8305-4D29-B33E-63D19DB34380}" srcOrd="1" destOrd="0" presId="urn:microsoft.com/office/officeart/2005/8/layout/hierarchy1"/>
    <dgm:cxn modelId="{4C1B0953-5F27-4F1C-956E-CED5D28F9749}" type="presParOf" srcId="{27459920-53FA-4D12-9C90-0965CB4D844C}" destId="{62B2AD59-A235-4972-AA2E-26E5B875631A}" srcOrd="1" destOrd="0" presId="urn:microsoft.com/office/officeart/2005/8/layout/hierarchy1"/>
    <dgm:cxn modelId="{024AB1EF-85C5-4AA4-BA2B-C0A1C3272DF4}" type="presParOf" srcId="{2BBABD93-A426-43C9-8D41-8F39734CFC96}" destId="{C3110282-B9DC-4EBE-A59B-5E45A5163BB3}" srcOrd="4" destOrd="0" presId="urn:microsoft.com/office/officeart/2005/8/layout/hierarchy1"/>
    <dgm:cxn modelId="{95A63017-E7E8-4B59-9441-7AB541DCB5BE}" type="presParOf" srcId="{2BBABD93-A426-43C9-8D41-8F39734CFC96}" destId="{A0AE1F98-E93A-4661-8F81-E307B42B1873}" srcOrd="5" destOrd="0" presId="urn:microsoft.com/office/officeart/2005/8/layout/hierarchy1"/>
    <dgm:cxn modelId="{045963FE-B7F6-43EA-B560-E85E20322F2E}" type="presParOf" srcId="{A0AE1F98-E93A-4661-8F81-E307B42B1873}" destId="{88C6A68F-AB9B-45AC-AF96-6604448760E7}" srcOrd="0" destOrd="0" presId="urn:microsoft.com/office/officeart/2005/8/layout/hierarchy1"/>
    <dgm:cxn modelId="{D5263EF2-E441-4BD8-9E1D-BE6363117514}" type="presParOf" srcId="{88C6A68F-AB9B-45AC-AF96-6604448760E7}" destId="{5983F6C5-D447-4DC7-A99D-5E68D9B30F84}" srcOrd="0" destOrd="0" presId="urn:microsoft.com/office/officeart/2005/8/layout/hierarchy1"/>
    <dgm:cxn modelId="{4A540706-A063-476D-BF11-225E4DE99EB1}" type="presParOf" srcId="{88C6A68F-AB9B-45AC-AF96-6604448760E7}" destId="{EEDD83E1-90F5-46AE-953D-F38EA406DDA4}" srcOrd="1" destOrd="0" presId="urn:microsoft.com/office/officeart/2005/8/layout/hierarchy1"/>
    <dgm:cxn modelId="{186810AF-1279-4072-BB0D-0F3BE2FB7DAD}" type="presParOf" srcId="{A0AE1F98-E93A-4661-8F81-E307B42B1873}" destId="{6BAEF356-5F39-46CB-8457-37CD354724D7}" srcOrd="1" destOrd="0" presId="urn:microsoft.com/office/officeart/2005/8/layout/hierarchy1"/>
    <dgm:cxn modelId="{168281CE-D0D8-4204-B163-1B661681572F}" type="presParOf" srcId="{2BBABD93-A426-43C9-8D41-8F39734CFC96}" destId="{089B715C-806E-4577-B9A3-0F83CE543AB5}" srcOrd="6" destOrd="0" presId="urn:microsoft.com/office/officeart/2005/8/layout/hierarchy1"/>
    <dgm:cxn modelId="{7E1D3464-A1C6-42D6-9C63-CE1B9FEAA80A}" type="presParOf" srcId="{2BBABD93-A426-43C9-8D41-8F39734CFC96}" destId="{8397B5DE-C2AE-4A82-B0CD-271025A204A0}" srcOrd="7" destOrd="0" presId="urn:microsoft.com/office/officeart/2005/8/layout/hierarchy1"/>
    <dgm:cxn modelId="{4A232BEC-DFD2-41C0-B8FB-D62A7B8CBC5E}" type="presParOf" srcId="{8397B5DE-C2AE-4A82-B0CD-271025A204A0}" destId="{396D0B7D-677A-472F-B0D1-6D67818A4F83}" srcOrd="0" destOrd="0" presId="urn:microsoft.com/office/officeart/2005/8/layout/hierarchy1"/>
    <dgm:cxn modelId="{C54BEB2E-B5D8-4D7B-8037-6E098AF80AFD}" type="presParOf" srcId="{396D0B7D-677A-472F-B0D1-6D67818A4F83}" destId="{9C048E29-A479-4E59-987E-1FF4A8415F25}" srcOrd="0" destOrd="0" presId="urn:microsoft.com/office/officeart/2005/8/layout/hierarchy1"/>
    <dgm:cxn modelId="{F480F1B1-F990-44C4-AD56-43E9A2A46954}" type="presParOf" srcId="{396D0B7D-677A-472F-B0D1-6D67818A4F83}" destId="{8969D266-D75B-4954-8671-CDDAFB28CED2}" srcOrd="1" destOrd="0" presId="urn:microsoft.com/office/officeart/2005/8/layout/hierarchy1"/>
    <dgm:cxn modelId="{5666DCE6-1E51-4545-9AED-83FF2FBD8669}" type="presParOf" srcId="{8397B5DE-C2AE-4A82-B0CD-271025A204A0}" destId="{ADE06BD0-9F07-44FC-9A88-0A36124C3849}" srcOrd="1" destOrd="0" presId="urn:microsoft.com/office/officeart/2005/8/layout/hierarchy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54A9E0-BCD7-4EAE-9D61-00D52F815CBE}" type="doc">
      <dgm:prSet loTypeId="urn:microsoft.com/office/officeart/2005/8/layout/hierarchy1" loCatId="hierarchy" qsTypeId="urn:microsoft.com/office/officeart/2005/8/quickstyle/simple1#11" qsCatId="simple" csTypeId="urn:microsoft.com/office/officeart/2005/8/colors/accent1_2#15" csCatId="accent1" phldr="1"/>
      <dgm:spPr/>
      <dgm:t>
        <a:bodyPr/>
        <a:lstStyle/>
        <a:p>
          <a:endParaRPr lang="el-GR"/>
        </a:p>
      </dgm:t>
    </dgm:pt>
    <dgm:pt modelId="{EB639905-1B45-4D3D-8A06-FA10C1AF688A}">
      <dgm:prSet phldrT="[Text]"/>
      <dgm:spPr/>
      <dgm:t>
        <a:bodyPr/>
        <a:lstStyle/>
        <a:p>
          <a:r>
            <a:rPr lang="el-GR" dirty="0" smtClean="0"/>
            <a:t>Συνεχές ψυχολογική κακοποίηση παιδιού</a:t>
          </a:r>
          <a:endParaRPr lang="el-GR" dirty="0"/>
        </a:p>
      </dgm:t>
    </dgm:pt>
    <dgm:pt modelId="{D72555DA-0A8F-4E02-9B77-408E30AFD9ED}" type="parTrans" cxnId="{38DC5D7B-E916-40E6-A1E3-5931AEC95AEB}">
      <dgm:prSet/>
      <dgm:spPr/>
      <dgm:t>
        <a:bodyPr/>
        <a:lstStyle/>
        <a:p>
          <a:endParaRPr lang="el-GR"/>
        </a:p>
      </dgm:t>
    </dgm:pt>
    <dgm:pt modelId="{1773C41A-116E-4FD4-BC35-26DBEA2280CF}" type="sibTrans" cxnId="{38DC5D7B-E916-40E6-A1E3-5931AEC95AEB}">
      <dgm:prSet/>
      <dgm:spPr/>
      <dgm:t>
        <a:bodyPr/>
        <a:lstStyle/>
        <a:p>
          <a:endParaRPr lang="el-GR"/>
        </a:p>
      </dgm:t>
    </dgm:pt>
    <dgm:pt modelId="{A88FBC96-D707-4A0C-B6F1-7B3BA0B210E2}" type="asst">
      <dgm:prSet phldrT="[Text]"/>
      <dgm:spPr/>
      <dgm:t>
        <a:bodyPr/>
        <a:lstStyle/>
        <a:p>
          <a:r>
            <a:rPr lang="el-GR" dirty="0" smtClean="0"/>
            <a:t>Φωνές, Τιμωρίες</a:t>
          </a:r>
          <a:endParaRPr lang="el-GR" dirty="0"/>
        </a:p>
      </dgm:t>
    </dgm:pt>
    <dgm:pt modelId="{BF263077-F560-438E-BC0B-458394E6B0A5}" type="parTrans" cxnId="{533E6CDE-6600-4EFB-A773-03BDE7332068}">
      <dgm:prSet/>
      <dgm:spPr/>
      <dgm:t>
        <a:bodyPr/>
        <a:lstStyle/>
        <a:p>
          <a:endParaRPr lang="el-GR"/>
        </a:p>
      </dgm:t>
    </dgm:pt>
    <dgm:pt modelId="{65FC76C7-7CDB-40A7-BBBE-2FEE93312202}" type="sibTrans" cxnId="{533E6CDE-6600-4EFB-A773-03BDE7332068}">
      <dgm:prSet/>
      <dgm:spPr/>
      <dgm:t>
        <a:bodyPr/>
        <a:lstStyle/>
        <a:p>
          <a:endParaRPr lang="el-GR"/>
        </a:p>
      </dgm:t>
    </dgm:pt>
    <dgm:pt modelId="{EEC5A663-2B1E-4A26-A511-FCA2FADFF08D}" type="asst">
      <dgm:prSet phldrT="[Text]"/>
      <dgm:spPr/>
      <dgm:t>
        <a:bodyPr/>
        <a:lstStyle/>
        <a:p>
          <a:r>
            <a:rPr lang="el-GR" dirty="0" smtClean="0"/>
            <a:t>Απειλές και βρισιές </a:t>
          </a:r>
          <a:endParaRPr lang="el-GR" dirty="0"/>
        </a:p>
      </dgm:t>
    </dgm:pt>
    <dgm:pt modelId="{258D5777-DF97-4D4D-ACE3-7900F21159A7}" type="parTrans" cxnId="{A758D015-2D1E-42B0-9E7C-6B339A72249A}">
      <dgm:prSet/>
      <dgm:spPr/>
      <dgm:t>
        <a:bodyPr/>
        <a:lstStyle/>
        <a:p>
          <a:endParaRPr lang="el-GR"/>
        </a:p>
      </dgm:t>
    </dgm:pt>
    <dgm:pt modelId="{5B82CECA-087F-4CAF-A7A2-705A13B06B47}" type="sibTrans" cxnId="{A758D015-2D1E-42B0-9E7C-6B339A72249A}">
      <dgm:prSet/>
      <dgm:spPr/>
      <dgm:t>
        <a:bodyPr/>
        <a:lstStyle/>
        <a:p>
          <a:endParaRPr lang="el-GR"/>
        </a:p>
      </dgm:t>
    </dgm:pt>
    <dgm:pt modelId="{B75C1042-C4A8-4CB2-90F7-8E3E4A78B009}" type="asst">
      <dgm:prSet phldrT="[Text]"/>
      <dgm:spPr/>
      <dgm:t>
        <a:bodyPr/>
        <a:lstStyle/>
        <a:p>
          <a:r>
            <a:rPr lang="el-GR" dirty="0" smtClean="0"/>
            <a:t>Διαφθορά, απομόνωση</a:t>
          </a:r>
          <a:endParaRPr lang="el-GR" dirty="0"/>
        </a:p>
      </dgm:t>
    </dgm:pt>
    <dgm:pt modelId="{99EE787B-7AB7-403E-AE4D-C06B16710EEB}" type="parTrans" cxnId="{A09BDDD7-CDE5-40B1-BB98-85EAA2323E81}">
      <dgm:prSet/>
      <dgm:spPr/>
      <dgm:t>
        <a:bodyPr/>
        <a:lstStyle/>
        <a:p>
          <a:endParaRPr lang="el-GR"/>
        </a:p>
      </dgm:t>
    </dgm:pt>
    <dgm:pt modelId="{75B0CDE4-B3E0-408F-86D1-2763BC3794D8}" type="sibTrans" cxnId="{A09BDDD7-CDE5-40B1-BB98-85EAA2323E81}">
      <dgm:prSet/>
      <dgm:spPr/>
      <dgm:t>
        <a:bodyPr/>
        <a:lstStyle/>
        <a:p>
          <a:endParaRPr lang="el-GR"/>
        </a:p>
      </dgm:t>
    </dgm:pt>
    <dgm:pt modelId="{E085FB48-F7B2-4368-BF8F-F841C63EEEBB}" type="asst">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l-GR" dirty="0" smtClean="0"/>
            <a:t>Τρομοκρατία, εκβιασμός </a:t>
          </a:r>
          <a:endParaRPr lang="el-GR" dirty="0"/>
        </a:p>
      </dgm:t>
    </dgm:pt>
    <dgm:pt modelId="{2D940832-264A-4EC4-B310-313E1315CB5A}" type="parTrans" cxnId="{41D44C69-C23E-48A1-B9B1-3078F6684A58}">
      <dgm:prSet/>
      <dgm:spPr/>
      <dgm:t>
        <a:bodyPr/>
        <a:lstStyle/>
        <a:p>
          <a:endParaRPr lang="el-GR"/>
        </a:p>
      </dgm:t>
    </dgm:pt>
    <dgm:pt modelId="{5F9C8080-1F78-41A6-B3C0-C828E14D8ABC}" type="sibTrans" cxnId="{41D44C69-C23E-48A1-B9B1-3078F6684A58}">
      <dgm:prSet/>
      <dgm:spPr/>
      <dgm:t>
        <a:bodyPr/>
        <a:lstStyle/>
        <a:p>
          <a:endParaRPr lang="el-GR"/>
        </a:p>
      </dgm:t>
    </dgm:pt>
    <dgm:pt modelId="{C105FDE4-7E35-438A-8EDB-EDBE8779E923}" type="pres">
      <dgm:prSet presAssocID="{0554A9E0-BCD7-4EAE-9D61-00D52F815CBE}" presName="hierChild1" presStyleCnt="0">
        <dgm:presLayoutVars>
          <dgm:chPref val="1"/>
          <dgm:dir/>
          <dgm:animOne val="branch"/>
          <dgm:animLvl val="lvl"/>
          <dgm:resizeHandles/>
        </dgm:presLayoutVars>
      </dgm:prSet>
      <dgm:spPr/>
      <dgm:t>
        <a:bodyPr/>
        <a:lstStyle/>
        <a:p>
          <a:endParaRPr lang="el-GR"/>
        </a:p>
      </dgm:t>
    </dgm:pt>
    <dgm:pt modelId="{241CC9C0-63DE-4BA2-90A5-9FCD3CBF0E4F}" type="pres">
      <dgm:prSet presAssocID="{EB639905-1B45-4D3D-8A06-FA10C1AF688A}" presName="hierRoot1" presStyleCnt="0"/>
      <dgm:spPr/>
    </dgm:pt>
    <dgm:pt modelId="{E8CC2055-8D73-47CF-BF4A-B9A1F4576C17}" type="pres">
      <dgm:prSet presAssocID="{EB639905-1B45-4D3D-8A06-FA10C1AF688A}" presName="composite" presStyleCnt="0"/>
      <dgm:spPr/>
    </dgm:pt>
    <dgm:pt modelId="{851605BD-B8CD-48E0-8D81-E13A375CB923}" type="pres">
      <dgm:prSet presAssocID="{EB639905-1B45-4D3D-8A06-FA10C1AF688A}" presName="background" presStyleLbl="node0" presStyleIdx="0" presStyleCnt="1"/>
      <dgm:spPr/>
    </dgm:pt>
    <dgm:pt modelId="{7CBEB7DD-5141-4B8C-9FDC-665588828482}" type="pres">
      <dgm:prSet presAssocID="{EB639905-1B45-4D3D-8A06-FA10C1AF688A}" presName="text" presStyleLbl="fgAcc0" presStyleIdx="0" presStyleCnt="1">
        <dgm:presLayoutVars>
          <dgm:chPref val="3"/>
        </dgm:presLayoutVars>
      </dgm:prSet>
      <dgm:spPr/>
      <dgm:t>
        <a:bodyPr/>
        <a:lstStyle/>
        <a:p>
          <a:endParaRPr lang="el-GR"/>
        </a:p>
      </dgm:t>
    </dgm:pt>
    <dgm:pt modelId="{2BBABD93-A426-43C9-8D41-8F39734CFC96}" type="pres">
      <dgm:prSet presAssocID="{EB639905-1B45-4D3D-8A06-FA10C1AF688A}" presName="hierChild2" presStyleCnt="0"/>
      <dgm:spPr/>
    </dgm:pt>
    <dgm:pt modelId="{5647EEB3-B587-4D65-8EC7-96E7C85660E2}" type="pres">
      <dgm:prSet presAssocID="{BF263077-F560-438E-BC0B-458394E6B0A5}" presName="Name10" presStyleLbl="parChTrans1D2" presStyleIdx="0" presStyleCnt="4"/>
      <dgm:spPr/>
      <dgm:t>
        <a:bodyPr/>
        <a:lstStyle/>
        <a:p>
          <a:endParaRPr lang="el-GR"/>
        </a:p>
      </dgm:t>
    </dgm:pt>
    <dgm:pt modelId="{EF977C1A-40A6-4BC1-BE18-5A5F1646B351}" type="pres">
      <dgm:prSet presAssocID="{A88FBC96-D707-4A0C-B6F1-7B3BA0B210E2}" presName="hierRoot2" presStyleCnt="0"/>
      <dgm:spPr/>
    </dgm:pt>
    <dgm:pt modelId="{B75987CF-EC18-4E26-960D-F25450756DE8}" type="pres">
      <dgm:prSet presAssocID="{A88FBC96-D707-4A0C-B6F1-7B3BA0B210E2}" presName="composite2" presStyleCnt="0"/>
      <dgm:spPr/>
    </dgm:pt>
    <dgm:pt modelId="{19A87325-43D7-4D5B-8F72-C7CCF228A17B}" type="pres">
      <dgm:prSet presAssocID="{A88FBC96-D707-4A0C-B6F1-7B3BA0B210E2}" presName="background2" presStyleLbl="asst1" presStyleIdx="0" presStyleCnt="4"/>
      <dgm:spPr/>
    </dgm:pt>
    <dgm:pt modelId="{63001169-7F07-469A-AAD6-69935245173A}" type="pres">
      <dgm:prSet presAssocID="{A88FBC96-D707-4A0C-B6F1-7B3BA0B210E2}" presName="text2" presStyleLbl="fgAcc2" presStyleIdx="0" presStyleCnt="4">
        <dgm:presLayoutVars>
          <dgm:chPref val="3"/>
        </dgm:presLayoutVars>
      </dgm:prSet>
      <dgm:spPr/>
      <dgm:t>
        <a:bodyPr/>
        <a:lstStyle/>
        <a:p>
          <a:endParaRPr lang="el-GR"/>
        </a:p>
      </dgm:t>
    </dgm:pt>
    <dgm:pt modelId="{FFBD525D-5222-497A-BB38-28427F64F6E6}" type="pres">
      <dgm:prSet presAssocID="{A88FBC96-D707-4A0C-B6F1-7B3BA0B210E2}" presName="hierChild3" presStyleCnt="0"/>
      <dgm:spPr/>
    </dgm:pt>
    <dgm:pt modelId="{992C646E-EC8C-4B4A-BBFC-4151AB0A0BA6}" type="pres">
      <dgm:prSet presAssocID="{258D5777-DF97-4D4D-ACE3-7900F21159A7}" presName="Name10" presStyleLbl="parChTrans1D2" presStyleIdx="1" presStyleCnt="4"/>
      <dgm:spPr/>
      <dgm:t>
        <a:bodyPr/>
        <a:lstStyle/>
        <a:p>
          <a:endParaRPr lang="el-GR"/>
        </a:p>
      </dgm:t>
    </dgm:pt>
    <dgm:pt modelId="{26CC1B12-65B6-4675-9554-A99000E4FB6F}" type="pres">
      <dgm:prSet presAssocID="{EEC5A663-2B1E-4A26-A511-FCA2FADFF08D}" presName="hierRoot2" presStyleCnt="0"/>
      <dgm:spPr/>
    </dgm:pt>
    <dgm:pt modelId="{35E1508A-9BB2-4700-AF46-DF48A3A4CDDA}" type="pres">
      <dgm:prSet presAssocID="{EEC5A663-2B1E-4A26-A511-FCA2FADFF08D}" presName="composite2" presStyleCnt="0"/>
      <dgm:spPr/>
    </dgm:pt>
    <dgm:pt modelId="{E3AD7F03-A539-47AD-B371-8D0E964B86BF}" type="pres">
      <dgm:prSet presAssocID="{EEC5A663-2B1E-4A26-A511-FCA2FADFF08D}" presName="background2" presStyleLbl="asst1" presStyleIdx="1" presStyleCnt="4"/>
      <dgm:spPr/>
    </dgm:pt>
    <dgm:pt modelId="{0BF7455A-97F5-4479-8DBE-A37F552966CF}" type="pres">
      <dgm:prSet presAssocID="{EEC5A663-2B1E-4A26-A511-FCA2FADFF08D}" presName="text2" presStyleLbl="fgAcc2" presStyleIdx="1" presStyleCnt="4">
        <dgm:presLayoutVars>
          <dgm:chPref val="3"/>
        </dgm:presLayoutVars>
      </dgm:prSet>
      <dgm:spPr/>
      <dgm:t>
        <a:bodyPr/>
        <a:lstStyle/>
        <a:p>
          <a:endParaRPr lang="el-GR"/>
        </a:p>
      </dgm:t>
    </dgm:pt>
    <dgm:pt modelId="{8DAED024-8654-4E5E-AB6F-574C3A497690}" type="pres">
      <dgm:prSet presAssocID="{EEC5A663-2B1E-4A26-A511-FCA2FADFF08D}" presName="hierChild3" presStyleCnt="0"/>
      <dgm:spPr/>
    </dgm:pt>
    <dgm:pt modelId="{C3110282-B9DC-4EBE-A59B-5E45A5163BB3}" type="pres">
      <dgm:prSet presAssocID="{2D940832-264A-4EC4-B310-313E1315CB5A}" presName="Name10" presStyleLbl="parChTrans1D2" presStyleIdx="2" presStyleCnt="4"/>
      <dgm:spPr/>
      <dgm:t>
        <a:bodyPr/>
        <a:lstStyle/>
        <a:p>
          <a:endParaRPr lang="el-GR"/>
        </a:p>
      </dgm:t>
    </dgm:pt>
    <dgm:pt modelId="{A0AE1F98-E93A-4661-8F81-E307B42B1873}" type="pres">
      <dgm:prSet presAssocID="{E085FB48-F7B2-4368-BF8F-F841C63EEEBB}" presName="hierRoot2" presStyleCnt="0"/>
      <dgm:spPr/>
    </dgm:pt>
    <dgm:pt modelId="{88C6A68F-AB9B-45AC-AF96-6604448760E7}" type="pres">
      <dgm:prSet presAssocID="{E085FB48-F7B2-4368-BF8F-F841C63EEEBB}" presName="composite2" presStyleCnt="0"/>
      <dgm:spPr/>
    </dgm:pt>
    <dgm:pt modelId="{5983F6C5-D447-4DC7-A99D-5E68D9B30F84}" type="pres">
      <dgm:prSet presAssocID="{E085FB48-F7B2-4368-BF8F-F841C63EEEBB}" presName="background2" presStyleLbl="asst1" presStyleIdx="2" presStyleCnt="4"/>
      <dgm:spPr/>
    </dgm:pt>
    <dgm:pt modelId="{EEDD83E1-90F5-46AE-953D-F38EA406DDA4}" type="pres">
      <dgm:prSet presAssocID="{E085FB48-F7B2-4368-BF8F-F841C63EEEBB}" presName="text2" presStyleLbl="fgAcc2" presStyleIdx="2" presStyleCnt="4">
        <dgm:presLayoutVars>
          <dgm:chPref val="3"/>
        </dgm:presLayoutVars>
      </dgm:prSet>
      <dgm:spPr/>
      <dgm:t>
        <a:bodyPr/>
        <a:lstStyle/>
        <a:p>
          <a:endParaRPr lang="el-GR"/>
        </a:p>
      </dgm:t>
    </dgm:pt>
    <dgm:pt modelId="{6BAEF356-5F39-46CB-8457-37CD354724D7}" type="pres">
      <dgm:prSet presAssocID="{E085FB48-F7B2-4368-BF8F-F841C63EEEBB}" presName="hierChild3" presStyleCnt="0"/>
      <dgm:spPr/>
    </dgm:pt>
    <dgm:pt modelId="{089B715C-806E-4577-B9A3-0F83CE543AB5}" type="pres">
      <dgm:prSet presAssocID="{99EE787B-7AB7-403E-AE4D-C06B16710EEB}" presName="Name10" presStyleLbl="parChTrans1D2" presStyleIdx="3" presStyleCnt="4"/>
      <dgm:spPr/>
      <dgm:t>
        <a:bodyPr/>
        <a:lstStyle/>
        <a:p>
          <a:endParaRPr lang="el-GR"/>
        </a:p>
      </dgm:t>
    </dgm:pt>
    <dgm:pt modelId="{8397B5DE-C2AE-4A82-B0CD-271025A204A0}" type="pres">
      <dgm:prSet presAssocID="{B75C1042-C4A8-4CB2-90F7-8E3E4A78B009}" presName="hierRoot2" presStyleCnt="0"/>
      <dgm:spPr/>
    </dgm:pt>
    <dgm:pt modelId="{396D0B7D-677A-472F-B0D1-6D67818A4F83}" type="pres">
      <dgm:prSet presAssocID="{B75C1042-C4A8-4CB2-90F7-8E3E4A78B009}" presName="composite2" presStyleCnt="0"/>
      <dgm:spPr/>
    </dgm:pt>
    <dgm:pt modelId="{9C048E29-A479-4E59-987E-1FF4A8415F25}" type="pres">
      <dgm:prSet presAssocID="{B75C1042-C4A8-4CB2-90F7-8E3E4A78B009}" presName="background2" presStyleLbl="asst1" presStyleIdx="3" presStyleCnt="4"/>
      <dgm:spPr/>
    </dgm:pt>
    <dgm:pt modelId="{8969D266-D75B-4954-8671-CDDAFB28CED2}" type="pres">
      <dgm:prSet presAssocID="{B75C1042-C4A8-4CB2-90F7-8E3E4A78B009}" presName="text2" presStyleLbl="fgAcc2" presStyleIdx="3" presStyleCnt="4">
        <dgm:presLayoutVars>
          <dgm:chPref val="3"/>
        </dgm:presLayoutVars>
      </dgm:prSet>
      <dgm:spPr/>
      <dgm:t>
        <a:bodyPr/>
        <a:lstStyle/>
        <a:p>
          <a:endParaRPr lang="el-GR"/>
        </a:p>
      </dgm:t>
    </dgm:pt>
    <dgm:pt modelId="{ADE06BD0-9F07-44FC-9A88-0A36124C3849}" type="pres">
      <dgm:prSet presAssocID="{B75C1042-C4A8-4CB2-90F7-8E3E4A78B009}" presName="hierChild3" presStyleCnt="0"/>
      <dgm:spPr/>
    </dgm:pt>
  </dgm:ptLst>
  <dgm:cxnLst>
    <dgm:cxn modelId="{C59BD2A0-8FCF-4004-8BED-92EC3E7B1DE3}" type="presOf" srcId="{EB639905-1B45-4D3D-8A06-FA10C1AF688A}" destId="{7CBEB7DD-5141-4B8C-9FDC-665588828482}" srcOrd="0" destOrd="0" presId="urn:microsoft.com/office/officeart/2005/8/layout/hierarchy1"/>
    <dgm:cxn modelId="{A758D015-2D1E-42B0-9E7C-6B339A72249A}" srcId="{EB639905-1B45-4D3D-8A06-FA10C1AF688A}" destId="{EEC5A663-2B1E-4A26-A511-FCA2FADFF08D}" srcOrd="1" destOrd="0" parTransId="{258D5777-DF97-4D4D-ACE3-7900F21159A7}" sibTransId="{5B82CECA-087F-4CAF-A7A2-705A13B06B47}"/>
    <dgm:cxn modelId="{38DC5D7B-E916-40E6-A1E3-5931AEC95AEB}" srcId="{0554A9E0-BCD7-4EAE-9D61-00D52F815CBE}" destId="{EB639905-1B45-4D3D-8A06-FA10C1AF688A}" srcOrd="0" destOrd="0" parTransId="{D72555DA-0A8F-4E02-9B77-408E30AFD9ED}" sibTransId="{1773C41A-116E-4FD4-BC35-26DBEA2280CF}"/>
    <dgm:cxn modelId="{8AA8C6E0-3E3D-4E55-9187-420CC4C756EF}" type="presOf" srcId="{A88FBC96-D707-4A0C-B6F1-7B3BA0B210E2}" destId="{63001169-7F07-469A-AAD6-69935245173A}" srcOrd="0" destOrd="0" presId="urn:microsoft.com/office/officeart/2005/8/layout/hierarchy1"/>
    <dgm:cxn modelId="{533E6CDE-6600-4EFB-A773-03BDE7332068}" srcId="{EB639905-1B45-4D3D-8A06-FA10C1AF688A}" destId="{A88FBC96-D707-4A0C-B6F1-7B3BA0B210E2}" srcOrd="0" destOrd="0" parTransId="{BF263077-F560-438E-BC0B-458394E6B0A5}" sibTransId="{65FC76C7-7CDB-40A7-BBBE-2FEE93312202}"/>
    <dgm:cxn modelId="{93DFF207-065D-4CC2-8ADF-766FEFAE1611}" type="presOf" srcId="{E085FB48-F7B2-4368-BF8F-F841C63EEEBB}" destId="{EEDD83E1-90F5-46AE-953D-F38EA406DDA4}" srcOrd="0" destOrd="0" presId="urn:microsoft.com/office/officeart/2005/8/layout/hierarchy1"/>
    <dgm:cxn modelId="{F53D91C3-BA55-4B76-9659-BF592DFA2E75}" type="presOf" srcId="{2D940832-264A-4EC4-B310-313E1315CB5A}" destId="{C3110282-B9DC-4EBE-A59B-5E45A5163BB3}" srcOrd="0" destOrd="0" presId="urn:microsoft.com/office/officeart/2005/8/layout/hierarchy1"/>
    <dgm:cxn modelId="{41D44C69-C23E-48A1-B9B1-3078F6684A58}" srcId="{EB639905-1B45-4D3D-8A06-FA10C1AF688A}" destId="{E085FB48-F7B2-4368-BF8F-F841C63EEEBB}" srcOrd="2" destOrd="0" parTransId="{2D940832-264A-4EC4-B310-313E1315CB5A}" sibTransId="{5F9C8080-1F78-41A6-B3C0-C828E14D8ABC}"/>
    <dgm:cxn modelId="{92381A47-8D71-4441-BBC6-E3EB90B85167}" type="presOf" srcId="{258D5777-DF97-4D4D-ACE3-7900F21159A7}" destId="{992C646E-EC8C-4B4A-BBFC-4151AB0A0BA6}" srcOrd="0" destOrd="0" presId="urn:microsoft.com/office/officeart/2005/8/layout/hierarchy1"/>
    <dgm:cxn modelId="{A09BDDD7-CDE5-40B1-BB98-85EAA2323E81}" srcId="{EB639905-1B45-4D3D-8A06-FA10C1AF688A}" destId="{B75C1042-C4A8-4CB2-90F7-8E3E4A78B009}" srcOrd="3" destOrd="0" parTransId="{99EE787B-7AB7-403E-AE4D-C06B16710EEB}" sibTransId="{75B0CDE4-B3E0-408F-86D1-2763BC3794D8}"/>
    <dgm:cxn modelId="{B0030634-C4C1-425A-A889-F83191B6D4D0}" type="presOf" srcId="{EEC5A663-2B1E-4A26-A511-FCA2FADFF08D}" destId="{0BF7455A-97F5-4479-8DBE-A37F552966CF}" srcOrd="0" destOrd="0" presId="urn:microsoft.com/office/officeart/2005/8/layout/hierarchy1"/>
    <dgm:cxn modelId="{72A4A953-24B0-48B6-B1B5-DDD89C7BDBB1}" type="presOf" srcId="{99EE787B-7AB7-403E-AE4D-C06B16710EEB}" destId="{089B715C-806E-4577-B9A3-0F83CE543AB5}" srcOrd="0" destOrd="0" presId="urn:microsoft.com/office/officeart/2005/8/layout/hierarchy1"/>
    <dgm:cxn modelId="{9111EC36-3ED3-49E9-9947-5D3A38DA1587}" type="presOf" srcId="{B75C1042-C4A8-4CB2-90F7-8E3E4A78B009}" destId="{8969D266-D75B-4954-8671-CDDAFB28CED2}" srcOrd="0" destOrd="0" presId="urn:microsoft.com/office/officeart/2005/8/layout/hierarchy1"/>
    <dgm:cxn modelId="{A63DC4E6-7F51-4F31-9C02-138BF1F510BF}" type="presOf" srcId="{BF263077-F560-438E-BC0B-458394E6B0A5}" destId="{5647EEB3-B587-4D65-8EC7-96E7C85660E2}" srcOrd="0" destOrd="0" presId="urn:microsoft.com/office/officeart/2005/8/layout/hierarchy1"/>
    <dgm:cxn modelId="{1E7BFC4A-30A3-4C03-82BE-11EAA2F3441D}" type="presOf" srcId="{0554A9E0-BCD7-4EAE-9D61-00D52F815CBE}" destId="{C105FDE4-7E35-438A-8EDB-EDBE8779E923}" srcOrd="0" destOrd="0" presId="urn:microsoft.com/office/officeart/2005/8/layout/hierarchy1"/>
    <dgm:cxn modelId="{8FD203CB-99FD-4B6D-9E36-589A56E484D1}" type="presParOf" srcId="{C105FDE4-7E35-438A-8EDB-EDBE8779E923}" destId="{241CC9C0-63DE-4BA2-90A5-9FCD3CBF0E4F}" srcOrd="0" destOrd="0" presId="urn:microsoft.com/office/officeart/2005/8/layout/hierarchy1"/>
    <dgm:cxn modelId="{3BCFCF04-3D73-423A-965F-0FF63B4DD594}" type="presParOf" srcId="{241CC9C0-63DE-4BA2-90A5-9FCD3CBF0E4F}" destId="{E8CC2055-8D73-47CF-BF4A-B9A1F4576C17}" srcOrd="0" destOrd="0" presId="urn:microsoft.com/office/officeart/2005/8/layout/hierarchy1"/>
    <dgm:cxn modelId="{F2EE92A2-8322-42FD-9414-A9B75F5CA2AE}" type="presParOf" srcId="{E8CC2055-8D73-47CF-BF4A-B9A1F4576C17}" destId="{851605BD-B8CD-48E0-8D81-E13A375CB923}" srcOrd="0" destOrd="0" presId="urn:microsoft.com/office/officeart/2005/8/layout/hierarchy1"/>
    <dgm:cxn modelId="{D89B8BB7-9DC6-4E1D-A92C-6E0E1E0A474A}" type="presParOf" srcId="{E8CC2055-8D73-47CF-BF4A-B9A1F4576C17}" destId="{7CBEB7DD-5141-4B8C-9FDC-665588828482}" srcOrd="1" destOrd="0" presId="urn:microsoft.com/office/officeart/2005/8/layout/hierarchy1"/>
    <dgm:cxn modelId="{656C1597-9423-4DAD-BDF0-70F8D8E2DFFD}" type="presParOf" srcId="{241CC9C0-63DE-4BA2-90A5-9FCD3CBF0E4F}" destId="{2BBABD93-A426-43C9-8D41-8F39734CFC96}" srcOrd="1" destOrd="0" presId="urn:microsoft.com/office/officeart/2005/8/layout/hierarchy1"/>
    <dgm:cxn modelId="{204A4ADA-F936-4009-8641-A5A464F35A09}" type="presParOf" srcId="{2BBABD93-A426-43C9-8D41-8F39734CFC96}" destId="{5647EEB3-B587-4D65-8EC7-96E7C85660E2}" srcOrd="0" destOrd="0" presId="urn:microsoft.com/office/officeart/2005/8/layout/hierarchy1"/>
    <dgm:cxn modelId="{D2FCFAED-CF92-4326-B715-99DF40CED885}" type="presParOf" srcId="{2BBABD93-A426-43C9-8D41-8F39734CFC96}" destId="{EF977C1A-40A6-4BC1-BE18-5A5F1646B351}" srcOrd="1" destOrd="0" presId="urn:microsoft.com/office/officeart/2005/8/layout/hierarchy1"/>
    <dgm:cxn modelId="{35DC2044-D010-43E7-B05D-3A902D60F91D}" type="presParOf" srcId="{EF977C1A-40A6-4BC1-BE18-5A5F1646B351}" destId="{B75987CF-EC18-4E26-960D-F25450756DE8}" srcOrd="0" destOrd="0" presId="urn:microsoft.com/office/officeart/2005/8/layout/hierarchy1"/>
    <dgm:cxn modelId="{D064649E-5AF3-45B7-8699-FC254F8230BA}" type="presParOf" srcId="{B75987CF-EC18-4E26-960D-F25450756DE8}" destId="{19A87325-43D7-4D5B-8F72-C7CCF228A17B}" srcOrd="0" destOrd="0" presId="urn:microsoft.com/office/officeart/2005/8/layout/hierarchy1"/>
    <dgm:cxn modelId="{7F87B48D-75F5-428D-AED7-8C50787AD7B3}" type="presParOf" srcId="{B75987CF-EC18-4E26-960D-F25450756DE8}" destId="{63001169-7F07-469A-AAD6-69935245173A}" srcOrd="1" destOrd="0" presId="urn:microsoft.com/office/officeart/2005/8/layout/hierarchy1"/>
    <dgm:cxn modelId="{9C33663F-88C3-4EE1-8896-ECA993CAAD2B}" type="presParOf" srcId="{EF977C1A-40A6-4BC1-BE18-5A5F1646B351}" destId="{FFBD525D-5222-497A-BB38-28427F64F6E6}" srcOrd="1" destOrd="0" presId="urn:microsoft.com/office/officeart/2005/8/layout/hierarchy1"/>
    <dgm:cxn modelId="{B4454821-A00A-41BA-83C4-29DB2E215284}" type="presParOf" srcId="{2BBABD93-A426-43C9-8D41-8F39734CFC96}" destId="{992C646E-EC8C-4B4A-BBFC-4151AB0A0BA6}" srcOrd="2" destOrd="0" presId="urn:microsoft.com/office/officeart/2005/8/layout/hierarchy1"/>
    <dgm:cxn modelId="{CD57DB27-5D68-4C46-AEE3-2E42F63148FB}" type="presParOf" srcId="{2BBABD93-A426-43C9-8D41-8F39734CFC96}" destId="{26CC1B12-65B6-4675-9554-A99000E4FB6F}" srcOrd="3" destOrd="0" presId="urn:microsoft.com/office/officeart/2005/8/layout/hierarchy1"/>
    <dgm:cxn modelId="{CB42C869-A9CC-4B7C-A1FD-419F7AB56D89}" type="presParOf" srcId="{26CC1B12-65B6-4675-9554-A99000E4FB6F}" destId="{35E1508A-9BB2-4700-AF46-DF48A3A4CDDA}" srcOrd="0" destOrd="0" presId="urn:microsoft.com/office/officeart/2005/8/layout/hierarchy1"/>
    <dgm:cxn modelId="{41608E36-DFA7-43B0-88F1-E2CB40FC7706}" type="presParOf" srcId="{35E1508A-9BB2-4700-AF46-DF48A3A4CDDA}" destId="{E3AD7F03-A539-47AD-B371-8D0E964B86BF}" srcOrd="0" destOrd="0" presId="urn:microsoft.com/office/officeart/2005/8/layout/hierarchy1"/>
    <dgm:cxn modelId="{FF306D20-89DC-49F4-892C-0029B2F402C4}" type="presParOf" srcId="{35E1508A-9BB2-4700-AF46-DF48A3A4CDDA}" destId="{0BF7455A-97F5-4479-8DBE-A37F552966CF}" srcOrd="1" destOrd="0" presId="urn:microsoft.com/office/officeart/2005/8/layout/hierarchy1"/>
    <dgm:cxn modelId="{D21BAC72-F6D4-4E66-A66A-04FDE2586274}" type="presParOf" srcId="{26CC1B12-65B6-4675-9554-A99000E4FB6F}" destId="{8DAED024-8654-4E5E-AB6F-574C3A497690}" srcOrd="1" destOrd="0" presId="urn:microsoft.com/office/officeart/2005/8/layout/hierarchy1"/>
    <dgm:cxn modelId="{BF686085-D7BA-41DD-BAFF-53DA3000C0D5}" type="presParOf" srcId="{2BBABD93-A426-43C9-8D41-8F39734CFC96}" destId="{C3110282-B9DC-4EBE-A59B-5E45A5163BB3}" srcOrd="4" destOrd="0" presId="urn:microsoft.com/office/officeart/2005/8/layout/hierarchy1"/>
    <dgm:cxn modelId="{7E71E79C-1BDA-4E07-AE7D-FD18DA13BD00}" type="presParOf" srcId="{2BBABD93-A426-43C9-8D41-8F39734CFC96}" destId="{A0AE1F98-E93A-4661-8F81-E307B42B1873}" srcOrd="5" destOrd="0" presId="urn:microsoft.com/office/officeart/2005/8/layout/hierarchy1"/>
    <dgm:cxn modelId="{11F45842-D0EF-41EC-8960-3FBEF6248227}" type="presParOf" srcId="{A0AE1F98-E93A-4661-8F81-E307B42B1873}" destId="{88C6A68F-AB9B-45AC-AF96-6604448760E7}" srcOrd="0" destOrd="0" presId="urn:microsoft.com/office/officeart/2005/8/layout/hierarchy1"/>
    <dgm:cxn modelId="{20627179-BEDB-43D3-AD7A-0207C213FA72}" type="presParOf" srcId="{88C6A68F-AB9B-45AC-AF96-6604448760E7}" destId="{5983F6C5-D447-4DC7-A99D-5E68D9B30F84}" srcOrd="0" destOrd="0" presId="urn:microsoft.com/office/officeart/2005/8/layout/hierarchy1"/>
    <dgm:cxn modelId="{545D82C2-2B6D-4C02-B0D7-713859DF8885}" type="presParOf" srcId="{88C6A68F-AB9B-45AC-AF96-6604448760E7}" destId="{EEDD83E1-90F5-46AE-953D-F38EA406DDA4}" srcOrd="1" destOrd="0" presId="urn:microsoft.com/office/officeart/2005/8/layout/hierarchy1"/>
    <dgm:cxn modelId="{C7726CD1-5166-4775-BCEB-497D2A22085E}" type="presParOf" srcId="{A0AE1F98-E93A-4661-8F81-E307B42B1873}" destId="{6BAEF356-5F39-46CB-8457-37CD354724D7}" srcOrd="1" destOrd="0" presId="urn:microsoft.com/office/officeart/2005/8/layout/hierarchy1"/>
    <dgm:cxn modelId="{672E72A8-E738-424B-B1D8-63CBEDD30AF2}" type="presParOf" srcId="{2BBABD93-A426-43C9-8D41-8F39734CFC96}" destId="{089B715C-806E-4577-B9A3-0F83CE543AB5}" srcOrd="6" destOrd="0" presId="urn:microsoft.com/office/officeart/2005/8/layout/hierarchy1"/>
    <dgm:cxn modelId="{0D5F95B8-1B39-4861-8153-390BAB85F833}" type="presParOf" srcId="{2BBABD93-A426-43C9-8D41-8F39734CFC96}" destId="{8397B5DE-C2AE-4A82-B0CD-271025A204A0}" srcOrd="7" destOrd="0" presId="urn:microsoft.com/office/officeart/2005/8/layout/hierarchy1"/>
    <dgm:cxn modelId="{9CF5FA19-45D6-4022-863E-6CC9B3B28401}" type="presParOf" srcId="{8397B5DE-C2AE-4A82-B0CD-271025A204A0}" destId="{396D0B7D-677A-472F-B0D1-6D67818A4F83}" srcOrd="0" destOrd="0" presId="urn:microsoft.com/office/officeart/2005/8/layout/hierarchy1"/>
    <dgm:cxn modelId="{3CB1EEA5-5904-4126-9754-F6E1F58AEF5F}" type="presParOf" srcId="{396D0B7D-677A-472F-B0D1-6D67818A4F83}" destId="{9C048E29-A479-4E59-987E-1FF4A8415F25}" srcOrd="0" destOrd="0" presId="urn:microsoft.com/office/officeart/2005/8/layout/hierarchy1"/>
    <dgm:cxn modelId="{EF0A1721-8587-46A8-B15A-35121AFE094C}" type="presParOf" srcId="{396D0B7D-677A-472F-B0D1-6D67818A4F83}" destId="{8969D266-D75B-4954-8671-CDDAFB28CED2}" srcOrd="1" destOrd="0" presId="urn:microsoft.com/office/officeart/2005/8/layout/hierarchy1"/>
    <dgm:cxn modelId="{14F241C8-1A60-493F-837D-CCBC8ADDA124}" type="presParOf" srcId="{8397B5DE-C2AE-4A82-B0CD-271025A204A0}" destId="{ADE06BD0-9F07-44FC-9A88-0A36124C3849}" srcOrd="1" destOrd="0" presId="urn:microsoft.com/office/officeart/2005/8/layout/hierarchy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54A9E0-BCD7-4EAE-9D61-00D52F815CBE}" type="doc">
      <dgm:prSet loTypeId="urn:microsoft.com/office/officeart/2005/8/layout/hierarchy1" loCatId="hierarchy" qsTypeId="urn:microsoft.com/office/officeart/2005/8/quickstyle/simple1#9" qsCatId="simple" csTypeId="urn:microsoft.com/office/officeart/2005/8/colors/accent1_2#13" csCatId="accent1" phldr="1"/>
      <dgm:spPr/>
      <dgm:t>
        <a:bodyPr/>
        <a:lstStyle/>
        <a:p>
          <a:endParaRPr lang="el-GR"/>
        </a:p>
      </dgm:t>
    </dgm:pt>
    <dgm:pt modelId="{EB639905-1B45-4D3D-8A06-FA10C1AF688A}">
      <dgm:prSet phldrT="[Text]"/>
      <dgm:spPr/>
      <dgm:t>
        <a:bodyPr/>
        <a:lstStyle/>
        <a:p>
          <a:r>
            <a:rPr lang="el-GR" dirty="0" smtClean="0"/>
            <a:t>Συνεχές σωματική βία στα παιδιά </a:t>
          </a:r>
          <a:endParaRPr lang="el-GR" dirty="0"/>
        </a:p>
      </dgm:t>
    </dgm:pt>
    <dgm:pt modelId="{D72555DA-0A8F-4E02-9B77-408E30AFD9ED}" type="parTrans" cxnId="{38DC5D7B-E916-40E6-A1E3-5931AEC95AEB}">
      <dgm:prSet/>
      <dgm:spPr/>
      <dgm:t>
        <a:bodyPr/>
        <a:lstStyle/>
        <a:p>
          <a:endParaRPr lang="el-GR"/>
        </a:p>
      </dgm:t>
    </dgm:pt>
    <dgm:pt modelId="{1773C41A-116E-4FD4-BC35-26DBEA2280CF}" type="sibTrans" cxnId="{38DC5D7B-E916-40E6-A1E3-5931AEC95AEB}">
      <dgm:prSet/>
      <dgm:spPr/>
      <dgm:t>
        <a:bodyPr/>
        <a:lstStyle/>
        <a:p>
          <a:endParaRPr lang="el-GR"/>
        </a:p>
      </dgm:t>
    </dgm:pt>
    <dgm:pt modelId="{A88FBC96-D707-4A0C-B6F1-7B3BA0B210E2}" type="asst">
      <dgm:prSet phldrT="[Text]"/>
      <dgm:spPr/>
      <dgm:t>
        <a:bodyPr/>
        <a:lstStyle/>
        <a:p>
          <a:r>
            <a:rPr lang="el-GR" dirty="0" smtClean="0"/>
            <a:t>Ήπια σωματική τιμωρία</a:t>
          </a:r>
          <a:endParaRPr lang="el-GR" dirty="0"/>
        </a:p>
      </dgm:t>
    </dgm:pt>
    <dgm:pt modelId="{BF263077-F560-438E-BC0B-458394E6B0A5}" type="parTrans" cxnId="{533E6CDE-6600-4EFB-A773-03BDE7332068}">
      <dgm:prSet/>
      <dgm:spPr/>
      <dgm:t>
        <a:bodyPr/>
        <a:lstStyle/>
        <a:p>
          <a:endParaRPr lang="el-GR"/>
        </a:p>
      </dgm:t>
    </dgm:pt>
    <dgm:pt modelId="{65FC76C7-7CDB-40A7-BBBE-2FEE93312202}" type="sibTrans" cxnId="{533E6CDE-6600-4EFB-A773-03BDE7332068}">
      <dgm:prSet/>
      <dgm:spPr/>
      <dgm:t>
        <a:bodyPr/>
        <a:lstStyle/>
        <a:p>
          <a:endParaRPr lang="el-GR"/>
        </a:p>
      </dgm:t>
    </dgm:pt>
    <dgm:pt modelId="{EEC5A663-2B1E-4A26-A511-FCA2FADFF08D}" type="asst">
      <dgm:prSet phldrT="[Text]"/>
      <dgm:spPr/>
      <dgm:t>
        <a:bodyPr/>
        <a:lstStyle/>
        <a:p>
          <a:r>
            <a:rPr lang="el-GR" dirty="0" smtClean="0"/>
            <a:t>Έντονη σωματική τιμωρία</a:t>
          </a:r>
          <a:endParaRPr lang="en-US" dirty="0" smtClean="0"/>
        </a:p>
        <a:p>
          <a:endParaRPr lang="el-GR" dirty="0"/>
        </a:p>
      </dgm:t>
    </dgm:pt>
    <dgm:pt modelId="{258D5777-DF97-4D4D-ACE3-7900F21159A7}" type="parTrans" cxnId="{A758D015-2D1E-42B0-9E7C-6B339A72249A}">
      <dgm:prSet/>
      <dgm:spPr/>
      <dgm:t>
        <a:bodyPr/>
        <a:lstStyle/>
        <a:p>
          <a:endParaRPr lang="el-GR"/>
        </a:p>
      </dgm:t>
    </dgm:pt>
    <dgm:pt modelId="{5B82CECA-087F-4CAF-A7A2-705A13B06B47}" type="sibTrans" cxnId="{A758D015-2D1E-42B0-9E7C-6B339A72249A}">
      <dgm:prSet/>
      <dgm:spPr/>
      <dgm:t>
        <a:bodyPr/>
        <a:lstStyle/>
        <a:p>
          <a:endParaRPr lang="el-GR"/>
        </a:p>
      </dgm:t>
    </dgm:pt>
    <dgm:pt modelId="{B75C1042-C4A8-4CB2-90F7-8E3E4A78B009}" type="asst">
      <dgm:prSet phldrT="[Text]"/>
      <dgm:spPr/>
      <dgm:t>
        <a:bodyPr/>
        <a:lstStyle/>
        <a:p>
          <a:r>
            <a:rPr lang="el-GR" dirty="0" smtClean="0"/>
            <a:t>Θανατηφόρα σωματική κακοποίηση</a:t>
          </a:r>
          <a:endParaRPr lang="en-US" dirty="0" smtClean="0"/>
        </a:p>
        <a:p>
          <a:endParaRPr lang="el-GR" dirty="0"/>
        </a:p>
      </dgm:t>
    </dgm:pt>
    <dgm:pt modelId="{99EE787B-7AB7-403E-AE4D-C06B16710EEB}" type="parTrans" cxnId="{A09BDDD7-CDE5-40B1-BB98-85EAA2323E81}">
      <dgm:prSet/>
      <dgm:spPr/>
      <dgm:t>
        <a:bodyPr/>
        <a:lstStyle/>
        <a:p>
          <a:endParaRPr lang="el-GR"/>
        </a:p>
      </dgm:t>
    </dgm:pt>
    <dgm:pt modelId="{75B0CDE4-B3E0-408F-86D1-2763BC3794D8}" type="sibTrans" cxnId="{A09BDDD7-CDE5-40B1-BB98-85EAA2323E81}">
      <dgm:prSet/>
      <dgm:spPr/>
      <dgm:t>
        <a:bodyPr/>
        <a:lstStyle/>
        <a:p>
          <a:endParaRPr lang="el-GR"/>
        </a:p>
      </dgm:t>
    </dgm:pt>
    <dgm:pt modelId="{E085FB48-F7B2-4368-BF8F-F841C63EEEBB}" type="asst">
      <dgm:prSet phldrT="[Text]"/>
      <dgm:spPr/>
      <dgm:t>
        <a:bodyPr/>
        <a:lstStyle/>
        <a:p>
          <a:r>
            <a:rPr lang="el-GR" dirty="0" smtClean="0"/>
            <a:t>Φυσική κακοποίηση</a:t>
          </a:r>
          <a:endParaRPr lang="en-US" dirty="0" smtClean="0"/>
        </a:p>
        <a:p>
          <a:endParaRPr lang="el-GR" dirty="0"/>
        </a:p>
      </dgm:t>
    </dgm:pt>
    <dgm:pt modelId="{2D940832-264A-4EC4-B310-313E1315CB5A}" type="parTrans" cxnId="{41D44C69-C23E-48A1-B9B1-3078F6684A58}">
      <dgm:prSet/>
      <dgm:spPr/>
      <dgm:t>
        <a:bodyPr/>
        <a:lstStyle/>
        <a:p>
          <a:endParaRPr lang="el-GR"/>
        </a:p>
      </dgm:t>
    </dgm:pt>
    <dgm:pt modelId="{5F9C8080-1F78-41A6-B3C0-C828E14D8ABC}" type="sibTrans" cxnId="{41D44C69-C23E-48A1-B9B1-3078F6684A58}">
      <dgm:prSet/>
      <dgm:spPr/>
      <dgm:t>
        <a:bodyPr/>
        <a:lstStyle/>
        <a:p>
          <a:endParaRPr lang="el-GR"/>
        </a:p>
      </dgm:t>
    </dgm:pt>
    <dgm:pt modelId="{C105FDE4-7E35-438A-8EDB-EDBE8779E923}" type="pres">
      <dgm:prSet presAssocID="{0554A9E0-BCD7-4EAE-9D61-00D52F815CBE}" presName="hierChild1" presStyleCnt="0">
        <dgm:presLayoutVars>
          <dgm:chPref val="1"/>
          <dgm:dir/>
          <dgm:animOne val="branch"/>
          <dgm:animLvl val="lvl"/>
          <dgm:resizeHandles/>
        </dgm:presLayoutVars>
      </dgm:prSet>
      <dgm:spPr/>
      <dgm:t>
        <a:bodyPr/>
        <a:lstStyle/>
        <a:p>
          <a:endParaRPr lang="el-GR"/>
        </a:p>
      </dgm:t>
    </dgm:pt>
    <dgm:pt modelId="{241CC9C0-63DE-4BA2-90A5-9FCD3CBF0E4F}" type="pres">
      <dgm:prSet presAssocID="{EB639905-1B45-4D3D-8A06-FA10C1AF688A}" presName="hierRoot1" presStyleCnt="0"/>
      <dgm:spPr/>
    </dgm:pt>
    <dgm:pt modelId="{E8CC2055-8D73-47CF-BF4A-B9A1F4576C17}" type="pres">
      <dgm:prSet presAssocID="{EB639905-1B45-4D3D-8A06-FA10C1AF688A}" presName="composite" presStyleCnt="0"/>
      <dgm:spPr/>
    </dgm:pt>
    <dgm:pt modelId="{851605BD-B8CD-48E0-8D81-E13A375CB923}" type="pres">
      <dgm:prSet presAssocID="{EB639905-1B45-4D3D-8A06-FA10C1AF688A}" presName="background" presStyleLbl="node0" presStyleIdx="0" presStyleCnt="1"/>
      <dgm:spPr/>
    </dgm:pt>
    <dgm:pt modelId="{7CBEB7DD-5141-4B8C-9FDC-665588828482}" type="pres">
      <dgm:prSet presAssocID="{EB639905-1B45-4D3D-8A06-FA10C1AF688A}" presName="text" presStyleLbl="fgAcc0" presStyleIdx="0" presStyleCnt="1">
        <dgm:presLayoutVars>
          <dgm:chPref val="3"/>
        </dgm:presLayoutVars>
      </dgm:prSet>
      <dgm:spPr/>
      <dgm:t>
        <a:bodyPr/>
        <a:lstStyle/>
        <a:p>
          <a:endParaRPr lang="el-GR"/>
        </a:p>
      </dgm:t>
    </dgm:pt>
    <dgm:pt modelId="{2BBABD93-A426-43C9-8D41-8F39734CFC96}" type="pres">
      <dgm:prSet presAssocID="{EB639905-1B45-4D3D-8A06-FA10C1AF688A}" presName="hierChild2" presStyleCnt="0"/>
      <dgm:spPr/>
    </dgm:pt>
    <dgm:pt modelId="{5647EEB3-B587-4D65-8EC7-96E7C85660E2}" type="pres">
      <dgm:prSet presAssocID="{BF263077-F560-438E-BC0B-458394E6B0A5}" presName="Name10" presStyleLbl="parChTrans1D2" presStyleIdx="0" presStyleCnt="4"/>
      <dgm:spPr/>
      <dgm:t>
        <a:bodyPr/>
        <a:lstStyle/>
        <a:p>
          <a:endParaRPr lang="el-GR"/>
        </a:p>
      </dgm:t>
    </dgm:pt>
    <dgm:pt modelId="{EF977C1A-40A6-4BC1-BE18-5A5F1646B351}" type="pres">
      <dgm:prSet presAssocID="{A88FBC96-D707-4A0C-B6F1-7B3BA0B210E2}" presName="hierRoot2" presStyleCnt="0"/>
      <dgm:spPr/>
    </dgm:pt>
    <dgm:pt modelId="{B75987CF-EC18-4E26-960D-F25450756DE8}" type="pres">
      <dgm:prSet presAssocID="{A88FBC96-D707-4A0C-B6F1-7B3BA0B210E2}" presName="composite2" presStyleCnt="0"/>
      <dgm:spPr/>
    </dgm:pt>
    <dgm:pt modelId="{19A87325-43D7-4D5B-8F72-C7CCF228A17B}" type="pres">
      <dgm:prSet presAssocID="{A88FBC96-D707-4A0C-B6F1-7B3BA0B210E2}" presName="background2" presStyleLbl="asst1" presStyleIdx="0" presStyleCnt="4"/>
      <dgm:spPr/>
    </dgm:pt>
    <dgm:pt modelId="{63001169-7F07-469A-AAD6-69935245173A}" type="pres">
      <dgm:prSet presAssocID="{A88FBC96-D707-4A0C-B6F1-7B3BA0B210E2}" presName="text2" presStyleLbl="fgAcc2" presStyleIdx="0" presStyleCnt="4">
        <dgm:presLayoutVars>
          <dgm:chPref val="3"/>
        </dgm:presLayoutVars>
      </dgm:prSet>
      <dgm:spPr/>
      <dgm:t>
        <a:bodyPr/>
        <a:lstStyle/>
        <a:p>
          <a:endParaRPr lang="el-GR"/>
        </a:p>
      </dgm:t>
    </dgm:pt>
    <dgm:pt modelId="{FFBD525D-5222-497A-BB38-28427F64F6E6}" type="pres">
      <dgm:prSet presAssocID="{A88FBC96-D707-4A0C-B6F1-7B3BA0B210E2}" presName="hierChild3" presStyleCnt="0"/>
      <dgm:spPr/>
    </dgm:pt>
    <dgm:pt modelId="{992C646E-EC8C-4B4A-BBFC-4151AB0A0BA6}" type="pres">
      <dgm:prSet presAssocID="{258D5777-DF97-4D4D-ACE3-7900F21159A7}" presName="Name10" presStyleLbl="parChTrans1D2" presStyleIdx="1" presStyleCnt="4"/>
      <dgm:spPr/>
      <dgm:t>
        <a:bodyPr/>
        <a:lstStyle/>
        <a:p>
          <a:endParaRPr lang="el-GR"/>
        </a:p>
      </dgm:t>
    </dgm:pt>
    <dgm:pt modelId="{26CC1B12-65B6-4675-9554-A99000E4FB6F}" type="pres">
      <dgm:prSet presAssocID="{EEC5A663-2B1E-4A26-A511-FCA2FADFF08D}" presName="hierRoot2" presStyleCnt="0"/>
      <dgm:spPr/>
    </dgm:pt>
    <dgm:pt modelId="{35E1508A-9BB2-4700-AF46-DF48A3A4CDDA}" type="pres">
      <dgm:prSet presAssocID="{EEC5A663-2B1E-4A26-A511-FCA2FADFF08D}" presName="composite2" presStyleCnt="0"/>
      <dgm:spPr/>
    </dgm:pt>
    <dgm:pt modelId="{E3AD7F03-A539-47AD-B371-8D0E964B86BF}" type="pres">
      <dgm:prSet presAssocID="{EEC5A663-2B1E-4A26-A511-FCA2FADFF08D}" presName="background2" presStyleLbl="asst1" presStyleIdx="1" presStyleCnt="4"/>
      <dgm:spPr/>
    </dgm:pt>
    <dgm:pt modelId="{0BF7455A-97F5-4479-8DBE-A37F552966CF}" type="pres">
      <dgm:prSet presAssocID="{EEC5A663-2B1E-4A26-A511-FCA2FADFF08D}" presName="text2" presStyleLbl="fgAcc2" presStyleIdx="1" presStyleCnt="4">
        <dgm:presLayoutVars>
          <dgm:chPref val="3"/>
        </dgm:presLayoutVars>
      </dgm:prSet>
      <dgm:spPr/>
      <dgm:t>
        <a:bodyPr/>
        <a:lstStyle/>
        <a:p>
          <a:endParaRPr lang="el-GR"/>
        </a:p>
      </dgm:t>
    </dgm:pt>
    <dgm:pt modelId="{8DAED024-8654-4E5E-AB6F-574C3A497690}" type="pres">
      <dgm:prSet presAssocID="{EEC5A663-2B1E-4A26-A511-FCA2FADFF08D}" presName="hierChild3" presStyleCnt="0"/>
      <dgm:spPr/>
    </dgm:pt>
    <dgm:pt modelId="{C3110282-B9DC-4EBE-A59B-5E45A5163BB3}" type="pres">
      <dgm:prSet presAssocID="{2D940832-264A-4EC4-B310-313E1315CB5A}" presName="Name10" presStyleLbl="parChTrans1D2" presStyleIdx="2" presStyleCnt="4"/>
      <dgm:spPr/>
      <dgm:t>
        <a:bodyPr/>
        <a:lstStyle/>
        <a:p>
          <a:endParaRPr lang="el-GR"/>
        </a:p>
      </dgm:t>
    </dgm:pt>
    <dgm:pt modelId="{A0AE1F98-E93A-4661-8F81-E307B42B1873}" type="pres">
      <dgm:prSet presAssocID="{E085FB48-F7B2-4368-BF8F-F841C63EEEBB}" presName="hierRoot2" presStyleCnt="0"/>
      <dgm:spPr/>
    </dgm:pt>
    <dgm:pt modelId="{88C6A68F-AB9B-45AC-AF96-6604448760E7}" type="pres">
      <dgm:prSet presAssocID="{E085FB48-F7B2-4368-BF8F-F841C63EEEBB}" presName="composite2" presStyleCnt="0"/>
      <dgm:spPr/>
    </dgm:pt>
    <dgm:pt modelId="{5983F6C5-D447-4DC7-A99D-5E68D9B30F84}" type="pres">
      <dgm:prSet presAssocID="{E085FB48-F7B2-4368-BF8F-F841C63EEEBB}" presName="background2" presStyleLbl="asst1" presStyleIdx="2" presStyleCnt="4"/>
      <dgm:spPr/>
    </dgm:pt>
    <dgm:pt modelId="{EEDD83E1-90F5-46AE-953D-F38EA406DDA4}" type="pres">
      <dgm:prSet presAssocID="{E085FB48-F7B2-4368-BF8F-F841C63EEEBB}" presName="text2" presStyleLbl="fgAcc2" presStyleIdx="2" presStyleCnt="4">
        <dgm:presLayoutVars>
          <dgm:chPref val="3"/>
        </dgm:presLayoutVars>
      </dgm:prSet>
      <dgm:spPr/>
      <dgm:t>
        <a:bodyPr/>
        <a:lstStyle/>
        <a:p>
          <a:endParaRPr lang="el-GR"/>
        </a:p>
      </dgm:t>
    </dgm:pt>
    <dgm:pt modelId="{6BAEF356-5F39-46CB-8457-37CD354724D7}" type="pres">
      <dgm:prSet presAssocID="{E085FB48-F7B2-4368-BF8F-F841C63EEEBB}" presName="hierChild3" presStyleCnt="0"/>
      <dgm:spPr/>
    </dgm:pt>
    <dgm:pt modelId="{089B715C-806E-4577-B9A3-0F83CE543AB5}" type="pres">
      <dgm:prSet presAssocID="{99EE787B-7AB7-403E-AE4D-C06B16710EEB}" presName="Name10" presStyleLbl="parChTrans1D2" presStyleIdx="3" presStyleCnt="4"/>
      <dgm:spPr/>
      <dgm:t>
        <a:bodyPr/>
        <a:lstStyle/>
        <a:p>
          <a:endParaRPr lang="el-GR"/>
        </a:p>
      </dgm:t>
    </dgm:pt>
    <dgm:pt modelId="{8397B5DE-C2AE-4A82-B0CD-271025A204A0}" type="pres">
      <dgm:prSet presAssocID="{B75C1042-C4A8-4CB2-90F7-8E3E4A78B009}" presName="hierRoot2" presStyleCnt="0"/>
      <dgm:spPr/>
    </dgm:pt>
    <dgm:pt modelId="{396D0B7D-677A-472F-B0D1-6D67818A4F83}" type="pres">
      <dgm:prSet presAssocID="{B75C1042-C4A8-4CB2-90F7-8E3E4A78B009}" presName="composite2" presStyleCnt="0"/>
      <dgm:spPr/>
    </dgm:pt>
    <dgm:pt modelId="{9C048E29-A479-4E59-987E-1FF4A8415F25}" type="pres">
      <dgm:prSet presAssocID="{B75C1042-C4A8-4CB2-90F7-8E3E4A78B009}" presName="background2" presStyleLbl="asst1" presStyleIdx="3" presStyleCnt="4"/>
      <dgm:spPr/>
    </dgm:pt>
    <dgm:pt modelId="{8969D266-D75B-4954-8671-CDDAFB28CED2}" type="pres">
      <dgm:prSet presAssocID="{B75C1042-C4A8-4CB2-90F7-8E3E4A78B009}" presName="text2" presStyleLbl="fgAcc2" presStyleIdx="3" presStyleCnt="4">
        <dgm:presLayoutVars>
          <dgm:chPref val="3"/>
        </dgm:presLayoutVars>
      </dgm:prSet>
      <dgm:spPr/>
      <dgm:t>
        <a:bodyPr/>
        <a:lstStyle/>
        <a:p>
          <a:endParaRPr lang="el-GR"/>
        </a:p>
      </dgm:t>
    </dgm:pt>
    <dgm:pt modelId="{ADE06BD0-9F07-44FC-9A88-0A36124C3849}" type="pres">
      <dgm:prSet presAssocID="{B75C1042-C4A8-4CB2-90F7-8E3E4A78B009}" presName="hierChild3" presStyleCnt="0"/>
      <dgm:spPr/>
    </dgm:pt>
  </dgm:ptLst>
  <dgm:cxnLst>
    <dgm:cxn modelId="{A758D015-2D1E-42B0-9E7C-6B339A72249A}" srcId="{EB639905-1B45-4D3D-8A06-FA10C1AF688A}" destId="{EEC5A663-2B1E-4A26-A511-FCA2FADFF08D}" srcOrd="1" destOrd="0" parTransId="{258D5777-DF97-4D4D-ACE3-7900F21159A7}" sibTransId="{5B82CECA-087F-4CAF-A7A2-705A13B06B47}"/>
    <dgm:cxn modelId="{38DC5D7B-E916-40E6-A1E3-5931AEC95AEB}" srcId="{0554A9E0-BCD7-4EAE-9D61-00D52F815CBE}" destId="{EB639905-1B45-4D3D-8A06-FA10C1AF688A}" srcOrd="0" destOrd="0" parTransId="{D72555DA-0A8F-4E02-9B77-408E30AFD9ED}" sibTransId="{1773C41A-116E-4FD4-BC35-26DBEA2280CF}"/>
    <dgm:cxn modelId="{E9702E23-0424-4F7F-92C2-033BE3869E07}" type="presOf" srcId="{E085FB48-F7B2-4368-BF8F-F841C63EEEBB}" destId="{EEDD83E1-90F5-46AE-953D-F38EA406DDA4}" srcOrd="0" destOrd="0" presId="urn:microsoft.com/office/officeart/2005/8/layout/hierarchy1"/>
    <dgm:cxn modelId="{58D38922-3A01-4B30-919A-582C003A1ECA}" type="presOf" srcId="{99EE787B-7AB7-403E-AE4D-C06B16710EEB}" destId="{089B715C-806E-4577-B9A3-0F83CE543AB5}" srcOrd="0" destOrd="0" presId="urn:microsoft.com/office/officeart/2005/8/layout/hierarchy1"/>
    <dgm:cxn modelId="{616550BE-5CE0-4C4F-949E-AE5B33045B77}" type="presOf" srcId="{EB639905-1B45-4D3D-8A06-FA10C1AF688A}" destId="{7CBEB7DD-5141-4B8C-9FDC-665588828482}" srcOrd="0" destOrd="0" presId="urn:microsoft.com/office/officeart/2005/8/layout/hierarchy1"/>
    <dgm:cxn modelId="{6AF2ABCE-DC57-44A8-B12A-7168528B57DD}" type="presOf" srcId="{258D5777-DF97-4D4D-ACE3-7900F21159A7}" destId="{992C646E-EC8C-4B4A-BBFC-4151AB0A0BA6}" srcOrd="0" destOrd="0" presId="urn:microsoft.com/office/officeart/2005/8/layout/hierarchy1"/>
    <dgm:cxn modelId="{533E6CDE-6600-4EFB-A773-03BDE7332068}" srcId="{EB639905-1B45-4D3D-8A06-FA10C1AF688A}" destId="{A88FBC96-D707-4A0C-B6F1-7B3BA0B210E2}" srcOrd="0" destOrd="0" parTransId="{BF263077-F560-438E-BC0B-458394E6B0A5}" sibTransId="{65FC76C7-7CDB-40A7-BBBE-2FEE93312202}"/>
    <dgm:cxn modelId="{ED813588-FBD2-4969-8D73-0F14CA05F6E2}" type="presOf" srcId="{EEC5A663-2B1E-4A26-A511-FCA2FADFF08D}" destId="{0BF7455A-97F5-4479-8DBE-A37F552966CF}" srcOrd="0" destOrd="0" presId="urn:microsoft.com/office/officeart/2005/8/layout/hierarchy1"/>
    <dgm:cxn modelId="{CD68E9A1-1A5D-4C93-9390-F3DBEBBF26BA}" type="presOf" srcId="{A88FBC96-D707-4A0C-B6F1-7B3BA0B210E2}" destId="{63001169-7F07-469A-AAD6-69935245173A}" srcOrd="0" destOrd="0" presId="urn:microsoft.com/office/officeart/2005/8/layout/hierarchy1"/>
    <dgm:cxn modelId="{563CF361-5035-4C4E-82DB-3245E3442380}" type="presOf" srcId="{0554A9E0-BCD7-4EAE-9D61-00D52F815CBE}" destId="{C105FDE4-7E35-438A-8EDB-EDBE8779E923}" srcOrd="0" destOrd="0" presId="urn:microsoft.com/office/officeart/2005/8/layout/hierarchy1"/>
    <dgm:cxn modelId="{41D44C69-C23E-48A1-B9B1-3078F6684A58}" srcId="{EB639905-1B45-4D3D-8A06-FA10C1AF688A}" destId="{E085FB48-F7B2-4368-BF8F-F841C63EEEBB}" srcOrd="2" destOrd="0" parTransId="{2D940832-264A-4EC4-B310-313E1315CB5A}" sibTransId="{5F9C8080-1F78-41A6-B3C0-C828E14D8ABC}"/>
    <dgm:cxn modelId="{B3C02DDF-9047-49E3-B016-AF19A887134A}" type="presOf" srcId="{2D940832-264A-4EC4-B310-313E1315CB5A}" destId="{C3110282-B9DC-4EBE-A59B-5E45A5163BB3}" srcOrd="0" destOrd="0" presId="urn:microsoft.com/office/officeart/2005/8/layout/hierarchy1"/>
    <dgm:cxn modelId="{DB1E5ECF-DDCD-4650-A044-E5F66FD2286C}" type="presOf" srcId="{BF263077-F560-438E-BC0B-458394E6B0A5}" destId="{5647EEB3-B587-4D65-8EC7-96E7C85660E2}" srcOrd="0" destOrd="0" presId="urn:microsoft.com/office/officeart/2005/8/layout/hierarchy1"/>
    <dgm:cxn modelId="{A09BDDD7-CDE5-40B1-BB98-85EAA2323E81}" srcId="{EB639905-1B45-4D3D-8A06-FA10C1AF688A}" destId="{B75C1042-C4A8-4CB2-90F7-8E3E4A78B009}" srcOrd="3" destOrd="0" parTransId="{99EE787B-7AB7-403E-AE4D-C06B16710EEB}" sibTransId="{75B0CDE4-B3E0-408F-86D1-2763BC3794D8}"/>
    <dgm:cxn modelId="{70DB7755-1DCC-419D-820C-D9CE3C4545E3}" type="presOf" srcId="{B75C1042-C4A8-4CB2-90F7-8E3E4A78B009}" destId="{8969D266-D75B-4954-8671-CDDAFB28CED2}" srcOrd="0" destOrd="0" presId="urn:microsoft.com/office/officeart/2005/8/layout/hierarchy1"/>
    <dgm:cxn modelId="{8EF8DA58-B28E-4726-B23F-17F52E71B90F}" type="presParOf" srcId="{C105FDE4-7E35-438A-8EDB-EDBE8779E923}" destId="{241CC9C0-63DE-4BA2-90A5-9FCD3CBF0E4F}" srcOrd="0" destOrd="0" presId="urn:microsoft.com/office/officeart/2005/8/layout/hierarchy1"/>
    <dgm:cxn modelId="{BD880DDE-6C8D-4208-86BC-65E0E04CA69C}" type="presParOf" srcId="{241CC9C0-63DE-4BA2-90A5-9FCD3CBF0E4F}" destId="{E8CC2055-8D73-47CF-BF4A-B9A1F4576C17}" srcOrd="0" destOrd="0" presId="urn:microsoft.com/office/officeart/2005/8/layout/hierarchy1"/>
    <dgm:cxn modelId="{A4BB6C33-C2EF-445D-9C81-FAA677678AC2}" type="presParOf" srcId="{E8CC2055-8D73-47CF-BF4A-B9A1F4576C17}" destId="{851605BD-B8CD-48E0-8D81-E13A375CB923}" srcOrd="0" destOrd="0" presId="urn:microsoft.com/office/officeart/2005/8/layout/hierarchy1"/>
    <dgm:cxn modelId="{CFCD02B5-A998-4FFF-87DB-3722C1355C1D}" type="presParOf" srcId="{E8CC2055-8D73-47CF-BF4A-B9A1F4576C17}" destId="{7CBEB7DD-5141-4B8C-9FDC-665588828482}" srcOrd="1" destOrd="0" presId="urn:microsoft.com/office/officeart/2005/8/layout/hierarchy1"/>
    <dgm:cxn modelId="{3D1112DE-DA20-4709-8FF9-BFE3449218AB}" type="presParOf" srcId="{241CC9C0-63DE-4BA2-90A5-9FCD3CBF0E4F}" destId="{2BBABD93-A426-43C9-8D41-8F39734CFC96}" srcOrd="1" destOrd="0" presId="urn:microsoft.com/office/officeart/2005/8/layout/hierarchy1"/>
    <dgm:cxn modelId="{80762F60-06AC-4730-8264-4A55387BE5D4}" type="presParOf" srcId="{2BBABD93-A426-43C9-8D41-8F39734CFC96}" destId="{5647EEB3-B587-4D65-8EC7-96E7C85660E2}" srcOrd="0" destOrd="0" presId="urn:microsoft.com/office/officeart/2005/8/layout/hierarchy1"/>
    <dgm:cxn modelId="{C6B22098-B2E5-4619-A025-161677489630}" type="presParOf" srcId="{2BBABD93-A426-43C9-8D41-8F39734CFC96}" destId="{EF977C1A-40A6-4BC1-BE18-5A5F1646B351}" srcOrd="1" destOrd="0" presId="urn:microsoft.com/office/officeart/2005/8/layout/hierarchy1"/>
    <dgm:cxn modelId="{56DD1EC0-A103-4066-8B28-F4719CD5B286}" type="presParOf" srcId="{EF977C1A-40A6-4BC1-BE18-5A5F1646B351}" destId="{B75987CF-EC18-4E26-960D-F25450756DE8}" srcOrd="0" destOrd="0" presId="urn:microsoft.com/office/officeart/2005/8/layout/hierarchy1"/>
    <dgm:cxn modelId="{48873D21-DC39-42A5-9274-F38736977BFB}" type="presParOf" srcId="{B75987CF-EC18-4E26-960D-F25450756DE8}" destId="{19A87325-43D7-4D5B-8F72-C7CCF228A17B}" srcOrd="0" destOrd="0" presId="urn:microsoft.com/office/officeart/2005/8/layout/hierarchy1"/>
    <dgm:cxn modelId="{4DCBF3D7-D4C0-454D-BA51-B644FBD68E4E}" type="presParOf" srcId="{B75987CF-EC18-4E26-960D-F25450756DE8}" destId="{63001169-7F07-469A-AAD6-69935245173A}" srcOrd="1" destOrd="0" presId="urn:microsoft.com/office/officeart/2005/8/layout/hierarchy1"/>
    <dgm:cxn modelId="{AD3951C4-DDD3-4144-A4E4-03E18F32A5BC}" type="presParOf" srcId="{EF977C1A-40A6-4BC1-BE18-5A5F1646B351}" destId="{FFBD525D-5222-497A-BB38-28427F64F6E6}" srcOrd="1" destOrd="0" presId="urn:microsoft.com/office/officeart/2005/8/layout/hierarchy1"/>
    <dgm:cxn modelId="{0EB75098-A0DE-4212-81B1-7D82F3DA2E0E}" type="presParOf" srcId="{2BBABD93-A426-43C9-8D41-8F39734CFC96}" destId="{992C646E-EC8C-4B4A-BBFC-4151AB0A0BA6}" srcOrd="2" destOrd="0" presId="urn:microsoft.com/office/officeart/2005/8/layout/hierarchy1"/>
    <dgm:cxn modelId="{4D4AF227-39AC-4A84-9729-C0E0418B7F5C}" type="presParOf" srcId="{2BBABD93-A426-43C9-8D41-8F39734CFC96}" destId="{26CC1B12-65B6-4675-9554-A99000E4FB6F}" srcOrd="3" destOrd="0" presId="urn:microsoft.com/office/officeart/2005/8/layout/hierarchy1"/>
    <dgm:cxn modelId="{401BC208-BDF2-431A-AD8D-5F2B4A6E9216}" type="presParOf" srcId="{26CC1B12-65B6-4675-9554-A99000E4FB6F}" destId="{35E1508A-9BB2-4700-AF46-DF48A3A4CDDA}" srcOrd="0" destOrd="0" presId="urn:microsoft.com/office/officeart/2005/8/layout/hierarchy1"/>
    <dgm:cxn modelId="{58B31C14-6C63-42AB-A6DE-F941B17FF62C}" type="presParOf" srcId="{35E1508A-9BB2-4700-AF46-DF48A3A4CDDA}" destId="{E3AD7F03-A539-47AD-B371-8D0E964B86BF}" srcOrd="0" destOrd="0" presId="urn:microsoft.com/office/officeart/2005/8/layout/hierarchy1"/>
    <dgm:cxn modelId="{12C94E9F-AD24-4F00-8106-1E5B3EA8573C}" type="presParOf" srcId="{35E1508A-9BB2-4700-AF46-DF48A3A4CDDA}" destId="{0BF7455A-97F5-4479-8DBE-A37F552966CF}" srcOrd="1" destOrd="0" presId="urn:microsoft.com/office/officeart/2005/8/layout/hierarchy1"/>
    <dgm:cxn modelId="{032B4445-8193-4CAE-A74E-A9BE027C274C}" type="presParOf" srcId="{26CC1B12-65B6-4675-9554-A99000E4FB6F}" destId="{8DAED024-8654-4E5E-AB6F-574C3A497690}" srcOrd="1" destOrd="0" presId="urn:microsoft.com/office/officeart/2005/8/layout/hierarchy1"/>
    <dgm:cxn modelId="{881EDA5F-04F2-4547-B7D6-BCA9FC3698DE}" type="presParOf" srcId="{2BBABD93-A426-43C9-8D41-8F39734CFC96}" destId="{C3110282-B9DC-4EBE-A59B-5E45A5163BB3}" srcOrd="4" destOrd="0" presId="urn:microsoft.com/office/officeart/2005/8/layout/hierarchy1"/>
    <dgm:cxn modelId="{0E9A7C83-A904-4F3D-8F77-D1B095A62225}" type="presParOf" srcId="{2BBABD93-A426-43C9-8D41-8F39734CFC96}" destId="{A0AE1F98-E93A-4661-8F81-E307B42B1873}" srcOrd="5" destOrd="0" presId="urn:microsoft.com/office/officeart/2005/8/layout/hierarchy1"/>
    <dgm:cxn modelId="{7D9CB157-F17F-4B59-BE70-56B624E76D5D}" type="presParOf" srcId="{A0AE1F98-E93A-4661-8F81-E307B42B1873}" destId="{88C6A68F-AB9B-45AC-AF96-6604448760E7}" srcOrd="0" destOrd="0" presId="urn:microsoft.com/office/officeart/2005/8/layout/hierarchy1"/>
    <dgm:cxn modelId="{D108E21E-B333-490D-9E5A-760F33764756}" type="presParOf" srcId="{88C6A68F-AB9B-45AC-AF96-6604448760E7}" destId="{5983F6C5-D447-4DC7-A99D-5E68D9B30F84}" srcOrd="0" destOrd="0" presId="urn:microsoft.com/office/officeart/2005/8/layout/hierarchy1"/>
    <dgm:cxn modelId="{6A3B8A67-DFC7-4E31-98C1-4AA98E82FCC7}" type="presParOf" srcId="{88C6A68F-AB9B-45AC-AF96-6604448760E7}" destId="{EEDD83E1-90F5-46AE-953D-F38EA406DDA4}" srcOrd="1" destOrd="0" presId="urn:microsoft.com/office/officeart/2005/8/layout/hierarchy1"/>
    <dgm:cxn modelId="{72516AF2-8947-4DC0-AAD7-1FD23EE6BF7F}" type="presParOf" srcId="{A0AE1F98-E93A-4661-8F81-E307B42B1873}" destId="{6BAEF356-5F39-46CB-8457-37CD354724D7}" srcOrd="1" destOrd="0" presId="urn:microsoft.com/office/officeart/2005/8/layout/hierarchy1"/>
    <dgm:cxn modelId="{8A306FA4-2C7B-4C3C-A30C-B1F5E4CE748D}" type="presParOf" srcId="{2BBABD93-A426-43C9-8D41-8F39734CFC96}" destId="{089B715C-806E-4577-B9A3-0F83CE543AB5}" srcOrd="6" destOrd="0" presId="urn:microsoft.com/office/officeart/2005/8/layout/hierarchy1"/>
    <dgm:cxn modelId="{AA1B4054-27FC-448A-9BF9-90BC16ADDCAD}" type="presParOf" srcId="{2BBABD93-A426-43C9-8D41-8F39734CFC96}" destId="{8397B5DE-C2AE-4A82-B0CD-271025A204A0}" srcOrd="7" destOrd="0" presId="urn:microsoft.com/office/officeart/2005/8/layout/hierarchy1"/>
    <dgm:cxn modelId="{B5486A93-0F51-4265-ADBB-E27511DEDED2}" type="presParOf" srcId="{8397B5DE-C2AE-4A82-B0CD-271025A204A0}" destId="{396D0B7D-677A-472F-B0D1-6D67818A4F83}" srcOrd="0" destOrd="0" presId="urn:microsoft.com/office/officeart/2005/8/layout/hierarchy1"/>
    <dgm:cxn modelId="{650AFCCE-8DC5-4960-946D-DBCD1C6AA696}" type="presParOf" srcId="{396D0B7D-677A-472F-B0D1-6D67818A4F83}" destId="{9C048E29-A479-4E59-987E-1FF4A8415F25}" srcOrd="0" destOrd="0" presId="urn:microsoft.com/office/officeart/2005/8/layout/hierarchy1"/>
    <dgm:cxn modelId="{AE98FD95-4665-48F8-8813-6BC65F45C13A}" type="presParOf" srcId="{396D0B7D-677A-472F-B0D1-6D67818A4F83}" destId="{8969D266-D75B-4954-8671-CDDAFB28CED2}" srcOrd="1" destOrd="0" presId="urn:microsoft.com/office/officeart/2005/8/layout/hierarchy1"/>
    <dgm:cxn modelId="{3B06C0C6-5DA9-4192-B085-EA3DC937C15B}" type="presParOf" srcId="{8397B5DE-C2AE-4A82-B0CD-271025A204A0}" destId="{ADE06BD0-9F07-44FC-9A88-0A36124C3849}" srcOrd="1" destOrd="0" presId="urn:microsoft.com/office/officeart/2005/8/layout/hierarchy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554A9E0-BCD7-4EAE-9D61-00D52F815CBE}" type="doc">
      <dgm:prSet loTypeId="urn:microsoft.com/office/officeart/2005/8/layout/hierarchy1" loCatId="hierarchy" qsTypeId="urn:microsoft.com/office/officeart/2005/8/quickstyle/simple1#10" qsCatId="simple" csTypeId="urn:microsoft.com/office/officeart/2005/8/colors/accent1_2#14" csCatId="accent1" phldr="1"/>
      <dgm:spPr/>
      <dgm:t>
        <a:bodyPr/>
        <a:lstStyle/>
        <a:p>
          <a:endParaRPr lang="el-GR"/>
        </a:p>
      </dgm:t>
    </dgm:pt>
    <dgm:pt modelId="{EB639905-1B45-4D3D-8A06-FA10C1AF688A}">
      <dgm:prSet phldrT="[Text]"/>
      <dgm:spPr/>
      <dgm:t>
        <a:bodyPr/>
        <a:lstStyle/>
        <a:p>
          <a:r>
            <a:rPr lang="el-GR" dirty="0" smtClean="0"/>
            <a:t>Συνεχές Σεξουαλική Κακοποίηση παιδιού </a:t>
          </a:r>
          <a:endParaRPr lang="el-GR" dirty="0"/>
        </a:p>
      </dgm:t>
    </dgm:pt>
    <dgm:pt modelId="{D72555DA-0A8F-4E02-9B77-408E30AFD9ED}" type="parTrans" cxnId="{38DC5D7B-E916-40E6-A1E3-5931AEC95AEB}">
      <dgm:prSet/>
      <dgm:spPr/>
      <dgm:t>
        <a:bodyPr/>
        <a:lstStyle/>
        <a:p>
          <a:endParaRPr lang="el-GR"/>
        </a:p>
      </dgm:t>
    </dgm:pt>
    <dgm:pt modelId="{1773C41A-116E-4FD4-BC35-26DBEA2280CF}" type="sibTrans" cxnId="{38DC5D7B-E916-40E6-A1E3-5931AEC95AEB}">
      <dgm:prSet/>
      <dgm:spPr/>
      <dgm:t>
        <a:bodyPr/>
        <a:lstStyle/>
        <a:p>
          <a:endParaRPr lang="el-GR"/>
        </a:p>
      </dgm:t>
    </dgm:pt>
    <dgm:pt modelId="{A88FBC96-D707-4A0C-B6F1-7B3BA0B210E2}" type="asst">
      <dgm:prSet phldrT="[Text]"/>
      <dgm:spPr/>
      <dgm:t>
        <a:bodyPr/>
        <a:lstStyle/>
        <a:p>
          <a:r>
            <a:rPr lang="el-GR" dirty="0" smtClean="0"/>
            <a:t>Έκθεση σε πορνογραφικό υλικό</a:t>
          </a:r>
          <a:endParaRPr lang="en-US" dirty="0" smtClean="0"/>
        </a:p>
        <a:p>
          <a:endParaRPr lang="el-GR" dirty="0"/>
        </a:p>
      </dgm:t>
    </dgm:pt>
    <dgm:pt modelId="{BF263077-F560-438E-BC0B-458394E6B0A5}" type="parTrans" cxnId="{533E6CDE-6600-4EFB-A773-03BDE7332068}">
      <dgm:prSet/>
      <dgm:spPr/>
      <dgm:t>
        <a:bodyPr/>
        <a:lstStyle/>
        <a:p>
          <a:endParaRPr lang="el-GR"/>
        </a:p>
      </dgm:t>
    </dgm:pt>
    <dgm:pt modelId="{65FC76C7-7CDB-40A7-BBBE-2FEE93312202}" type="sibTrans" cxnId="{533E6CDE-6600-4EFB-A773-03BDE7332068}">
      <dgm:prSet/>
      <dgm:spPr/>
      <dgm:t>
        <a:bodyPr/>
        <a:lstStyle/>
        <a:p>
          <a:endParaRPr lang="el-GR"/>
        </a:p>
      </dgm:t>
    </dgm:pt>
    <dgm:pt modelId="{EEC5A663-2B1E-4A26-A511-FCA2FADFF08D}" type="asst">
      <dgm:prSet phldrT="[Text]"/>
      <dgm:spPr/>
      <dgm:t>
        <a:bodyPr/>
        <a:lstStyle/>
        <a:p>
          <a:r>
            <a:rPr lang="el-GR" dirty="0" smtClean="0"/>
            <a:t>Λεκτική σεξουαλική επίθεση</a:t>
          </a:r>
          <a:endParaRPr lang="en-US" dirty="0" smtClean="0"/>
        </a:p>
        <a:p>
          <a:endParaRPr lang="el-GR" dirty="0"/>
        </a:p>
      </dgm:t>
    </dgm:pt>
    <dgm:pt modelId="{258D5777-DF97-4D4D-ACE3-7900F21159A7}" type="parTrans" cxnId="{A758D015-2D1E-42B0-9E7C-6B339A72249A}">
      <dgm:prSet/>
      <dgm:spPr/>
      <dgm:t>
        <a:bodyPr/>
        <a:lstStyle/>
        <a:p>
          <a:endParaRPr lang="el-GR"/>
        </a:p>
      </dgm:t>
    </dgm:pt>
    <dgm:pt modelId="{5B82CECA-087F-4CAF-A7A2-705A13B06B47}" type="sibTrans" cxnId="{A758D015-2D1E-42B0-9E7C-6B339A72249A}">
      <dgm:prSet/>
      <dgm:spPr/>
      <dgm:t>
        <a:bodyPr/>
        <a:lstStyle/>
        <a:p>
          <a:endParaRPr lang="el-GR"/>
        </a:p>
      </dgm:t>
    </dgm:pt>
    <dgm:pt modelId="{E085FB48-F7B2-4368-BF8F-F841C63EEEBB}" type="asst">
      <dgm:prSet phldrT="[Text]"/>
      <dgm:spPr/>
      <dgm:t>
        <a:bodyPr/>
        <a:lstStyle/>
        <a:p>
          <a:r>
            <a:rPr lang="el-GR" dirty="0" smtClean="0"/>
            <a:t>Σεξουαλική επίθεση που περιλαμβάνει φυσική επαφή</a:t>
          </a:r>
          <a:endParaRPr lang="en-US" dirty="0" smtClean="0"/>
        </a:p>
        <a:p>
          <a:endParaRPr lang="el-GR" dirty="0"/>
        </a:p>
      </dgm:t>
    </dgm:pt>
    <dgm:pt modelId="{2D940832-264A-4EC4-B310-313E1315CB5A}" type="parTrans" cxnId="{41D44C69-C23E-48A1-B9B1-3078F6684A58}">
      <dgm:prSet/>
      <dgm:spPr/>
      <dgm:t>
        <a:bodyPr/>
        <a:lstStyle/>
        <a:p>
          <a:endParaRPr lang="el-GR"/>
        </a:p>
      </dgm:t>
    </dgm:pt>
    <dgm:pt modelId="{5F9C8080-1F78-41A6-B3C0-C828E14D8ABC}" type="sibTrans" cxnId="{41D44C69-C23E-48A1-B9B1-3078F6684A58}">
      <dgm:prSet/>
      <dgm:spPr/>
      <dgm:t>
        <a:bodyPr/>
        <a:lstStyle/>
        <a:p>
          <a:endParaRPr lang="el-GR"/>
        </a:p>
      </dgm:t>
    </dgm:pt>
    <dgm:pt modelId="{EC38F714-3CE8-4DC1-8682-F31AC76EE46D}">
      <dgm:prSet/>
      <dgm:spPr/>
      <dgm:t>
        <a:bodyPr/>
        <a:lstStyle/>
        <a:p>
          <a:r>
            <a:rPr lang="el-GR" dirty="0"/>
            <a:t>Σεξουαλική παραβίαση / βιασμός</a:t>
          </a:r>
          <a:endParaRPr lang="en-US" dirty="0"/>
        </a:p>
      </dgm:t>
    </dgm:pt>
    <dgm:pt modelId="{B9F3BA0C-854E-4521-B3D9-F2ABCAF7F77F}" type="parTrans" cxnId="{D313CB01-4536-4A94-81A6-C6FC99E2505A}">
      <dgm:prSet/>
      <dgm:spPr/>
      <dgm:t>
        <a:bodyPr/>
        <a:lstStyle/>
        <a:p>
          <a:endParaRPr lang="en-US"/>
        </a:p>
      </dgm:t>
    </dgm:pt>
    <dgm:pt modelId="{1FCF9A26-20F2-469C-9234-45DFB49CF98E}" type="sibTrans" cxnId="{D313CB01-4536-4A94-81A6-C6FC99E2505A}">
      <dgm:prSet/>
      <dgm:spPr/>
      <dgm:t>
        <a:bodyPr/>
        <a:lstStyle/>
        <a:p>
          <a:endParaRPr lang="en-US"/>
        </a:p>
      </dgm:t>
    </dgm:pt>
    <dgm:pt modelId="{C105FDE4-7E35-438A-8EDB-EDBE8779E923}" type="pres">
      <dgm:prSet presAssocID="{0554A9E0-BCD7-4EAE-9D61-00D52F815CBE}" presName="hierChild1" presStyleCnt="0">
        <dgm:presLayoutVars>
          <dgm:chPref val="1"/>
          <dgm:dir/>
          <dgm:animOne val="branch"/>
          <dgm:animLvl val="lvl"/>
          <dgm:resizeHandles/>
        </dgm:presLayoutVars>
      </dgm:prSet>
      <dgm:spPr/>
      <dgm:t>
        <a:bodyPr/>
        <a:lstStyle/>
        <a:p>
          <a:endParaRPr lang="el-GR"/>
        </a:p>
      </dgm:t>
    </dgm:pt>
    <dgm:pt modelId="{241CC9C0-63DE-4BA2-90A5-9FCD3CBF0E4F}" type="pres">
      <dgm:prSet presAssocID="{EB639905-1B45-4D3D-8A06-FA10C1AF688A}" presName="hierRoot1" presStyleCnt="0"/>
      <dgm:spPr/>
    </dgm:pt>
    <dgm:pt modelId="{E8CC2055-8D73-47CF-BF4A-B9A1F4576C17}" type="pres">
      <dgm:prSet presAssocID="{EB639905-1B45-4D3D-8A06-FA10C1AF688A}" presName="composite" presStyleCnt="0"/>
      <dgm:spPr/>
    </dgm:pt>
    <dgm:pt modelId="{851605BD-B8CD-48E0-8D81-E13A375CB923}" type="pres">
      <dgm:prSet presAssocID="{EB639905-1B45-4D3D-8A06-FA10C1AF688A}" presName="background" presStyleLbl="node0" presStyleIdx="0" presStyleCnt="1"/>
      <dgm:spPr/>
    </dgm:pt>
    <dgm:pt modelId="{7CBEB7DD-5141-4B8C-9FDC-665588828482}" type="pres">
      <dgm:prSet presAssocID="{EB639905-1B45-4D3D-8A06-FA10C1AF688A}" presName="text" presStyleLbl="fgAcc0" presStyleIdx="0" presStyleCnt="1">
        <dgm:presLayoutVars>
          <dgm:chPref val="3"/>
        </dgm:presLayoutVars>
      </dgm:prSet>
      <dgm:spPr/>
      <dgm:t>
        <a:bodyPr/>
        <a:lstStyle/>
        <a:p>
          <a:endParaRPr lang="el-GR"/>
        </a:p>
      </dgm:t>
    </dgm:pt>
    <dgm:pt modelId="{2BBABD93-A426-43C9-8D41-8F39734CFC96}" type="pres">
      <dgm:prSet presAssocID="{EB639905-1B45-4D3D-8A06-FA10C1AF688A}" presName="hierChild2" presStyleCnt="0"/>
      <dgm:spPr/>
    </dgm:pt>
    <dgm:pt modelId="{5647EEB3-B587-4D65-8EC7-96E7C85660E2}" type="pres">
      <dgm:prSet presAssocID="{BF263077-F560-438E-BC0B-458394E6B0A5}" presName="Name10" presStyleLbl="parChTrans1D2" presStyleIdx="0" presStyleCnt="4"/>
      <dgm:spPr/>
      <dgm:t>
        <a:bodyPr/>
        <a:lstStyle/>
        <a:p>
          <a:endParaRPr lang="el-GR"/>
        </a:p>
      </dgm:t>
    </dgm:pt>
    <dgm:pt modelId="{EF977C1A-40A6-4BC1-BE18-5A5F1646B351}" type="pres">
      <dgm:prSet presAssocID="{A88FBC96-D707-4A0C-B6F1-7B3BA0B210E2}" presName="hierRoot2" presStyleCnt="0"/>
      <dgm:spPr/>
    </dgm:pt>
    <dgm:pt modelId="{B75987CF-EC18-4E26-960D-F25450756DE8}" type="pres">
      <dgm:prSet presAssocID="{A88FBC96-D707-4A0C-B6F1-7B3BA0B210E2}" presName="composite2" presStyleCnt="0"/>
      <dgm:spPr/>
    </dgm:pt>
    <dgm:pt modelId="{19A87325-43D7-4D5B-8F72-C7CCF228A17B}" type="pres">
      <dgm:prSet presAssocID="{A88FBC96-D707-4A0C-B6F1-7B3BA0B210E2}" presName="background2" presStyleLbl="asst1" presStyleIdx="0" presStyleCnt="3"/>
      <dgm:spPr/>
    </dgm:pt>
    <dgm:pt modelId="{63001169-7F07-469A-AAD6-69935245173A}" type="pres">
      <dgm:prSet presAssocID="{A88FBC96-D707-4A0C-B6F1-7B3BA0B210E2}" presName="text2" presStyleLbl="fgAcc2" presStyleIdx="0" presStyleCnt="4">
        <dgm:presLayoutVars>
          <dgm:chPref val="3"/>
        </dgm:presLayoutVars>
      </dgm:prSet>
      <dgm:spPr/>
      <dgm:t>
        <a:bodyPr/>
        <a:lstStyle/>
        <a:p>
          <a:endParaRPr lang="el-GR"/>
        </a:p>
      </dgm:t>
    </dgm:pt>
    <dgm:pt modelId="{FFBD525D-5222-497A-BB38-28427F64F6E6}" type="pres">
      <dgm:prSet presAssocID="{A88FBC96-D707-4A0C-B6F1-7B3BA0B210E2}" presName="hierChild3" presStyleCnt="0"/>
      <dgm:spPr/>
    </dgm:pt>
    <dgm:pt modelId="{992C646E-EC8C-4B4A-BBFC-4151AB0A0BA6}" type="pres">
      <dgm:prSet presAssocID="{258D5777-DF97-4D4D-ACE3-7900F21159A7}" presName="Name10" presStyleLbl="parChTrans1D2" presStyleIdx="1" presStyleCnt="4"/>
      <dgm:spPr/>
      <dgm:t>
        <a:bodyPr/>
        <a:lstStyle/>
        <a:p>
          <a:endParaRPr lang="el-GR"/>
        </a:p>
      </dgm:t>
    </dgm:pt>
    <dgm:pt modelId="{26CC1B12-65B6-4675-9554-A99000E4FB6F}" type="pres">
      <dgm:prSet presAssocID="{EEC5A663-2B1E-4A26-A511-FCA2FADFF08D}" presName="hierRoot2" presStyleCnt="0"/>
      <dgm:spPr/>
    </dgm:pt>
    <dgm:pt modelId="{35E1508A-9BB2-4700-AF46-DF48A3A4CDDA}" type="pres">
      <dgm:prSet presAssocID="{EEC5A663-2B1E-4A26-A511-FCA2FADFF08D}" presName="composite2" presStyleCnt="0"/>
      <dgm:spPr/>
    </dgm:pt>
    <dgm:pt modelId="{E3AD7F03-A539-47AD-B371-8D0E964B86BF}" type="pres">
      <dgm:prSet presAssocID="{EEC5A663-2B1E-4A26-A511-FCA2FADFF08D}" presName="background2" presStyleLbl="asst1" presStyleIdx="1" presStyleCnt="3"/>
      <dgm:spPr/>
    </dgm:pt>
    <dgm:pt modelId="{0BF7455A-97F5-4479-8DBE-A37F552966CF}" type="pres">
      <dgm:prSet presAssocID="{EEC5A663-2B1E-4A26-A511-FCA2FADFF08D}" presName="text2" presStyleLbl="fgAcc2" presStyleIdx="1" presStyleCnt="4">
        <dgm:presLayoutVars>
          <dgm:chPref val="3"/>
        </dgm:presLayoutVars>
      </dgm:prSet>
      <dgm:spPr/>
      <dgm:t>
        <a:bodyPr/>
        <a:lstStyle/>
        <a:p>
          <a:endParaRPr lang="el-GR"/>
        </a:p>
      </dgm:t>
    </dgm:pt>
    <dgm:pt modelId="{8DAED024-8654-4E5E-AB6F-574C3A497690}" type="pres">
      <dgm:prSet presAssocID="{EEC5A663-2B1E-4A26-A511-FCA2FADFF08D}" presName="hierChild3" presStyleCnt="0"/>
      <dgm:spPr/>
    </dgm:pt>
    <dgm:pt modelId="{C3110282-B9DC-4EBE-A59B-5E45A5163BB3}" type="pres">
      <dgm:prSet presAssocID="{2D940832-264A-4EC4-B310-313E1315CB5A}" presName="Name10" presStyleLbl="parChTrans1D2" presStyleIdx="2" presStyleCnt="4"/>
      <dgm:spPr/>
      <dgm:t>
        <a:bodyPr/>
        <a:lstStyle/>
        <a:p>
          <a:endParaRPr lang="el-GR"/>
        </a:p>
      </dgm:t>
    </dgm:pt>
    <dgm:pt modelId="{A0AE1F98-E93A-4661-8F81-E307B42B1873}" type="pres">
      <dgm:prSet presAssocID="{E085FB48-F7B2-4368-BF8F-F841C63EEEBB}" presName="hierRoot2" presStyleCnt="0"/>
      <dgm:spPr/>
    </dgm:pt>
    <dgm:pt modelId="{88C6A68F-AB9B-45AC-AF96-6604448760E7}" type="pres">
      <dgm:prSet presAssocID="{E085FB48-F7B2-4368-BF8F-F841C63EEEBB}" presName="composite2" presStyleCnt="0"/>
      <dgm:spPr/>
    </dgm:pt>
    <dgm:pt modelId="{5983F6C5-D447-4DC7-A99D-5E68D9B30F84}" type="pres">
      <dgm:prSet presAssocID="{E085FB48-F7B2-4368-BF8F-F841C63EEEBB}" presName="background2" presStyleLbl="asst1" presStyleIdx="2" presStyleCnt="3"/>
      <dgm:spPr/>
    </dgm:pt>
    <dgm:pt modelId="{EEDD83E1-90F5-46AE-953D-F38EA406DDA4}" type="pres">
      <dgm:prSet presAssocID="{E085FB48-F7B2-4368-BF8F-F841C63EEEBB}" presName="text2" presStyleLbl="fgAcc2" presStyleIdx="2" presStyleCnt="4">
        <dgm:presLayoutVars>
          <dgm:chPref val="3"/>
        </dgm:presLayoutVars>
      </dgm:prSet>
      <dgm:spPr/>
      <dgm:t>
        <a:bodyPr/>
        <a:lstStyle/>
        <a:p>
          <a:endParaRPr lang="el-GR"/>
        </a:p>
      </dgm:t>
    </dgm:pt>
    <dgm:pt modelId="{6BAEF356-5F39-46CB-8457-37CD354724D7}" type="pres">
      <dgm:prSet presAssocID="{E085FB48-F7B2-4368-BF8F-F841C63EEEBB}" presName="hierChild3" presStyleCnt="0"/>
      <dgm:spPr/>
    </dgm:pt>
    <dgm:pt modelId="{6A674735-8679-4371-902E-A6E6143DFA98}" type="pres">
      <dgm:prSet presAssocID="{B9F3BA0C-854E-4521-B3D9-F2ABCAF7F77F}" presName="Name10" presStyleLbl="parChTrans1D2" presStyleIdx="3" presStyleCnt="4"/>
      <dgm:spPr/>
      <dgm:t>
        <a:bodyPr/>
        <a:lstStyle/>
        <a:p>
          <a:endParaRPr lang="en-US"/>
        </a:p>
      </dgm:t>
    </dgm:pt>
    <dgm:pt modelId="{0B38D6AC-6ADE-4E35-B3DE-122F17D20481}" type="pres">
      <dgm:prSet presAssocID="{EC38F714-3CE8-4DC1-8682-F31AC76EE46D}" presName="hierRoot2" presStyleCnt="0"/>
      <dgm:spPr/>
    </dgm:pt>
    <dgm:pt modelId="{207E8931-F37C-42EB-9C2B-56D00A054992}" type="pres">
      <dgm:prSet presAssocID="{EC38F714-3CE8-4DC1-8682-F31AC76EE46D}" presName="composite2" presStyleCnt="0"/>
      <dgm:spPr/>
    </dgm:pt>
    <dgm:pt modelId="{5C1E7A0A-7B67-45A1-8E67-F8E77F9F0E61}" type="pres">
      <dgm:prSet presAssocID="{EC38F714-3CE8-4DC1-8682-F31AC76EE46D}" presName="background2" presStyleLbl="node2" presStyleIdx="0" presStyleCnt="1"/>
      <dgm:spPr/>
    </dgm:pt>
    <dgm:pt modelId="{71B1FD4A-F3DD-4D3C-958F-8EAB6E935D4A}" type="pres">
      <dgm:prSet presAssocID="{EC38F714-3CE8-4DC1-8682-F31AC76EE46D}" presName="text2" presStyleLbl="fgAcc2" presStyleIdx="3" presStyleCnt="4">
        <dgm:presLayoutVars>
          <dgm:chPref val="3"/>
        </dgm:presLayoutVars>
      </dgm:prSet>
      <dgm:spPr/>
      <dgm:t>
        <a:bodyPr/>
        <a:lstStyle/>
        <a:p>
          <a:endParaRPr lang="en-US"/>
        </a:p>
      </dgm:t>
    </dgm:pt>
    <dgm:pt modelId="{362EE17F-1820-400D-BB4C-676BE94D6025}" type="pres">
      <dgm:prSet presAssocID="{EC38F714-3CE8-4DC1-8682-F31AC76EE46D}" presName="hierChild3" presStyleCnt="0"/>
      <dgm:spPr/>
    </dgm:pt>
  </dgm:ptLst>
  <dgm:cxnLst>
    <dgm:cxn modelId="{A758D015-2D1E-42B0-9E7C-6B339A72249A}" srcId="{EB639905-1B45-4D3D-8A06-FA10C1AF688A}" destId="{EEC5A663-2B1E-4A26-A511-FCA2FADFF08D}" srcOrd="1" destOrd="0" parTransId="{258D5777-DF97-4D4D-ACE3-7900F21159A7}" sibTransId="{5B82CECA-087F-4CAF-A7A2-705A13B06B47}"/>
    <dgm:cxn modelId="{38DC5D7B-E916-40E6-A1E3-5931AEC95AEB}" srcId="{0554A9E0-BCD7-4EAE-9D61-00D52F815CBE}" destId="{EB639905-1B45-4D3D-8A06-FA10C1AF688A}" srcOrd="0" destOrd="0" parTransId="{D72555DA-0A8F-4E02-9B77-408E30AFD9ED}" sibTransId="{1773C41A-116E-4FD4-BC35-26DBEA2280CF}"/>
    <dgm:cxn modelId="{D313CB01-4536-4A94-81A6-C6FC99E2505A}" srcId="{EB639905-1B45-4D3D-8A06-FA10C1AF688A}" destId="{EC38F714-3CE8-4DC1-8682-F31AC76EE46D}" srcOrd="3" destOrd="0" parTransId="{B9F3BA0C-854E-4521-B3D9-F2ABCAF7F77F}" sibTransId="{1FCF9A26-20F2-469C-9234-45DFB49CF98E}"/>
    <dgm:cxn modelId="{0E7E4E3C-59BF-4C0A-A687-3B37B6E90DEB}" type="presOf" srcId="{EB639905-1B45-4D3D-8A06-FA10C1AF688A}" destId="{7CBEB7DD-5141-4B8C-9FDC-665588828482}" srcOrd="0" destOrd="0" presId="urn:microsoft.com/office/officeart/2005/8/layout/hierarchy1"/>
    <dgm:cxn modelId="{297257F6-4E17-423A-99CE-DC661378A91D}" type="presOf" srcId="{0554A9E0-BCD7-4EAE-9D61-00D52F815CBE}" destId="{C105FDE4-7E35-438A-8EDB-EDBE8779E923}" srcOrd="0" destOrd="0" presId="urn:microsoft.com/office/officeart/2005/8/layout/hierarchy1"/>
    <dgm:cxn modelId="{533E6CDE-6600-4EFB-A773-03BDE7332068}" srcId="{EB639905-1B45-4D3D-8A06-FA10C1AF688A}" destId="{A88FBC96-D707-4A0C-B6F1-7B3BA0B210E2}" srcOrd="0" destOrd="0" parTransId="{BF263077-F560-438E-BC0B-458394E6B0A5}" sibTransId="{65FC76C7-7CDB-40A7-BBBE-2FEE93312202}"/>
    <dgm:cxn modelId="{F9217866-E1BB-4269-9C11-45C26BFC92CF}" type="presOf" srcId="{BF263077-F560-438E-BC0B-458394E6B0A5}" destId="{5647EEB3-B587-4D65-8EC7-96E7C85660E2}" srcOrd="0" destOrd="0" presId="urn:microsoft.com/office/officeart/2005/8/layout/hierarchy1"/>
    <dgm:cxn modelId="{2B6C8ABE-0A75-4845-B7BD-6E9B571AF72E}" type="presOf" srcId="{EEC5A663-2B1E-4A26-A511-FCA2FADFF08D}" destId="{0BF7455A-97F5-4479-8DBE-A37F552966CF}" srcOrd="0" destOrd="0" presId="urn:microsoft.com/office/officeart/2005/8/layout/hierarchy1"/>
    <dgm:cxn modelId="{41D44C69-C23E-48A1-B9B1-3078F6684A58}" srcId="{EB639905-1B45-4D3D-8A06-FA10C1AF688A}" destId="{E085FB48-F7B2-4368-BF8F-F841C63EEEBB}" srcOrd="2" destOrd="0" parTransId="{2D940832-264A-4EC4-B310-313E1315CB5A}" sibTransId="{5F9C8080-1F78-41A6-B3C0-C828E14D8ABC}"/>
    <dgm:cxn modelId="{8A8DBBD8-36EA-4025-AAB1-F0AE2A7D5BB3}" type="presOf" srcId="{A88FBC96-D707-4A0C-B6F1-7B3BA0B210E2}" destId="{63001169-7F07-469A-AAD6-69935245173A}" srcOrd="0" destOrd="0" presId="urn:microsoft.com/office/officeart/2005/8/layout/hierarchy1"/>
    <dgm:cxn modelId="{F4315EA4-3E55-4C42-ADCF-88E3A00C7E75}" type="presOf" srcId="{EC38F714-3CE8-4DC1-8682-F31AC76EE46D}" destId="{71B1FD4A-F3DD-4D3C-958F-8EAB6E935D4A}" srcOrd="0" destOrd="0" presId="urn:microsoft.com/office/officeart/2005/8/layout/hierarchy1"/>
    <dgm:cxn modelId="{843A1B04-8D65-407D-AF04-8F9B3318E2B5}" type="presOf" srcId="{258D5777-DF97-4D4D-ACE3-7900F21159A7}" destId="{992C646E-EC8C-4B4A-BBFC-4151AB0A0BA6}" srcOrd="0" destOrd="0" presId="urn:microsoft.com/office/officeart/2005/8/layout/hierarchy1"/>
    <dgm:cxn modelId="{E318D1BD-A7E8-46D6-93BD-126148B45185}" type="presOf" srcId="{E085FB48-F7B2-4368-BF8F-F841C63EEEBB}" destId="{EEDD83E1-90F5-46AE-953D-F38EA406DDA4}" srcOrd="0" destOrd="0" presId="urn:microsoft.com/office/officeart/2005/8/layout/hierarchy1"/>
    <dgm:cxn modelId="{746B86F1-A37C-4C05-800E-10BA0045F9C8}" type="presOf" srcId="{B9F3BA0C-854E-4521-B3D9-F2ABCAF7F77F}" destId="{6A674735-8679-4371-902E-A6E6143DFA98}" srcOrd="0" destOrd="0" presId="urn:microsoft.com/office/officeart/2005/8/layout/hierarchy1"/>
    <dgm:cxn modelId="{C224651C-B02B-47E4-BEF2-1A044A94715B}" type="presOf" srcId="{2D940832-264A-4EC4-B310-313E1315CB5A}" destId="{C3110282-B9DC-4EBE-A59B-5E45A5163BB3}" srcOrd="0" destOrd="0" presId="urn:microsoft.com/office/officeart/2005/8/layout/hierarchy1"/>
    <dgm:cxn modelId="{C39E7F17-7977-4E83-B746-57E0DF9771E4}" type="presParOf" srcId="{C105FDE4-7E35-438A-8EDB-EDBE8779E923}" destId="{241CC9C0-63DE-4BA2-90A5-9FCD3CBF0E4F}" srcOrd="0" destOrd="0" presId="urn:microsoft.com/office/officeart/2005/8/layout/hierarchy1"/>
    <dgm:cxn modelId="{07223D50-B7BD-48A5-9969-2445D4C89BC3}" type="presParOf" srcId="{241CC9C0-63DE-4BA2-90A5-9FCD3CBF0E4F}" destId="{E8CC2055-8D73-47CF-BF4A-B9A1F4576C17}" srcOrd="0" destOrd="0" presId="urn:microsoft.com/office/officeart/2005/8/layout/hierarchy1"/>
    <dgm:cxn modelId="{E4F1E031-2123-4609-96B5-7499A167CF7D}" type="presParOf" srcId="{E8CC2055-8D73-47CF-BF4A-B9A1F4576C17}" destId="{851605BD-B8CD-48E0-8D81-E13A375CB923}" srcOrd="0" destOrd="0" presId="urn:microsoft.com/office/officeart/2005/8/layout/hierarchy1"/>
    <dgm:cxn modelId="{6885E730-99EB-484A-88CF-0735D95CC142}" type="presParOf" srcId="{E8CC2055-8D73-47CF-BF4A-B9A1F4576C17}" destId="{7CBEB7DD-5141-4B8C-9FDC-665588828482}" srcOrd="1" destOrd="0" presId="urn:microsoft.com/office/officeart/2005/8/layout/hierarchy1"/>
    <dgm:cxn modelId="{2F818334-D2D8-4811-8BA6-CC27B4B8B412}" type="presParOf" srcId="{241CC9C0-63DE-4BA2-90A5-9FCD3CBF0E4F}" destId="{2BBABD93-A426-43C9-8D41-8F39734CFC96}" srcOrd="1" destOrd="0" presId="urn:microsoft.com/office/officeart/2005/8/layout/hierarchy1"/>
    <dgm:cxn modelId="{761A6F65-641D-48BF-B7AB-8D6135B832AA}" type="presParOf" srcId="{2BBABD93-A426-43C9-8D41-8F39734CFC96}" destId="{5647EEB3-B587-4D65-8EC7-96E7C85660E2}" srcOrd="0" destOrd="0" presId="urn:microsoft.com/office/officeart/2005/8/layout/hierarchy1"/>
    <dgm:cxn modelId="{16D39965-ADC2-4EA1-A265-E60C4FBE1E41}" type="presParOf" srcId="{2BBABD93-A426-43C9-8D41-8F39734CFC96}" destId="{EF977C1A-40A6-4BC1-BE18-5A5F1646B351}" srcOrd="1" destOrd="0" presId="urn:microsoft.com/office/officeart/2005/8/layout/hierarchy1"/>
    <dgm:cxn modelId="{0732CF06-CC33-4E25-BD50-507B090A15AC}" type="presParOf" srcId="{EF977C1A-40A6-4BC1-BE18-5A5F1646B351}" destId="{B75987CF-EC18-4E26-960D-F25450756DE8}" srcOrd="0" destOrd="0" presId="urn:microsoft.com/office/officeart/2005/8/layout/hierarchy1"/>
    <dgm:cxn modelId="{A8C18EDA-EDD8-4534-B40A-DFFFD95C6AD5}" type="presParOf" srcId="{B75987CF-EC18-4E26-960D-F25450756DE8}" destId="{19A87325-43D7-4D5B-8F72-C7CCF228A17B}" srcOrd="0" destOrd="0" presId="urn:microsoft.com/office/officeart/2005/8/layout/hierarchy1"/>
    <dgm:cxn modelId="{9FF75DE8-0F97-4017-9B49-B55BAD35D4FA}" type="presParOf" srcId="{B75987CF-EC18-4E26-960D-F25450756DE8}" destId="{63001169-7F07-469A-AAD6-69935245173A}" srcOrd="1" destOrd="0" presId="urn:microsoft.com/office/officeart/2005/8/layout/hierarchy1"/>
    <dgm:cxn modelId="{A4926ABB-3FE0-430D-9425-7D361145F54E}" type="presParOf" srcId="{EF977C1A-40A6-4BC1-BE18-5A5F1646B351}" destId="{FFBD525D-5222-497A-BB38-28427F64F6E6}" srcOrd="1" destOrd="0" presId="urn:microsoft.com/office/officeart/2005/8/layout/hierarchy1"/>
    <dgm:cxn modelId="{197E7960-26C4-40BE-A8EB-3300F30BDA36}" type="presParOf" srcId="{2BBABD93-A426-43C9-8D41-8F39734CFC96}" destId="{992C646E-EC8C-4B4A-BBFC-4151AB0A0BA6}" srcOrd="2" destOrd="0" presId="urn:microsoft.com/office/officeart/2005/8/layout/hierarchy1"/>
    <dgm:cxn modelId="{7E6F27EB-7934-4D67-98FA-16FF63DAC12E}" type="presParOf" srcId="{2BBABD93-A426-43C9-8D41-8F39734CFC96}" destId="{26CC1B12-65B6-4675-9554-A99000E4FB6F}" srcOrd="3" destOrd="0" presId="urn:microsoft.com/office/officeart/2005/8/layout/hierarchy1"/>
    <dgm:cxn modelId="{F816265F-CCC3-437B-AD35-BBCA86D0F032}" type="presParOf" srcId="{26CC1B12-65B6-4675-9554-A99000E4FB6F}" destId="{35E1508A-9BB2-4700-AF46-DF48A3A4CDDA}" srcOrd="0" destOrd="0" presId="urn:microsoft.com/office/officeart/2005/8/layout/hierarchy1"/>
    <dgm:cxn modelId="{7F7D6B27-500E-4A03-9064-DEF6DDF2C260}" type="presParOf" srcId="{35E1508A-9BB2-4700-AF46-DF48A3A4CDDA}" destId="{E3AD7F03-A539-47AD-B371-8D0E964B86BF}" srcOrd="0" destOrd="0" presId="urn:microsoft.com/office/officeart/2005/8/layout/hierarchy1"/>
    <dgm:cxn modelId="{2DA19253-0E65-4EB4-8378-C9449AA1394C}" type="presParOf" srcId="{35E1508A-9BB2-4700-AF46-DF48A3A4CDDA}" destId="{0BF7455A-97F5-4479-8DBE-A37F552966CF}" srcOrd="1" destOrd="0" presId="urn:microsoft.com/office/officeart/2005/8/layout/hierarchy1"/>
    <dgm:cxn modelId="{139AA374-F76E-44C3-A766-22113B6C38E3}" type="presParOf" srcId="{26CC1B12-65B6-4675-9554-A99000E4FB6F}" destId="{8DAED024-8654-4E5E-AB6F-574C3A497690}" srcOrd="1" destOrd="0" presId="urn:microsoft.com/office/officeart/2005/8/layout/hierarchy1"/>
    <dgm:cxn modelId="{69622C7B-F726-43A2-8E55-65F28620C9A2}" type="presParOf" srcId="{2BBABD93-A426-43C9-8D41-8F39734CFC96}" destId="{C3110282-B9DC-4EBE-A59B-5E45A5163BB3}" srcOrd="4" destOrd="0" presId="urn:microsoft.com/office/officeart/2005/8/layout/hierarchy1"/>
    <dgm:cxn modelId="{9E048623-9ADA-4B8E-9C9F-D6D4C0A44172}" type="presParOf" srcId="{2BBABD93-A426-43C9-8D41-8F39734CFC96}" destId="{A0AE1F98-E93A-4661-8F81-E307B42B1873}" srcOrd="5" destOrd="0" presId="urn:microsoft.com/office/officeart/2005/8/layout/hierarchy1"/>
    <dgm:cxn modelId="{6D50314A-9CEA-4289-8562-C10892F341F5}" type="presParOf" srcId="{A0AE1F98-E93A-4661-8F81-E307B42B1873}" destId="{88C6A68F-AB9B-45AC-AF96-6604448760E7}" srcOrd="0" destOrd="0" presId="urn:microsoft.com/office/officeart/2005/8/layout/hierarchy1"/>
    <dgm:cxn modelId="{89FCE658-BEB4-46BF-9710-805F0C56C31B}" type="presParOf" srcId="{88C6A68F-AB9B-45AC-AF96-6604448760E7}" destId="{5983F6C5-D447-4DC7-A99D-5E68D9B30F84}" srcOrd="0" destOrd="0" presId="urn:microsoft.com/office/officeart/2005/8/layout/hierarchy1"/>
    <dgm:cxn modelId="{50E14D30-9A5D-4C3E-87B1-FD3831D3442D}" type="presParOf" srcId="{88C6A68F-AB9B-45AC-AF96-6604448760E7}" destId="{EEDD83E1-90F5-46AE-953D-F38EA406DDA4}" srcOrd="1" destOrd="0" presId="urn:microsoft.com/office/officeart/2005/8/layout/hierarchy1"/>
    <dgm:cxn modelId="{4DAE4E4F-9DB3-468D-AD19-AF324C4A5B90}" type="presParOf" srcId="{A0AE1F98-E93A-4661-8F81-E307B42B1873}" destId="{6BAEF356-5F39-46CB-8457-37CD354724D7}" srcOrd="1" destOrd="0" presId="urn:microsoft.com/office/officeart/2005/8/layout/hierarchy1"/>
    <dgm:cxn modelId="{95323AE4-8C6F-443A-9EF4-B9D91A8E0D86}" type="presParOf" srcId="{2BBABD93-A426-43C9-8D41-8F39734CFC96}" destId="{6A674735-8679-4371-902E-A6E6143DFA98}" srcOrd="6" destOrd="0" presId="urn:microsoft.com/office/officeart/2005/8/layout/hierarchy1"/>
    <dgm:cxn modelId="{498FC157-C212-4BDB-817D-D72F0A12E561}" type="presParOf" srcId="{2BBABD93-A426-43C9-8D41-8F39734CFC96}" destId="{0B38D6AC-6ADE-4E35-B3DE-122F17D20481}" srcOrd="7" destOrd="0" presId="urn:microsoft.com/office/officeart/2005/8/layout/hierarchy1"/>
    <dgm:cxn modelId="{23BBEF0F-28A4-4EE5-B394-9DE0454E9985}" type="presParOf" srcId="{0B38D6AC-6ADE-4E35-B3DE-122F17D20481}" destId="{207E8931-F37C-42EB-9C2B-56D00A054992}" srcOrd="0" destOrd="0" presId="urn:microsoft.com/office/officeart/2005/8/layout/hierarchy1"/>
    <dgm:cxn modelId="{AAF61145-C5BB-4386-BF50-AF8A416A3A0F}" type="presParOf" srcId="{207E8931-F37C-42EB-9C2B-56D00A054992}" destId="{5C1E7A0A-7B67-45A1-8E67-F8E77F9F0E61}" srcOrd="0" destOrd="0" presId="urn:microsoft.com/office/officeart/2005/8/layout/hierarchy1"/>
    <dgm:cxn modelId="{86E6B3FE-277A-42CE-A85B-85C51C7E4521}" type="presParOf" srcId="{207E8931-F37C-42EB-9C2B-56D00A054992}" destId="{71B1FD4A-F3DD-4D3C-958F-8EAB6E935D4A}" srcOrd="1" destOrd="0" presId="urn:microsoft.com/office/officeart/2005/8/layout/hierarchy1"/>
    <dgm:cxn modelId="{027591CE-4287-4C4D-B29B-AB3DC4FA4AAD}" type="presParOf" srcId="{0B38D6AC-6ADE-4E35-B3DE-122F17D20481}" destId="{362EE17F-1820-400D-BB4C-676BE94D6025}" srcOrd="1" destOrd="0" presId="urn:microsoft.com/office/officeart/2005/8/layout/hierarchy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1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 xmlns:p14="http://schemas.microsoft.com/office/powerpoint/2010/main" val="3638204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s://books.google.gr/books?hl=el&amp;lr=&amp;id=ZCkVAgAAQBAJ&amp;oi=fnd&amp;pg=PP1&amp;dq=Monica+L.+McCoy,+Stefanie+M.+Keen+Child+Abuse+and+Neglect&amp;ots=AfYhvd6OEB&amp;sig=gLlUBrh3chEnqjVp0BGZcrIM5WE&amp;redir_esc=y"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s://books.google.gr/books?hl=el&amp;lr=&amp;id=ZCkVAgAAQBAJ&amp;oi=fnd&amp;pg=PP1&amp;dq=Monica+L.+McCoy,+Stefanie+M.+Keen+Child+Abuse+and+Neglect&amp;ots=AfYhvd6OEB&amp;sig=gLlUBrh3chEnqjVp0BGZcrIM5WE&amp;redir_esc=y"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s://books.google.gr/books?hl=el&amp;lr=&amp;id=ZCkVAgAAQBAJ&amp;oi=fnd&amp;pg=PP1&amp;dq=Monica+L.+McCoy,+Stefanie+M.+Keen+Child+Abuse+and+Neglect&amp;ots=AfYhvd6OEB&amp;sig=gLlUBrh3chEnqjVp0BGZcrIM5WE&amp;redir_esc=y"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s://books.google.gr/books?hl=el&amp;lr=&amp;id=ZCkVAgAAQBAJ&amp;oi=fnd&amp;pg=PP1&amp;dq=Monica+L.+McCoy,+Stefanie+M.+Keen+Child+Abuse+and+Neglect&amp;ots=AfYhvd6OEB&amp;sig=gLlUBrh3chEnqjVp0BGZcrIM5WE&amp;redir_esc=y"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3" Type="http://schemas.openxmlformats.org/officeDocument/2006/relationships/hyperlink" Target="https://books.google.gr/books?hl=el&amp;lr=&amp;id=ZCkVAgAAQBAJ&amp;oi=fnd&amp;pg=PP1&amp;dq=Monica+L.+McCoy,+Stefanie+M.+Keen+Child+Abuse+and+Neglect&amp;ots=AfYhvd6OEB&amp;sig=gLlUBrh3chEnqjVp0BGZcrIM5WE&amp;redir_esc=y" TargetMode="External"/><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https://fncaringsociety.com/sites/default/files/child_welfare_and_pandemics_literature_scan.pdf"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3" Type="http://schemas.openxmlformats.org/officeDocument/2006/relationships/hyperlink" Target="http://www.nationalcac.org/wp-content/uploads/2016/08/HealthySexualDevelopmentOverview.pdf" TargetMode="External"/><Relationship Id="rId2" Type="http://schemas.openxmlformats.org/officeDocument/2006/relationships/slide" Target="../slides/slide62.xml"/><Relationship Id="rId1" Type="http://schemas.openxmlformats.org/officeDocument/2006/relationships/notesMaster" Target="../notesMasters/notesMaster1.xml"/><Relationship Id="rId4" Type="http://schemas.openxmlformats.org/officeDocument/2006/relationships/hyperlink" Target="https://www.nctsn.org/sites/default/files/resources/sexual_development_and_behavior_in_children.pdf"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 xmlns:p14="http://schemas.microsoft.com/office/powerpoint/2010/main"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11</a:t>
            </a:fld>
            <a:endParaRPr lang="el-GR"/>
          </a:p>
        </p:txBody>
      </p:sp>
    </p:spTree>
    <p:extLst>
      <p:ext uri="{BB962C8B-B14F-4D97-AF65-F5344CB8AC3E}">
        <p14:creationId xmlns="" xmlns:p14="http://schemas.microsoft.com/office/powerpoint/2010/main" val="26137173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12</a:t>
            </a:fld>
            <a:endParaRPr lang="el-GR"/>
          </a:p>
        </p:txBody>
      </p:sp>
    </p:spTree>
    <p:extLst>
      <p:ext uri="{BB962C8B-B14F-4D97-AF65-F5344CB8AC3E}">
        <p14:creationId xmlns="" xmlns:p14="http://schemas.microsoft.com/office/powerpoint/2010/main" val="26137173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13</a:t>
            </a:fld>
            <a:endParaRPr lang="el-GR"/>
          </a:p>
        </p:txBody>
      </p:sp>
    </p:spTree>
    <p:extLst>
      <p:ext uri="{BB962C8B-B14F-4D97-AF65-F5344CB8AC3E}">
        <p14:creationId xmlns="" xmlns:p14="http://schemas.microsoft.com/office/powerpoint/2010/main" val="26137173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14</a:t>
            </a:fld>
            <a:endParaRPr lang="el-GR"/>
          </a:p>
        </p:txBody>
      </p:sp>
    </p:spTree>
    <p:extLst>
      <p:ext uri="{BB962C8B-B14F-4D97-AF65-F5344CB8AC3E}">
        <p14:creationId xmlns="" xmlns:p14="http://schemas.microsoft.com/office/powerpoint/2010/main" val="29295260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15</a:t>
            </a:fld>
            <a:endParaRPr lang="el-GR"/>
          </a:p>
        </p:txBody>
      </p:sp>
    </p:spTree>
    <p:extLst>
      <p:ext uri="{BB962C8B-B14F-4D97-AF65-F5344CB8AC3E}">
        <p14:creationId xmlns="" xmlns:p14="http://schemas.microsoft.com/office/powerpoint/2010/main" val="36565237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16</a:t>
            </a:fld>
            <a:endParaRPr lang="el-GR"/>
          </a:p>
        </p:txBody>
      </p:sp>
    </p:spTree>
    <p:extLst>
      <p:ext uri="{BB962C8B-B14F-4D97-AF65-F5344CB8AC3E}">
        <p14:creationId xmlns="" xmlns:p14="http://schemas.microsoft.com/office/powerpoint/2010/main" val="36565237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term violence has been chosen in the General Comment 13 (2011) of the UN Committee to represent all forms of harm to children as listed in article 19, paragraph 1, in conformity with the terminology used in the 2006 United Nations study on violence against children, although the other terms used to describe types of harm (injury, abuse, neglect or negligent treatment, maltreatment and exploitation) carry equal weight.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 common parlance the term violence is often understood to mean only physical harm and/or intentional harm. However, the Committee emphasizes most strongly that the choice of the term violence in the present general comment must not be interpreted in any way to minimize the impact of, and need to address, non-physical and/or non-intentional forms of harm (such as, inter alia, neglect and psychological maltreatment).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Source: CRC/C/GC13-2011</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17</a:t>
            </a:fld>
            <a:endParaRPr lang="el-GR"/>
          </a:p>
        </p:txBody>
      </p:sp>
    </p:spTree>
    <p:extLst>
      <p:ext uri="{BB962C8B-B14F-4D97-AF65-F5344CB8AC3E}">
        <p14:creationId xmlns="" xmlns:p14="http://schemas.microsoft.com/office/powerpoint/2010/main" val="17606005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Comment about frequency, severity of harm and intent of harm: </a:t>
            </a:r>
            <a:endParaRPr lang="en-US" sz="18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State parties may refer to such factors in intervention strategies in order to allow proportional responses in the best interests of the child, but definitions must in no way erode the child’s absolute right to human dignity and physical and psychological integrity by describing some forms of violence as legally and/or socially acceptable.</a:t>
            </a:r>
            <a:endParaRPr lang="en-US" sz="18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18</a:t>
            </a:fld>
            <a:endParaRPr lang="el-GR"/>
          </a:p>
        </p:txBody>
      </p:sp>
    </p:spTree>
    <p:extLst>
      <p:ext uri="{BB962C8B-B14F-4D97-AF65-F5344CB8AC3E}">
        <p14:creationId xmlns="" xmlns:p14="http://schemas.microsoft.com/office/powerpoint/2010/main" val="10747486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 addition, state parties need to establish national standards for child well-being, health and development as securing these conditions is the ultimate goal of child </a:t>
            </a:r>
            <a:r>
              <a:rPr lang="en-US" sz="1200" kern="1200" dirty="0" err="1" smtClean="0">
                <a:solidFill>
                  <a:schemeClr val="tx1"/>
                </a:solidFill>
                <a:latin typeface="+mn-lt"/>
                <a:ea typeface="+mn-ea"/>
                <a:cs typeface="+mn-cs"/>
              </a:rPr>
              <a:t>caregiving</a:t>
            </a:r>
            <a:r>
              <a:rPr lang="en-US" sz="1200" kern="1200" dirty="0" smtClean="0">
                <a:solidFill>
                  <a:schemeClr val="tx1"/>
                </a:solidFill>
                <a:latin typeface="+mn-lt"/>
                <a:ea typeface="+mn-ea"/>
                <a:cs typeface="+mn-cs"/>
              </a:rPr>
              <a:t> and protection.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19</a:t>
            </a:fld>
            <a:endParaRPr lang="el-GR"/>
          </a:p>
        </p:txBody>
      </p:sp>
    </p:spTree>
    <p:extLst>
      <p:ext uri="{BB962C8B-B14F-4D97-AF65-F5344CB8AC3E}">
        <p14:creationId xmlns="" xmlns:p14="http://schemas.microsoft.com/office/powerpoint/2010/main" val="27976279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These are the forms of violence against children as they are described in the previously mentioned general comment. In the next slides more details per form of violence are presented. Given that operational definitions of CAN-MDS are based on this specific comment, it is considered as necessary for system’s operators to be informed on these details.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20</a:t>
            </a:fld>
            <a:endParaRPr lang="el-GR"/>
          </a:p>
        </p:txBody>
      </p:sp>
    </p:spTree>
    <p:extLst>
      <p:ext uri="{BB962C8B-B14F-4D97-AF65-F5344CB8AC3E}">
        <p14:creationId xmlns="" xmlns:p14="http://schemas.microsoft.com/office/powerpoint/2010/main" val="4005951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We will start this session by mentioning some common myths around child abuse and neglect; next we will proceed in the operational definition of violence against children according to General Comment 13 (2011) of the UN Committee on the basis of which the CAN-MDS was built. A short discussion based on case examples will follow. Next warning signs for each individual form of child maltreatment (physical, sexual, psychological abuse and neglect) will be presented; on the basis of such signs may be recognized by professionals. Lastly short and long term consequences of child abuse and neglect will be mentioned.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extLst>
      <p:ext uri="{BB962C8B-B14F-4D97-AF65-F5344CB8AC3E}">
        <p14:creationId xmlns="" xmlns:p14="http://schemas.microsoft.com/office/powerpoint/2010/main" val="1193915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Every instance when the caregiver systematically endangers the child or fails to fulfill the child’s basic needs, resulting in health and/ or developmental problems for the child.</a:t>
            </a:r>
          </a:p>
          <a:p>
            <a:r>
              <a:rPr lang="en-US" sz="1200" kern="1200" dirty="0" smtClean="0">
                <a:solidFill>
                  <a:schemeClr val="tx1"/>
                </a:solidFill>
                <a:latin typeface="+mn-lt"/>
                <a:ea typeface="+mn-ea"/>
                <a:cs typeface="+mn-cs"/>
              </a:rPr>
              <a:t>Is seen in various forms, such as in cases when nutrition, medical care, clothing, housing, education, or child monitoring afforded to the child are so intensely inadequate or inappropriate that the child’s health and development are either being overlooked and/or jeopardized. It includes:</a:t>
            </a:r>
          </a:p>
          <a:p>
            <a:r>
              <a:rPr lang="en-US" sz="1200" b="1" kern="1200" dirty="0" smtClean="0">
                <a:solidFill>
                  <a:schemeClr val="tx1"/>
                </a:solidFill>
                <a:latin typeface="+mn-lt"/>
                <a:ea typeface="+mn-ea"/>
                <a:cs typeface="+mn-cs"/>
              </a:rPr>
              <a:t>Physical neglect</a:t>
            </a:r>
            <a:r>
              <a:rPr lang="en-US" sz="1200" kern="1200" dirty="0" smtClean="0">
                <a:solidFill>
                  <a:schemeClr val="tx1"/>
                </a:solidFill>
                <a:latin typeface="+mn-lt"/>
                <a:ea typeface="+mn-ea"/>
                <a:cs typeface="+mn-cs"/>
              </a:rPr>
              <a:t>: failure to protect a child from harm, including through lack of supervision, or failure to provide the child with basic necessities including adequate food, shelter, clothing and basic medical care; </a:t>
            </a:r>
          </a:p>
          <a:p>
            <a:r>
              <a:rPr lang="en-US" sz="1200" b="1" kern="1200" dirty="0" smtClean="0">
                <a:solidFill>
                  <a:schemeClr val="tx1"/>
                </a:solidFill>
                <a:latin typeface="+mn-lt"/>
                <a:ea typeface="+mn-ea"/>
                <a:cs typeface="+mn-cs"/>
              </a:rPr>
              <a:t>Psychological or emotional neglect</a:t>
            </a:r>
            <a:r>
              <a:rPr lang="en-US" sz="1200" kern="1200" dirty="0" smtClean="0">
                <a:solidFill>
                  <a:schemeClr val="tx1"/>
                </a:solidFill>
                <a:latin typeface="+mn-lt"/>
                <a:ea typeface="+mn-ea"/>
                <a:cs typeface="+mn-cs"/>
              </a:rPr>
              <a:t>: including lack of any emotional support and love, chronic inattention to the child, caregivers being “psychologically unavailable” by overlooking young children’s cues and signals, and exposure to intimate partner violence, drug or alcohol abuse; </a:t>
            </a:r>
          </a:p>
          <a:p>
            <a:r>
              <a:rPr lang="en-US" sz="1200" b="1" kern="1200" dirty="0" smtClean="0">
                <a:solidFill>
                  <a:schemeClr val="tx1"/>
                </a:solidFill>
                <a:latin typeface="+mn-lt"/>
                <a:ea typeface="+mn-ea"/>
                <a:cs typeface="+mn-cs"/>
              </a:rPr>
              <a:t>Neglect of children’s physical or mental health</a:t>
            </a:r>
            <a:r>
              <a:rPr lang="en-US" sz="1200" kern="1200" dirty="0" smtClean="0">
                <a:solidFill>
                  <a:schemeClr val="tx1"/>
                </a:solidFill>
                <a:latin typeface="+mn-lt"/>
                <a:ea typeface="+mn-ea"/>
                <a:cs typeface="+mn-cs"/>
              </a:rPr>
              <a:t>: withholding essential medical care; </a:t>
            </a:r>
          </a:p>
          <a:p>
            <a:r>
              <a:rPr lang="en-US" sz="1200" b="1" kern="1200" dirty="0" smtClean="0">
                <a:solidFill>
                  <a:schemeClr val="tx1"/>
                </a:solidFill>
                <a:latin typeface="+mn-lt"/>
                <a:ea typeface="+mn-ea"/>
                <a:cs typeface="+mn-cs"/>
              </a:rPr>
              <a:t>Educational neglect</a:t>
            </a:r>
            <a:r>
              <a:rPr lang="en-US" sz="1200" kern="1200" dirty="0" smtClean="0">
                <a:solidFill>
                  <a:schemeClr val="tx1"/>
                </a:solidFill>
                <a:latin typeface="+mn-lt"/>
                <a:ea typeface="+mn-ea"/>
                <a:cs typeface="+mn-cs"/>
              </a:rPr>
              <a:t>: failure to comply with laws requiring caregivers to secure their children’s education through attendance at school or otherwise; and </a:t>
            </a:r>
          </a:p>
          <a:p>
            <a:r>
              <a:rPr lang="en-US" sz="1200" b="1" kern="1200" dirty="0" smtClean="0">
                <a:solidFill>
                  <a:schemeClr val="tx1"/>
                </a:solidFill>
                <a:latin typeface="+mn-lt"/>
                <a:ea typeface="+mn-ea"/>
                <a:cs typeface="+mn-cs"/>
              </a:rPr>
              <a:t>Abandonment</a:t>
            </a:r>
            <a:r>
              <a:rPr lang="en-US" sz="1200" kern="1200" dirty="0" smtClean="0">
                <a:solidFill>
                  <a:schemeClr val="tx1"/>
                </a:solidFill>
                <a:latin typeface="+mn-lt"/>
                <a:ea typeface="+mn-ea"/>
                <a:cs typeface="+mn-cs"/>
              </a:rPr>
              <a:t>: a practice which is of great concern and which can disproportionately affect, inter alia, children out of wedlock and children with disabilities in some societies.</a:t>
            </a:r>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21</a:t>
            </a:fld>
            <a:endParaRPr lang="el-GR"/>
          </a:p>
        </p:txBody>
      </p:sp>
    </p:spTree>
    <p:extLst>
      <p:ext uri="{BB962C8B-B14F-4D97-AF65-F5344CB8AC3E}">
        <p14:creationId xmlns="" xmlns:p14="http://schemas.microsoft.com/office/powerpoint/2010/main" val="2813458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Negligent treatment, similarly to the remaining forms of child maltreatment, consists of a continuum of omissions that may differ in regards to severity of potential harm, the intention on the part of caregivers and/or the frequency they are observed. For example:</a:t>
            </a:r>
          </a:p>
          <a:p>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22</a:t>
            </a:fld>
            <a:endParaRPr lang="el-GR"/>
          </a:p>
        </p:txBody>
      </p:sp>
    </p:spTree>
    <p:extLst>
      <p:ext uri="{BB962C8B-B14F-4D97-AF65-F5344CB8AC3E}">
        <p14:creationId xmlns="" xmlns:p14="http://schemas.microsoft.com/office/powerpoint/2010/main" val="27894375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Other neglect manifestations are listed in the slide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23</a:t>
            </a:fld>
            <a:endParaRPr lang="el-GR"/>
          </a:p>
        </p:txBody>
      </p:sp>
    </p:spTree>
    <p:extLst>
      <p:ext uri="{BB962C8B-B14F-4D97-AF65-F5344CB8AC3E}">
        <p14:creationId xmlns="" xmlns:p14="http://schemas.microsoft.com/office/powerpoint/2010/main" val="32054311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Mental violence or emotional or psychological abuse includes separate instances and a pattern of continued failure on the part of the caregivers to provide a child with the conditions they need to grow and thrive. This type of abuse includes limiting the child’s movement, their humiliation, the use of threats and blame, discrimination against the child’s person, their ridiculing and other forms of rejection and/or hostile treatment.</a:t>
            </a:r>
          </a:p>
          <a:p>
            <a:r>
              <a:rPr lang="en-US" sz="1200" kern="1200" dirty="0" smtClean="0">
                <a:solidFill>
                  <a:schemeClr val="tx1"/>
                </a:solidFill>
                <a:latin typeface="+mn-lt"/>
                <a:ea typeface="+mn-ea"/>
                <a:cs typeface="+mn-cs"/>
              </a:rPr>
              <a:t>It includes:</a:t>
            </a:r>
          </a:p>
          <a:p>
            <a:pPr lvl="0">
              <a:buFont typeface="Calibri" pitchFamily="34" charset="0"/>
              <a:buChar char="―"/>
            </a:pPr>
            <a:r>
              <a:rPr lang="en-US" sz="1200" kern="1200" dirty="0" smtClean="0">
                <a:solidFill>
                  <a:schemeClr val="tx1"/>
                </a:solidFill>
                <a:latin typeface="+mn-lt"/>
                <a:ea typeface="+mn-ea"/>
                <a:cs typeface="+mn-cs"/>
              </a:rPr>
              <a:t>All forms of persistent harmful interactions with the child, for example, conveying to children that they are worthless, unloved, unwanted, endangered or only of value in meeting another’s needs </a:t>
            </a:r>
          </a:p>
          <a:p>
            <a:pPr lvl="0">
              <a:buFont typeface="Calibri" pitchFamily="34" charset="0"/>
              <a:buChar char="―"/>
            </a:pPr>
            <a:r>
              <a:rPr lang="en-US" sz="1200" kern="1200" dirty="0" smtClean="0">
                <a:solidFill>
                  <a:schemeClr val="tx1"/>
                </a:solidFill>
                <a:latin typeface="+mn-lt"/>
                <a:ea typeface="+mn-ea"/>
                <a:cs typeface="+mn-cs"/>
              </a:rPr>
              <a:t>Scaring, terrorizing and threatening; exploiting and corrupting; spurning and rejecting; isolating etc</a:t>
            </a:r>
          </a:p>
          <a:p>
            <a:pPr lvl="0">
              <a:buFont typeface="Calibri" pitchFamily="34" charset="0"/>
              <a:buChar char="―"/>
            </a:pPr>
            <a:r>
              <a:rPr lang="en-US" sz="1200" kern="1200" dirty="0" smtClean="0">
                <a:solidFill>
                  <a:schemeClr val="tx1"/>
                </a:solidFill>
                <a:latin typeface="+mn-lt"/>
                <a:ea typeface="+mn-ea"/>
                <a:cs typeface="+mn-cs"/>
              </a:rPr>
              <a:t>Denying emotional responsiveness; neglecting mental health, medical and educational needs</a:t>
            </a:r>
          </a:p>
          <a:p>
            <a:pPr lvl="0">
              <a:buFont typeface="Calibri" pitchFamily="34" charset="0"/>
              <a:buChar char="―"/>
            </a:pPr>
            <a:r>
              <a:rPr lang="en-US" sz="1200" kern="1200" dirty="0" smtClean="0">
                <a:solidFill>
                  <a:schemeClr val="tx1"/>
                </a:solidFill>
                <a:latin typeface="+mn-lt"/>
                <a:ea typeface="+mn-ea"/>
                <a:cs typeface="+mn-cs"/>
              </a:rPr>
              <a:t>Insults, name-calling, humiliation, belittling, ridiculing and hurting a child’s feelings</a:t>
            </a:r>
          </a:p>
          <a:p>
            <a:pPr lvl="0">
              <a:buFont typeface="Calibri" pitchFamily="34" charset="0"/>
              <a:buChar char="―"/>
            </a:pPr>
            <a:r>
              <a:rPr lang="en-US" sz="1200" kern="1200" dirty="0" smtClean="0">
                <a:solidFill>
                  <a:schemeClr val="tx1"/>
                </a:solidFill>
                <a:latin typeface="+mn-lt"/>
                <a:ea typeface="+mn-ea"/>
                <a:cs typeface="+mn-cs"/>
              </a:rPr>
              <a:t>Exposure to domestic violence </a:t>
            </a:r>
          </a:p>
          <a:p>
            <a:pPr lvl="0">
              <a:buFont typeface="Calibri" pitchFamily="34" charset="0"/>
              <a:buChar char="―"/>
            </a:pPr>
            <a:r>
              <a:rPr lang="en-US" sz="1200" kern="1200" dirty="0" smtClean="0">
                <a:solidFill>
                  <a:schemeClr val="tx1"/>
                </a:solidFill>
                <a:latin typeface="+mn-lt"/>
                <a:ea typeface="+mn-ea"/>
                <a:cs typeface="+mn-cs"/>
              </a:rPr>
              <a:t>Placement in solitary confinement, isolation or humiliating or degrading conditions of detention and </a:t>
            </a:r>
          </a:p>
          <a:p>
            <a:pPr lvl="0">
              <a:buFont typeface="Calibri" pitchFamily="34" charset="0"/>
              <a:buChar char="―"/>
            </a:pPr>
            <a:r>
              <a:rPr lang="en-US" sz="1200" kern="1200" dirty="0" smtClean="0">
                <a:solidFill>
                  <a:schemeClr val="tx1"/>
                </a:solidFill>
                <a:latin typeface="+mn-lt"/>
                <a:ea typeface="+mn-ea"/>
                <a:cs typeface="+mn-cs"/>
              </a:rPr>
              <a:t>Psychological bullying and hazing by adults or other children, including via information and communication technologies (ICTs) such as mobile phones and the Internet (known as “</a:t>
            </a:r>
            <a:r>
              <a:rPr lang="en-US" sz="1200" kern="1200" dirty="0" err="1" smtClean="0">
                <a:solidFill>
                  <a:schemeClr val="tx1"/>
                </a:solidFill>
                <a:latin typeface="+mn-lt"/>
                <a:ea typeface="+mn-ea"/>
                <a:cs typeface="+mn-cs"/>
              </a:rPr>
              <a:t>cyberbullying</a:t>
            </a:r>
            <a:r>
              <a:rPr lang="en-US" sz="1200" kern="1200" dirty="0" smtClean="0">
                <a:solidFill>
                  <a:schemeClr val="tx1"/>
                </a:solidFill>
                <a:latin typeface="+mn-lt"/>
                <a:ea typeface="+mn-ea"/>
                <a:cs typeface="+mn-cs"/>
              </a:rPr>
              <a: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24</a:t>
            </a:fld>
            <a:endParaRPr lang="el-GR"/>
          </a:p>
        </p:txBody>
      </p:sp>
    </p:spTree>
    <p:extLst>
      <p:ext uri="{BB962C8B-B14F-4D97-AF65-F5344CB8AC3E}">
        <p14:creationId xmlns="" xmlns:p14="http://schemas.microsoft.com/office/powerpoint/2010/main" val="20638579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It consists of a continuum of acts that may differ in regards to severity of potential harm, the intention on the part of caregivers and/or the frequency they are observed. For example: &lt;see slide&gt;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25</a:t>
            </a:fld>
            <a:endParaRPr lang="el-GR"/>
          </a:p>
        </p:txBody>
      </p:sp>
    </p:spTree>
    <p:extLst>
      <p:ext uri="{BB962C8B-B14F-4D97-AF65-F5344CB8AC3E}">
        <p14:creationId xmlns="" xmlns:p14="http://schemas.microsoft.com/office/powerpoint/2010/main" val="22218991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26</a:t>
            </a:fld>
            <a:endParaRPr lang="el-GR"/>
          </a:p>
        </p:txBody>
      </p:sp>
    </p:spTree>
    <p:extLst>
      <p:ext uri="{BB962C8B-B14F-4D97-AF65-F5344CB8AC3E}">
        <p14:creationId xmlns="" xmlns:p14="http://schemas.microsoft.com/office/powerpoint/2010/main" val="26018198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Physical violence is defined as the intentional use of violence against a child’s body, which causes or may cause harm affecting the child’s health, survival, growth or their dignity. Violence on the body includes all types of blows, beatings, kicking, shaking, biting, struggling, burning, poisoning and asphyxiation. It is often the case that the violence against the child’s body takes place in the context of corporal punishment. </a:t>
            </a:r>
          </a:p>
          <a:p>
            <a:r>
              <a:rPr lang="en-US" sz="1200" kern="1200" dirty="0" smtClean="0">
                <a:solidFill>
                  <a:schemeClr val="tx1"/>
                </a:solidFill>
                <a:latin typeface="+mn-lt"/>
                <a:ea typeface="+mn-ea"/>
                <a:cs typeface="+mn-cs"/>
              </a:rPr>
              <a:t>Is every instance/case when a child sustains bodily injury as a result of an adult’s actions, who is supposed to have the child under their care.</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also slide&gt;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27</a:t>
            </a:fld>
            <a:endParaRPr lang="el-GR"/>
          </a:p>
        </p:txBody>
      </p:sp>
    </p:spTree>
    <p:extLst>
      <p:ext uri="{BB962C8B-B14F-4D97-AF65-F5344CB8AC3E}">
        <p14:creationId xmlns="" xmlns:p14="http://schemas.microsoft.com/office/powerpoint/2010/main" val="39540898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It consists of a continuum of acts that may differ in regards to severity of potential harm, the intention on the part of caregivers and/or the frequency they are observed. </a:t>
            </a:r>
          </a:p>
          <a:p>
            <a:r>
              <a:rPr lang="en-US" sz="1200" kern="1200" dirty="0" smtClean="0">
                <a:solidFill>
                  <a:schemeClr val="tx1"/>
                </a:solidFill>
                <a:latin typeface="+mn-lt"/>
                <a:ea typeface="+mn-ea"/>
                <a:cs typeface="+mn-cs"/>
              </a:rPr>
              <a:t>For example: &lt;see slide&gt;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28</a:t>
            </a:fld>
            <a:endParaRPr lang="el-GR"/>
          </a:p>
        </p:txBody>
      </p:sp>
    </p:spTree>
    <p:extLst>
      <p:ext uri="{BB962C8B-B14F-4D97-AF65-F5344CB8AC3E}">
        <p14:creationId xmlns="" xmlns:p14="http://schemas.microsoft.com/office/powerpoint/2010/main" val="19648390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Actual effects of physical abuse on the child’s body can vary from no injury or no obvious injury to life threatening injuries. Apart from their severity, when there are injuries, they can be of various types, singular or multiple, and seen across all ages. </a:t>
            </a:r>
          </a:p>
          <a:p>
            <a:r>
              <a:rPr lang="en-US" sz="1200" kern="1200" dirty="0" smtClean="0">
                <a:solidFill>
                  <a:schemeClr val="tx1"/>
                </a:solidFill>
                <a:latin typeface="+mn-lt"/>
                <a:ea typeface="+mn-ea"/>
                <a:cs typeface="+mn-cs"/>
              </a:rPr>
              <a:t>It is noted that even in cases of physical abuse without obvious injuries the acts should still considered as abuse because they could potentially result in injury.</a:t>
            </a:r>
          </a:p>
          <a:p>
            <a:endParaRPr lang="en-US" dirty="0"/>
          </a:p>
        </p:txBody>
      </p:sp>
      <p:sp>
        <p:nvSpPr>
          <p:cNvPr id="4" name="Slide Number Placeholder 3"/>
          <p:cNvSpPr>
            <a:spLocks noGrp="1"/>
          </p:cNvSpPr>
          <p:nvPr>
            <p:ph type="sldNum" sz="quarter" idx="5"/>
          </p:nvPr>
        </p:nvSpPr>
        <p:spPr/>
        <p:txBody>
          <a:bodyPr/>
          <a:lstStyle/>
          <a:p>
            <a:fld id="{D7A5B808-B173-457B-8766-C37406316B0C}" type="slidenum">
              <a:rPr lang="el-GR" smtClean="0"/>
              <a:pPr/>
              <a:t>29</a:t>
            </a:fld>
            <a:endParaRPr lang="el-GR"/>
          </a:p>
        </p:txBody>
      </p:sp>
    </p:spTree>
    <p:extLst>
      <p:ext uri="{BB962C8B-B14F-4D97-AF65-F5344CB8AC3E}">
        <p14:creationId xmlns="" xmlns:p14="http://schemas.microsoft.com/office/powerpoint/2010/main" val="39796252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Location of the injury</a:t>
            </a:r>
            <a:r>
              <a:rPr lang="en-US" dirty="0" smtClean="0"/>
              <a:t>: Certain locations on the body are more likely to sustain accidental injury. They include the knees, elbows, shins, or forehead. Protected body parts and soft tissue areas, such as the back, thighs, genital area, buttocks, back of the legs, or face, are less likely to accidentally come into contact with objects that could cause injury. </a:t>
            </a:r>
          </a:p>
          <a:p>
            <a:r>
              <a:rPr lang="en-US" b="1" dirty="0" smtClean="0"/>
              <a:t>Number and frequency of injuries</a:t>
            </a:r>
            <a:r>
              <a:rPr lang="en-US" dirty="0" smtClean="0"/>
              <a:t>: The greater the number of injuries, the greater the cause for concern. Unless the child is involved in a serious accident, he/she is not likely to sustain a number of different injuries accidentally. Multiple injuries in different stages of healing may indicate abuse. </a:t>
            </a:r>
          </a:p>
          <a:p>
            <a:r>
              <a:rPr lang="en-US" b="1" dirty="0" smtClean="0"/>
              <a:t>Size and shape of the injury</a:t>
            </a:r>
            <a:r>
              <a:rPr lang="en-US" dirty="0" smtClean="0"/>
              <a:t>: Many non-accidental injuries are inflicted with familiar objects: a stick, a board, a belt, or a hair brush. The injury could also be a handprint. These marks bear strong resemblance to the object that was used. Accidental marks resulting from bumps and falls usually have no defined shape. </a:t>
            </a:r>
          </a:p>
          <a:p>
            <a:r>
              <a:rPr lang="en-US" b="1" dirty="0" smtClean="0"/>
              <a:t>Description of how the injury occurred</a:t>
            </a:r>
            <a:r>
              <a:rPr lang="en-US" dirty="0" smtClean="0"/>
              <a:t>: If an injury is accidental, there should be a reasonable explanation of how it happened that is consistent with the appearance of the injury. When the description of how the injury occurred and the injury are inconsistent, there is cause for concern. For example, it is not likely that a fall off a chair onto a rug would produce bruises all over the body. </a:t>
            </a:r>
          </a:p>
          <a:p>
            <a:r>
              <a:rPr lang="en-US" b="1" dirty="0" smtClean="0"/>
              <a:t>Consistency of injury with the child’s developmental capability</a:t>
            </a:r>
            <a:r>
              <a:rPr lang="en-US" dirty="0" smtClean="0"/>
              <a:t>: As a child grows and gains new skills, their ability to engage in activities which can cause injury increases. A toddler trying to run is likely to suffer bruised knees and a bump on the head and is less likely to suffer a broken arm than is an eight-year-old who has discovered the joy of climbing trees. A two-week-old infant does not have the movement capability to self-inflict a bruise. </a:t>
            </a:r>
          </a:p>
          <a:p>
            <a:r>
              <a:rPr lang="en-US" b="1" dirty="0" smtClean="0"/>
              <a:t>Remember that accidents happen</a:t>
            </a:r>
            <a:r>
              <a:rPr lang="en-US" dirty="0" smtClean="0"/>
              <a:t>: When assessing an injury, consider whether the child is developmentally capable of causing his or her own injuries. Also consider the child’s size and whether he/she is able to generate sufficient force to create injury. Parents are not perfect. Injuries occur that might have been avoided. Nevertheless, there is cause for concern when injuries recur and/or the explanation is inconsistent with the injury or the child’s developmental abilities.</a:t>
            </a:r>
            <a:endParaRPr lang="el-GR" dirty="0" smtClean="0"/>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Source: A Guide For Mandated Reporters In Recognizing And Reporting Child Abuse And Neglect. Commonwealth of Virginia Department of Social Services Child Protective Services. Available</a:t>
            </a:r>
            <a:r>
              <a:rPr lang="en-US" baseline="0" dirty="0" smtClean="0"/>
              <a:t> at: </a:t>
            </a:r>
            <a:r>
              <a:rPr lang="en-GB" dirty="0" smtClean="0">
                <a:hlinkClick r:id="rId3"/>
              </a:rPr>
              <a:t>https://www.dss.virginia.gov/files/division/dfs/mandated_reporters/cps/resources_guidance/032-02-0280-03-eng-07-19.pdf</a:t>
            </a:r>
            <a:endParaRPr lang="el-GR"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30</a:t>
            </a:fld>
            <a:endParaRPr lang="el-GR"/>
          </a:p>
        </p:txBody>
      </p:sp>
    </p:spTree>
    <p:extLst>
      <p:ext uri="{BB962C8B-B14F-4D97-AF65-F5344CB8AC3E}">
        <p14:creationId xmlns="" xmlns:p14="http://schemas.microsoft.com/office/powerpoint/2010/main" val="28969744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 this slides some general characteristics of child abuse and neglect are listed. Specifically:</a:t>
            </a:r>
          </a:p>
          <a:p>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extLst>
      <p:ext uri="{BB962C8B-B14F-4D97-AF65-F5344CB8AC3E}">
        <p14:creationId xmlns="" xmlns:p14="http://schemas.microsoft.com/office/powerpoint/2010/main" val="19820952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As for the corporal punishment, in the General Comment No. 8 (</a:t>
            </a:r>
            <a:r>
              <a:rPr lang="en-US" sz="1200" kern="1200" dirty="0" err="1" smtClean="0">
                <a:solidFill>
                  <a:schemeClr val="tx1"/>
                </a:solidFill>
                <a:latin typeface="+mn-lt"/>
                <a:ea typeface="+mn-ea"/>
                <a:cs typeface="+mn-cs"/>
              </a:rPr>
              <a:t>para</a:t>
            </a:r>
            <a:r>
              <a:rPr lang="en-US" sz="1200" kern="1200" dirty="0" smtClean="0">
                <a:solidFill>
                  <a:schemeClr val="tx1"/>
                </a:solidFill>
                <a:latin typeface="+mn-lt"/>
                <a:ea typeface="+mn-ea"/>
                <a:cs typeface="+mn-cs"/>
              </a:rPr>
              <a:t>. 11), the Committee defined “corporal” or “physical” punishment as any punishment in which physical force is used and intended to cause some degree of pain or discomfort, however light. Most involves hitting (“smacking”, “slapping”, “spanking”) children, with the hand or with an implement - a whip, stick, belt, shoe, wooden spoon, etc. But it can also involve, for example, kicking, shaking or throwing children, scratching, pinching, biting, pulling hair or boxing ears, caning, forcing children to stay in uncomfortable positions, burning, scalding, or forced ingestion. In the view of the Committee, corporal punishment is invariably degrading.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http://www.euro.who.int/__data/assets/pdf_file/0017/381140/wh12-ecm-rep-eng.pdf?ua=1</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 Guide For Mandated Reporters In Recognizing And Reporting Child Abuse And Neglect. Commonwealth of Virginia Department of Social Services Child Protective Services. At: </a:t>
            </a:r>
            <a:r>
              <a:rPr lang="en-GB" sz="1200" u="sng" kern="1200" dirty="0" smtClean="0">
                <a:solidFill>
                  <a:schemeClr val="tx1"/>
                </a:solidFill>
                <a:latin typeface="+mn-lt"/>
                <a:ea typeface="+mn-ea"/>
                <a:cs typeface="+mn-cs"/>
              </a:rPr>
              <a:t>www.dss.virginia.gov/files/division/dfs/mandated_reporters/cps/resources_guidance/032-02-0280-03-eng-07-19.pdf</a:t>
            </a:r>
            <a:endParaRPr lang="en-US" sz="1200" kern="1200" dirty="0" smtClean="0">
              <a:solidFill>
                <a:schemeClr val="tx1"/>
              </a:solidFill>
              <a:latin typeface="+mn-lt"/>
              <a:ea typeface="+mn-ea"/>
              <a:cs typeface="+mn-cs"/>
            </a:endParaRPr>
          </a:p>
          <a:p>
            <a:r>
              <a:rPr lang="en-GB" sz="1200" u="sng" kern="1200" dirty="0" smtClean="0">
                <a:solidFill>
                  <a:schemeClr val="tx1"/>
                </a:solidFill>
                <a:latin typeface="+mn-lt"/>
                <a:ea typeface="+mn-ea"/>
                <a:cs typeface="+mn-cs"/>
              </a:rPr>
              <a:t>https://www.mayoclinic.org/diseases-conditions/child-abuse/symptoms-causes/syc-20370864</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31</a:t>
            </a:fld>
            <a:endParaRPr lang="el-GR"/>
          </a:p>
        </p:txBody>
      </p:sp>
    </p:spTree>
    <p:extLst>
      <p:ext uri="{BB962C8B-B14F-4D97-AF65-F5344CB8AC3E}">
        <p14:creationId xmlns="" xmlns:p14="http://schemas.microsoft.com/office/powerpoint/2010/main" val="1141925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[Please complete the slide with country specific information (see also Step by step Guide for Administrators)]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Any corporal punishment may leave emotional scars. Parental behaviors that cause pain, physical injury or emotional trauma — even when done in the name of discipline — could be child abuse to avoid harm corporal punishment should be avoided</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32</a:t>
            </a:fld>
            <a:endParaRPr lang="el-GR"/>
          </a:p>
        </p:txBody>
      </p:sp>
    </p:spTree>
    <p:extLst>
      <p:ext uri="{BB962C8B-B14F-4D97-AF65-F5344CB8AC3E}">
        <p14:creationId xmlns="" xmlns:p14="http://schemas.microsoft.com/office/powerpoint/2010/main" val="5105462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Sexual abuse is defined as the child’s participation in any sexual activity that they don’t fully understand, about which they are by default unable to provide consent, or they are developmentally immature to be in , or violates the laws and taboos of the specific and global culture. Child sexual abuse may be perpetrated by adults or by other children, who, due to age or developmental stage are in a position of responsibility, trust or power in relation to the child victim. </a:t>
            </a:r>
          </a:p>
          <a:p>
            <a:r>
              <a:rPr lang="en-US" sz="1200" kern="1200" dirty="0" smtClean="0">
                <a:solidFill>
                  <a:schemeClr val="tx1"/>
                </a:solidFill>
                <a:latin typeface="+mn-lt"/>
                <a:ea typeface="+mn-ea"/>
                <a:cs typeface="+mn-cs"/>
              </a:rPr>
              <a:t>It includes: physical contact &amp; non physical contact (i.e. picture taking)</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33</a:t>
            </a:fld>
            <a:endParaRPr lang="el-GR"/>
          </a:p>
        </p:txBody>
      </p:sp>
    </p:spTree>
    <p:extLst>
      <p:ext uri="{BB962C8B-B14F-4D97-AF65-F5344CB8AC3E}">
        <p14:creationId xmlns="" xmlns:p14="http://schemas.microsoft.com/office/powerpoint/2010/main" val="31766828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It consists from a continuum of acts that may differ in regards to severity of potential harm, the intention on the part of caregivers and/or the frequency they are observed. </a:t>
            </a:r>
          </a:p>
          <a:p>
            <a:r>
              <a:rPr lang="en-US" sz="1200" kern="1200" dirty="0" smtClean="0">
                <a:solidFill>
                  <a:schemeClr val="tx1"/>
                </a:solidFill>
                <a:latin typeface="+mn-lt"/>
                <a:ea typeface="+mn-ea"/>
                <a:cs typeface="+mn-cs"/>
              </a:rPr>
              <a:t>For example: &lt;see slide&gt;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34</a:t>
            </a:fld>
            <a:endParaRPr lang="el-GR"/>
          </a:p>
        </p:txBody>
      </p:sp>
    </p:spTree>
    <p:extLst>
      <p:ext uri="{BB962C8B-B14F-4D97-AF65-F5344CB8AC3E}">
        <p14:creationId xmlns="" xmlns:p14="http://schemas.microsoft.com/office/powerpoint/2010/main" val="279491836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35</a:t>
            </a:fld>
            <a:endParaRPr lang="el-GR"/>
          </a:p>
        </p:txBody>
      </p:sp>
    </p:spTree>
    <p:extLst>
      <p:ext uri="{BB962C8B-B14F-4D97-AF65-F5344CB8AC3E}">
        <p14:creationId xmlns="" xmlns:p14="http://schemas.microsoft.com/office/powerpoint/2010/main" val="38787894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Such type of acts are often applied by law-enforcement staff, staff of residential and other institutions and persons who have power over children, including non-State armed actors.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36</a:t>
            </a:fld>
            <a:endParaRPr lang="el-GR"/>
          </a:p>
        </p:txBody>
      </p:sp>
    </p:spTree>
    <p:extLst>
      <p:ext uri="{BB962C8B-B14F-4D97-AF65-F5344CB8AC3E}">
        <p14:creationId xmlns="" xmlns:p14="http://schemas.microsoft.com/office/powerpoint/2010/main" val="41496812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To be noted at this point that the most prominent feature of CAN is the asymmetry of the relationship of the involved parties, namely the relationship of "responsibility, trust and power" between the perpetrator and the victim. That is what distinguishes CAN from other forms of interpersonal violence (WHO, 1999). </a:t>
            </a:r>
          </a:p>
          <a:p>
            <a:r>
              <a:rPr lang="en-US" sz="1200" kern="1200" dirty="0" smtClean="0">
                <a:solidFill>
                  <a:schemeClr val="tx1"/>
                </a:solidFill>
                <a:latin typeface="+mn-lt"/>
                <a:ea typeface="+mn-ea"/>
                <a:cs typeface="+mn-cs"/>
              </a:rPr>
              <a:t>Bullying, though involving other minor persons in the role of the victim, but who are generally superior to the victim, is generally regarded as a form of abuse.</a:t>
            </a:r>
          </a:p>
          <a:p>
            <a:r>
              <a:rPr lang="en-US" sz="1200" kern="1200" dirty="0" smtClean="0">
                <a:solidFill>
                  <a:schemeClr val="tx1"/>
                </a:solidFill>
                <a:latin typeface="+mn-lt"/>
                <a:ea typeface="+mn-ea"/>
                <a:cs typeface="+mn-cs"/>
              </a:rPr>
              <a:t>On the other hand, phenomena like quarrels, beatings or other aggressive behaviors among more or less same-age children do not fall under the definition of abuse; voluntary consensual sexual intercourse between adolescents and/or children does not fall under the definition of child sexual abuse.</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In the context of CAN-MDS violence among children is also considered as negligent treatment mainly on the part of caregivers of children-perpetrators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37</a:t>
            </a:fld>
            <a:endParaRPr lang="el-GR"/>
          </a:p>
        </p:txBody>
      </p:sp>
    </p:spTree>
    <p:extLst>
      <p:ext uri="{BB962C8B-B14F-4D97-AF65-F5344CB8AC3E}">
        <p14:creationId xmlns="" xmlns:p14="http://schemas.microsoft.com/office/powerpoint/2010/main" val="171662056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Suicide among adolescents is of particular concern to the Committee.</a:t>
            </a:r>
            <a:endParaRPr lang="en-US" sz="18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For more information trainees can read the CRC/C/GC13(2011).</a:t>
            </a:r>
            <a:endParaRPr lang="en-US" sz="18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38</a:t>
            </a:fld>
            <a:endParaRPr lang="el-GR"/>
          </a:p>
        </p:txBody>
      </p:sp>
    </p:spTree>
    <p:extLst>
      <p:ext uri="{BB962C8B-B14F-4D97-AF65-F5344CB8AC3E}">
        <p14:creationId xmlns="" xmlns:p14="http://schemas.microsoft.com/office/powerpoint/2010/main" val="25130285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39</a:t>
            </a:fld>
            <a:endParaRPr lang="el-GR"/>
          </a:p>
        </p:txBody>
      </p:sp>
    </p:spTree>
    <p:extLst>
      <p:ext uri="{BB962C8B-B14F-4D97-AF65-F5344CB8AC3E}">
        <p14:creationId xmlns="" xmlns:p14="http://schemas.microsoft.com/office/powerpoint/2010/main" val="31469384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40</a:t>
            </a:fld>
            <a:endParaRPr lang="el-GR"/>
          </a:p>
        </p:txBody>
      </p:sp>
    </p:spTree>
    <p:extLst>
      <p:ext uri="{BB962C8B-B14F-4D97-AF65-F5344CB8AC3E}">
        <p14:creationId xmlns="" xmlns:p14="http://schemas.microsoft.com/office/powerpoint/2010/main" val="562386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Even today there are a lot of false beliefs around child abuse and neglect that often prevent people from reporting CAN incidents.</a:t>
            </a:r>
          </a:p>
          <a:p>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extLst>
      <p:ext uri="{BB962C8B-B14F-4D97-AF65-F5344CB8AC3E}">
        <p14:creationId xmlns="" xmlns:p14="http://schemas.microsoft.com/office/powerpoint/2010/main" val="141044151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Children as users of ICT: </a:t>
            </a:r>
          </a:p>
          <a:p>
            <a:pPr lvl="0">
              <a:buFont typeface="Calibri" pitchFamily="34" charset="0"/>
              <a:buChar char="-"/>
            </a:pPr>
            <a:r>
              <a:rPr lang="en-US" sz="1200" kern="1200" dirty="0" smtClean="0">
                <a:solidFill>
                  <a:schemeClr val="tx1"/>
                </a:solidFill>
                <a:latin typeface="+mn-lt"/>
                <a:ea typeface="+mn-ea"/>
                <a:cs typeface="+mn-cs"/>
              </a:rPr>
              <a:t>As recipients of information, children may be exposed to actually or potentially harmful advertisements, spam, sponsorship, personal information and content which is aggressive, violent, hateful, biased, racist, pornographic11, unwelcome and/or misleading</a:t>
            </a:r>
          </a:p>
          <a:p>
            <a:pPr lvl="0">
              <a:buFont typeface="Calibri" pitchFamily="34" charset="0"/>
              <a:buChar char="-"/>
            </a:pPr>
            <a:r>
              <a:rPr lang="en-US" sz="1200" kern="1200" dirty="0" smtClean="0">
                <a:solidFill>
                  <a:schemeClr val="tx1"/>
                </a:solidFill>
                <a:latin typeface="+mn-lt"/>
                <a:ea typeface="+mn-ea"/>
                <a:cs typeface="+mn-cs"/>
              </a:rPr>
              <a:t>As children in contact with others through ICT, children may be bullied, harassed or stalked (child “luring”) and/or coerced, tricked or persuaded into meeting strangers off-line, being “groomed” for involvement in sexual activities and/or providing personal information</a:t>
            </a:r>
          </a:p>
          <a:p>
            <a:pPr lvl="0">
              <a:buFont typeface="Calibri" pitchFamily="34" charset="0"/>
              <a:buChar char="-"/>
            </a:pPr>
            <a:r>
              <a:rPr lang="en-US" sz="1200" kern="1200" dirty="0" smtClean="0">
                <a:solidFill>
                  <a:schemeClr val="tx1"/>
                </a:solidFill>
                <a:latin typeface="+mn-lt"/>
                <a:ea typeface="+mn-ea"/>
                <a:cs typeface="+mn-cs"/>
              </a:rPr>
              <a:t>As actors, children may become involved in bullying or harassing others, playing games that negatively influence their psychological development, creating and uploading inappropriate sexual material, providing misleading information or advice, and/or illegal downloading, hacking, gambling, financial scams and/or terrorism</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41</a:t>
            </a:fld>
            <a:endParaRPr lang="el-GR"/>
          </a:p>
        </p:txBody>
      </p:sp>
    </p:spTree>
    <p:extLst>
      <p:ext uri="{BB962C8B-B14F-4D97-AF65-F5344CB8AC3E}">
        <p14:creationId xmlns="" xmlns:p14="http://schemas.microsoft.com/office/powerpoint/2010/main" val="322975100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42</a:t>
            </a:fld>
            <a:endParaRPr lang="el-GR"/>
          </a:p>
        </p:txBody>
      </p:sp>
    </p:spTree>
    <p:extLst>
      <p:ext uri="{BB962C8B-B14F-4D97-AF65-F5344CB8AC3E}">
        <p14:creationId xmlns="" xmlns:p14="http://schemas.microsoft.com/office/powerpoint/2010/main" val="26070177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 You may use one or more of the following case examples for discussion; alternatively you can move some or all of the case examples after the presentation of the warning signs of child abuse and neglect, namely after current slide 74]</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43</a:t>
            </a:fld>
            <a:endParaRPr lang="el-GR"/>
          </a:p>
        </p:txBody>
      </p:sp>
    </p:spTree>
    <p:extLst>
      <p:ext uri="{BB962C8B-B14F-4D97-AF65-F5344CB8AC3E}">
        <p14:creationId xmlns="" xmlns:p14="http://schemas.microsoft.com/office/powerpoint/2010/main" val="397826754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[Physical abuse case - discussion on whether this can be accidental injury]</a:t>
            </a: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Source: McCoy, M. L., &amp; Keen, S. M. (2013). Child abuse and neglect. Psychology Press. (</a:t>
            </a:r>
            <a:r>
              <a:rPr lang="en-GB" sz="1200" u="sng" kern="1200" dirty="0" smtClean="0">
                <a:solidFill>
                  <a:schemeClr val="tx1"/>
                </a:solidFill>
                <a:latin typeface="+mn-lt"/>
                <a:ea typeface="+mn-ea"/>
                <a:cs typeface="+mn-cs"/>
                <a:hlinkClick r:id="rId3"/>
              </a:rPr>
              <a:t>link</a:t>
            </a:r>
            <a:r>
              <a:rPr lang="en-GB" sz="120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44</a:t>
            </a:fld>
            <a:endParaRPr lang="el-GR"/>
          </a:p>
        </p:txBody>
      </p:sp>
    </p:spTree>
    <p:extLst>
      <p:ext uri="{BB962C8B-B14F-4D97-AF65-F5344CB8AC3E}">
        <p14:creationId xmlns="" xmlns:p14="http://schemas.microsoft.com/office/powerpoint/2010/main" val="197579975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latin typeface="+mn-lt"/>
                <a:ea typeface="+mn-ea"/>
                <a:cs typeface="+mn-cs"/>
              </a:rPr>
              <a:t>[Psychological abuse - </a:t>
            </a:r>
            <a:r>
              <a:rPr lang="en-US" sz="1200" kern="1200" dirty="0" smtClean="0">
                <a:solidFill>
                  <a:schemeClr val="tx1"/>
                </a:solidFill>
                <a:latin typeface="+mn-lt"/>
                <a:ea typeface="+mn-ea"/>
                <a:cs typeface="+mn-cs"/>
              </a:rPr>
              <a:t>discussion on whether this is a case of </a:t>
            </a:r>
            <a:r>
              <a:rPr lang="en-GB" sz="1200" kern="1200" dirty="0" smtClean="0">
                <a:solidFill>
                  <a:schemeClr val="tx1"/>
                </a:solidFill>
                <a:latin typeface="+mn-lt"/>
                <a:ea typeface="+mn-ea"/>
                <a:cs typeface="+mn-cs"/>
              </a:rPr>
              <a:t>exploitation and corruption]</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Source: McCoy, M. L., &amp; Keen, S. M. (2013). Child abuse and neglect. Psychology Press. (</a:t>
            </a:r>
            <a:r>
              <a:rPr lang="en-GB" sz="1200" u="sng" kern="1200" dirty="0" smtClean="0">
                <a:solidFill>
                  <a:schemeClr val="tx1"/>
                </a:solidFill>
                <a:latin typeface="+mn-lt"/>
                <a:ea typeface="+mn-ea"/>
                <a:cs typeface="+mn-cs"/>
                <a:hlinkClick r:id="rId3"/>
              </a:rPr>
              <a:t>link</a:t>
            </a:r>
            <a:r>
              <a:rPr lang="en-GB" sz="120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45</a:t>
            </a:fld>
            <a:endParaRPr lang="el-GR"/>
          </a:p>
        </p:txBody>
      </p:sp>
    </p:spTree>
    <p:extLst>
      <p:ext uri="{BB962C8B-B14F-4D97-AF65-F5344CB8AC3E}">
        <p14:creationId xmlns="" xmlns:p14="http://schemas.microsoft.com/office/powerpoint/2010/main" val="19219746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latin typeface="+mn-lt"/>
                <a:ea typeface="+mn-ea"/>
                <a:cs typeface="+mn-cs"/>
              </a:rPr>
              <a:t>[Emotional neglect; rejection; psychological abuse - </a:t>
            </a:r>
            <a:r>
              <a:rPr lang="en-US" sz="1200" kern="1200" dirty="0" smtClean="0">
                <a:solidFill>
                  <a:schemeClr val="tx1"/>
                </a:solidFill>
                <a:latin typeface="+mn-lt"/>
                <a:ea typeface="+mn-ea"/>
                <a:cs typeface="+mn-cs"/>
              </a:rPr>
              <a:t>discussion on whether this is a case of </a:t>
            </a:r>
            <a:r>
              <a:rPr lang="en-GB" sz="1200" kern="1200" dirty="0" smtClean="0">
                <a:solidFill>
                  <a:schemeClr val="tx1"/>
                </a:solidFill>
                <a:latin typeface="+mn-lt"/>
                <a:ea typeface="+mn-ea"/>
                <a:cs typeface="+mn-cs"/>
              </a:rPr>
              <a:t>CAN]</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Source: McCoy, M. L., &amp; Keen, S. M. (2013). Child abuse and neglect. Psychology Press. (</a:t>
            </a:r>
            <a:r>
              <a:rPr lang="en-GB" sz="1200" u="sng" kern="1200" dirty="0" smtClean="0">
                <a:solidFill>
                  <a:schemeClr val="tx1"/>
                </a:solidFill>
                <a:latin typeface="+mn-lt"/>
                <a:ea typeface="+mn-ea"/>
                <a:cs typeface="+mn-cs"/>
                <a:hlinkClick r:id="rId3"/>
              </a:rPr>
              <a:t>link</a:t>
            </a:r>
            <a:r>
              <a:rPr lang="en-GB" sz="1200" kern="1200" dirty="0" smtClean="0">
                <a:solidFill>
                  <a:schemeClr val="tx1"/>
                </a:solidFill>
                <a:latin typeface="+mn-lt"/>
                <a:ea typeface="+mn-ea"/>
                <a:cs typeface="+mn-cs"/>
              </a:rPr>
              <a: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46</a:t>
            </a:fld>
            <a:endParaRPr lang="el-GR"/>
          </a:p>
        </p:txBody>
      </p:sp>
    </p:spTree>
    <p:extLst>
      <p:ext uri="{BB962C8B-B14F-4D97-AF65-F5344CB8AC3E}">
        <p14:creationId xmlns="" xmlns:p14="http://schemas.microsoft.com/office/powerpoint/2010/main" val="19219746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[Medical neglect; Psychological abuse/ blame - </a:t>
            </a:r>
            <a:r>
              <a:rPr lang="en-US" sz="1200" kern="1200" dirty="0" smtClean="0">
                <a:solidFill>
                  <a:schemeClr val="tx1"/>
                </a:solidFill>
                <a:latin typeface="+mn-lt"/>
                <a:ea typeface="+mn-ea"/>
                <a:cs typeface="+mn-cs"/>
              </a:rPr>
              <a:t>discussion on whether this is a case of </a:t>
            </a:r>
            <a:r>
              <a:rPr lang="en-GB" sz="1200" kern="1200" dirty="0" smtClean="0">
                <a:solidFill>
                  <a:schemeClr val="tx1"/>
                </a:solidFill>
                <a:latin typeface="+mn-lt"/>
                <a:ea typeface="+mn-ea"/>
                <a:cs typeface="+mn-cs"/>
              </a:rPr>
              <a:t>CAN]</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Source: McCoy, M. L., &amp; Keen, S. M. (2013). Child abuse and neglect. Psychology Press. (</a:t>
            </a:r>
            <a:r>
              <a:rPr lang="en-GB" sz="1200" u="sng" kern="1200" dirty="0" smtClean="0">
                <a:solidFill>
                  <a:schemeClr val="tx1"/>
                </a:solidFill>
                <a:latin typeface="+mn-lt"/>
                <a:ea typeface="+mn-ea"/>
                <a:cs typeface="+mn-cs"/>
                <a:hlinkClick r:id="rId3"/>
              </a:rPr>
              <a:t>link</a:t>
            </a:r>
            <a:r>
              <a:rPr lang="en-GB" sz="1200" kern="1200" dirty="0" smtClean="0">
                <a:solidFill>
                  <a:schemeClr val="tx1"/>
                </a:solidFill>
                <a:latin typeface="+mn-lt"/>
                <a:ea typeface="+mn-ea"/>
                <a:cs typeface="+mn-cs"/>
              </a:rPr>
              <a: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47</a:t>
            </a:fld>
            <a:endParaRPr lang="el-GR"/>
          </a:p>
        </p:txBody>
      </p:sp>
    </p:spTree>
    <p:extLst>
      <p:ext uri="{BB962C8B-B14F-4D97-AF65-F5344CB8AC3E}">
        <p14:creationId xmlns="" xmlns:p14="http://schemas.microsoft.com/office/powerpoint/2010/main" val="316936022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[Physical neglect: failure to protect a child from harm, including through lack of supervision - </a:t>
            </a:r>
            <a:r>
              <a:rPr lang="en-US" sz="1200" kern="1200" dirty="0" smtClean="0">
                <a:solidFill>
                  <a:schemeClr val="tx1"/>
                </a:solidFill>
                <a:latin typeface="+mn-lt"/>
                <a:ea typeface="+mn-ea"/>
                <a:cs typeface="+mn-cs"/>
              </a:rPr>
              <a:t>discussion on whether this is a case of </a:t>
            </a:r>
            <a:r>
              <a:rPr lang="en-GB" sz="1200" kern="1200" dirty="0" smtClean="0">
                <a:solidFill>
                  <a:schemeClr val="tx1"/>
                </a:solidFill>
                <a:latin typeface="+mn-lt"/>
                <a:ea typeface="+mn-ea"/>
                <a:cs typeface="+mn-cs"/>
              </a:rPr>
              <a:t>CAN]</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Source: McCoy, M. L., &amp; Keen, S. M. (2013). Child abuse and neglect. Psychology Press. (</a:t>
            </a:r>
            <a:r>
              <a:rPr lang="en-GB" sz="1200" u="sng" kern="1200" dirty="0" smtClean="0">
                <a:solidFill>
                  <a:schemeClr val="tx1"/>
                </a:solidFill>
                <a:latin typeface="+mn-lt"/>
                <a:ea typeface="+mn-ea"/>
                <a:cs typeface="+mn-cs"/>
                <a:hlinkClick r:id="rId3"/>
              </a:rPr>
              <a:t>link</a:t>
            </a:r>
            <a:r>
              <a:rPr lang="en-GB" sz="1200" kern="1200" dirty="0" smtClean="0">
                <a:solidFill>
                  <a:schemeClr val="tx1"/>
                </a:solidFill>
                <a:latin typeface="+mn-lt"/>
                <a:ea typeface="+mn-ea"/>
                <a:cs typeface="+mn-cs"/>
              </a:rPr>
              <a: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48</a:t>
            </a:fld>
            <a:endParaRPr lang="el-GR"/>
          </a:p>
        </p:txBody>
      </p:sp>
    </p:spTree>
    <p:extLst>
      <p:ext uri="{BB962C8B-B14F-4D97-AF65-F5344CB8AC3E}">
        <p14:creationId xmlns="" xmlns:p14="http://schemas.microsoft.com/office/powerpoint/2010/main" val="364070072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[Instruction - Other examples you can use to start a discussion]</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49</a:t>
            </a:fld>
            <a:endParaRPr lang="el-GR"/>
          </a:p>
        </p:txBody>
      </p:sp>
    </p:spTree>
    <p:extLst>
      <p:ext uri="{BB962C8B-B14F-4D97-AF65-F5344CB8AC3E}">
        <p14:creationId xmlns="" xmlns:p14="http://schemas.microsoft.com/office/powerpoint/2010/main" val="317517286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 the following slides warning signs of various types of child maltreatment are presented. These signs can appear in the child’s body, emotion and behavior, as well as in caregivers behavior and in the relationship between child and caregivers. </a:t>
            </a:r>
          </a:p>
          <a:p>
            <a:r>
              <a:rPr lang="en-US" sz="1200" kern="1200" dirty="0" smtClean="0">
                <a:solidFill>
                  <a:schemeClr val="tx1"/>
                </a:solidFill>
                <a:latin typeface="+mn-lt"/>
                <a:ea typeface="+mn-ea"/>
                <a:cs typeface="+mn-cs"/>
              </a:rPr>
              <a:t>It is reminded that more information and definitions of the signs mentioned below are included in the CAN-MDS Operator’s Manual, Part 3 “Data Dictionary” </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50</a:t>
            </a:fld>
            <a:endParaRPr lang="el-GR"/>
          </a:p>
        </p:txBody>
      </p:sp>
    </p:spTree>
    <p:extLst>
      <p:ext uri="{BB962C8B-B14F-4D97-AF65-F5344CB8AC3E}">
        <p14:creationId xmlns="" xmlns:p14="http://schemas.microsoft.com/office/powerpoint/2010/main" val="18946933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p>
          <a:p>
            <a:endParaRPr lang="en-GB"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6</a:t>
            </a:fld>
            <a:endParaRPr lang="el-GR"/>
          </a:p>
        </p:txBody>
      </p:sp>
    </p:spTree>
    <p:extLst>
      <p:ext uri="{BB962C8B-B14F-4D97-AF65-F5344CB8AC3E}">
        <p14:creationId xmlns="" xmlns:p14="http://schemas.microsoft.com/office/powerpoint/2010/main" val="257038886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The first step in helping abused or neglected children is learning to recognize the signs of child abuse and neglect. The presence of a single sign does not prove child abuse is occurring in a family, but a closer look at the situation may be warranted when these signs appear repeatedly or in combination.</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https://www.childwelfare.gov/pubPDFs/signs.pdf</a:t>
            </a:r>
            <a:endParaRPr lang="en-US" sz="1200"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Suggested further reading: </a:t>
            </a:r>
            <a:r>
              <a:rPr lang="en-US" sz="1200" kern="1200" dirty="0" err="1" smtClean="0">
                <a:solidFill>
                  <a:schemeClr val="tx1"/>
                </a:solidFill>
                <a:latin typeface="+mn-lt"/>
                <a:ea typeface="+mn-ea"/>
                <a:cs typeface="+mn-cs"/>
              </a:rPr>
              <a:t>Sistovaris</a:t>
            </a:r>
            <a:r>
              <a:rPr lang="en-US" sz="1200" kern="1200" dirty="0" smtClean="0">
                <a:solidFill>
                  <a:schemeClr val="tx1"/>
                </a:solidFill>
                <a:latin typeface="+mn-lt"/>
                <a:ea typeface="+mn-ea"/>
                <a:cs typeface="+mn-cs"/>
              </a:rPr>
              <a:t>, M., Fallon, B., Miller, S., </a:t>
            </a:r>
            <a:r>
              <a:rPr lang="en-US" sz="1200" kern="1200" dirty="0" err="1" smtClean="0">
                <a:solidFill>
                  <a:schemeClr val="tx1"/>
                </a:solidFill>
                <a:latin typeface="+mn-lt"/>
                <a:ea typeface="+mn-ea"/>
                <a:cs typeface="+mn-cs"/>
              </a:rPr>
              <a:t>Birken</a:t>
            </a:r>
            <a:r>
              <a:rPr lang="en-US" sz="1200" kern="1200" dirty="0" smtClean="0">
                <a:solidFill>
                  <a:schemeClr val="tx1"/>
                </a:solidFill>
                <a:latin typeface="+mn-lt"/>
                <a:ea typeface="+mn-ea"/>
                <a:cs typeface="+mn-cs"/>
              </a:rPr>
              <a:t>, C., </a:t>
            </a:r>
            <a:r>
              <a:rPr lang="en-US" sz="1200" kern="1200" dirty="0" err="1" smtClean="0">
                <a:solidFill>
                  <a:schemeClr val="tx1"/>
                </a:solidFill>
                <a:latin typeface="+mn-lt"/>
                <a:ea typeface="+mn-ea"/>
                <a:cs typeface="+mn-cs"/>
              </a:rPr>
              <a:t>Denburg</a:t>
            </a:r>
            <a:r>
              <a:rPr lang="en-US" sz="1200" kern="1200" dirty="0" smtClean="0">
                <a:solidFill>
                  <a:schemeClr val="tx1"/>
                </a:solidFill>
                <a:latin typeface="+mn-lt"/>
                <a:ea typeface="+mn-ea"/>
                <a:cs typeface="+mn-cs"/>
              </a:rPr>
              <a:t>, A., Jenkins, J., Levine, J., </a:t>
            </a:r>
            <a:r>
              <a:rPr lang="en-US" sz="1200" kern="1200" dirty="0" err="1" smtClean="0">
                <a:solidFill>
                  <a:schemeClr val="tx1"/>
                </a:solidFill>
                <a:latin typeface="+mn-lt"/>
                <a:ea typeface="+mn-ea"/>
                <a:cs typeface="+mn-cs"/>
              </a:rPr>
              <a:t>Mishna</a:t>
            </a:r>
            <a:r>
              <a:rPr lang="en-US" sz="1200" kern="1200" dirty="0" smtClean="0">
                <a:solidFill>
                  <a:schemeClr val="tx1"/>
                </a:solidFill>
                <a:latin typeface="+mn-lt"/>
                <a:ea typeface="+mn-ea"/>
                <a:cs typeface="+mn-cs"/>
              </a:rPr>
              <a:t>, F., </a:t>
            </a:r>
            <a:r>
              <a:rPr lang="en-US" sz="1200" kern="1200" dirty="0" err="1" smtClean="0">
                <a:solidFill>
                  <a:schemeClr val="tx1"/>
                </a:solidFill>
                <a:latin typeface="+mn-lt"/>
                <a:ea typeface="+mn-ea"/>
                <a:cs typeface="+mn-cs"/>
              </a:rPr>
              <a:t>Sokolowski</a:t>
            </a:r>
            <a:r>
              <a:rPr lang="en-US" sz="1200" kern="1200" dirty="0" smtClean="0">
                <a:solidFill>
                  <a:schemeClr val="tx1"/>
                </a:solidFill>
                <a:latin typeface="+mn-lt"/>
                <a:ea typeface="+mn-ea"/>
                <a:cs typeface="+mn-cs"/>
              </a:rPr>
              <a:t>, M. and Stewart, S. (2020). </a:t>
            </a:r>
            <a:r>
              <a:rPr lang="en-US" sz="1200" i="1" kern="1200" dirty="0" smtClean="0">
                <a:solidFill>
                  <a:schemeClr val="tx1"/>
                </a:solidFill>
                <a:latin typeface="+mn-lt"/>
                <a:ea typeface="+mn-ea"/>
                <a:cs typeface="+mn-cs"/>
              </a:rPr>
              <a:t>Child Welfare and Pandemics</a:t>
            </a:r>
            <a:r>
              <a:rPr lang="en-US" sz="1200" kern="1200" dirty="0" smtClean="0">
                <a:solidFill>
                  <a:schemeClr val="tx1"/>
                </a:solidFill>
                <a:latin typeface="+mn-lt"/>
                <a:ea typeface="+mn-ea"/>
                <a:cs typeface="+mn-cs"/>
              </a:rPr>
              <a:t>. Toronto, Ontario: Policy Bench, Fraser Mustard Institute of Human Development, University of Toronto. At: (</a:t>
            </a:r>
            <a:r>
              <a:rPr lang="en-US" sz="1200" b="1" u="sng" kern="1200" dirty="0" smtClean="0">
                <a:solidFill>
                  <a:schemeClr val="tx1"/>
                </a:solidFill>
                <a:latin typeface="+mn-lt"/>
                <a:ea typeface="+mn-ea"/>
                <a:cs typeface="+mn-cs"/>
                <a:hlinkClick r:id="rId3"/>
              </a:rPr>
              <a:t>Link</a:t>
            </a:r>
            <a:r>
              <a:rPr lang="en-US" sz="1200" kern="1200" dirty="0" smtClean="0">
                <a:solidFill>
                  <a:schemeClr val="tx1"/>
                </a:solidFill>
                <a:latin typeface="+mn-lt"/>
                <a:ea typeface="+mn-ea"/>
                <a:cs typeface="+mn-cs"/>
              </a:rPr>
              <a:t>)</a:t>
            </a:r>
          </a:p>
          <a:p>
            <a:r>
              <a:rPr lang="en-US" sz="1200" kern="1200" dirty="0" smtClean="0">
                <a:solidFill>
                  <a:schemeClr val="tx1"/>
                </a:solidFill>
                <a:latin typeface="+mn-lt"/>
                <a:ea typeface="+mn-ea"/>
                <a:cs typeface="+mn-cs"/>
              </a:rPr>
              <a:t> </a:t>
            </a:r>
            <a:r>
              <a:rPr lang="en-US" dirty="0" smtClean="0"/>
              <a:t> </a:t>
            </a:r>
            <a:r>
              <a:rPr lang="en-US" sz="1200" kern="1200" dirty="0" smtClean="0">
                <a:solidFill>
                  <a:schemeClr val="tx1"/>
                </a:solidFill>
                <a:latin typeface="+mn-lt"/>
                <a:ea typeface="+mn-ea"/>
                <a:cs typeface="+mn-cs"/>
              </a:rPr>
              <a:t> </a:t>
            </a:r>
          </a:p>
          <a:p>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51</a:t>
            </a:fld>
            <a:endParaRPr lang="el-GR"/>
          </a:p>
        </p:txBody>
      </p:sp>
    </p:spTree>
    <p:extLst>
      <p:ext uri="{BB962C8B-B14F-4D97-AF65-F5344CB8AC3E}">
        <p14:creationId xmlns="" xmlns:p14="http://schemas.microsoft.com/office/powerpoint/2010/main" val="325596194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54</a:t>
            </a:fld>
            <a:endParaRPr lang="el-GR"/>
          </a:p>
        </p:txBody>
      </p:sp>
    </p:spTree>
    <p:extLst>
      <p:ext uri="{BB962C8B-B14F-4D97-AF65-F5344CB8AC3E}">
        <p14:creationId xmlns="" xmlns:p14="http://schemas.microsoft.com/office/powerpoint/2010/main" val="244247129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55</a:t>
            </a:fld>
            <a:endParaRPr lang="el-GR"/>
          </a:p>
        </p:txBody>
      </p:sp>
    </p:spTree>
    <p:extLst>
      <p:ext uri="{BB962C8B-B14F-4D97-AF65-F5344CB8AC3E}">
        <p14:creationId xmlns="" xmlns:p14="http://schemas.microsoft.com/office/powerpoint/2010/main" val="246098394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56</a:t>
            </a:fld>
            <a:endParaRPr lang="el-GR"/>
          </a:p>
        </p:txBody>
      </p:sp>
    </p:spTree>
    <p:extLst>
      <p:ext uri="{BB962C8B-B14F-4D97-AF65-F5344CB8AC3E}">
        <p14:creationId xmlns="" xmlns:p14="http://schemas.microsoft.com/office/powerpoint/2010/main" val="324782202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Sexual abuse usually involves someone the child knows. Often, the child will be told to keep the relationship a secret. They may be threatened with something bad happening if they tell anyone.</a:t>
            </a:r>
          </a:p>
          <a:p>
            <a:r>
              <a:rPr lang="en-US" sz="1200" b="0" i="0" kern="1200" dirty="0" smtClean="0">
                <a:solidFill>
                  <a:schemeClr val="tx1"/>
                </a:solidFill>
                <a:effectLst/>
                <a:latin typeface="+mn-lt"/>
                <a:ea typeface="+mn-ea"/>
                <a:cs typeface="+mn-cs"/>
              </a:rPr>
              <a:t>An adult who carries out sexual abuse with a child may have received the same treatment in the past. Breaking the cycle may help prevent it passing down to the next generation.</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57</a:t>
            </a:fld>
            <a:endParaRPr lang="el-GR"/>
          </a:p>
        </p:txBody>
      </p:sp>
    </p:spTree>
    <p:extLst>
      <p:ext uri="{BB962C8B-B14F-4D97-AF65-F5344CB8AC3E}">
        <p14:creationId xmlns="" xmlns:p14="http://schemas.microsoft.com/office/powerpoint/2010/main" val="6857019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58</a:t>
            </a:fld>
            <a:endParaRPr lang="el-GR"/>
          </a:p>
        </p:txBody>
      </p:sp>
    </p:spTree>
    <p:extLst>
      <p:ext uri="{BB962C8B-B14F-4D97-AF65-F5344CB8AC3E}">
        <p14:creationId xmlns="" xmlns:p14="http://schemas.microsoft.com/office/powerpoint/2010/main" val="283868247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59</a:t>
            </a:fld>
            <a:endParaRPr lang="el-GR"/>
          </a:p>
        </p:txBody>
      </p:sp>
    </p:spTree>
    <p:extLst>
      <p:ext uri="{BB962C8B-B14F-4D97-AF65-F5344CB8AC3E}">
        <p14:creationId xmlns="" xmlns:p14="http://schemas.microsoft.com/office/powerpoint/2010/main" val="215890801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60</a:t>
            </a:fld>
            <a:endParaRPr lang="el-GR"/>
          </a:p>
        </p:txBody>
      </p:sp>
    </p:spTree>
    <p:extLst>
      <p:ext uri="{BB962C8B-B14F-4D97-AF65-F5344CB8AC3E}">
        <p14:creationId xmlns="" xmlns:p14="http://schemas.microsoft.com/office/powerpoint/2010/main" val="211174944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&lt;see slide&gt;</a:t>
            </a:r>
          </a:p>
          <a:p>
            <a:r>
              <a:rPr lang="en-GB" sz="1200" u="sng" kern="1200" dirty="0" smtClean="0">
                <a:solidFill>
                  <a:schemeClr val="tx1"/>
                </a:solidFill>
                <a:latin typeface="+mn-lt"/>
                <a:ea typeface="+mn-ea"/>
                <a:cs typeface="+mn-cs"/>
              </a:rPr>
              <a:t>Source: https://www.childwelfare.gov/pubPDFs/signs.pdf</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61</a:t>
            </a:fld>
            <a:endParaRPr lang="el-GR"/>
          </a:p>
        </p:txBody>
      </p:sp>
    </p:spTree>
    <p:extLst>
      <p:ext uri="{BB962C8B-B14F-4D97-AF65-F5344CB8AC3E}">
        <p14:creationId xmlns="" xmlns:p14="http://schemas.microsoft.com/office/powerpoint/2010/main" val="403589444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Further notes for the trainer: </a:t>
            </a:r>
          </a:p>
          <a:p>
            <a:r>
              <a:rPr lang="en-US" sz="1200" kern="1200" dirty="0" smtClean="0">
                <a:solidFill>
                  <a:schemeClr val="tx1"/>
                </a:solidFill>
                <a:latin typeface="+mn-lt"/>
                <a:ea typeface="+mn-ea"/>
                <a:cs typeface="+mn-cs"/>
              </a:rPr>
              <a:t>Understanding healthy childhood sexual development plays a key role in child sexual abuse prevention. Many adults are never taught what to expect as children develop sexually, which can make it hard to tell the difference between healthy and unhealthy behaviors. When adults understand the difference between healthy and unhealthy behaviors, they are better able to support healthy attitudes and behaviors and react to teachable moments. Rather than interpret a child’s actions with an adult perspective of sex and sexuality, adults can promote healthy development when they understand what behaviors are developmentally expected at different stages of childhood. They are also better equipped to intervene when there are concerns related to behavior or abuse.</a:t>
            </a:r>
            <a:r>
              <a:rPr lang="en-US" dirty="0" smtClean="0"/>
              <a:t> </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Like all forms of human development, sexual development begins at birth. Sexual development includes not only the physical changes that occur as children grow, but also the sexual knowledge and beliefs they come to learn and the behaviors they show. Any given child’s sexual knowledge and behavior is strongly influenced by: the child’s age; what the child observes (including the sexual behaviors of family and friends); and what the child is taught (including cultural and religious beliefs concerning sexuality and physical boundaries).</a:t>
            </a:r>
          </a:p>
          <a:p>
            <a:r>
              <a:rPr lang="en-GB" sz="1200" kern="1200" dirty="0" smtClean="0">
                <a:solidFill>
                  <a:schemeClr val="tx1"/>
                </a:solidFill>
                <a:latin typeface="+mn-lt"/>
                <a:ea typeface="+mn-ea"/>
                <a:cs typeface="+mn-cs"/>
              </a:rPr>
              <a:t>What is considered as "typical" childhood sexual play and exploration? Each society shapes its own content of what it considers to be "normal" that is acceptable sexuality. Something that is considered "normal" in one generation can be considered "not normal" in the next. "Normal" sexuality depends on the relative expectations and representations of society and on the gender of the child. Therefore children learn the rules that govern sexuality following their surroundings' suggestions of what is permissible and what is not.</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The relevant legislative framework (to be nationally adapted)</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Most sexual play is an expression of children’s natural curiosity and should not be a cause for concern or alarm. In general, “typical” childhood sexual play and exploration: occurs between children who play together regularly and know each other well; occurs between children of the same general age and physical size; is spontaneous and unplanned; is infrequent; is voluntary (the children agreed to the </a:t>
            </a:r>
            <a:r>
              <a:rPr lang="en-GB" sz="1200" kern="1200" dirty="0" err="1" smtClean="0">
                <a:solidFill>
                  <a:schemeClr val="tx1"/>
                </a:solidFill>
                <a:latin typeface="+mn-lt"/>
                <a:ea typeface="+mn-ea"/>
                <a:cs typeface="+mn-cs"/>
              </a:rPr>
              <a:t>behavior</a:t>
            </a:r>
            <a:r>
              <a:rPr lang="en-GB" sz="1200" kern="1200" dirty="0" smtClean="0">
                <a:solidFill>
                  <a:schemeClr val="tx1"/>
                </a:solidFill>
                <a:latin typeface="+mn-lt"/>
                <a:ea typeface="+mn-ea"/>
                <a:cs typeface="+mn-cs"/>
              </a:rPr>
              <a:t>, none of the involved children seem uncomfortable or upset); is easily diverted when parents tell children to stop and explain privacy rules.</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Common Sexual </a:t>
            </a:r>
            <a:r>
              <a:rPr lang="en-GB" sz="1200" kern="1200" dirty="0" err="1" smtClean="0">
                <a:solidFill>
                  <a:schemeClr val="tx1"/>
                </a:solidFill>
                <a:latin typeface="+mn-lt"/>
                <a:ea typeface="+mn-ea"/>
                <a:cs typeface="+mn-cs"/>
              </a:rPr>
              <a:t>Behaviors</a:t>
            </a:r>
            <a:r>
              <a:rPr lang="en-GB" sz="1200" kern="1200" dirty="0" smtClean="0">
                <a:solidFill>
                  <a:schemeClr val="tx1"/>
                </a:solidFill>
                <a:latin typeface="+mn-lt"/>
                <a:ea typeface="+mn-ea"/>
                <a:cs typeface="+mn-cs"/>
              </a:rPr>
              <a:t> in Childhood</a:t>
            </a:r>
            <a:endParaRPr lang="en-US" sz="1200" kern="1200" dirty="0" smtClean="0">
              <a:solidFill>
                <a:schemeClr val="tx1"/>
              </a:solidFill>
              <a:latin typeface="+mn-lt"/>
              <a:ea typeface="+mn-ea"/>
              <a:cs typeface="+mn-cs"/>
            </a:endParaRPr>
          </a:p>
          <a:p>
            <a:r>
              <a:rPr lang="en-GB" sz="1200" i="1" kern="1200" dirty="0" smtClean="0">
                <a:solidFill>
                  <a:schemeClr val="tx1"/>
                </a:solidFill>
                <a:latin typeface="+mn-lt"/>
                <a:ea typeface="+mn-ea"/>
                <a:cs typeface="+mn-cs"/>
              </a:rPr>
              <a:t>Preschool children (less than 4 years)</a:t>
            </a:r>
            <a:r>
              <a:rPr lang="en-GB" sz="1200" kern="1200" dirty="0" smtClean="0">
                <a:solidFill>
                  <a:schemeClr val="tx1"/>
                </a:solidFill>
                <a:latin typeface="+mn-lt"/>
                <a:ea typeface="+mn-ea"/>
                <a:cs typeface="+mn-cs"/>
              </a:rPr>
              <a:t>: exploring and touching private parts, in public and in private; rubbing private parts (with hand or against objects); showing private parts to others; trying to touch mother’s or other women’s breasts; removing clothes and wanting to be naked; attempting to see other people when they are naked or undressing (such as in the bathroom); asking questions about their own—and others’—bodies and bodily functions; talking to children their own age about bodily functions </a:t>
            </a:r>
            <a:endParaRPr lang="en-US" sz="1200" kern="1200" dirty="0" smtClean="0">
              <a:solidFill>
                <a:schemeClr val="tx1"/>
              </a:solidFill>
              <a:latin typeface="+mn-lt"/>
              <a:ea typeface="+mn-ea"/>
              <a:cs typeface="+mn-cs"/>
            </a:endParaRPr>
          </a:p>
          <a:p>
            <a:r>
              <a:rPr lang="en-GB" sz="1200" i="1" kern="1200" dirty="0" smtClean="0">
                <a:solidFill>
                  <a:schemeClr val="tx1"/>
                </a:solidFill>
                <a:latin typeface="+mn-lt"/>
                <a:ea typeface="+mn-ea"/>
                <a:cs typeface="+mn-cs"/>
              </a:rPr>
              <a:t>Young Children (approximately 4-6 years)</a:t>
            </a:r>
            <a:r>
              <a:rPr lang="en-GB" sz="1200" kern="1200" dirty="0" smtClean="0">
                <a:solidFill>
                  <a:schemeClr val="tx1"/>
                </a:solidFill>
                <a:latin typeface="+mn-lt"/>
                <a:ea typeface="+mn-ea"/>
                <a:cs typeface="+mn-cs"/>
              </a:rPr>
              <a:t>: purposefully touching private parts (masturbation), occasionally in the presence of others; attempting to see other people when they are naked or undressing; mimicking dating </a:t>
            </a:r>
            <a:r>
              <a:rPr lang="en-GB" sz="1200" kern="1200" dirty="0" err="1" smtClean="0">
                <a:solidFill>
                  <a:schemeClr val="tx1"/>
                </a:solidFill>
                <a:latin typeface="+mn-lt"/>
                <a:ea typeface="+mn-ea"/>
                <a:cs typeface="+mn-cs"/>
              </a:rPr>
              <a:t>behavior</a:t>
            </a:r>
            <a:r>
              <a:rPr lang="en-GB" sz="1200" kern="1200" dirty="0" smtClean="0">
                <a:solidFill>
                  <a:schemeClr val="tx1"/>
                </a:solidFill>
                <a:latin typeface="+mn-lt"/>
                <a:ea typeface="+mn-ea"/>
                <a:cs typeface="+mn-cs"/>
              </a:rPr>
              <a:t> (such as kissing, or holding hands); talking about private parts and using “naughty” words, even when they don’t understand the meaning; exploring private parts with children their own age (such as “playing doctor”, “I’ll show you mine if you show me yours,” etc.)</a:t>
            </a:r>
            <a:endParaRPr lang="en-US" sz="1200" kern="1200" dirty="0" smtClean="0">
              <a:solidFill>
                <a:schemeClr val="tx1"/>
              </a:solidFill>
              <a:latin typeface="+mn-lt"/>
              <a:ea typeface="+mn-ea"/>
              <a:cs typeface="+mn-cs"/>
            </a:endParaRPr>
          </a:p>
          <a:p>
            <a:r>
              <a:rPr lang="en-GB" sz="1200" i="1" kern="1200" dirty="0" smtClean="0">
                <a:solidFill>
                  <a:schemeClr val="tx1"/>
                </a:solidFill>
                <a:latin typeface="+mn-lt"/>
                <a:ea typeface="+mn-ea"/>
                <a:cs typeface="+mn-cs"/>
              </a:rPr>
              <a:t>School-Aged Children (approximately 7-12 years)</a:t>
            </a:r>
            <a:r>
              <a:rPr lang="en-GB" sz="1200" kern="1200" dirty="0" smtClean="0">
                <a:solidFill>
                  <a:schemeClr val="tx1"/>
                </a:solidFill>
                <a:latin typeface="+mn-lt"/>
                <a:ea typeface="+mn-ea"/>
                <a:cs typeface="+mn-cs"/>
              </a:rPr>
              <a:t>: purposefully touching private parts (masturbation), usually in private; playing games with children their own age that involve sexual </a:t>
            </a:r>
            <a:r>
              <a:rPr lang="en-GB" sz="1200" kern="1200" dirty="0" err="1" smtClean="0">
                <a:solidFill>
                  <a:schemeClr val="tx1"/>
                </a:solidFill>
                <a:latin typeface="+mn-lt"/>
                <a:ea typeface="+mn-ea"/>
                <a:cs typeface="+mn-cs"/>
              </a:rPr>
              <a:t>behavior</a:t>
            </a:r>
            <a:r>
              <a:rPr lang="en-GB" sz="1200" kern="1200" dirty="0" smtClean="0">
                <a:solidFill>
                  <a:schemeClr val="tx1"/>
                </a:solidFill>
                <a:latin typeface="+mn-lt"/>
                <a:ea typeface="+mn-ea"/>
                <a:cs typeface="+mn-cs"/>
              </a:rPr>
              <a:t> (such as “truth or dare”, “playing family,” or “boyfriend/girlfriend”); attempting to see other people naked or undressing; looking at pictures of naked or partially naked people; viewing/listening to sexual content in media (television, movies, games, the Internet, music, etc.); wanting more privacy (for example, not wanting to undress in front of other people) and being reluctant to talk to adults about sexual issues; beginnings of sexual attraction to/interest in peers</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Sexual </a:t>
            </a:r>
            <a:r>
              <a:rPr lang="en-GB" sz="1200" kern="1200" dirty="0" err="1" smtClean="0">
                <a:solidFill>
                  <a:schemeClr val="tx1"/>
                </a:solidFill>
                <a:latin typeface="+mn-lt"/>
                <a:ea typeface="+mn-ea"/>
                <a:cs typeface="+mn-cs"/>
              </a:rPr>
              <a:t>behavior</a:t>
            </a:r>
            <a:r>
              <a:rPr lang="en-GB" sz="1200" kern="1200" dirty="0" smtClean="0">
                <a:solidFill>
                  <a:schemeClr val="tx1"/>
                </a:solidFill>
                <a:latin typeface="+mn-lt"/>
                <a:ea typeface="+mn-ea"/>
                <a:cs typeface="+mn-cs"/>
              </a:rPr>
              <a:t> problems include any act that: is clearly beyond the child’s developmental stage (for example, a three-year-old attempting to kiss an adult’s genitals); involves threats, force, or aggression; involves children of widely different ages or abilities (such as a 12-year-old “playing doctor” with a four-year-old); provokes strong emotional reactions in the child—such as anger or anxiety.</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Sources:</a:t>
            </a:r>
            <a:r>
              <a:rPr lang="en-GB"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NSVRC: An overview of healthy childhood sexual development. Available at: </a:t>
            </a:r>
            <a:r>
              <a:rPr lang="en-US" sz="1200" u="none" strike="noStrike" kern="1200" dirty="0" smtClean="0">
                <a:solidFill>
                  <a:schemeClr val="tx1"/>
                </a:solidFill>
                <a:latin typeface="+mn-lt"/>
                <a:ea typeface="+mn-ea"/>
                <a:cs typeface="+mn-cs"/>
                <a:hlinkClick r:id="rId3"/>
              </a:rPr>
              <a:t>www.nationalcac.org/wp-content/uploads/2016/08/HealthySexualDevelopmentOverview.pdf</a:t>
            </a:r>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NCTSN &amp; NCSBY. Sexual Development and </a:t>
            </a:r>
            <a:r>
              <a:rPr lang="en-GB" sz="1200" kern="1200" dirty="0" err="1" smtClean="0">
                <a:solidFill>
                  <a:schemeClr val="tx1"/>
                </a:solidFill>
                <a:latin typeface="+mn-lt"/>
                <a:ea typeface="+mn-ea"/>
                <a:cs typeface="+mn-cs"/>
              </a:rPr>
              <a:t>Behavior</a:t>
            </a:r>
            <a:r>
              <a:rPr lang="en-GB" sz="1200" kern="1200" dirty="0" smtClean="0">
                <a:solidFill>
                  <a:schemeClr val="tx1"/>
                </a:solidFill>
                <a:latin typeface="+mn-lt"/>
                <a:ea typeface="+mn-ea"/>
                <a:cs typeface="+mn-cs"/>
              </a:rPr>
              <a:t> in Children. Available at: </a:t>
            </a:r>
            <a:r>
              <a:rPr lang="en-US" sz="1200" u="none" strike="noStrike" kern="1200" dirty="0" smtClean="0">
                <a:solidFill>
                  <a:schemeClr val="tx1"/>
                </a:solidFill>
                <a:latin typeface="+mn-lt"/>
                <a:ea typeface="+mn-ea"/>
                <a:cs typeface="+mn-cs"/>
                <a:hlinkClick r:id="rId4"/>
              </a:rPr>
              <a:t>https://www.nctsn.org/sites/default/files/resources/sexual_development_and_behavior_in_children.pdf</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62</a:t>
            </a:fld>
            <a:endParaRPr lang="el-GR"/>
          </a:p>
        </p:txBody>
      </p:sp>
    </p:spTree>
    <p:extLst>
      <p:ext uri="{BB962C8B-B14F-4D97-AF65-F5344CB8AC3E}">
        <p14:creationId xmlns="" xmlns:p14="http://schemas.microsoft.com/office/powerpoint/2010/main" val="9952477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p>
          <a:p>
            <a:endParaRPr lang="en-GB"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7</a:t>
            </a:fld>
            <a:endParaRPr lang="el-GR"/>
          </a:p>
        </p:txBody>
      </p:sp>
    </p:spTree>
    <p:extLst>
      <p:ext uri="{BB962C8B-B14F-4D97-AF65-F5344CB8AC3E}">
        <p14:creationId xmlns="" xmlns:p14="http://schemas.microsoft.com/office/powerpoint/2010/main" val="257038886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Psychological or emotional abuse happens when people consistently say things and behave in a way that conveys to the child that they are inadequate, unloved, worthless, or only valued as far as the other person’s needs are concerned.</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63</a:t>
            </a:fld>
            <a:endParaRPr lang="el-GR"/>
          </a:p>
        </p:txBody>
      </p:sp>
    </p:spTree>
    <p:extLst>
      <p:ext uri="{BB962C8B-B14F-4D97-AF65-F5344CB8AC3E}">
        <p14:creationId xmlns="" xmlns:p14="http://schemas.microsoft.com/office/powerpoint/2010/main" val="272283118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64</a:t>
            </a:fld>
            <a:endParaRPr lang="el-GR"/>
          </a:p>
        </p:txBody>
      </p:sp>
    </p:spTree>
    <p:extLst>
      <p:ext uri="{BB962C8B-B14F-4D97-AF65-F5344CB8AC3E}">
        <p14:creationId xmlns="" xmlns:p14="http://schemas.microsoft.com/office/powerpoint/2010/main" val="193532285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65</a:t>
            </a:fld>
            <a:endParaRPr lang="el-GR"/>
          </a:p>
        </p:txBody>
      </p:sp>
    </p:spTree>
    <p:extLst>
      <p:ext uri="{BB962C8B-B14F-4D97-AF65-F5344CB8AC3E}">
        <p14:creationId xmlns="" xmlns:p14="http://schemas.microsoft.com/office/powerpoint/2010/main" val="409958931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https://www.childwelfare.gov/pubPDFs/signs.pdf</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66</a:t>
            </a:fld>
            <a:endParaRPr lang="el-GR"/>
          </a:p>
        </p:txBody>
      </p:sp>
    </p:spTree>
    <p:extLst>
      <p:ext uri="{BB962C8B-B14F-4D97-AF65-F5344CB8AC3E}">
        <p14:creationId xmlns="" xmlns:p14="http://schemas.microsoft.com/office/powerpoint/2010/main" val="290461676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Child neglect is when a parent or caregiver persistently fails to meet the basic physical and psychological needs of a child, resulting in impairment of the child’s health or development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67</a:t>
            </a:fld>
            <a:endParaRPr lang="el-GR"/>
          </a:p>
        </p:txBody>
      </p:sp>
    </p:spTree>
    <p:extLst>
      <p:ext uri="{BB962C8B-B14F-4D97-AF65-F5344CB8AC3E}">
        <p14:creationId xmlns="" xmlns:p14="http://schemas.microsoft.com/office/powerpoint/2010/main" val="429394837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Note: A discussion may be take place on immunizations – see also the respective Working File in the Step by Step Guide for Administrators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68</a:t>
            </a:fld>
            <a:endParaRPr lang="el-GR"/>
          </a:p>
        </p:txBody>
      </p:sp>
    </p:spTree>
    <p:extLst>
      <p:ext uri="{BB962C8B-B14F-4D97-AF65-F5344CB8AC3E}">
        <p14:creationId xmlns="" xmlns:p14="http://schemas.microsoft.com/office/powerpoint/2010/main" val="43267672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69</a:t>
            </a:fld>
            <a:endParaRPr lang="el-GR"/>
          </a:p>
        </p:txBody>
      </p:sp>
    </p:spTree>
    <p:extLst>
      <p:ext uri="{BB962C8B-B14F-4D97-AF65-F5344CB8AC3E}">
        <p14:creationId xmlns="" xmlns:p14="http://schemas.microsoft.com/office/powerpoint/2010/main" val="396936398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70</a:t>
            </a:fld>
            <a:endParaRPr lang="el-GR"/>
          </a:p>
        </p:txBody>
      </p:sp>
    </p:spTree>
    <p:extLst>
      <p:ext uri="{BB962C8B-B14F-4D97-AF65-F5344CB8AC3E}">
        <p14:creationId xmlns="" xmlns:p14="http://schemas.microsoft.com/office/powerpoint/2010/main" val="345658338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71</a:t>
            </a:fld>
            <a:endParaRPr lang="el-GR"/>
          </a:p>
        </p:txBody>
      </p:sp>
    </p:spTree>
    <p:extLst>
      <p:ext uri="{BB962C8B-B14F-4D97-AF65-F5344CB8AC3E}">
        <p14:creationId xmlns="" xmlns:p14="http://schemas.microsoft.com/office/powerpoint/2010/main" val="64450422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72</a:t>
            </a:fld>
            <a:endParaRPr lang="el-GR"/>
          </a:p>
        </p:txBody>
      </p:sp>
    </p:spTree>
    <p:extLst>
      <p:ext uri="{BB962C8B-B14F-4D97-AF65-F5344CB8AC3E}">
        <p14:creationId xmlns="" xmlns:p14="http://schemas.microsoft.com/office/powerpoint/2010/main" val="27798825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p>
          <a:p>
            <a:endParaRPr lang="en-GB"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8</a:t>
            </a:fld>
            <a:endParaRPr lang="el-GR"/>
          </a:p>
        </p:txBody>
      </p:sp>
    </p:spTree>
    <p:extLst>
      <p:ext uri="{BB962C8B-B14F-4D97-AF65-F5344CB8AC3E}">
        <p14:creationId xmlns="" xmlns:p14="http://schemas.microsoft.com/office/powerpoint/2010/main" val="257038886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73</a:t>
            </a:fld>
            <a:endParaRPr lang="el-GR"/>
          </a:p>
        </p:txBody>
      </p:sp>
    </p:spTree>
    <p:extLst>
      <p:ext uri="{BB962C8B-B14F-4D97-AF65-F5344CB8AC3E}">
        <p14:creationId xmlns="" xmlns:p14="http://schemas.microsoft.com/office/powerpoint/2010/main" val="324400391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https://www.mayoclinic.org/diseases-conditions/child-abuse/symptoms-causes/syc-20370864</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74</a:t>
            </a:fld>
            <a:endParaRPr lang="el-GR"/>
          </a:p>
        </p:txBody>
      </p:sp>
    </p:spTree>
    <p:extLst>
      <p:ext uri="{BB962C8B-B14F-4D97-AF65-F5344CB8AC3E}">
        <p14:creationId xmlns="" xmlns:p14="http://schemas.microsoft.com/office/powerpoint/2010/main" val="10229181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&lt;see slide&gt;</a:t>
            </a:r>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75</a:t>
            </a:fld>
            <a:endParaRPr lang="el-GR"/>
          </a:p>
        </p:txBody>
      </p:sp>
    </p:spTree>
    <p:extLst>
      <p:ext uri="{BB962C8B-B14F-4D97-AF65-F5344CB8AC3E}">
        <p14:creationId xmlns="" xmlns:p14="http://schemas.microsoft.com/office/powerpoint/2010/main" val="387850610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Source: </a:t>
            </a:r>
            <a:r>
              <a:rPr lang="en-GB" sz="1200" u="sng" kern="1200" dirty="0" smtClean="0">
                <a:solidFill>
                  <a:schemeClr val="tx1"/>
                </a:solidFill>
                <a:latin typeface="+mn-lt"/>
                <a:ea typeface="+mn-ea"/>
                <a:cs typeface="+mn-cs"/>
              </a:rPr>
              <a:t>https://www.mayoclinic.org/diseases-conditions/child-abuse/symptoms-causes/syc-20370864</a:t>
            </a:r>
            <a:endParaRPr lang="en-US" sz="1200" kern="1200" dirty="0" smtClean="0">
              <a:solidFill>
                <a:schemeClr val="tx1"/>
              </a:solidFill>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76</a:t>
            </a:fld>
            <a:endParaRPr lang="el-GR"/>
          </a:p>
        </p:txBody>
      </p:sp>
    </p:spTree>
    <p:extLst>
      <p:ext uri="{BB962C8B-B14F-4D97-AF65-F5344CB8AC3E}">
        <p14:creationId xmlns="" xmlns:p14="http://schemas.microsoft.com/office/powerpoint/2010/main" val="76496017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Sources: </a:t>
            </a:r>
          </a:p>
          <a:p>
            <a:pPr lvl="0">
              <a:buFont typeface="Calibri" pitchFamily="34" charset="0"/>
              <a:buChar char="-"/>
            </a:pPr>
            <a:r>
              <a:rPr lang="en-US" sz="1200" kern="1200" dirty="0" smtClean="0">
                <a:solidFill>
                  <a:schemeClr val="tx1"/>
                </a:solidFill>
                <a:latin typeface="+mn-lt"/>
                <a:ea typeface="+mn-ea"/>
                <a:cs typeface="+mn-cs"/>
              </a:rPr>
              <a:t>Recognizing child abuse available at: </a:t>
            </a:r>
            <a:r>
              <a:rPr lang="en-GB" sz="1200" u="sng" kern="1200" dirty="0" smtClean="0">
                <a:solidFill>
                  <a:schemeClr val="tx1"/>
                </a:solidFill>
                <a:latin typeface="+mn-lt"/>
                <a:ea typeface="+mn-ea"/>
                <a:cs typeface="+mn-cs"/>
              </a:rPr>
              <a:t>https://www.pa-fsa.org/Mandated-Reporters/Recognizing-Child-Abuse-Neglect/Recognizing-Child-Abuse</a:t>
            </a:r>
            <a:endParaRPr lang="en-US" sz="1200" kern="1200" dirty="0" smtClean="0">
              <a:solidFill>
                <a:schemeClr val="tx1"/>
              </a:solidFill>
              <a:latin typeface="+mn-lt"/>
              <a:ea typeface="+mn-ea"/>
              <a:cs typeface="+mn-cs"/>
            </a:endParaRPr>
          </a:p>
          <a:p>
            <a:pPr lvl="0">
              <a:buFont typeface="Calibri" pitchFamily="34" charset="0"/>
              <a:buChar char="-"/>
            </a:pPr>
            <a:r>
              <a:rPr lang="en-US" sz="1200" u="sng" kern="1200" dirty="0" err="1" smtClean="0">
                <a:solidFill>
                  <a:schemeClr val="tx1"/>
                </a:solidFill>
                <a:latin typeface="+mn-lt"/>
                <a:ea typeface="+mn-ea"/>
                <a:cs typeface="+mn-cs"/>
              </a:rPr>
              <a:t>Sakher</a:t>
            </a:r>
            <a:r>
              <a:rPr lang="en-US" sz="1200" u="sng" kern="1200" dirty="0" smtClean="0">
                <a:solidFill>
                  <a:schemeClr val="tx1"/>
                </a:solidFill>
                <a:latin typeface="+mn-lt"/>
                <a:ea typeface="+mn-ea"/>
                <a:cs typeface="+mn-cs"/>
              </a:rPr>
              <a:t> </a:t>
            </a:r>
            <a:r>
              <a:rPr lang="en-US" sz="1200" u="sng" kern="1200" dirty="0" err="1" smtClean="0">
                <a:solidFill>
                  <a:schemeClr val="tx1"/>
                </a:solidFill>
                <a:latin typeface="+mn-lt"/>
                <a:ea typeface="+mn-ea"/>
                <a:cs typeface="+mn-cs"/>
              </a:rPr>
              <a:t>AlQahtani</a:t>
            </a:r>
            <a:r>
              <a:rPr lang="en-US" sz="1200" u="sng" kern="1200" dirty="0" smtClean="0">
                <a:solidFill>
                  <a:schemeClr val="tx1"/>
                </a:solidFill>
                <a:latin typeface="+mn-lt"/>
                <a:ea typeface="+mn-ea"/>
                <a:cs typeface="+mn-cs"/>
              </a:rPr>
              <a:t>, BDS, </a:t>
            </a:r>
            <a:r>
              <a:rPr lang="en-US" sz="1200" u="sng" kern="1200" dirty="0" err="1" smtClean="0">
                <a:solidFill>
                  <a:schemeClr val="tx1"/>
                </a:solidFill>
                <a:latin typeface="+mn-lt"/>
                <a:ea typeface="+mn-ea"/>
                <a:cs typeface="+mn-cs"/>
              </a:rPr>
              <a:t>MClinDent</a:t>
            </a:r>
            <a:r>
              <a:rPr lang="en-US" sz="1200" u="sng" kern="1200" dirty="0" smtClean="0">
                <a:solidFill>
                  <a:schemeClr val="tx1"/>
                </a:solidFill>
                <a:latin typeface="+mn-lt"/>
                <a:ea typeface="+mn-ea"/>
                <a:cs typeface="+mn-cs"/>
              </a:rPr>
              <a:t>, </a:t>
            </a:r>
            <a:r>
              <a:rPr lang="en-US" sz="1200" u="sng" kern="1200" dirty="0" err="1" smtClean="0">
                <a:solidFill>
                  <a:schemeClr val="tx1"/>
                </a:solidFill>
                <a:latin typeface="+mn-lt"/>
                <a:ea typeface="+mn-ea"/>
                <a:cs typeface="+mn-cs"/>
              </a:rPr>
              <a:t>PhDAmber</a:t>
            </a:r>
            <a:r>
              <a:rPr lang="en-US" sz="1200" u="sng" kern="1200" dirty="0" smtClean="0">
                <a:solidFill>
                  <a:schemeClr val="tx1"/>
                </a:solidFill>
                <a:latin typeface="+mn-lt"/>
                <a:ea typeface="+mn-ea"/>
                <a:cs typeface="+mn-cs"/>
              </a:rPr>
              <a:t> D. Riley, MS, RDH</a:t>
            </a:r>
            <a:r>
              <a:rPr lang="en-US" sz="1200" kern="1200" dirty="0" smtClean="0">
                <a:solidFill>
                  <a:schemeClr val="tx1"/>
                </a:solidFill>
                <a:latin typeface="+mn-lt"/>
                <a:ea typeface="+mn-ea"/>
                <a:cs typeface="+mn-cs"/>
              </a:rPr>
              <a:t> Identifying and responding to child abuse and neglect - For the dental professional, identifying child abuse and neglect is not always a straightforward task. Knowing the relevant laws and research findings is important to lead to informed assessments and decisions. Available at: </a:t>
            </a:r>
            <a:r>
              <a:rPr lang="en-GB" sz="1200" u="sng" kern="1200" dirty="0" smtClean="0">
                <a:solidFill>
                  <a:schemeClr val="tx1"/>
                </a:solidFill>
                <a:latin typeface="+mn-lt"/>
                <a:ea typeface="+mn-ea"/>
                <a:cs typeface="+mn-cs"/>
              </a:rPr>
              <a:t>https://www.rdhmag.com/patient-care/article/14167560/recognizing-and-responding-to-child-abuse-and-neglect-a-guide-for-dental-professionals</a:t>
            </a:r>
            <a:endParaRPr lang="en-US" sz="1200" kern="1200" dirty="0" smtClean="0">
              <a:solidFill>
                <a:schemeClr val="tx1"/>
              </a:solidFill>
              <a:latin typeface="+mn-lt"/>
              <a:ea typeface="+mn-ea"/>
              <a:cs typeface="+mn-cs"/>
            </a:endParaRPr>
          </a:p>
          <a:p>
            <a:pPr lvl="0">
              <a:buFont typeface="Calibri" pitchFamily="34" charset="0"/>
              <a:buChar char="-"/>
            </a:pPr>
            <a:r>
              <a:rPr lang="en-GB" sz="1200" u="sng" kern="1200" dirty="0" smtClean="0">
                <a:solidFill>
                  <a:schemeClr val="tx1"/>
                </a:solidFill>
                <a:latin typeface="+mn-lt"/>
                <a:ea typeface="+mn-ea"/>
                <a:cs typeface="+mn-cs"/>
              </a:rPr>
              <a:t>https://www.webmd.com/children/child-abuse-signs#1</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77</a:t>
            </a:fld>
            <a:endParaRPr lang="el-GR"/>
          </a:p>
        </p:txBody>
      </p:sp>
    </p:spTree>
    <p:extLst>
      <p:ext uri="{BB962C8B-B14F-4D97-AF65-F5344CB8AC3E}">
        <p14:creationId xmlns="" xmlns:p14="http://schemas.microsoft.com/office/powerpoint/2010/main" val="115236596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78</a:t>
            </a:fld>
            <a:endParaRPr lang="el-GR"/>
          </a:p>
        </p:txBody>
      </p:sp>
    </p:spTree>
    <p:extLst>
      <p:ext uri="{BB962C8B-B14F-4D97-AF65-F5344CB8AC3E}">
        <p14:creationId xmlns="" xmlns:p14="http://schemas.microsoft.com/office/powerpoint/2010/main" val="3446357713"/>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&lt;see slide&gt;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Source: </a:t>
            </a:r>
            <a:r>
              <a:rPr lang="en-US" sz="1200" u="sng" kern="1200" dirty="0" smtClean="0">
                <a:solidFill>
                  <a:schemeClr val="tx1"/>
                </a:solidFill>
                <a:latin typeface="+mn-lt"/>
                <a:ea typeface="+mn-ea"/>
                <a:cs typeface="+mn-cs"/>
              </a:rPr>
              <a:t>http://www.butterflybridgecac.org/resourcesabuseeffects.php</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79</a:t>
            </a:fld>
            <a:endParaRPr lang="el-GR"/>
          </a:p>
        </p:txBody>
      </p:sp>
    </p:spTree>
    <p:extLst>
      <p:ext uri="{BB962C8B-B14F-4D97-AF65-F5344CB8AC3E}">
        <p14:creationId xmlns="" xmlns:p14="http://schemas.microsoft.com/office/powerpoint/2010/main" val="21269026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80</a:t>
            </a:fld>
            <a:endParaRPr lang="el-GR"/>
          </a:p>
        </p:txBody>
      </p:sp>
    </p:spTree>
    <p:extLst>
      <p:ext uri="{BB962C8B-B14F-4D97-AF65-F5344CB8AC3E}">
        <p14:creationId xmlns="" xmlns:p14="http://schemas.microsoft.com/office/powerpoint/2010/main" val="20448955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p>
          <a:p>
            <a:endParaRPr lang="en-GB"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9</a:t>
            </a:fld>
            <a:endParaRPr lang="el-GR"/>
          </a:p>
        </p:txBody>
      </p:sp>
    </p:spTree>
    <p:extLst>
      <p:ext uri="{BB962C8B-B14F-4D97-AF65-F5344CB8AC3E}">
        <p14:creationId xmlns="" xmlns:p14="http://schemas.microsoft.com/office/powerpoint/2010/main" val="25703888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r>
              <a:rPr lang="en-GB" dirty="0" smtClean="0"/>
              <a:t> </a:t>
            </a:r>
          </a:p>
          <a:p>
            <a:endParaRPr lang="en-GB" dirty="0" smtClean="0"/>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10</a:t>
            </a:fld>
            <a:endParaRPr lang="el-GR"/>
          </a:p>
        </p:txBody>
      </p:sp>
    </p:spTree>
    <p:extLst>
      <p:ext uri="{BB962C8B-B14F-4D97-AF65-F5344CB8AC3E}">
        <p14:creationId xmlns="" xmlns:p14="http://schemas.microsoft.com/office/powerpoint/2010/main" val="2570388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smtClean="0"/>
              <a:t>Click to edit Master subtitle style</a:t>
            </a:r>
            <a:endParaRPr lang="el-GR"/>
          </a:p>
        </p:txBody>
      </p:sp>
    </p:spTree>
    <p:extLst>
      <p:ext uri="{BB962C8B-B14F-4D97-AF65-F5344CB8AC3E}">
        <p14:creationId xmlns="" xmlns:p14="http://schemas.microsoft.com/office/powerpoint/2010/main" val="35952498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3303490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a:blip r:embed="rId2" cstate="print"/>
          <a:srcRect/>
          <a:stretch>
            <a:fillRect/>
          </a:stretch>
        </p:blipFill>
        <p:spPr bwMode="auto">
          <a:xfrm>
            <a:off x="8964911" y="6311902"/>
            <a:ext cx="2915940" cy="508405"/>
          </a:xfrm>
          <a:prstGeom prst="rect">
            <a:avLst/>
          </a:prstGeom>
          <a:noFill/>
          <a:ln w="9525">
            <a:noFill/>
            <a:miter lim="800000"/>
            <a:headEnd/>
            <a:tailEnd/>
          </a:ln>
        </p:spPr>
      </p:pic>
      <p:sp>
        <p:nvSpPr>
          <p:cNvPr id="11"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n-US" sz="1000" b="1" dirty="0" smtClean="0">
                <a:solidFill>
                  <a:schemeClr val="accent1"/>
                </a:solidFill>
                <a:latin typeface="Agency FB" pitchFamily="34" charset="0"/>
                <a:cs typeface="Times New Roman" pitchFamily="18" charset="0"/>
              </a:rPr>
              <a:t>CAN-MDS</a:t>
            </a:r>
            <a:r>
              <a:rPr lang="en-US" sz="1000" b="1" baseline="0" dirty="0" smtClean="0">
                <a:solidFill>
                  <a:schemeClr val="accent1"/>
                </a:solidFill>
                <a:latin typeface="Agency FB" pitchFamily="34" charset="0"/>
                <a:cs typeface="Times New Roman" pitchFamily="18" charset="0"/>
              </a:rPr>
              <a:t> Operators’ Seminar</a:t>
            </a:r>
            <a:endParaRPr lang="en-US" sz="1000" b="1" dirty="0" smtClean="0">
              <a:solidFill>
                <a:schemeClr val="accent1"/>
              </a:solidFill>
              <a:latin typeface="Agency FB" pitchFamily="34" charset="0"/>
              <a:cs typeface="Times New Roman" pitchFamily="18" charset="0"/>
            </a:endParaRPr>
          </a:p>
        </p:txBody>
      </p:sp>
      <p:pic>
        <p:nvPicPr>
          <p:cNvPr id="12" name="Picture 11"/>
          <p:cNvPicPr>
            <a:picLocks noChangeAspect="1"/>
          </p:cNvPicPr>
          <p:nvPr userDrawn="1"/>
        </p:nvPicPr>
        <p:blipFill>
          <a:blip r:embed="rId3" cstate="print"/>
          <a:stretch>
            <a:fillRect/>
          </a:stretch>
        </p:blipFill>
        <p:spPr>
          <a:xfrm>
            <a:off x="1769420" y="6464922"/>
            <a:ext cx="471335" cy="312397"/>
          </a:xfrm>
          <a:prstGeom prst="rect">
            <a:avLst/>
          </a:prstGeom>
        </p:spPr>
      </p:pic>
      <p:sp>
        <p:nvSpPr>
          <p:cNvPr id="13" name="Rectangle 12"/>
          <p:cNvSpPr/>
          <p:nvPr userDrawn="1"/>
        </p:nvSpPr>
        <p:spPr>
          <a:xfrm>
            <a:off x="166255" y="6363857"/>
            <a:ext cx="1485900" cy="465417"/>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solidFill>
                  <a:srgbClr val="FF0000"/>
                </a:solidFill>
              </a:rPr>
              <a:t>your logo</a:t>
            </a:r>
            <a:endParaRPr lang="el-GR" dirty="0">
              <a:solidFill>
                <a:srgbClr val="FF0000"/>
              </a:solidFill>
            </a:endParaRPr>
          </a:p>
        </p:txBody>
      </p:sp>
    </p:spTree>
    <p:extLst>
      <p:ext uri="{BB962C8B-B14F-4D97-AF65-F5344CB8AC3E}">
        <p14:creationId xmlns="" xmlns:p14="http://schemas.microsoft.com/office/powerpoint/2010/main" val="1125253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190627"/>
          </a:xfrm>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lvl1pPr marL="361942" indent="-361942">
              <a:buClr>
                <a:schemeClr val="accent1"/>
              </a:buClr>
              <a:buFont typeface="Wingdings 3" panose="05040102010807070707" pitchFamily="18" charset="2"/>
              <a:buChar char="´"/>
              <a:defRPr/>
            </a:lvl1pPr>
            <a:lvl2pPr marL="809605" indent="-352417">
              <a:buClr>
                <a:schemeClr val="accent1">
                  <a:lumMod val="75000"/>
                </a:schemeClr>
              </a:buClr>
              <a:buFont typeface="Wingdings 3" panose="05040102010807070707" pitchFamily="18" charset="2"/>
              <a:buChar char="´"/>
              <a:defRPr/>
            </a:lvl2pPr>
            <a:lvl3pPr marL="1257269" indent="-342891">
              <a:buClr>
                <a:schemeClr val="accent1">
                  <a:lumMod val="50000"/>
                </a:schemeClr>
              </a:buClr>
              <a:buFont typeface="Wingdings 3" panose="05040102010807070707" pitchFamily="18" charset="2"/>
              <a:buChar char="´"/>
              <a:defRPr/>
            </a:lvl3pPr>
            <a:lvl4pPr marL="1704932" indent="-333366">
              <a:buClr>
                <a:schemeClr val="tx2">
                  <a:lumMod val="50000"/>
                </a:schemeClr>
              </a:buClr>
              <a:buFont typeface="Wingdings 3" panose="05040102010807070707" pitchFamily="18" charset="2"/>
              <a:buChar char="´"/>
              <a:defRPr/>
            </a:lvl4pPr>
            <a:lvl5pPr marL="2152597" indent="-323843">
              <a:buClr>
                <a:schemeClr val="tx2">
                  <a:lumMod val="75000"/>
                </a:schemeClr>
              </a:buClr>
              <a:buFont typeface="Wingdings 3" panose="05040102010807070707" pitchFamily="18"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cxnSp>
        <p:nvCxnSpPr>
          <p:cNvPr id="8" name="Straight Connector 7"/>
          <p:cNvCxnSpPr/>
          <p:nvPr userDrawn="1"/>
        </p:nvCxnSpPr>
        <p:spPr>
          <a:xfrm>
            <a:off x="838200" y="1563363"/>
            <a:ext cx="10515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867924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smtClean="0"/>
              <a:t>Click to edit Master title style</a:t>
            </a:r>
            <a:endParaRPr lang="el-G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 xmlns:p14="http://schemas.microsoft.com/office/powerpoint/2010/main"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smtClean="0"/>
              <a:t>Click to edit Master title style</a:t>
            </a:r>
            <a:endParaRPr lang="el-G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Tree>
    <p:extLst>
      <p:ext uri="{BB962C8B-B14F-4D97-AF65-F5344CB8AC3E}">
        <p14:creationId xmlns="" xmlns:p14="http://schemas.microsoft.com/office/powerpoint/2010/main"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 xmlns:p14="http://schemas.microsoft.com/office/powerpoint/2010/main"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 xmlns:p14="http://schemas.microsoft.com/office/powerpoint/2010/main"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cxnSp>
        <p:nvCxnSpPr>
          <p:cNvPr id="10" name="Straight Connector 10"/>
          <p:cNvCxnSpPr/>
          <p:nvPr userDrawn="1"/>
        </p:nvCxnSpPr>
        <p:spPr>
          <a:xfrm>
            <a:off x="-11575" y="6303500"/>
            <a:ext cx="12204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3" name="Picture 2"/>
          <p:cNvPicPr>
            <a:picLocks noChangeAspect="1" noChangeArrowheads="1"/>
          </p:cNvPicPr>
          <p:nvPr userDrawn="1"/>
        </p:nvPicPr>
        <p:blipFill>
          <a:blip r:embed="rId14" cstate="print"/>
          <a:srcRect/>
          <a:stretch>
            <a:fillRect/>
          </a:stretch>
        </p:blipFill>
        <p:spPr bwMode="auto">
          <a:xfrm>
            <a:off x="8964911" y="6311902"/>
            <a:ext cx="2915940" cy="508405"/>
          </a:xfrm>
          <a:prstGeom prst="rect">
            <a:avLst/>
          </a:prstGeom>
          <a:noFill/>
          <a:ln w="9525">
            <a:noFill/>
            <a:miter lim="800000"/>
            <a:headEnd/>
            <a:tailEnd/>
          </a:ln>
        </p:spPr>
      </p:pic>
      <p:sp>
        <p:nvSpPr>
          <p:cNvPr id="14"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n-US" sz="1000" b="1" dirty="0" smtClean="0">
                <a:solidFill>
                  <a:schemeClr val="accent1"/>
                </a:solidFill>
                <a:latin typeface="Agency FB" pitchFamily="34" charset="0"/>
                <a:cs typeface="Times New Roman" pitchFamily="18" charset="0"/>
              </a:rPr>
              <a:t>CAN-MDS</a:t>
            </a:r>
            <a:r>
              <a:rPr lang="en-US" sz="1000" b="1" baseline="0" dirty="0" smtClean="0">
                <a:solidFill>
                  <a:schemeClr val="accent1"/>
                </a:solidFill>
                <a:latin typeface="Agency FB" pitchFamily="34" charset="0"/>
                <a:cs typeface="Times New Roman" pitchFamily="18" charset="0"/>
              </a:rPr>
              <a:t> Operators’ Seminar</a:t>
            </a:r>
            <a:endParaRPr lang="en-US" sz="1000" b="1" dirty="0" smtClean="0">
              <a:solidFill>
                <a:schemeClr val="accent1"/>
              </a:solidFill>
              <a:latin typeface="Agency FB" pitchFamily="34" charset="0"/>
              <a:cs typeface="Times New Roman" pitchFamily="18" charset="0"/>
            </a:endParaRPr>
          </a:p>
        </p:txBody>
      </p:sp>
      <p:pic>
        <p:nvPicPr>
          <p:cNvPr id="15" name="Picture 14"/>
          <p:cNvPicPr>
            <a:picLocks noChangeAspect="1"/>
          </p:cNvPicPr>
          <p:nvPr userDrawn="1"/>
        </p:nvPicPr>
        <p:blipFill>
          <a:blip r:embed="rId15" cstate="print"/>
          <a:stretch>
            <a:fillRect/>
          </a:stretch>
        </p:blipFill>
        <p:spPr>
          <a:xfrm>
            <a:off x="1769420" y="6464922"/>
            <a:ext cx="471335" cy="312397"/>
          </a:xfrm>
          <a:prstGeom prst="rect">
            <a:avLst/>
          </a:prstGeom>
        </p:spPr>
      </p:pic>
      <p:pic>
        <p:nvPicPr>
          <p:cNvPr id="9" name="Picture 2" descr="https://www.uncrcpc.org/wp-content/uploads/2019/01/logo.png"/>
          <p:cNvPicPr>
            <a:picLocks noChangeAspect="1" noChangeArrowheads="1"/>
          </p:cNvPicPr>
          <p:nvPr userDrawn="1"/>
        </p:nvPicPr>
        <p:blipFill>
          <a:blip r:embed="rId16" cstate="print"/>
          <a:srcRect/>
          <a:stretch>
            <a:fillRect/>
          </a:stretch>
        </p:blipFill>
        <p:spPr bwMode="auto">
          <a:xfrm>
            <a:off x="372139" y="6372067"/>
            <a:ext cx="588372" cy="485933"/>
          </a:xfrm>
          <a:prstGeom prst="rect">
            <a:avLst/>
          </a:prstGeom>
          <a:noFill/>
        </p:spPr>
      </p:pic>
      <p:pic>
        <p:nvPicPr>
          <p:cNvPr id="11" name="Picture 10"/>
          <p:cNvPicPr>
            <a:picLocks noChangeAspect="1" noChangeArrowheads="1"/>
          </p:cNvPicPr>
          <p:nvPr userDrawn="1"/>
        </p:nvPicPr>
        <p:blipFill>
          <a:blip r:embed="rId17" cstate="print"/>
          <a:srcRect l="9226" r="9710" b="17014"/>
          <a:stretch>
            <a:fillRect/>
          </a:stretch>
        </p:blipFill>
        <p:spPr bwMode="auto">
          <a:xfrm>
            <a:off x="1073548" y="6400803"/>
            <a:ext cx="429595" cy="370219"/>
          </a:xfrm>
          <a:prstGeom prst="rect">
            <a:avLst/>
          </a:prstGeom>
          <a:noFill/>
          <a:ln w="9525">
            <a:noFill/>
            <a:miter lim="800000"/>
            <a:headEnd/>
            <a:tailEnd/>
          </a:ln>
          <a:effectLst/>
        </p:spPr>
      </p:pic>
    </p:spTree>
    <p:extLst>
      <p:ext uri="{BB962C8B-B14F-4D97-AF65-F5344CB8AC3E}">
        <p14:creationId xmlns="" xmlns:p14="http://schemas.microsoft.com/office/powerpoint/2010/main"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l-GR" sz="4000" dirty="0">
                <a:latin typeface="Segoe UI Light" pitchFamily="34" charset="0"/>
                <a:cs typeface="Segoe UI Light" pitchFamily="34" charset="0"/>
              </a:rPr>
              <a:t/>
            </a:r>
            <a:br>
              <a:rPr lang="el-GR" sz="4000" dirty="0">
                <a:latin typeface="Segoe UI Light" pitchFamily="34" charset="0"/>
                <a:cs typeface="Segoe UI Light" pitchFamily="34" charset="0"/>
              </a:rPr>
            </a:br>
            <a:r>
              <a:rPr lang="el-GR" sz="4000" dirty="0">
                <a:latin typeface="Segoe UI Light" pitchFamily="34" charset="0"/>
                <a:cs typeface="Segoe UI Light" pitchFamily="34" charset="0"/>
              </a:rPr>
              <a:t>Αντιμετώπιση της </a:t>
            </a:r>
            <a:r>
              <a:rPr lang="el-GR" sz="4000" dirty="0" smtClean="0">
                <a:latin typeface="Segoe UI Light" pitchFamily="34" charset="0"/>
                <a:cs typeface="Segoe UI Light" pitchFamily="34" charset="0"/>
              </a:rPr>
              <a:t>υπό-αναφοράς</a:t>
            </a:r>
            <a:endParaRPr lang="el-GR" sz="4000" dirty="0">
              <a:latin typeface="Segoe UI Light" pitchFamily="34" charset="0"/>
              <a:cs typeface="Segoe UI Light" pitchFamily="34" charset="0"/>
            </a:endParaRPr>
          </a:p>
        </p:txBody>
      </p:sp>
      <p:sp>
        <p:nvSpPr>
          <p:cNvPr id="3" name="Subtitle 2"/>
          <p:cNvSpPr>
            <a:spLocks noGrp="1"/>
          </p:cNvSpPr>
          <p:nvPr>
            <p:ph type="subTitle" idx="1"/>
          </p:nvPr>
        </p:nvSpPr>
        <p:spPr>
          <a:xfrm>
            <a:off x="945266" y="3602038"/>
            <a:ext cx="10316901" cy="1655762"/>
          </a:xfrm>
        </p:spPr>
        <p:txBody>
          <a:bodyPr>
            <a:noAutofit/>
          </a:bodyPr>
          <a:lstStyle/>
          <a:p>
            <a:endParaRPr lang="en-US" dirty="0" smtClean="0">
              <a:solidFill>
                <a:schemeClr val="bg1">
                  <a:lumMod val="50000"/>
                </a:schemeClr>
              </a:solidFill>
              <a:latin typeface="Segoe UI Black" panose="020B0A02040204020203" pitchFamily="34" charset="0"/>
              <a:ea typeface="Segoe UI Black" panose="020B0A02040204020203" pitchFamily="34" charset="0"/>
              <a:cs typeface="+mj-cs"/>
            </a:endParaRPr>
          </a:p>
          <a:p>
            <a:endParaRPr lang="el-GR" dirty="0">
              <a:solidFill>
                <a:schemeClr val="bg1">
                  <a:lumMod val="50000"/>
                </a:schemeClr>
              </a:solidFill>
              <a:ea typeface="Segoe UI Black" panose="020B0A02040204020203" pitchFamily="34" charset="0"/>
            </a:endParaRPr>
          </a:p>
          <a:p>
            <a:r>
              <a:rPr lang="el-GR" dirty="0">
                <a:solidFill>
                  <a:schemeClr val="bg1">
                    <a:lumMod val="50000"/>
                  </a:schemeClr>
                </a:solidFill>
                <a:ea typeface="Segoe UI Black" panose="020B0A02040204020203" pitchFamily="34" charset="0"/>
              </a:rPr>
              <a:t>ορισμός της βίας και</a:t>
            </a:r>
          </a:p>
          <a:p>
            <a:r>
              <a:rPr lang="el-GR" dirty="0">
                <a:solidFill>
                  <a:schemeClr val="bg1">
                    <a:lumMod val="50000"/>
                  </a:schemeClr>
                </a:solidFill>
                <a:ea typeface="Segoe UI Black" panose="020B0A02040204020203" pitchFamily="34" charset="0"/>
              </a:rPr>
              <a:t>πώς να αναγνωρίσετε περιπτώσεις CAN</a:t>
            </a:r>
            <a:endParaRPr lang="en-US" dirty="0" smtClean="0">
              <a:solidFill>
                <a:schemeClr val="bg1">
                  <a:lumMod val="50000"/>
                </a:schemeClr>
              </a:solidFill>
              <a:ea typeface="Segoe UI Black" panose="020B0A02040204020203" pitchFamily="34" charset="0"/>
            </a:endParaRPr>
          </a:p>
        </p:txBody>
      </p:sp>
    </p:spTree>
    <p:extLst>
      <p:ext uri="{BB962C8B-B14F-4D97-AF65-F5344CB8AC3E}">
        <p14:creationId xmlns="" xmlns:p14="http://schemas.microsoft.com/office/powerpoint/2010/main" val="2950040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5481577" cy="547184"/>
          </a:xfrm>
        </p:spPr>
        <p:txBody>
          <a:bodyPr>
            <a:noAutofit/>
          </a:bodyPr>
          <a:lstStyle/>
          <a:p>
            <a:pPr marL="0" indent="0" fontAlgn="t">
              <a:buNone/>
            </a:pPr>
            <a:r>
              <a:rPr lang="el-GR" sz="3000" dirty="0" smtClean="0">
                <a:latin typeface="Segoe UI Black" panose="020B0A02040204020203" pitchFamily="34" charset="0"/>
                <a:ea typeface="Segoe UI Black" panose="020B0A02040204020203" pitchFamily="34" charset="0"/>
              </a:rPr>
              <a:t>Κακοποιούνται μόνο  τα μικρά </a:t>
            </a:r>
            <a:r>
              <a:rPr lang="el-GR" sz="3000" dirty="0">
                <a:latin typeface="Segoe UI Black" panose="020B0A02040204020203" pitchFamily="34" charset="0"/>
                <a:ea typeface="Segoe UI Black" panose="020B0A02040204020203" pitchFamily="34" charset="0"/>
              </a:rPr>
              <a:t>παιδιά</a:t>
            </a:r>
          </a:p>
        </p:txBody>
      </p:sp>
      <p:sp>
        <p:nvSpPr>
          <p:cNvPr id="4" name="Content Placeholder 6"/>
          <p:cNvSpPr txBox="1">
            <a:spLocks/>
          </p:cNvSpPr>
          <p:nvPr/>
        </p:nvSpPr>
        <p:spPr>
          <a:xfrm>
            <a:off x="3664061" y="2645984"/>
            <a:ext cx="7687522" cy="294121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l-GR" sz="4400" b="1" dirty="0" smtClean="0">
                <a:solidFill>
                  <a:schemeClr val="accent1"/>
                </a:solidFill>
                <a:latin typeface="Myriad Pro Bold"/>
                <a:cs typeface="+mn-cs"/>
              </a:rPr>
              <a:t>Γεγονός </a:t>
            </a:r>
            <a:endParaRPr lang="en-US" sz="4400" b="1" dirty="0">
              <a:solidFill>
                <a:schemeClr val="accent1"/>
              </a:solidFill>
              <a:latin typeface="Myriad Pro Bold"/>
              <a:cs typeface="+mn-cs"/>
            </a:endParaRPr>
          </a:p>
          <a:p>
            <a:pPr marL="0" indent="0" fontAlgn="t">
              <a:buNone/>
            </a:pPr>
            <a:r>
              <a:rPr lang="el-GR" sz="2400" dirty="0"/>
              <a:t>παιδική κακοποίηση μπορεί να συμβεί σε μωρά, παιδιά ή εφήβους. Μπορεί να φαίνεται ότι οι έφηβοι </a:t>
            </a:r>
            <a:r>
              <a:rPr lang="el-GR" sz="2400" dirty="0" smtClean="0"/>
              <a:t>είναι </a:t>
            </a:r>
            <a:r>
              <a:rPr lang="el-GR" sz="2400" dirty="0"/>
              <a:t>σε θέση να αντισταθούν, αλλά είναι δύσκολο να </a:t>
            </a:r>
            <a:r>
              <a:rPr lang="el-GR" sz="2400" dirty="0" smtClean="0"/>
              <a:t>αντιμετωπίσουν </a:t>
            </a:r>
            <a:r>
              <a:rPr lang="el-GR" sz="2400" dirty="0"/>
              <a:t>έναν </a:t>
            </a:r>
            <a:r>
              <a:rPr lang="el-GR" sz="2400" dirty="0" smtClean="0"/>
              <a:t>ενήλικα, ο οποίος προκαλεί </a:t>
            </a:r>
            <a:r>
              <a:rPr lang="el-GR" sz="2400" dirty="0"/>
              <a:t>την κακοποίηση, ειδικά έναν γονέα. Η κακοποίηση παιδιών είναι συχνά κατάχρηση εξουσίας και εμπιστοσύνης. Οι σκληρές λέξεις ή η σεξουαλική ή σωματική κακοποίηση βλάπτουν τους εφήβους όσο και ένα παιδί.</a:t>
            </a:r>
            <a:endParaRPr lang="en-US" sz="2400" dirty="0" smtClean="0"/>
          </a:p>
          <a:p>
            <a:pPr marL="0" indent="0" fontAlgn="t">
              <a:buNone/>
            </a:pPr>
            <a:endParaRPr lang="en-US" sz="2400" dirty="0" smtClean="0"/>
          </a:p>
          <a:p>
            <a:pPr marL="0" indent="0" fontAlgn="t">
              <a:buNone/>
            </a:pPr>
            <a:endParaRPr lang="en-US" sz="2400" dirty="0" smtClean="0"/>
          </a:p>
        </p:txBody>
      </p:sp>
      <p:sp>
        <p:nvSpPr>
          <p:cNvPr id="3" name="Rectangle 2"/>
          <p:cNvSpPr/>
          <p:nvPr/>
        </p:nvSpPr>
        <p:spPr>
          <a:xfrm>
            <a:off x="6511726" y="1876543"/>
            <a:ext cx="1992193" cy="769441"/>
          </a:xfrm>
          <a:prstGeom prst="rect">
            <a:avLst/>
          </a:prstGeom>
        </p:spPr>
        <p:txBody>
          <a:bodyPr wrap="square">
            <a:spAutoFit/>
          </a:bodyPr>
          <a:lstStyle/>
          <a:p>
            <a:r>
              <a:rPr lang="el-GR" sz="4400" b="1" dirty="0" smtClean="0">
                <a:solidFill>
                  <a:srgbClr val="C00000"/>
                </a:solidFill>
                <a:latin typeface="Myriad Pro Bold"/>
              </a:rPr>
              <a:t>μύθος</a:t>
            </a:r>
          </a:p>
        </p:txBody>
      </p:sp>
    </p:spTree>
    <p:extLst>
      <p:ext uri="{BB962C8B-B14F-4D97-AF65-F5344CB8AC3E}">
        <p14:creationId xmlns="" xmlns:p14="http://schemas.microsoft.com/office/powerpoint/2010/main" val="277407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5481577" cy="547184"/>
          </a:xfrm>
        </p:spPr>
        <p:txBody>
          <a:bodyPr>
            <a:noAutofit/>
          </a:bodyPr>
          <a:lstStyle/>
          <a:p>
            <a:pPr marL="0" indent="0" algn="ctr" fontAlgn="t">
              <a:buNone/>
            </a:pPr>
            <a:r>
              <a:rPr lang="el-GR" sz="3000" dirty="0">
                <a:latin typeface="Segoe UI Black" panose="020B0A02040204020203" pitchFamily="34" charset="0"/>
                <a:ea typeface="Segoe UI Black" panose="020B0A02040204020203" pitchFamily="34" charset="0"/>
              </a:rPr>
              <a:t>η κακοποίηση δεν συμβαίνει σε «καλές» οικογένειες ή γειτονιές</a:t>
            </a:r>
          </a:p>
        </p:txBody>
      </p:sp>
      <p:sp>
        <p:nvSpPr>
          <p:cNvPr id="4" name="Content Placeholder 6"/>
          <p:cNvSpPr txBox="1">
            <a:spLocks/>
          </p:cNvSpPr>
          <p:nvPr/>
        </p:nvSpPr>
        <p:spPr>
          <a:xfrm>
            <a:off x="6511726" y="2816325"/>
            <a:ext cx="5294450" cy="1739378"/>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l-GR" sz="4400" b="1" dirty="0" smtClean="0">
                <a:solidFill>
                  <a:schemeClr val="accent1"/>
                </a:solidFill>
                <a:latin typeface="Myriad Pro Bold"/>
                <a:cs typeface="+mn-cs"/>
              </a:rPr>
              <a:t>Γεγονός </a:t>
            </a:r>
            <a:endParaRPr lang="el-GR" sz="2000" dirty="0"/>
          </a:p>
          <a:p>
            <a:pPr marL="0" indent="0" fontAlgn="t">
              <a:buNone/>
            </a:pPr>
            <a:r>
              <a:rPr lang="el-GR" sz="2000" dirty="0"/>
              <a:t>η κατάχρηση και η παραμέληση συμβαίνουν σε όλες τις φυλετικές, οικονομικές και πολιτιστικές γραμμές. Μπορεί να συμβεί σε οποιαδήποτε οικογένεια ανεξάρτητα από τον πλούτο ή την εκπαίδευσή τους.</a:t>
            </a:r>
          </a:p>
          <a:p>
            <a:pPr marL="0" indent="0" fontAlgn="t">
              <a:buNone/>
            </a:pPr>
            <a:r>
              <a:rPr lang="el-GR" sz="2000" dirty="0"/>
              <a:t>Τα άτομα που βλάπτουν τα παιδιά μπορούν να προέρχονται από οποιοδήποτε υπόβαθρο, κουλτούρα ή θρησκεία, </a:t>
            </a:r>
            <a:r>
              <a:rPr lang="el-GR" sz="2000" dirty="0" smtClean="0"/>
              <a:t>και να </a:t>
            </a:r>
            <a:r>
              <a:rPr lang="el-GR" sz="2000" dirty="0"/>
              <a:t>έχουν </a:t>
            </a:r>
            <a:r>
              <a:rPr lang="el-GR" sz="2000" dirty="0" smtClean="0"/>
              <a:t>οποιοδήποτε επαγγελματικό στάτους. </a:t>
            </a:r>
            <a:endParaRPr lang="en-US" sz="2000" dirty="0"/>
          </a:p>
        </p:txBody>
      </p:sp>
      <p:sp>
        <p:nvSpPr>
          <p:cNvPr id="3" name="Rectangle 2"/>
          <p:cNvSpPr/>
          <p:nvPr/>
        </p:nvSpPr>
        <p:spPr>
          <a:xfrm>
            <a:off x="6511726" y="1876543"/>
            <a:ext cx="2106493" cy="769441"/>
          </a:xfrm>
          <a:prstGeom prst="rect">
            <a:avLst/>
          </a:prstGeom>
        </p:spPr>
        <p:txBody>
          <a:bodyPr wrap="square">
            <a:spAutoFit/>
          </a:bodyPr>
          <a:lstStyle/>
          <a:p>
            <a:r>
              <a:rPr lang="el-GR" sz="4400" b="1" dirty="0" smtClean="0">
                <a:solidFill>
                  <a:srgbClr val="C00000"/>
                </a:solidFill>
                <a:latin typeface="Myriad Pro Bold"/>
              </a:rPr>
              <a:t>μύθος</a:t>
            </a:r>
            <a:endParaRPr lang="el-GR" sz="4400" dirty="0">
              <a:solidFill>
                <a:srgbClr val="C00000"/>
              </a:solidFill>
            </a:endParaRPr>
          </a:p>
        </p:txBody>
      </p:sp>
    </p:spTree>
    <p:extLst>
      <p:ext uri="{BB962C8B-B14F-4D97-AF65-F5344CB8AC3E}">
        <p14:creationId xmlns="" xmlns:p14="http://schemas.microsoft.com/office/powerpoint/2010/main" val="1118656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5481577" cy="547184"/>
          </a:xfrm>
        </p:spPr>
        <p:txBody>
          <a:bodyPr>
            <a:noAutofit/>
          </a:bodyPr>
          <a:lstStyle/>
          <a:p>
            <a:pPr marL="0" indent="0" algn="ctr" fontAlgn="t">
              <a:buNone/>
            </a:pPr>
            <a:endParaRPr lang="el-GR" sz="3000" dirty="0">
              <a:latin typeface="Segoe UI Black" panose="020B0A02040204020203" pitchFamily="34" charset="0"/>
              <a:ea typeface="Segoe UI Black" panose="020B0A02040204020203" pitchFamily="34" charset="0"/>
            </a:endParaRPr>
          </a:p>
          <a:p>
            <a:pPr marL="0" indent="0" fontAlgn="t">
              <a:buNone/>
            </a:pPr>
            <a:r>
              <a:rPr lang="el-GR" sz="3000" dirty="0">
                <a:latin typeface="Segoe UI Black" panose="020B0A02040204020203" pitchFamily="34" charset="0"/>
                <a:ea typeface="Segoe UI Black" panose="020B0A02040204020203" pitchFamily="34" charset="0"/>
              </a:rPr>
              <a:t>τα παιδιά δεν επηρεάζονται από την ενδοοικογενειακή βία εάν δεν το δουν να συμβαίνει</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6511727" y="3204944"/>
            <a:ext cx="5294450" cy="2173171"/>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l-GR" sz="4400" b="1" dirty="0" smtClean="0">
                <a:solidFill>
                  <a:schemeClr val="accent1"/>
                </a:solidFill>
                <a:latin typeface="Myriad Pro Bold"/>
                <a:cs typeface="+mn-cs"/>
              </a:rPr>
              <a:t>Γεγονός </a:t>
            </a:r>
            <a:endParaRPr lang="el-GR" sz="2000" dirty="0"/>
          </a:p>
          <a:p>
            <a:pPr marL="0" indent="0" fontAlgn="t">
              <a:buNone/>
            </a:pPr>
            <a:r>
              <a:rPr lang="el-GR" sz="2000" dirty="0"/>
              <a:t>ένα παιδί δεν χρειάζεται να δει την ενδοοικογενειακή βία για να γνωρίζει ότι συμβαίνει και να επηρεάζεται από αυτό. Ένα παιδί </a:t>
            </a:r>
            <a:r>
              <a:rPr lang="el-GR" sz="2000" dirty="0" smtClean="0"/>
              <a:t>νιώθει </a:t>
            </a:r>
            <a:r>
              <a:rPr lang="el-GR" sz="2000" dirty="0"/>
              <a:t>πώς η βία επηρεάζει το άτομο που βρίσκεται κοντά του.</a:t>
            </a:r>
            <a:endParaRPr lang="en-US" sz="2000" dirty="0"/>
          </a:p>
        </p:txBody>
      </p:sp>
      <p:sp>
        <p:nvSpPr>
          <p:cNvPr id="3" name="Rectangle 2"/>
          <p:cNvSpPr/>
          <p:nvPr/>
        </p:nvSpPr>
        <p:spPr>
          <a:xfrm>
            <a:off x="6511726" y="1876543"/>
            <a:ext cx="1900753" cy="769441"/>
          </a:xfrm>
          <a:prstGeom prst="rect">
            <a:avLst/>
          </a:prstGeom>
        </p:spPr>
        <p:txBody>
          <a:bodyPr wrap="square">
            <a:spAutoFit/>
          </a:bodyPr>
          <a:lstStyle/>
          <a:p>
            <a:r>
              <a:rPr lang="el-GR" sz="4400" b="1" dirty="0" smtClean="0">
                <a:solidFill>
                  <a:srgbClr val="C00000"/>
                </a:solidFill>
                <a:latin typeface="Myriad Pro Bold"/>
              </a:rPr>
              <a:t>μύθος</a:t>
            </a:r>
            <a:endParaRPr lang="el-GR" sz="4400" dirty="0">
              <a:solidFill>
                <a:srgbClr val="C00000"/>
              </a:solidFill>
            </a:endParaRPr>
          </a:p>
        </p:txBody>
      </p:sp>
    </p:spTree>
    <p:extLst>
      <p:ext uri="{BB962C8B-B14F-4D97-AF65-F5344CB8AC3E}">
        <p14:creationId xmlns="" xmlns:p14="http://schemas.microsoft.com/office/powerpoint/2010/main" val="1118656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746759" y="1329359"/>
            <a:ext cx="5481577" cy="547184"/>
          </a:xfrm>
        </p:spPr>
        <p:txBody>
          <a:bodyPr>
            <a:noAutofit/>
          </a:bodyPr>
          <a:lstStyle/>
          <a:p>
            <a:pPr marL="0" indent="0" algn="ctr" fontAlgn="t">
              <a:buNone/>
            </a:pPr>
            <a:endParaRPr lang="el-GR" sz="3000" dirty="0">
              <a:latin typeface="Segoe UI Black" panose="020B0A02040204020203" pitchFamily="34" charset="0"/>
              <a:ea typeface="Segoe UI Black" panose="020B0A02040204020203" pitchFamily="34" charset="0"/>
            </a:endParaRPr>
          </a:p>
          <a:p>
            <a:pPr marL="0" indent="0" fontAlgn="t">
              <a:buNone/>
            </a:pPr>
            <a:r>
              <a:rPr lang="el-GR" sz="3000" dirty="0">
                <a:latin typeface="Segoe UI Black" panose="020B0A02040204020203" pitchFamily="34" charset="0"/>
                <a:ea typeface="Segoe UI Black" panose="020B0A02040204020203" pitchFamily="34" charset="0"/>
              </a:rPr>
              <a:t>η φυσική πειθαρχία δεν είναι κακοποίηση παιδιών</a:t>
            </a:r>
            <a:endParaRPr lang="en-US" sz="3000" dirty="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6511727" y="3204944"/>
            <a:ext cx="5294450" cy="2173171"/>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l-GR" sz="4400" b="1" dirty="0" smtClean="0">
                <a:solidFill>
                  <a:schemeClr val="accent1"/>
                </a:solidFill>
                <a:latin typeface="Myriad Pro Bold"/>
                <a:cs typeface="+mn-cs"/>
              </a:rPr>
              <a:t>Γεγονός </a:t>
            </a:r>
            <a:endParaRPr lang="el-GR" sz="2000" dirty="0"/>
          </a:p>
          <a:p>
            <a:pPr marL="0" indent="0" fontAlgn="t">
              <a:buNone/>
            </a:pPr>
            <a:r>
              <a:rPr lang="el-GR" sz="2000" dirty="0"/>
              <a:t>Τα παιδιά μπορούν να </a:t>
            </a:r>
            <a:r>
              <a:rPr lang="el-GR" sz="2000" dirty="0" smtClean="0"/>
              <a:t>πειθαρχήσουν ώστε </a:t>
            </a:r>
            <a:r>
              <a:rPr lang="el-GR" sz="2000" dirty="0"/>
              <a:t>να συμπεριφέρονται με πιο αποδεκτό τρόπο. Η φυσική πειθαρχία </a:t>
            </a:r>
            <a:r>
              <a:rPr lang="el-GR" sz="2000" dirty="0" smtClean="0"/>
              <a:t>αποτελεί σωματική </a:t>
            </a:r>
            <a:r>
              <a:rPr lang="el-GR" sz="2000" dirty="0"/>
              <a:t>κακοποίηση εάν προκαλεί βλάβη ή τραυματισμό σε ένα παιδί. Υπάρχουν πολλοί τρόποι πειθαρχίας των παιδιών χωρίς χρήση βίας.</a:t>
            </a:r>
            <a:endParaRPr lang="en-US" sz="2000" dirty="0"/>
          </a:p>
        </p:txBody>
      </p:sp>
      <p:sp>
        <p:nvSpPr>
          <p:cNvPr id="3" name="Rectangle 2"/>
          <p:cNvSpPr/>
          <p:nvPr/>
        </p:nvSpPr>
        <p:spPr>
          <a:xfrm>
            <a:off x="6511726" y="1876543"/>
            <a:ext cx="2037913" cy="769441"/>
          </a:xfrm>
          <a:prstGeom prst="rect">
            <a:avLst/>
          </a:prstGeom>
        </p:spPr>
        <p:txBody>
          <a:bodyPr wrap="square">
            <a:spAutoFit/>
          </a:bodyPr>
          <a:lstStyle/>
          <a:p>
            <a:r>
              <a:rPr lang="el-GR" sz="4400" b="1" dirty="0" smtClean="0">
                <a:solidFill>
                  <a:srgbClr val="C00000"/>
                </a:solidFill>
                <a:latin typeface="Myriad Pro Bold"/>
              </a:rPr>
              <a:t>μύθος</a:t>
            </a:r>
            <a:endParaRPr lang="el-GR" sz="4400" dirty="0">
              <a:solidFill>
                <a:srgbClr val="C00000"/>
              </a:solidFill>
            </a:endParaRPr>
          </a:p>
        </p:txBody>
      </p:sp>
    </p:spTree>
    <p:extLst>
      <p:ext uri="{BB962C8B-B14F-4D97-AF65-F5344CB8AC3E}">
        <p14:creationId xmlns="" xmlns:p14="http://schemas.microsoft.com/office/powerpoint/2010/main" val="1118656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792479" y="1329359"/>
            <a:ext cx="5481577" cy="547184"/>
          </a:xfrm>
        </p:spPr>
        <p:txBody>
          <a:bodyPr>
            <a:noAutofit/>
          </a:bodyPr>
          <a:lstStyle/>
          <a:p>
            <a:pPr marL="0" indent="0" algn="ctr" fontAlgn="t">
              <a:buNone/>
            </a:pPr>
            <a:endParaRPr lang="el-GR" sz="3000" dirty="0">
              <a:latin typeface="Segoe UI Black" panose="020B0A02040204020203" pitchFamily="34" charset="0"/>
              <a:ea typeface="Segoe UI Black" panose="020B0A02040204020203" pitchFamily="34" charset="0"/>
            </a:endParaRPr>
          </a:p>
          <a:p>
            <a:pPr marL="0" indent="0" algn="ctr" fontAlgn="t">
              <a:buNone/>
            </a:pPr>
            <a:r>
              <a:rPr lang="el-GR" sz="3000" dirty="0">
                <a:latin typeface="Segoe UI Black" panose="020B0A02040204020203" pitchFamily="34" charset="0"/>
                <a:ea typeface="Segoe UI Black" panose="020B0A02040204020203" pitchFamily="34" charset="0"/>
              </a:rPr>
              <a:t>οι περισσότεροι κακοποιοί παιδιών είναι </a:t>
            </a:r>
            <a:r>
              <a:rPr lang="el-GR" sz="3000" dirty="0" smtClean="0">
                <a:latin typeface="Segoe UI Black" panose="020B0A02040204020203" pitchFamily="34" charset="0"/>
                <a:ea typeface="Segoe UI Black" panose="020B0A02040204020203" pitchFamily="34" charset="0"/>
              </a:rPr>
              <a:t>άγνωστοι προς αυτά</a:t>
            </a:r>
            <a:endParaRPr lang="el-GR" sz="3000" dirty="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6511727" y="3204945"/>
            <a:ext cx="5294450" cy="1739378"/>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l-GR" sz="4400" b="1" dirty="0" smtClean="0">
                <a:solidFill>
                  <a:schemeClr val="accent1"/>
                </a:solidFill>
                <a:latin typeface="Myriad Pro Bold"/>
                <a:cs typeface="+mn-cs"/>
              </a:rPr>
              <a:t>Γεγονός </a:t>
            </a:r>
            <a:endParaRPr lang="el-GR" sz="2400" dirty="0"/>
          </a:p>
          <a:p>
            <a:pPr marL="0" indent="0" fontAlgn="t">
              <a:buNone/>
            </a:pPr>
            <a:r>
              <a:rPr lang="el-GR" sz="2400" dirty="0"/>
              <a:t>ενώ η κακοποίηση από αγνώστους συμβαίνει, οι περισσότεροι κακοποιοί είναι μέλη της οικογένειας ή άλλοι κοντά στην οικογένεια</a:t>
            </a:r>
            <a:endParaRPr lang="en-US" sz="2400" dirty="0"/>
          </a:p>
        </p:txBody>
      </p:sp>
      <p:sp>
        <p:nvSpPr>
          <p:cNvPr id="3" name="Rectangle 2"/>
          <p:cNvSpPr/>
          <p:nvPr/>
        </p:nvSpPr>
        <p:spPr>
          <a:xfrm>
            <a:off x="6511726" y="1876543"/>
            <a:ext cx="2037913" cy="769441"/>
          </a:xfrm>
          <a:prstGeom prst="rect">
            <a:avLst/>
          </a:prstGeom>
        </p:spPr>
        <p:txBody>
          <a:bodyPr wrap="square">
            <a:spAutoFit/>
          </a:bodyPr>
          <a:lstStyle/>
          <a:p>
            <a:r>
              <a:rPr lang="el-GR" sz="4400" b="1" dirty="0" smtClean="0">
                <a:solidFill>
                  <a:srgbClr val="C00000"/>
                </a:solidFill>
                <a:latin typeface="Myriad Pro Bold"/>
              </a:rPr>
              <a:t>μύθος</a:t>
            </a:r>
            <a:endParaRPr lang="el-GR" sz="4400" dirty="0">
              <a:solidFill>
                <a:srgbClr val="C00000"/>
              </a:solidFill>
            </a:endParaRPr>
          </a:p>
        </p:txBody>
      </p:sp>
    </p:spTree>
    <p:extLst>
      <p:ext uri="{BB962C8B-B14F-4D97-AF65-F5344CB8AC3E}">
        <p14:creationId xmlns="" xmlns:p14="http://schemas.microsoft.com/office/powerpoint/2010/main" val="1194031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61059" y="1329359"/>
            <a:ext cx="5481577" cy="547184"/>
          </a:xfrm>
        </p:spPr>
        <p:txBody>
          <a:bodyPr>
            <a:noAutofit/>
          </a:bodyPr>
          <a:lstStyle/>
          <a:p>
            <a:pPr marL="0" indent="0" algn="ctr" fontAlgn="t">
              <a:buNone/>
            </a:pPr>
            <a:endParaRPr lang="el-GR" sz="3000" dirty="0">
              <a:latin typeface="Segoe UI Black" panose="020B0A02040204020203" pitchFamily="34" charset="0"/>
              <a:ea typeface="Segoe UI Black" panose="020B0A02040204020203" pitchFamily="34" charset="0"/>
            </a:endParaRPr>
          </a:p>
          <a:p>
            <a:pPr marL="0" indent="0" algn="ctr" fontAlgn="t">
              <a:buNone/>
            </a:pPr>
            <a:r>
              <a:rPr lang="el-GR" sz="3000" dirty="0">
                <a:latin typeface="Segoe UI Black" panose="020B0A02040204020203" pitchFamily="34" charset="0"/>
                <a:ea typeface="Segoe UI Black" panose="020B0A02040204020203" pitchFamily="34" charset="0"/>
              </a:rPr>
              <a:t>Τα κακοποιημένα παιδιά μεγαλώνουν πάντα για να είναι </a:t>
            </a:r>
            <a:r>
              <a:rPr lang="el-GR" sz="3000" dirty="0" smtClean="0">
                <a:latin typeface="Segoe UI Black" panose="020B0A02040204020203" pitchFamily="34" charset="0"/>
                <a:ea typeface="Segoe UI Black" panose="020B0A02040204020203" pitchFamily="34" charset="0"/>
              </a:rPr>
              <a:t>οι ίδιοι κακοποιοί </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6511726" y="2457097"/>
            <a:ext cx="5294450" cy="1739378"/>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l-GR" sz="4400" b="1" dirty="0" smtClean="0">
                <a:solidFill>
                  <a:schemeClr val="accent1"/>
                </a:solidFill>
                <a:latin typeface="Myriad Pro Bold"/>
                <a:cs typeface="+mn-cs"/>
              </a:rPr>
              <a:t>Γεγονός</a:t>
            </a:r>
            <a:endParaRPr lang="el-GR" sz="2000" dirty="0"/>
          </a:p>
          <a:p>
            <a:pPr marL="0" indent="0" fontAlgn="t">
              <a:buNone/>
            </a:pPr>
            <a:r>
              <a:rPr lang="el-GR" sz="2000" dirty="0"/>
              <a:t>Είναι πιθανό ότι τα κακοποιημένα παιδιά είναι πιθανό να επαναλάβουν τον κύκλο ως ενήλικες, επαναλαμβάνοντας ασυνείδητα αυτό που βίωσαν ως παιδιά.</a:t>
            </a:r>
          </a:p>
          <a:p>
            <a:pPr marL="0" indent="0" fontAlgn="t">
              <a:buNone/>
            </a:pPr>
            <a:r>
              <a:rPr lang="el-GR" sz="2000" dirty="0"/>
              <a:t>Από την άλλη πλευρά, πολλοί ενήλικοι </a:t>
            </a:r>
            <a:r>
              <a:rPr lang="el-GR" sz="2000" dirty="0" smtClean="0"/>
              <a:t>επιβιώσαντες </a:t>
            </a:r>
            <a:r>
              <a:rPr lang="el-GR" sz="2000" dirty="0"/>
              <a:t>από κακοποίηση </a:t>
            </a:r>
            <a:r>
              <a:rPr lang="el-GR" sz="2000" dirty="0" smtClean="0"/>
              <a:t>στην παιδική τους ηλικία έχουν </a:t>
            </a:r>
            <a:r>
              <a:rPr lang="el-GR" sz="2000" dirty="0"/>
              <a:t>ισχυρό κίνητρο να προστατεύσουν τα παιδιά τους από αυτό που πέρασαν και να γίνουν εξαιρετικοί γονείς</a:t>
            </a:r>
            <a:endParaRPr lang="en-US" sz="2000" dirty="0"/>
          </a:p>
        </p:txBody>
      </p:sp>
      <p:sp>
        <p:nvSpPr>
          <p:cNvPr id="3" name="Rectangle 2"/>
          <p:cNvSpPr/>
          <p:nvPr/>
        </p:nvSpPr>
        <p:spPr>
          <a:xfrm>
            <a:off x="1077577" y="3326786"/>
            <a:ext cx="1992193" cy="769441"/>
          </a:xfrm>
          <a:prstGeom prst="rect">
            <a:avLst/>
          </a:prstGeom>
        </p:spPr>
        <p:txBody>
          <a:bodyPr wrap="square">
            <a:spAutoFit/>
          </a:bodyPr>
          <a:lstStyle/>
          <a:p>
            <a:r>
              <a:rPr lang="el-GR" sz="4400" b="1" dirty="0" smtClean="0">
                <a:solidFill>
                  <a:srgbClr val="C00000"/>
                </a:solidFill>
                <a:latin typeface="Myriad Pro Bold"/>
              </a:rPr>
              <a:t>μύθος</a:t>
            </a:r>
            <a:endParaRPr lang="el-GR" sz="4400" dirty="0">
              <a:solidFill>
                <a:srgbClr val="C00000"/>
              </a:solidFill>
            </a:endParaRPr>
          </a:p>
        </p:txBody>
      </p:sp>
    </p:spTree>
    <p:extLst>
      <p:ext uri="{BB962C8B-B14F-4D97-AF65-F5344CB8AC3E}">
        <p14:creationId xmlns="" xmlns:p14="http://schemas.microsoft.com/office/powerpoint/2010/main" val="359405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5481577" cy="547184"/>
          </a:xfrm>
        </p:spPr>
        <p:txBody>
          <a:bodyPr>
            <a:noAutofit/>
          </a:bodyPr>
          <a:lstStyle/>
          <a:p>
            <a:pPr marL="0" indent="0" algn="ctr" fontAlgn="t">
              <a:buNone/>
            </a:pPr>
            <a:r>
              <a:rPr lang="el-GR" sz="3000" dirty="0">
                <a:latin typeface="Segoe UI Black" panose="020B0A02040204020203" pitchFamily="34" charset="0"/>
                <a:ea typeface="Segoe UI Black" panose="020B0A02040204020203" pitchFamily="34" charset="0"/>
              </a:rPr>
              <a:t>τα παιδιά συνήθως λένε σε κάποιον για την κακοποίησή τους</a:t>
            </a: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6511727" y="3204945"/>
            <a:ext cx="5294450" cy="1739378"/>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l-GR" sz="4400" b="1" dirty="0" smtClean="0">
                <a:solidFill>
                  <a:schemeClr val="accent1"/>
                </a:solidFill>
                <a:latin typeface="Myriad Pro Bold"/>
                <a:cs typeface="+mn-cs"/>
              </a:rPr>
              <a:t>Γεγονός</a:t>
            </a:r>
            <a:endParaRPr lang="el-GR" sz="2000" dirty="0"/>
          </a:p>
          <a:p>
            <a:pPr marL="0" indent="0" fontAlgn="t">
              <a:buNone/>
            </a:pPr>
            <a:r>
              <a:rPr lang="el-GR" sz="2000" dirty="0"/>
              <a:t>τα περισσότερα παιδιά δεν το λένε σε κανέναν. Συχνά σιωπούν μέσω απειλών ή φόβου να </a:t>
            </a:r>
            <a:r>
              <a:rPr lang="el-GR" sz="2000" dirty="0" smtClean="0"/>
              <a:t>μην γίνου πιστευτά. </a:t>
            </a:r>
            <a:r>
              <a:rPr lang="el-GR" sz="2000" dirty="0"/>
              <a:t>Μερικά παιδιά δεν </a:t>
            </a:r>
            <a:r>
              <a:rPr lang="el-GR" sz="2000" dirty="0" smtClean="0"/>
              <a:t>γνωρίζουν να βάλουν σε λόγια </a:t>
            </a:r>
            <a:r>
              <a:rPr lang="el-GR" sz="2000" dirty="0"/>
              <a:t>το τι τους </a:t>
            </a:r>
            <a:r>
              <a:rPr lang="el-GR" sz="2000" dirty="0" smtClean="0"/>
              <a:t>συμβαίνει για να το πουν.</a:t>
            </a:r>
            <a:endParaRPr lang="en-US" sz="2000" dirty="0"/>
          </a:p>
        </p:txBody>
      </p:sp>
      <p:sp>
        <p:nvSpPr>
          <p:cNvPr id="3" name="Rectangle 2"/>
          <p:cNvSpPr/>
          <p:nvPr/>
        </p:nvSpPr>
        <p:spPr>
          <a:xfrm>
            <a:off x="6511726" y="1876543"/>
            <a:ext cx="2129353" cy="769441"/>
          </a:xfrm>
          <a:prstGeom prst="rect">
            <a:avLst/>
          </a:prstGeom>
        </p:spPr>
        <p:txBody>
          <a:bodyPr wrap="square">
            <a:spAutoFit/>
          </a:bodyPr>
          <a:lstStyle/>
          <a:p>
            <a:r>
              <a:rPr lang="el-GR" sz="4400" b="1" dirty="0" smtClean="0">
                <a:solidFill>
                  <a:srgbClr val="C00000"/>
                </a:solidFill>
                <a:latin typeface="Myriad Pro Bold"/>
              </a:rPr>
              <a:t>μύθος</a:t>
            </a:r>
            <a:endParaRPr lang="el-GR" sz="4400" dirty="0">
              <a:solidFill>
                <a:srgbClr val="C00000"/>
              </a:solidFill>
            </a:endParaRPr>
          </a:p>
        </p:txBody>
      </p:sp>
    </p:spTree>
    <p:extLst>
      <p:ext uri="{BB962C8B-B14F-4D97-AF65-F5344CB8AC3E}">
        <p14:creationId xmlns="" xmlns:p14="http://schemas.microsoft.com/office/powerpoint/2010/main" val="359405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Ορισμός της βίας </a:t>
            </a:r>
            <a:endParaRPr lang="en-US" dirty="0"/>
          </a:p>
        </p:txBody>
      </p:sp>
      <p:sp>
        <p:nvSpPr>
          <p:cNvPr id="3" name="Content Placeholder 2"/>
          <p:cNvSpPr>
            <a:spLocks noGrp="1"/>
          </p:cNvSpPr>
          <p:nvPr>
            <p:ph idx="1"/>
          </p:nvPr>
        </p:nvSpPr>
        <p:spPr/>
        <p:txBody>
          <a:bodyPr>
            <a:normAutofit fontScale="92500" lnSpcReduction="20000"/>
          </a:bodyPr>
          <a:lstStyle/>
          <a:p>
            <a:pPr algn="ctr">
              <a:buNone/>
            </a:pPr>
            <a:endParaRPr lang="en-US" b="1" dirty="0" smtClean="0"/>
          </a:p>
          <a:p>
            <a:pPr algn="ctr">
              <a:buNone/>
            </a:pPr>
            <a:r>
              <a:rPr lang="en-US" sz="3200" b="1" dirty="0" smtClean="0"/>
              <a:t>“</a:t>
            </a:r>
            <a:r>
              <a:rPr lang="el-GR" sz="3200" b="1" dirty="0" smtClean="0">
                <a:solidFill>
                  <a:schemeClr val="accent1"/>
                </a:solidFill>
              </a:rPr>
              <a:t>βία</a:t>
            </a:r>
            <a:r>
              <a:rPr lang="en-US" sz="3200" b="1" dirty="0" smtClean="0"/>
              <a:t>” </a:t>
            </a:r>
          </a:p>
          <a:p>
            <a:pPr algn="ctr">
              <a:buNone/>
            </a:pPr>
            <a:r>
              <a:rPr lang="el-GR" sz="3200" dirty="0" smtClean="0"/>
              <a:t>Θεωρείται </a:t>
            </a:r>
            <a:endParaRPr lang="en-US" sz="3200" dirty="0" smtClean="0"/>
          </a:p>
          <a:p>
            <a:pPr algn="ctr">
              <a:buNone/>
            </a:pPr>
            <a:r>
              <a:rPr lang="en-US" sz="3200" b="1" dirty="0" smtClean="0"/>
              <a:t>“</a:t>
            </a:r>
            <a:r>
              <a:rPr lang="el-GR" sz="3200" b="1" dirty="0">
                <a:solidFill>
                  <a:schemeClr val="accent1"/>
                </a:solidFill>
              </a:rPr>
              <a:t>κάθε μορφή σωματικής ή ψυχικής βίας, τραυματισμού ή κακοποίησης, αμέλειας ή </a:t>
            </a:r>
            <a:r>
              <a:rPr lang="el-GR" sz="3200" b="1" dirty="0" smtClean="0">
                <a:solidFill>
                  <a:schemeClr val="accent1"/>
                </a:solidFill>
              </a:rPr>
              <a:t>παραμέλησης, </a:t>
            </a:r>
            <a:r>
              <a:rPr lang="el-GR" sz="3200" b="1" dirty="0">
                <a:solidFill>
                  <a:schemeClr val="accent1"/>
                </a:solidFill>
              </a:rPr>
              <a:t>κακομεταχείρισης ή εκμετάλλευσης, συμπεριλαμβανομένης της σεξουαλικής κακοποίησης</a:t>
            </a:r>
            <a:r>
              <a:rPr lang="en-US" sz="3200" b="1" dirty="0" smtClean="0"/>
              <a:t>”</a:t>
            </a:r>
            <a:r>
              <a:rPr lang="en-US" sz="3200" dirty="0" smtClean="0"/>
              <a:t> </a:t>
            </a:r>
          </a:p>
          <a:p>
            <a:pPr algn="ctr">
              <a:buNone/>
            </a:pPr>
            <a:endParaRPr lang="en-US" dirty="0" smtClean="0"/>
          </a:p>
          <a:p>
            <a:pPr algn="ctr">
              <a:buNone/>
            </a:pPr>
            <a:endParaRPr lang="el-GR" sz="2000" i="1" dirty="0"/>
          </a:p>
          <a:p>
            <a:pPr algn="ctr">
              <a:buNone/>
            </a:pPr>
            <a:r>
              <a:rPr lang="el-GR" sz="1900" i="1" dirty="0"/>
              <a:t>όπως αναφέρεται στο άρθρο 19, παράγραφος 1, της </a:t>
            </a:r>
            <a:r>
              <a:rPr lang="el-GR" sz="1900" i="1" dirty="0" smtClean="0"/>
              <a:t>UNCRC</a:t>
            </a:r>
          </a:p>
          <a:p>
            <a:pPr algn="ctr">
              <a:buNone/>
            </a:pPr>
            <a:r>
              <a:rPr lang="en-US" sz="1400" i="1" dirty="0" smtClean="0"/>
              <a:t>UN Committee on the Rights of the Child (CRC), General comment No. 13 (2011): The right of the child to freedom from all forms of violence, 18 April 2011, CRC/C/GC/13, available at: https://www.refworld.org/docid/4e6da4922.html</a:t>
            </a:r>
          </a:p>
        </p:txBody>
      </p:sp>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190627"/>
          </a:xfrm>
        </p:spPr>
        <p:txBody>
          <a:bodyPr>
            <a:normAutofit fontScale="90000"/>
          </a:bodyPr>
          <a:lstStyle/>
          <a:p>
            <a:r>
              <a:rPr lang="el-GR" sz="3200" dirty="0">
                <a:latin typeface="Segoe UI Light" pitchFamily="34" charset="0"/>
                <a:cs typeface="Segoe UI Light" pitchFamily="34" charset="0"/>
              </a:rPr>
              <a:t/>
            </a:r>
            <a:br>
              <a:rPr lang="el-GR" sz="3200" dirty="0">
                <a:latin typeface="Segoe UI Light" pitchFamily="34" charset="0"/>
                <a:cs typeface="Segoe UI Light" pitchFamily="34" charset="0"/>
              </a:rPr>
            </a:br>
            <a:r>
              <a:rPr lang="el-GR" b="1" dirty="0">
                <a:solidFill>
                  <a:schemeClr val="accent1">
                    <a:lumMod val="75000"/>
                  </a:schemeClr>
                </a:solidFill>
                <a:latin typeface="Segoe UI Light" pitchFamily="34" charset="0"/>
                <a:cs typeface="Segoe UI Light" pitchFamily="34" charset="0"/>
              </a:rPr>
              <a:t>Νομική ανάλυση</a:t>
            </a:r>
            <a:r>
              <a:rPr lang="el-GR" sz="3200" b="1" dirty="0">
                <a:solidFill>
                  <a:schemeClr val="accent1">
                    <a:lumMod val="75000"/>
                  </a:schemeClr>
                </a:solidFill>
                <a:latin typeface="Segoe UI Light" pitchFamily="34" charset="0"/>
                <a:cs typeface="Segoe UI Light" pitchFamily="34" charset="0"/>
              </a:rPr>
              <a:t> </a:t>
            </a:r>
            <a:r>
              <a:rPr lang="el-GR" sz="3200" dirty="0">
                <a:latin typeface="Segoe UI Light" pitchFamily="34" charset="0"/>
                <a:cs typeface="Segoe UI Light" pitchFamily="34" charset="0"/>
              </a:rPr>
              <a:t>του </a:t>
            </a:r>
            <a:r>
              <a:rPr lang="el-GR" sz="3200" b="1" dirty="0">
                <a:solidFill>
                  <a:schemeClr val="accent1">
                    <a:lumMod val="75000"/>
                  </a:schemeClr>
                </a:solidFill>
                <a:latin typeface="Segoe UI Light" pitchFamily="34" charset="0"/>
                <a:cs typeface="Segoe UI Light" pitchFamily="34" charset="0"/>
              </a:rPr>
              <a:t>άρθρου 19.1 </a:t>
            </a:r>
            <a:r>
              <a:rPr lang="el-GR" sz="3200" dirty="0">
                <a:latin typeface="Segoe UI Light" pitchFamily="34" charset="0"/>
                <a:cs typeface="Segoe UI Light" pitchFamily="34" charset="0"/>
              </a:rPr>
              <a:t>της </a:t>
            </a:r>
            <a:r>
              <a:rPr lang="el-GR" sz="3200" dirty="0" smtClean="0">
                <a:latin typeface="Segoe UI Light" pitchFamily="34" charset="0"/>
                <a:cs typeface="Segoe UI Light" pitchFamily="34" charset="0"/>
              </a:rPr>
              <a:t>ΣΔΠ </a:t>
            </a:r>
            <a:r>
              <a:rPr lang="el-GR" sz="3200" dirty="0">
                <a:latin typeface="Segoe UI Light" pitchFamily="34" charset="0"/>
                <a:cs typeface="Segoe UI Light" pitchFamily="34" charset="0"/>
              </a:rPr>
              <a:t>«… όλες οι μορφές…» </a:t>
            </a:r>
            <a:r>
              <a:rPr lang="el-GR" sz="3200" b="1" dirty="0">
                <a:solidFill>
                  <a:schemeClr val="accent1">
                    <a:lumMod val="75000"/>
                  </a:schemeClr>
                </a:solidFill>
                <a:latin typeface="Segoe UI Light" pitchFamily="34" charset="0"/>
                <a:cs typeface="Segoe UI Light" pitchFamily="34" charset="0"/>
              </a:rPr>
              <a:t>Καμία εξαίρεση</a:t>
            </a:r>
            <a:r>
              <a:rPr lang="el-GR" sz="3200" dirty="0">
                <a:latin typeface="Segoe UI Light" pitchFamily="34" charset="0"/>
                <a:cs typeface="Segoe UI Light" pitchFamily="34" charset="0"/>
              </a:rPr>
              <a:t>.</a:t>
            </a:r>
            <a:endParaRPr lang="en-US" dirty="0">
              <a:solidFill>
                <a:schemeClr val="accent1"/>
              </a:solidFill>
            </a:endParaRPr>
          </a:p>
        </p:txBody>
      </p:sp>
      <p:sp>
        <p:nvSpPr>
          <p:cNvPr id="3" name="Content Placeholder 2"/>
          <p:cNvSpPr>
            <a:spLocks noGrp="1"/>
          </p:cNvSpPr>
          <p:nvPr>
            <p:ph idx="1"/>
          </p:nvPr>
        </p:nvSpPr>
        <p:spPr/>
        <p:txBody>
          <a:bodyPr>
            <a:normAutofit/>
          </a:bodyPr>
          <a:lstStyle/>
          <a:p>
            <a:r>
              <a:rPr lang="el-GR" sz="2400" dirty="0"/>
              <a:t>Όλες οι μορφές βίας κατά των παιδιών, όσο </a:t>
            </a:r>
            <a:r>
              <a:rPr lang="el-GR" sz="2400" dirty="0" smtClean="0"/>
              <a:t>ελαφριές κι αν είναι, θεωρούνται </a:t>
            </a:r>
            <a:r>
              <a:rPr lang="el-GR" sz="2400" dirty="0"/>
              <a:t>απαράδεκτες</a:t>
            </a:r>
          </a:p>
          <a:p>
            <a:endParaRPr lang="el-GR" sz="2400" dirty="0"/>
          </a:p>
          <a:p>
            <a:r>
              <a:rPr lang="el-GR" sz="2400" dirty="0"/>
              <a:t>«Όλες οι μορφές σωματικής ή ψυχικής βίας» δεν </a:t>
            </a:r>
            <a:r>
              <a:rPr lang="el-GR" sz="2400" dirty="0" smtClean="0"/>
              <a:t>αφήνει </a:t>
            </a:r>
            <a:r>
              <a:rPr lang="el-GR" sz="2400" dirty="0"/>
              <a:t>περιθώρια για οποιοδήποτε επίπεδο νομιμοποιημένης βίας εναντίον παιδιών</a:t>
            </a:r>
            <a:endParaRPr lang="en-US" sz="2400" dirty="0" smtClean="0"/>
          </a:p>
          <a:p>
            <a:endParaRPr lang="el-GR" sz="2400" dirty="0"/>
          </a:p>
          <a:p>
            <a:r>
              <a:rPr lang="el-GR" sz="2400" dirty="0"/>
              <a:t>Συχνότητα</a:t>
            </a:r>
          </a:p>
          <a:p>
            <a:r>
              <a:rPr lang="el-GR" sz="2400" dirty="0"/>
              <a:t>Σοβαρότητα της βλάβης</a:t>
            </a:r>
          </a:p>
          <a:p>
            <a:r>
              <a:rPr lang="el-GR" sz="2400" dirty="0"/>
              <a:t>Πρόθεση να βλάψει</a:t>
            </a:r>
            <a:endParaRPr lang="en-US" sz="2400" dirty="0"/>
          </a:p>
        </p:txBody>
      </p:sp>
      <p:sp>
        <p:nvSpPr>
          <p:cNvPr id="4" name="Rectangle 3"/>
          <p:cNvSpPr/>
          <p:nvPr/>
        </p:nvSpPr>
        <p:spPr>
          <a:xfrm>
            <a:off x="5035435" y="3865418"/>
            <a:ext cx="6966065" cy="1384995"/>
          </a:xfrm>
          <a:prstGeom prst="rect">
            <a:avLst/>
          </a:prstGeom>
        </p:spPr>
        <p:txBody>
          <a:bodyPr wrap="square">
            <a:spAutoFit/>
          </a:bodyPr>
          <a:lstStyle/>
          <a:p>
            <a:endParaRPr lang="el-GR" sz="2800" b="1" dirty="0">
              <a:solidFill>
                <a:schemeClr val="accent1"/>
              </a:solidFill>
              <a:latin typeface="Segoe UI Light" panose="020B0502040204020203" pitchFamily="34" charset="0"/>
              <a:cs typeface="Segoe UI Light" panose="020B0502040204020203" pitchFamily="34" charset="0"/>
            </a:endParaRPr>
          </a:p>
          <a:p>
            <a:r>
              <a:rPr lang="el-GR" sz="2800" b="1" dirty="0">
                <a:solidFill>
                  <a:schemeClr val="accent1"/>
                </a:solidFill>
                <a:latin typeface="Segoe UI Light" panose="020B0502040204020203" pitchFamily="34" charset="0"/>
                <a:cs typeface="Segoe UI Light" panose="020B0502040204020203" pitchFamily="34" charset="0"/>
              </a:rPr>
              <a:t>δεν αποτελούν προϋποθέσεις για τους ορισμούς της βίας</a:t>
            </a:r>
          </a:p>
        </p:txBody>
      </p:sp>
      <p:sp>
        <p:nvSpPr>
          <p:cNvPr id="6" name="Right Bracket 5"/>
          <p:cNvSpPr/>
          <p:nvPr/>
        </p:nvSpPr>
        <p:spPr>
          <a:xfrm>
            <a:off x="4439690" y="3768206"/>
            <a:ext cx="301336" cy="1579418"/>
          </a:xfrm>
          <a:prstGeom prst="rightBracket">
            <a:avLst>
              <a:gd name="adj" fmla="val 101436"/>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Η ανάγκη για ορισμούς που βασίζονται στα δικαιώματα των παιδιών</a:t>
            </a:r>
          </a:p>
        </p:txBody>
      </p:sp>
      <p:sp>
        <p:nvSpPr>
          <p:cNvPr id="3" name="Content Placeholder 2"/>
          <p:cNvSpPr>
            <a:spLocks noGrp="1"/>
          </p:cNvSpPr>
          <p:nvPr>
            <p:ph idx="1"/>
          </p:nvPr>
        </p:nvSpPr>
        <p:spPr/>
        <p:txBody>
          <a:bodyPr>
            <a:normAutofit lnSpcReduction="10000"/>
          </a:bodyPr>
          <a:lstStyle/>
          <a:p>
            <a:endParaRPr lang="el-GR" sz="2400" b="1" dirty="0"/>
          </a:p>
          <a:p>
            <a:r>
              <a:rPr lang="el-GR" sz="2400" b="1" dirty="0"/>
              <a:t>Απαιτούνται σαφείς επιχειρησιακοί νομικοί ορισμοί για τις διάφορες μορφές βίας που περιγράφονται στο άρθρο 19 της </a:t>
            </a:r>
            <a:r>
              <a:rPr lang="el-GR" sz="2400" b="1" dirty="0" smtClean="0"/>
              <a:t>ΣΔΠ, </a:t>
            </a:r>
            <a:r>
              <a:rPr lang="el-GR" sz="2400" b="1" dirty="0"/>
              <a:t>προκειμένου να απαγορευτεί κάθε μορφή βίας σε </a:t>
            </a:r>
            <a:r>
              <a:rPr lang="el-GR" sz="2400" b="1" dirty="0" smtClean="0"/>
              <a:t>όλα τα επίπεδα.</a:t>
            </a:r>
            <a:endParaRPr lang="el-GR" sz="2400" b="1" dirty="0"/>
          </a:p>
          <a:p>
            <a:endParaRPr lang="el-GR" sz="2400" b="1" dirty="0"/>
          </a:p>
          <a:p>
            <a:r>
              <a:rPr lang="el-GR" sz="2400" b="1" dirty="0"/>
              <a:t>Οι ορισμοί πρέπει να είναι αρκετά σαφείς για να μπορούν να χρησιμοποιηθούν και πρέπει να ισχύουν </a:t>
            </a:r>
            <a:r>
              <a:rPr lang="el-GR" sz="2400" b="1" dirty="0" smtClean="0"/>
              <a:t>σε όλες τις </a:t>
            </a:r>
            <a:r>
              <a:rPr lang="el-GR" sz="2400" b="1" dirty="0"/>
              <a:t>διαφορετικές κοινωνίες και πολιτισμούς.</a:t>
            </a:r>
          </a:p>
          <a:p>
            <a:endParaRPr lang="el-GR" sz="2400" b="1" dirty="0"/>
          </a:p>
          <a:p>
            <a:r>
              <a:rPr lang="el-GR" sz="2400" b="1" dirty="0"/>
              <a:t>Πρέπει να ενθαρρυνθούν οι προσπάθειες τυποποίησης των ορισμών διεθνώς προκειμένου να διευκολυνθεί η συλλογή δεδομένων και η ανταλλαγή εμπειριών </a:t>
            </a:r>
            <a:r>
              <a:rPr lang="el-GR" sz="2400" b="1"/>
              <a:t>μεταξύ </a:t>
            </a:r>
            <a:r>
              <a:rPr lang="el-GR" sz="2400" b="1" smtClean="0"/>
              <a:t>των χωρών</a:t>
            </a:r>
            <a:endParaRPr lang="en-US" sz="2400" b="1" dirty="0"/>
          </a:p>
        </p:txBody>
      </p:sp>
    </p:spTree>
  </p:cSld>
  <p:clrMapOvr>
    <a:masterClrMapping/>
  </p:clrMapOvr>
  <p:transition>
    <p:wipe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246280" cy="4001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17" tIns="60958" rIns="121917" bIns="60958"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71531" y="2815333"/>
            <a:ext cx="1371600" cy="90170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3382395" y="2777710"/>
            <a:ext cx="6842064" cy="1277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21917" tIns="60958" rIns="121917" bIns="60958" numCol="1" anchor="ctr" anchorCtr="0" compatLnSpc="1">
            <a:prstTxWarp prst="textNoShape">
              <a:avLst/>
            </a:prstTxWarp>
            <a:spAutoFit/>
          </a:bodyPr>
          <a:lstStyle/>
          <a:p>
            <a:pPr lvl="0" algn="just" eaLnBrk="0" fontAlgn="base" hangingPunct="0">
              <a:spcBef>
                <a:spcPct val="0"/>
              </a:spcBef>
              <a:spcAft>
                <a:spcPct val="0"/>
              </a:spcAft>
            </a:pP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5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lang="en-GB" altLang="el-GR" sz="2400" dirty="0" smtClean="0">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solidFill>
                  <a:schemeClr val="accent1"/>
                </a:solidFill>
              </a:rPr>
              <a:t/>
            </a:r>
            <a:br>
              <a:rPr lang="el-GR" dirty="0">
                <a:solidFill>
                  <a:schemeClr val="accent1"/>
                </a:solidFill>
              </a:rPr>
            </a:br>
            <a:r>
              <a:rPr lang="el-GR" dirty="0">
                <a:solidFill>
                  <a:schemeClr val="accent1"/>
                </a:solidFill>
              </a:rPr>
              <a:t>Μορφές βίας </a:t>
            </a:r>
            <a:r>
              <a:rPr lang="en-US" dirty="0" smtClean="0">
                <a:solidFill>
                  <a:schemeClr val="accent1"/>
                </a:solidFill>
              </a:rPr>
              <a:t/>
            </a:r>
            <a:br>
              <a:rPr lang="en-US" dirty="0" smtClean="0">
                <a:solidFill>
                  <a:schemeClr val="accent1"/>
                </a:solidFill>
              </a:rPr>
            </a:br>
            <a:r>
              <a:rPr lang="el-GR" sz="2000" dirty="0" smtClean="0"/>
              <a:t>Επιτροπή </a:t>
            </a:r>
            <a:r>
              <a:rPr lang="el-GR" sz="2000" dirty="0"/>
              <a:t>των Ηνωμένων Εθνών για τα δικαιώματα του παιδιού (CRC), Γενικό σχόλιο αριθ. 13 (2011): Το δικαίωμα του παιδιού στην ελευθερία από κάθε μορφή βίας</a:t>
            </a:r>
            <a:endParaRPr lang="en-US" sz="1100"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p:txBody>
          <a:bodyPr>
            <a:normAutofit fontScale="77500" lnSpcReduction="20000"/>
          </a:bodyPr>
          <a:lstStyle/>
          <a:p>
            <a:r>
              <a:rPr lang="el-GR" b="1" dirty="0"/>
              <a:t>Παραμέληση ή αμέλεια</a:t>
            </a:r>
          </a:p>
          <a:p>
            <a:r>
              <a:rPr lang="el-GR" b="1" dirty="0"/>
              <a:t>Ψυχική βία / ψυχολογική κακοποίηση</a:t>
            </a:r>
          </a:p>
          <a:p>
            <a:r>
              <a:rPr lang="el-GR" b="1" dirty="0"/>
              <a:t>Φυσική βία</a:t>
            </a:r>
          </a:p>
          <a:p>
            <a:r>
              <a:rPr lang="el-GR" b="1" dirty="0"/>
              <a:t>Σωματική τιμωρία</a:t>
            </a:r>
          </a:p>
          <a:p>
            <a:r>
              <a:rPr lang="el-GR" b="1" dirty="0"/>
              <a:t>Σεξουαλική κακοποίηση και εκμετάλλευση</a:t>
            </a:r>
          </a:p>
          <a:p>
            <a:r>
              <a:rPr lang="el-GR" b="1" dirty="0"/>
              <a:t>Βασανιστήρια και απάνθρωπη ή εξευτελιστική μεταχείριση ή τιμωρία</a:t>
            </a:r>
          </a:p>
          <a:p>
            <a:r>
              <a:rPr lang="el-GR" b="1" dirty="0"/>
              <a:t>Βία μεταξύ των παιδιών</a:t>
            </a:r>
          </a:p>
          <a:p>
            <a:r>
              <a:rPr lang="el-GR" b="1" dirty="0"/>
              <a:t>Αυτοτραυματισμός</a:t>
            </a:r>
          </a:p>
          <a:p>
            <a:r>
              <a:rPr lang="el-GR" b="1" dirty="0"/>
              <a:t>Επιβλαβείς πρακτικές</a:t>
            </a:r>
          </a:p>
          <a:p>
            <a:r>
              <a:rPr lang="el-GR" b="1" dirty="0"/>
              <a:t>Βία στα μέσα μαζικής ενημέρωσης</a:t>
            </a:r>
          </a:p>
          <a:p>
            <a:r>
              <a:rPr lang="el-GR" b="1" dirty="0"/>
              <a:t>Βία μέσω τεχνολογιών πληροφοριών και επικοινωνιών</a:t>
            </a:r>
          </a:p>
          <a:p>
            <a:r>
              <a:rPr lang="el-GR" b="1" dirty="0"/>
              <a:t>Θεσμικές και συστημικές παραβιάσεις των δικαιωμάτων των παιδιών</a:t>
            </a:r>
            <a:endParaRPr lang="en-US" b="1" dirty="0"/>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t/>
            </a:r>
            <a:br>
              <a:rPr lang="el-GR" b="1" dirty="0"/>
            </a:br>
            <a:r>
              <a:rPr lang="el-GR" b="1" dirty="0"/>
              <a:t>Παραμέληση ή αμέλεια</a:t>
            </a:r>
            <a:endParaRPr lang="en-US" dirty="0"/>
          </a:p>
        </p:txBody>
      </p:sp>
      <p:sp>
        <p:nvSpPr>
          <p:cNvPr id="3" name="Content Placeholder 2"/>
          <p:cNvSpPr>
            <a:spLocks noGrp="1"/>
          </p:cNvSpPr>
          <p:nvPr>
            <p:ph idx="1"/>
          </p:nvPr>
        </p:nvSpPr>
        <p:spPr>
          <a:xfrm>
            <a:off x="838200" y="1629508"/>
            <a:ext cx="10515600" cy="4665783"/>
          </a:xfrm>
        </p:spPr>
        <p:txBody>
          <a:bodyPr>
            <a:noAutofit/>
          </a:bodyPr>
          <a:lstStyle/>
          <a:p>
            <a:pPr marL="344842" indent="-342900">
              <a:lnSpc>
                <a:spcPct val="120000"/>
              </a:lnSpc>
              <a:spcBef>
                <a:spcPts val="600"/>
              </a:spcBef>
            </a:pPr>
            <a:r>
              <a:rPr lang="el-GR" sz="2200" dirty="0" smtClean="0">
                <a:solidFill>
                  <a:schemeClr val="accent1">
                    <a:lumMod val="75000"/>
                  </a:schemeClr>
                </a:solidFill>
              </a:rPr>
              <a:t>σημαίνει </a:t>
            </a:r>
            <a:r>
              <a:rPr lang="el-GR" sz="2200" dirty="0">
                <a:solidFill>
                  <a:schemeClr val="accent1">
                    <a:lumMod val="75000"/>
                  </a:schemeClr>
                </a:solidFill>
              </a:rPr>
              <a:t>την αποτυχία κάλυψης των σωματικών και ψυχολογικών αναγκών των παιδιών, την προστασία τους από τον κίνδυνο ή την απόκτηση ιατρικής, εγγραφής γεννήσεων ή άλλων υπηρεσιών, όταν οι υπεύθυνοι για τη φροντίδα των παιδιών έχουν τα μέσα, τις γνώσεις και την πρόσβαση σε υπηρεσίες για να το </a:t>
            </a:r>
            <a:r>
              <a:rPr lang="el-GR" sz="2200" dirty="0" smtClean="0">
                <a:solidFill>
                  <a:schemeClr val="accent1">
                    <a:lumMod val="75000"/>
                  </a:schemeClr>
                </a:solidFill>
              </a:rPr>
              <a:t>πράξουν</a:t>
            </a:r>
            <a:endParaRPr lang="en-US" sz="2200" dirty="0" smtClean="0">
              <a:solidFill>
                <a:schemeClr val="accent1">
                  <a:lumMod val="75000"/>
                </a:schemeClr>
              </a:solidFill>
            </a:endParaRPr>
          </a:p>
          <a:p>
            <a:pPr marL="1942" indent="0">
              <a:lnSpc>
                <a:spcPct val="120000"/>
              </a:lnSpc>
              <a:spcBef>
                <a:spcPts val="600"/>
              </a:spcBef>
              <a:buNone/>
            </a:pPr>
            <a:r>
              <a:rPr lang="el-GR" sz="2000" dirty="0" smtClean="0"/>
              <a:t>Συμπεριλαμβάνει</a:t>
            </a:r>
            <a:r>
              <a:rPr lang="en-US" sz="2000" dirty="0" smtClean="0"/>
              <a:t>:</a:t>
            </a:r>
            <a:endParaRPr lang="el-GR" sz="2000" b="1" dirty="0"/>
          </a:p>
          <a:p>
            <a:pPr indent="-360000">
              <a:lnSpc>
                <a:spcPct val="120000"/>
              </a:lnSpc>
              <a:spcBef>
                <a:spcPts val="600"/>
              </a:spcBef>
            </a:pPr>
            <a:r>
              <a:rPr lang="el-GR" sz="2000" b="1" dirty="0"/>
              <a:t>Φυσική παραμέληση</a:t>
            </a:r>
          </a:p>
          <a:p>
            <a:pPr indent="-360000">
              <a:lnSpc>
                <a:spcPct val="120000"/>
              </a:lnSpc>
              <a:spcBef>
                <a:spcPts val="600"/>
              </a:spcBef>
            </a:pPr>
            <a:r>
              <a:rPr lang="el-GR" sz="2000" b="1" dirty="0"/>
              <a:t>Ψυχολογική ή συναισθηματική παραμέληση</a:t>
            </a:r>
          </a:p>
          <a:p>
            <a:pPr indent="-360000">
              <a:lnSpc>
                <a:spcPct val="120000"/>
              </a:lnSpc>
              <a:spcBef>
                <a:spcPts val="600"/>
              </a:spcBef>
            </a:pPr>
            <a:r>
              <a:rPr lang="el-GR" sz="2000" b="1" dirty="0"/>
              <a:t>Παραμέληση της σωματικής ή ψυχικής υγείας των παιδιών</a:t>
            </a:r>
          </a:p>
          <a:p>
            <a:pPr indent="-360000">
              <a:lnSpc>
                <a:spcPct val="120000"/>
              </a:lnSpc>
              <a:spcBef>
                <a:spcPts val="600"/>
              </a:spcBef>
            </a:pPr>
            <a:r>
              <a:rPr lang="el-GR" sz="2000" b="1" dirty="0"/>
              <a:t>Εκπαιδευτική παραμέληση</a:t>
            </a:r>
          </a:p>
          <a:p>
            <a:pPr indent="-360000">
              <a:lnSpc>
                <a:spcPct val="120000"/>
              </a:lnSpc>
              <a:spcBef>
                <a:spcPts val="600"/>
              </a:spcBef>
            </a:pPr>
            <a:r>
              <a:rPr lang="el-GR" sz="2000" b="1" dirty="0"/>
              <a:t>Εγκατάλειψη</a:t>
            </a:r>
            <a:endParaRPr lang="en-US" sz="2000" dirty="0"/>
          </a:p>
        </p:txBody>
      </p:sp>
    </p:spTree>
  </p:cSld>
  <p:clrMapOvr>
    <a:masterClrMapping/>
  </p:clrMapOvr>
  <p:transition>
    <p:spli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Συνεχ</a:t>
            </a:r>
            <a:r>
              <a:rPr lang="el-GR" dirty="0"/>
              <a:t>έ</a:t>
            </a:r>
            <a:r>
              <a:rPr lang="el-GR" dirty="0" smtClean="0"/>
              <a:t>ς αμελής μεταχείριση </a:t>
            </a:r>
            <a:endParaRPr lang="el-GR" dirty="0"/>
          </a:p>
        </p:txBody>
      </p:sp>
      <p:graphicFrame>
        <p:nvGraphicFramePr>
          <p:cNvPr id="4" name="Diagram 3">
            <a:extLst>
              <a:ext uri="{FF2B5EF4-FFF2-40B4-BE49-F238E27FC236}">
                <a16:creationId xmlns="" xmlns:a16="http://schemas.microsoft.com/office/drawing/2014/main" id="{93EAECB0-09FB-3C4D-A506-53E545DB8B48}"/>
              </a:ext>
            </a:extLst>
          </p:cNvPr>
          <p:cNvGraphicFramePr/>
          <p:nvPr>
            <p:extLst>
              <p:ext uri="{D42A27DB-BD31-4B8C-83A1-F6EECF244321}">
                <p14:modId xmlns="" xmlns:p14="http://schemas.microsoft.com/office/powerpoint/2010/main" val="626215931"/>
              </p:ext>
            </p:extLst>
          </p:nvPr>
        </p:nvGraphicFramePr>
        <p:xfrm>
          <a:off x="838200" y="1674421"/>
          <a:ext cx="10515600" cy="42490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ight Arrow 4">
            <a:extLst>
              <a:ext uri="{FF2B5EF4-FFF2-40B4-BE49-F238E27FC236}">
                <a16:creationId xmlns="" xmlns:a16="http://schemas.microsoft.com/office/drawing/2014/main" id="{1251DF2C-7C4D-3748-B29C-72B5208AB95D}"/>
              </a:ext>
            </a:extLst>
          </p:cNvPr>
          <p:cNvSpPr/>
          <p:nvPr/>
        </p:nvSpPr>
        <p:spPr>
          <a:xfrm>
            <a:off x="2063750" y="5759333"/>
            <a:ext cx="8135938" cy="5032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Tree>
    <p:extLst>
      <p:ext uri="{BB962C8B-B14F-4D97-AF65-F5344CB8AC3E}">
        <p14:creationId xmlns="" xmlns:p14="http://schemas.microsoft.com/office/powerpoint/2010/main" val="1232498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graphicEl>
                                              <a:dgm id="{851605BD-B8CD-48E0-8D81-E13A375CB923}"/>
                                            </p:graphicEl>
                                          </p:spTgt>
                                        </p:tgtEl>
                                        <p:attrNameLst>
                                          <p:attrName>style.visibility</p:attrName>
                                        </p:attrNameLst>
                                      </p:cBhvr>
                                      <p:to>
                                        <p:strVal val="visible"/>
                                      </p:to>
                                    </p:set>
                                    <p:anim calcmode="lin" valueType="num">
                                      <p:cBhvr>
                                        <p:cTn id="7" dur="500" fill="hold"/>
                                        <p:tgtEl>
                                          <p:spTgt spid="4">
                                            <p:graphicEl>
                                              <a:dgm id="{851605BD-B8CD-48E0-8D81-E13A375CB923}"/>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851605BD-B8CD-48E0-8D81-E13A375CB923}"/>
                                            </p:graphicEl>
                                          </p:spTgt>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4">
                                            <p:graphicEl>
                                              <a:dgm id="{7CBEB7DD-5141-4B8C-9FDC-665588828482}"/>
                                            </p:graphicEl>
                                          </p:spTgt>
                                        </p:tgtEl>
                                        <p:attrNameLst>
                                          <p:attrName>style.visibility</p:attrName>
                                        </p:attrNameLst>
                                      </p:cBhvr>
                                      <p:to>
                                        <p:strVal val="visible"/>
                                      </p:to>
                                    </p:set>
                                    <p:anim calcmode="lin" valueType="num">
                                      <p:cBhvr>
                                        <p:cTn id="11" dur="500" fill="hold"/>
                                        <p:tgtEl>
                                          <p:spTgt spid="4">
                                            <p:graphicEl>
                                              <a:dgm id="{7CBEB7DD-5141-4B8C-9FDC-665588828482}"/>
                                            </p:graphicEl>
                                          </p:spTgt>
                                        </p:tgtEl>
                                        <p:attrNameLst>
                                          <p:attrName>ppt_w</p:attrName>
                                        </p:attrNameLst>
                                      </p:cBhvr>
                                      <p:tavLst>
                                        <p:tav tm="0">
                                          <p:val>
                                            <p:fltVal val="0"/>
                                          </p:val>
                                        </p:tav>
                                        <p:tav tm="100000">
                                          <p:val>
                                            <p:strVal val="#ppt_w"/>
                                          </p:val>
                                        </p:tav>
                                      </p:tavLst>
                                    </p:anim>
                                    <p:anim calcmode="lin" valueType="num">
                                      <p:cBhvr>
                                        <p:cTn id="12" dur="500" fill="hold"/>
                                        <p:tgtEl>
                                          <p:spTgt spid="4">
                                            <p:graphicEl>
                                              <a:dgm id="{7CBEB7DD-5141-4B8C-9FDC-665588828482}"/>
                                            </p:graphicEl>
                                          </p:spTgt>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4">
                                            <p:graphicEl>
                                              <a:dgm id="{5647EEB3-B587-4D65-8EC7-96E7C85660E2}"/>
                                            </p:graphicEl>
                                          </p:spTgt>
                                        </p:tgtEl>
                                        <p:attrNameLst>
                                          <p:attrName>style.visibility</p:attrName>
                                        </p:attrNameLst>
                                      </p:cBhvr>
                                      <p:to>
                                        <p:strVal val="visible"/>
                                      </p:to>
                                    </p:set>
                                    <p:anim calcmode="lin" valueType="num">
                                      <p:cBhvr>
                                        <p:cTn id="17" dur="500" fill="hold"/>
                                        <p:tgtEl>
                                          <p:spTgt spid="4">
                                            <p:graphicEl>
                                              <a:dgm id="{5647EEB3-B587-4D65-8EC7-96E7C85660E2}"/>
                                            </p:graphicEl>
                                          </p:spTgt>
                                        </p:tgtEl>
                                        <p:attrNameLst>
                                          <p:attrName>ppt_w</p:attrName>
                                        </p:attrNameLst>
                                      </p:cBhvr>
                                      <p:tavLst>
                                        <p:tav tm="0">
                                          <p:val>
                                            <p:fltVal val="0"/>
                                          </p:val>
                                        </p:tav>
                                        <p:tav tm="100000">
                                          <p:val>
                                            <p:strVal val="#ppt_w"/>
                                          </p:val>
                                        </p:tav>
                                      </p:tavLst>
                                    </p:anim>
                                    <p:anim calcmode="lin" valueType="num">
                                      <p:cBhvr>
                                        <p:cTn id="18" dur="500" fill="hold"/>
                                        <p:tgtEl>
                                          <p:spTgt spid="4">
                                            <p:graphicEl>
                                              <a:dgm id="{5647EEB3-B587-4D65-8EC7-96E7C85660E2}"/>
                                            </p:graphicEl>
                                          </p:spTgt>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4">
                                            <p:graphicEl>
                                              <a:dgm id="{19A87325-43D7-4D5B-8F72-C7CCF228A17B}"/>
                                            </p:graphicEl>
                                          </p:spTgt>
                                        </p:tgtEl>
                                        <p:attrNameLst>
                                          <p:attrName>style.visibility</p:attrName>
                                        </p:attrNameLst>
                                      </p:cBhvr>
                                      <p:to>
                                        <p:strVal val="visible"/>
                                      </p:to>
                                    </p:set>
                                    <p:anim calcmode="lin" valueType="num">
                                      <p:cBhvr>
                                        <p:cTn id="21" dur="500" fill="hold"/>
                                        <p:tgtEl>
                                          <p:spTgt spid="4">
                                            <p:graphicEl>
                                              <a:dgm id="{19A87325-43D7-4D5B-8F72-C7CCF228A17B}"/>
                                            </p:graphicEl>
                                          </p:spTgt>
                                        </p:tgtEl>
                                        <p:attrNameLst>
                                          <p:attrName>ppt_w</p:attrName>
                                        </p:attrNameLst>
                                      </p:cBhvr>
                                      <p:tavLst>
                                        <p:tav tm="0">
                                          <p:val>
                                            <p:fltVal val="0"/>
                                          </p:val>
                                        </p:tav>
                                        <p:tav tm="100000">
                                          <p:val>
                                            <p:strVal val="#ppt_w"/>
                                          </p:val>
                                        </p:tav>
                                      </p:tavLst>
                                    </p:anim>
                                    <p:anim calcmode="lin" valueType="num">
                                      <p:cBhvr>
                                        <p:cTn id="22" dur="500" fill="hold"/>
                                        <p:tgtEl>
                                          <p:spTgt spid="4">
                                            <p:graphicEl>
                                              <a:dgm id="{19A87325-43D7-4D5B-8F72-C7CCF228A17B}"/>
                                            </p:graphicEl>
                                          </p:spTgt>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4">
                                            <p:graphicEl>
                                              <a:dgm id="{63001169-7F07-469A-AAD6-69935245173A}"/>
                                            </p:graphicEl>
                                          </p:spTgt>
                                        </p:tgtEl>
                                        <p:attrNameLst>
                                          <p:attrName>style.visibility</p:attrName>
                                        </p:attrNameLst>
                                      </p:cBhvr>
                                      <p:to>
                                        <p:strVal val="visible"/>
                                      </p:to>
                                    </p:set>
                                    <p:anim calcmode="lin" valueType="num">
                                      <p:cBhvr>
                                        <p:cTn id="25" dur="500" fill="hold"/>
                                        <p:tgtEl>
                                          <p:spTgt spid="4">
                                            <p:graphicEl>
                                              <a:dgm id="{63001169-7F07-469A-AAD6-69935245173A}"/>
                                            </p:graphicEl>
                                          </p:spTgt>
                                        </p:tgtEl>
                                        <p:attrNameLst>
                                          <p:attrName>ppt_w</p:attrName>
                                        </p:attrNameLst>
                                      </p:cBhvr>
                                      <p:tavLst>
                                        <p:tav tm="0">
                                          <p:val>
                                            <p:fltVal val="0"/>
                                          </p:val>
                                        </p:tav>
                                        <p:tav tm="100000">
                                          <p:val>
                                            <p:strVal val="#ppt_w"/>
                                          </p:val>
                                        </p:tav>
                                      </p:tavLst>
                                    </p:anim>
                                    <p:anim calcmode="lin" valueType="num">
                                      <p:cBhvr>
                                        <p:cTn id="26" dur="500" fill="hold"/>
                                        <p:tgtEl>
                                          <p:spTgt spid="4">
                                            <p:graphicEl>
                                              <a:dgm id="{63001169-7F07-469A-AAD6-69935245173A}"/>
                                            </p:graphic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4">
                                            <p:graphicEl>
                                              <a:dgm id="{E5C6236C-1B56-4190-ABCD-197512BA16C8}"/>
                                            </p:graphicEl>
                                          </p:spTgt>
                                        </p:tgtEl>
                                        <p:attrNameLst>
                                          <p:attrName>style.visibility</p:attrName>
                                        </p:attrNameLst>
                                      </p:cBhvr>
                                      <p:to>
                                        <p:strVal val="visible"/>
                                      </p:to>
                                    </p:set>
                                    <p:anim calcmode="lin" valueType="num">
                                      <p:cBhvr>
                                        <p:cTn id="31" dur="500" fill="hold"/>
                                        <p:tgtEl>
                                          <p:spTgt spid="4">
                                            <p:graphicEl>
                                              <a:dgm id="{E5C6236C-1B56-4190-ABCD-197512BA16C8}"/>
                                            </p:graphicEl>
                                          </p:spTgt>
                                        </p:tgtEl>
                                        <p:attrNameLst>
                                          <p:attrName>ppt_w</p:attrName>
                                        </p:attrNameLst>
                                      </p:cBhvr>
                                      <p:tavLst>
                                        <p:tav tm="0">
                                          <p:val>
                                            <p:fltVal val="0"/>
                                          </p:val>
                                        </p:tav>
                                        <p:tav tm="100000">
                                          <p:val>
                                            <p:strVal val="#ppt_w"/>
                                          </p:val>
                                        </p:tav>
                                      </p:tavLst>
                                    </p:anim>
                                    <p:anim calcmode="lin" valueType="num">
                                      <p:cBhvr>
                                        <p:cTn id="32" dur="500" fill="hold"/>
                                        <p:tgtEl>
                                          <p:spTgt spid="4">
                                            <p:graphicEl>
                                              <a:dgm id="{E5C6236C-1B56-4190-ABCD-197512BA16C8}"/>
                                            </p:graphicEl>
                                          </p:spTgt>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4">
                                            <p:graphicEl>
                                              <a:dgm id="{4963C3C5-7E92-4E46-BE9F-0BE94070224F}"/>
                                            </p:graphicEl>
                                          </p:spTgt>
                                        </p:tgtEl>
                                        <p:attrNameLst>
                                          <p:attrName>style.visibility</p:attrName>
                                        </p:attrNameLst>
                                      </p:cBhvr>
                                      <p:to>
                                        <p:strVal val="visible"/>
                                      </p:to>
                                    </p:set>
                                    <p:anim calcmode="lin" valueType="num">
                                      <p:cBhvr>
                                        <p:cTn id="35" dur="500" fill="hold"/>
                                        <p:tgtEl>
                                          <p:spTgt spid="4">
                                            <p:graphicEl>
                                              <a:dgm id="{4963C3C5-7E92-4E46-BE9F-0BE94070224F}"/>
                                            </p:graphicEl>
                                          </p:spTgt>
                                        </p:tgtEl>
                                        <p:attrNameLst>
                                          <p:attrName>ppt_w</p:attrName>
                                        </p:attrNameLst>
                                      </p:cBhvr>
                                      <p:tavLst>
                                        <p:tav tm="0">
                                          <p:val>
                                            <p:fltVal val="0"/>
                                          </p:val>
                                        </p:tav>
                                        <p:tav tm="100000">
                                          <p:val>
                                            <p:strVal val="#ppt_w"/>
                                          </p:val>
                                        </p:tav>
                                      </p:tavLst>
                                    </p:anim>
                                    <p:anim calcmode="lin" valueType="num">
                                      <p:cBhvr>
                                        <p:cTn id="36" dur="500" fill="hold"/>
                                        <p:tgtEl>
                                          <p:spTgt spid="4">
                                            <p:graphicEl>
                                              <a:dgm id="{4963C3C5-7E92-4E46-BE9F-0BE94070224F}"/>
                                            </p:graphicEl>
                                          </p:spTgt>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4">
                                            <p:graphicEl>
                                              <a:dgm id="{F19EBC56-8305-4D29-B33E-63D19DB34380}"/>
                                            </p:graphicEl>
                                          </p:spTgt>
                                        </p:tgtEl>
                                        <p:attrNameLst>
                                          <p:attrName>style.visibility</p:attrName>
                                        </p:attrNameLst>
                                      </p:cBhvr>
                                      <p:to>
                                        <p:strVal val="visible"/>
                                      </p:to>
                                    </p:set>
                                    <p:anim calcmode="lin" valueType="num">
                                      <p:cBhvr>
                                        <p:cTn id="39" dur="500" fill="hold"/>
                                        <p:tgtEl>
                                          <p:spTgt spid="4">
                                            <p:graphicEl>
                                              <a:dgm id="{F19EBC56-8305-4D29-B33E-63D19DB34380}"/>
                                            </p:graphicEl>
                                          </p:spTgt>
                                        </p:tgtEl>
                                        <p:attrNameLst>
                                          <p:attrName>ppt_w</p:attrName>
                                        </p:attrNameLst>
                                      </p:cBhvr>
                                      <p:tavLst>
                                        <p:tav tm="0">
                                          <p:val>
                                            <p:fltVal val="0"/>
                                          </p:val>
                                        </p:tav>
                                        <p:tav tm="100000">
                                          <p:val>
                                            <p:strVal val="#ppt_w"/>
                                          </p:val>
                                        </p:tav>
                                      </p:tavLst>
                                    </p:anim>
                                    <p:anim calcmode="lin" valueType="num">
                                      <p:cBhvr>
                                        <p:cTn id="40" dur="500" fill="hold"/>
                                        <p:tgtEl>
                                          <p:spTgt spid="4">
                                            <p:graphicEl>
                                              <a:dgm id="{F19EBC56-8305-4D29-B33E-63D19DB34380}"/>
                                            </p:graphicEl>
                                          </p:spTgt>
                                        </p:tgtEl>
                                        <p:attrNameLst>
                                          <p:attrName>ppt_h</p:attrName>
                                        </p:attrNameLst>
                                      </p:cBhvr>
                                      <p:tavLst>
                                        <p:tav tm="0">
                                          <p:val>
                                            <p:fltVal val="0"/>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23" presetClass="entr" presetSubtype="16" fill="hold" grpId="0" nodeType="clickEffect">
                                  <p:stCondLst>
                                    <p:cond delay="0"/>
                                  </p:stCondLst>
                                  <p:childTnLst>
                                    <p:set>
                                      <p:cBhvr>
                                        <p:cTn id="44" dur="1" fill="hold">
                                          <p:stCondLst>
                                            <p:cond delay="0"/>
                                          </p:stCondLst>
                                        </p:cTn>
                                        <p:tgtEl>
                                          <p:spTgt spid="4">
                                            <p:graphicEl>
                                              <a:dgm id="{C3110282-B9DC-4EBE-A59B-5E45A5163BB3}"/>
                                            </p:graphicEl>
                                          </p:spTgt>
                                        </p:tgtEl>
                                        <p:attrNameLst>
                                          <p:attrName>style.visibility</p:attrName>
                                        </p:attrNameLst>
                                      </p:cBhvr>
                                      <p:to>
                                        <p:strVal val="visible"/>
                                      </p:to>
                                    </p:set>
                                    <p:anim calcmode="lin" valueType="num">
                                      <p:cBhvr>
                                        <p:cTn id="45" dur="500" fill="hold"/>
                                        <p:tgtEl>
                                          <p:spTgt spid="4">
                                            <p:graphicEl>
                                              <a:dgm id="{C3110282-B9DC-4EBE-A59B-5E45A5163BB3}"/>
                                            </p:graphicEl>
                                          </p:spTgt>
                                        </p:tgtEl>
                                        <p:attrNameLst>
                                          <p:attrName>ppt_w</p:attrName>
                                        </p:attrNameLst>
                                      </p:cBhvr>
                                      <p:tavLst>
                                        <p:tav tm="0">
                                          <p:val>
                                            <p:fltVal val="0"/>
                                          </p:val>
                                        </p:tav>
                                        <p:tav tm="100000">
                                          <p:val>
                                            <p:strVal val="#ppt_w"/>
                                          </p:val>
                                        </p:tav>
                                      </p:tavLst>
                                    </p:anim>
                                    <p:anim calcmode="lin" valueType="num">
                                      <p:cBhvr>
                                        <p:cTn id="46" dur="500" fill="hold"/>
                                        <p:tgtEl>
                                          <p:spTgt spid="4">
                                            <p:graphicEl>
                                              <a:dgm id="{C3110282-B9DC-4EBE-A59B-5E45A5163BB3}"/>
                                            </p:graphicEl>
                                          </p:spTgt>
                                        </p:tgtEl>
                                        <p:attrNameLst>
                                          <p:attrName>ppt_h</p:attrName>
                                        </p:attrNameLst>
                                      </p:cBhvr>
                                      <p:tavLst>
                                        <p:tav tm="0">
                                          <p:val>
                                            <p:fltVal val="0"/>
                                          </p:val>
                                        </p:tav>
                                        <p:tav tm="100000">
                                          <p:val>
                                            <p:strVal val="#ppt_h"/>
                                          </p:val>
                                        </p:tav>
                                      </p:tavLst>
                                    </p:anim>
                                  </p:childTnLst>
                                </p:cTn>
                              </p:par>
                              <p:par>
                                <p:cTn id="47" presetID="23" presetClass="entr" presetSubtype="16" fill="hold" grpId="0" nodeType="withEffect">
                                  <p:stCondLst>
                                    <p:cond delay="0"/>
                                  </p:stCondLst>
                                  <p:childTnLst>
                                    <p:set>
                                      <p:cBhvr>
                                        <p:cTn id="48" dur="1" fill="hold">
                                          <p:stCondLst>
                                            <p:cond delay="0"/>
                                          </p:stCondLst>
                                        </p:cTn>
                                        <p:tgtEl>
                                          <p:spTgt spid="4">
                                            <p:graphicEl>
                                              <a:dgm id="{5983F6C5-D447-4DC7-A99D-5E68D9B30F84}"/>
                                            </p:graphicEl>
                                          </p:spTgt>
                                        </p:tgtEl>
                                        <p:attrNameLst>
                                          <p:attrName>style.visibility</p:attrName>
                                        </p:attrNameLst>
                                      </p:cBhvr>
                                      <p:to>
                                        <p:strVal val="visible"/>
                                      </p:to>
                                    </p:set>
                                    <p:anim calcmode="lin" valueType="num">
                                      <p:cBhvr>
                                        <p:cTn id="49" dur="500" fill="hold"/>
                                        <p:tgtEl>
                                          <p:spTgt spid="4">
                                            <p:graphicEl>
                                              <a:dgm id="{5983F6C5-D447-4DC7-A99D-5E68D9B30F84}"/>
                                            </p:graphicEl>
                                          </p:spTgt>
                                        </p:tgtEl>
                                        <p:attrNameLst>
                                          <p:attrName>ppt_w</p:attrName>
                                        </p:attrNameLst>
                                      </p:cBhvr>
                                      <p:tavLst>
                                        <p:tav tm="0">
                                          <p:val>
                                            <p:fltVal val="0"/>
                                          </p:val>
                                        </p:tav>
                                        <p:tav tm="100000">
                                          <p:val>
                                            <p:strVal val="#ppt_w"/>
                                          </p:val>
                                        </p:tav>
                                      </p:tavLst>
                                    </p:anim>
                                    <p:anim calcmode="lin" valueType="num">
                                      <p:cBhvr>
                                        <p:cTn id="50" dur="500" fill="hold"/>
                                        <p:tgtEl>
                                          <p:spTgt spid="4">
                                            <p:graphicEl>
                                              <a:dgm id="{5983F6C5-D447-4DC7-A99D-5E68D9B30F84}"/>
                                            </p:graphicEl>
                                          </p:spTgt>
                                        </p:tgtEl>
                                        <p:attrNameLst>
                                          <p:attrName>ppt_h</p:attrName>
                                        </p:attrNameLst>
                                      </p:cBhvr>
                                      <p:tavLst>
                                        <p:tav tm="0">
                                          <p:val>
                                            <p:fltVal val="0"/>
                                          </p:val>
                                        </p:tav>
                                        <p:tav tm="100000">
                                          <p:val>
                                            <p:strVal val="#ppt_h"/>
                                          </p:val>
                                        </p:tav>
                                      </p:tavLst>
                                    </p:anim>
                                  </p:childTnLst>
                                </p:cTn>
                              </p:par>
                              <p:par>
                                <p:cTn id="51" presetID="23" presetClass="entr" presetSubtype="16" fill="hold" grpId="0" nodeType="withEffect">
                                  <p:stCondLst>
                                    <p:cond delay="0"/>
                                  </p:stCondLst>
                                  <p:childTnLst>
                                    <p:set>
                                      <p:cBhvr>
                                        <p:cTn id="52" dur="1" fill="hold">
                                          <p:stCondLst>
                                            <p:cond delay="0"/>
                                          </p:stCondLst>
                                        </p:cTn>
                                        <p:tgtEl>
                                          <p:spTgt spid="4">
                                            <p:graphicEl>
                                              <a:dgm id="{EEDD83E1-90F5-46AE-953D-F38EA406DDA4}"/>
                                            </p:graphicEl>
                                          </p:spTgt>
                                        </p:tgtEl>
                                        <p:attrNameLst>
                                          <p:attrName>style.visibility</p:attrName>
                                        </p:attrNameLst>
                                      </p:cBhvr>
                                      <p:to>
                                        <p:strVal val="visible"/>
                                      </p:to>
                                    </p:set>
                                    <p:anim calcmode="lin" valueType="num">
                                      <p:cBhvr>
                                        <p:cTn id="53" dur="500" fill="hold"/>
                                        <p:tgtEl>
                                          <p:spTgt spid="4">
                                            <p:graphicEl>
                                              <a:dgm id="{EEDD83E1-90F5-46AE-953D-F38EA406DDA4}"/>
                                            </p:graphicEl>
                                          </p:spTgt>
                                        </p:tgtEl>
                                        <p:attrNameLst>
                                          <p:attrName>ppt_w</p:attrName>
                                        </p:attrNameLst>
                                      </p:cBhvr>
                                      <p:tavLst>
                                        <p:tav tm="0">
                                          <p:val>
                                            <p:fltVal val="0"/>
                                          </p:val>
                                        </p:tav>
                                        <p:tav tm="100000">
                                          <p:val>
                                            <p:strVal val="#ppt_w"/>
                                          </p:val>
                                        </p:tav>
                                      </p:tavLst>
                                    </p:anim>
                                    <p:anim calcmode="lin" valueType="num">
                                      <p:cBhvr>
                                        <p:cTn id="54" dur="500" fill="hold"/>
                                        <p:tgtEl>
                                          <p:spTgt spid="4">
                                            <p:graphicEl>
                                              <a:dgm id="{EEDD83E1-90F5-46AE-953D-F38EA406DDA4}"/>
                                            </p:graphicEl>
                                          </p:spTgt>
                                        </p:tgtEl>
                                        <p:attrNameLst>
                                          <p:attrName>ppt_h</p:attrName>
                                        </p:attrNameLst>
                                      </p:cBhvr>
                                      <p:tavLst>
                                        <p:tav tm="0">
                                          <p:val>
                                            <p:fltVal val="0"/>
                                          </p:val>
                                        </p:tav>
                                        <p:tav tm="100000">
                                          <p:val>
                                            <p:strVal val="#ppt_h"/>
                                          </p:val>
                                        </p:tav>
                                      </p:tavLst>
                                    </p:anim>
                                  </p:childTnLst>
                                </p:cTn>
                              </p:par>
                            </p:childTnLst>
                          </p:cTn>
                        </p:par>
                      </p:childTnLst>
                    </p:cTn>
                  </p:par>
                  <p:par>
                    <p:cTn id="55" fill="hold">
                      <p:stCondLst>
                        <p:cond delay="indefinite"/>
                      </p:stCondLst>
                      <p:childTnLst>
                        <p:par>
                          <p:cTn id="56" fill="hold">
                            <p:stCondLst>
                              <p:cond delay="0"/>
                            </p:stCondLst>
                            <p:childTnLst>
                              <p:par>
                                <p:cTn id="57" presetID="23" presetClass="entr" presetSubtype="16" fill="hold" grpId="0" nodeType="clickEffect">
                                  <p:stCondLst>
                                    <p:cond delay="0"/>
                                  </p:stCondLst>
                                  <p:childTnLst>
                                    <p:set>
                                      <p:cBhvr>
                                        <p:cTn id="58" dur="1" fill="hold">
                                          <p:stCondLst>
                                            <p:cond delay="0"/>
                                          </p:stCondLst>
                                        </p:cTn>
                                        <p:tgtEl>
                                          <p:spTgt spid="4">
                                            <p:graphicEl>
                                              <a:dgm id="{089B715C-806E-4577-B9A3-0F83CE543AB5}"/>
                                            </p:graphicEl>
                                          </p:spTgt>
                                        </p:tgtEl>
                                        <p:attrNameLst>
                                          <p:attrName>style.visibility</p:attrName>
                                        </p:attrNameLst>
                                      </p:cBhvr>
                                      <p:to>
                                        <p:strVal val="visible"/>
                                      </p:to>
                                    </p:set>
                                    <p:anim calcmode="lin" valueType="num">
                                      <p:cBhvr>
                                        <p:cTn id="59" dur="500" fill="hold"/>
                                        <p:tgtEl>
                                          <p:spTgt spid="4">
                                            <p:graphicEl>
                                              <a:dgm id="{089B715C-806E-4577-B9A3-0F83CE543AB5}"/>
                                            </p:graphicEl>
                                          </p:spTgt>
                                        </p:tgtEl>
                                        <p:attrNameLst>
                                          <p:attrName>ppt_w</p:attrName>
                                        </p:attrNameLst>
                                      </p:cBhvr>
                                      <p:tavLst>
                                        <p:tav tm="0">
                                          <p:val>
                                            <p:fltVal val="0"/>
                                          </p:val>
                                        </p:tav>
                                        <p:tav tm="100000">
                                          <p:val>
                                            <p:strVal val="#ppt_w"/>
                                          </p:val>
                                        </p:tav>
                                      </p:tavLst>
                                    </p:anim>
                                    <p:anim calcmode="lin" valueType="num">
                                      <p:cBhvr>
                                        <p:cTn id="60" dur="500" fill="hold"/>
                                        <p:tgtEl>
                                          <p:spTgt spid="4">
                                            <p:graphicEl>
                                              <a:dgm id="{089B715C-806E-4577-B9A3-0F83CE543AB5}"/>
                                            </p:graphicEl>
                                          </p:spTgt>
                                        </p:tgtEl>
                                        <p:attrNameLst>
                                          <p:attrName>ppt_h</p:attrName>
                                        </p:attrNameLst>
                                      </p:cBhvr>
                                      <p:tavLst>
                                        <p:tav tm="0">
                                          <p:val>
                                            <p:fltVal val="0"/>
                                          </p:val>
                                        </p:tav>
                                        <p:tav tm="100000">
                                          <p:val>
                                            <p:strVal val="#ppt_h"/>
                                          </p:val>
                                        </p:tav>
                                      </p:tavLst>
                                    </p:anim>
                                  </p:childTnLst>
                                </p:cTn>
                              </p:par>
                              <p:par>
                                <p:cTn id="61" presetID="23" presetClass="entr" presetSubtype="16" fill="hold" grpId="0" nodeType="withEffect">
                                  <p:stCondLst>
                                    <p:cond delay="0"/>
                                  </p:stCondLst>
                                  <p:childTnLst>
                                    <p:set>
                                      <p:cBhvr>
                                        <p:cTn id="62" dur="1" fill="hold">
                                          <p:stCondLst>
                                            <p:cond delay="0"/>
                                          </p:stCondLst>
                                        </p:cTn>
                                        <p:tgtEl>
                                          <p:spTgt spid="4">
                                            <p:graphicEl>
                                              <a:dgm id="{9C048E29-A479-4E59-987E-1FF4A8415F25}"/>
                                            </p:graphicEl>
                                          </p:spTgt>
                                        </p:tgtEl>
                                        <p:attrNameLst>
                                          <p:attrName>style.visibility</p:attrName>
                                        </p:attrNameLst>
                                      </p:cBhvr>
                                      <p:to>
                                        <p:strVal val="visible"/>
                                      </p:to>
                                    </p:set>
                                    <p:anim calcmode="lin" valueType="num">
                                      <p:cBhvr>
                                        <p:cTn id="63" dur="500" fill="hold"/>
                                        <p:tgtEl>
                                          <p:spTgt spid="4">
                                            <p:graphicEl>
                                              <a:dgm id="{9C048E29-A479-4E59-987E-1FF4A8415F25}"/>
                                            </p:graphicEl>
                                          </p:spTgt>
                                        </p:tgtEl>
                                        <p:attrNameLst>
                                          <p:attrName>ppt_w</p:attrName>
                                        </p:attrNameLst>
                                      </p:cBhvr>
                                      <p:tavLst>
                                        <p:tav tm="0">
                                          <p:val>
                                            <p:fltVal val="0"/>
                                          </p:val>
                                        </p:tav>
                                        <p:tav tm="100000">
                                          <p:val>
                                            <p:strVal val="#ppt_w"/>
                                          </p:val>
                                        </p:tav>
                                      </p:tavLst>
                                    </p:anim>
                                    <p:anim calcmode="lin" valueType="num">
                                      <p:cBhvr>
                                        <p:cTn id="64" dur="500" fill="hold"/>
                                        <p:tgtEl>
                                          <p:spTgt spid="4">
                                            <p:graphicEl>
                                              <a:dgm id="{9C048E29-A479-4E59-987E-1FF4A8415F25}"/>
                                            </p:graphicEl>
                                          </p:spTgt>
                                        </p:tgtEl>
                                        <p:attrNameLst>
                                          <p:attrName>ppt_h</p:attrName>
                                        </p:attrNameLst>
                                      </p:cBhvr>
                                      <p:tavLst>
                                        <p:tav tm="0">
                                          <p:val>
                                            <p:fltVal val="0"/>
                                          </p:val>
                                        </p:tav>
                                        <p:tav tm="100000">
                                          <p:val>
                                            <p:strVal val="#ppt_h"/>
                                          </p:val>
                                        </p:tav>
                                      </p:tavLst>
                                    </p:anim>
                                  </p:childTnLst>
                                </p:cTn>
                              </p:par>
                              <p:par>
                                <p:cTn id="65" presetID="23" presetClass="entr" presetSubtype="16" fill="hold" grpId="0" nodeType="withEffect">
                                  <p:stCondLst>
                                    <p:cond delay="0"/>
                                  </p:stCondLst>
                                  <p:childTnLst>
                                    <p:set>
                                      <p:cBhvr>
                                        <p:cTn id="66" dur="1" fill="hold">
                                          <p:stCondLst>
                                            <p:cond delay="0"/>
                                          </p:stCondLst>
                                        </p:cTn>
                                        <p:tgtEl>
                                          <p:spTgt spid="4">
                                            <p:graphicEl>
                                              <a:dgm id="{8969D266-D75B-4954-8671-CDDAFB28CED2}"/>
                                            </p:graphicEl>
                                          </p:spTgt>
                                        </p:tgtEl>
                                        <p:attrNameLst>
                                          <p:attrName>style.visibility</p:attrName>
                                        </p:attrNameLst>
                                      </p:cBhvr>
                                      <p:to>
                                        <p:strVal val="visible"/>
                                      </p:to>
                                    </p:set>
                                    <p:anim calcmode="lin" valueType="num">
                                      <p:cBhvr>
                                        <p:cTn id="67" dur="500" fill="hold"/>
                                        <p:tgtEl>
                                          <p:spTgt spid="4">
                                            <p:graphicEl>
                                              <a:dgm id="{8969D266-D75B-4954-8671-CDDAFB28CED2}"/>
                                            </p:graphicEl>
                                          </p:spTgt>
                                        </p:tgtEl>
                                        <p:attrNameLst>
                                          <p:attrName>ppt_w</p:attrName>
                                        </p:attrNameLst>
                                      </p:cBhvr>
                                      <p:tavLst>
                                        <p:tav tm="0">
                                          <p:val>
                                            <p:fltVal val="0"/>
                                          </p:val>
                                        </p:tav>
                                        <p:tav tm="100000">
                                          <p:val>
                                            <p:strVal val="#ppt_w"/>
                                          </p:val>
                                        </p:tav>
                                      </p:tavLst>
                                    </p:anim>
                                    <p:anim calcmode="lin" valueType="num">
                                      <p:cBhvr>
                                        <p:cTn id="68" dur="500" fill="hold"/>
                                        <p:tgtEl>
                                          <p:spTgt spid="4">
                                            <p:graphicEl>
                                              <a:dgm id="{8969D266-D75B-4954-8671-CDDAFB28CED2}"/>
                                            </p:graphicEl>
                                          </p:spTgt>
                                        </p:tgtEl>
                                        <p:attrNameLst>
                                          <p:attrName>ppt_h</p:attrName>
                                        </p:attrNameLst>
                                      </p:cBhvr>
                                      <p:tavLst>
                                        <p:tav tm="0">
                                          <p:val>
                                            <p:fltVal val="0"/>
                                          </p:val>
                                        </p:tav>
                                        <p:tav tm="100000">
                                          <p:val>
                                            <p:strVal val="#ppt_h"/>
                                          </p:val>
                                        </p:tav>
                                      </p:tavLst>
                                    </p:anim>
                                  </p:childTnLst>
                                </p:cTn>
                              </p:par>
                              <p:par>
                                <p:cTn id="69" presetID="2" presetClass="entr" presetSubtype="8" fill="hold" grpId="0" nodeType="withEffect">
                                  <p:stCondLst>
                                    <p:cond delay="0"/>
                                  </p:stCondLst>
                                  <p:childTnLst>
                                    <p:set>
                                      <p:cBhvr>
                                        <p:cTn id="70" dur="1" fill="hold">
                                          <p:stCondLst>
                                            <p:cond delay="0"/>
                                          </p:stCondLst>
                                        </p:cTn>
                                        <p:tgtEl>
                                          <p:spTgt spid="5"/>
                                        </p:tgtEl>
                                        <p:attrNameLst>
                                          <p:attrName>style.visibility</p:attrName>
                                        </p:attrNameLst>
                                      </p:cBhvr>
                                      <p:to>
                                        <p:strVal val="visible"/>
                                      </p:to>
                                    </p:set>
                                    <p:anim calcmode="lin" valueType="num">
                                      <p:cBhvr additive="base">
                                        <p:cTn id="71" dur="2000" fill="hold"/>
                                        <p:tgtEl>
                                          <p:spTgt spid="5"/>
                                        </p:tgtEl>
                                        <p:attrNameLst>
                                          <p:attrName>ppt_x</p:attrName>
                                        </p:attrNameLst>
                                      </p:cBhvr>
                                      <p:tavLst>
                                        <p:tav tm="0">
                                          <p:val>
                                            <p:strVal val="0-#ppt_w/2"/>
                                          </p:val>
                                        </p:tav>
                                        <p:tav tm="100000">
                                          <p:val>
                                            <p:strVal val="#ppt_x"/>
                                          </p:val>
                                        </p:tav>
                                      </p:tavLst>
                                    </p:anim>
                                    <p:anim calcmode="lin" valueType="num">
                                      <p:cBhvr additive="base">
                                        <p:cTn id="72" dur="2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
            </a:r>
            <a:br>
              <a:rPr lang="el-GR" dirty="0"/>
            </a:br>
            <a:r>
              <a:rPr lang="el-GR" dirty="0" smtClean="0"/>
              <a:t>Εκδηλώσεις Παραμέλησης - </a:t>
            </a:r>
            <a:r>
              <a:rPr lang="el-GR" dirty="0"/>
              <a:t>παραδείγματα</a:t>
            </a:r>
          </a:p>
        </p:txBody>
      </p:sp>
      <p:sp>
        <p:nvSpPr>
          <p:cNvPr id="4" name="Rectangle 3">
            <a:extLst>
              <a:ext uri="{FF2B5EF4-FFF2-40B4-BE49-F238E27FC236}">
                <a16:creationId xmlns="" xmlns:a16="http://schemas.microsoft.com/office/drawing/2014/main" id="{BA66E492-5A44-3C4C-A9C7-C87E642C1FBA}"/>
              </a:ext>
            </a:extLst>
          </p:cNvPr>
          <p:cNvSpPr/>
          <p:nvPr/>
        </p:nvSpPr>
        <p:spPr>
          <a:xfrm>
            <a:off x="193515" y="5491487"/>
            <a:ext cx="5645292" cy="369332"/>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el-GR" dirty="0" smtClean="0">
                <a:solidFill>
                  <a:schemeClr val="accent1">
                    <a:lumMod val="50000"/>
                  </a:schemeClr>
                </a:solidFill>
                <a:latin typeface="Segoe UI Light" panose="020B0502040204020203" pitchFamily="34" charset="0"/>
                <a:cs typeface="Segoe UI Light" panose="020B0502040204020203" pitchFamily="34" charset="0"/>
              </a:rPr>
              <a:t>Συναισθηματική-ψυχολογική παραμέληση</a:t>
            </a:r>
            <a:endParaRPr lang="el-GR"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5" name="Rectangle 4">
            <a:extLst>
              <a:ext uri="{FF2B5EF4-FFF2-40B4-BE49-F238E27FC236}">
                <a16:creationId xmlns="" xmlns:a16="http://schemas.microsoft.com/office/drawing/2014/main" id="{FA8CF762-1178-FD44-A8C8-21E43D174728}"/>
              </a:ext>
            </a:extLst>
          </p:cNvPr>
          <p:cNvSpPr/>
          <p:nvPr/>
        </p:nvSpPr>
        <p:spPr>
          <a:xfrm>
            <a:off x="6145141" y="1987825"/>
            <a:ext cx="5400000" cy="646331"/>
          </a:xfrm>
          <a:prstGeom prst="rect">
            <a:avLst/>
          </a:prstGeom>
        </p:spPr>
        <p:style>
          <a:lnRef idx="2">
            <a:schemeClr val="accent5"/>
          </a:lnRef>
          <a:fillRef idx="1">
            <a:schemeClr val="lt1"/>
          </a:fillRef>
          <a:effectRef idx="0">
            <a:schemeClr val="accent5"/>
          </a:effectRef>
          <a:fontRef idx="minor">
            <a:schemeClr val="dk1"/>
          </a:fontRef>
        </p:style>
        <p:txBody>
          <a:bodyPr>
            <a:spAutoFit/>
          </a:bodyPr>
          <a:lstStyle/>
          <a:p>
            <a:pPr algn="ctr">
              <a:defRPr/>
            </a:pPr>
            <a:r>
              <a:rPr lang="el-GR" dirty="0" smtClean="0">
                <a:solidFill>
                  <a:schemeClr val="accent1">
                    <a:lumMod val="50000"/>
                  </a:schemeClr>
                </a:solidFill>
                <a:latin typeface="Segoe UI Light" panose="020B0502040204020203" pitchFamily="34" charset="0"/>
                <a:cs typeface="Segoe UI Light" panose="020B0502040204020203" pitchFamily="34" charset="0"/>
              </a:rPr>
              <a:t> Ανεπάρκεια </a:t>
            </a:r>
            <a:r>
              <a:rPr lang="el-GR" dirty="0">
                <a:solidFill>
                  <a:schemeClr val="accent1">
                    <a:lumMod val="50000"/>
                  </a:schemeClr>
                </a:solidFill>
                <a:latin typeface="Segoe UI Light" panose="020B0502040204020203" pitchFamily="34" charset="0"/>
                <a:cs typeface="Segoe UI Light" panose="020B0502040204020203" pitchFamily="34" charset="0"/>
              </a:rPr>
              <a:t>δεξιοτήτων και καθηκόντων </a:t>
            </a:r>
            <a:r>
              <a:rPr lang="el-GR" dirty="0" smtClean="0">
                <a:solidFill>
                  <a:schemeClr val="accent1">
                    <a:lumMod val="50000"/>
                  </a:schemeClr>
                </a:solidFill>
                <a:latin typeface="Segoe UI Light" panose="020B0502040204020203" pitchFamily="34" charset="0"/>
                <a:cs typeface="Segoe UI Light" panose="020B0502040204020203" pitchFamily="34" charset="0"/>
              </a:rPr>
              <a:t>όσον αφορά την επιμέλειας</a:t>
            </a:r>
            <a:endParaRPr lang="el-GR"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6" name="Rectangle 5">
            <a:extLst>
              <a:ext uri="{FF2B5EF4-FFF2-40B4-BE49-F238E27FC236}">
                <a16:creationId xmlns="" xmlns:a16="http://schemas.microsoft.com/office/drawing/2014/main" id="{D2FE9FF6-F9A3-E14F-82E4-B5B738FE093B}"/>
              </a:ext>
            </a:extLst>
          </p:cNvPr>
          <p:cNvSpPr/>
          <p:nvPr/>
        </p:nvSpPr>
        <p:spPr>
          <a:xfrm>
            <a:off x="534050" y="1987825"/>
            <a:ext cx="5400000" cy="430887"/>
          </a:xfrm>
          <a:prstGeom prst="rect">
            <a:avLst/>
          </a:prstGeom>
        </p:spPr>
        <p:style>
          <a:lnRef idx="2">
            <a:schemeClr val="accent5"/>
          </a:lnRef>
          <a:fillRef idx="1">
            <a:schemeClr val="lt1"/>
          </a:fillRef>
          <a:effectRef idx="0">
            <a:schemeClr val="accent5"/>
          </a:effectRef>
          <a:fontRef idx="minor">
            <a:schemeClr val="dk1"/>
          </a:fontRef>
        </p:style>
        <p:txBody>
          <a:bodyPr>
            <a:spAutoFit/>
          </a:bodyPr>
          <a:lstStyle/>
          <a:p>
            <a:pPr algn="ctr">
              <a:defRPr/>
            </a:pPr>
            <a:r>
              <a:rPr lang="el-GR" sz="2200" dirty="0" smtClean="0">
                <a:solidFill>
                  <a:schemeClr val="accent1">
                    <a:lumMod val="50000"/>
                  </a:schemeClr>
                </a:solidFill>
                <a:latin typeface="Segoe UI Light" panose="020B0502040204020203" pitchFamily="34" charset="0"/>
                <a:cs typeface="Segoe UI Light" panose="020B0502040204020203" pitchFamily="34" charset="0"/>
              </a:rPr>
              <a:t>Παραμέληση φυσικών αναγκών </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7" name="Rectangle 6">
            <a:extLst>
              <a:ext uri="{FF2B5EF4-FFF2-40B4-BE49-F238E27FC236}">
                <a16:creationId xmlns="" xmlns:a16="http://schemas.microsoft.com/office/drawing/2014/main" id="{A7BF8358-CDDB-F64D-B2EA-8CEE23855B44}"/>
              </a:ext>
            </a:extLst>
          </p:cNvPr>
          <p:cNvSpPr/>
          <p:nvPr/>
        </p:nvSpPr>
        <p:spPr>
          <a:xfrm>
            <a:off x="534049" y="4368445"/>
            <a:ext cx="4964225" cy="43088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el-GR" sz="2200" dirty="0">
                <a:solidFill>
                  <a:schemeClr val="accent1">
                    <a:lumMod val="50000"/>
                  </a:schemeClr>
                </a:solidFill>
                <a:latin typeface="Segoe UI Light" panose="020B0502040204020203" pitchFamily="34" charset="0"/>
                <a:cs typeface="Segoe UI Light" panose="020B0502040204020203" pitchFamily="34" charset="0"/>
              </a:rPr>
              <a:t>Παραμέληση ιατρικών θεμάτων</a:t>
            </a:r>
          </a:p>
        </p:txBody>
      </p:sp>
      <p:sp>
        <p:nvSpPr>
          <p:cNvPr id="8" name="Rectangle 7">
            <a:extLst>
              <a:ext uri="{FF2B5EF4-FFF2-40B4-BE49-F238E27FC236}">
                <a16:creationId xmlns="" xmlns:a16="http://schemas.microsoft.com/office/drawing/2014/main" id="{9122FC2D-45D4-A347-B57A-81B598576E87}"/>
              </a:ext>
            </a:extLst>
          </p:cNvPr>
          <p:cNvSpPr/>
          <p:nvPr/>
        </p:nvSpPr>
        <p:spPr>
          <a:xfrm>
            <a:off x="534050" y="4963600"/>
            <a:ext cx="4607966" cy="400110"/>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el-GR" sz="2000" dirty="0" smtClean="0">
                <a:solidFill>
                  <a:schemeClr val="accent1">
                    <a:lumMod val="50000"/>
                  </a:schemeClr>
                </a:solidFill>
                <a:latin typeface="Segoe UI Light" panose="020B0502040204020203" pitchFamily="34" charset="0"/>
                <a:cs typeface="Segoe UI Light" panose="020B0502040204020203" pitchFamily="34" charset="0"/>
              </a:rPr>
              <a:t>Παραμέληση εκπαιδευτικών αναγκών </a:t>
            </a:r>
            <a:endParaRPr lang="en-US" sz="20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9" name="Rectangle 8">
            <a:extLst>
              <a:ext uri="{FF2B5EF4-FFF2-40B4-BE49-F238E27FC236}">
                <a16:creationId xmlns="" xmlns:a16="http://schemas.microsoft.com/office/drawing/2014/main" id="{E7E29197-A8FF-EF4F-BA1B-EB74EBFD919F}"/>
              </a:ext>
            </a:extLst>
          </p:cNvPr>
          <p:cNvSpPr/>
          <p:nvPr/>
        </p:nvSpPr>
        <p:spPr>
          <a:xfrm>
            <a:off x="7457704" y="3773290"/>
            <a:ext cx="4087437" cy="400110"/>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el-GR" sz="2000" dirty="0">
                <a:solidFill>
                  <a:schemeClr val="accent1">
                    <a:lumMod val="50000"/>
                  </a:schemeClr>
                </a:solidFill>
                <a:latin typeface="Segoe UI Light" panose="020B0502040204020203" pitchFamily="34" charset="0"/>
                <a:cs typeface="Segoe UI Light" panose="020B0502040204020203" pitchFamily="34" charset="0"/>
              </a:rPr>
              <a:t>Ανεπαρκής επίβλεψη </a:t>
            </a:r>
            <a:r>
              <a:rPr lang="el-GR" sz="2000" dirty="0" smtClean="0">
                <a:solidFill>
                  <a:schemeClr val="accent1">
                    <a:lumMod val="50000"/>
                  </a:schemeClr>
                </a:solidFill>
                <a:latin typeface="Segoe UI Light" panose="020B0502040204020203" pitchFamily="34" charset="0"/>
                <a:cs typeface="Segoe UI Light" panose="020B0502040204020203" pitchFamily="34" charset="0"/>
              </a:rPr>
              <a:t>του παιδιού </a:t>
            </a:r>
            <a:endParaRPr lang="el-GR" sz="20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0" name="Rectangle 9">
            <a:extLst>
              <a:ext uri="{FF2B5EF4-FFF2-40B4-BE49-F238E27FC236}">
                <a16:creationId xmlns="" xmlns:a16="http://schemas.microsoft.com/office/drawing/2014/main" id="{E71D686D-C8CF-D646-B483-E9DDD8A515FD}"/>
              </a:ext>
            </a:extLst>
          </p:cNvPr>
          <p:cNvSpPr/>
          <p:nvPr/>
        </p:nvSpPr>
        <p:spPr>
          <a:xfrm>
            <a:off x="6145141" y="5558756"/>
            <a:ext cx="5400000" cy="43088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el-GR" sz="2200" dirty="0">
                <a:solidFill>
                  <a:schemeClr val="accent1">
                    <a:lumMod val="50000"/>
                  </a:schemeClr>
                </a:solidFill>
                <a:latin typeface="Segoe UI Light" panose="020B0502040204020203" pitchFamily="34" charset="0"/>
                <a:cs typeface="Segoe UI Light" panose="020B0502040204020203" pitchFamily="34" charset="0"/>
              </a:rPr>
              <a:t>Εγκατάλειψη (προσωρινή ή μόνιμη)</a:t>
            </a:r>
          </a:p>
        </p:txBody>
      </p:sp>
      <p:sp>
        <p:nvSpPr>
          <p:cNvPr id="11" name="Rectangle 1">
            <a:extLst>
              <a:ext uri="{FF2B5EF4-FFF2-40B4-BE49-F238E27FC236}">
                <a16:creationId xmlns="" xmlns:a16="http://schemas.microsoft.com/office/drawing/2014/main" id="{03FDA2AB-94FD-7B42-B1FF-6F8B82FA2435}"/>
              </a:ext>
            </a:extLst>
          </p:cNvPr>
          <p:cNvSpPr>
            <a:spLocks noChangeArrowheads="1"/>
          </p:cNvSpPr>
          <p:nvPr/>
        </p:nvSpPr>
        <p:spPr bwMode="auto">
          <a:xfrm>
            <a:off x="534050" y="2413703"/>
            <a:ext cx="4829528" cy="769441"/>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ctr">
            <a:spAutoFit/>
          </a:bodyPr>
          <a:lstStyle/>
          <a:p>
            <a:pPr algn="ctr" eaLnBrk="0" hangingPunct="0">
              <a:defRPr/>
            </a:pPr>
            <a:r>
              <a:rPr lang="el-GR" sz="2200" dirty="0">
                <a:solidFill>
                  <a:schemeClr val="accent1">
                    <a:lumMod val="50000"/>
                  </a:schemeClr>
                </a:solidFill>
                <a:latin typeface="Segoe UI Light" panose="020B0502040204020203" pitchFamily="34" charset="0"/>
                <a:ea typeface="Times New Roman" pitchFamily="18" charset="0"/>
                <a:cs typeface="Segoe UI Light" panose="020B0502040204020203" pitchFamily="34" charset="0"/>
              </a:rPr>
              <a:t>Αποτυχία προστασίας από τραυματισμό</a:t>
            </a:r>
          </a:p>
        </p:txBody>
      </p:sp>
      <p:sp>
        <p:nvSpPr>
          <p:cNvPr id="12" name="Rectangle 11">
            <a:extLst>
              <a:ext uri="{FF2B5EF4-FFF2-40B4-BE49-F238E27FC236}">
                <a16:creationId xmlns="" xmlns:a16="http://schemas.microsoft.com/office/drawing/2014/main" id="{642F06E5-0654-4740-B499-E94F2F3AE36F}"/>
              </a:ext>
            </a:extLst>
          </p:cNvPr>
          <p:cNvSpPr/>
          <p:nvPr/>
        </p:nvSpPr>
        <p:spPr>
          <a:xfrm>
            <a:off x="6246421" y="3178135"/>
            <a:ext cx="5298720" cy="43088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el-GR" sz="2200" dirty="0">
                <a:solidFill>
                  <a:schemeClr val="accent1">
                    <a:lumMod val="50000"/>
                  </a:schemeClr>
                </a:solidFill>
                <a:latin typeface="Segoe UI Light" panose="020B0502040204020203" pitchFamily="34" charset="0"/>
                <a:cs typeface="Segoe UI Light" panose="020B0502040204020203" pitchFamily="34" charset="0"/>
              </a:rPr>
              <a:t>Άρνηση επιμέλειας</a:t>
            </a:r>
          </a:p>
        </p:txBody>
      </p:sp>
      <p:sp>
        <p:nvSpPr>
          <p:cNvPr id="13" name="Rectangle 12">
            <a:extLst>
              <a:ext uri="{FF2B5EF4-FFF2-40B4-BE49-F238E27FC236}">
                <a16:creationId xmlns="" xmlns:a16="http://schemas.microsoft.com/office/drawing/2014/main" id="{E1D3DCEE-3393-1A40-BE9E-BD488CB2F40D}"/>
              </a:ext>
            </a:extLst>
          </p:cNvPr>
          <p:cNvSpPr/>
          <p:nvPr/>
        </p:nvSpPr>
        <p:spPr>
          <a:xfrm>
            <a:off x="534050" y="3178135"/>
            <a:ext cx="5400000" cy="646331"/>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el-GR" dirty="0">
                <a:solidFill>
                  <a:schemeClr val="accent1">
                    <a:lumMod val="50000"/>
                  </a:schemeClr>
                </a:solidFill>
                <a:latin typeface="Segoe UI Light" panose="020B0502040204020203" pitchFamily="34" charset="0"/>
                <a:cs typeface="Segoe UI Light" panose="020B0502040204020203" pitchFamily="34" charset="0"/>
              </a:rPr>
              <a:t>Ανεπάρκεια των γονικών δεξιοτήτων και καθηκόντων</a:t>
            </a:r>
          </a:p>
        </p:txBody>
      </p:sp>
      <p:sp>
        <p:nvSpPr>
          <p:cNvPr id="14" name="Rectangle 13">
            <a:extLst>
              <a:ext uri="{FF2B5EF4-FFF2-40B4-BE49-F238E27FC236}">
                <a16:creationId xmlns="" xmlns:a16="http://schemas.microsoft.com/office/drawing/2014/main" id="{909940F3-46AD-434E-909A-5BB1EE434536}"/>
              </a:ext>
            </a:extLst>
          </p:cNvPr>
          <p:cNvSpPr/>
          <p:nvPr/>
        </p:nvSpPr>
        <p:spPr>
          <a:xfrm>
            <a:off x="5783283" y="4368445"/>
            <a:ext cx="5761858" cy="43088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el-GR" sz="2200" dirty="0">
                <a:solidFill>
                  <a:schemeClr val="accent1">
                    <a:lumMod val="50000"/>
                  </a:schemeClr>
                </a:solidFill>
                <a:latin typeface="Segoe UI Light" panose="020B0502040204020203" pitchFamily="34" charset="0"/>
                <a:cs typeface="Segoe UI Light" panose="020B0502040204020203" pitchFamily="34" charset="0"/>
              </a:rPr>
              <a:t>Οικονομική εκμετάλλευση</a:t>
            </a:r>
          </a:p>
        </p:txBody>
      </p:sp>
      <p:sp>
        <p:nvSpPr>
          <p:cNvPr id="15" name="Rectangle 14">
            <a:extLst>
              <a:ext uri="{FF2B5EF4-FFF2-40B4-BE49-F238E27FC236}">
                <a16:creationId xmlns="" xmlns:a16="http://schemas.microsoft.com/office/drawing/2014/main" id="{CEAED5C9-CC55-C648-B163-6796C346387C}"/>
              </a:ext>
            </a:extLst>
          </p:cNvPr>
          <p:cNvSpPr/>
          <p:nvPr/>
        </p:nvSpPr>
        <p:spPr>
          <a:xfrm>
            <a:off x="5363578" y="4963600"/>
            <a:ext cx="6181563" cy="430887"/>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el-GR" sz="2200" dirty="0">
                <a:solidFill>
                  <a:schemeClr val="accent1">
                    <a:lumMod val="50000"/>
                  </a:schemeClr>
                </a:solidFill>
                <a:latin typeface="Segoe UI Light" panose="020B0502040204020203" pitchFamily="34" charset="0"/>
                <a:cs typeface="Segoe UI Light" panose="020B0502040204020203" pitchFamily="34" charset="0"/>
              </a:rPr>
              <a:t>Επιτρέποντας παράνομες συμπεριφορές</a:t>
            </a:r>
          </a:p>
        </p:txBody>
      </p:sp>
      <p:sp>
        <p:nvSpPr>
          <p:cNvPr id="16" name="Rectangle 1">
            <a:extLst>
              <a:ext uri="{FF2B5EF4-FFF2-40B4-BE49-F238E27FC236}">
                <a16:creationId xmlns="" xmlns:a16="http://schemas.microsoft.com/office/drawing/2014/main" id="{5D73875D-8478-F346-A267-8AC6712D0835}"/>
              </a:ext>
            </a:extLst>
          </p:cNvPr>
          <p:cNvSpPr>
            <a:spLocks noChangeArrowheads="1"/>
          </p:cNvSpPr>
          <p:nvPr/>
        </p:nvSpPr>
        <p:spPr bwMode="auto">
          <a:xfrm>
            <a:off x="5652656" y="2613757"/>
            <a:ext cx="5892486" cy="369332"/>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ctr">
            <a:spAutoFit/>
          </a:bodyPr>
          <a:lstStyle/>
          <a:p>
            <a:pPr algn="ctr" eaLnBrk="0" hangingPunct="0">
              <a:defRPr/>
            </a:pPr>
            <a:r>
              <a:rPr lang="el-GR" dirty="0" smtClean="0">
                <a:solidFill>
                  <a:schemeClr val="accent1">
                    <a:lumMod val="50000"/>
                  </a:schemeClr>
                </a:solidFill>
                <a:latin typeface="Segoe UI Light" panose="020B0502040204020203" pitchFamily="34" charset="0"/>
                <a:cs typeface="Segoe UI Light" panose="020B0502040204020203" pitchFamily="34" charset="0"/>
              </a:rPr>
              <a:t>Αποτυχία προστασίας από σεξουαλική κακοποίηση</a:t>
            </a:r>
            <a:endParaRPr lang="el-GR"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7" name="Rectangle 1">
            <a:extLst>
              <a:ext uri="{FF2B5EF4-FFF2-40B4-BE49-F238E27FC236}">
                <a16:creationId xmlns="" xmlns:a16="http://schemas.microsoft.com/office/drawing/2014/main" id="{12057550-1DFB-5E46-B084-A9E48CDC7721}"/>
              </a:ext>
            </a:extLst>
          </p:cNvPr>
          <p:cNvSpPr>
            <a:spLocks noChangeArrowheads="1"/>
          </p:cNvSpPr>
          <p:nvPr/>
        </p:nvSpPr>
        <p:spPr bwMode="auto">
          <a:xfrm>
            <a:off x="534049" y="3788678"/>
            <a:ext cx="6614895" cy="400110"/>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ctr">
            <a:spAutoFit/>
          </a:bodyPr>
          <a:lstStyle/>
          <a:p>
            <a:pPr algn="ctr" eaLnBrk="0" hangingPunct="0">
              <a:defRPr/>
            </a:pPr>
            <a:r>
              <a:rPr lang="el-GR" sz="2000" dirty="0">
                <a:solidFill>
                  <a:schemeClr val="accent1">
                    <a:lumMod val="50000"/>
                  </a:schemeClr>
                </a:solidFill>
                <a:latin typeface="Segoe UI Light" panose="020B0502040204020203" pitchFamily="34" charset="0"/>
                <a:cs typeface="Segoe UI Light" panose="020B0502040204020203" pitchFamily="34" charset="0"/>
              </a:rPr>
              <a:t>Αποτυχία αντιμετώπισης προβλημάτων ψυχικής υγείας</a:t>
            </a:r>
          </a:p>
        </p:txBody>
      </p:sp>
    </p:spTree>
    <p:extLst>
      <p:ext uri="{BB962C8B-B14F-4D97-AF65-F5344CB8AC3E}">
        <p14:creationId xmlns="" xmlns:p14="http://schemas.microsoft.com/office/powerpoint/2010/main" val="3816438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to="" calcmode="lin" valueType="num">
                                      <p:cBhvr>
                                        <p:cTn id="10" dur="1" fill="hold"/>
                                        <p:tgtEl>
                                          <p:spTgt spid="5"/>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 to="" calcmode="lin" valueType="num">
                                      <p:cBhvr>
                                        <p:cTn id="13" dur="1" fill="hold"/>
                                        <p:tgtEl>
                                          <p:spTgt spid="6"/>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 to="" calcmode="lin" valueType="num">
                                      <p:cBhvr>
                                        <p:cTn id="16" dur="1" fill="hold"/>
                                        <p:tgtEl>
                                          <p:spTgt spid="7"/>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to="" calcmode="lin" valueType="num">
                                      <p:cBhvr>
                                        <p:cTn id="19" dur="1" fill="hold"/>
                                        <p:tgtEl>
                                          <p:spTgt spid="8"/>
                                        </p:tgtEl>
                                        <p:attrNameLst>
                                          <p:attrName/>
                                        </p:attrNameLst>
                                      </p:cBhvr>
                                    </p:anim>
                                  </p:childTnLst>
                                </p:cTn>
                              </p:par>
                              <p:par>
                                <p:cTn id="20" presetID="24"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to="" calcmode="lin" valueType="num">
                                      <p:cBhvr>
                                        <p:cTn id="22" dur="1" fill="hold"/>
                                        <p:tgtEl>
                                          <p:spTgt spid="9"/>
                                        </p:tgtEl>
                                        <p:attrNameLst>
                                          <p:attrName/>
                                        </p:attrNameLst>
                                      </p:cBhvr>
                                    </p:anim>
                                  </p:childTnLst>
                                </p:cTn>
                              </p:par>
                              <p:par>
                                <p:cTn id="23" presetID="24"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to="" calcmode="lin" valueType="num">
                                      <p:cBhvr>
                                        <p:cTn id="25" dur="1" fill="hold"/>
                                        <p:tgtEl>
                                          <p:spTgt spid="10"/>
                                        </p:tgtEl>
                                        <p:attrNameLst>
                                          <p:attrName/>
                                        </p:attrNameLst>
                                      </p:cBhvr>
                                    </p:anim>
                                  </p:childTnLst>
                                </p:cTn>
                              </p:par>
                              <p:par>
                                <p:cTn id="26" presetID="24" presetClass="entr" presetSubtype="0"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 to="" calcmode="lin" valueType="num">
                                      <p:cBhvr>
                                        <p:cTn id="28" dur="1" fill="hold"/>
                                        <p:tgtEl>
                                          <p:spTgt spid="11"/>
                                        </p:tgtEl>
                                        <p:attrNameLst>
                                          <p:attrName/>
                                        </p:attrNameLst>
                                      </p:cBhvr>
                                    </p:anim>
                                  </p:childTnLst>
                                </p:cTn>
                              </p:par>
                              <p:par>
                                <p:cTn id="29" presetID="24"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to="" calcmode="lin" valueType="num">
                                      <p:cBhvr>
                                        <p:cTn id="31" dur="1" fill="hold"/>
                                        <p:tgtEl>
                                          <p:spTgt spid="12"/>
                                        </p:tgtEl>
                                        <p:attrNameLst>
                                          <p:attrName/>
                                        </p:attrNameLst>
                                      </p:cBhvr>
                                    </p:anim>
                                  </p:childTnLst>
                                </p:cTn>
                              </p:par>
                              <p:par>
                                <p:cTn id="32" presetID="24" presetClass="entr" presetSubtype="0"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 to="" calcmode="lin" valueType="num">
                                      <p:cBhvr>
                                        <p:cTn id="34" dur="1" fill="hold"/>
                                        <p:tgtEl>
                                          <p:spTgt spid="13"/>
                                        </p:tgtEl>
                                        <p:attrNameLst>
                                          <p:attrName/>
                                        </p:attrNameLst>
                                      </p:cBhvr>
                                    </p:anim>
                                  </p:childTnLst>
                                </p:cTn>
                              </p:par>
                              <p:par>
                                <p:cTn id="35" presetID="24"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 to="" calcmode="lin" valueType="num">
                                      <p:cBhvr>
                                        <p:cTn id="37" dur="1" fill="hold"/>
                                        <p:tgtEl>
                                          <p:spTgt spid="14"/>
                                        </p:tgtEl>
                                        <p:attrNameLst>
                                          <p:attrName/>
                                        </p:attrNameLst>
                                      </p:cBhvr>
                                    </p:anim>
                                  </p:childTnLst>
                                </p:cTn>
                              </p:par>
                              <p:par>
                                <p:cTn id="38" presetID="24" presetClass="entr" presetSubtype="0" fill="hold" nodeType="withEffect">
                                  <p:stCondLst>
                                    <p:cond delay="0"/>
                                  </p:stCondLst>
                                  <p:childTnLst>
                                    <p:set>
                                      <p:cBhvr>
                                        <p:cTn id="39" dur="1" fill="hold">
                                          <p:stCondLst>
                                            <p:cond delay="0"/>
                                          </p:stCondLst>
                                        </p:cTn>
                                        <p:tgtEl>
                                          <p:spTgt spid="15"/>
                                        </p:tgtEl>
                                        <p:attrNameLst>
                                          <p:attrName>style.visibility</p:attrName>
                                        </p:attrNameLst>
                                      </p:cBhvr>
                                      <p:to>
                                        <p:strVal val="visible"/>
                                      </p:to>
                                    </p:set>
                                    <p:anim to="" calcmode="lin" valueType="num">
                                      <p:cBhvr>
                                        <p:cTn id="40" dur="1" fill="hold"/>
                                        <p:tgtEl>
                                          <p:spTgt spid="15"/>
                                        </p:tgtEl>
                                        <p:attrNameLst>
                                          <p:attrName/>
                                        </p:attrNameLst>
                                      </p:cBhvr>
                                    </p:anim>
                                  </p:childTnLst>
                                </p:cTn>
                              </p:par>
                              <p:par>
                                <p:cTn id="41" presetID="24" presetClass="entr" presetSubtype="0" fill="hold" nodeType="withEffect">
                                  <p:stCondLst>
                                    <p:cond delay="0"/>
                                  </p:stCondLst>
                                  <p:childTnLst>
                                    <p:set>
                                      <p:cBhvr>
                                        <p:cTn id="42" dur="1" fill="hold">
                                          <p:stCondLst>
                                            <p:cond delay="0"/>
                                          </p:stCondLst>
                                        </p:cTn>
                                        <p:tgtEl>
                                          <p:spTgt spid="16"/>
                                        </p:tgtEl>
                                        <p:attrNameLst>
                                          <p:attrName>style.visibility</p:attrName>
                                        </p:attrNameLst>
                                      </p:cBhvr>
                                      <p:to>
                                        <p:strVal val="visible"/>
                                      </p:to>
                                    </p:set>
                                    <p:anim to="" calcmode="lin" valueType="num">
                                      <p:cBhvr>
                                        <p:cTn id="43" dur="1" fill="hold"/>
                                        <p:tgtEl>
                                          <p:spTgt spid="16"/>
                                        </p:tgtEl>
                                        <p:attrNameLst>
                                          <p:attrName/>
                                        </p:attrNameLst>
                                      </p:cBhvr>
                                    </p:anim>
                                  </p:childTnLst>
                                </p:cTn>
                              </p:par>
                              <p:par>
                                <p:cTn id="44" presetID="24" presetClass="entr" presetSubtype="0" fill="hold" nodeType="withEffect">
                                  <p:stCondLst>
                                    <p:cond delay="0"/>
                                  </p:stCondLst>
                                  <p:childTnLst>
                                    <p:set>
                                      <p:cBhvr>
                                        <p:cTn id="45" dur="1" fill="hold">
                                          <p:stCondLst>
                                            <p:cond delay="0"/>
                                          </p:stCondLst>
                                        </p:cTn>
                                        <p:tgtEl>
                                          <p:spTgt spid="17"/>
                                        </p:tgtEl>
                                        <p:attrNameLst>
                                          <p:attrName>style.visibility</p:attrName>
                                        </p:attrNameLst>
                                      </p:cBhvr>
                                      <p:to>
                                        <p:strVal val="visible"/>
                                      </p:to>
                                    </p:set>
                                    <p:anim to="" calcmode="lin" valueType="num">
                                      <p:cBhvr>
                                        <p:cTn id="46" dur="1" fill="hold"/>
                                        <p:tgtEl>
                                          <p:spTgt spid="1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
            </a:r>
            <a:br>
              <a:rPr lang="el-GR" dirty="0"/>
            </a:br>
            <a:r>
              <a:rPr lang="el-GR" dirty="0"/>
              <a:t>Η ψυχική βία </a:t>
            </a:r>
            <a:r>
              <a:rPr lang="el-GR" dirty="0" smtClean="0"/>
              <a:t/>
            </a:r>
            <a:br>
              <a:rPr lang="el-GR" dirty="0" smtClean="0"/>
            </a:br>
            <a:r>
              <a:rPr lang="el-GR" sz="2000" dirty="0" smtClean="0"/>
              <a:t>περιγράφεται </a:t>
            </a:r>
            <a:r>
              <a:rPr lang="el-GR" sz="2000" dirty="0"/>
              <a:t>συχνά ως ψυχολογική κακοποίηση, ψυχική κακοποίηση, λεκτική κακοποίηση και συναισθηματική κακοποίηση</a:t>
            </a:r>
            <a:r>
              <a:rPr lang="el-GR" dirty="0"/>
              <a:t/>
            </a:r>
            <a:br>
              <a:rPr lang="el-GR" dirty="0"/>
            </a:br>
            <a:endParaRPr lang="en-US" dirty="0"/>
          </a:p>
        </p:txBody>
      </p:sp>
      <p:sp>
        <p:nvSpPr>
          <p:cNvPr id="3" name="Content Placeholder 2"/>
          <p:cNvSpPr>
            <a:spLocks noGrp="1"/>
          </p:cNvSpPr>
          <p:nvPr>
            <p:ph idx="1"/>
          </p:nvPr>
        </p:nvSpPr>
        <p:spPr>
          <a:xfrm>
            <a:off x="838200" y="1825624"/>
            <a:ext cx="10515600" cy="4469667"/>
          </a:xfrm>
        </p:spPr>
        <p:txBody>
          <a:bodyPr>
            <a:noAutofit/>
          </a:bodyPr>
          <a:lstStyle/>
          <a:p>
            <a:pPr indent="-360000">
              <a:lnSpc>
                <a:spcPct val="120000"/>
              </a:lnSpc>
              <a:spcBef>
                <a:spcPts val="600"/>
              </a:spcBef>
              <a:buNone/>
            </a:pPr>
            <a:r>
              <a:rPr lang="el-GR" sz="1900" dirty="0" smtClean="0"/>
              <a:t>Συμπεριλαμβάνει:</a:t>
            </a:r>
            <a:endParaRPr lang="en-US" sz="1900" dirty="0" smtClean="0"/>
          </a:p>
          <a:p>
            <a:pPr indent="-360000">
              <a:lnSpc>
                <a:spcPct val="120000"/>
              </a:lnSpc>
              <a:spcBef>
                <a:spcPts val="0"/>
              </a:spcBef>
            </a:pPr>
            <a:r>
              <a:rPr lang="el-GR" sz="1900" b="1" dirty="0"/>
              <a:t>όλες τις μορφές επίμονων επιβλαβών αλληλεπιδράσεων με το </a:t>
            </a:r>
            <a:r>
              <a:rPr lang="el-GR" sz="1900" b="1" dirty="0" smtClean="0"/>
              <a:t>παιδί</a:t>
            </a:r>
          </a:p>
          <a:p>
            <a:pPr indent="-360000">
              <a:lnSpc>
                <a:spcPct val="120000"/>
              </a:lnSpc>
              <a:spcBef>
                <a:spcPts val="0"/>
              </a:spcBef>
            </a:pPr>
            <a:r>
              <a:rPr lang="el-GR" sz="1900" dirty="0"/>
              <a:t>τρομάζει, τρομοκρατεί και απειλεί. </a:t>
            </a:r>
            <a:r>
              <a:rPr lang="el-GR" sz="1900" dirty="0" smtClean="0"/>
              <a:t>Εκμετάλλευση </a:t>
            </a:r>
            <a:r>
              <a:rPr lang="el-GR" sz="1900" dirty="0"/>
              <a:t>και διαφθορά · απόρριψη και </a:t>
            </a:r>
            <a:r>
              <a:rPr lang="el-GR" sz="1900" dirty="0" smtClean="0"/>
              <a:t>απομόνωση</a:t>
            </a:r>
            <a:r>
              <a:rPr lang="el-GR" sz="1900" dirty="0"/>
              <a:t>, </a:t>
            </a:r>
            <a:r>
              <a:rPr lang="el-GR" sz="1900" dirty="0" smtClean="0"/>
              <a:t>να αγνοούν το παιδί </a:t>
            </a:r>
            <a:endParaRPr lang="el-GR" sz="1900" dirty="0"/>
          </a:p>
          <a:p>
            <a:pPr indent="-360000">
              <a:lnSpc>
                <a:spcPct val="120000"/>
              </a:lnSpc>
              <a:spcBef>
                <a:spcPts val="0"/>
              </a:spcBef>
            </a:pPr>
            <a:r>
              <a:rPr lang="el-GR" sz="1900" dirty="0"/>
              <a:t>άρνηση συναισθηματικής ανταπόκρισης · παραμέληση ψυχικής υγείας, ιατρικών και εκπαιδευτικών αναγκών</a:t>
            </a:r>
          </a:p>
          <a:p>
            <a:pPr indent="-360000">
              <a:lnSpc>
                <a:spcPct val="120000"/>
              </a:lnSpc>
              <a:spcBef>
                <a:spcPts val="0"/>
              </a:spcBef>
            </a:pPr>
            <a:r>
              <a:rPr lang="el-GR" sz="1900" dirty="0"/>
              <a:t>προσβολές, </a:t>
            </a:r>
            <a:r>
              <a:rPr lang="el-GR" sz="1900" dirty="0" smtClean="0"/>
              <a:t>βρισιές, </a:t>
            </a:r>
            <a:r>
              <a:rPr lang="el-GR" sz="1900" dirty="0"/>
              <a:t>ταπείνωση, </a:t>
            </a:r>
            <a:r>
              <a:rPr lang="el-GR" sz="1900" dirty="0" smtClean="0"/>
              <a:t>υποτίμηση, </a:t>
            </a:r>
            <a:r>
              <a:rPr lang="el-GR" sz="1900" dirty="0"/>
              <a:t>γελοιοποίηση και βλάβη των συναισθημάτων ενός παιδιού</a:t>
            </a:r>
          </a:p>
          <a:p>
            <a:pPr indent="-360000">
              <a:lnSpc>
                <a:spcPct val="120000"/>
              </a:lnSpc>
              <a:spcBef>
                <a:spcPts val="0"/>
              </a:spcBef>
            </a:pPr>
            <a:r>
              <a:rPr lang="el-GR" sz="1900" dirty="0"/>
              <a:t>έκθεση στην ενδοοικογενειακή βία</a:t>
            </a:r>
          </a:p>
          <a:p>
            <a:pPr indent="-360000">
              <a:lnSpc>
                <a:spcPct val="120000"/>
              </a:lnSpc>
              <a:spcBef>
                <a:spcPts val="0"/>
              </a:spcBef>
            </a:pPr>
            <a:r>
              <a:rPr lang="el-GR" sz="1900" dirty="0"/>
              <a:t>τοποθέτηση σε απομόνωση, </a:t>
            </a:r>
            <a:r>
              <a:rPr lang="el-GR" sz="1900" dirty="0" smtClean="0"/>
              <a:t>φυλάκιση </a:t>
            </a:r>
            <a:r>
              <a:rPr lang="el-GR" sz="1900" dirty="0"/>
              <a:t>ή ταπεινωτικές ή εξευτελιστικές συνθήκες κράτησης</a:t>
            </a:r>
          </a:p>
          <a:p>
            <a:pPr indent="-360000">
              <a:lnSpc>
                <a:spcPct val="120000"/>
              </a:lnSpc>
              <a:spcBef>
                <a:spcPts val="0"/>
              </a:spcBef>
            </a:pPr>
            <a:r>
              <a:rPr lang="el-GR" sz="1900" dirty="0"/>
              <a:t>ψυχολογικός εκφοβισμός και απειλή από ενήλικες ή άλλα </a:t>
            </a:r>
            <a:r>
              <a:rPr lang="el-GR" sz="1900" dirty="0" smtClean="0"/>
              <a:t>παιδιά</a:t>
            </a:r>
            <a:endParaRPr lang="en-US" sz="1900" dirty="0"/>
          </a:p>
        </p:txBody>
      </p:sp>
    </p:spTree>
  </p:cSld>
  <p:clrMapOvr>
    <a:masterClrMapping/>
  </p:clrMapOvr>
  <p:transition>
    <p:spli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Συνεχές </a:t>
            </a:r>
            <a:r>
              <a:rPr lang="el-GR" dirty="0" smtClean="0"/>
              <a:t>ψυχολογική κακοποίηση</a:t>
            </a:r>
            <a:endParaRPr lang="el-GR" dirty="0"/>
          </a:p>
        </p:txBody>
      </p:sp>
      <p:graphicFrame>
        <p:nvGraphicFramePr>
          <p:cNvPr id="4" name="Diagram 3">
            <a:extLst>
              <a:ext uri="{FF2B5EF4-FFF2-40B4-BE49-F238E27FC236}">
                <a16:creationId xmlns="" xmlns:a16="http://schemas.microsoft.com/office/drawing/2014/main" id="{0B437862-2194-B044-AEEA-6C6C469287AD}"/>
              </a:ext>
            </a:extLst>
          </p:cNvPr>
          <p:cNvGraphicFramePr/>
          <p:nvPr>
            <p:extLst>
              <p:ext uri="{D42A27DB-BD31-4B8C-83A1-F6EECF244321}">
                <p14:modId xmlns="" xmlns:p14="http://schemas.microsoft.com/office/powerpoint/2010/main" val="931447452"/>
              </p:ext>
            </p:extLst>
          </p:nvPr>
        </p:nvGraphicFramePr>
        <p:xfrm>
          <a:off x="838200" y="1595300"/>
          <a:ext cx="105156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ight Arrow 4">
            <a:extLst>
              <a:ext uri="{FF2B5EF4-FFF2-40B4-BE49-F238E27FC236}">
                <a16:creationId xmlns="" xmlns:a16="http://schemas.microsoft.com/office/drawing/2014/main" id="{860D4FD9-0B4F-F94A-8543-7712BD54D643}"/>
              </a:ext>
            </a:extLst>
          </p:cNvPr>
          <p:cNvSpPr/>
          <p:nvPr/>
        </p:nvSpPr>
        <p:spPr>
          <a:xfrm>
            <a:off x="2063750" y="5625096"/>
            <a:ext cx="8135938" cy="5048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Tree>
    <p:extLst>
      <p:ext uri="{BB962C8B-B14F-4D97-AF65-F5344CB8AC3E}">
        <p14:creationId xmlns="" xmlns:p14="http://schemas.microsoft.com/office/powerpoint/2010/main" val="1713560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graphicEl>
                                              <a:dgm id="{851605BD-B8CD-48E0-8D81-E13A375CB923}"/>
                                            </p:graphicEl>
                                          </p:spTgt>
                                        </p:tgtEl>
                                        <p:attrNameLst>
                                          <p:attrName>style.visibility</p:attrName>
                                        </p:attrNameLst>
                                      </p:cBhvr>
                                      <p:to>
                                        <p:strVal val="visible"/>
                                      </p:to>
                                    </p:set>
                                    <p:anim calcmode="lin" valueType="num">
                                      <p:cBhvr>
                                        <p:cTn id="7" dur="500" fill="hold"/>
                                        <p:tgtEl>
                                          <p:spTgt spid="4">
                                            <p:graphicEl>
                                              <a:dgm id="{851605BD-B8CD-48E0-8D81-E13A375CB923}"/>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851605BD-B8CD-48E0-8D81-E13A375CB923}"/>
                                            </p:graphicEl>
                                          </p:spTgt>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4">
                                            <p:graphicEl>
                                              <a:dgm id="{7CBEB7DD-5141-4B8C-9FDC-665588828482}"/>
                                            </p:graphicEl>
                                          </p:spTgt>
                                        </p:tgtEl>
                                        <p:attrNameLst>
                                          <p:attrName>style.visibility</p:attrName>
                                        </p:attrNameLst>
                                      </p:cBhvr>
                                      <p:to>
                                        <p:strVal val="visible"/>
                                      </p:to>
                                    </p:set>
                                    <p:anim calcmode="lin" valueType="num">
                                      <p:cBhvr>
                                        <p:cTn id="12" dur="500" fill="hold"/>
                                        <p:tgtEl>
                                          <p:spTgt spid="4">
                                            <p:graphicEl>
                                              <a:dgm id="{7CBEB7DD-5141-4B8C-9FDC-665588828482}"/>
                                            </p:graphicEl>
                                          </p:spTgt>
                                        </p:tgtEl>
                                        <p:attrNameLst>
                                          <p:attrName>ppt_w</p:attrName>
                                        </p:attrNameLst>
                                      </p:cBhvr>
                                      <p:tavLst>
                                        <p:tav tm="0">
                                          <p:val>
                                            <p:fltVal val="0"/>
                                          </p:val>
                                        </p:tav>
                                        <p:tav tm="100000">
                                          <p:val>
                                            <p:strVal val="#ppt_w"/>
                                          </p:val>
                                        </p:tav>
                                      </p:tavLst>
                                    </p:anim>
                                    <p:anim calcmode="lin" valueType="num">
                                      <p:cBhvr>
                                        <p:cTn id="13" dur="500" fill="hold"/>
                                        <p:tgtEl>
                                          <p:spTgt spid="4">
                                            <p:graphicEl>
                                              <a:dgm id="{7CBEB7DD-5141-4B8C-9FDC-665588828482}"/>
                                            </p:graphicEl>
                                          </p:spTgt>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4">
                                            <p:graphicEl>
                                              <a:dgm id="{5647EEB3-B587-4D65-8EC7-96E7C85660E2}"/>
                                            </p:graphicEl>
                                          </p:spTgt>
                                        </p:tgtEl>
                                        <p:attrNameLst>
                                          <p:attrName>style.visibility</p:attrName>
                                        </p:attrNameLst>
                                      </p:cBhvr>
                                      <p:to>
                                        <p:strVal val="visible"/>
                                      </p:to>
                                    </p:set>
                                    <p:anim calcmode="lin" valueType="num">
                                      <p:cBhvr>
                                        <p:cTn id="17" dur="500" fill="hold"/>
                                        <p:tgtEl>
                                          <p:spTgt spid="4">
                                            <p:graphicEl>
                                              <a:dgm id="{5647EEB3-B587-4D65-8EC7-96E7C85660E2}"/>
                                            </p:graphicEl>
                                          </p:spTgt>
                                        </p:tgtEl>
                                        <p:attrNameLst>
                                          <p:attrName>ppt_w</p:attrName>
                                        </p:attrNameLst>
                                      </p:cBhvr>
                                      <p:tavLst>
                                        <p:tav tm="0">
                                          <p:val>
                                            <p:fltVal val="0"/>
                                          </p:val>
                                        </p:tav>
                                        <p:tav tm="100000">
                                          <p:val>
                                            <p:strVal val="#ppt_w"/>
                                          </p:val>
                                        </p:tav>
                                      </p:tavLst>
                                    </p:anim>
                                    <p:anim calcmode="lin" valueType="num">
                                      <p:cBhvr>
                                        <p:cTn id="18" dur="500" fill="hold"/>
                                        <p:tgtEl>
                                          <p:spTgt spid="4">
                                            <p:graphicEl>
                                              <a:dgm id="{5647EEB3-B587-4D65-8EC7-96E7C85660E2}"/>
                                            </p:graphicEl>
                                          </p:spTgt>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4">
                                            <p:graphicEl>
                                              <a:dgm id="{19A87325-43D7-4D5B-8F72-C7CCF228A17B}"/>
                                            </p:graphicEl>
                                          </p:spTgt>
                                        </p:tgtEl>
                                        <p:attrNameLst>
                                          <p:attrName>style.visibility</p:attrName>
                                        </p:attrNameLst>
                                      </p:cBhvr>
                                      <p:to>
                                        <p:strVal val="visible"/>
                                      </p:to>
                                    </p:set>
                                    <p:anim calcmode="lin" valueType="num">
                                      <p:cBhvr>
                                        <p:cTn id="22" dur="500" fill="hold"/>
                                        <p:tgtEl>
                                          <p:spTgt spid="4">
                                            <p:graphicEl>
                                              <a:dgm id="{19A87325-43D7-4D5B-8F72-C7CCF228A17B}"/>
                                            </p:graphicEl>
                                          </p:spTgt>
                                        </p:tgtEl>
                                        <p:attrNameLst>
                                          <p:attrName>ppt_w</p:attrName>
                                        </p:attrNameLst>
                                      </p:cBhvr>
                                      <p:tavLst>
                                        <p:tav tm="0">
                                          <p:val>
                                            <p:fltVal val="0"/>
                                          </p:val>
                                        </p:tav>
                                        <p:tav tm="100000">
                                          <p:val>
                                            <p:strVal val="#ppt_w"/>
                                          </p:val>
                                        </p:tav>
                                      </p:tavLst>
                                    </p:anim>
                                    <p:anim calcmode="lin" valueType="num">
                                      <p:cBhvr>
                                        <p:cTn id="23" dur="500" fill="hold"/>
                                        <p:tgtEl>
                                          <p:spTgt spid="4">
                                            <p:graphicEl>
                                              <a:dgm id="{19A87325-43D7-4D5B-8F72-C7CCF228A17B}"/>
                                            </p:graphicEl>
                                          </p:spTgt>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4">
                                            <p:graphicEl>
                                              <a:dgm id="{63001169-7F07-469A-AAD6-69935245173A}"/>
                                            </p:graphicEl>
                                          </p:spTgt>
                                        </p:tgtEl>
                                        <p:attrNameLst>
                                          <p:attrName>style.visibility</p:attrName>
                                        </p:attrNameLst>
                                      </p:cBhvr>
                                      <p:to>
                                        <p:strVal val="visible"/>
                                      </p:to>
                                    </p:set>
                                    <p:anim calcmode="lin" valueType="num">
                                      <p:cBhvr>
                                        <p:cTn id="27" dur="500" fill="hold"/>
                                        <p:tgtEl>
                                          <p:spTgt spid="4">
                                            <p:graphicEl>
                                              <a:dgm id="{63001169-7F07-469A-AAD6-69935245173A}"/>
                                            </p:graphicEl>
                                          </p:spTgt>
                                        </p:tgtEl>
                                        <p:attrNameLst>
                                          <p:attrName>ppt_w</p:attrName>
                                        </p:attrNameLst>
                                      </p:cBhvr>
                                      <p:tavLst>
                                        <p:tav tm="0">
                                          <p:val>
                                            <p:fltVal val="0"/>
                                          </p:val>
                                        </p:tav>
                                        <p:tav tm="100000">
                                          <p:val>
                                            <p:strVal val="#ppt_w"/>
                                          </p:val>
                                        </p:tav>
                                      </p:tavLst>
                                    </p:anim>
                                    <p:anim calcmode="lin" valueType="num">
                                      <p:cBhvr>
                                        <p:cTn id="28" dur="500" fill="hold"/>
                                        <p:tgtEl>
                                          <p:spTgt spid="4">
                                            <p:graphicEl>
                                              <a:dgm id="{63001169-7F07-469A-AAD6-69935245173A}"/>
                                            </p:graphicEl>
                                          </p:spTgt>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4">
                                            <p:graphicEl>
                                              <a:dgm id="{992C646E-EC8C-4B4A-BBFC-4151AB0A0BA6}"/>
                                            </p:graphicEl>
                                          </p:spTgt>
                                        </p:tgtEl>
                                        <p:attrNameLst>
                                          <p:attrName>style.visibility</p:attrName>
                                        </p:attrNameLst>
                                      </p:cBhvr>
                                      <p:to>
                                        <p:strVal val="visible"/>
                                      </p:to>
                                    </p:set>
                                    <p:anim calcmode="lin" valueType="num">
                                      <p:cBhvr>
                                        <p:cTn id="32" dur="500" fill="hold"/>
                                        <p:tgtEl>
                                          <p:spTgt spid="4">
                                            <p:graphicEl>
                                              <a:dgm id="{992C646E-EC8C-4B4A-BBFC-4151AB0A0BA6}"/>
                                            </p:graphicEl>
                                          </p:spTgt>
                                        </p:tgtEl>
                                        <p:attrNameLst>
                                          <p:attrName>ppt_w</p:attrName>
                                        </p:attrNameLst>
                                      </p:cBhvr>
                                      <p:tavLst>
                                        <p:tav tm="0">
                                          <p:val>
                                            <p:fltVal val="0"/>
                                          </p:val>
                                        </p:tav>
                                        <p:tav tm="100000">
                                          <p:val>
                                            <p:strVal val="#ppt_w"/>
                                          </p:val>
                                        </p:tav>
                                      </p:tavLst>
                                    </p:anim>
                                    <p:anim calcmode="lin" valueType="num">
                                      <p:cBhvr>
                                        <p:cTn id="33" dur="500" fill="hold"/>
                                        <p:tgtEl>
                                          <p:spTgt spid="4">
                                            <p:graphicEl>
                                              <a:dgm id="{992C646E-EC8C-4B4A-BBFC-4151AB0A0BA6}"/>
                                            </p:graphicEl>
                                          </p:spTgt>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4">
                                            <p:graphicEl>
                                              <a:dgm id="{E3AD7F03-A539-47AD-B371-8D0E964B86BF}"/>
                                            </p:graphicEl>
                                          </p:spTgt>
                                        </p:tgtEl>
                                        <p:attrNameLst>
                                          <p:attrName>style.visibility</p:attrName>
                                        </p:attrNameLst>
                                      </p:cBhvr>
                                      <p:to>
                                        <p:strVal val="visible"/>
                                      </p:to>
                                    </p:set>
                                    <p:anim calcmode="lin" valueType="num">
                                      <p:cBhvr>
                                        <p:cTn id="37" dur="500" fill="hold"/>
                                        <p:tgtEl>
                                          <p:spTgt spid="4">
                                            <p:graphicEl>
                                              <a:dgm id="{E3AD7F03-A539-47AD-B371-8D0E964B86BF}"/>
                                            </p:graphicEl>
                                          </p:spTgt>
                                        </p:tgtEl>
                                        <p:attrNameLst>
                                          <p:attrName>ppt_w</p:attrName>
                                        </p:attrNameLst>
                                      </p:cBhvr>
                                      <p:tavLst>
                                        <p:tav tm="0">
                                          <p:val>
                                            <p:fltVal val="0"/>
                                          </p:val>
                                        </p:tav>
                                        <p:tav tm="100000">
                                          <p:val>
                                            <p:strVal val="#ppt_w"/>
                                          </p:val>
                                        </p:tav>
                                      </p:tavLst>
                                    </p:anim>
                                    <p:anim calcmode="lin" valueType="num">
                                      <p:cBhvr>
                                        <p:cTn id="38" dur="500" fill="hold"/>
                                        <p:tgtEl>
                                          <p:spTgt spid="4">
                                            <p:graphicEl>
                                              <a:dgm id="{E3AD7F03-A539-47AD-B371-8D0E964B86BF}"/>
                                            </p:graphicEl>
                                          </p:spTgt>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4">
                                            <p:graphicEl>
                                              <a:dgm id="{0BF7455A-97F5-4479-8DBE-A37F552966CF}"/>
                                            </p:graphicEl>
                                          </p:spTgt>
                                        </p:tgtEl>
                                        <p:attrNameLst>
                                          <p:attrName>style.visibility</p:attrName>
                                        </p:attrNameLst>
                                      </p:cBhvr>
                                      <p:to>
                                        <p:strVal val="visible"/>
                                      </p:to>
                                    </p:set>
                                    <p:anim calcmode="lin" valueType="num">
                                      <p:cBhvr>
                                        <p:cTn id="42" dur="500" fill="hold"/>
                                        <p:tgtEl>
                                          <p:spTgt spid="4">
                                            <p:graphicEl>
                                              <a:dgm id="{0BF7455A-97F5-4479-8DBE-A37F552966CF}"/>
                                            </p:graphicEl>
                                          </p:spTgt>
                                        </p:tgtEl>
                                        <p:attrNameLst>
                                          <p:attrName>ppt_w</p:attrName>
                                        </p:attrNameLst>
                                      </p:cBhvr>
                                      <p:tavLst>
                                        <p:tav tm="0">
                                          <p:val>
                                            <p:fltVal val="0"/>
                                          </p:val>
                                        </p:tav>
                                        <p:tav tm="100000">
                                          <p:val>
                                            <p:strVal val="#ppt_w"/>
                                          </p:val>
                                        </p:tav>
                                      </p:tavLst>
                                    </p:anim>
                                    <p:anim calcmode="lin" valueType="num">
                                      <p:cBhvr>
                                        <p:cTn id="43" dur="500" fill="hold"/>
                                        <p:tgtEl>
                                          <p:spTgt spid="4">
                                            <p:graphicEl>
                                              <a:dgm id="{0BF7455A-97F5-4479-8DBE-A37F552966CF}"/>
                                            </p:graphicEl>
                                          </p:spTgt>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3" presetClass="entr" presetSubtype="16" fill="hold" grpId="0" nodeType="afterEffect">
                                  <p:stCondLst>
                                    <p:cond delay="0"/>
                                  </p:stCondLst>
                                  <p:childTnLst>
                                    <p:set>
                                      <p:cBhvr>
                                        <p:cTn id="46" dur="1" fill="hold">
                                          <p:stCondLst>
                                            <p:cond delay="0"/>
                                          </p:stCondLst>
                                        </p:cTn>
                                        <p:tgtEl>
                                          <p:spTgt spid="4">
                                            <p:graphicEl>
                                              <a:dgm id="{C3110282-B9DC-4EBE-A59B-5E45A5163BB3}"/>
                                            </p:graphicEl>
                                          </p:spTgt>
                                        </p:tgtEl>
                                        <p:attrNameLst>
                                          <p:attrName>style.visibility</p:attrName>
                                        </p:attrNameLst>
                                      </p:cBhvr>
                                      <p:to>
                                        <p:strVal val="visible"/>
                                      </p:to>
                                    </p:set>
                                    <p:anim calcmode="lin" valueType="num">
                                      <p:cBhvr>
                                        <p:cTn id="47" dur="500" fill="hold"/>
                                        <p:tgtEl>
                                          <p:spTgt spid="4">
                                            <p:graphicEl>
                                              <a:dgm id="{C3110282-B9DC-4EBE-A59B-5E45A5163BB3}"/>
                                            </p:graphicEl>
                                          </p:spTgt>
                                        </p:tgtEl>
                                        <p:attrNameLst>
                                          <p:attrName>ppt_w</p:attrName>
                                        </p:attrNameLst>
                                      </p:cBhvr>
                                      <p:tavLst>
                                        <p:tav tm="0">
                                          <p:val>
                                            <p:fltVal val="0"/>
                                          </p:val>
                                        </p:tav>
                                        <p:tav tm="100000">
                                          <p:val>
                                            <p:strVal val="#ppt_w"/>
                                          </p:val>
                                        </p:tav>
                                      </p:tavLst>
                                    </p:anim>
                                    <p:anim calcmode="lin" valueType="num">
                                      <p:cBhvr>
                                        <p:cTn id="48" dur="500" fill="hold"/>
                                        <p:tgtEl>
                                          <p:spTgt spid="4">
                                            <p:graphicEl>
                                              <a:dgm id="{C3110282-B9DC-4EBE-A59B-5E45A5163BB3}"/>
                                            </p:graphicEl>
                                          </p:spTgt>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3" presetClass="entr" presetSubtype="16" fill="hold" grpId="0" nodeType="afterEffect">
                                  <p:stCondLst>
                                    <p:cond delay="0"/>
                                  </p:stCondLst>
                                  <p:childTnLst>
                                    <p:set>
                                      <p:cBhvr>
                                        <p:cTn id="51" dur="1" fill="hold">
                                          <p:stCondLst>
                                            <p:cond delay="0"/>
                                          </p:stCondLst>
                                        </p:cTn>
                                        <p:tgtEl>
                                          <p:spTgt spid="4">
                                            <p:graphicEl>
                                              <a:dgm id="{5983F6C5-D447-4DC7-A99D-5E68D9B30F84}"/>
                                            </p:graphicEl>
                                          </p:spTgt>
                                        </p:tgtEl>
                                        <p:attrNameLst>
                                          <p:attrName>style.visibility</p:attrName>
                                        </p:attrNameLst>
                                      </p:cBhvr>
                                      <p:to>
                                        <p:strVal val="visible"/>
                                      </p:to>
                                    </p:set>
                                    <p:anim calcmode="lin" valueType="num">
                                      <p:cBhvr>
                                        <p:cTn id="52" dur="500" fill="hold"/>
                                        <p:tgtEl>
                                          <p:spTgt spid="4">
                                            <p:graphicEl>
                                              <a:dgm id="{5983F6C5-D447-4DC7-A99D-5E68D9B30F84}"/>
                                            </p:graphicEl>
                                          </p:spTgt>
                                        </p:tgtEl>
                                        <p:attrNameLst>
                                          <p:attrName>ppt_w</p:attrName>
                                        </p:attrNameLst>
                                      </p:cBhvr>
                                      <p:tavLst>
                                        <p:tav tm="0">
                                          <p:val>
                                            <p:fltVal val="0"/>
                                          </p:val>
                                        </p:tav>
                                        <p:tav tm="100000">
                                          <p:val>
                                            <p:strVal val="#ppt_w"/>
                                          </p:val>
                                        </p:tav>
                                      </p:tavLst>
                                    </p:anim>
                                    <p:anim calcmode="lin" valueType="num">
                                      <p:cBhvr>
                                        <p:cTn id="53" dur="500" fill="hold"/>
                                        <p:tgtEl>
                                          <p:spTgt spid="4">
                                            <p:graphicEl>
                                              <a:dgm id="{5983F6C5-D447-4DC7-A99D-5E68D9B30F84}"/>
                                            </p:graphicEl>
                                          </p:spTgt>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3" presetClass="entr" presetSubtype="16" fill="hold" grpId="0" nodeType="afterEffect">
                                  <p:stCondLst>
                                    <p:cond delay="0"/>
                                  </p:stCondLst>
                                  <p:childTnLst>
                                    <p:set>
                                      <p:cBhvr>
                                        <p:cTn id="56" dur="1" fill="hold">
                                          <p:stCondLst>
                                            <p:cond delay="0"/>
                                          </p:stCondLst>
                                        </p:cTn>
                                        <p:tgtEl>
                                          <p:spTgt spid="4">
                                            <p:graphicEl>
                                              <a:dgm id="{EEDD83E1-90F5-46AE-953D-F38EA406DDA4}"/>
                                            </p:graphicEl>
                                          </p:spTgt>
                                        </p:tgtEl>
                                        <p:attrNameLst>
                                          <p:attrName>style.visibility</p:attrName>
                                        </p:attrNameLst>
                                      </p:cBhvr>
                                      <p:to>
                                        <p:strVal val="visible"/>
                                      </p:to>
                                    </p:set>
                                    <p:anim calcmode="lin" valueType="num">
                                      <p:cBhvr>
                                        <p:cTn id="57" dur="500" fill="hold"/>
                                        <p:tgtEl>
                                          <p:spTgt spid="4">
                                            <p:graphicEl>
                                              <a:dgm id="{EEDD83E1-90F5-46AE-953D-F38EA406DDA4}"/>
                                            </p:graphicEl>
                                          </p:spTgt>
                                        </p:tgtEl>
                                        <p:attrNameLst>
                                          <p:attrName>ppt_w</p:attrName>
                                        </p:attrNameLst>
                                      </p:cBhvr>
                                      <p:tavLst>
                                        <p:tav tm="0">
                                          <p:val>
                                            <p:fltVal val="0"/>
                                          </p:val>
                                        </p:tav>
                                        <p:tav tm="100000">
                                          <p:val>
                                            <p:strVal val="#ppt_w"/>
                                          </p:val>
                                        </p:tav>
                                      </p:tavLst>
                                    </p:anim>
                                    <p:anim calcmode="lin" valueType="num">
                                      <p:cBhvr>
                                        <p:cTn id="58" dur="500" fill="hold"/>
                                        <p:tgtEl>
                                          <p:spTgt spid="4">
                                            <p:graphicEl>
                                              <a:dgm id="{EEDD83E1-90F5-46AE-953D-F38EA406DDA4}"/>
                                            </p:graphicEl>
                                          </p:spTgt>
                                        </p:tgtEl>
                                        <p:attrNameLst>
                                          <p:attrName>ppt_h</p:attrName>
                                        </p:attrNameLst>
                                      </p:cBhvr>
                                      <p:tavLst>
                                        <p:tav tm="0">
                                          <p:val>
                                            <p:fltVal val="0"/>
                                          </p:val>
                                        </p:tav>
                                        <p:tav tm="100000">
                                          <p:val>
                                            <p:strVal val="#ppt_h"/>
                                          </p:val>
                                        </p:tav>
                                      </p:tavLst>
                                    </p:anim>
                                  </p:childTnLst>
                                </p:cTn>
                              </p:par>
                            </p:childTnLst>
                          </p:cTn>
                        </p:par>
                        <p:par>
                          <p:cTn id="59" fill="hold">
                            <p:stCondLst>
                              <p:cond delay="5500"/>
                            </p:stCondLst>
                            <p:childTnLst>
                              <p:par>
                                <p:cTn id="60" presetID="23" presetClass="entr" presetSubtype="16" fill="hold" grpId="0" nodeType="afterEffect">
                                  <p:stCondLst>
                                    <p:cond delay="0"/>
                                  </p:stCondLst>
                                  <p:childTnLst>
                                    <p:set>
                                      <p:cBhvr>
                                        <p:cTn id="61" dur="1" fill="hold">
                                          <p:stCondLst>
                                            <p:cond delay="0"/>
                                          </p:stCondLst>
                                        </p:cTn>
                                        <p:tgtEl>
                                          <p:spTgt spid="4">
                                            <p:graphicEl>
                                              <a:dgm id="{089B715C-806E-4577-B9A3-0F83CE543AB5}"/>
                                            </p:graphicEl>
                                          </p:spTgt>
                                        </p:tgtEl>
                                        <p:attrNameLst>
                                          <p:attrName>style.visibility</p:attrName>
                                        </p:attrNameLst>
                                      </p:cBhvr>
                                      <p:to>
                                        <p:strVal val="visible"/>
                                      </p:to>
                                    </p:set>
                                    <p:anim calcmode="lin" valueType="num">
                                      <p:cBhvr>
                                        <p:cTn id="62" dur="500" fill="hold"/>
                                        <p:tgtEl>
                                          <p:spTgt spid="4">
                                            <p:graphicEl>
                                              <a:dgm id="{089B715C-806E-4577-B9A3-0F83CE543AB5}"/>
                                            </p:graphicEl>
                                          </p:spTgt>
                                        </p:tgtEl>
                                        <p:attrNameLst>
                                          <p:attrName>ppt_w</p:attrName>
                                        </p:attrNameLst>
                                      </p:cBhvr>
                                      <p:tavLst>
                                        <p:tav tm="0">
                                          <p:val>
                                            <p:fltVal val="0"/>
                                          </p:val>
                                        </p:tav>
                                        <p:tav tm="100000">
                                          <p:val>
                                            <p:strVal val="#ppt_w"/>
                                          </p:val>
                                        </p:tav>
                                      </p:tavLst>
                                    </p:anim>
                                    <p:anim calcmode="lin" valueType="num">
                                      <p:cBhvr>
                                        <p:cTn id="63" dur="500" fill="hold"/>
                                        <p:tgtEl>
                                          <p:spTgt spid="4">
                                            <p:graphicEl>
                                              <a:dgm id="{089B715C-806E-4577-B9A3-0F83CE543AB5}"/>
                                            </p:graphicEl>
                                          </p:spTgt>
                                        </p:tgtEl>
                                        <p:attrNameLst>
                                          <p:attrName>ppt_h</p:attrName>
                                        </p:attrNameLst>
                                      </p:cBhvr>
                                      <p:tavLst>
                                        <p:tav tm="0">
                                          <p:val>
                                            <p:fltVal val="0"/>
                                          </p:val>
                                        </p:tav>
                                        <p:tav tm="100000">
                                          <p:val>
                                            <p:strVal val="#ppt_h"/>
                                          </p:val>
                                        </p:tav>
                                      </p:tavLst>
                                    </p:anim>
                                  </p:childTnLst>
                                </p:cTn>
                              </p:par>
                            </p:childTnLst>
                          </p:cTn>
                        </p:par>
                        <p:par>
                          <p:cTn id="64" fill="hold">
                            <p:stCondLst>
                              <p:cond delay="6000"/>
                            </p:stCondLst>
                            <p:childTnLst>
                              <p:par>
                                <p:cTn id="65" presetID="23" presetClass="entr" presetSubtype="16" fill="hold" grpId="0" nodeType="afterEffect">
                                  <p:stCondLst>
                                    <p:cond delay="0"/>
                                  </p:stCondLst>
                                  <p:childTnLst>
                                    <p:set>
                                      <p:cBhvr>
                                        <p:cTn id="66" dur="1" fill="hold">
                                          <p:stCondLst>
                                            <p:cond delay="0"/>
                                          </p:stCondLst>
                                        </p:cTn>
                                        <p:tgtEl>
                                          <p:spTgt spid="4">
                                            <p:graphicEl>
                                              <a:dgm id="{9C048E29-A479-4E59-987E-1FF4A8415F25}"/>
                                            </p:graphicEl>
                                          </p:spTgt>
                                        </p:tgtEl>
                                        <p:attrNameLst>
                                          <p:attrName>style.visibility</p:attrName>
                                        </p:attrNameLst>
                                      </p:cBhvr>
                                      <p:to>
                                        <p:strVal val="visible"/>
                                      </p:to>
                                    </p:set>
                                    <p:anim calcmode="lin" valueType="num">
                                      <p:cBhvr>
                                        <p:cTn id="67" dur="500" fill="hold"/>
                                        <p:tgtEl>
                                          <p:spTgt spid="4">
                                            <p:graphicEl>
                                              <a:dgm id="{9C048E29-A479-4E59-987E-1FF4A8415F25}"/>
                                            </p:graphicEl>
                                          </p:spTgt>
                                        </p:tgtEl>
                                        <p:attrNameLst>
                                          <p:attrName>ppt_w</p:attrName>
                                        </p:attrNameLst>
                                      </p:cBhvr>
                                      <p:tavLst>
                                        <p:tav tm="0">
                                          <p:val>
                                            <p:fltVal val="0"/>
                                          </p:val>
                                        </p:tav>
                                        <p:tav tm="100000">
                                          <p:val>
                                            <p:strVal val="#ppt_w"/>
                                          </p:val>
                                        </p:tav>
                                      </p:tavLst>
                                    </p:anim>
                                    <p:anim calcmode="lin" valueType="num">
                                      <p:cBhvr>
                                        <p:cTn id="68" dur="500" fill="hold"/>
                                        <p:tgtEl>
                                          <p:spTgt spid="4">
                                            <p:graphicEl>
                                              <a:dgm id="{9C048E29-A479-4E59-987E-1FF4A8415F25}"/>
                                            </p:graphicEl>
                                          </p:spTgt>
                                        </p:tgtEl>
                                        <p:attrNameLst>
                                          <p:attrName>ppt_h</p:attrName>
                                        </p:attrNameLst>
                                      </p:cBhvr>
                                      <p:tavLst>
                                        <p:tav tm="0">
                                          <p:val>
                                            <p:fltVal val="0"/>
                                          </p:val>
                                        </p:tav>
                                        <p:tav tm="100000">
                                          <p:val>
                                            <p:strVal val="#ppt_h"/>
                                          </p:val>
                                        </p:tav>
                                      </p:tavLst>
                                    </p:anim>
                                  </p:childTnLst>
                                </p:cTn>
                              </p:par>
                            </p:childTnLst>
                          </p:cTn>
                        </p:par>
                        <p:par>
                          <p:cTn id="69" fill="hold">
                            <p:stCondLst>
                              <p:cond delay="6500"/>
                            </p:stCondLst>
                            <p:childTnLst>
                              <p:par>
                                <p:cTn id="70" presetID="23" presetClass="entr" presetSubtype="16" fill="hold" grpId="0" nodeType="afterEffect">
                                  <p:stCondLst>
                                    <p:cond delay="0"/>
                                  </p:stCondLst>
                                  <p:childTnLst>
                                    <p:set>
                                      <p:cBhvr>
                                        <p:cTn id="71" dur="1" fill="hold">
                                          <p:stCondLst>
                                            <p:cond delay="0"/>
                                          </p:stCondLst>
                                        </p:cTn>
                                        <p:tgtEl>
                                          <p:spTgt spid="4">
                                            <p:graphicEl>
                                              <a:dgm id="{8969D266-D75B-4954-8671-CDDAFB28CED2}"/>
                                            </p:graphicEl>
                                          </p:spTgt>
                                        </p:tgtEl>
                                        <p:attrNameLst>
                                          <p:attrName>style.visibility</p:attrName>
                                        </p:attrNameLst>
                                      </p:cBhvr>
                                      <p:to>
                                        <p:strVal val="visible"/>
                                      </p:to>
                                    </p:set>
                                    <p:anim calcmode="lin" valueType="num">
                                      <p:cBhvr>
                                        <p:cTn id="72" dur="500" fill="hold"/>
                                        <p:tgtEl>
                                          <p:spTgt spid="4">
                                            <p:graphicEl>
                                              <a:dgm id="{8969D266-D75B-4954-8671-CDDAFB28CED2}"/>
                                            </p:graphicEl>
                                          </p:spTgt>
                                        </p:tgtEl>
                                        <p:attrNameLst>
                                          <p:attrName>ppt_w</p:attrName>
                                        </p:attrNameLst>
                                      </p:cBhvr>
                                      <p:tavLst>
                                        <p:tav tm="0">
                                          <p:val>
                                            <p:fltVal val="0"/>
                                          </p:val>
                                        </p:tav>
                                        <p:tav tm="100000">
                                          <p:val>
                                            <p:strVal val="#ppt_w"/>
                                          </p:val>
                                        </p:tav>
                                      </p:tavLst>
                                    </p:anim>
                                    <p:anim calcmode="lin" valueType="num">
                                      <p:cBhvr>
                                        <p:cTn id="73" dur="500" fill="hold"/>
                                        <p:tgtEl>
                                          <p:spTgt spid="4">
                                            <p:graphicEl>
                                              <a:dgm id="{8969D266-D75B-4954-8671-CDDAFB28CED2}"/>
                                            </p:graphicEl>
                                          </p:spTgt>
                                        </p:tgtEl>
                                        <p:attrNameLst>
                                          <p:attrName>ppt_h</p:attrName>
                                        </p:attrNameLst>
                                      </p:cBhvr>
                                      <p:tavLst>
                                        <p:tav tm="0">
                                          <p:val>
                                            <p:fltVal val="0"/>
                                          </p:val>
                                        </p:tav>
                                        <p:tav tm="100000">
                                          <p:val>
                                            <p:strVal val="#ppt_h"/>
                                          </p:val>
                                        </p:tav>
                                      </p:tavLst>
                                    </p:anim>
                                  </p:childTnLst>
                                </p:cTn>
                              </p:par>
                              <p:par>
                                <p:cTn id="74" presetID="2" presetClass="entr" presetSubtype="8" fill="hold" grpId="0" nodeType="withEffect">
                                  <p:stCondLst>
                                    <p:cond delay="0"/>
                                  </p:stCondLst>
                                  <p:childTnLst>
                                    <p:set>
                                      <p:cBhvr>
                                        <p:cTn id="75" dur="1" fill="hold">
                                          <p:stCondLst>
                                            <p:cond delay="0"/>
                                          </p:stCondLst>
                                        </p:cTn>
                                        <p:tgtEl>
                                          <p:spTgt spid="5"/>
                                        </p:tgtEl>
                                        <p:attrNameLst>
                                          <p:attrName>style.visibility</p:attrName>
                                        </p:attrNameLst>
                                      </p:cBhvr>
                                      <p:to>
                                        <p:strVal val="visible"/>
                                      </p:to>
                                    </p:set>
                                    <p:anim calcmode="lin" valueType="num">
                                      <p:cBhvr additive="base">
                                        <p:cTn id="76" dur="2000" fill="hold"/>
                                        <p:tgtEl>
                                          <p:spTgt spid="5"/>
                                        </p:tgtEl>
                                        <p:attrNameLst>
                                          <p:attrName>ppt_x</p:attrName>
                                        </p:attrNameLst>
                                      </p:cBhvr>
                                      <p:tavLst>
                                        <p:tav tm="0">
                                          <p:val>
                                            <p:strVal val="0-#ppt_w/2"/>
                                          </p:val>
                                        </p:tav>
                                        <p:tav tm="100000">
                                          <p:val>
                                            <p:strVal val="#ppt_x"/>
                                          </p:val>
                                        </p:tav>
                                      </p:tavLst>
                                    </p:anim>
                                    <p:anim calcmode="lin" valueType="num">
                                      <p:cBhvr additive="base">
                                        <p:cTn id="77" dur="2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389" y="365127"/>
            <a:ext cx="10824411" cy="1113459"/>
          </a:xfrm>
        </p:spPr>
        <p:txBody>
          <a:bodyPr>
            <a:normAutofit/>
          </a:bodyPr>
          <a:lstStyle/>
          <a:p>
            <a:r>
              <a:rPr lang="el-GR" dirty="0" smtClean="0"/>
              <a:t>Ψυχολογική </a:t>
            </a:r>
            <a:r>
              <a:rPr lang="el-GR" dirty="0"/>
              <a:t>κακοποίηση παιδιών </a:t>
            </a:r>
            <a:r>
              <a:rPr lang="el-GR" dirty="0" smtClean="0"/>
              <a:t>- Παραδείγματα</a:t>
            </a:r>
            <a:endParaRPr lang="el-GR" dirty="0"/>
          </a:p>
        </p:txBody>
      </p:sp>
      <p:sp>
        <p:nvSpPr>
          <p:cNvPr id="4" name="Round Diagonal Corner Rectangle 3">
            <a:extLst>
              <a:ext uri="{FF2B5EF4-FFF2-40B4-BE49-F238E27FC236}">
                <a16:creationId xmlns="" xmlns:a16="http://schemas.microsoft.com/office/drawing/2014/main" id="{43F1513A-A4C4-6341-A0B6-524A70FFC7EE}"/>
              </a:ext>
            </a:extLst>
          </p:cNvPr>
          <p:cNvSpPr/>
          <p:nvPr/>
        </p:nvSpPr>
        <p:spPr>
          <a:xfrm>
            <a:off x="2567608" y="1698802"/>
            <a:ext cx="3600400" cy="100811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rPr>
              <a:t>Απόρριψη μέσω λεκτικής βίας</a:t>
            </a:r>
            <a:endParaRPr lang="el-GR"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5" name="Round Diagonal Corner Rectangle 4">
            <a:extLst>
              <a:ext uri="{FF2B5EF4-FFF2-40B4-BE49-F238E27FC236}">
                <a16:creationId xmlns="" xmlns:a16="http://schemas.microsoft.com/office/drawing/2014/main" id="{615BCF46-5F4F-7C44-B55B-FB2301F8E205}"/>
              </a:ext>
            </a:extLst>
          </p:cNvPr>
          <p:cNvSpPr/>
          <p:nvPr/>
        </p:nvSpPr>
        <p:spPr>
          <a:xfrm>
            <a:off x="3102108" y="2850930"/>
            <a:ext cx="3600400" cy="100811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ea typeface="Times New Roman" pitchFamily="18" charset="0"/>
                <a:cs typeface="Segoe UI Light" panose="020B0502040204020203" pitchFamily="34" charset="0"/>
              </a:rPr>
              <a:t>Διαφθορά </a:t>
            </a:r>
            <a:endParaRPr lang="el-GR"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6" name="Round Diagonal Corner Rectangle 5">
            <a:extLst>
              <a:ext uri="{FF2B5EF4-FFF2-40B4-BE49-F238E27FC236}">
                <a16:creationId xmlns="" xmlns:a16="http://schemas.microsoft.com/office/drawing/2014/main" id="{0BA473AC-2908-774A-A794-6A96DDD5AB92}"/>
              </a:ext>
            </a:extLst>
          </p:cNvPr>
          <p:cNvSpPr/>
          <p:nvPr/>
        </p:nvSpPr>
        <p:spPr>
          <a:xfrm>
            <a:off x="1703512" y="4003058"/>
            <a:ext cx="3600400" cy="100811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rPr>
              <a:t>Εκμετάλλευση </a:t>
            </a:r>
            <a:endParaRPr lang="el-GR"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7" name="Round Diagonal Corner Rectangle 6">
            <a:extLst>
              <a:ext uri="{FF2B5EF4-FFF2-40B4-BE49-F238E27FC236}">
                <a16:creationId xmlns="" xmlns:a16="http://schemas.microsoft.com/office/drawing/2014/main" id="{DA8C18FE-8C50-9A42-BDDA-B22B0336E229}"/>
              </a:ext>
            </a:extLst>
          </p:cNvPr>
          <p:cNvSpPr/>
          <p:nvPr/>
        </p:nvSpPr>
        <p:spPr>
          <a:xfrm>
            <a:off x="5591944" y="4003058"/>
            <a:ext cx="3600400" cy="100811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rPr>
              <a:t>Τρομοκρατία</a:t>
            </a:r>
            <a:endParaRPr lang="el-GR"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8" name="Round Diagonal Corner Rectangle 7">
            <a:extLst>
              <a:ext uri="{FF2B5EF4-FFF2-40B4-BE49-F238E27FC236}">
                <a16:creationId xmlns="" xmlns:a16="http://schemas.microsoft.com/office/drawing/2014/main" id="{118942C4-F4CD-6E4C-9653-4782AA88B028}"/>
              </a:ext>
            </a:extLst>
          </p:cNvPr>
          <p:cNvSpPr/>
          <p:nvPr/>
        </p:nvSpPr>
        <p:spPr>
          <a:xfrm>
            <a:off x="6816080" y="2831880"/>
            <a:ext cx="3600400" cy="100811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ea typeface="Times New Roman" pitchFamily="18" charset="0"/>
                <a:cs typeface="Segoe UI Light" panose="020B0502040204020203" pitchFamily="34" charset="0"/>
              </a:rPr>
              <a:t>Αδιαφορία</a:t>
            </a:r>
            <a:endParaRPr lang="el-GR"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9" name="Round Diagonal Corner Rectangle 8">
            <a:extLst>
              <a:ext uri="{FF2B5EF4-FFF2-40B4-BE49-F238E27FC236}">
                <a16:creationId xmlns="" xmlns:a16="http://schemas.microsoft.com/office/drawing/2014/main" id="{A2406C3A-38F6-8D42-9885-0F730E560AB1}"/>
              </a:ext>
            </a:extLst>
          </p:cNvPr>
          <p:cNvSpPr/>
          <p:nvPr/>
        </p:nvSpPr>
        <p:spPr>
          <a:xfrm>
            <a:off x="6312024" y="1660702"/>
            <a:ext cx="3600400" cy="100811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ea typeface="Times New Roman" pitchFamily="18" charset="0"/>
                <a:cs typeface="Segoe UI Light" panose="020B0502040204020203" pitchFamily="34" charset="0"/>
              </a:rPr>
              <a:t>Απομόνωση </a:t>
            </a:r>
            <a:endParaRPr lang="el-GR"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
        <p:nvSpPr>
          <p:cNvPr id="10" name="Round Diagonal Corner Rectangle 9">
            <a:extLst>
              <a:ext uri="{FF2B5EF4-FFF2-40B4-BE49-F238E27FC236}">
                <a16:creationId xmlns="" xmlns:a16="http://schemas.microsoft.com/office/drawing/2014/main" id="{0E41B754-845E-A148-8890-30E687067D9B}"/>
              </a:ext>
            </a:extLst>
          </p:cNvPr>
          <p:cNvSpPr/>
          <p:nvPr/>
        </p:nvSpPr>
        <p:spPr>
          <a:xfrm>
            <a:off x="3316140" y="5155186"/>
            <a:ext cx="4882286" cy="1008112"/>
          </a:xfrm>
          <a:prstGeom prst="round2Diag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rPr>
              <a:t>Μάρτυρας βίας στην οικογένεια </a:t>
            </a:r>
            <a:endParaRPr lang="el-GR"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1656913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to="" calcmode="lin" valueType="num">
                                      <p:cBhvr>
                                        <p:cTn id="7" dur="1" fill="hold"/>
                                        <p:tgtEl>
                                          <p:spTgt spid="10"/>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to="" calcmode="lin" valueType="num">
                                      <p:cBhvr>
                                        <p:cTn id="10" dur="1" fill="hold"/>
                                        <p:tgtEl>
                                          <p:spTgt spid="6"/>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 to="" calcmode="lin" valueType="num">
                                      <p:cBhvr>
                                        <p:cTn id="13" dur="1" fill="hold"/>
                                        <p:tgtEl>
                                          <p:spTgt spid="7"/>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 to="" calcmode="lin" valueType="num">
                                      <p:cBhvr>
                                        <p:cTn id="16" dur="1" fill="hold"/>
                                        <p:tgtEl>
                                          <p:spTgt spid="8"/>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to="" calcmode="lin" valueType="num">
                                      <p:cBhvr>
                                        <p:cTn id="19" dur="1" fill="hold"/>
                                        <p:tgtEl>
                                          <p:spTgt spid="5"/>
                                        </p:tgtEl>
                                        <p:attrNameLst>
                                          <p:attrName/>
                                        </p:attrNameLst>
                                      </p:cBhvr>
                                    </p:anim>
                                  </p:childTnLst>
                                </p:cTn>
                              </p:par>
                              <p:par>
                                <p:cTn id="20" presetID="24"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 to="" calcmode="lin" valueType="num">
                                      <p:cBhvr>
                                        <p:cTn id="22" dur="1" fill="hold"/>
                                        <p:tgtEl>
                                          <p:spTgt spid="4"/>
                                        </p:tgtEl>
                                        <p:attrNameLst>
                                          <p:attrName/>
                                        </p:attrNameLst>
                                      </p:cBhvr>
                                    </p:anim>
                                  </p:childTnLst>
                                </p:cTn>
                              </p:par>
                              <p:par>
                                <p:cTn id="23" presetID="24"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 to="" calcmode="lin" valueType="num">
                                      <p:cBhvr>
                                        <p:cTn id="25" dur="1" fill="hold"/>
                                        <p:tgtEl>
                                          <p:spTgt spid="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Σωματική βία</a:t>
            </a:r>
            <a:endParaRPr lang="en-US" dirty="0"/>
          </a:p>
        </p:txBody>
      </p:sp>
      <p:sp>
        <p:nvSpPr>
          <p:cNvPr id="3" name="Content Placeholder 2"/>
          <p:cNvSpPr>
            <a:spLocks noGrp="1"/>
          </p:cNvSpPr>
          <p:nvPr>
            <p:ph idx="1"/>
          </p:nvPr>
        </p:nvSpPr>
        <p:spPr/>
        <p:txBody>
          <a:bodyPr>
            <a:noAutofit/>
          </a:bodyPr>
          <a:lstStyle/>
          <a:p>
            <a:r>
              <a:rPr lang="el-GR" sz="2200" dirty="0">
                <a:solidFill>
                  <a:schemeClr val="accent1">
                    <a:lumMod val="75000"/>
                  </a:schemeClr>
                </a:solidFill>
              </a:rPr>
              <a:t>περιλαμβάνει </a:t>
            </a:r>
            <a:r>
              <a:rPr lang="el-GR" sz="2200" b="1" dirty="0">
                <a:solidFill>
                  <a:schemeClr val="accent1">
                    <a:lumMod val="75000"/>
                  </a:schemeClr>
                </a:solidFill>
              </a:rPr>
              <a:t>θανατηφόρα και μη θανατηφόρα σωματική </a:t>
            </a:r>
            <a:r>
              <a:rPr lang="el-GR" sz="2200" b="1" dirty="0" smtClean="0">
                <a:solidFill>
                  <a:schemeClr val="accent1">
                    <a:lumMod val="75000"/>
                  </a:schemeClr>
                </a:solidFill>
              </a:rPr>
              <a:t>βία</a:t>
            </a:r>
          </a:p>
          <a:p>
            <a:pPr marL="0" indent="0">
              <a:buNone/>
            </a:pPr>
            <a:r>
              <a:rPr lang="el-GR" sz="2200" dirty="0" smtClean="0"/>
              <a:t>Περιλαμβάνει</a:t>
            </a:r>
            <a:r>
              <a:rPr lang="en-US" sz="2200" dirty="0" smtClean="0"/>
              <a:t>: </a:t>
            </a:r>
          </a:p>
          <a:p>
            <a:r>
              <a:rPr lang="el-GR" sz="2200" dirty="0"/>
              <a:t>κάθε σωματική τιμωρία και κάθε άλλη μορφή βασανιστηρίων, σκληρής, απάνθρωπης ή ταπεινωτικής μεταχείρισης ή τιμωρίας</a:t>
            </a:r>
          </a:p>
          <a:p>
            <a:r>
              <a:rPr lang="el-GR" sz="2200" dirty="0"/>
              <a:t>σωματικός εκφοβισμός και απειλή από ενήλικες και άλλα παιδιά.</a:t>
            </a:r>
          </a:p>
          <a:p>
            <a:r>
              <a:rPr lang="el-GR" sz="2200" dirty="0"/>
              <a:t>Τα παιδιά με αναπηρία ενδέχεται να υποστούν συγκεκριμένες μορφές σωματικής βίας</a:t>
            </a:r>
          </a:p>
          <a:p>
            <a:pPr lvl="1"/>
            <a:r>
              <a:rPr lang="el-GR" sz="1800" dirty="0"/>
              <a:t>αναγκαστική </a:t>
            </a:r>
            <a:r>
              <a:rPr lang="el-GR" sz="1800" dirty="0" smtClean="0"/>
              <a:t>στείρωση/ κλητοριδοκτομή, </a:t>
            </a:r>
            <a:r>
              <a:rPr lang="el-GR" sz="1800" dirty="0"/>
              <a:t>ιδιαίτερα κορίτσια</a:t>
            </a:r>
          </a:p>
          <a:p>
            <a:pPr lvl="1"/>
            <a:r>
              <a:rPr lang="el-GR" sz="1800" dirty="0"/>
              <a:t>βία με το πρόσχημα της θεραπείας (για παράδειγμα </a:t>
            </a:r>
            <a:r>
              <a:rPr lang="el-GR" sz="1800" dirty="0" err="1"/>
              <a:t>ηλεκτροσπασμοθεραπεία</a:t>
            </a:r>
            <a:r>
              <a:rPr lang="el-GR" sz="1800" dirty="0"/>
              <a:t> (ECT) και ηλεκτροπληξία που χρησιμοποιείται ως «θεραπεία </a:t>
            </a:r>
            <a:r>
              <a:rPr lang="el-GR" sz="1800" dirty="0" err="1" smtClean="0"/>
              <a:t>συναιτισμού</a:t>
            </a:r>
            <a:r>
              <a:rPr lang="el-GR" sz="1800" dirty="0" smtClean="0"/>
              <a:t>» </a:t>
            </a:r>
            <a:r>
              <a:rPr lang="el-GR" sz="1800" dirty="0"/>
              <a:t>για τον έλεγχο της συμπεριφοράς των παιδιών)</a:t>
            </a:r>
          </a:p>
          <a:p>
            <a:pPr lvl="1"/>
            <a:r>
              <a:rPr lang="el-GR" sz="1800" dirty="0"/>
              <a:t>εσκεμμένη αύξηση των αναπηριών στα παιδιά με σκοπό την εκμετάλλευσή τους για επαιτεία στους δρόμους ή </a:t>
            </a:r>
            <a:r>
              <a:rPr lang="el-GR" sz="1800" dirty="0" smtClean="0"/>
              <a:t>άλλους συναφείς λόγους</a:t>
            </a:r>
            <a:endParaRPr lang="en-US" sz="1800" dirty="0"/>
          </a:p>
        </p:txBody>
      </p:sp>
    </p:spTree>
  </p:cSld>
  <p:clrMapOvr>
    <a:masterClrMapping/>
  </p:clrMapOvr>
  <p:transition>
    <p:spli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Συνεχές σωματική βία </a:t>
            </a:r>
            <a:endParaRPr lang="el-GR" dirty="0"/>
          </a:p>
        </p:txBody>
      </p:sp>
      <p:graphicFrame>
        <p:nvGraphicFramePr>
          <p:cNvPr id="4" name="Diagram 3">
            <a:extLst>
              <a:ext uri="{FF2B5EF4-FFF2-40B4-BE49-F238E27FC236}">
                <a16:creationId xmlns="" xmlns:a16="http://schemas.microsoft.com/office/drawing/2014/main" id="{07927E5E-C2A0-D24D-974A-029EEC2CE9F1}"/>
              </a:ext>
            </a:extLst>
          </p:cNvPr>
          <p:cNvGraphicFramePr/>
          <p:nvPr>
            <p:extLst>
              <p:ext uri="{D42A27DB-BD31-4B8C-83A1-F6EECF244321}">
                <p14:modId xmlns="" xmlns:p14="http://schemas.microsoft.com/office/powerpoint/2010/main" val="2819012651"/>
              </p:ext>
            </p:extLst>
          </p:nvPr>
        </p:nvGraphicFramePr>
        <p:xfrm>
          <a:off x="685799" y="1570099"/>
          <a:ext cx="10733809"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ight Arrow 4">
            <a:extLst>
              <a:ext uri="{FF2B5EF4-FFF2-40B4-BE49-F238E27FC236}">
                <a16:creationId xmlns="" xmlns:a16="http://schemas.microsoft.com/office/drawing/2014/main" id="{6202538B-54FB-C84A-8D5D-75A1A76AE5C1}"/>
              </a:ext>
            </a:extLst>
          </p:cNvPr>
          <p:cNvSpPr/>
          <p:nvPr/>
        </p:nvSpPr>
        <p:spPr>
          <a:xfrm>
            <a:off x="1984734" y="5634099"/>
            <a:ext cx="8135938" cy="5048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dirty="0"/>
          </a:p>
        </p:txBody>
      </p:sp>
    </p:spTree>
    <p:extLst>
      <p:ext uri="{BB962C8B-B14F-4D97-AF65-F5344CB8AC3E}">
        <p14:creationId xmlns="" xmlns:p14="http://schemas.microsoft.com/office/powerpoint/2010/main" val="1537198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graphicEl>
                                              <a:dgm id="{851605BD-B8CD-48E0-8D81-E13A375CB923}"/>
                                            </p:graphicEl>
                                          </p:spTgt>
                                        </p:tgtEl>
                                        <p:attrNameLst>
                                          <p:attrName>style.visibility</p:attrName>
                                        </p:attrNameLst>
                                      </p:cBhvr>
                                      <p:to>
                                        <p:strVal val="visible"/>
                                      </p:to>
                                    </p:set>
                                    <p:anim calcmode="lin" valueType="num">
                                      <p:cBhvr>
                                        <p:cTn id="7" dur="500" fill="hold"/>
                                        <p:tgtEl>
                                          <p:spTgt spid="4">
                                            <p:graphicEl>
                                              <a:dgm id="{851605BD-B8CD-48E0-8D81-E13A375CB923}"/>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851605BD-B8CD-48E0-8D81-E13A375CB923}"/>
                                            </p:graphicEl>
                                          </p:spTgt>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4">
                                            <p:graphicEl>
                                              <a:dgm id="{7CBEB7DD-5141-4B8C-9FDC-665588828482}"/>
                                            </p:graphicEl>
                                          </p:spTgt>
                                        </p:tgtEl>
                                        <p:attrNameLst>
                                          <p:attrName>style.visibility</p:attrName>
                                        </p:attrNameLst>
                                      </p:cBhvr>
                                      <p:to>
                                        <p:strVal val="visible"/>
                                      </p:to>
                                    </p:set>
                                    <p:anim calcmode="lin" valueType="num">
                                      <p:cBhvr>
                                        <p:cTn id="12" dur="500" fill="hold"/>
                                        <p:tgtEl>
                                          <p:spTgt spid="4">
                                            <p:graphicEl>
                                              <a:dgm id="{7CBEB7DD-5141-4B8C-9FDC-665588828482}"/>
                                            </p:graphicEl>
                                          </p:spTgt>
                                        </p:tgtEl>
                                        <p:attrNameLst>
                                          <p:attrName>ppt_w</p:attrName>
                                        </p:attrNameLst>
                                      </p:cBhvr>
                                      <p:tavLst>
                                        <p:tav tm="0">
                                          <p:val>
                                            <p:fltVal val="0"/>
                                          </p:val>
                                        </p:tav>
                                        <p:tav tm="100000">
                                          <p:val>
                                            <p:strVal val="#ppt_w"/>
                                          </p:val>
                                        </p:tav>
                                      </p:tavLst>
                                    </p:anim>
                                    <p:anim calcmode="lin" valueType="num">
                                      <p:cBhvr>
                                        <p:cTn id="13" dur="500" fill="hold"/>
                                        <p:tgtEl>
                                          <p:spTgt spid="4">
                                            <p:graphicEl>
                                              <a:dgm id="{7CBEB7DD-5141-4B8C-9FDC-665588828482}"/>
                                            </p:graphicEl>
                                          </p:spTgt>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4">
                                            <p:graphicEl>
                                              <a:dgm id="{5647EEB3-B587-4D65-8EC7-96E7C85660E2}"/>
                                            </p:graphicEl>
                                          </p:spTgt>
                                        </p:tgtEl>
                                        <p:attrNameLst>
                                          <p:attrName>style.visibility</p:attrName>
                                        </p:attrNameLst>
                                      </p:cBhvr>
                                      <p:to>
                                        <p:strVal val="visible"/>
                                      </p:to>
                                    </p:set>
                                    <p:anim calcmode="lin" valueType="num">
                                      <p:cBhvr>
                                        <p:cTn id="17" dur="500" fill="hold"/>
                                        <p:tgtEl>
                                          <p:spTgt spid="4">
                                            <p:graphicEl>
                                              <a:dgm id="{5647EEB3-B587-4D65-8EC7-96E7C85660E2}"/>
                                            </p:graphicEl>
                                          </p:spTgt>
                                        </p:tgtEl>
                                        <p:attrNameLst>
                                          <p:attrName>ppt_w</p:attrName>
                                        </p:attrNameLst>
                                      </p:cBhvr>
                                      <p:tavLst>
                                        <p:tav tm="0">
                                          <p:val>
                                            <p:fltVal val="0"/>
                                          </p:val>
                                        </p:tav>
                                        <p:tav tm="100000">
                                          <p:val>
                                            <p:strVal val="#ppt_w"/>
                                          </p:val>
                                        </p:tav>
                                      </p:tavLst>
                                    </p:anim>
                                    <p:anim calcmode="lin" valueType="num">
                                      <p:cBhvr>
                                        <p:cTn id="18" dur="500" fill="hold"/>
                                        <p:tgtEl>
                                          <p:spTgt spid="4">
                                            <p:graphicEl>
                                              <a:dgm id="{5647EEB3-B587-4D65-8EC7-96E7C85660E2}"/>
                                            </p:graphicEl>
                                          </p:spTgt>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4">
                                            <p:graphicEl>
                                              <a:dgm id="{19A87325-43D7-4D5B-8F72-C7CCF228A17B}"/>
                                            </p:graphicEl>
                                          </p:spTgt>
                                        </p:tgtEl>
                                        <p:attrNameLst>
                                          <p:attrName>style.visibility</p:attrName>
                                        </p:attrNameLst>
                                      </p:cBhvr>
                                      <p:to>
                                        <p:strVal val="visible"/>
                                      </p:to>
                                    </p:set>
                                    <p:anim calcmode="lin" valueType="num">
                                      <p:cBhvr>
                                        <p:cTn id="22" dur="500" fill="hold"/>
                                        <p:tgtEl>
                                          <p:spTgt spid="4">
                                            <p:graphicEl>
                                              <a:dgm id="{19A87325-43D7-4D5B-8F72-C7CCF228A17B}"/>
                                            </p:graphicEl>
                                          </p:spTgt>
                                        </p:tgtEl>
                                        <p:attrNameLst>
                                          <p:attrName>ppt_w</p:attrName>
                                        </p:attrNameLst>
                                      </p:cBhvr>
                                      <p:tavLst>
                                        <p:tav tm="0">
                                          <p:val>
                                            <p:fltVal val="0"/>
                                          </p:val>
                                        </p:tav>
                                        <p:tav tm="100000">
                                          <p:val>
                                            <p:strVal val="#ppt_w"/>
                                          </p:val>
                                        </p:tav>
                                      </p:tavLst>
                                    </p:anim>
                                    <p:anim calcmode="lin" valueType="num">
                                      <p:cBhvr>
                                        <p:cTn id="23" dur="500" fill="hold"/>
                                        <p:tgtEl>
                                          <p:spTgt spid="4">
                                            <p:graphicEl>
                                              <a:dgm id="{19A87325-43D7-4D5B-8F72-C7CCF228A17B}"/>
                                            </p:graphicEl>
                                          </p:spTgt>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4">
                                            <p:graphicEl>
                                              <a:dgm id="{63001169-7F07-469A-AAD6-69935245173A}"/>
                                            </p:graphicEl>
                                          </p:spTgt>
                                        </p:tgtEl>
                                        <p:attrNameLst>
                                          <p:attrName>style.visibility</p:attrName>
                                        </p:attrNameLst>
                                      </p:cBhvr>
                                      <p:to>
                                        <p:strVal val="visible"/>
                                      </p:to>
                                    </p:set>
                                    <p:anim calcmode="lin" valueType="num">
                                      <p:cBhvr>
                                        <p:cTn id="27" dur="500" fill="hold"/>
                                        <p:tgtEl>
                                          <p:spTgt spid="4">
                                            <p:graphicEl>
                                              <a:dgm id="{63001169-7F07-469A-AAD6-69935245173A}"/>
                                            </p:graphicEl>
                                          </p:spTgt>
                                        </p:tgtEl>
                                        <p:attrNameLst>
                                          <p:attrName>ppt_w</p:attrName>
                                        </p:attrNameLst>
                                      </p:cBhvr>
                                      <p:tavLst>
                                        <p:tav tm="0">
                                          <p:val>
                                            <p:fltVal val="0"/>
                                          </p:val>
                                        </p:tav>
                                        <p:tav tm="100000">
                                          <p:val>
                                            <p:strVal val="#ppt_w"/>
                                          </p:val>
                                        </p:tav>
                                      </p:tavLst>
                                    </p:anim>
                                    <p:anim calcmode="lin" valueType="num">
                                      <p:cBhvr>
                                        <p:cTn id="28" dur="500" fill="hold"/>
                                        <p:tgtEl>
                                          <p:spTgt spid="4">
                                            <p:graphicEl>
                                              <a:dgm id="{63001169-7F07-469A-AAD6-69935245173A}"/>
                                            </p:graphicEl>
                                          </p:spTgt>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4">
                                            <p:graphicEl>
                                              <a:dgm id="{992C646E-EC8C-4B4A-BBFC-4151AB0A0BA6}"/>
                                            </p:graphicEl>
                                          </p:spTgt>
                                        </p:tgtEl>
                                        <p:attrNameLst>
                                          <p:attrName>style.visibility</p:attrName>
                                        </p:attrNameLst>
                                      </p:cBhvr>
                                      <p:to>
                                        <p:strVal val="visible"/>
                                      </p:to>
                                    </p:set>
                                    <p:anim calcmode="lin" valueType="num">
                                      <p:cBhvr>
                                        <p:cTn id="32" dur="500" fill="hold"/>
                                        <p:tgtEl>
                                          <p:spTgt spid="4">
                                            <p:graphicEl>
                                              <a:dgm id="{992C646E-EC8C-4B4A-BBFC-4151AB0A0BA6}"/>
                                            </p:graphicEl>
                                          </p:spTgt>
                                        </p:tgtEl>
                                        <p:attrNameLst>
                                          <p:attrName>ppt_w</p:attrName>
                                        </p:attrNameLst>
                                      </p:cBhvr>
                                      <p:tavLst>
                                        <p:tav tm="0">
                                          <p:val>
                                            <p:fltVal val="0"/>
                                          </p:val>
                                        </p:tav>
                                        <p:tav tm="100000">
                                          <p:val>
                                            <p:strVal val="#ppt_w"/>
                                          </p:val>
                                        </p:tav>
                                      </p:tavLst>
                                    </p:anim>
                                    <p:anim calcmode="lin" valueType="num">
                                      <p:cBhvr>
                                        <p:cTn id="33" dur="500" fill="hold"/>
                                        <p:tgtEl>
                                          <p:spTgt spid="4">
                                            <p:graphicEl>
                                              <a:dgm id="{992C646E-EC8C-4B4A-BBFC-4151AB0A0BA6}"/>
                                            </p:graphicEl>
                                          </p:spTgt>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4">
                                            <p:graphicEl>
                                              <a:dgm id="{E3AD7F03-A539-47AD-B371-8D0E964B86BF}"/>
                                            </p:graphicEl>
                                          </p:spTgt>
                                        </p:tgtEl>
                                        <p:attrNameLst>
                                          <p:attrName>style.visibility</p:attrName>
                                        </p:attrNameLst>
                                      </p:cBhvr>
                                      <p:to>
                                        <p:strVal val="visible"/>
                                      </p:to>
                                    </p:set>
                                    <p:anim calcmode="lin" valueType="num">
                                      <p:cBhvr>
                                        <p:cTn id="37" dur="500" fill="hold"/>
                                        <p:tgtEl>
                                          <p:spTgt spid="4">
                                            <p:graphicEl>
                                              <a:dgm id="{E3AD7F03-A539-47AD-B371-8D0E964B86BF}"/>
                                            </p:graphicEl>
                                          </p:spTgt>
                                        </p:tgtEl>
                                        <p:attrNameLst>
                                          <p:attrName>ppt_w</p:attrName>
                                        </p:attrNameLst>
                                      </p:cBhvr>
                                      <p:tavLst>
                                        <p:tav tm="0">
                                          <p:val>
                                            <p:fltVal val="0"/>
                                          </p:val>
                                        </p:tav>
                                        <p:tav tm="100000">
                                          <p:val>
                                            <p:strVal val="#ppt_w"/>
                                          </p:val>
                                        </p:tav>
                                      </p:tavLst>
                                    </p:anim>
                                    <p:anim calcmode="lin" valueType="num">
                                      <p:cBhvr>
                                        <p:cTn id="38" dur="500" fill="hold"/>
                                        <p:tgtEl>
                                          <p:spTgt spid="4">
                                            <p:graphicEl>
                                              <a:dgm id="{E3AD7F03-A539-47AD-B371-8D0E964B86BF}"/>
                                            </p:graphicEl>
                                          </p:spTgt>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4">
                                            <p:graphicEl>
                                              <a:dgm id="{0BF7455A-97F5-4479-8DBE-A37F552966CF}"/>
                                            </p:graphicEl>
                                          </p:spTgt>
                                        </p:tgtEl>
                                        <p:attrNameLst>
                                          <p:attrName>style.visibility</p:attrName>
                                        </p:attrNameLst>
                                      </p:cBhvr>
                                      <p:to>
                                        <p:strVal val="visible"/>
                                      </p:to>
                                    </p:set>
                                    <p:anim calcmode="lin" valueType="num">
                                      <p:cBhvr>
                                        <p:cTn id="42" dur="500" fill="hold"/>
                                        <p:tgtEl>
                                          <p:spTgt spid="4">
                                            <p:graphicEl>
                                              <a:dgm id="{0BF7455A-97F5-4479-8DBE-A37F552966CF}"/>
                                            </p:graphicEl>
                                          </p:spTgt>
                                        </p:tgtEl>
                                        <p:attrNameLst>
                                          <p:attrName>ppt_w</p:attrName>
                                        </p:attrNameLst>
                                      </p:cBhvr>
                                      <p:tavLst>
                                        <p:tav tm="0">
                                          <p:val>
                                            <p:fltVal val="0"/>
                                          </p:val>
                                        </p:tav>
                                        <p:tav tm="100000">
                                          <p:val>
                                            <p:strVal val="#ppt_w"/>
                                          </p:val>
                                        </p:tav>
                                      </p:tavLst>
                                    </p:anim>
                                    <p:anim calcmode="lin" valueType="num">
                                      <p:cBhvr>
                                        <p:cTn id="43" dur="500" fill="hold"/>
                                        <p:tgtEl>
                                          <p:spTgt spid="4">
                                            <p:graphicEl>
                                              <a:dgm id="{0BF7455A-97F5-4479-8DBE-A37F552966CF}"/>
                                            </p:graphicEl>
                                          </p:spTgt>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3" presetClass="entr" presetSubtype="16" fill="hold" grpId="0" nodeType="afterEffect">
                                  <p:stCondLst>
                                    <p:cond delay="0"/>
                                  </p:stCondLst>
                                  <p:childTnLst>
                                    <p:set>
                                      <p:cBhvr>
                                        <p:cTn id="46" dur="1" fill="hold">
                                          <p:stCondLst>
                                            <p:cond delay="0"/>
                                          </p:stCondLst>
                                        </p:cTn>
                                        <p:tgtEl>
                                          <p:spTgt spid="4">
                                            <p:graphicEl>
                                              <a:dgm id="{C3110282-B9DC-4EBE-A59B-5E45A5163BB3}"/>
                                            </p:graphicEl>
                                          </p:spTgt>
                                        </p:tgtEl>
                                        <p:attrNameLst>
                                          <p:attrName>style.visibility</p:attrName>
                                        </p:attrNameLst>
                                      </p:cBhvr>
                                      <p:to>
                                        <p:strVal val="visible"/>
                                      </p:to>
                                    </p:set>
                                    <p:anim calcmode="lin" valueType="num">
                                      <p:cBhvr>
                                        <p:cTn id="47" dur="500" fill="hold"/>
                                        <p:tgtEl>
                                          <p:spTgt spid="4">
                                            <p:graphicEl>
                                              <a:dgm id="{C3110282-B9DC-4EBE-A59B-5E45A5163BB3}"/>
                                            </p:graphicEl>
                                          </p:spTgt>
                                        </p:tgtEl>
                                        <p:attrNameLst>
                                          <p:attrName>ppt_w</p:attrName>
                                        </p:attrNameLst>
                                      </p:cBhvr>
                                      <p:tavLst>
                                        <p:tav tm="0">
                                          <p:val>
                                            <p:fltVal val="0"/>
                                          </p:val>
                                        </p:tav>
                                        <p:tav tm="100000">
                                          <p:val>
                                            <p:strVal val="#ppt_w"/>
                                          </p:val>
                                        </p:tav>
                                      </p:tavLst>
                                    </p:anim>
                                    <p:anim calcmode="lin" valueType="num">
                                      <p:cBhvr>
                                        <p:cTn id="48" dur="500" fill="hold"/>
                                        <p:tgtEl>
                                          <p:spTgt spid="4">
                                            <p:graphicEl>
                                              <a:dgm id="{C3110282-B9DC-4EBE-A59B-5E45A5163BB3}"/>
                                            </p:graphicEl>
                                          </p:spTgt>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3" presetClass="entr" presetSubtype="16" fill="hold" grpId="0" nodeType="afterEffect">
                                  <p:stCondLst>
                                    <p:cond delay="0"/>
                                  </p:stCondLst>
                                  <p:childTnLst>
                                    <p:set>
                                      <p:cBhvr>
                                        <p:cTn id="51" dur="1" fill="hold">
                                          <p:stCondLst>
                                            <p:cond delay="0"/>
                                          </p:stCondLst>
                                        </p:cTn>
                                        <p:tgtEl>
                                          <p:spTgt spid="4">
                                            <p:graphicEl>
                                              <a:dgm id="{5983F6C5-D447-4DC7-A99D-5E68D9B30F84}"/>
                                            </p:graphicEl>
                                          </p:spTgt>
                                        </p:tgtEl>
                                        <p:attrNameLst>
                                          <p:attrName>style.visibility</p:attrName>
                                        </p:attrNameLst>
                                      </p:cBhvr>
                                      <p:to>
                                        <p:strVal val="visible"/>
                                      </p:to>
                                    </p:set>
                                    <p:anim calcmode="lin" valueType="num">
                                      <p:cBhvr>
                                        <p:cTn id="52" dur="500" fill="hold"/>
                                        <p:tgtEl>
                                          <p:spTgt spid="4">
                                            <p:graphicEl>
                                              <a:dgm id="{5983F6C5-D447-4DC7-A99D-5E68D9B30F84}"/>
                                            </p:graphicEl>
                                          </p:spTgt>
                                        </p:tgtEl>
                                        <p:attrNameLst>
                                          <p:attrName>ppt_w</p:attrName>
                                        </p:attrNameLst>
                                      </p:cBhvr>
                                      <p:tavLst>
                                        <p:tav tm="0">
                                          <p:val>
                                            <p:fltVal val="0"/>
                                          </p:val>
                                        </p:tav>
                                        <p:tav tm="100000">
                                          <p:val>
                                            <p:strVal val="#ppt_w"/>
                                          </p:val>
                                        </p:tav>
                                      </p:tavLst>
                                    </p:anim>
                                    <p:anim calcmode="lin" valueType="num">
                                      <p:cBhvr>
                                        <p:cTn id="53" dur="500" fill="hold"/>
                                        <p:tgtEl>
                                          <p:spTgt spid="4">
                                            <p:graphicEl>
                                              <a:dgm id="{5983F6C5-D447-4DC7-A99D-5E68D9B30F84}"/>
                                            </p:graphicEl>
                                          </p:spTgt>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3" presetClass="entr" presetSubtype="16" fill="hold" grpId="0" nodeType="afterEffect">
                                  <p:stCondLst>
                                    <p:cond delay="0"/>
                                  </p:stCondLst>
                                  <p:childTnLst>
                                    <p:set>
                                      <p:cBhvr>
                                        <p:cTn id="56" dur="1" fill="hold">
                                          <p:stCondLst>
                                            <p:cond delay="0"/>
                                          </p:stCondLst>
                                        </p:cTn>
                                        <p:tgtEl>
                                          <p:spTgt spid="4">
                                            <p:graphicEl>
                                              <a:dgm id="{EEDD83E1-90F5-46AE-953D-F38EA406DDA4}"/>
                                            </p:graphicEl>
                                          </p:spTgt>
                                        </p:tgtEl>
                                        <p:attrNameLst>
                                          <p:attrName>style.visibility</p:attrName>
                                        </p:attrNameLst>
                                      </p:cBhvr>
                                      <p:to>
                                        <p:strVal val="visible"/>
                                      </p:to>
                                    </p:set>
                                    <p:anim calcmode="lin" valueType="num">
                                      <p:cBhvr>
                                        <p:cTn id="57" dur="500" fill="hold"/>
                                        <p:tgtEl>
                                          <p:spTgt spid="4">
                                            <p:graphicEl>
                                              <a:dgm id="{EEDD83E1-90F5-46AE-953D-F38EA406DDA4}"/>
                                            </p:graphicEl>
                                          </p:spTgt>
                                        </p:tgtEl>
                                        <p:attrNameLst>
                                          <p:attrName>ppt_w</p:attrName>
                                        </p:attrNameLst>
                                      </p:cBhvr>
                                      <p:tavLst>
                                        <p:tav tm="0">
                                          <p:val>
                                            <p:fltVal val="0"/>
                                          </p:val>
                                        </p:tav>
                                        <p:tav tm="100000">
                                          <p:val>
                                            <p:strVal val="#ppt_w"/>
                                          </p:val>
                                        </p:tav>
                                      </p:tavLst>
                                    </p:anim>
                                    <p:anim calcmode="lin" valueType="num">
                                      <p:cBhvr>
                                        <p:cTn id="58" dur="500" fill="hold"/>
                                        <p:tgtEl>
                                          <p:spTgt spid="4">
                                            <p:graphicEl>
                                              <a:dgm id="{EEDD83E1-90F5-46AE-953D-F38EA406DDA4}"/>
                                            </p:graphicEl>
                                          </p:spTgt>
                                        </p:tgtEl>
                                        <p:attrNameLst>
                                          <p:attrName>ppt_h</p:attrName>
                                        </p:attrNameLst>
                                      </p:cBhvr>
                                      <p:tavLst>
                                        <p:tav tm="0">
                                          <p:val>
                                            <p:fltVal val="0"/>
                                          </p:val>
                                        </p:tav>
                                        <p:tav tm="100000">
                                          <p:val>
                                            <p:strVal val="#ppt_h"/>
                                          </p:val>
                                        </p:tav>
                                      </p:tavLst>
                                    </p:anim>
                                  </p:childTnLst>
                                </p:cTn>
                              </p:par>
                            </p:childTnLst>
                          </p:cTn>
                        </p:par>
                        <p:par>
                          <p:cTn id="59" fill="hold">
                            <p:stCondLst>
                              <p:cond delay="5500"/>
                            </p:stCondLst>
                            <p:childTnLst>
                              <p:par>
                                <p:cTn id="60" presetID="23" presetClass="entr" presetSubtype="16" fill="hold" grpId="0" nodeType="afterEffect">
                                  <p:stCondLst>
                                    <p:cond delay="0"/>
                                  </p:stCondLst>
                                  <p:childTnLst>
                                    <p:set>
                                      <p:cBhvr>
                                        <p:cTn id="61" dur="1" fill="hold">
                                          <p:stCondLst>
                                            <p:cond delay="0"/>
                                          </p:stCondLst>
                                        </p:cTn>
                                        <p:tgtEl>
                                          <p:spTgt spid="4">
                                            <p:graphicEl>
                                              <a:dgm id="{089B715C-806E-4577-B9A3-0F83CE543AB5}"/>
                                            </p:graphicEl>
                                          </p:spTgt>
                                        </p:tgtEl>
                                        <p:attrNameLst>
                                          <p:attrName>style.visibility</p:attrName>
                                        </p:attrNameLst>
                                      </p:cBhvr>
                                      <p:to>
                                        <p:strVal val="visible"/>
                                      </p:to>
                                    </p:set>
                                    <p:anim calcmode="lin" valueType="num">
                                      <p:cBhvr>
                                        <p:cTn id="62" dur="500" fill="hold"/>
                                        <p:tgtEl>
                                          <p:spTgt spid="4">
                                            <p:graphicEl>
                                              <a:dgm id="{089B715C-806E-4577-B9A3-0F83CE543AB5}"/>
                                            </p:graphicEl>
                                          </p:spTgt>
                                        </p:tgtEl>
                                        <p:attrNameLst>
                                          <p:attrName>ppt_w</p:attrName>
                                        </p:attrNameLst>
                                      </p:cBhvr>
                                      <p:tavLst>
                                        <p:tav tm="0">
                                          <p:val>
                                            <p:fltVal val="0"/>
                                          </p:val>
                                        </p:tav>
                                        <p:tav tm="100000">
                                          <p:val>
                                            <p:strVal val="#ppt_w"/>
                                          </p:val>
                                        </p:tav>
                                      </p:tavLst>
                                    </p:anim>
                                    <p:anim calcmode="lin" valueType="num">
                                      <p:cBhvr>
                                        <p:cTn id="63" dur="500" fill="hold"/>
                                        <p:tgtEl>
                                          <p:spTgt spid="4">
                                            <p:graphicEl>
                                              <a:dgm id="{089B715C-806E-4577-B9A3-0F83CE543AB5}"/>
                                            </p:graphicEl>
                                          </p:spTgt>
                                        </p:tgtEl>
                                        <p:attrNameLst>
                                          <p:attrName>ppt_h</p:attrName>
                                        </p:attrNameLst>
                                      </p:cBhvr>
                                      <p:tavLst>
                                        <p:tav tm="0">
                                          <p:val>
                                            <p:fltVal val="0"/>
                                          </p:val>
                                        </p:tav>
                                        <p:tav tm="100000">
                                          <p:val>
                                            <p:strVal val="#ppt_h"/>
                                          </p:val>
                                        </p:tav>
                                      </p:tavLst>
                                    </p:anim>
                                  </p:childTnLst>
                                </p:cTn>
                              </p:par>
                            </p:childTnLst>
                          </p:cTn>
                        </p:par>
                        <p:par>
                          <p:cTn id="64" fill="hold">
                            <p:stCondLst>
                              <p:cond delay="6000"/>
                            </p:stCondLst>
                            <p:childTnLst>
                              <p:par>
                                <p:cTn id="65" presetID="23" presetClass="entr" presetSubtype="16" fill="hold" grpId="0" nodeType="afterEffect">
                                  <p:stCondLst>
                                    <p:cond delay="0"/>
                                  </p:stCondLst>
                                  <p:childTnLst>
                                    <p:set>
                                      <p:cBhvr>
                                        <p:cTn id="66" dur="1" fill="hold">
                                          <p:stCondLst>
                                            <p:cond delay="0"/>
                                          </p:stCondLst>
                                        </p:cTn>
                                        <p:tgtEl>
                                          <p:spTgt spid="4">
                                            <p:graphicEl>
                                              <a:dgm id="{9C048E29-A479-4E59-987E-1FF4A8415F25}"/>
                                            </p:graphicEl>
                                          </p:spTgt>
                                        </p:tgtEl>
                                        <p:attrNameLst>
                                          <p:attrName>style.visibility</p:attrName>
                                        </p:attrNameLst>
                                      </p:cBhvr>
                                      <p:to>
                                        <p:strVal val="visible"/>
                                      </p:to>
                                    </p:set>
                                    <p:anim calcmode="lin" valueType="num">
                                      <p:cBhvr>
                                        <p:cTn id="67" dur="500" fill="hold"/>
                                        <p:tgtEl>
                                          <p:spTgt spid="4">
                                            <p:graphicEl>
                                              <a:dgm id="{9C048E29-A479-4E59-987E-1FF4A8415F25}"/>
                                            </p:graphicEl>
                                          </p:spTgt>
                                        </p:tgtEl>
                                        <p:attrNameLst>
                                          <p:attrName>ppt_w</p:attrName>
                                        </p:attrNameLst>
                                      </p:cBhvr>
                                      <p:tavLst>
                                        <p:tav tm="0">
                                          <p:val>
                                            <p:fltVal val="0"/>
                                          </p:val>
                                        </p:tav>
                                        <p:tav tm="100000">
                                          <p:val>
                                            <p:strVal val="#ppt_w"/>
                                          </p:val>
                                        </p:tav>
                                      </p:tavLst>
                                    </p:anim>
                                    <p:anim calcmode="lin" valueType="num">
                                      <p:cBhvr>
                                        <p:cTn id="68" dur="500" fill="hold"/>
                                        <p:tgtEl>
                                          <p:spTgt spid="4">
                                            <p:graphicEl>
                                              <a:dgm id="{9C048E29-A479-4E59-987E-1FF4A8415F25}"/>
                                            </p:graphicEl>
                                          </p:spTgt>
                                        </p:tgtEl>
                                        <p:attrNameLst>
                                          <p:attrName>ppt_h</p:attrName>
                                        </p:attrNameLst>
                                      </p:cBhvr>
                                      <p:tavLst>
                                        <p:tav tm="0">
                                          <p:val>
                                            <p:fltVal val="0"/>
                                          </p:val>
                                        </p:tav>
                                        <p:tav tm="100000">
                                          <p:val>
                                            <p:strVal val="#ppt_h"/>
                                          </p:val>
                                        </p:tav>
                                      </p:tavLst>
                                    </p:anim>
                                  </p:childTnLst>
                                </p:cTn>
                              </p:par>
                            </p:childTnLst>
                          </p:cTn>
                        </p:par>
                        <p:par>
                          <p:cTn id="69" fill="hold">
                            <p:stCondLst>
                              <p:cond delay="6500"/>
                            </p:stCondLst>
                            <p:childTnLst>
                              <p:par>
                                <p:cTn id="70" presetID="23" presetClass="entr" presetSubtype="16" fill="hold" grpId="0" nodeType="afterEffect">
                                  <p:stCondLst>
                                    <p:cond delay="0"/>
                                  </p:stCondLst>
                                  <p:childTnLst>
                                    <p:set>
                                      <p:cBhvr>
                                        <p:cTn id="71" dur="1" fill="hold">
                                          <p:stCondLst>
                                            <p:cond delay="0"/>
                                          </p:stCondLst>
                                        </p:cTn>
                                        <p:tgtEl>
                                          <p:spTgt spid="4">
                                            <p:graphicEl>
                                              <a:dgm id="{8969D266-D75B-4954-8671-CDDAFB28CED2}"/>
                                            </p:graphicEl>
                                          </p:spTgt>
                                        </p:tgtEl>
                                        <p:attrNameLst>
                                          <p:attrName>style.visibility</p:attrName>
                                        </p:attrNameLst>
                                      </p:cBhvr>
                                      <p:to>
                                        <p:strVal val="visible"/>
                                      </p:to>
                                    </p:set>
                                    <p:anim calcmode="lin" valueType="num">
                                      <p:cBhvr>
                                        <p:cTn id="72" dur="500" fill="hold"/>
                                        <p:tgtEl>
                                          <p:spTgt spid="4">
                                            <p:graphicEl>
                                              <a:dgm id="{8969D266-D75B-4954-8671-CDDAFB28CED2}"/>
                                            </p:graphicEl>
                                          </p:spTgt>
                                        </p:tgtEl>
                                        <p:attrNameLst>
                                          <p:attrName>ppt_w</p:attrName>
                                        </p:attrNameLst>
                                      </p:cBhvr>
                                      <p:tavLst>
                                        <p:tav tm="0">
                                          <p:val>
                                            <p:fltVal val="0"/>
                                          </p:val>
                                        </p:tav>
                                        <p:tav tm="100000">
                                          <p:val>
                                            <p:strVal val="#ppt_w"/>
                                          </p:val>
                                        </p:tav>
                                      </p:tavLst>
                                    </p:anim>
                                    <p:anim calcmode="lin" valueType="num">
                                      <p:cBhvr>
                                        <p:cTn id="73" dur="500" fill="hold"/>
                                        <p:tgtEl>
                                          <p:spTgt spid="4">
                                            <p:graphicEl>
                                              <a:dgm id="{8969D266-D75B-4954-8671-CDDAFB28CED2}"/>
                                            </p:graphicEl>
                                          </p:spTgt>
                                        </p:tgtEl>
                                        <p:attrNameLst>
                                          <p:attrName>ppt_h</p:attrName>
                                        </p:attrNameLst>
                                      </p:cBhvr>
                                      <p:tavLst>
                                        <p:tav tm="0">
                                          <p:val>
                                            <p:fltVal val="0"/>
                                          </p:val>
                                        </p:tav>
                                        <p:tav tm="100000">
                                          <p:val>
                                            <p:strVal val="#ppt_h"/>
                                          </p:val>
                                        </p:tav>
                                      </p:tavLst>
                                    </p:anim>
                                  </p:childTnLst>
                                </p:cTn>
                              </p:par>
                              <p:par>
                                <p:cTn id="74" presetID="2" presetClass="entr" presetSubtype="8" fill="hold" grpId="0" nodeType="withEffect">
                                  <p:stCondLst>
                                    <p:cond delay="0"/>
                                  </p:stCondLst>
                                  <p:childTnLst>
                                    <p:set>
                                      <p:cBhvr>
                                        <p:cTn id="75" dur="1" fill="hold">
                                          <p:stCondLst>
                                            <p:cond delay="0"/>
                                          </p:stCondLst>
                                        </p:cTn>
                                        <p:tgtEl>
                                          <p:spTgt spid="5"/>
                                        </p:tgtEl>
                                        <p:attrNameLst>
                                          <p:attrName>style.visibility</p:attrName>
                                        </p:attrNameLst>
                                      </p:cBhvr>
                                      <p:to>
                                        <p:strVal val="visible"/>
                                      </p:to>
                                    </p:set>
                                    <p:anim calcmode="lin" valueType="num">
                                      <p:cBhvr additive="base">
                                        <p:cTn id="76" dur="2000" fill="hold"/>
                                        <p:tgtEl>
                                          <p:spTgt spid="5"/>
                                        </p:tgtEl>
                                        <p:attrNameLst>
                                          <p:attrName>ppt_x</p:attrName>
                                        </p:attrNameLst>
                                      </p:cBhvr>
                                      <p:tavLst>
                                        <p:tav tm="0">
                                          <p:val>
                                            <p:strVal val="0-#ppt_w/2"/>
                                          </p:val>
                                        </p:tav>
                                        <p:tav tm="100000">
                                          <p:val>
                                            <p:strVal val="#ppt_x"/>
                                          </p:val>
                                        </p:tav>
                                      </p:tavLst>
                                    </p:anim>
                                    <p:anim calcmode="lin" valueType="num">
                                      <p:cBhvr additive="base">
                                        <p:cTn id="77" dur="2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P spid="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 xmlns:a16="http://schemas.microsoft.com/office/drawing/2014/main" id="{8CD7141A-7C31-DF4D-B874-A6C95CDD96B5}"/>
              </a:ext>
            </a:extLst>
          </p:cNvPr>
          <p:cNvSpPr txBox="1">
            <a:spLocks noChangeArrowheads="1"/>
          </p:cNvSpPr>
          <p:nvPr/>
        </p:nvSpPr>
        <p:spPr>
          <a:xfrm>
            <a:off x="8102600" y="1550552"/>
            <a:ext cx="3924300" cy="4164448"/>
          </a:xfrm>
          <a:prstGeom prst="rect">
            <a:avLst/>
          </a:prstGeom>
          <a:solidFill>
            <a:schemeClr val="tx2">
              <a:lumMod val="20000"/>
              <a:lumOff val="80000"/>
            </a:schemeClr>
          </a:solidFill>
        </p:spPr>
        <p:txBody>
          <a:bodyPr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defRPr/>
            </a:pPr>
            <a:r>
              <a:rPr lang="el-GR" sz="2000" dirty="0">
                <a:latin typeface="Segoe UI Light" pitchFamily="34" charset="0"/>
                <a:cs typeface="Segoe UI Light" pitchFamily="34" charset="0"/>
              </a:rPr>
              <a:t>Οι επιπτώσεις της σωματικής κακοποίησης μπορεί να περιλαμβάνουν / είναι:</a:t>
            </a:r>
          </a:p>
          <a:p>
            <a:pPr>
              <a:defRPr/>
            </a:pPr>
            <a:r>
              <a:rPr lang="el-GR" sz="2000" dirty="0">
                <a:latin typeface="Segoe UI Light" pitchFamily="34" charset="0"/>
                <a:cs typeface="Segoe UI Light" pitchFamily="34" charset="0"/>
              </a:rPr>
              <a:t> όλων των ειδών </a:t>
            </a:r>
            <a:r>
              <a:rPr lang="el-GR" sz="2000" dirty="0" smtClean="0">
                <a:latin typeface="Segoe UI Light" pitchFamily="34" charset="0"/>
                <a:cs typeface="Segoe UI Light" pitchFamily="34" charset="0"/>
              </a:rPr>
              <a:t>τραυματισμούς </a:t>
            </a:r>
            <a:r>
              <a:rPr lang="el-GR" sz="2000" dirty="0">
                <a:latin typeface="Segoe UI Light" pitchFamily="34" charset="0"/>
                <a:cs typeface="Segoe UI Light" pitchFamily="34" charset="0"/>
              </a:rPr>
              <a:t>και </a:t>
            </a:r>
            <a:r>
              <a:rPr lang="el-GR" sz="2000" dirty="0" smtClean="0">
                <a:latin typeface="Segoe UI Light" pitchFamily="34" charset="0"/>
                <a:cs typeface="Segoe UI Light" pitchFamily="34" charset="0"/>
              </a:rPr>
              <a:t>κατάγματα</a:t>
            </a:r>
            <a:endParaRPr lang="el-GR" sz="2000" dirty="0">
              <a:latin typeface="Segoe UI Light" pitchFamily="34" charset="0"/>
              <a:cs typeface="Segoe UI Light" pitchFamily="34" charset="0"/>
            </a:endParaRPr>
          </a:p>
          <a:p>
            <a:pPr>
              <a:defRPr/>
            </a:pPr>
            <a:r>
              <a:rPr lang="el-GR" sz="2000" dirty="0">
                <a:latin typeface="Segoe UI Light" pitchFamily="34" charset="0"/>
                <a:cs typeface="Segoe UI Light" pitchFamily="34" charset="0"/>
              </a:rPr>
              <a:t>μ</a:t>
            </a:r>
            <a:r>
              <a:rPr lang="el-GR" sz="2000" dirty="0" smtClean="0">
                <a:latin typeface="Segoe UI Light" pitchFamily="34" charset="0"/>
                <a:cs typeface="Segoe UI Light" pitchFamily="34" charset="0"/>
              </a:rPr>
              <a:t>εμονωμένα ή πολλαπλά</a:t>
            </a:r>
            <a:endParaRPr lang="el-GR" sz="2000" dirty="0">
              <a:latin typeface="Segoe UI Light" pitchFamily="34" charset="0"/>
              <a:cs typeface="Segoe UI Light" pitchFamily="34" charset="0"/>
            </a:endParaRPr>
          </a:p>
          <a:p>
            <a:pPr>
              <a:defRPr/>
            </a:pPr>
            <a:r>
              <a:rPr lang="el-GR" sz="2000" dirty="0">
                <a:latin typeface="Segoe UI Light" pitchFamily="34" charset="0"/>
                <a:cs typeface="Segoe UI Light" pitchFamily="34" charset="0"/>
              </a:rPr>
              <a:t>ποικίλης σοβαρότητας</a:t>
            </a:r>
          </a:p>
          <a:p>
            <a:pPr>
              <a:defRPr/>
            </a:pPr>
            <a:r>
              <a:rPr lang="el-GR" sz="2000" dirty="0">
                <a:latin typeface="Segoe UI Light" pitchFamily="34" charset="0"/>
                <a:cs typeface="Segoe UI Light" pitchFamily="34" charset="0"/>
              </a:rPr>
              <a:t>που εμφανίζονται σε όλες τις ηλικίες</a:t>
            </a:r>
          </a:p>
          <a:p>
            <a:pPr marL="0" indent="0">
              <a:buNone/>
              <a:defRPr/>
            </a:pPr>
            <a:r>
              <a:rPr lang="el-GR" sz="2000" dirty="0">
                <a:solidFill>
                  <a:schemeClr val="accent1">
                    <a:lumMod val="75000"/>
                  </a:schemeClr>
                </a:solidFill>
                <a:latin typeface="Segoe UI Light" pitchFamily="34" charset="0"/>
                <a:cs typeface="Segoe UI Light" pitchFamily="34" charset="0"/>
              </a:rPr>
              <a:t> που δεν προκαλούνται από κάποιο ατύχημα</a:t>
            </a:r>
            <a:endParaRPr lang="el-GR" sz="2000" b="1" dirty="0">
              <a:ln w="0"/>
              <a:solidFill>
                <a:schemeClr val="accent1">
                  <a:lumMod val="75000"/>
                </a:schemeClr>
              </a:solidFill>
              <a:effectLst>
                <a:outerShdw blurRad="38100" dist="25400" dir="5400000" algn="ctr" rotWithShape="0">
                  <a:srgbClr val="6E747A">
                    <a:alpha val="43000"/>
                  </a:srgbClr>
                </a:outerShdw>
              </a:effectLst>
              <a:latin typeface="Segoe UI Light" pitchFamily="34" charset="0"/>
              <a:cs typeface="Segoe UI Light" pitchFamily="34" charset="0"/>
            </a:endParaRPr>
          </a:p>
        </p:txBody>
      </p:sp>
      <p:sp>
        <p:nvSpPr>
          <p:cNvPr id="4" name="Title 1">
            <a:extLst>
              <a:ext uri="{FF2B5EF4-FFF2-40B4-BE49-F238E27FC236}">
                <a16:creationId xmlns="" xmlns:a16="http://schemas.microsoft.com/office/drawing/2014/main" id="{1A00DCDC-03C7-CB48-A884-D74FB5F06D3D}"/>
              </a:ext>
            </a:extLst>
          </p:cNvPr>
          <p:cNvSpPr txBox="1">
            <a:spLocks/>
          </p:cNvSpPr>
          <p:nvPr/>
        </p:nvSpPr>
        <p:spPr>
          <a:xfrm>
            <a:off x="249382" y="305808"/>
            <a:ext cx="8805718" cy="764456"/>
          </a:xfrm>
          <a:prstGeom prst="rect">
            <a:avLst/>
          </a:prstGeom>
          <a:ln>
            <a:miter lim="800000"/>
            <a:headEnd/>
            <a:tailEnd/>
          </a:ln>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l-GR" sz="2800" dirty="0">
                <a:latin typeface="Segoe UI Black" panose="020B0A02040204020203" pitchFamily="34" charset="0"/>
                <a:ea typeface="Segoe UI Black" panose="020B0A02040204020203" pitchFamily="34" charset="0"/>
              </a:rPr>
              <a:t>Επιδράσεις σωματικής κακοποίησης στο σώμα</a:t>
            </a:r>
          </a:p>
        </p:txBody>
      </p:sp>
      <p:sp>
        <p:nvSpPr>
          <p:cNvPr id="5" name="Content Placeholder 2">
            <a:extLst>
              <a:ext uri="{FF2B5EF4-FFF2-40B4-BE49-F238E27FC236}">
                <a16:creationId xmlns="" xmlns:a16="http://schemas.microsoft.com/office/drawing/2014/main" id="{DC7CE728-BB94-B04B-BF98-F8788B33CF80}"/>
              </a:ext>
            </a:extLst>
          </p:cNvPr>
          <p:cNvSpPr txBox="1">
            <a:spLocks/>
          </p:cNvSpPr>
          <p:nvPr/>
        </p:nvSpPr>
        <p:spPr>
          <a:xfrm>
            <a:off x="249382" y="1309253"/>
            <a:ext cx="7764318" cy="45259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defRPr/>
            </a:pPr>
            <a:r>
              <a:rPr lang="el-GR" sz="2200" b="1" dirty="0" smtClean="0">
                <a:latin typeface="Segoe UI Light" pitchFamily="34" charset="0"/>
                <a:cs typeface="Segoe UI Light" pitchFamily="34" charset="0"/>
              </a:rPr>
              <a:t>Χωρίς </a:t>
            </a:r>
            <a:r>
              <a:rPr lang="el-GR" sz="2200" b="1" dirty="0">
                <a:latin typeface="Segoe UI Light" pitchFamily="34" charset="0"/>
                <a:cs typeface="Segoe UI Light" pitchFamily="34" charset="0"/>
              </a:rPr>
              <a:t>τραυματισμό</a:t>
            </a:r>
          </a:p>
          <a:p>
            <a:pPr>
              <a:buNone/>
              <a:defRPr/>
            </a:pPr>
            <a:r>
              <a:rPr lang="el-GR" sz="2200" dirty="0" smtClean="0">
                <a:latin typeface="Segoe UI Light" pitchFamily="34" charset="0"/>
                <a:cs typeface="Segoe UI Light" pitchFamily="34" charset="0"/>
                <a:sym typeface="Wingdings" panose="05000000000000000000" pitchFamily="2" charset="2"/>
              </a:rPr>
              <a:t> </a:t>
            </a:r>
            <a:r>
              <a:rPr lang="el-GR" sz="2200" dirty="0" smtClean="0">
                <a:latin typeface="Segoe UI Light" pitchFamily="34" charset="0"/>
                <a:cs typeface="Segoe UI Light" pitchFamily="34" charset="0"/>
              </a:rPr>
              <a:t>Χωρίς </a:t>
            </a:r>
            <a:r>
              <a:rPr lang="el-GR" sz="2200" dirty="0">
                <a:latin typeface="Segoe UI Light" pitchFamily="34" charset="0"/>
                <a:cs typeface="Segoe UI Light" pitchFamily="34" charset="0"/>
              </a:rPr>
              <a:t>προφανή τραυματισμό</a:t>
            </a:r>
          </a:p>
          <a:p>
            <a:pPr>
              <a:buNone/>
              <a:defRPr/>
            </a:pPr>
            <a:r>
              <a:rPr lang="el-GR" sz="2200" b="1" dirty="0">
                <a:latin typeface="Segoe UI Light" pitchFamily="34" charset="0"/>
                <a:cs typeface="Segoe UI Light" pitchFamily="34" charset="0"/>
              </a:rPr>
              <a:t>Μικρός (ελαφρύς) τραυματισμός</a:t>
            </a:r>
          </a:p>
          <a:p>
            <a:pPr>
              <a:buNone/>
              <a:defRPr/>
            </a:pPr>
            <a:r>
              <a:rPr lang="el-GR" sz="2200" dirty="0" smtClean="0">
                <a:latin typeface="Segoe UI Light" pitchFamily="34" charset="0"/>
                <a:cs typeface="Segoe UI Light" pitchFamily="34" charset="0"/>
                <a:sym typeface="Wingdings" panose="05000000000000000000" pitchFamily="2" charset="2"/>
              </a:rPr>
              <a:t> </a:t>
            </a:r>
            <a:r>
              <a:rPr lang="el-GR" sz="2200" dirty="0" smtClean="0">
                <a:latin typeface="Segoe UI Light" pitchFamily="34" charset="0"/>
                <a:cs typeface="Segoe UI Light" pitchFamily="34" charset="0"/>
              </a:rPr>
              <a:t>Επιφανειακοί </a:t>
            </a:r>
            <a:r>
              <a:rPr lang="el-GR" sz="2200" dirty="0">
                <a:latin typeface="Segoe UI Light" pitchFamily="34" charset="0"/>
                <a:cs typeface="Segoe UI Light" pitchFamily="34" charset="0"/>
              </a:rPr>
              <a:t>τραυματισμοί όπως </a:t>
            </a:r>
            <a:r>
              <a:rPr lang="el-GR" sz="2200" dirty="0" smtClean="0">
                <a:latin typeface="Segoe UI Light" pitchFamily="34" charset="0"/>
                <a:cs typeface="Segoe UI Light" pitchFamily="34" charset="0"/>
              </a:rPr>
              <a:t>μικροί </a:t>
            </a:r>
            <a:r>
              <a:rPr lang="el-GR" sz="2200" dirty="0">
                <a:latin typeface="Segoe UI Light" pitchFamily="34" charset="0"/>
                <a:cs typeface="Segoe UI Light" pitchFamily="34" charset="0"/>
              </a:rPr>
              <a:t>μώλωπες ή επιφανειακές </a:t>
            </a:r>
            <a:r>
              <a:rPr lang="el-GR" sz="2200" dirty="0" smtClean="0">
                <a:latin typeface="Segoe UI Light" pitchFamily="34" charset="0"/>
                <a:cs typeface="Segoe UI Light" pitchFamily="34" charset="0"/>
              </a:rPr>
              <a:t>εκδορές</a:t>
            </a:r>
            <a:endParaRPr lang="el-GR" sz="2200" dirty="0">
              <a:latin typeface="Segoe UI Light" pitchFamily="34" charset="0"/>
              <a:cs typeface="Segoe UI Light" pitchFamily="34" charset="0"/>
            </a:endParaRPr>
          </a:p>
          <a:p>
            <a:pPr>
              <a:buNone/>
              <a:defRPr/>
            </a:pPr>
            <a:r>
              <a:rPr lang="el-GR" sz="2200" b="1" dirty="0">
                <a:latin typeface="Segoe UI Light" pitchFamily="34" charset="0"/>
                <a:cs typeface="Segoe UI Light" pitchFamily="34" charset="0"/>
              </a:rPr>
              <a:t>Απαιτείται </a:t>
            </a:r>
            <a:r>
              <a:rPr lang="el-GR" sz="2200" b="1" dirty="0" smtClean="0">
                <a:latin typeface="Segoe UI Light" pitchFamily="34" charset="0"/>
                <a:cs typeface="Segoe UI Light" pitchFamily="34" charset="0"/>
              </a:rPr>
              <a:t>επίσκεψη ή θεραπεία στο </a:t>
            </a:r>
            <a:r>
              <a:rPr lang="el-GR" sz="2200" b="1" dirty="0">
                <a:latin typeface="Segoe UI Light" pitchFamily="34" charset="0"/>
                <a:cs typeface="Segoe UI Light" pitchFamily="34" charset="0"/>
              </a:rPr>
              <a:t>νοσοκομείο</a:t>
            </a:r>
          </a:p>
          <a:p>
            <a:pPr>
              <a:buNone/>
              <a:defRPr/>
            </a:pPr>
            <a:r>
              <a:rPr lang="el-GR" sz="2200" dirty="0" smtClean="0">
                <a:latin typeface="Segoe UI Light" pitchFamily="34" charset="0"/>
                <a:cs typeface="Segoe UI Light" pitchFamily="34" charset="0"/>
                <a:sym typeface="Wingdings" panose="05000000000000000000" pitchFamily="2" charset="2"/>
              </a:rPr>
              <a:t> </a:t>
            </a:r>
            <a:r>
              <a:rPr lang="el-GR" sz="2200" dirty="0" smtClean="0">
                <a:latin typeface="Segoe UI Light" pitchFamily="34" charset="0"/>
                <a:cs typeface="Segoe UI Light" pitchFamily="34" charset="0"/>
              </a:rPr>
              <a:t>Όπως μικροκατάγματα </a:t>
            </a:r>
            <a:endParaRPr lang="el-GR" sz="2200" dirty="0">
              <a:latin typeface="Segoe UI Light" pitchFamily="34" charset="0"/>
              <a:cs typeface="Segoe UI Light" pitchFamily="34" charset="0"/>
            </a:endParaRPr>
          </a:p>
          <a:p>
            <a:pPr>
              <a:buNone/>
              <a:defRPr/>
            </a:pPr>
            <a:r>
              <a:rPr lang="el-GR" sz="2200" b="1" dirty="0">
                <a:latin typeface="Segoe UI Light" pitchFamily="34" charset="0"/>
                <a:cs typeface="Segoe UI Light" pitchFamily="34" charset="0"/>
              </a:rPr>
              <a:t>Σοβαρός τραυματισμός</a:t>
            </a:r>
          </a:p>
          <a:p>
            <a:pPr>
              <a:buNone/>
              <a:defRPr/>
            </a:pPr>
            <a:r>
              <a:rPr lang="el-GR" sz="2200" dirty="0" smtClean="0">
                <a:latin typeface="Segoe UI Light" pitchFamily="34" charset="0"/>
                <a:cs typeface="Segoe UI Light" pitchFamily="34" charset="0"/>
                <a:sym typeface="Wingdings" panose="05000000000000000000" pitchFamily="2" charset="2"/>
              </a:rPr>
              <a:t> </a:t>
            </a:r>
            <a:r>
              <a:rPr lang="el-GR" sz="2200" dirty="0" smtClean="0">
                <a:latin typeface="Segoe UI Light" pitchFamily="34" charset="0"/>
                <a:cs typeface="Segoe UI Light" pitchFamily="34" charset="0"/>
              </a:rPr>
              <a:t>Εσωτερική </a:t>
            </a:r>
            <a:r>
              <a:rPr lang="el-GR" sz="2200" dirty="0">
                <a:latin typeface="Segoe UI Light" pitchFamily="34" charset="0"/>
                <a:cs typeface="Segoe UI Light" pitchFamily="34" charset="0"/>
              </a:rPr>
              <a:t>αιμορραγία, </a:t>
            </a:r>
            <a:r>
              <a:rPr lang="el-GR" sz="2200" dirty="0" smtClean="0">
                <a:latin typeface="Segoe UI Light" pitchFamily="34" charset="0"/>
                <a:cs typeface="Segoe UI Light" pitchFamily="34" charset="0"/>
              </a:rPr>
              <a:t>τραυματισμός </a:t>
            </a:r>
            <a:r>
              <a:rPr lang="el-GR" sz="2200" dirty="0">
                <a:latin typeface="Segoe UI Light" pitchFamily="34" charset="0"/>
                <a:cs typeface="Segoe UI Light" pitchFamily="34" charset="0"/>
              </a:rPr>
              <a:t>οργάνων, ρήξη αιμοφόρων αγγείων</a:t>
            </a:r>
          </a:p>
          <a:p>
            <a:pPr>
              <a:buNone/>
              <a:defRPr/>
            </a:pPr>
            <a:r>
              <a:rPr lang="el-GR" sz="2200" b="1" dirty="0">
                <a:latin typeface="Segoe UI Light" pitchFamily="34" charset="0"/>
                <a:cs typeface="Segoe UI Light" pitchFamily="34" charset="0"/>
              </a:rPr>
              <a:t>Κρίσιμος τραυματισμός (απειλητικός για τη ζωή</a:t>
            </a:r>
            <a:r>
              <a:rPr lang="el-GR" sz="2200" b="1" dirty="0" smtClean="0">
                <a:latin typeface="Segoe UI Light" pitchFamily="34" charset="0"/>
                <a:cs typeface="Segoe UI Light" pitchFamily="34" charset="0"/>
              </a:rPr>
              <a:t>)</a:t>
            </a:r>
          </a:p>
          <a:p>
            <a:pPr>
              <a:buNone/>
              <a:defRPr/>
            </a:pPr>
            <a:r>
              <a:rPr lang="el-GR" sz="2200" dirty="0" smtClean="0">
                <a:latin typeface="Segoe UI Light" pitchFamily="34" charset="0"/>
                <a:cs typeface="Segoe UI Light" pitchFamily="34" charset="0"/>
                <a:sym typeface="Wingdings" panose="05000000000000000000" pitchFamily="2" charset="2"/>
              </a:rPr>
              <a:t></a:t>
            </a:r>
            <a:r>
              <a:rPr lang="el-GR" sz="2200" dirty="0" smtClean="0">
                <a:latin typeface="Segoe UI Light" pitchFamily="34" charset="0"/>
                <a:cs typeface="Segoe UI Light" pitchFamily="34" charset="0"/>
              </a:rPr>
              <a:t> </a:t>
            </a:r>
            <a:r>
              <a:rPr lang="el-GR" sz="2200" dirty="0">
                <a:latin typeface="Segoe UI Light" pitchFamily="34" charset="0"/>
                <a:cs typeface="Segoe UI Light" pitchFamily="34" charset="0"/>
              </a:rPr>
              <a:t>Πιθανό να οδηγήσει σε θάνατο</a:t>
            </a:r>
          </a:p>
        </p:txBody>
      </p:sp>
    </p:spTree>
    <p:extLst>
      <p:ext uri="{BB962C8B-B14F-4D97-AF65-F5344CB8AC3E}">
        <p14:creationId xmlns="" xmlns:p14="http://schemas.microsoft.com/office/powerpoint/2010/main" val="1291834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Περιγραμματικά</a:t>
            </a:r>
            <a:endParaRPr lang="el-GR" dirty="0"/>
          </a:p>
        </p:txBody>
      </p:sp>
      <p:sp>
        <p:nvSpPr>
          <p:cNvPr id="3" name="Content Placeholder 2"/>
          <p:cNvSpPr>
            <a:spLocks noGrp="1"/>
          </p:cNvSpPr>
          <p:nvPr>
            <p:ph idx="1"/>
          </p:nvPr>
        </p:nvSpPr>
        <p:spPr/>
        <p:txBody>
          <a:bodyPr>
            <a:normAutofit fontScale="92500" lnSpcReduction="10000"/>
          </a:bodyPr>
          <a:lstStyle/>
          <a:p>
            <a:r>
              <a:rPr lang="el-GR" dirty="0"/>
              <a:t>Κακοποίηση και παραμέληση παιδιών</a:t>
            </a:r>
          </a:p>
          <a:p>
            <a:pPr lvl="1"/>
            <a:r>
              <a:rPr lang="el-GR" dirty="0"/>
              <a:t>μύθοι &amp; γεγονότα</a:t>
            </a:r>
          </a:p>
          <a:p>
            <a:r>
              <a:rPr lang="el-GR" dirty="0"/>
              <a:t>Ορισμός της βίας κατά των παιδιών</a:t>
            </a:r>
          </a:p>
          <a:p>
            <a:pPr lvl="1"/>
            <a:r>
              <a:rPr lang="el-GR" dirty="0"/>
              <a:t>νομική ανάλυση </a:t>
            </a:r>
            <a:r>
              <a:rPr lang="el-GR" dirty="0" smtClean="0"/>
              <a:t>του άρθρου 19 της ΣΔΠ </a:t>
            </a:r>
            <a:r>
              <a:rPr lang="el-GR" dirty="0"/>
              <a:t>[UN CRC, GC 13 (2011)]</a:t>
            </a:r>
          </a:p>
          <a:p>
            <a:r>
              <a:rPr lang="el-GR" dirty="0"/>
              <a:t>Εξερευνήστε μορφές βίας</a:t>
            </a:r>
          </a:p>
          <a:p>
            <a:pPr lvl="1"/>
            <a:r>
              <a:rPr lang="el-GR" dirty="0"/>
              <a:t>παραδείγματα περιπτώσεων</a:t>
            </a:r>
          </a:p>
          <a:p>
            <a:r>
              <a:rPr lang="el-GR" dirty="0"/>
              <a:t>Αναγνώριση κακοποίησης και παραμέλησης παιδιών</a:t>
            </a:r>
          </a:p>
          <a:p>
            <a:pPr lvl="1"/>
            <a:r>
              <a:rPr lang="el-GR" dirty="0"/>
              <a:t>προειδοποιητικά σημάδια</a:t>
            </a:r>
          </a:p>
          <a:p>
            <a:r>
              <a:rPr lang="el-GR" dirty="0"/>
              <a:t>Βραχυπρόθεσμες και μακροπρόθεσμες συνέπειες της κακοποίησης και της παραμέλησης παιδιών</a:t>
            </a:r>
          </a:p>
          <a:p>
            <a:pPr lvl="1"/>
            <a:r>
              <a:rPr lang="el-GR" dirty="0"/>
              <a:t>με μια ματιά</a:t>
            </a:r>
          </a:p>
        </p:txBody>
      </p:sp>
    </p:spTree>
    <p:extLst>
      <p:ext uri="{BB962C8B-B14F-4D97-AF65-F5344CB8AC3E}">
        <p14:creationId xmlns="" xmlns:p14="http://schemas.microsoft.com/office/powerpoint/2010/main" val="2262494228"/>
      </p:ext>
    </p:extLst>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
            </a:r>
            <a:br>
              <a:rPr lang="el-GR" dirty="0"/>
            </a:br>
            <a:r>
              <a:rPr lang="el-GR" dirty="0"/>
              <a:t>Διάκριση </a:t>
            </a:r>
            <a:r>
              <a:rPr lang="el-GR" dirty="0" smtClean="0">
                <a:solidFill>
                  <a:schemeClr val="accent1">
                    <a:lumMod val="75000"/>
                  </a:schemeClr>
                </a:solidFill>
              </a:rPr>
              <a:t>κακομεταχείρισης</a:t>
            </a:r>
            <a:r>
              <a:rPr lang="el-GR" dirty="0" smtClean="0"/>
              <a:t> </a:t>
            </a:r>
            <a:r>
              <a:rPr lang="el-GR" dirty="0"/>
              <a:t>από </a:t>
            </a:r>
            <a:r>
              <a:rPr lang="el-GR" dirty="0">
                <a:solidFill>
                  <a:schemeClr val="accent1">
                    <a:lumMod val="75000"/>
                  </a:schemeClr>
                </a:solidFill>
              </a:rPr>
              <a:t>ατύχημα</a:t>
            </a:r>
          </a:p>
        </p:txBody>
      </p:sp>
      <p:sp>
        <p:nvSpPr>
          <p:cNvPr id="3" name="Content Placeholder 2"/>
          <p:cNvSpPr>
            <a:spLocks noGrp="1"/>
          </p:cNvSpPr>
          <p:nvPr>
            <p:ph idx="1"/>
          </p:nvPr>
        </p:nvSpPr>
        <p:spPr/>
        <p:txBody>
          <a:bodyPr>
            <a:normAutofit/>
          </a:bodyPr>
          <a:lstStyle/>
          <a:p>
            <a:r>
              <a:rPr lang="el-GR" sz="2200" dirty="0" smtClean="0"/>
              <a:t>Η </a:t>
            </a:r>
            <a:r>
              <a:rPr lang="el-GR" sz="2200" dirty="0"/>
              <a:t>ίδια η φύση της παιδικής ηλικίας προκαλεί ατυχήματα</a:t>
            </a:r>
          </a:p>
          <a:p>
            <a:pPr lvl="1"/>
            <a:r>
              <a:rPr lang="el-GR" sz="1800" dirty="0"/>
              <a:t>τα παιδιά είναι περίεργα </a:t>
            </a:r>
            <a:r>
              <a:rPr lang="el-GR" sz="1800" dirty="0" smtClean="0"/>
              <a:t>και «ατρόμητα» </a:t>
            </a:r>
            <a:r>
              <a:rPr lang="el-GR" sz="1800" dirty="0"/>
              <a:t>τρέχουν, ανεβαίνουν, πηδούν και εξερευνούν</a:t>
            </a:r>
            <a:endParaRPr lang="en-US" sz="1800" dirty="0" smtClean="0"/>
          </a:p>
          <a:p>
            <a:r>
              <a:rPr lang="el-GR" sz="2200" dirty="0"/>
              <a:t>Όταν παρατηρείτε έναν τραυματισμό που υποψιάζεστε ότι μπορεί να είναι αποτέλεσμα κακοποίησης, σκεφτείτε</a:t>
            </a:r>
            <a:r>
              <a:rPr lang="el-GR" sz="2200" dirty="0" smtClean="0"/>
              <a:t>:</a:t>
            </a:r>
            <a:endParaRPr lang="el-GR" sz="2200" b="1" dirty="0"/>
          </a:p>
          <a:p>
            <a:pPr lvl="1"/>
            <a:r>
              <a:rPr lang="el-GR" sz="2200" b="1" dirty="0" smtClean="0"/>
              <a:t>Τοποθεσία </a:t>
            </a:r>
            <a:r>
              <a:rPr lang="el-GR" sz="2200" b="1" dirty="0"/>
              <a:t>του τραυματισμού</a:t>
            </a:r>
          </a:p>
          <a:p>
            <a:pPr lvl="1"/>
            <a:r>
              <a:rPr lang="el-GR" sz="2200" b="1" dirty="0"/>
              <a:t>Αριθμός και συχνότητα τραυματισμών</a:t>
            </a:r>
          </a:p>
          <a:p>
            <a:pPr lvl="1"/>
            <a:r>
              <a:rPr lang="el-GR" sz="2200" b="1" dirty="0"/>
              <a:t>Μέγεθος και σχήμα του τραυματισμού</a:t>
            </a:r>
          </a:p>
          <a:p>
            <a:pPr lvl="1"/>
            <a:r>
              <a:rPr lang="el-GR" sz="2200" b="1" dirty="0"/>
              <a:t>Περιγραφή του πώς συνέβη ο τραυματισμός</a:t>
            </a:r>
          </a:p>
          <a:p>
            <a:pPr lvl="1"/>
            <a:r>
              <a:rPr lang="el-GR" sz="2200" b="1" dirty="0"/>
              <a:t>Συνοχή του τραυματισμού με την ικανότητα ανάπτυξης του παιδιού</a:t>
            </a:r>
          </a:p>
          <a:p>
            <a:pPr lvl="1"/>
            <a:r>
              <a:rPr lang="el-GR" sz="2200" b="1" dirty="0"/>
              <a:t>Θυμηθείτε ότι συμβαίνουν ατυχήματα</a:t>
            </a:r>
            <a:endParaRPr lang="el-GR" sz="2200" dirty="0"/>
          </a:p>
        </p:txBody>
      </p:sp>
    </p:spTree>
    <p:extLst>
      <p:ext uri="{BB962C8B-B14F-4D97-AF65-F5344CB8AC3E}">
        <p14:creationId xmlns="" xmlns:p14="http://schemas.microsoft.com/office/powerpoint/2010/main" val="2955481708"/>
      </p:ext>
    </p:extLst>
  </p:cSld>
  <p:clrMapOvr>
    <a:masterClrMapping/>
  </p:clrMapOvr>
  <p:transition>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Σωματική τιμωρία</a:t>
            </a:r>
          </a:p>
        </p:txBody>
      </p:sp>
      <p:sp>
        <p:nvSpPr>
          <p:cNvPr id="3" name="Content Placeholder 2"/>
          <p:cNvSpPr>
            <a:spLocks noGrp="1"/>
          </p:cNvSpPr>
          <p:nvPr>
            <p:ph idx="1"/>
          </p:nvPr>
        </p:nvSpPr>
        <p:spPr/>
        <p:txBody>
          <a:bodyPr>
            <a:normAutofit lnSpcReduction="10000"/>
          </a:bodyPr>
          <a:lstStyle/>
          <a:p>
            <a:r>
              <a:rPr lang="el-GR" sz="2200" dirty="0"/>
              <a:t>Η σωματική τιμωρία περιλαμβάνει τη σκόπιμη αύξηση του πόνου </a:t>
            </a:r>
            <a:r>
              <a:rPr lang="el-GR" sz="2200" dirty="0" smtClean="0"/>
              <a:t>με σκοπό την </a:t>
            </a:r>
            <a:r>
              <a:rPr lang="el-GR" sz="2200" dirty="0"/>
              <a:t>πειθαρχία των παιδιών και αποτελεί σημαντικό παράγοντα κινδύνου για κακοποίηση παιδιών</a:t>
            </a:r>
          </a:p>
          <a:p>
            <a:endParaRPr lang="el-GR" sz="2200" dirty="0"/>
          </a:p>
          <a:p>
            <a:r>
              <a:rPr lang="el-GR" sz="2200" dirty="0"/>
              <a:t>Η νομιμότητα της σωματικής τιμωρίας σε ορισμένες χώρες συνιστά παραβίαση των δικαιωμάτων των παιδιών για ίση προστασία βάσει της </a:t>
            </a:r>
            <a:r>
              <a:rPr lang="el-GR" sz="2200" dirty="0" smtClean="0"/>
              <a:t>ΣΔΠ</a:t>
            </a:r>
            <a:endParaRPr lang="el-GR" sz="2200" dirty="0"/>
          </a:p>
          <a:p>
            <a:endParaRPr lang="el-GR" sz="2200" dirty="0"/>
          </a:p>
          <a:p>
            <a:r>
              <a:rPr lang="el-GR" sz="2200" dirty="0"/>
              <a:t>Η σωματική τιμωρία δεν έχει μόνο σωματικές επιπτώσεις, αλλά επίσης επηρεάζει αρνητικά την ψυχική υγεία και ευεξία</a:t>
            </a:r>
          </a:p>
          <a:p>
            <a:endParaRPr lang="el-GR" sz="2200" dirty="0"/>
          </a:p>
          <a:p>
            <a:r>
              <a:rPr lang="el-GR" sz="2200" dirty="0"/>
              <a:t>Η νομοθεσία που απαγορεύει τη σωματική τιμωρία μειώνει αποτελεσματικά τη βία κατά των παιδιών</a:t>
            </a:r>
            <a:endParaRPr lang="en-US" sz="2200" dirty="0" smtClean="0"/>
          </a:p>
        </p:txBody>
      </p:sp>
    </p:spTree>
    <p:extLst>
      <p:ext uri="{BB962C8B-B14F-4D97-AF65-F5344CB8AC3E}">
        <p14:creationId xmlns="" xmlns:p14="http://schemas.microsoft.com/office/powerpoint/2010/main" val="4102966684"/>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Σωματική τιμωρία στην Κύπρο</a:t>
            </a:r>
            <a:endParaRPr lang="el-GR" dirty="0">
              <a:solidFill>
                <a:srgbClr val="C00000"/>
              </a:solidFill>
            </a:endParaRPr>
          </a:p>
        </p:txBody>
      </p:sp>
      <p:sp>
        <p:nvSpPr>
          <p:cNvPr id="3" name="Content Placeholder 2"/>
          <p:cNvSpPr>
            <a:spLocks noGrp="1"/>
          </p:cNvSpPr>
          <p:nvPr>
            <p:ph idx="1"/>
          </p:nvPr>
        </p:nvSpPr>
        <p:spPr>
          <a:xfrm>
            <a:off x="838200" y="1663700"/>
            <a:ext cx="10515600" cy="4635499"/>
          </a:xfrm>
        </p:spPr>
        <p:txBody>
          <a:bodyPr>
            <a:normAutofit fontScale="92500" lnSpcReduction="10000"/>
          </a:bodyPr>
          <a:lstStyle/>
          <a:p>
            <a:r>
              <a:rPr lang="el-GR" sz="2400" dirty="0"/>
              <a:t>η χρήση σωματικής τιμωρίας στα παιδιά από τους γονείς είναι </a:t>
            </a:r>
            <a:r>
              <a:rPr lang="el-GR" sz="2400" dirty="0" smtClean="0"/>
              <a:t>παράνομη</a:t>
            </a:r>
            <a:endParaRPr lang="el-GR" sz="2400" dirty="0"/>
          </a:p>
          <a:p>
            <a:r>
              <a:rPr lang="el-GR" sz="2400" dirty="0"/>
              <a:t>Η σωματική </a:t>
            </a:r>
            <a:r>
              <a:rPr lang="el-GR" sz="2400" dirty="0" smtClean="0"/>
              <a:t>τιμωρία </a:t>
            </a:r>
            <a:r>
              <a:rPr lang="el-GR" sz="2400" dirty="0"/>
              <a:t>δεν </a:t>
            </a:r>
            <a:r>
              <a:rPr lang="el-GR" sz="2400" dirty="0" smtClean="0"/>
              <a:t>επιτρέπεται </a:t>
            </a:r>
            <a:r>
              <a:rPr lang="el-GR" sz="2400" dirty="0"/>
              <a:t>σε σχολεία, ανάδοχα σπίτια και σε άλλες </a:t>
            </a:r>
            <a:r>
              <a:rPr lang="el-GR" sz="2400" dirty="0" smtClean="0"/>
              <a:t>δομές </a:t>
            </a:r>
            <a:r>
              <a:rPr lang="el-GR" sz="2400" dirty="0"/>
              <a:t>φροντίδας </a:t>
            </a:r>
            <a:r>
              <a:rPr lang="el-GR" sz="2400" dirty="0" smtClean="0"/>
              <a:t>παιδιών</a:t>
            </a:r>
            <a:endParaRPr lang="el-GR" sz="2400" dirty="0"/>
          </a:p>
          <a:p>
            <a:r>
              <a:rPr lang="el-GR" sz="2400" dirty="0"/>
              <a:t>Υπάρχουν άνθρωποι που εξακολουθούν να χρησιμοποιούν σωματική τιμωρία ως τρόπο πειθαρχίας των παιδιών τους</a:t>
            </a:r>
            <a:r>
              <a:rPr lang="el-GR" sz="2400" dirty="0" smtClean="0"/>
              <a:t>.</a:t>
            </a:r>
            <a:endParaRPr lang="el-GR" sz="2400" dirty="0"/>
          </a:p>
          <a:p>
            <a:r>
              <a:rPr lang="el-GR" sz="2400" dirty="0" smtClean="0"/>
              <a:t>να διδάσκει </a:t>
            </a:r>
            <a:r>
              <a:rPr lang="el-GR" sz="2400" dirty="0"/>
              <a:t>στα παιδιά να επιλύουν βίαια τις συγκρούσεις και να χρησιμοποιούν φυσική δύναμη και όχι λόγο για να επιτύχουν αποτελέσματα ή να </a:t>
            </a:r>
            <a:r>
              <a:rPr lang="el-GR" sz="2400" dirty="0" smtClean="0"/>
              <a:t>τα ενθαρρύνει να εκφράσουν τον θυμό τους όχι με εποικοδομητικό τρόπο </a:t>
            </a:r>
            <a:endParaRPr lang="el-GR" sz="2400" dirty="0"/>
          </a:p>
          <a:p>
            <a:r>
              <a:rPr lang="el-GR" sz="2400" dirty="0" smtClean="0"/>
              <a:t>Ένας ενήλικας μπορεί </a:t>
            </a:r>
            <a:r>
              <a:rPr lang="el-GR" sz="2400" dirty="0"/>
              <a:t>εύκολα να </a:t>
            </a:r>
            <a:r>
              <a:rPr lang="el-GR" sz="2400" dirty="0" smtClean="0"/>
              <a:t>προκαλέσει τον ακούσιο </a:t>
            </a:r>
            <a:r>
              <a:rPr lang="el-GR" sz="2400" dirty="0"/>
              <a:t>τραυματισμό ενός παιδιού λόγω της διαφοράς μεγέθους μεταξύ ενός ενήλικα και ενός παιδιού, της παρουσίας θυμού και της χρήσης </a:t>
            </a:r>
            <a:r>
              <a:rPr lang="el-GR" sz="2400" dirty="0" smtClean="0"/>
              <a:t>βίας</a:t>
            </a:r>
            <a:endParaRPr lang="el-GR" sz="2400" dirty="0"/>
          </a:p>
          <a:p>
            <a:pPr marL="0" indent="0" algn="ctr">
              <a:buNone/>
            </a:pPr>
            <a:r>
              <a:rPr lang="el-GR" sz="2400" b="1" dirty="0">
                <a:solidFill>
                  <a:schemeClr val="accent1">
                    <a:lumMod val="75000"/>
                  </a:schemeClr>
                </a:solidFill>
              </a:rPr>
              <a:t>Η διαφορά μεταξύ σωματικής τιμωρίας και σωματικής κακοποίησης είναι υποκειμενική, ασαφής και διαφέρει από περίπτωση σε περίπτωση</a:t>
            </a:r>
            <a:endParaRPr lang="en-US" b="1" dirty="0" smtClean="0">
              <a:solidFill>
                <a:schemeClr val="accent1">
                  <a:lumMod val="75000"/>
                </a:schemeClr>
              </a:solidFill>
            </a:endParaRPr>
          </a:p>
        </p:txBody>
      </p:sp>
    </p:spTree>
    <p:extLst>
      <p:ext uri="{BB962C8B-B14F-4D97-AF65-F5344CB8AC3E}">
        <p14:creationId xmlns="" xmlns:p14="http://schemas.microsoft.com/office/powerpoint/2010/main" val="4229072844"/>
      </p:ext>
    </p:extLst>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Σεξουαλική κακοποίηση και εκμετάλλευση </a:t>
            </a:r>
            <a:endParaRPr lang="en-US" dirty="0"/>
          </a:p>
        </p:txBody>
      </p:sp>
      <p:sp>
        <p:nvSpPr>
          <p:cNvPr id="3" name="Content Placeholder 2"/>
          <p:cNvSpPr>
            <a:spLocks noGrp="1"/>
          </p:cNvSpPr>
          <p:nvPr>
            <p:ph idx="1"/>
          </p:nvPr>
        </p:nvSpPr>
        <p:spPr/>
        <p:txBody>
          <a:bodyPr>
            <a:normAutofit/>
          </a:bodyPr>
          <a:lstStyle/>
          <a:p>
            <a:pPr>
              <a:buNone/>
            </a:pPr>
            <a:r>
              <a:rPr lang="el-GR" sz="2200" dirty="0" smtClean="0"/>
              <a:t>Περιλαμβάνει</a:t>
            </a:r>
            <a:r>
              <a:rPr lang="en-US" sz="2200" dirty="0" smtClean="0"/>
              <a:t>: </a:t>
            </a:r>
          </a:p>
          <a:p>
            <a:r>
              <a:rPr lang="el-GR" sz="2200" dirty="0"/>
              <a:t>η προτροπή ή ο εξαναγκασμός ενός παιδιού να εμπλακεί σε οποιαδήποτε παράνομη ή ψυχολογικά επιβλαβής σεξουαλική δραστηριότητα</a:t>
            </a:r>
          </a:p>
          <a:p>
            <a:r>
              <a:rPr lang="el-GR" sz="2200" dirty="0"/>
              <a:t>τη χρήση παιδιών σε εμπορική σεξουαλική εκμετάλλευση</a:t>
            </a:r>
          </a:p>
          <a:p>
            <a:r>
              <a:rPr lang="el-GR" sz="2200" dirty="0"/>
              <a:t>η χρήση παιδιών σε ακουστικές ή οπτικές εικόνες σεξουαλικής κακοποίησης παιδιών</a:t>
            </a:r>
          </a:p>
          <a:p>
            <a:r>
              <a:rPr lang="el-GR" sz="2200" dirty="0"/>
              <a:t>παιδική πορνεία, σεξουαλική δουλεία, σεξουαλική εκμετάλλευση σε ταξίδια και τουρισμό, εμπορία (εντός και </a:t>
            </a:r>
            <a:r>
              <a:rPr lang="el-GR" sz="2200" dirty="0" smtClean="0"/>
              <a:t>εκτός/μεταξύ </a:t>
            </a:r>
            <a:r>
              <a:rPr lang="el-GR" sz="2200" dirty="0"/>
              <a:t>χωρών) και πώληση παιδιών για σεξουαλικούς σκοπούς και αναγκαστικός γάμος.</a:t>
            </a:r>
          </a:p>
          <a:p>
            <a:pPr lvl="1"/>
            <a:r>
              <a:rPr lang="el-GR" sz="1800" dirty="0"/>
              <a:t>Πολλά παιδιά υφίστανται σεξουαλική θυματοποίηση που δεν συνοδεύεται από σωματική δύναμη ή αυτοσυγκράτηση, αλλά </a:t>
            </a:r>
            <a:r>
              <a:rPr lang="el-GR" sz="1800" dirty="0" smtClean="0"/>
              <a:t>ωστόσο θεωρείται </a:t>
            </a:r>
            <a:r>
              <a:rPr lang="el-GR" sz="1800" dirty="0"/>
              <a:t>ψυχολογικά παρεμβατική, εκμεταλλευτική και τραυματική.</a:t>
            </a:r>
            <a:endParaRPr lang="en-US" sz="1800" dirty="0"/>
          </a:p>
        </p:txBody>
      </p:sp>
    </p:spTree>
  </p:cSld>
  <p:clrMapOvr>
    <a:masterClrMapping/>
  </p:clrMapOvr>
  <p:transition>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Συνεχές σεξουαλική κακοποίηση </a:t>
            </a:r>
            <a:endParaRPr lang="el-GR" dirty="0"/>
          </a:p>
        </p:txBody>
      </p:sp>
      <p:graphicFrame>
        <p:nvGraphicFramePr>
          <p:cNvPr id="4" name="Diagram 3">
            <a:extLst>
              <a:ext uri="{FF2B5EF4-FFF2-40B4-BE49-F238E27FC236}">
                <a16:creationId xmlns="" xmlns:a16="http://schemas.microsoft.com/office/drawing/2014/main" id="{3AABB7CF-E7F9-A74D-9323-41F6D4A4052A}"/>
              </a:ext>
            </a:extLst>
          </p:cNvPr>
          <p:cNvGraphicFramePr/>
          <p:nvPr>
            <p:extLst>
              <p:ext uri="{D42A27DB-BD31-4B8C-83A1-F6EECF244321}">
                <p14:modId xmlns="" xmlns:p14="http://schemas.microsoft.com/office/powerpoint/2010/main" val="3658321452"/>
              </p:ext>
            </p:extLst>
          </p:nvPr>
        </p:nvGraphicFramePr>
        <p:xfrm>
          <a:off x="820882" y="1850651"/>
          <a:ext cx="10567554"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141088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graphicEl>
                                              <a:dgm id="{851605BD-B8CD-48E0-8D81-E13A375CB923}"/>
                                            </p:graphicEl>
                                          </p:spTgt>
                                        </p:tgtEl>
                                        <p:attrNameLst>
                                          <p:attrName>style.visibility</p:attrName>
                                        </p:attrNameLst>
                                      </p:cBhvr>
                                      <p:to>
                                        <p:strVal val="visible"/>
                                      </p:to>
                                    </p:set>
                                    <p:anim calcmode="lin" valueType="num">
                                      <p:cBhvr>
                                        <p:cTn id="7" dur="500" fill="hold"/>
                                        <p:tgtEl>
                                          <p:spTgt spid="4">
                                            <p:graphicEl>
                                              <a:dgm id="{851605BD-B8CD-48E0-8D81-E13A375CB923}"/>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851605BD-B8CD-48E0-8D81-E13A375CB923}"/>
                                            </p:graphicEl>
                                          </p:spTgt>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4">
                                            <p:graphicEl>
                                              <a:dgm id="{7CBEB7DD-5141-4B8C-9FDC-665588828482}"/>
                                            </p:graphicEl>
                                          </p:spTgt>
                                        </p:tgtEl>
                                        <p:attrNameLst>
                                          <p:attrName>style.visibility</p:attrName>
                                        </p:attrNameLst>
                                      </p:cBhvr>
                                      <p:to>
                                        <p:strVal val="visible"/>
                                      </p:to>
                                    </p:set>
                                    <p:anim calcmode="lin" valueType="num">
                                      <p:cBhvr>
                                        <p:cTn id="11" dur="500" fill="hold"/>
                                        <p:tgtEl>
                                          <p:spTgt spid="4">
                                            <p:graphicEl>
                                              <a:dgm id="{7CBEB7DD-5141-4B8C-9FDC-665588828482}"/>
                                            </p:graphicEl>
                                          </p:spTgt>
                                        </p:tgtEl>
                                        <p:attrNameLst>
                                          <p:attrName>ppt_w</p:attrName>
                                        </p:attrNameLst>
                                      </p:cBhvr>
                                      <p:tavLst>
                                        <p:tav tm="0">
                                          <p:val>
                                            <p:fltVal val="0"/>
                                          </p:val>
                                        </p:tav>
                                        <p:tav tm="100000">
                                          <p:val>
                                            <p:strVal val="#ppt_w"/>
                                          </p:val>
                                        </p:tav>
                                      </p:tavLst>
                                    </p:anim>
                                    <p:anim calcmode="lin" valueType="num">
                                      <p:cBhvr>
                                        <p:cTn id="12" dur="500" fill="hold"/>
                                        <p:tgtEl>
                                          <p:spTgt spid="4">
                                            <p:graphicEl>
                                              <a:dgm id="{7CBEB7DD-5141-4B8C-9FDC-665588828482}"/>
                                            </p:graphicEl>
                                          </p:spTgt>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4">
                                            <p:graphicEl>
                                              <a:dgm id="{5647EEB3-B587-4D65-8EC7-96E7C85660E2}"/>
                                            </p:graphicEl>
                                          </p:spTgt>
                                        </p:tgtEl>
                                        <p:attrNameLst>
                                          <p:attrName>style.visibility</p:attrName>
                                        </p:attrNameLst>
                                      </p:cBhvr>
                                      <p:to>
                                        <p:strVal val="visible"/>
                                      </p:to>
                                    </p:set>
                                    <p:anim calcmode="lin" valueType="num">
                                      <p:cBhvr>
                                        <p:cTn id="17" dur="500" fill="hold"/>
                                        <p:tgtEl>
                                          <p:spTgt spid="4">
                                            <p:graphicEl>
                                              <a:dgm id="{5647EEB3-B587-4D65-8EC7-96E7C85660E2}"/>
                                            </p:graphicEl>
                                          </p:spTgt>
                                        </p:tgtEl>
                                        <p:attrNameLst>
                                          <p:attrName>ppt_w</p:attrName>
                                        </p:attrNameLst>
                                      </p:cBhvr>
                                      <p:tavLst>
                                        <p:tav tm="0">
                                          <p:val>
                                            <p:fltVal val="0"/>
                                          </p:val>
                                        </p:tav>
                                        <p:tav tm="100000">
                                          <p:val>
                                            <p:strVal val="#ppt_w"/>
                                          </p:val>
                                        </p:tav>
                                      </p:tavLst>
                                    </p:anim>
                                    <p:anim calcmode="lin" valueType="num">
                                      <p:cBhvr>
                                        <p:cTn id="18" dur="500" fill="hold"/>
                                        <p:tgtEl>
                                          <p:spTgt spid="4">
                                            <p:graphicEl>
                                              <a:dgm id="{5647EEB3-B587-4D65-8EC7-96E7C85660E2}"/>
                                            </p:graphicEl>
                                          </p:spTgt>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4">
                                            <p:graphicEl>
                                              <a:dgm id="{19A87325-43D7-4D5B-8F72-C7CCF228A17B}"/>
                                            </p:graphicEl>
                                          </p:spTgt>
                                        </p:tgtEl>
                                        <p:attrNameLst>
                                          <p:attrName>style.visibility</p:attrName>
                                        </p:attrNameLst>
                                      </p:cBhvr>
                                      <p:to>
                                        <p:strVal val="visible"/>
                                      </p:to>
                                    </p:set>
                                    <p:anim calcmode="lin" valueType="num">
                                      <p:cBhvr>
                                        <p:cTn id="21" dur="500" fill="hold"/>
                                        <p:tgtEl>
                                          <p:spTgt spid="4">
                                            <p:graphicEl>
                                              <a:dgm id="{19A87325-43D7-4D5B-8F72-C7CCF228A17B}"/>
                                            </p:graphicEl>
                                          </p:spTgt>
                                        </p:tgtEl>
                                        <p:attrNameLst>
                                          <p:attrName>ppt_w</p:attrName>
                                        </p:attrNameLst>
                                      </p:cBhvr>
                                      <p:tavLst>
                                        <p:tav tm="0">
                                          <p:val>
                                            <p:fltVal val="0"/>
                                          </p:val>
                                        </p:tav>
                                        <p:tav tm="100000">
                                          <p:val>
                                            <p:strVal val="#ppt_w"/>
                                          </p:val>
                                        </p:tav>
                                      </p:tavLst>
                                    </p:anim>
                                    <p:anim calcmode="lin" valueType="num">
                                      <p:cBhvr>
                                        <p:cTn id="22" dur="500" fill="hold"/>
                                        <p:tgtEl>
                                          <p:spTgt spid="4">
                                            <p:graphicEl>
                                              <a:dgm id="{19A87325-43D7-4D5B-8F72-C7CCF228A17B}"/>
                                            </p:graphicEl>
                                          </p:spTgt>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4">
                                            <p:graphicEl>
                                              <a:dgm id="{63001169-7F07-469A-AAD6-69935245173A}"/>
                                            </p:graphicEl>
                                          </p:spTgt>
                                        </p:tgtEl>
                                        <p:attrNameLst>
                                          <p:attrName>style.visibility</p:attrName>
                                        </p:attrNameLst>
                                      </p:cBhvr>
                                      <p:to>
                                        <p:strVal val="visible"/>
                                      </p:to>
                                    </p:set>
                                    <p:anim calcmode="lin" valueType="num">
                                      <p:cBhvr>
                                        <p:cTn id="25" dur="500" fill="hold"/>
                                        <p:tgtEl>
                                          <p:spTgt spid="4">
                                            <p:graphicEl>
                                              <a:dgm id="{63001169-7F07-469A-AAD6-69935245173A}"/>
                                            </p:graphicEl>
                                          </p:spTgt>
                                        </p:tgtEl>
                                        <p:attrNameLst>
                                          <p:attrName>ppt_w</p:attrName>
                                        </p:attrNameLst>
                                      </p:cBhvr>
                                      <p:tavLst>
                                        <p:tav tm="0">
                                          <p:val>
                                            <p:fltVal val="0"/>
                                          </p:val>
                                        </p:tav>
                                        <p:tav tm="100000">
                                          <p:val>
                                            <p:strVal val="#ppt_w"/>
                                          </p:val>
                                        </p:tav>
                                      </p:tavLst>
                                    </p:anim>
                                    <p:anim calcmode="lin" valueType="num">
                                      <p:cBhvr>
                                        <p:cTn id="26" dur="500" fill="hold"/>
                                        <p:tgtEl>
                                          <p:spTgt spid="4">
                                            <p:graphicEl>
                                              <a:dgm id="{63001169-7F07-469A-AAD6-69935245173A}"/>
                                            </p:graphic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4">
                                            <p:graphicEl>
                                              <a:dgm id="{992C646E-EC8C-4B4A-BBFC-4151AB0A0BA6}"/>
                                            </p:graphicEl>
                                          </p:spTgt>
                                        </p:tgtEl>
                                        <p:attrNameLst>
                                          <p:attrName>style.visibility</p:attrName>
                                        </p:attrNameLst>
                                      </p:cBhvr>
                                      <p:to>
                                        <p:strVal val="visible"/>
                                      </p:to>
                                    </p:set>
                                    <p:anim calcmode="lin" valueType="num">
                                      <p:cBhvr>
                                        <p:cTn id="31" dur="500" fill="hold"/>
                                        <p:tgtEl>
                                          <p:spTgt spid="4">
                                            <p:graphicEl>
                                              <a:dgm id="{992C646E-EC8C-4B4A-BBFC-4151AB0A0BA6}"/>
                                            </p:graphicEl>
                                          </p:spTgt>
                                        </p:tgtEl>
                                        <p:attrNameLst>
                                          <p:attrName>ppt_w</p:attrName>
                                        </p:attrNameLst>
                                      </p:cBhvr>
                                      <p:tavLst>
                                        <p:tav tm="0">
                                          <p:val>
                                            <p:fltVal val="0"/>
                                          </p:val>
                                        </p:tav>
                                        <p:tav tm="100000">
                                          <p:val>
                                            <p:strVal val="#ppt_w"/>
                                          </p:val>
                                        </p:tav>
                                      </p:tavLst>
                                    </p:anim>
                                    <p:anim calcmode="lin" valueType="num">
                                      <p:cBhvr>
                                        <p:cTn id="32" dur="500" fill="hold"/>
                                        <p:tgtEl>
                                          <p:spTgt spid="4">
                                            <p:graphicEl>
                                              <a:dgm id="{992C646E-EC8C-4B4A-BBFC-4151AB0A0BA6}"/>
                                            </p:graphicEl>
                                          </p:spTgt>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4">
                                            <p:graphicEl>
                                              <a:dgm id="{E3AD7F03-A539-47AD-B371-8D0E964B86BF}"/>
                                            </p:graphicEl>
                                          </p:spTgt>
                                        </p:tgtEl>
                                        <p:attrNameLst>
                                          <p:attrName>style.visibility</p:attrName>
                                        </p:attrNameLst>
                                      </p:cBhvr>
                                      <p:to>
                                        <p:strVal val="visible"/>
                                      </p:to>
                                    </p:set>
                                    <p:anim calcmode="lin" valueType="num">
                                      <p:cBhvr>
                                        <p:cTn id="35" dur="500" fill="hold"/>
                                        <p:tgtEl>
                                          <p:spTgt spid="4">
                                            <p:graphicEl>
                                              <a:dgm id="{E3AD7F03-A539-47AD-B371-8D0E964B86BF}"/>
                                            </p:graphicEl>
                                          </p:spTgt>
                                        </p:tgtEl>
                                        <p:attrNameLst>
                                          <p:attrName>ppt_w</p:attrName>
                                        </p:attrNameLst>
                                      </p:cBhvr>
                                      <p:tavLst>
                                        <p:tav tm="0">
                                          <p:val>
                                            <p:fltVal val="0"/>
                                          </p:val>
                                        </p:tav>
                                        <p:tav tm="100000">
                                          <p:val>
                                            <p:strVal val="#ppt_w"/>
                                          </p:val>
                                        </p:tav>
                                      </p:tavLst>
                                    </p:anim>
                                    <p:anim calcmode="lin" valueType="num">
                                      <p:cBhvr>
                                        <p:cTn id="36" dur="500" fill="hold"/>
                                        <p:tgtEl>
                                          <p:spTgt spid="4">
                                            <p:graphicEl>
                                              <a:dgm id="{E3AD7F03-A539-47AD-B371-8D0E964B86BF}"/>
                                            </p:graphicEl>
                                          </p:spTgt>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4">
                                            <p:graphicEl>
                                              <a:dgm id="{0BF7455A-97F5-4479-8DBE-A37F552966CF}"/>
                                            </p:graphicEl>
                                          </p:spTgt>
                                        </p:tgtEl>
                                        <p:attrNameLst>
                                          <p:attrName>style.visibility</p:attrName>
                                        </p:attrNameLst>
                                      </p:cBhvr>
                                      <p:to>
                                        <p:strVal val="visible"/>
                                      </p:to>
                                    </p:set>
                                    <p:anim calcmode="lin" valueType="num">
                                      <p:cBhvr>
                                        <p:cTn id="39" dur="500" fill="hold"/>
                                        <p:tgtEl>
                                          <p:spTgt spid="4">
                                            <p:graphicEl>
                                              <a:dgm id="{0BF7455A-97F5-4479-8DBE-A37F552966CF}"/>
                                            </p:graphicEl>
                                          </p:spTgt>
                                        </p:tgtEl>
                                        <p:attrNameLst>
                                          <p:attrName>ppt_w</p:attrName>
                                        </p:attrNameLst>
                                      </p:cBhvr>
                                      <p:tavLst>
                                        <p:tav tm="0">
                                          <p:val>
                                            <p:fltVal val="0"/>
                                          </p:val>
                                        </p:tav>
                                        <p:tav tm="100000">
                                          <p:val>
                                            <p:strVal val="#ppt_w"/>
                                          </p:val>
                                        </p:tav>
                                      </p:tavLst>
                                    </p:anim>
                                    <p:anim calcmode="lin" valueType="num">
                                      <p:cBhvr>
                                        <p:cTn id="40" dur="500" fill="hold"/>
                                        <p:tgtEl>
                                          <p:spTgt spid="4">
                                            <p:graphicEl>
                                              <a:dgm id="{0BF7455A-97F5-4479-8DBE-A37F552966CF}"/>
                                            </p:graphicEl>
                                          </p:spTgt>
                                        </p:tgtEl>
                                        <p:attrNameLst>
                                          <p:attrName>ppt_h</p:attrName>
                                        </p:attrNameLst>
                                      </p:cBhvr>
                                      <p:tavLst>
                                        <p:tav tm="0">
                                          <p:val>
                                            <p:fltVal val="0"/>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23" presetClass="entr" presetSubtype="16" fill="hold" grpId="0" nodeType="clickEffect">
                                  <p:stCondLst>
                                    <p:cond delay="0"/>
                                  </p:stCondLst>
                                  <p:childTnLst>
                                    <p:set>
                                      <p:cBhvr>
                                        <p:cTn id="44" dur="1" fill="hold">
                                          <p:stCondLst>
                                            <p:cond delay="0"/>
                                          </p:stCondLst>
                                        </p:cTn>
                                        <p:tgtEl>
                                          <p:spTgt spid="4">
                                            <p:graphicEl>
                                              <a:dgm id="{C3110282-B9DC-4EBE-A59B-5E45A5163BB3}"/>
                                            </p:graphicEl>
                                          </p:spTgt>
                                        </p:tgtEl>
                                        <p:attrNameLst>
                                          <p:attrName>style.visibility</p:attrName>
                                        </p:attrNameLst>
                                      </p:cBhvr>
                                      <p:to>
                                        <p:strVal val="visible"/>
                                      </p:to>
                                    </p:set>
                                    <p:anim calcmode="lin" valueType="num">
                                      <p:cBhvr>
                                        <p:cTn id="45" dur="500" fill="hold"/>
                                        <p:tgtEl>
                                          <p:spTgt spid="4">
                                            <p:graphicEl>
                                              <a:dgm id="{C3110282-B9DC-4EBE-A59B-5E45A5163BB3}"/>
                                            </p:graphicEl>
                                          </p:spTgt>
                                        </p:tgtEl>
                                        <p:attrNameLst>
                                          <p:attrName>ppt_w</p:attrName>
                                        </p:attrNameLst>
                                      </p:cBhvr>
                                      <p:tavLst>
                                        <p:tav tm="0">
                                          <p:val>
                                            <p:fltVal val="0"/>
                                          </p:val>
                                        </p:tav>
                                        <p:tav tm="100000">
                                          <p:val>
                                            <p:strVal val="#ppt_w"/>
                                          </p:val>
                                        </p:tav>
                                      </p:tavLst>
                                    </p:anim>
                                    <p:anim calcmode="lin" valueType="num">
                                      <p:cBhvr>
                                        <p:cTn id="46" dur="500" fill="hold"/>
                                        <p:tgtEl>
                                          <p:spTgt spid="4">
                                            <p:graphicEl>
                                              <a:dgm id="{C3110282-B9DC-4EBE-A59B-5E45A5163BB3}"/>
                                            </p:graphicEl>
                                          </p:spTgt>
                                        </p:tgtEl>
                                        <p:attrNameLst>
                                          <p:attrName>ppt_h</p:attrName>
                                        </p:attrNameLst>
                                      </p:cBhvr>
                                      <p:tavLst>
                                        <p:tav tm="0">
                                          <p:val>
                                            <p:fltVal val="0"/>
                                          </p:val>
                                        </p:tav>
                                        <p:tav tm="100000">
                                          <p:val>
                                            <p:strVal val="#ppt_h"/>
                                          </p:val>
                                        </p:tav>
                                      </p:tavLst>
                                    </p:anim>
                                  </p:childTnLst>
                                </p:cTn>
                              </p:par>
                              <p:par>
                                <p:cTn id="47" presetID="23" presetClass="entr" presetSubtype="16" fill="hold" grpId="0" nodeType="withEffect">
                                  <p:stCondLst>
                                    <p:cond delay="0"/>
                                  </p:stCondLst>
                                  <p:childTnLst>
                                    <p:set>
                                      <p:cBhvr>
                                        <p:cTn id="48" dur="1" fill="hold">
                                          <p:stCondLst>
                                            <p:cond delay="0"/>
                                          </p:stCondLst>
                                        </p:cTn>
                                        <p:tgtEl>
                                          <p:spTgt spid="4">
                                            <p:graphicEl>
                                              <a:dgm id="{5983F6C5-D447-4DC7-A99D-5E68D9B30F84}"/>
                                            </p:graphicEl>
                                          </p:spTgt>
                                        </p:tgtEl>
                                        <p:attrNameLst>
                                          <p:attrName>style.visibility</p:attrName>
                                        </p:attrNameLst>
                                      </p:cBhvr>
                                      <p:to>
                                        <p:strVal val="visible"/>
                                      </p:to>
                                    </p:set>
                                    <p:anim calcmode="lin" valueType="num">
                                      <p:cBhvr>
                                        <p:cTn id="49" dur="500" fill="hold"/>
                                        <p:tgtEl>
                                          <p:spTgt spid="4">
                                            <p:graphicEl>
                                              <a:dgm id="{5983F6C5-D447-4DC7-A99D-5E68D9B30F84}"/>
                                            </p:graphicEl>
                                          </p:spTgt>
                                        </p:tgtEl>
                                        <p:attrNameLst>
                                          <p:attrName>ppt_w</p:attrName>
                                        </p:attrNameLst>
                                      </p:cBhvr>
                                      <p:tavLst>
                                        <p:tav tm="0">
                                          <p:val>
                                            <p:fltVal val="0"/>
                                          </p:val>
                                        </p:tav>
                                        <p:tav tm="100000">
                                          <p:val>
                                            <p:strVal val="#ppt_w"/>
                                          </p:val>
                                        </p:tav>
                                      </p:tavLst>
                                    </p:anim>
                                    <p:anim calcmode="lin" valueType="num">
                                      <p:cBhvr>
                                        <p:cTn id="50" dur="500" fill="hold"/>
                                        <p:tgtEl>
                                          <p:spTgt spid="4">
                                            <p:graphicEl>
                                              <a:dgm id="{5983F6C5-D447-4DC7-A99D-5E68D9B30F84}"/>
                                            </p:graphicEl>
                                          </p:spTgt>
                                        </p:tgtEl>
                                        <p:attrNameLst>
                                          <p:attrName>ppt_h</p:attrName>
                                        </p:attrNameLst>
                                      </p:cBhvr>
                                      <p:tavLst>
                                        <p:tav tm="0">
                                          <p:val>
                                            <p:fltVal val="0"/>
                                          </p:val>
                                        </p:tav>
                                        <p:tav tm="100000">
                                          <p:val>
                                            <p:strVal val="#ppt_h"/>
                                          </p:val>
                                        </p:tav>
                                      </p:tavLst>
                                    </p:anim>
                                  </p:childTnLst>
                                </p:cTn>
                              </p:par>
                              <p:par>
                                <p:cTn id="51" presetID="23" presetClass="entr" presetSubtype="16" fill="hold" grpId="0" nodeType="withEffect">
                                  <p:stCondLst>
                                    <p:cond delay="0"/>
                                  </p:stCondLst>
                                  <p:childTnLst>
                                    <p:set>
                                      <p:cBhvr>
                                        <p:cTn id="52" dur="1" fill="hold">
                                          <p:stCondLst>
                                            <p:cond delay="0"/>
                                          </p:stCondLst>
                                        </p:cTn>
                                        <p:tgtEl>
                                          <p:spTgt spid="4">
                                            <p:graphicEl>
                                              <a:dgm id="{EEDD83E1-90F5-46AE-953D-F38EA406DDA4}"/>
                                            </p:graphicEl>
                                          </p:spTgt>
                                        </p:tgtEl>
                                        <p:attrNameLst>
                                          <p:attrName>style.visibility</p:attrName>
                                        </p:attrNameLst>
                                      </p:cBhvr>
                                      <p:to>
                                        <p:strVal val="visible"/>
                                      </p:to>
                                    </p:set>
                                    <p:anim calcmode="lin" valueType="num">
                                      <p:cBhvr>
                                        <p:cTn id="53" dur="500" fill="hold"/>
                                        <p:tgtEl>
                                          <p:spTgt spid="4">
                                            <p:graphicEl>
                                              <a:dgm id="{EEDD83E1-90F5-46AE-953D-F38EA406DDA4}"/>
                                            </p:graphicEl>
                                          </p:spTgt>
                                        </p:tgtEl>
                                        <p:attrNameLst>
                                          <p:attrName>ppt_w</p:attrName>
                                        </p:attrNameLst>
                                      </p:cBhvr>
                                      <p:tavLst>
                                        <p:tav tm="0">
                                          <p:val>
                                            <p:fltVal val="0"/>
                                          </p:val>
                                        </p:tav>
                                        <p:tav tm="100000">
                                          <p:val>
                                            <p:strVal val="#ppt_w"/>
                                          </p:val>
                                        </p:tav>
                                      </p:tavLst>
                                    </p:anim>
                                    <p:anim calcmode="lin" valueType="num">
                                      <p:cBhvr>
                                        <p:cTn id="54" dur="500" fill="hold"/>
                                        <p:tgtEl>
                                          <p:spTgt spid="4">
                                            <p:graphicEl>
                                              <a:dgm id="{EEDD83E1-90F5-46AE-953D-F38EA406DDA4}"/>
                                            </p:graphicEl>
                                          </p:spTgt>
                                        </p:tgtEl>
                                        <p:attrNameLst>
                                          <p:attrName>ppt_h</p:attrName>
                                        </p:attrNameLst>
                                      </p:cBhvr>
                                      <p:tavLst>
                                        <p:tav tm="0">
                                          <p:val>
                                            <p:fltVal val="0"/>
                                          </p:val>
                                        </p:tav>
                                        <p:tav tm="100000">
                                          <p:val>
                                            <p:strVal val="#ppt_h"/>
                                          </p:val>
                                        </p:tav>
                                      </p:tavLst>
                                    </p:anim>
                                  </p:childTnLst>
                                </p:cTn>
                              </p:par>
                            </p:childTnLst>
                          </p:cTn>
                        </p:par>
                      </p:childTnLst>
                    </p:cTn>
                  </p:par>
                  <p:par>
                    <p:cTn id="55" fill="hold">
                      <p:stCondLst>
                        <p:cond delay="indefinite"/>
                      </p:stCondLst>
                      <p:childTnLst>
                        <p:par>
                          <p:cTn id="56" fill="hold">
                            <p:stCondLst>
                              <p:cond delay="0"/>
                            </p:stCondLst>
                            <p:childTnLst>
                              <p:par>
                                <p:cTn id="57" presetID="23" presetClass="entr" presetSubtype="16" fill="hold" grpId="0" nodeType="clickEffect">
                                  <p:stCondLst>
                                    <p:cond delay="0"/>
                                  </p:stCondLst>
                                  <p:childTnLst>
                                    <p:set>
                                      <p:cBhvr>
                                        <p:cTn id="58" dur="1" fill="hold">
                                          <p:stCondLst>
                                            <p:cond delay="0"/>
                                          </p:stCondLst>
                                        </p:cTn>
                                        <p:tgtEl>
                                          <p:spTgt spid="4">
                                            <p:graphicEl>
                                              <a:dgm id="{6A674735-8679-4371-902E-A6E6143DFA98}"/>
                                            </p:graphicEl>
                                          </p:spTgt>
                                        </p:tgtEl>
                                        <p:attrNameLst>
                                          <p:attrName>style.visibility</p:attrName>
                                        </p:attrNameLst>
                                      </p:cBhvr>
                                      <p:to>
                                        <p:strVal val="visible"/>
                                      </p:to>
                                    </p:set>
                                    <p:anim calcmode="lin" valueType="num">
                                      <p:cBhvr>
                                        <p:cTn id="59" dur="500" fill="hold"/>
                                        <p:tgtEl>
                                          <p:spTgt spid="4">
                                            <p:graphicEl>
                                              <a:dgm id="{6A674735-8679-4371-902E-A6E6143DFA98}"/>
                                            </p:graphicEl>
                                          </p:spTgt>
                                        </p:tgtEl>
                                        <p:attrNameLst>
                                          <p:attrName>ppt_w</p:attrName>
                                        </p:attrNameLst>
                                      </p:cBhvr>
                                      <p:tavLst>
                                        <p:tav tm="0">
                                          <p:val>
                                            <p:fltVal val="0"/>
                                          </p:val>
                                        </p:tav>
                                        <p:tav tm="100000">
                                          <p:val>
                                            <p:strVal val="#ppt_w"/>
                                          </p:val>
                                        </p:tav>
                                      </p:tavLst>
                                    </p:anim>
                                    <p:anim calcmode="lin" valueType="num">
                                      <p:cBhvr>
                                        <p:cTn id="60" dur="500" fill="hold"/>
                                        <p:tgtEl>
                                          <p:spTgt spid="4">
                                            <p:graphicEl>
                                              <a:dgm id="{6A674735-8679-4371-902E-A6E6143DFA98}"/>
                                            </p:graphicEl>
                                          </p:spTgt>
                                        </p:tgtEl>
                                        <p:attrNameLst>
                                          <p:attrName>ppt_h</p:attrName>
                                        </p:attrNameLst>
                                      </p:cBhvr>
                                      <p:tavLst>
                                        <p:tav tm="0">
                                          <p:val>
                                            <p:fltVal val="0"/>
                                          </p:val>
                                        </p:tav>
                                        <p:tav tm="100000">
                                          <p:val>
                                            <p:strVal val="#ppt_h"/>
                                          </p:val>
                                        </p:tav>
                                      </p:tavLst>
                                    </p:anim>
                                  </p:childTnLst>
                                </p:cTn>
                              </p:par>
                              <p:par>
                                <p:cTn id="61" presetID="23" presetClass="entr" presetSubtype="16" fill="hold" grpId="0" nodeType="withEffect">
                                  <p:stCondLst>
                                    <p:cond delay="0"/>
                                  </p:stCondLst>
                                  <p:childTnLst>
                                    <p:set>
                                      <p:cBhvr>
                                        <p:cTn id="62" dur="1" fill="hold">
                                          <p:stCondLst>
                                            <p:cond delay="0"/>
                                          </p:stCondLst>
                                        </p:cTn>
                                        <p:tgtEl>
                                          <p:spTgt spid="4">
                                            <p:graphicEl>
                                              <a:dgm id="{5C1E7A0A-7B67-45A1-8E67-F8E77F9F0E61}"/>
                                            </p:graphicEl>
                                          </p:spTgt>
                                        </p:tgtEl>
                                        <p:attrNameLst>
                                          <p:attrName>style.visibility</p:attrName>
                                        </p:attrNameLst>
                                      </p:cBhvr>
                                      <p:to>
                                        <p:strVal val="visible"/>
                                      </p:to>
                                    </p:set>
                                    <p:anim calcmode="lin" valueType="num">
                                      <p:cBhvr>
                                        <p:cTn id="63" dur="500" fill="hold"/>
                                        <p:tgtEl>
                                          <p:spTgt spid="4">
                                            <p:graphicEl>
                                              <a:dgm id="{5C1E7A0A-7B67-45A1-8E67-F8E77F9F0E61}"/>
                                            </p:graphicEl>
                                          </p:spTgt>
                                        </p:tgtEl>
                                        <p:attrNameLst>
                                          <p:attrName>ppt_w</p:attrName>
                                        </p:attrNameLst>
                                      </p:cBhvr>
                                      <p:tavLst>
                                        <p:tav tm="0">
                                          <p:val>
                                            <p:fltVal val="0"/>
                                          </p:val>
                                        </p:tav>
                                        <p:tav tm="100000">
                                          <p:val>
                                            <p:strVal val="#ppt_w"/>
                                          </p:val>
                                        </p:tav>
                                      </p:tavLst>
                                    </p:anim>
                                    <p:anim calcmode="lin" valueType="num">
                                      <p:cBhvr>
                                        <p:cTn id="64" dur="500" fill="hold"/>
                                        <p:tgtEl>
                                          <p:spTgt spid="4">
                                            <p:graphicEl>
                                              <a:dgm id="{5C1E7A0A-7B67-45A1-8E67-F8E77F9F0E61}"/>
                                            </p:graphicEl>
                                          </p:spTgt>
                                        </p:tgtEl>
                                        <p:attrNameLst>
                                          <p:attrName>ppt_h</p:attrName>
                                        </p:attrNameLst>
                                      </p:cBhvr>
                                      <p:tavLst>
                                        <p:tav tm="0">
                                          <p:val>
                                            <p:fltVal val="0"/>
                                          </p:val>
                                        </p:tav>
                                        <p:tav tm="100000">
                                          <p:val>
                                            <p:strVal val="#ppt_h"/>
                                          </p:val>
                                        </p:tav>
                                      </p:tavLst>
                                    </p:anim>
                                  </p:childTnLst>
                                </p:cTn>
                              </p:par>
                              <p:par>
                                <p:cTn id="65" presetID="23" presetClass="entr" presetSubtype="16" fill="hold" grpId="0" nodeType="withEffect">
                                  <p:stCondLst>
                                    <p:cond delay="0"/>
                                  </p:stCondLst>
                                  <p:childTnLst>
                                    <p:set>
                                      <p:cBhvr>
                                        <p:cTn id="66" dur="1" fill="hold">
                                          <p:stCondLst>
                                            <p:cond delay="0"/>
                                          </p:stCondLst>
                                        </p:cTn>
                                        <p:tgtEl>
                                          <p:spTgt spid="4">
                                            <p:graphicEl>
                                              <a:dgm id="{71B1FD4A-F3DD-4D3C-958F-8EAB6E935D4A}"/>
                                            </p:graphicEl>
                                          </p:spTgt>
                                        </p:tgtEl>
                                        <p:attrNameLst>
                                          <p:attrName>style.visibility</p:attrName>
                                        </p:attrNameLst>
                                      </p:cBhvr>
                                      <p:to>
                                        <p:strVal val="visible"/>
                                      </p:to>
                                    </p:set>
                                    <p:anim calcmode="lin" valueType="num">
                                      <p:cBhvr>
                                        <p:cTn id="67" dur="500" fill="hold"/>
                                        <p:tgtEl>
                                          <p:spTgt spid="4">
                                            <p:graphicEl>
                                              <a:dgm id="{71B1FD4A-F3DD-4D3C-958F-8EAB6E935D4A}"/>
                                            </p:graphicEl>
                                          </p:spTgt>
                                        </p:tgtEl>
                                        <p:attrNameLst>
                                          <p:attrName>ppt_w</p:attrName>
                                        </p:attrNameLst>
                                      </p:cBhvr>
                                      <p:tavLst>
                                        <p:tav tm="0">
                                          <p:val>
                                            <p:fltVal val="0"/>
                                          </p:val>
                                        </p:tav>
                                        <p:tav tm="100000">
                                          <p:val>
                                            <p:strVal val="#ppt_w"/>
                                          </p:val>
                                        </p:tav>
                                      </p:tavLst>
                                    </p:anim>
                                    <p:anim calcmode="lin" valueType="num">
                                      <p:cBhvr>
                                        <p:cTn id="68" dur="500" fill="hold"/>
                                        <p:tgtEl>
                                          <p:spTgt spid="4">
                                            <p:graphicEl>
                                              <a:dgm id="{71B1FD4A-F3DD-4D3C-958F-8EAB6E935D4A}"/>
                                            </p:graphic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Σεξουαλική κακοποίηση παιδιών – Παραδείγματα </a:t>
            </a:r>
            <a:endParaRPr lang="el-GR" dirty="0"/>
          </a:p>
        </p:txBody>
      </p:sp>
      <p:sp>
        <p:nvSpPr>
          <p:cNvPr id="4" name="Rounded Rectangle 3">
            <a:extLst>
              <a:ext uri="{FF2B5EF4-FFF2-40B4-BE49-F238E27FC236}">
                <a16:creationId xmlns="" xmlns:a16="http://schemas.microsoft.com/office/drawing/2014/main" id="{1E30942D-55E4-604D-9593-4165629E4D30}"/>
              </a:ext>
            </a:extLst>
          </p:cNvPr>
          <p:cNvSpPr/>
          <p:nvPr/>
        </p:nvSpPr>
        <p:spPr>
          <a:xfrm>
            <a:off x="935182" y="1669041"/>
            <a:ext cx="4513119" cy="649287"/>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l-GR" sz="2200" dirty="0" smtClean="0">
                <a:solidFill>
                  <a:schemeClr val="accent1">
                    <a:lumMod val="50000"/>
                  </a:schemeClr>
                </a:solidFill>
                <a:latin typeface="Segoe UI Light" panose="020B0502040204020203" pitchFamily="34" charset="0"/>
                <a:cs typeface="Segoe UI Light" panose="020B0502040204020203" pitchFamily="34" charset="0"/>
              </a:rPr>
              <a:t>Έκθεση σε πορνογραφικό υλικό </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5" name="Rounded Rectangle 4">
            <a:extLst>
              <a:ext uri="{FF2B5EF4-FFF2-40B4-BE49-F238E27FC236}">
                <a16:creationId xmlns="" xmlns:a16="http://schemas.microsoft.com/office/drawing/2014/main" id="{E9C52755-A9C0-F041-88EF-8E41E54FE5CD}"/>
              </a:ext>
            </a:extLst>
          </p:cNvPr>
          <p:cNvSpPr/>
          <p:nvPr/>
        </p:nvSpPr>
        <p:spPr>
          <a:xfrm>
            <a:off x="1631950" y="2389765"/>
            <a:ext cx="4535488"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l-GR" sz="2200" dirty="0" smtClean="0">
                <a:solidFill>
                  <a:schemeClr val="accent1">
                    <a:lumMod val="50000"/>
                  </a:schemeClr>
                </a:solidFill>
                <a:latin typeface="Segoe UI Light" panose="020B0502040204020203" pitchFamily="34" charset="0"/>
                <a:cs typeface="Segoe UI Light" panose="020B0502040204020203" pitchFamily="34" charset="0"/>
              </a:rPr>
              <a:t>Σεξουαλική παρενόχληση</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6" name="Rounded Rectangle 5">
            <a:extLst>
              <a:ext uri="{FF2B5EF4-FFF2-40B4-BE49-F238E27FC236}">
                <a16:creationId xmlns="" xmlns:a16="http://schemas.microsoft.com/office/drawing/2014/main" id="{E5F84176-A512-4B44-BD89-D3756203B2D8}"/>
              </a:ext>
            </a:extLst>
          </p:cNvPr>
          <p:cNvSpPr/>
          <p:nvPr/>
        </p:nvSpPr>
        <p:spPr>
          <a:xfrm>
            <a:off x="264319" y="3121890"/>
            <a:ext cx="2735262"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l-GR" sz="2200" dirty="0">
                <a:solidFill>
                  <a:schemeClr val="accent1">
                    <a:lumMod val="50000"/>
                  </a:schemeClr>
                </a:solidFill>
                <a:latin typeface="Segoe UI Light" panose="020B0502040204020203" pitchFamily="34" charset="0"/>
                <a:cs typeface="Segoe UI Light" panose="020B0502040204020203" pitchFamily="34" charset="0"/>
              </a:rPr>
              <a:t>Σ</a:t>
            </a:r>
            <a:r>
              <a:rPr lang="el-GR" sz="2200" dirty="0" smtClean="0">
                <a:solidFill>
                  <a:schemeClr val="accent1">
                    <a:lumMod val="50000"/>
                  </a:schemeClr>
                </a:solidFill>
                <a:latin typeface="Segoe UI Light" panose="020B0502040204020203" pitchFamily="34" charset="0"/>
                <a:cs typeface="Segoe UI Light" panose="020B0502040204020203" pitchFamily="34" charset="0"/>
              </a:rPr>
              <a:t>εξουαλική </a:t>
            </a:r>
            <a:r>
              <a:rPr lang="el-GR" sz="2200" dirty="0">
                <a:solidFill>
                  <a:schemeClr val="accent1">
                    <a:lumMod val="50000"/>
                  </a:schemeClr>
                </a:solidFill>
                <a:latin typeface="Segoe UI Light" panose="020B0502040204020203" pitchFamily="34" charset="0"/>
                <a:cs typeface="Segoe UI Light" panose="020B0502040204020203" pitchFamily="34" charset="0"/>
              </a:rPr>
              <a:t>εκμετάλλευση</a:t>
            </a:r>
          </a:p>
        </p:txBody>
      </p:sp>
      <p:sp>
        <p:nvSpPr>
          <p:cNvPr id="7" name="Rounded Rectangle 6">
            <a:extLst>
              <a:ext uri="{FF2B5EF4-FFF2-40B4-BE49-F238E27FC236}">
                <a16:creationId xmlns="" xmlns:a16="http://schemas.microsoft.com/office/drawing/2014/main" id="{9F4712EF-7F61-BD41-A3D3-82E6B6B26955}"/>
              </a:ext>
            </a:extLst>
          </p:cNvPr>
          <p:cNvSpPr/>
          <p:nvPr/>
        </p:nvSpPr>
        <p:spPr>
          <a:xfrm>
            <a:off x="3071813" y="3110490"/>
            <a:ext cx="5688012"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l-GR" sz="2200" dirty="0">
                <a:solidFill>
                  <a:schemeClr val="accent1">
                    <a:lumMod val="50000"/>
                  </a:schemeClr>
                </a:solidFill>
                <a:latin typeface="Segoe UI Light" panose="020B0502040204020203" pitchFamily="34" charset="0"/>
                <a:cs typeface="Segoe UI Light" panose="020B0502040204020203" pitchFamily="34" charset="0"/>
              </a:rPr>
              <a:t>Ε</a:t>
            </a:r>
            <a:r>
              <a:rPr lang="el-GR" sz="2200" dirty="0" smtClean="0">
                <a:solidFill>
                  <a:schemeClr val="accent1">
                    <a:lumMod val="50000"/>
                  </a:schemeClr>
                </a:solidFill>
                <a:latin typeface="Segoe UI Light" panose="020B0502040204020203" pitchFamily="34" charset="0"/>
                <a:cs typeface="Segoe UI Light" panose="020B0502040204020203" pitchFamily="34" charset="0"/>
              </a:rPr>
              <a:t>κθέτοντας </a:t>
            </a:r>
            <a:r>
              <a:rPr lang="el-GR" sz="2200" dirty="0">
                <a:solidFill>
                  <a:schemeClr val="accent1">
                    <a:lumMod val="50000"/>
                  </a:schemeClr>
                </a:solidFill>
                <a:latin typeface="Segoe UI Light" panose="020B0502040204020203" pitchFamily="34" charset="0"/>
                <a:cs typeface="Segoe UI Light" panose="020B0502040204020203" pitchFamily="34" charset="0"/>
              </a:rPr>
              <a:t>ένα παιδί να βλέπει τα γεννητικά όργανα ενός ενήλικα</a:t>
            </a:r>
          </a:p>
        </p:txBody>
      </p:sp>
      <p:sp>
        <p:nvSpPr>
          <p:cNvPr id="8" name="Rounded Rectangle 7">
            <a:extLst>
              <a:ext uri="{FF2B5EF4-FFF2-40B4-BE49-F238E27FC236}">
                <a16:creationId xmlns="" xmlns:a16="http://schemas.microsoft.com/office/drawing/2014/main" id="{ED45605F-D00A-EC4F-98F7-B539D7976958}"/>
              </a:ext>
            </a:extLst>
          </p:cNvPr>
          <p:cNvSpPr/>
          <p:nvPr/>
        </p:nvSpPr>
        <p:spPr>
          <a:xfrm>
            <a:off x="1919288" y="3829627"/>
            <a:ext cx="3529012"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l-GR" sz="2200" dirty="0" smtClean="0">
                <a:solidFill>
                  <a:schemeClr val="accent1">
                    <a:lumMod val="50000"/>
                  </a:schemeClr>
                </a:solidFill>
                <a:latin typeface="Segoe UI Light" panose="020B0502040204020203" pitchFamily="34" charset="0"/>
                <a:cs typeface="Segoe UI Light" panose="020B0502040204020203" pitchFamily="34" charset="0"/>
              </a:rPr>
              <a:t>Άγγιγμα των γεννητικών οργάνων</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9" name="Rounded Rectangle 8">
            <a:extLst>
              <a:ext uri="{FF2B5EF4-FFF2-40B4-BE49-F238E27FC236}">
                <a16:creationId xmlns="" xmlns:a16="http://schemas.microsoft.com/office/drawing/2014/main" id="{8B82F75D-EA81-984D-ADA3-C584754844FB}"/>
              </a:ext>
            </a:extLst>
          </p:cNvPr>
          <p:cNvSpPr/>
          <p:nvPr/>
        </p:nvSpPr>
        <p:spPr>
          <a:xfrm>
            <a:off x="6311900" y="2389765"/>
            <a:ext cx="3384550"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l-GR" sz="2200" dirty="0">
                <a:solidFill>
                  <a:schemeClr val="accent1">
                    <a:lumMod val="50000"/>
                  </a:schemeClr>
                </a:solidFill>
                <a:latin typeface="Segoe UI Light" panose="020B0502040204020203" pitchFamily="34" charset="0"/>
                <a:cs typeface="Segoe UI Light" panose="020B0502040204020203" pitchFamily="34" charset="0"/>
              </a:rPr>
              <a:t>Α</a:t>
            </a:r>
            <a:r>
              <a:rPr lang="el-GR" sz="2200" dirty="0" smtClean="0">
                <a:solidFill>
                  <a:schemeClr val="accent1">
                    <a:lumMod val="50000"/>
                  </a:schemeClr>
                </a:solidFill>
                <a:latin typeface="Segoe UI Light" panose="020B0502040204020203" pitchFamily="34" charset="0"/>
                <a:cs typeface="Segoe UI Light" panose="020B0502040204020203" pitchFamily="34" charset="0"/>
              </a:rPr>
              <a:t>πόπειρα </a:t>
            </a:r>
            <a:r>
              <a:rPr lang="el-GR" sz="2200" dirty="0">
                <a:solidFill>
                  <a:schemeClr val="accent1">
                    <a:lumMod val="50000"/>
                  </a:schemeClr>
                </a:solidFill>
                <a:latin typeface="Segoe UI Light" panose="020B0502040204020203" pitchFamily="34" charset="0"/>
                <a:cs typeface="Segoe UI Light" panose="020B0502040204020203" pitchFamily="34" charset="0"/>
              </a:rPr>
              <a:t>διείσδυσης</a:t>
            </a:r>
          </a:p>
        </p:txBody>
      </p:sp>
      <p:sp>
        <p:nvSpPr>
          <p:cNvPr id="10" name="Rounded Rectangle 9">
            <a:extLst>
              <a:ext uri="{FF2B5EF4-FFF2-40B4-BE49-F238E27FC236}">
                <a16:creationId xmlns="" xmlns:a16="http://schemas.microsoft.com/office/drawing/2014/main" id="{2B38FD6F-24B5-5E40-95F7-E5A66C8194CE}"/>
              </a:ext>
            </a:extLst>
          </p:cNvPr>
          <p:cNvSpPr/>
          <p:nvPr/>
        </p:nvSpPr>
        <p:spPr>
          <a:xfrm>
            <a:off x="2855914" y="5269491"/>
            <a:ext cx="4535487" cy="649287"/>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l-GR" sz="2200" dirty="0">
                <a:solidFill>
                  <a:schemeClr val="accent1">
                    <a:lumMod val="50000"/>
                  </a:schemeClr>
                </a:solidFill>
                <a:latin typeface="Segoe UI Light" panose="020B0502040204020203" pitchFamily="34" charset="0"/>
                <a:cs typeface="Segoe UI Light" panose="020B0502040204020203" pitchFamily="34" charset="0"/>
              </a:rPr>
              <a:t>Σ</a:t>
            </a:r>
            <a:r>
              <a:rPr lang="el-GR" sz="2200" dirty="0" smtClean="0">
                <a:solidFill>
                  <a:schemeClr val="accent1">
                    <a:lumMod val="50000"/>
                  </a:schemeClr>
                </a:solidFill>
                <a:latin typeface="Segoe UI Light" panose="020B0502040204020203" pitchFamily="34" charset="0"/>
                <a:cs typeface="Segoe UI Light" panose="020B0502040204020203" pitchFamily="34" charset="0"/>
              </a:rPr>
              <a:t>εξουαλική </a:t>
            </a:r>
            <a:r>
              <a:rPr lang="el-GR" sz="2200" dirty="0">
                <a:solidFill>
                  <a:schemeClr val="accent1">
                    <a:lumMod val="50000"/>
                  </a:schemeClr>
                </a:solidFill>
                <a:latin typeface="Segoe UI Light" panose="020B0502040204020203" pitchFamily="34" charset="0"/>
                <a:cs typeface="Segoe UI Light" panose="020B0502040204020203" pitchFamily="34" charset="0"/>
              </a:rPr>
              <a:t>πράξη</a:t>
            </a:r>
          </a:p>
        </p:txBody>
      </p:sp>
      <p:sp>
        <p:nvSpPr>
          <p:cNvPr id="11" name="Rounded Rectangle 10">
            <a:extLst>
              <a:ext uri="{FF2B5EF4-FFF2-40B4-BE49-F238E27FC236}">
                <a16:creationId xmlns="" xmlns:a16="http://schemas.microsoft.com/office/drawing/2014/main" id="{3529E513-DA1B-4E49-B9C1-EF07AC04CF88}"/>
              </a:ext>
            </a:extLst>
          </p:cNvPr>
          <p:cNvSpPr/>
          <p:nvPr/>
        </p:nvSpPr>
        <p:spPr>
          <a:xfrm>
            <a:off x="5519739" y="3829627"/>
            <a:ext cx="4537075"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l-GR" sz="2200" dirty="0" smtClean="0">
                <a:solidFill>
                  <a:schemeClr val="accent1">
                    <a:lumMod val="50000"/>
                  </a:schemeClr>
                </a:solidFill>
                <a:latin typeface="Segoe UI Light" panose="020B0502040204020203" pitchFamily="34" charset="0"/>
                <a:cs typeface="Segoe UI Light" panose="020B0502040204020203" pitchFamily="34" charset="0"/>
              </a:rPr>
              <a:t>Αναγκαστική έκθεση </a:t>
            </a:r>
            <a:r>
              <a:rPr lang="el-GR" sz="2200" dirty="0">
                <a:solidFill>
                  <a:schemeClr val="accent1">
                    <a:lumMod val="50000"/>
                  </a:schemeClr>
                </a:solidFill>
                <a:latin typeface="Segoe UI Light" panose="020B0502040204020203" pitchFamily="34" charset="0"/>
                <a:cs typeface="Segoe UI Light" panose="020B0502040204020203" pitchFamily="34" charset="0"/>
              </a:rPr>
              <a:t>των </a:t>
            </a:r>
            <a:r>
              <a:rPr lang="el-GR" sz="2200" dirty="0" smtClean="0">
                <a:solidFill>
                  <a:schemeClr val="accent1">
                    <a:lumMod val="50000"/>
                  </a:schemeClr>
                </a:solidFill>
                <a:latin typeface="Segoe UI Light" panose="020B0502040204020203" pitchFamily="34" charset="0"/>
                <a:cs typeface="Segoe UI Light" panose="020B0502040204020203" pitchFamily="34" charset="0"/>
              </a:rPr>
              <a:t>γεννητικών </a:t>
            </a:r>
            <a:r>
              <a:rPr lang="el-GR" sz="2200" dirty="0">
                <a:solidFill>
                  <a:schemeClr val="accent1">
                    <a:lumMod val="50000"/>
                  </a:schemeClr>
                </a:solidFill>
                <a:latin typeface="Segoe UI Light" panose="020B0502040204020203" pitchFamily="34" charset="0"/>
                <a:cs typeface="Segoe UI Light" panose="020B0502040204020203" pitchFamily="34" charset="0"/>
              </a:rPr>
              <a:t>οργάνων</a:t>
            </a:r>
          </a:p>
        </p:txBody>
      </p:sp>
      <p:sp>
        <p:nvSpPr>
          <p:cNvPr id="12" name="Rounded Rectangle 11">
            <a:extLst>
              <a:ext uri="{FF2B5EF4-FFF2-40B4-BE49-F238E27FC236}">
                <a16:creationId xmlns="" xmlns:a16="http://schemas.microsoft.com/office/drawing/2014/main" id="{08FDCFBA-1351-9048-A627-F391ED3917CC}"/>
              </a:ext>
            </a:extLst>
          </p:cNvPr>
          <p:cNvSpPr/>
          <p:nvPr/>
        </p:nvSpPr>
        <p:spPr>
          <a:xfrm>
            <a:off x="1475509" y="4550352"/>
            <a:ext cx="9013105"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l-GR" sz="2200" dirty="0">
                <a:solidFill>
                  <a:schemeClr val="accent1">
                    <a:lumMod val="50000"/>
                  </a:schemeClr>
                </a:solidFill>
                <a:latin typeface="Segoe UI Light" panose="020B0502040204020203" pitchFamily="34" charset="0"/>
                <a:cs typeface="Segoe UI Light" panose="020B0502040204020203" pitchFamily="34" charset="0"/>
              </a:rPr>
              <a:t>Σ</a:t>
            </a:r>
            <a:r>
              <a:rPr lang="el-GR" sz="2200" dirty="0" smtClean="0">
                <a:solidFill>
                  <a:schemeClr val="accent1">
                    <a:lumMod val="50000"/>
                  </a:schemeClr>
                </a:solidFill>
                <a:latin typeface="Segoe UI Light" panose="020B0502040204020203" pitchFamily="34" charset="0"/>
                <a:cs typeface="Segoe UI Light" panose="020B0502040204020203" pitchFamily="34" charset="0"/>
              </a:rPr>
              <a:t>υμμετοχή </a:t>
            </a:r>
            <a:r>
              <a:rPr lang="el-GR" sz="2200" dirty="0">
                <a:solidFill>
                  <a:schemeClr val="accent1">
                    <a:lumMod val="50000"/>
                  </a:schemeClr>
                </a:solidFill>
                <a:latin typeface="Segoe UI Light" panose="020B0502040204020203" pitchFamily="34" charset="0"/>
                <a:cs typeface="Segoe UI Light" panose="020B0502040204020203" pitchFamily="34" charset="0"/>
              </a:rPr>
              <a:t>παιδιού στην πορνεία ή / και δημιουργία πορνογραφικού υλικού</a:t>
            </a:r>
          </a:p>
        </p:txBody>
      </p:sp>
      <p:sp>
        <p:nvSpPr>
          <p:cNvPr id="13" name="Rounded Rectangle 12">
            <a:extLst>
              <a:ext uri="{FF2B5EF4-FFF2-40B4-BE49-F238E27FC236}">
                <a16:creationId xmlns="" xmlns:a16="http://schemas.microsoft.com/office/drawing/2014/main" id="{B99E64AD-B5D2-C047-B87A-A9185B73C8B2}"/>
              </a:ext>
            </a:extLst>
          </p:cNvPr>
          <p:cNvSpPr/>
          <p:nvPr/>
        </p:nvSpPr>
        <p:spPr>
          <a:xfrm>
            <a:off x="5519738" y="1669041"/>
            <a:ext cx="4679950" cy="649287"/>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l-GR" sz="2200" dirty="0" smtClean="0">
                <a:solidFill>
                  <a:schemeClr val="accent1">
                    <a:lumMod val="50000"/>
                  </a:schemeClr>
                </a:solidFill>
                <a:latin typeface="Segoe UI Light" panose="020B0502040204020203" pitchFamily="34" charset="0"/>
                <a:cs typeface="Segoe UI Light" panose="020B0502040204020203" pitchFamily="34" charset="0"/>
              </a:rPr>
              <a:t>Έκθεση σε σεξουαλικές δραστηριότητες</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
        <p:nvSpPr>
          <p:cNvPr id="14" name="Rounded Rectangle 13">
            <a:extLst>
              <a:ext uri="{FF2B5EF4-FFF2-40B4-BE49-F238E27FC236}">
                <a16:creationId xmlns="" xmlns:a16="http://schemas.microsoft.com/office/drawing/2014/main" id="{EEF3365B-7B0C-2446-A234-4FB67DD82580}"/>
              </a:ext>
            </a:extLst>
          </p:cNvPr>
          <p:cNvSpPr/>
          <p:nvPr/>
        </p:nvSpPr>
        <p:spPr>
          <a:xfrm>
            <a:off x="7464425" y="5269491"/>
            <a:ext cx="2592388" cy="649287"/>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l-GR" sz="2200" dirty="0" smtClean="0">
                <a:solidFill>
                  <a:schemeClr val="accent1">
                    <a:lumMod val="50000"/>
                  </a:schemeClr>
                </a:solidFill>
                <a:latin typeface="Segoe UI Light" panose="020B0502040204020203" pitchFamily="34" charset="0"/>
                <a:ea typeface="Times New Roman" pitchFamily="18" charset="0"/>
                <a:cs typeface="Segoe UI Light" panose="020B0502040204020203" pitchFamily="34" charset="0"/>
              </a:rPr>
              <a:t>Βιασμός </a:t>
            </a:r>
            <a:endParaRPr lang="el-GR" sz="2200" dirty="0">
              <a:solidFill>
                <a:schemeClr val="accent1">
                  <a:lumMod val="50000"/>
                </a:schemeClr>
              </a:solidFill>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2267757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 to="" calcmode="lin" valueType="num">
                                      <p:cBhvr>
                                        <p:cTn id="10" dur="1" fill="hold"/>
                                        <p:tgtEl>
                                          <p:spTgt spid="5"/>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 to="" calcmode="lin" valueType="num">
                                      <p:cBhvr>
                                        <p:cTn id="13" dur="1" fill="hold"/>
                                        <p:tgtEl>
                                          <p:spTgt spid="13"/>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to="" calcmode="lin" valueType="num">
                                      <p:cBhvr>
                                        <p:cTn id="16" dur="1" fill="hold"/>
                                        <p:tgtEl>
                                          <p:spTgt spid="9"/>
                                        </p:tgtEl>
                                        <p:attrNameLst>
                                          <p:attrName/>
                                        </p:attrNameLst>
                                      </p:cBhvr>
                                    </p:anim>
                                  </p:childTnLst>
                                </p:cTn>
                              </p:par>
                              <p:par>
                                <p:cTn id="17" presetID="24"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to="" calcmode="lin" valueType="num">
                                      <p:cBhvr>
                                        <p:cTn id="19" dur="1" fill="hold"/>
                                        <p:tgtEl>
                                          <p:spTgt spid="7"/>
                                        </p:tgtEl>
                                        <p:attrNameLst>
                                          <p:attrName/>
                                        </p:attrNameLst>
                                      </p:cBhvr>
                                    </p:anim>
                                  </p:childTnLst>
                                </p:cTn>
                              </p:par>
                              <p:par>
                                <p:cTn id="20" presetID="24"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to="" calcmode="lin" valueType="num">
                                      <p:cBhvr>
                                        <p:cTn id="22" dur="1" fill="hold"/>
                                        <p:tgtEl>
                                          <p:spTgt spid="11"/>
                                        </p:tgtEl>
                                        <p:attrNameLst>
                                          <p:attrName/>
                                        </p:attrNameLst>
                                      </p:cBhvr>
                                    </p:anim>
                                  </p:childTnLst>
                                </p:cTn>
                              </p:par>
                              <p:par>
                                <p:cTn id="23" presetID="24"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to="" calcmode="lin" valueType="num">
                                      <p:cBhvr>
                                        <p:cTn id="25" dur="1" fill="hold"/>
                                        <p:tgtEl>
                                          <p:spTgt spid="12"/>
                                        </p:tgtEl>
                                        <p:attrNameLst>
                                          <p:attrName/>
                                        </p:attrNameLst>
                                      </p:cBhvr>
                                    </p:anim>
                                  </p:childTnLst>
                                </p:cTn>
                              </p:par>
                              <p:par>
                                <p:cTn id="26" presetID="24"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 to="" calcmode="lin" valueType="num">
                                      <p:cBhvr>
                                        <p:cTn id="28" dur="1" fill="hold"/>
                                        <p:tgtEl>
                                          <p:spTgt spid="10"/>
                                        </p:tgtEl>
                                        <p:attrNameLst>
                                          <p:attrName/>
                                        </p:attrNameLst>
                                      </p:cBhvr>
                                    </p:anim>
                                  </p:childTnLst>
                                </p:cTn>
                              </p:par>
                              <p:par>
                                <p:cTn id="29" presetID="24"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to="" calcmode="lin" valueType="num">
                                      <p:cBhvr>
                                        <p:cTn id="31" dur="1" fill="hold"/>
                                        <p:tgtEl>
                                          <p:spTgt spid="14"/>
                                        </p:tgtEl>
                                        <p:attrNameLst>
                                          <p:attrName/>
                                        </p:attrNameLst>
                                      </p:cBhvr>
                                    </p:anim>
                                  </p:childTnLst>
                                </p:cTn>
                              </p:par>
                              <p:par>
                                <p:cTn id="32" presetID="24" presetClass="entr" presetSubtype="0"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 to="" calcmode="lin" valueType="num">
                                      <p:cBhvr>
                                        <p:cTn id="34" dur="1" fill="hold"/>
                                        <p:tgtEl>
                                          <p:spTgt spid="6"/>
                                        </p:tgtEl>
                                        <p:attrNameLst>
                                          <p:attrName/>
                                        </p:attrNameLst>
                                      </p:cBhvr>
                                    </p:anim>
                                  </p:childTnLst>
                                </p:cTn>
                              </p:par>
                              <p:par>
                                <p:cTn id="35" presetID="24"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to="" calcmode="lin" valueType="num">
                                      <p:cBhvr>
                                        <p:cTn id="37" dur="1" fill="hold"/>
                                        <p:tgtEl>
                                          <p:spTgt spid="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Βασανιστήρια και απάνθρωπη ή εξευτελιστική μεταχείριση ή τιμωρία</a:t>
            </a:r>
          </a:p>
        </p:txBody>
      </p:sp>
      <p:sp>
        <p:nvSpPr>
          <p:cNvPr id="3" name="Content Placeholder 2"/>
          <p:cNvSpPr>
            <a:spLocks noGrp="1"/>
          </p:cNvSpPr>
          <p:nvPr>
            <p:ph idx="1"/>
          </p:nvPr>
        </p:nvSpPr>
        <p:spPr/>
        <p:txBody>
          <a:bodyPr>
            <a:normAutofit fontScale="92500"/>
          </a:bodyPr>
          <a:lstStyle/>
          <a:p>
            <a:r>
              <a:rPr lang="el-GR" sz="2200" dirty="0"/>
              <a:t>περιλαμβάνει τη βία σε όλες τις μορφές της κατά των </a:t>
            </a:r>
            <a:r>
              <a:rPr lang="el-GR" sz="2200" dirty="0" smtClean="0"/>
              <a:t>παιδιών</a:t>
            </a:r>
            <a:endParaRPr lang="el-GR" sz="2200" dirty="0"/>
          </a:p>
          <a:p>
            <a:pPr lvl="1"/>
            <a:r>
              <a:rPr lang="el-GR" sz="1800" dirty="0"/>
              <a:t>για να εξαγάγετε μια ομολογία</a:t>
            </a:r>
          </a:p>
          <a:p>
            <a:pPr lvl="1"/>
            <a:r>
              <a:rPr lang="el-GR" sz="1800" dirty="0"/>
              <a:t>να τιμωρήσει εξωδικαστικά τα παιδιά για παράνομες ή ανεπιθύμητες συμπεριφορές</a:t>
            </a:r>
          </a:p>
          <a:p>
            <a:pPr lvl="1"/>
            <a:r>
              <a:rPr lang="el-GR" sz="1800" dirty="0"/>
              <a:t>να αναγκάσει τα παιδιά να ασχοληθούν με δραστηριότητες </a:t>
            </a:r>
            <a:r>
              <a:rPr lang="el-GR" sz="1800" dirty="0" smtClean="0"/>
              <a:t>παρά τη </a:t>
            </a:r>
            <a:r>
              <a:rPr lang="el-GR" sz="1800" dirty="0"/>
              <a:t>θέλησης τους</a:t>
            </a:r>
          </a:p>
          <a:p>
            <a:endParaRPr lang="el-GR" sz="2200" dirty="0"/>
          </a:p>
          <a:p>
            <a:r>
              <a:rPr lang="el-GR" sz="2200" dirty="0"/>
              <a:t>Τα θύματα είναι συχνά παιδιά που περιθωριοποιούνται, βρίσκονται σε μειονεκτική θέση και υφίστανται διακρίσεις και δεν έχουν την προστασία των ενηλίκων που είναι υπεύθυνοι για την υπεράσπιση των δικαιωμάτων και των συμφερόντων τους</a:t>
            </a:r>
          </a:p>
          <a:p>
            <a:pPr lvl="1"/>
            <a:r>
              <a:rPr lang="el-GR" sz="1800" dirty="0"/>
              <a:t>Αυτό περιλαμβάνει τα παιδιά που έρχονται σε σύγκρουση με το νόμο, τα παιδιά σε καταστάσεις </a:t>
            </a:r>
            <a:r>
              <a:rPr lang="el-GR" sz="1800" dirty="0" smtClean="0"/>
              <a:t>δρόμου, </a:t>
            </a:r>
            <a:r>
              <a:rPr lang="el-GR" sz="1800" dirty="0"/>
              <a:t>τις μειονότητες και τα γηγενή παιδιά και τα </a:t>
            </a:r>
            <a:r>
              <a:rPr lang="el-GR" sz="1800" dirty="0" smtClean="0"/>
              <a:t>ασυνόδευτα</a:t>
            </a:r>
            <a:endParaRPr lang="el-GR" sz="1800" dirty="0"/>
          </a:p>
          <a:p>
            <a:endParaRPr lang="el-GR" sz="2200" dirty="0"/>
          </a:p>
          <a:p>
            <a:r>
              <a:rPr lang="el-GR" sz="2200" dirty="0"/>
              <a:t>Η βαρβαρότητα τέτοιων πράξεων οδηγεί συχνά σε σωματικές και ψυχολογικές βλάβες και κοινωνικό άγχος</a:t>
            </a:r>
            <a:endParaRPr lang="en-US" sz="2200" dirty="0"/>
          </a:p>
        </p:txBody>
      </p:sp>
    </p:spTree>
  </p:cSld>
  <p:clrMapOvr>
    <a:masterClrMapping/>
  </p:clrMapOvr>
  <p:transition>
    <p:pull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Βία μεταξύ των παιδιών</a:t>
            </a:r>
          </a:p>
        </p:txBody>
      </p:sp>
      <p:sp>
        <p:nvSpPr>
          <p:cNvPr id="3" name="Content Placeholder 2"/>
          <p:cNvSpPr>
            <a:spLocks noGrp="1"/>
          </p:cNvSpPr>
          <p:nvPr>
            <p:ph idx="1"/>
          </p:nvPr>
        </p:nvSpPr>
        <p:spPr/>
        <p:txBody>
          <a:bodyPr>
            <a:normAutofit/>
          </a:bodyPr>
          <a:lstStyle/>
          <a:p>
            <a:r>
              <a:rPr lang="el-GR" sz="2200" dirty="0"/>
              <a:t>περιλαμβάνει σωματική, ψυχολογική και σεξουαλική βία, συχνά με εκφοβισμό, που ασκείται από παιδιά εναντίον άλλων παιδιών, συχνά από ομάδες παιδιών</a:t>
            </a:r>
          </a:p>
          <a:p>
            <a:pPr lvl="1"/>
            <a:r>
              <a:rPr lang="el-GR" sz="1800" dirty="0"/>
              <a:t>όχι μόνο βλάπτει τη σωματική και ψυχολογική ακεραιότητα και την ευεξία ενός παιδιού στο άμεσο μέλλον, αλλά συχνά έχει σοβαρές επιπτώσεις στην ανάπτυξη, την εκπαίδευση και την κοινωνική ένταξή του μεσοπρόθεσμα και μακροπρόθεσμα</a:t>
            </a:r>
          </a:p>
          <a:p>
            <a:endParaRPr lang="el-GR" sz="2200" dirty="0"/>
          </a:p>
          <a:p>
            <a:r>
              <a:rPr lang="el-GR" sz="2200" dirty="0"/>
              <a:t>Επίσης, η βία από συμμορίες νέων επιβαρύνει σοβαρά τα παιδιά, είτε ως θύματα είτε ως συμμετέχοντες.</a:t>
            </a:r>
          </a:p>
          <a:p>
            <a:pPr lvl="1"/>
            <a:r>
              <a:rPr lang="el-GR" sz="1800" dirty="0"/>
              <a:t>Παρόλο που τα παιδιά είναι οι </a:t>
            </a:r>
            <a:r>
              <a:rPr lang="el-GR" sz="1800" dirty="0" smtClean="0"/>
              <a:t>δράστες, </a:t>
            </a:r>
            <a:r>
              <a:rPr lang="el-GR" sz="1800" dirty="0"/>
              <a:t>ο ρόλος των ενηλίκων που είναι υπεύθυνοι για αυτά τα παιδιά είναι ζωτικής σημασίας σε όλες τις προσπάθειες αντίδρασης και πρόληψης αυτής της βίας, διασφαλίζοντας ότι τα μέτρα δεν θα επιδεινώσουν τη βία ακολουθώντας μια τιμωρητική προσέγγιση και χρησιμοποιώντας τη βία κατά της βίας.</a:t>
            </a:r>
            <a:endParaRPr lang="en-US" sz="1800" dirty="0"/>
          </a:p>
        </p:txBody>
      </p:sp>
    </p:spTree>
  </p:cSld>
  <p:clrMapOvr>
    <a:masterClrMapping/>
  </p:clrMapOvr>
  <p:transition>
    <p:pull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Αυτό-τραυματισμός </a:t>
            </a:r>
            <a:endParaRPr lang="en-US" dirty="0"/>
          </a:p>
        </p:txBody>
      </p:sp>
      <p:sp>
        <p:nvSpPr>
          <p:cNvPr id="3" name="Content Placeholder 2"/>
          <p:cNvSpPr>
            <a:spLocks noGrp="1"/>
          </p:cNvSpPr>
          <p:nvPr>
            <p:ph idx="1"/>
          </p:nvPr>
        </p:nvSpPr>
        <p:spPr/>
        <p:txBody>
          <a:bodyPr>
            <a:normAutofit/>
          </a:bodyPr>
          <a:lstStyle/>
          <a:p>
            <a:pPr>
              <a:buNone/>
            </a:pPr>
            <a:r>
              <a:rPr lang="el-GR" dirty="0" smtClean="0"/>
              <a:t>Περιλαμβάνει: </a:t>
            </a:r>
            <a:endParaRPr lang="en-US" dirty="0" smtClean="0"/>
          </a:p>
          <a:p>
            <a:r>
              <a:rPr lang="el-GR" dirty="0"/>
              <a:t>διατροφικές διαταραχές</a:t>
            </a:r>
          </a:p>
          <a:p>
            <a:r>
              <a:rPr lang="el-GR" dirty="0"/>
              <a:t>χρήση ουσιών και κατάχρηση</a:t>
            </a:r>
          </a:p>
          <a:p>
            <a:r>
              <a:rPr lang="el-GR" dirty="0"/>
              <a:t>α</a:t>
            </a:r>
            <a:r>
              <a:rPr lang="el-GR" dirty="0" smtClean="0"/>
              <a:t>υτοπροκαλούμενοι τραυματισμοί</a:t>
            </a:r>
            <a:endParaRPr lang="el-GR" dirty="0"/>
          </a:p>
          <a:p>
            <a:r>
              <a:rPr lang="el-GR" dirty="0"/>
              <a:t>αυτοκτονικές σκέψεις</a:t>
            </a:r>
          </a:p>
          <a:p>
            <a:r>
              <a:rPr lang="el-GR" dirty="0"/>
              <a:t>απόπειρες αυτοκτονίας και</a:t>
            </a:r>
          </a:p>
          <a:p>
            <a:r>
              <a:rPr lang="el-GR" dirty="0"/>
              <a:t>πραγματική αυτοκτονία</a:t>
            </a:r>
            <a:endParaRPr lang="en-US" dirty="0" smtClean="0"/>
          </a:p>
        </p:txBody>
      </p:sp>
    </p:spTree>
  </p:cSld>
  <p:clrMapOvr>
    <a:masterClrMapping/>
  </p:clrMapOvr>
  <p:transition>
    <p:pull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Επιβλαβείς </a:t>
            </a:r>
            <a:r>
              <a:rPr lang="el-GR" dirty="0" smtClean="0"/>
              <a:t>πρακτικές</a:t>
            </a:r>
            <a:endParaRPr lang="en-US" dirty="0"/>
          </a:p>
        </p:txBody>
      </p:sp>
      <p:sp>
        <p:nvSpPr>
          <p:cNvPr id="3" name="Content Placeholder 2"/>
          <p:cNvSpPr>
            <a:spLocks noGrp="1"/>
          </p:cNvSpPr>
          <p:nvPr>
            <p:ph idx="1"/>
          </p:nvPr>
        </p:nvSpPr>
        <p:spPr/>
        <p:txBody>
          <a:bodyPr>
            <a:noAutofit/>
          </a:bodyPr>
          <a:lstStyle/>
          <a:p>
            <a:pPr>
              <a:spcBef>
                <a:spcPts val="600"/>
              </a:spcBef>
              <a:buNone/>
            </a:pPr>
            <a:r>
              <a:rPr lang="el-GR" sz="2200" dirty="0" smtClean="0"/>
              <a:t>Περιλαμβάνει, αλλά όχι αποκλειστικά: </a:t>
            </a:r>
            <a:endParaRPr lang="en-US" sz="2200" dirty="0" smtClean="0"/>
          </a:p>
          <a:p>
            <a:pPr>
              <a:spcBef>
                <a:spcPts val="600"/>
              </a:spcBef>
            </a:pPr>
            <a:r>
              <a:rPr lang="el-GR" sz="2200" dirty="0"/>
              <a:t>Σωματική τιμωρία και άλλες σκληρές ή ταπεινωτικές μορφές τιμωρίας</a:t>
            </a:r>
          </a:p>
          <a:p>
            <a:pPr>
              <a:spcBef>
                <a:spcPts val="600"/>
              </a:spcBef>
            </a:pPr>
            <a:r>
              <a:rPr lang="el-GR" sz="2200" dirty="0"/>
              <a:t>Ακρωτηριασμός γυναικείων γεννητικών οργάνων</a:t>
            </a:r>
          </a:p>
          <a:p>
            <a:pPr>
              <a:spcBef>
                <a:spcPts val="600"/>
              </a:spcBef>
            </a:pPr>
            <a:r>
              <a:rPr lang="el-GR" sz="2200" dirty="0" smtClean="0"/>
              <a:t>Έντονες αλλαγές</a:t>
            </a:r>
            <a:r>
              <a:rPr lang="el-GR" sz="2200" dirty="0"/>
              <a:t>, δέσιμο, ουλές, καύση και μαρκάρισμα</a:t>
            </a:r>
          </a:p>
          <a:p>
            <a:pPr>
              <a:spcBef>
                <a:spcPts val="600"/>
              </a:spcBef>
            </a:pPr>
            <a:r>
              <a:rPr lang="el-GR" sz="2200" dirty="0"/>
              <a:t>Βίαιες και εξευτελιστικές τελετές </a:t>
            </a:r>
            <a:r>
              <a:rPr lang="el-GR" sz="2200" dirty="0" smtClean="0"/>
              <a:t>μύησης, </a:t>
            </a:r>
            <a:r>
              <a:rPr lang="el-GR" sz="2200" dirty="0" err="1" smtClean="0"/>
              <a:t>βουλημία</a:t>
            </a:r>
            <a:r>
              <a:rPr lang="el-GR" sz="2200" dirty="0" smtClean="0"/>
              <a:t>, δοκιμή </a:t>
            </a:r>
            <a:r>
              <a:rPr lang="el-GR" sz="2200" dirty="0"/>
              <a:t>παρθενίας (επιθεώρηση γεννητικών οργάνων κοριτσιών)</a:t>
            </a:r>
          </a:p>
          <a:p>
            <a:pPr>
              <a:spcBef>
                <a:spcPts val="600"/>
              </a:spcBef>
            </a:pPr>
            <a:r>
              <a:rPr lang="el-GR" sz="2200" dirty="0"/>
              <a:t>Αναγκαστικός γάμος και πρόωρος γάμος</a:t>
            </a:r>
          </a:p>
          <a:p>
            <a:pPr>
              <a:spcBef>
                <a:spcPts val="600"/>
              </a:spcBef>
            </a:pPr>
            <a:r>
              <a:rPr lang="el-GR" sz="2200" dirty="0" smtClean="0"/>
              <a:t>Πράξεις βίαιης </a:t>
            </a:r>
            <a:r>
              <a:rPr lang="el-GR" sz="2200" dirty="0"/>
              <a:t>«τιμωρίας» (όταν οι διαφορές μεταξύ διαφορετικών ομάδων γίνονται για παιδιά των εμπλεκομένων μερών) · θάνατος και βία που σχετίζεται με την προίκα</a:t>
            </a:r>
          </a:p>
          <a:p>
            <a:pPr>
              <a:spcBef>
                <a:spcPts val="600"/>
              </a:spcBef>
            </a:pPr>
            <a:r>
              <a:rPr lang="el-GR" sz="2200" dirty="0"/>
              <a:t>Κατηγορίες για «μαγεία» και συναφείς επιβλαβείς πρακτικές όπως «εξορκισμός»</a:t>
            </a:r>
          </a:p>
          <a:p>
            <a:pPr>
              <a:spcBef>
                <a:spcPts val="600"/>
              </a:spcBef>
            </a:pPr>
            <a:r>
              <a:rPr lang="el-GR" sz="2200" dirty="0"/>
              <a:t>Ουρηλεκτομή και εξαγωγή δοντιών.</a:t>
            </a:r>
            <a:endParaRPr lang="en-US" sz="2200" dirty="0"/>
          </a:p>
        </p:txBody>
      </p:sp>
    </p:spTree>
  </p:cSld>
  <p:clrMapOvr>
    <a:masterClrMapping/>
  </p:clrMapOvr>
  <p:transition>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Κ</a:t>
            </a:r>
            <a:r>
              <a:rPr lang="el-GR" dirty="0" smtClean="0"/>
              <a:t>ακοποίηση </a:t>
            </a:r>
            <a:r>
              <a:rPr lang="el-GR" dirty="0"/>
              <a:t>και </a:t>
            </a:r>
            <a:r>
              <a:rPr lang="el-GR" dirty="0" smtClean="0"/>
              <a:t>Παραμέληση </a:t>
            </a:r>
            <a:r>
              <a:rPr lang="el-GR" dirty="0"/>
              <a:t>Π</a:t>
            </a:r>
            <a:r>
              <a:rPr lang="el-GR" dirty="0" smtClean="0"/>
              <a:t>αιδιών</a:t>
            </a:r>
            <a:endParaRPr lang="el-GR" dirty="0"/>
          </a:p>
        </p:txBody>
      </p:sp>
      <p:sp>
        <p:nvSpPr>
          <p:cNvPr id="3" name="Content Placeholder 2"/>
          <p:cNvSpPr>
            <a:spLocks noGrp="1"/>
          </p:cNvSpPr>
          <p:nvPr>
            <p:ph idx="1"/>
          </p:nvPr>
        </p:nvSpPr>
        <p:spPr/>
        <p:txBody>
          <a:bodyPr>
            <a:normAutofit fontScale="85000" lnSpcReduction="20000"/>
          </a:bodyPr>
          <a:lstStyle/>
          <a:p>
            <a:r>
              <a:rPr lang="el-GR" dirty="0"/>
              <a:t>Η κακοποίηση παιδιών αναφέρεται σε οποιαδήποτε συναισθηματική, σεξουαλική ή σωματική κακομεταχείριση ή παραμέληση από έναν ενήλικα σε ρόλο ευθύνης απέναντι σε κάποιον που είναι κάτω των 18 ετών</a:t>
            </a:r>
          </a:p>
          <a:p>
            <a:r>
              <a:rPr lang="el-GR" dirty="0"/>
              <a:t>Αναφέρεται σε κάθε είδους ενέργεια ή παράλειψη δράσης </a:t>
            </a:r>
            <a:r>
              <a:rPr lang="el-GR" dirty="0" smtClean="0"/>
              <a:t>(αμέλεια) </a:t>
            </a:r>
            <a:r>
              <a:rPr lang="el-GR" dirty="0"/>
              <a:t>που έχει ως αποτέλεσμα βλάβη ή πιθανή βλάβη για ένα παιδί.</a:t>
            </a:r>
          </a:p>
          <a:p>
            <a:r>
              <a:rPr lang="el-GR" dirty="0"/>
              <a:t>Η δράση μπορεί να είναι ή να μην είναι βίαιη</a:t>
            </a:r>
          </a:p>
          <a:p>
            <a:r>
              <a:rPr lang="el-GR" dirty="0"/>
              <a:t>Ο ενήλικος μπορεί να είναι γονέας ή άλλο μέλος της οικογένειας ή άλλος φροντιστής, συμπεριλαμβανομένων επαγγελματιών φροντιστών, αθλητικών προπονητών, δασκάλων και ούτω καθεξής</a:t>
            </a:r>
          </a:p>
          <a:p>
            <a:r>
              <a:rPr lang="el-GR" dirty="0"/>
              <a:t>Μπορεί να συμβεί στο σπίτι ή αλλού </a:t>
            </a:r>
            <a:r>
              <a:rPr lang="en-US" dirty="0" smtClean="0"/>
              <a:t>(</a:t>
            </a:r>
            <a:r>
              <a:rPr lang="el-GR" dirty="0" smtClean="0"/>
              <a:t>συμβαίνει </a:t>
            </a:r>
            <a:r>
              <a:rPr lang="el-GR" dirty="0"/>
              <a:t>σε όλους τους πολιτισμούς, τις χώρες και τις οικονομικές </a:t>
            </a:r>
            <a:r>
              <a:rPr lang="el-GR" dirty="0" smtClean="0"/>
              <a:t>τάξεις</a:t>
            </a:r>
            <a:r>
              <a:rPr lang="en-US" dirty="0" smtClean="0"/>
              <a:t>).</a:t>
            </a:r>
            <a:r>
              <a:rPr lang="el-GR" dirty="0" smtClean="0"/>
              <a:t> </a:t>
            </a:r>
            <a:r>
              <a:rPr lang="el-GR" dirty="0"/>
              <a:t>Συνήθως περιλαμβάνει ένα μέλος της οικογένειας ή έναν φίλο, παρά έναν ξένο</a:t>
            </a:r>
          </a:p>
        </p:txBody>
      </p:sp>
    </p:spTree>
    <p:extLst>
      <p:ext uri="{BB962C8B-B14F-4D97-AF65-F5344CB8AC3E}">
        <p14:creationId xmlns="" xmlns:p14="http://schemas.microsoft.com/office/powerpoint/2010/main" val="2331902223"/>
      </p:ext>
    </p:extLst>
  </p:cSld>
  <p:clrMapOvr>
    <a:masterClrMapping/>
  </p:clrMapOvr>
  <p:transition>
    <p:wipe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Βία στα μέσα μαζικής ενημέρωσης</a:t>
            </a:r>
          </a:p>
        </p:txBody>
      </p:sp>
      <p:sp>
        <p:nvSpPr>
          <p:cNvPr id="3" name="Content Placeholder 2"/>
          <p:cNvSpPr>
            <a:spLocks noGrp="1"/>
          </p:cNvSpPr>
          <p:nvPr>
            <p:ph idx="1"/>
          </p:nvPr>
        </p:nvSpPr>
        <p:spPr/>
        <p:txBody>
          <a:bodyPr>
            <a:normAutofit/>
          </a:bodyPr>
          <a:lstStyle/>
          <a:p>
            <a:endParaRPr lang="el-GR" sz="2400" dirty="0"/>
          </a:p>
          <a:p>
            <a:r>
              <a:rPr lang="el-GR" sz="2400" dirty="0"/>
              <a:t>Τα μέσα μαζικής ενημέρωσης, ειδικά τα ταμπλόιντ και ο κίτρινος τύπος, τείνουν να επισημαίνουν συγκλονιστικά περιστατικά </a:t>
            </a:r>
            <a:r>
              <a:rPr lang="el-GR" sz="2400" dirty="0" smtClean="0"/>
              <a:t>με αποτέλεσμα να δημιουργούν </a:t>
            </a:r>
            <a:r>
              <a:rPr lang="el-GR" sz="2400" dirty="0"/>
              <a:t>μια προκατειλημμένη και στερεότυπη εικόνα των παιδιών, ιδίως των μειονεκτούντων παιδιών ή των εφήβων, τα οποία συχνά απεικονίζονται ως βίαια ή παραβατικά μόνο και μόνο επειδή μπορεί να συμπεριφέρονται ή </a:t>
            </a:r>
            <a:r>
              <a:rPr lang="el-GR" sz="2400" dirty="0" smtClean="0"/>
              <a:t>να ντύνονται </a:t>
            </a:r>
            <a:r>
              <a:rPr lang="el-GR" sz="2400" dirty="0"/>
              <a:t>με διαφορετικό </a:t>
            </a:r>
            <a:r>
              <a:rPr lang="el-GR" sz="2400" dirty="0" smtClean="0"/>
              <a:t>τρόπο</a:t>
            </a:r>
            <a:endParaRPr lang="el-GR" sz="2400" dirty="0"/>
          </a:p>
        </p:txBody>
      </p:sp>
    </p:spTree>
  </p:cSld>
  <p:clrMapOvr>
    <a:masterClrMapping/>
  </p:clrMapOvr>
  <p:transition>
    <p:pull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Βία μέσω τεχνολογιών πληροφοριών και επικοινωνιών - ΤΠΕ</a:t>
            </a:r>
            <a:endParaRPr lang="en-US" dirty="0"/>
          </a:p>
        </p:txBody>
      </p:sp>
      <p:sp>
        <p:nvSpPr>
          <p:cNvPr id="3" name="Content Placeholder 2"/>
          <p:cNvSpPr>
            <a:spLocks noGrp="1"/>
          </p:cNvSpPr>
          <p:nvPr>
            <p:ph idx="1"/>
          </p:nvPr>
        </p:nvSpPr>
        <p:spPr/>
        <p:txBody>
          <a:bodyPr>
            <a:normAutofit lnSpcReduction="10000"/>
          </a:bodyPr>
          <a:lstStyle/>
          <a:p>
            <a:r>
              <a:rPr lang="el-GR" sz="2200" dirty="0"/>
              <a:t>Οι κίνδυνοι προστασίας των παιδιών σε σχέση με τις ΤΠΕ περιλαμβάνουν τους ακόλουθους επικαλυπτόμενους τομείς:</a:t>
            </a:r>
          </a:p>
          <a:p>
            <a:r>
              <a:rPr lang="el-GR" sz="2200" dirty="0"/>
              <a:t>Σεξουαλική κακοποίηση παιδιών για την παραγωγή </a:t>
            </a:r>
            <a:r>
              <a:rPr lang="el-GR" sz="2200" dirty="0" smtClean="0"/>
              <a:t>οπτικοακουστικών εικόνων </a:t>
            </a:r>
            <a:r>
              <a:rPr lang="el-GR" sz="2200" dirty="0"/>
              <a:t>κακοποίησης παιδιών που διευκολύνονται από το Διαδίκτυο και άλλες ΤΠΕ</a:t>
            </a:r>
          </a:p>
          <a:p>
            <a:r>
              <a:rPr lang="el-GR" sz="2200" dirty="0"/>
              <a:t>Η διαδικασία λήψης, δημιουργίας, άδειας λήψης, διανομής, </a:t>
            </a:r>
            <a:r>
              <a:rPr lang="el-GR" sz="2200" dirty="0" smtClean="0"/>
              <a:t>παρουσίασης, </a:t>
            </a:r>
            <a:r>
              <a:rPr lang="el-GR" sz="2200" dirty="0"/>
              <a:t>κατοχής ή διαφήμισης άσεμνων φωτογραφιών ή </a:t>
            </a:r>
            <a:r>
              <a:rPr lang="el-GR" sz="2200" dirty="0" smtClean="0"/>
              <a:t>ψευδοφωτογραφιών (“</a:t>
            </a:r>
            <a:r>
              <a:rPr lang="en-US" sz="2200" dirty="0" smtClean="0"/>
              <a:t>Photoshop</a:t>
            </a:r>
            <a:r>
              <a:rPr lang="el-GR" sz="2200" dirty="0" smtClean="0"/>
              <a:t>") </a:t>
            </a:r>
            <a:r>
              <a:rPr lang="el-GR" sz="2200" dirty="0"/>
              <a:t>και βίντεο παιδιών και όσων κάνουν </a:t>
            </a:r>
            <a:r>
              <a:rPr lang="en-US" sz="2200" dirty="0" smtClean="0"/>
              <a:t>bullying</a:t>
            </a:r>
            <a:r>
              <a:rPr lang="el-GR" sz="2200" dirty="0" smtClean="0"/>
              <a:t> </a:t>
            </a:r>
            <a:r>
              <a:rPr lang="el-GR" sz="2200" dirty="0"/>
              <a:t>ενός μεμονωμένου παιδιού ή κατηγοριών παιδιών</a:t>
            </a:r>
          </a:p>
          <a:p>
            <a:pPr>
              <a:buNone/>
            </a:pPr>
            <a:r>
              <a:rPr lang="el-GR" sz="2200" dirty="0"/>
              <a:t>Τα παιδιά ως χρήστες των ΤΠΕ:</a:t>
            </a:r>
          </a:p>
          <a:p>
            <a:r>
              <a:rPr lang="el-GR" sz="2200" dirty="0"/>
              <a:t>Ως παραλήπτες επιβλαβών </a:t>
            </a:r>
            <a:r>
              <a:rPr lang="el-GR" sz="2200" dirty="0" smtClean="0"/>
              <a:t>πληροφοριών, καθώς </a:t>
            </a:r>
            <a:r>
              <a:rPr lang="el-GR" sz="2200" dirty="0"/>
              <a:t>τα παιδιά έρχονται σε επαφή με άλλους μέσω ΤΠΕ </a:t>
            </a:r>
            <a:endParaRPr lang="el-GR" sz="2200" dirty="0" smtClean="0"/>
          </a:p>
          <a:p>
            <a:r>
              <a:rPr lang="el-GR" sz="2200" dirty="0" smtClean="0"/>
              <a:t>Ω</a:t>
            </a:r>
            <a:r>
              <a:rPr lang="el-GR" sz="1800" dirty="0" smtClean="0"/>
              <a:t>ς δράστες, </a:t>
            </a:r>
            <a:r>
              <a:rPr lang="el-GR" sz="1800" dirty="0"/>
              <a:t>τα παιδιά ενδέχεται να εμπλακούν σε εκφοβισμό ή παρενόχληση άλλων… και / ή παράνομη λήψη, ηλεκτρονική εισβολή, τζόγο, οικονομικές απάτες ή / και τρομοκρατία</a:t>
            </a:r>
            <a:endParaRPr lang="en-US" sz="1800" dirty="0"/>
          </a:p>
        </p:txBody>
      </p:sp>
    </p:spTree>
  </p:cSld>
  <p:clrMapOvr>
    <a:masterClrMapping/>
  </p:clrMapOvr>
  <p:transition>
    <p:pull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861964" cy="1190627"/>
          </a:xfrm>
        </p:spPr>
        <p:txBody>
          <a:bodyPr/>
          <a:lstStyle/>
          <a:p>
            <a:r>
              <a:rPr lang="el-GR" dirty="0"/>
              <a:t>Θεσμικές παραβιάσεις συστημάτων και δικαιωμάτων του παιδιού</a:t>
            </a:r>
          </a:p>
        </p:txBody>
      </p:sp>
      <p:sp>
        <p:nvSpPr>
          <p:cNvPr id="3" name="Content Placeholder 2"/>
          <p:cNvSpPr>
            <a:spLocks noGrp="1"/>
          </p:cNvSpPr>
          <p:nvPr>
            <p:ph idx="1"/>
          </p:nvPr>
        </p:nvSpPr>
        <p:spPr/>
        <p:txBody>
          <a:bodyPr>
            <a:normAutofit fontScale="77500" lnSpcReduction="20000"/>
          </a:bodyPr>
          <a:lstStyle/>
          <a:p>
            <a:endParaRPr lang="el-GR" sz="2600" dirty="0">
              <a:solidFill>
                <a:schemeClr val="accent1">
                  <a:lumMod val="75000"/>
                </a:schemeClr>
              </a:solidFill>
            </a:endParaRPr>
          </a:p>
          <a:p>
            <a:r>
              <a:rPr lang="el-GR" sz="2600" dirty="0">
                <a:solidFill>
                  <a:schemeClr val="accent1">
                    <a:lumMod val="75000"/>
                  </a:schemeClr>
                </a:solidFill>
              </a:rPr>
              <a:t>Οι αρχές όλων των επιπέδων του κράτους που είναι υπεύθυνες για την προστασία των παιδιών από κάθε μορφή βίας μπορούν άμεσα και έμμεσα να προκαλέσουν βλάβη λόγω έλλειψης αποτελεσματικών μέσων εφαρμογής των υποχρεώσεων βάσει της </a:t>
            </a:r>
            <a:r>
              <a:rPr lang="el-GR" sz="2600" dirty="0" smtClean="0">
                <a:solidFill>
                  <a:schemeClr val="accent1">
                    <a:lumMod val="75000"/>
                  </a:schemeClr>
                </a:solidFill>
              </a:rPr>
              <a:t>ΣΔΠ</a:t>
            </a:r>
            <a:endParaRPr lang="el-GR" sz="2600" dirty="0">
              <a:solidFill>
                <a:schemeClr val="accent1">
                  <a:lumMod val="75000"/>
                </a:schemeClr>
              </a:solidFill>
            </a:endParaRPr>
          </a:p>
          <a:p>
            <a:r>
              <a:rPr lang="el-GR" sz="2600" dirty="0"/>
              <a:t>Τέτοιες παραλείψεις περιλαμβάνουν</a:t>
            </a:r>
          </a:p>
          <a:p>
            <a:r>
              <a:rPr lang="el-GR" sz="2600" dirty="0"/>
              <a:t>μη </a:t>
            </a:r>
            <a:r>
              <a:rPr lang="el-GR" sz="2600" dirty="0" smtClean="0"/>
              <a:t>προσαρμογή </a:t>
            </a:r>
            <a:r>
              <a:rPr lang="el-GR" sz="2600" dirty="0"/>
              <a:t>ή αναθεώρηση της νομοθεσίας και άλλων διατάξεων</a:t>
            </a:r>
          </a:p>
          <a:p>
            <a:r>
              <a:rPr lang="el-GR" sz="2600" dirty="0"/>
              <a:t>ανεπαρκής εφαρμογή των νόμων και άλλων κανονισμών</a:t>
            </a:r>
          </a:p>
          <a:p>
            <a:pPr lvl="1"/>
            <a:r>
              <a:rPr lang="el-GR" sz="2200" dirty="0"/>
              <a:t>ανεπαρκής παροχή υλικών, τεχνικών και ανθρώπινων πόρων και ικανοτήτων για τον εντοπισμό, την πρόληψη και την αντίδραση στη βία κατά των παιδιών</a:t>
            </a:r>
          </a:p>
          <a:p>
            <a:pPr lvl="1"/>
            <a:r>
              <a:rPr lang="el-GR" sz="2200" dirty="0"/>
              <a:t>είναι παράλειψη όταν τα μέτρα και τα προγράμματα δεν διαθέτουν επαρκή μέσα για την αξιολόγηση, παρακολούθηση και αξιολόγηση της προόδου ή των ελλείψεων των δραστηριοτήτων για τον τερματισμό της βίας κατά των παιδιών</a:t>
            </a:r>
          </a:p>
          <a:p>
            <a:pPr lvl="1"/>
            <a:r>
              <a:rPr lang="el-GR" sz="2200" dirty="0"/>
              <a:t>κατά την εκτέλεση ορισμένων πράξεων, οι επαγγελματίες ενδέχεται να κάνουν κατάχρηση του δικαιώματος των παιδιών στην ελευθερία από τη βία, για παράδειγμα, όταν εκτελούν τις ευθύνες τους με τρόπο που αγνοεί </a:t>
            </a:r>
            <a:r>
              <a:rPr lang="el-GR" sz="2200" dirty="0" smtClean="0"/>
              <a:t>το βέλτιστων συμφέρον, </a:t>
            </a:r>
            <a:r>
              <a:rPr lang="el-GR" sz="2200" dirty="0"/>
              <a:t>τις απόψεις και τους αναπτυξιακούς στόχους του παιδιού</a:t>
            </a:r>
            <a:endParaRPr lang="en-US" sz="2200" dirty="0"/>
          </a:p>
        </p:txBody>
      </p:sp>
    </p:spTree>
  </p:cSld>
  <p:clrMapOvr>
    <a:masterClrMapping/>
  </p:clrMapOvr>
  <p:transition>
    <p:pull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618" y="2969781"/>
            <a:ext cx="10515600" cy="1190627"/>
          </a:xfrm>
        </p:spPr>
        <p:txBody>
          <a:bodyPr/>
          <a:lstStyle/>
          <a:p>
            <a:pPr algn="ctr"/>
            <a:r>
              <a:rPr lang="el-GR" dirty="0"/>
              <a:t>Παραδείγματα περιπτώσεων </a:t>
            </a:r>
            <a:r>
              <a:rPr lang="el-GR" dirty="0" smtClean="0"/>
              <a:t>– Συζήτηση</a:t>
            </a:r>
            <a:endParaRPr lang="en-US" dirty="0"/>
          </a:p>
        </p:txBody>
      </p:sp>
    </p:spTree>
  </p:cSld>
  <p:clrMapOvr>
    <a:masterClrMapping/>
  </p:clrMapOvr>
  <p:transition>
    <p:dissolv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Παράδειγμα περίπτωσης</a:t>
            </a:r>
          </a:p>
        </p:txBody>
      </p:sp>
      <p:sp>
        <p:nvSpPr>
          <p:cNvPr id="3" name="Content Placeholder 2"/>
          <p:cNvSpPr>
            <a:spLocks noGrp="1"/>
          </p:cNvSpPr>
          <p:nvPr>
            <p:ph idx="1"/>
          </p:nvPr>
        </p:nvSpPr>
        <p:spPr>
          <a:xfrm>
            <a:off x="838200" y="1825625"/>
            <a:ext cx="10515600" cy="3305175"/>
          </a:xfrm>
        </p:spPr>
        <p:txBody>
          <a:bodyPr>
            <a:normAutofit fontScale="92500" lnSpcReduction="10000"/>
          </a:bodyPr>
          <a:lstStyle/>
          <a:p>
            <a:r>
              <a:rPr lang="en-US" dirty="0" smtClean="0"/>
              <a:t>E</a:t>
            </a:r>
            <a:r>
              <a:rPr lang="el-GR" dirty="0"/>
              <a:t>να 12χρονο κορίτσι είχε πρόβλημα με τον υπολογιστή της, ενώ ο πατέρας της κοιμόταν στον καναπέ. Όταν τον πλησίασε για πρώτη φορά, της ζήτησε να περιμένει </a:t>
            </a:r>
            <a:r>
              <a:rPr lang="el-GR" dirty="0" smtClean="0"/>
              <a:t>μέχρι να πάρει λίγο </a:t>
            </a:r>
            <a:r>
              <a:rPr lang="el-GR" dirty="0"/>
              <a:t>τον υπνάκο του. Τη δεύτερη φορά που το κορίτσι διέκοψε τον ύπνο του, της φώναξε. Την τρίτη φορά που τον ξύπνησε, της φώναξε και κλωτσούσε ένα σκαμνί με θυμό που κατέληξε να πετάει πάνω από τον καναπέ χτυπώντας την κόρη του στο πρόσωπο. Την πήρε αμέσως στο νοσοκομείο, όπου έλαβε τρεις ραφές στη μύτη της και υποβλήθηκε σε θεραπεία για άλλες εκδορές στο πρόσωπό της. Ο πατέρας είπε ότι ο τραυματισμός ήταν τυχαίος και όχι σκόπιμος.</a:t>
            </a:r>
            <a:endParaRPr lang="en-US" dirty="0"/>
          </a:p>
        </p:txBody>
      </p:sp>
      <p:sp>
        <p:nvSpPr>
          <p:cNvPr id="4" name="Rectangle 3"/>
          <p:cNvSpPr/>
          <p:nvPr/>
        </p:nvSpPr>
        <p:spPr>
          <a:xfrm>
            <a:off x="1149350" y="4934635"/>
            <a:ext cx="9893300" cy="1384995"/>
          </a:xfrm>
          <a:prstGeom prst="rect">
            <a:avLst/>
          </a:prstGeom>
        </p:spPr>
        <p:txBody>
          <a:bodyPr wrap="square">
            <a:spAutoFit/>
          </a:bodyPr>
          <a:lstStyle/>
          <a:p>
            <a:r>
              <a:rPr lang="el-GR" sz="2800" b="1" dirty="0">
                <a:solidFill>
                  <a:schemeClr val="accent1"/>
                </a:solidFill>
                <a:latin typeface="Tekton Pro" pitchFamily="34" charset="0"/>
              </a:rPr>
              <a:t>Πρόκειται για περίπτωση κακοποίησης και παραμέλησης παιδιών; Εάν ναι, ποια σημάδια κακομεταχείρισης υπάρχουν;</a:t>
            </a:r>
          </a:p>
        </p:txBody>
      </p:sp>
    </p:spTree>
  </p:cSld>
  <p:clrMapOvr>
    <a:masterClrMapping/>
  </p:clrMapOvr>
  <p:transition>
    <p:push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l-GR" sz="2400" dirty="0" smtClean="0"/>
              <a:t>Συνειδητοποιώντας </a:t>
            </a:r>
            <a:r>
              <a:rPr lang="el-GR" sz="2400" dirty="0"/>
              <a:t>ότι </a:t>
            </a:r>
            <a:r>
              <a:rPr lang="el-GR" sz="2400" dirty="0" smtClean="0"/>
              <a:t>ένα μικρό παιδί δεν το υποπτεύονται συνήθως, </a:t>
            </a:r>
            <a:r>
              <a:rPr lang="el-GR" sz="2400" dirty="0"/>
              <a:t>ο Τομ και η Μαίρη ενθαρρύνουν την 4χρονη κόρη τους να </a:t>
            </a:r>
            <a:r>
              <a:rPr lang="el-GR" sz="2400" dirty="0" smtClean="0"/>
              <a:t>κλέψει πράγματα από ένα </a:t>
            </a:r>
            <a:r>
              <a:rPr lang="el-GR" sz="2400" dirty="0"/>
              <a:t>καταστήματα. Η κόρη τους, η Άννα, πιστεύει ότι αυτή η συμπεριφορά είναι ένα διασκεδαστικό παιχνίδι και δεν είναι καθόλου στενοχωρημένη για αυτό. Ο Τομ και η Μαίρη δικαιολογούν τη συμπεριφορά τους λέγοντας ότι </a:t>
            </a:r>
            <a:r>
              <a:rPr lang="el-GR" sz="2400" dirty="0" smtClean="0"/>
              <a:t>τα οικονομικά τους είναι αρκετά χάλια και τα χρήματα από την πράξη αυτή ήταν για να βοηθήσουν το παιδί τους. </a:t>
            </a:r>
            <a:r>
              <a:rPr lang="el-GR" sz="2400" dirty="0"/>
              <a:t>Επισημαίνουν επίσης ότι εάν η Άννα </a:t>
            </a:r>
            <a:r>
              <a:rPr lang="el-GR" sz="2400" dirty="0" smtClean="0"/>
              <a:t>γινόταν αντιληπτή, </a:t>
            </a:r>
            <a:r>
              <a:rPr lang="el-GR" sz="2400" dirty="0"/>
              <a:t>δεν θα συνέβαινε τίποτα κακό λόγω </a:t>
            </a:r>
            <a:r>
              <a:rPr lang="el-GR" sz="2400" dirty="0" smtClean="0"/>
              <a:t>του νεαρού της ηλικίας </a:t>
            </a:r>
            <a:r>
              <a:rPr lang="el-GR" sz="2400" dirty="0"/>
              <a:t>της.</a:t>
            </a:r>
          </a:p>
        </p:txBody>
      </p:sp>
      <p:sp>
        <p:nvSpPr>
          <p:cNvPr id="7" name="Rectangle 6"/>
          <p:cNvSpPr/>
          <p:nvPr/>
        </p:nvSpPr>
        <p:spPr>
          <a:xfrm>
            <a:off x="1149350" y="4791968"/>
            <a:ext cx="9893300" cy="1384995"/>
          </a:xfrm>
          <a:prstGeom prst="rect">
            <a:avLst/>
          </a:prstGeom>
        </p:spPr>
        <p:txBody>
          <a:bodyPr wrap="square">
            <a:spAutoFit/>
          </a:bodyPr>
          <a:lstStyle/>
          <a:p>
            <a:r>
              <a:rPr lang="el-GR" sz="2800" b="1" dirty="0">
                <a:solidFill>
                  <a:schemeClr val="accent1"/>
                </a:solidFill>
                <a:latin typeface="Tekton Pro" pitchFamily="34" charset="0"/>
              </a:rPr>
              <a:t>Πρόκειται για περίπτωση κακοποίησης και παραμέλησης παιδιών; Εάν ναι, ποια σημάδια κακομεταχείρισης υπάρχουν;</a:t>
            </a:r>
          </a:p>
        </p:txBody>
      </p:sp>
    </p:spTree>
    <p:extLst>
      <p:ext uri="{BB962C8B-B14F-4D97-AF65-F5344CB8AC3E}">
        <p14:creationId xmlns="" xmlns:p14="http://schemas.microsoft.com/office/powerpoint/2010/main" val="2202692220"/>
      </p:ext>
    </p:extLst>
  </p:cSld>
  <p:clrMapOvr>
    <a:masterClrMapping/>
  </p:clrMapOvr>
  <p:transition>
    <p:push di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500" y="1219201"/>
            <a:ext cx="10687050" cy="4020234"/>
          </a:xfrm>
        </p:spPr>
        <p:txBody>
          <a:bodyPr>
            <a:noAutofit/>
          </a:bodyPr>
          <a:lstStyle/>
          <a:p>
            <a:pPr>
              <a:buNone/>
            </a:pPr>
            <a:endParaRPr lang="en-US" sz="1400" dirty="0"/>
          </a:p>
          <a:p>
            <a:pPr>
              <a:buNone/>
            </a:pPr>
            <a:r>
              <a:rPr lang="el-GR" sz="2000" dirty="0"/>
              <a:t>Η Μαρία, 18 ετών, ανησυχούσε ότι ο φίλος της, ο Τομ, θα την άφηνε. Σε μια προσπάθεια να τον κρατήσει, σταμάτησε να παίρνει τα αντισυλληπτικά χάπια χωρίς να το γνωρίζει ο Τομ και έμεινε έγκυος. Παρόλο που ο Τομ έμεινε κοντά κατά τη διάρκεια της εγκυμοσύνης, έφυγε λίγο μετά τη γέννηση του γιου τους, του Τζον.</a:t>
            </a:r>
          </a:p>
          <a:p>
            <a:pPr>
              <a:buNone/>
            </a:pPr>
            <a:r>
              <a:rPr lang="el-GR" sz="2000" dirty="0"/>
              <a:t>Η Μαρία λέει συνεχώς στον Τζον ότι είναι </a:t>
            </a:r>
            <a:r>
              <a:rPr lang="el-GR" sz="2000" dirty="0" smtClean="0"/>
              <a:t>μια αποτυχία </a:t>
            </a:r>
            <a:r>
              <a:rPr lang="el-GR" sz="2000" dirty="0"/>
              <a:t>επειδή δεν ήταν αρκετά καλός για να κρατήσει τον πατέρα του. Όταν μια φίλη λέει στη Μαρία ότι δεν πρέπει να λέει τέτοια πράγματα, η Μαρία λέει ότι δεν έχει σημασία, γιατί ο Τζον είναι μόνο 26 </a:t>
            </a:r>
            <a:r>
              <a:rPr lang="el-GR" sz="2000" dirty="0" smtClean="0"/>
              <a:t>μηνών </a:t>
            </a:r>
            <a:r>
              <a:rPr lang="el-GR" sz="2000" dirty="0"/>
              <a:t>και δεν καταλαβαίνει τι λέει.</a:t>
            </a:r>
          </a:p>
          <a:p>
            <a:pPr>
              <a:buNone/>
            </a:pPr>
            <a:r>
              <a:rPr lang="el-GR" sz="2000" dirty="0"/>
              <a:t>Παρόλο που η Μαρία φροντίζει τον Τζον, δεν φαίνεται να απολαμβάνει να είναι μαζί του, και σπάνια παίζει μαζί του.</a:t>
            </a:r>
          </a:p>
        </p:txBody>
      </p:sp>
      <p:sp>
        <p:nvSpPr>
          <p:cNvPr id="7" name="Rectangle 6"/>
          <p:cNvSpPr/>
          <p:nvPr/>
        </p:nvSpPr>
        <p:spPr>
          <a:xfrm>
            <a:off x="968375" y="4639270"/>
            <a:ext cx="9893300" cy="1200329"/>
          </a:xfrm>
          <a:prstGeom prst="rect">
            <a:avLst/>
          </a:prstGeom>
        </p:spPr>
        <p:txBody>
          <a:bodyPr wrap="square">
            <a:spAutoFit/>
          </a:bodyPr>
          <a:lstStyle/>
          <a:p>
            <a:r>
              <a:rPr lang="el-GR" sz="2400" b="1" dirty="0">
                <a:solidFill>
                  <a:schemeClr val="accent1"/>
                </a:solidFill>
                <a:latin typeface="Tekton Pro" pitchFamily="34" charset="0"/>
              </a:rPr>
              <a:t>Πρόκειται για περίπτωση κακοποίησης παιδιών ή / και παραμέλησης; Εάν ναι, ποια σημάδια κακομεταχείρισης υπάρχουν;</a:t>
            </a:r>
          </a:p>
        </p:txBody>
      </p:sp>
    </p:spTree>
    <p:extLst>
      <p:ext uri="{BB962C8B-B14F-4D97-AF65-F5344CB8AC3E}">
        <p14:creationId xmlns="" xmlns:p14="http://schemas.microsoft.com/office/powerpoint/2010/main" val="2202692220"/>
      </p:ext>
    </p:extLst>
  </p:cSld>
  <p:clrMapOvr>
    <a:masterClrMapping/>
  </p:clrMapOvr>
  <p:transition>
    <p:push di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l-GR" sz="2400" dirty="0"/>
              <a:t>Ένα 13χρονο κορίτσι προσπάθησε να τρυπήσει την κοιλιά της μόνη του όταν η μητέρα της αρνήθηκε να της το επιτρέψει. Από τότε, άρχισε μια λοίμωξη που κράτησε αρκετές εβδομάδες. Παρά τον υπερβολικό πόνο, την απώλεια βάρους, τον λήθαργο και την εμφανή λοίμωξη στην περιοχή, η μητέρα δεν ζήτησε ιατρική βοήθεια. Όταν ένα άλλο μέλος της οικογένειας την μετέφερε τελικά στο νοσοκομείο, η μητέρα ισχυρίστηκε ότι δεν συνειδητοποίησε τη σοβαρότητα της ασθένειας της κόρης της και ότι η ίδια η κοπέλα ήταν υπεύθυνη για αυτό που συνέβη καθώς δεν συμμορφώθηκε με τους κανόνες.</a:t>
            </a:r>
            <a:endParaRPr lang="en-US" sz="2400" dirty="0"/>
          </a:p>
        </p:txBody>
      </p:sp>
      <p:sp>
        <p:nvSpPr>
          <p:cNvPr id="4" name="Rectangle 3"/>
          <p:cNvSpPr/>
          <p:nvPr/>
        </p:nvSpPr>
        <p:spPr>
          <a:xfrm>
            <a:off x="1149350" y="4934635"/>
            <a:ext cx="9893300" cy="1384995"/>
          </a:xfrm>
          <a:prstGeom prst="rect">
            <a:avLst/>
          </a:prstGeom>
        </p:spPr>
        <p:txBody>
          <a:bodyPr wrap="square">
            <a:spAutoFit/>
          </a:bodyPr>
          <a:lstStyle/>
          <a:p>
            <a:r>
              <a:rPr lang="el-GR" sz="2800" b="1" dirty="0">
                <a:solidFill>
                  <a:schemeClr val="accent1"/>
                </a:solidFill>
                <a:latin typeface="Tekton Pro" pitchFamily="34" charset="0"/>
              </a:rPr>
              <a:t>Πρόκειται για περίπτωση κακοποίησης παιδιών ή / και παραμέλησης; Εάν ναι, ποια σημάδια κακομεταχείρισης υπάρχουν;</a:t>
            </a:r>
          </a:p>
        </p:txBody>
      </p:sp>
    </p:spTree>
  </p:cSld>
  <p:clrMapOvr>
    <a:masterClrMapping/>
  </p:clrMapOvr>
  <p:transition>
    <p:push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l-GR" sz="2400" dirty="0"/>
              <a:t>Τρία παιδιά, ηλικίας 7 ετών, 2 ετών και 17 μηνών, έμειναν </a:t>
            </a:r>
            <a:r>
              <a:rPr lang="el-GR" sz="2400" dirty="0" smtClean="0"/>
              <a:t>κλεισμένα σχεδόν </a:t>
            </a:r>
            <a:r>
              <a:rPr lang="el-GR" sz="2400" dirty="0"/>
              <a:t>45 λεπτά, ενώ η μπέιμπι σίτερ τους, 21 ετών, </a:t>
            </a:r>
            <a:r>
              <a:rPr lang="el-GR" sz="2400" dirty="0" smtClean="0"/>
              <a:t>είχε πάει να αγοράσει </a:t>
            </a:r>
            <a:r>
              <a:rPr lang="el-GR" sz="2400" dirty="0"/>
              <a:t>είδη παντοπωλείου. Η εξωτερική θερμοκρασία εκείνη την ημέρα ήταν </a:t>
            </a:r>
            <a:r>
              <a:rPr lang="el-GR" sz="2400" dirty="0" smtClean="0"/>
              <a:t>33.4C</a:t>
            </a:r>
            <a:r>
              <a:rPr lang="el-GR" sz="2400" dirty="0"/>
              <a:t>. Ένας υπάλληλος από το επόμενο κατάστημα </a:t>
            </a:r>
            <a:r>
              <a:rPr lang="el-GR" sz="2400" dirty="0" smtClean="0"/>
              <a:t>πρόσεξε </a:t>
            </a:r>
            <a:r>
              <a:rPr lang="el-GR" sz="2400" dirty="0"/>
              <a:t>τα παιδιά και </a:t>
            </a:r>
            <a:r>
              <a:rPr lang="el-GR" sz="2400" dirty="0" smtClean="0"/>
              <a:t>τους πήρε </a:t>
            </a:r>
            <a:r>
              <a:rPr lang="el-GR" sz="2400" dirty="0"/>
              <a:t>νερό.</a:t>
            </a:r>
            <a:endParaRPr lang="en-US" sz="2400" dirty="0"/>
          </a:p>
        </p:txBody>
      </p:sp>
      <p:sp>
        <p:nvSpPr>
          <p:cNvPr id="4" name="Rectangle 3"/>
          <p:cNvSpPr/>
          <p:nvPr/>
        </p:nvSpPr>
        <p:spPr>
          <a:xfrm>
            <a:off x="1149350" y="4210735"/>
            <a:ext cx="9893300" cy="1384995"/>
          </a:xfrm>
          <a:prstGeom prst="rect">
            <a:avLst/>
          </a:prstGeom>
        </p:spPr>
        <p:txBody>
          <a:bodyPr wrap="square">
            <a:spAutoFit/>
          </a:bodyPr>
          <a:lstStyle/>
          <a:p>
            <a:r>
              <a:rPr lang="el-GR" sz="2800" b="1" dirty="0">
                <a:solidFill>
                  <a:schemeClr val="accent1"/>
                </a:solidFill>
                <a:latin typeface="Tekton Pro" pitchFamily="34" charset="0"/>
              </a:rPr>
              <a:t>Πρόκειται για περίπτωση κακοποίησης παιδιών ή / και παραμέλησης; Εάν ναι, ποια σημάδια κακομεταχείρισης υπάρχουν;</a:t>
            </a:r>
          </a:p>
        </p:txBody>
      </p:sp>
    </p:spTree>
  </p:cSld>
  <p:clrMapOvr>
    <a:masterClrMapping/>
  </p:clrMapOvr>
  <p:transition>
    <p:push dir="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i="1" dirty="0"/>
              <a:t>Βινιέτες </a:t>
            </a:r>
            <a:r>
              <a:rPr lang="el-GR" i="1" dirty="0" smtClean="0"/>
              <a:t/>
            </a:r>
            <a:br>
              <a:rPr lang="el-GR" i="1" dirty="0" smtClean="0"/>
            </a:br>
            <a:r>
              <a:rPr lang="el-GR" sz="2400" i="1" dirty="0" smtClean="0"/>
              <a:t>Περιστατικά </a:t>
            </a:r>
            <a:r>
              <a:rPr lang="el-GR" sz="2400" i="1" dirty="0"/>
              <a:t>κακοποίησης και παραμέλησης παιδιών</a:t>
            </a:r>
            <a:endParaRPr lang="el-GR" sz="2400" dirty="0">
              <a:latin typeface="Segoe UI Light" pitchFamily="34" charset="0"/>
              <a:cs typeface="Segoe UI Light" pitchFamily="34" charset="0"/>
            </a:endParaRPr>
          </a:p>
        </p:txBody>
      </p:sp>
      <p:sp>
        <p:nvSpPr>
          <p:cNvPr id="3" name="Content Placeholder 2"/>
          <p:cNvSpPr>
            <a:spLocks noGrp="1"/>
          </p:cNvSpPr>
          <p:nvPr>
            <p:ph idx="1"/>
          </p:nvPr>
        </p:nvSpPr>
        <p:spPr>
          <a:xfrm>
            <a:off x="838199" y="1825625"/>
            <a:ext cx="10716491" cy="4351338"/>
          </a:xfrm>
        </p:spPr>
        <p:txBody>
          <a:bodyPr>
            <a:noAutofit/>
          </a:bodyPr>
          <a:lstStyle/>
          <a:p>
            <a:pPr>
              <a:lnSpc>
                <a:spcPct val="110000"/>
              </a:lnSpc>
            </a:pPr>
            <a:r>
              <a:rPr lang="el-GR" sz="1800" dirty="0"/>
              <a:t>Ένας γονέας αφήνει το 2χρονο παιδί του χωρίς επίβλεψη στο σπίτι ενώ </a:t>
            </a:r>
            <a:r>
              <a:rPr lang="el-GR" sz="1800" dirty="0" smtClean="0"/>
              <a:t>τρέχει σε </a:t>
            </a:r>
            <a:r>
              <a:rPr lang="el-GR" sz="1800" dirty="0"/>
              <a:t>μια γρήγορη δουλειά</a:t>
            </a:r>
          </a:p>
          <a:p>
            <a:pPr>
              <a:lnSpc>
                <a:spcPct val="110000"/>
              </a:lnSpc>
            </a:pPr>
            <a:r>
              <a:rPr lang="el-GR" sz="1800" dirty="0"/>
              <a:t>Ένας γονέας βάζει ένα μικρό παιδί στην μπανιέρα και αφήνει το δωμάτιο για ένα διάλειμμα</a:t>
            </a:r>
          </a:p>
          <a:p>
            <a:pPr>
              <a:lnSpc>
                <a:spcPct val="110000"/>
              </a:lnSpc>
            </a:pPr>
            <a:r>
              <a:rPr lang="el-GR" sz="1800" dirty="0"/>
              <a:t>Ένας γονέας ή φροντιστής κουνάει ένα μωρό για να κάνει το βρέφος να σταματήσει να κλαίει</a:t>
            </a:r>
          </a:p>
          <a:p>
            <a:pPr>
              <a:lnSpc>
                <a:spcPct val="110000"/>
              </a:lnSpc>
            </a:pPr>
            <a:r>
              <a:rPr lang="el-GR" sz="1800" dirty="0"/>
              <a:t>Ένας γονέας χτυπά τον απείθαρχο έφηβο του </a:t>
            </a:r>
            <a:r>
              <a:rPr lang="el-GR" sz="1800" dirty="0" smtClean="0"/>
              <a:t>αφήνοντας του μώλωπες και εκδορές</a:t>
            </a:r>
            <a:endParaRPr lang="el-GR" sz="1800" dirty="0"/>
          </a:p>
          <a:p>
            <a:pPr>
              <a:lnSpc>
                <a:spcPct val="110000"/>
              </a:lnSpc>
            </a:pPr>
            <a:r>
              <a:rPr lang="el-GR" sz="1800" dirty="0"/>
              <a:t>Ένας γονέας συχνά λέει στο παιδί </a:t>
            </a:r>
            <a:r>
              <a:rPr lang="el-GR" sz="1800" dirty="0" smtClean="0"/>
              <a:t>του ότι </a:t>
            </a:r>
            <a:r>
              <a:rPr lang="el-GR" sz="1800" dirty="0"/>
              <a:t>δεν είναι καλός και δεν </a:t>
            </a:r>
            <a:r>
              <a:rPr lang="el-GR" sz="1800" dirty="0" smtClean="0"/>
              <a:t>έπρεπε να είχε </a:t>
            </a:r>
            <a:r>
              <a:rPr lang="el-GR" sz="1800" dirty="0"/>
              <a:t>γεννηθεί</a:t>
            </a:r>
          </a:p>
          <a:p>
            <a:pPr>
              <a:lnSpc>
                <a:spcPct val="110000"/>
              </a:lnSpc>
            </a:pPr>
            <a:r>
              <a:rPr lang="el-GR" sz="1800" dirty="0"/>
              <a:t>Ένα μέλος της οικογένειας εμπλέκεται σε σεξουαλική συμπεριφορά με ένα παιδί αγγίζοντας το </a:t>
            </a:r>
            <a:r>
              <a:rPr lang="el-GR" sz="1800" dirty="0" smtClean="0"/>
              <a:t>παιδί σε ακατάλληλα σημεία </a:t>
            </a:r>
            <a:r>
              <a:rPr lang="el-GR" sz="1800" dirty="0"/>
              <a:t>ή κάνοντας το παιδί να συμμετέχει σε σεξουαλικές δραστηριότητες</a:t>
            </a:r>
          </a:p>
        </p:txBody>
      </p:sp>
      <p:sp>
        <p:nvSpPr>
          <p:cNvPr id="4" name="Rectangle 3"/>
          <p:cNvSpPr/>
          <p:nvPr/>
        </p:nvSpPr>
        <p:spPr>
          <a:xfrm>
            <a:off x="1249794" y="4791968"/>
            <a:ext cx="9893300" cy="1384995"/>
          </a:xfrm>
          <a:prstGeom prst="rect">
            <a:avLst/>
          </a:prstGeom>
        </p:spPr>
        <p:txBody>
          <a:bodyPr wrap="square">
            <a:spAutoFit/>
          </a:bodyPr>
          <a:lstStyle/>
          <a:p>
            <a:r>
              <a:rPr lang="el-GR" sz="2800" b="1" dirty="0">
                <a:solidFill>
                  <a:schemeClr val="accent1"/>
                </a:solidFill>
                <a:latin typeface="Tekton Pro" pitchFamily="34" charset="0"/>
              </a:rPr>
              <a:t>Πρόκειται για περίπτωση κακοποίησης παιδιών ή / και παραμέλησης; Εάν ναι, ποια σημάδια κακομεταχείρισης υπάρχουν;</a:t>
            </a:r>
          </a:p>
        </p:txBody>
      </p:sp>
    </p:spTree>
    <p:extLst>
      <p:ext uri="{BB962C8B-B14F-4D97-AF65-F5344CB8AC3E}">
        <p14:creationId xmlns="" xmlns:p14="http://schemas.microsoft.com/office/powerpoint/2010/main" val="4068220079"/>
      </p:ext>
    </p:extLst>
  </p:cSld>
  <p:clrMapOvr>
    <a:masterClrMapping/>
  </p:clrMapOvr>
  <p:transition>
    <p:push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
            </a:r>
            <a:br>
              <a:rPr lang="el-GR" dirty="0"/>
            </a:br>
            <a:r>
              <a:rPr lang="el-GR" dirty="0"/>
              <a:t>Μύθοι για κακοποίηση και παραμέληση παιδιών</a:t>
            </a:r>
            <a:endParaRPr lang="en-US" dirty="0"/>
          </a:p>
        </p:txBody>
      </p:sp>
      <p:sp>
        <p:nvSpPr>
          <p:cNvPr id="3" name="Content Placeholder 2"/>
          <p:cNvSpPr>
            <a:spLocks noGrp="1"/>
          </p:cNvSpPr>
          <p:nvPr>
            <p:ph idx="1"/>
          </p:nvPr>
        </p:nvSpPr>
        <p:spPr>
          <a:xfrm>
            <a:off x="838200" y="1211900"/>
            <a:ext cx="10515600" cy="4044946"/>
          </a:xfrm>
        </p:spPr>
        <p:txBody>
          <a:bodyPr>
            <a:noAutofit/>
          </a:bodyPr>
          <a:lstStyle/>
          <a:p>
            <a:endParaRPr lang="el-GR" sz="2000" dirty="0"/>
          </a:p>
          <a:p>
            <a:r>
              <a:rPr lang="el-GR" sz="2000" dirty="0"/>
              <a:t>Οι άνθρωποι, συμπεριλαμβανομένων των επαγγελματιών, έχουν συχνά επιφυλάξεις όσον αφορά την αναφορά κακοποίησης παιδιών: ίσως </a:t>
            </a:r>
            <a:r>
              <a:rPr lang="el-GR" sz="2000" dirty="0" smtClean="0"/>
              <a:t>νομίζουν</a:t>
            </a:r>
            <a:r>
              <a:rPr lang="en-US" sz="2000" dirty="0" smtClean="0"/>
              <a:t> </a:t>
            </a:r>
            <a:r>
              <a:rPr lang="el-GR" sz="2000" dirty="0" smtClean="0"/>
              <a:t>ότι:</a:t>
            </a:r>
            <a:endParaRPr lang="el-GR" sz="2000" dirty="0"/>
          </a:p>
          <a:p>
            <a:pPr lvl="1"/>
            <a:r>
              <a:rPr lang="el-GR" sz="1600" dirty="0"/>
              <a:t>αντιδρούν υπερβολικά</a:t>
            </a:r>
          </a:p>
          <a:p>
            <a:pPr lvl="1"/>
            <a:r>
              <a:rPr lang="el-GR" sz="1600" dirty="0"/>
              <a:t>δεν είναι δική τους δουλειά, ή</a:t>
            </a:r>
          </a:p>
          <a:p>
            <a:pPr lvl="1"/>
            <a:r>
              <a:rPr lang="el-GR" sz="1600" dirty="0"/>
              <a:t>μπορεί να μην γνωρίζουν τι σημαίνει «κακοποίηση»</a:t>
            </a:r>
          </a:p>
          <a:p>
            <a:r>
              <a:rPr lang="el-GR" sz="2000" dirty="0" smtClean="0"/>
              <a:t>Ως </a:t>
            </a:r>
            <a:r>
              <a:rPr lang="el-GR" sz="2000" dirty="0"/>
              <a:t>αποτέλεσμα, πολλοί άνθρωποι που υποψιάζονται κακοποίηση παιδιών </a:t>
            </a:r>
            <a:r>
              <a:rPr lang="el-GR" sz="2000" dirty="0">
                <a:solidFill>
                  <a:srgbClr val="FF0000"/>
                </a:solidFill>
              </a:rPr>
              <a:t>δεν κάνουν </a:t>
            </a:r>
            <a:r>
              <a:rPr lang="el-GR" sz="2000" dirty="0" smtClean="0">
                <a:solidFill>
                  <a:srgbClr val="FF0000"/>
                </a:solidFill>
              </a:rPr>
              <a:t>τίποτα</a:t>
            </a:r>
            <a:endParaRPr lang="el-GR" sz="2000" dirty="0"/>
          </a:p>
          <a:p>
            <a:r>
              <a:rPr lang="el-GR" sz="2000" dirty="0"/>
              <a:t>Στις παρακάτω διαφάνειες παρουσιάζονται ορισμένοι συνηθισμένοι μύθοι σχετικά με την αναφορά κακοποίησης και παραμέλησης παιδιών, καθώς και τα αντίστοιχα γεγονότα</a:t>
            </a:r>
            <a:r>
              <a:rPr lang="el-GR" sz="2000" dirty="0" smtClean="0"/>
              <a:t>.</a:t>
            </a:r>
          </a:p>
          <a:p>
            <a:endParaRPr lang="el-GR" sz="2000" dirty="0"/>
          </a:p>
          <a:p>
            <a:pPr marL="0" indent="0" algn="ctr">
              <a:buNone/>
            </a:pPr>
            <a:r>
              <a:rPr lang="el-GR" sz="2000" b="1" dirty="0">
                <a:solidFill>
                  <a:schemeClr val="accent1">
                    <a:lumMod val="60000"/>
                    <a:lumOff val="40000"/>
                  </a:schemeClr>
                </a:solidFill>
              </a:rPr>
              <a:t>Εάν εξαλειφθούν τα </a:t>
            </a:r>
            <a:r>
              <a:rPr lang="el-GR" sz="2000" b="1" dirty="0" smtClean="0">
                <a:solidFill>
                  <a:schemeClr val="accent1">
                    <a:lumMod val="60000"/>
                    <a:lumOff val="40000"/>
                  </a:schemeClr>
                </a:solidFill>
              </a:rPr>
              <a:t>εμπόδιά </a:t>
            </a:r>
            <a:r>
              <a:rPr lang="el-GR" sz="2000" b="1" dirty="0">
                <a:solidFill>
                  <a:schemeClr val="accent1">
                    <a:lumMod val="60000"/>
                    <a:lumOff val="40000"/>
                  </a:schemeClr>
                </a:solidFill>
              </a:rPr>
              <a:t>για την αναφορά κακοποίησης και παραμέλησης παιδιών, η υποβολή αναφορών και, συνεπώς, η κακοποίηση και παραμέληση παιδιών θα αντιμετωπιστούν.</a:t>
            </a:r>
            <a:endParaRPr lang="en-US" sz="2000" b="1" dirty="0">
              <a:solidFill>
                <a:schemeClr val="accent1">
                  <a:lumMod val="60000"/>
                  <a:lumOff val="40000"/>
                </a:schemeClr>
              </a:solidFill>
            </a:endParaRPr>
          </a:p>
        </p:txBody>
      </p:sp>
    </p:spTree>
  </p:cSld>
  <p:clrMapOvr>
    <a:masterClrMapping/>
  </p:clrMapOvr>
  <p:transition>
    <p:pull di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618" y="2969781"/>
            <a:ext cx="10515600" cy="1190627"/>
          </a:xfrm>
        </p:spPr>
        <p:txBody>
          <a:bodyPr/>
          <a:lstStyle/>
          <a:p>
            <a:pPr algn="ctr"/>
            <a:r>
              <a:rPr lang="el-GR" dirty="0"/>
              <a:t>Αναγνωρίζοντας την κακοποίηση και την παραμέληση παιδιών</a:t>
            </a:r>
          </a:p>
        </p:txBody>
      </p:sp>
    </p:spTree>
  </p:cSld>
  <p:clrMapOvr>
    <a:masterClrMapping/>
  </p:clrMapOvr>
  <p:transition>
    <p:dissolv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Αναγνωρίζοντας περιπτώσεις </a:t>
            </a:r>
            <a:r>
              <a:rPr lang="en-US" dirty="0" smtClean="0"/>
              <a:t>CAN</a:t>
            </a:r>
            <a:br>
              <a:rPr lang="en-US" dirty="0" smtClean="0"/>
            </a:br>
            <a:r>
              <a:rPr lang="el-GR" sz="2700" dirty="0">
                <a:latin typeface="Segoe UI Light" panose="020B0502040204020203" pitchFamily="34" charset="0"/>
                <a:cs typeface="Segoe UI Light" panose="020B0502040204020203" pitchFamily="34" charset="0"/>
              </a:rPr>
              <a:t>Τα ακόλουθα σημάδια μπορεί να σηματοδοτούν την </a:t>
            </a:r>
            <a:r>
              <a:rPr lang="el-GR" sz="2700" dirty="0" smtClean="0">
                <a:latin typeface="Segoe UI Light" panose="020B0502040204020203" pitchFamily="34" charset="0"/>
                <a:cs typeface="Segoe UI Light" panose="020B0502040204020203" pitchFamily="34" charset="0"/>
              </a:rPr>
              <a:t>ύπαρξη </a:t>
            </a:r>
            <a:r>
              <a:rPr lang="el-GR" sz="2700" dirty="0">
                <a:latin typeface="Segoe UI Light" panose="020B0502040204020203" pitchFamily="34" charset="0"/>
                <a:cs typeface="Segoe UI Light" panose="020B0502040204020203" pitchFamily="34" charset="0"/>
              </a:rPr>
              <a:t>κακοποίησης ή παραμέλησης παιδιών</a:t>
            </a:r>
          </a:p>
        </p:txBody>
      </p:sp>
      <p:sp>
        <p:nvSpPr>
          <p:cNvPr id="3" name="Content Placeholder 2"/>
          <p:cNvSpPr>
            <a:spLocks noGrp="1"/>
          </p:cNvSpPr>
          <p:nvPr>
            <p:ph idx="1"/>
          </p:nvPr>
        </p:nvSpPr>
        <p:spPr>
          <a:xfrm>
            <a:off x="344718" y="1596568"/>
            <a:ext cx="5087258" cy="4680000"/>
          </a:xfrm>
          <a:solidFill>
            <a:schemeClr val="tx2">
              <a:lumMod val="20000"/>
              <a:lumOff val="80000"/>
            </a:schemeClr>
          </a:solidFill>
        </p:spPr>
        <p:txBody>
          <a:bodyPr>
            <a:noAutofit/>
          </a:bodyPr>
          <a:lstStyle/>
          <a:p>
            <a:pPr marL="0" lvl="0" indent="0">
              <a:buNone/>
            </a:pPr>
            <a:r>
              <a:rPr lang="el-GR" sz="1800" b="1" dirty="0" smtClean="0"/>
              <a:t>Το Παιδί</a:t>
            </a:r>
            <a:endParaRPr lang="el-GR" sz="1800" b="1" dirty="0"/>
          </a:p>
          <a:p>
            <a:pPr marL="261938" indent="-261938"/>
            <a:r>
              <a:rPr lang="el-GR" sz="1600" dirty="0"/>
              <a:t>Δείχνει ξαφνικές αλλαγές στη συμπεριφορά ή την απόδοση </a:t>
            </a:r>
            <a:r>
              <a:rPr lang="el-GR" sz="1600" dirty="0" smtClean="0"/>
              <a:t>του στο </a:t>
            </a:r>
            <a:r>
              <a:rPr lang="el-GR" sz="1600" dirty="0"/>
              <a:t>σχολείου</a:t>
            </a:r>
          </a:p>
          <a:p>
            <a:pPr marL="261938" indent="-261938"/>
            <a:r>
              <a:rPr lang="el-GR" sz="1600" dirty="0"/>
              <a:t>Δεν έχει λάβει βοήθεια για σωματικά ή ιατρικά προβλήματα που τέθηκαν υπόψη των γονέων</a:t>
            </a:r>
          </a:p>
          <a:p>
            <a:pPr marL="261938" indent="-261938"/>
            <a:r>
              <a:rPr lang="el-GR" sz="1600" dirty="0"/>
              <a:t>Έχει μαθησιακά προβλήματα (ή δυσκολία συγκέντρωσης) που δεν μπορούν να αποδοθούν σε συγκεκριμένες φυσικές ή ψυχολογικές αιτίες</a:t>
            </a:r>
          </a:p>
          <a:p>
            <a:pPr marL="261938" indent="-261938"/>
            <a:r>
              <a:rPr lang="el-GR" sz="1600" dirty="0"/>
              <a:t>Είναι πάντα προσεκτικός, σαν να προετοιμάζεται για κάτι κακό να συμβεί</a:t>
            </a:r>
          </a:p>
          <a:p>
            <a:pPr marL="261938" indent="-261938"/>
            <a:r>
              <a:rPr lang="el-GR" sz="1600" dirty="0"/>
              <a:t>Έλλειψη </a:t>
            </a:r>
            <a:r>
              <a:rPr lang="el-GR" sz="1600" dirty="0" smtClean="0"/>
              <a:t>εποπτείας. Είναι </a:t>
            </a:r>
            <a:r>
              <a:rPr lang="el-GR" sz="1600" dirty="0"/>
              <a:t>υπερβολικά </a:t>
            </a:r>
            <a:r>
              <a:rPr lang="el-GR" sz="1600" dirty="0" smtClean="0"/>
              <a:t>συμμορφωμένος/πειθαρχημένος</a:t>
            </a:r>
            <a:endParaRPr lang="el-GR" sz="1600" dirty="0"/>
          </a:p>
          <a:p>
            <a:pPr marL="261938" indent="-261938"/>
            <a:r>
              <a:rPr lang="el-GR" sz="1600" dirty="0"/>
              <a:t>Έρχεται στο σχολείο ή σε άλλες δραστηριότητες νωρίς, μένει αργά και δεν θέλει να πάει σπίτι</a:t>
            </a:r>
          </a:p>
        </p:txBody>
      </p:sp>
      <p:sp>
        <p:nvSpPr>
          <p:cNvPr id="6" name="Content Placeholder 2"/>
          <p:cNvSpPr txBox="1">
            <a:spLocks/>
          </p:cNvSpPr>
          <p:nvPr/>
        </p:nvSpPr>
        <p:spPr>
          <a:xfrm>
            <a:off x="5722258" y="1611084"/>
            <a:ext cx="4089394" cy="4680000"/>
          </a:xfrm>
          <a:prstGeom prst="rect">
            <a:avLst/>
          </a:prstGeom>
          <a:solidFill>
            <a:schemeClr val="bg2">
              <a:lumMod val="90000"/>
            </a:schemeClr>
          </a:solidFill>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l-GR" sz="1800" b="1" dirty="0" smtClean="0"/>
              <a:t>Ο γονέας</a:t>
            </a:r>
          </a:p>
          <a:p>
            <a:pPr marL="261938" lvl="1" indent="-261938"/>
            <a:r>
              <a:rPr lang="el-GR" sz="1600" dirty="0"/>
              <a:t>Δείχνει λίγη ανησυχία για το παιδί</a:t>
            </a:r>
          </a:p>
          <a:p>
            <a:pPr marL="261938" lvl="1" indent="-261938"/>
            <a:r>
              <a:rPr lang="el-GR" sz="1600" dirty="0"/>
              <a:t>Αρνείται την ύπαρξη ή κατηγορεί το παιδί για τα προβλήματα του παιδιού στο σχολείο ή στο σπίτι</a:t>
            </a:r>
          </a:p>
          <a:p>
            <a:pPr marL="261938" lvl="1" indent="-261938"/>
            <a:r>
              <a:rPr lang="el-GR" sz="1600" dirty="0"/>
              <a:t>Ζητεί από τους δασκάλους ή άλλους φροντιστές να χρησιμοποιούν σκληρή φυσική πειθαρχία εάν το παιδί κάνει κακή συμπεριφορά</a:t>
            </a:r>
          </a:p>
          <a:p>
            <a:pPr marL="261938" lvl="1" indent="-261938"/>
            <a:r>
              <a:rPr lang="el-GR" sz="1600" dirty="0"/>
              <a:t>Βλέπει το παιδί ως εντελώς κακό, άχρηστο ή επαχθές</a:t>
            </a:r>
          </a:p>
          <a:p>
            <a:pPr marL="261938" lvl="1" indent="-261938"/>
            <a:r>
              <a:rPr lang="el-GR" sz="1600" dirty="0"/>
              <a:t>Απαιτεί ένα επίπεδο φυσικής ή ακαδημαϊκής απόδοσης που δεν μπορεί να επιτύχει το παιδί</a:t>
            </a:r>
          </a:p>
          <a:p>
            <a:pPr marL="261938" lvl="1" indent="-261938"/>
            <a:r>
              <a:rPr lang="el-GR" sz="1600" dirty="0"/>
              <a:t>Κοιτάζει κυρίως στο παιδί για φροντίδα, προσοχή και ικανοποίηση συναισθηματικών αναγκών</a:t>
            </a:r>
            <a:endParaRPr lang="el-GR" sz="1600" dirty="0" smtClean="0"/>
          </a:p>
        </p:txBody>
      </p:sp>
      <p:sp>
        <p:nvSpPr>
          <p:cNvPr id="7" name="Content Placeholder 2"/>
          <p:cNvSpPr txBox="1">
            <a:spLocks/>
          </p:cNvSpPr>
          <p:nvPr/>
        </p:nvSpPr>
        <p:spPr>
          <a:xfrm>
            <a:off x="10116457" y="1611084"/>
            <a:ext cx="1727201" cy="4680000"/>
          </a:xfrm>
          <a:prstGeom prst="rect">
            <a:avLst/>
          </a:prstGeom>
          <a:solidFill>
            <a:schemeClr val="accent4"/>
          </a:solidFill>
        </p:spPr>
        <p:txBody>
          <a:bodyPr vert="horz" lIns="91440" tIns="45720" rIns="91440" bIns="45720" rtlCol="0">
            <a:norm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l-GR" sz="1800" b="1" dirty="0" smtClean="0"/>
              <a:t>Γονέας &amp; Παιδί</a:t>
            </a:r>
          </a:p>
          <a:p>
            <a:pPr marL="363538" lvl="1" indent="-265113"/>
            <a:r>
              <a:rPr lang="el-GR" sz="1800" dirty="0"/>
              <a:t>Σπάνια </a:t>
            </a:r>
            <a:r>
              <a:rPr lang="el-GR" sz="1800" dirty="0" smtClean="0"/>
              <a:t>αγγίζει </a:t>
            </a:r>
            <a:r>
              <a:rPr lang="el-GR" sz="1800" dirty="0"/>
              <a:t>ή </a:t>
            </a:r>
            <a:r>
              <a:rPr lang="el-GR" sz="1800" dirty="0" smtClean="0"/>
              <a:t>κοιτάει </a:t>
            </a:r>
            <a:r>
              <a:rPr lang="el-GR" sz="1800" dirty="0"/>
              <a:t>ο ένας τον άλλον</a:t>
            </a:r>
          </a:p>
          <a:p>
            <a:pPr marL="363538" lvl="1" indent="-265113"/>
            <a:r>
              <a:rPr lang="el-GR" sz="1800" dirty="0" smtClean="0"/>
              <a:t>Σκέφτονται τη </a:t>
            </a:r>
            <a:r>
              <a:rPr lang="el-GR" sz="1800" dirty="0"/>
              <a:t>σχέση τους εντελώς </a:t>
            </a:r>
            <a:r>
              <a:rPr lang="el-GR" sz="1800" dirty="0" smtClean="0"/>
              <a:t>αρνητικά</a:t>
            </a:r>
            <a:endParaRPr lang="el-GR" sz="1800" dirty="0"/>
          </a:p>
          <a:p>
            <a:pPr marL="363538" lvl="1" indent="-265113"/>
            <a:r>
              <a:rPr lang="el-GR" sz="1800" dirty="0" smtClean="0"/>
              <a:t>Δηλώνουν ότι </a:t>
            </a:r>
            <a:r>
              <a:rPr lang="el-GR" sz="1800" dirty="0"/>
              <a:t>δεν </a:t>
            </a:r>
            <a:r>
              <a:rPr lang="el-GR" sz="1800" dirty="0" smtClean="0"/>
              <a:t>τους αρέσει/</a:t>
            </a:r>
            <a:r>
              <a:rPr lang="el-GR" sz="1800" dirty="0" err="1" smtClean="0"/>
              <a:t>ουν</a:t>
            </a:r>
            <a:endParaRPr lang="el-GR" sz="1800" dirty="0" smtClean="0"/>
          </a:p>
        </p:txBody>
      </p:sp>
    </p:spTree>
    <p:extLst>
      <p:ext uri="{BB962C8B-B14F-4D97-AF65-F5344CB8AC3E}">
        <p14:creationId xmlns="" xmlns:p14="http://schemas.microsoft.com/office/powerpoint/2010/main" val="188480222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cs typeface="Segoe UI Light" pitchFamily="34" charset="0"/>
              </a:rPr>
              <a:t>Αναγνωρίζοντας περιπτώσεις </a:t>
            </a:r>
            <a:r>
              <a:rPr lang="en-US" dirty="0" smtClean="0">
                <a:cs typeface="Segoe UI Light" pitchFamily="34" charset="0"/>
              </a:rPr>
              <a:t>CAN</a:t>
            </a:r>
            <a:endParaRPr lang="en-US" dirty="0"/>
          </a:p>
        </p:txBody>
      </p:sp>
      <p:sp>
        <p:nvSpPr>
          <p:cNvPr id="3" name="Content Placeholder 2"/>
          <p:cNvSpPr>
            <a:spLocks noGrp="1"/>
          </p:cNvSpPr>
          <p:nvPr>
            <p:ph idx="1"/>
          </p:nvPr>
        </p:nvSpPr>
        <p:spPr/>
        <p:txBody>
          <a:bodyPr/>
          <a:lstStyle/>
          <a:p>
            <a:pPr>
              <a:buNone/>
            </a:pPr>
            <a:endParaRPr lang="en-US" dirty="0" smtClean="0"/>
          </a:p>
          <a:p>
            <a:pPr>
              <a:buNone/>
            </a:pPr>
            <a:endParaRPr lang="en-US" dirty="0" smtClean="0"/>
          </a:p>
          <a:p>
            <a:pPr>
              <a:buNone/>
            </a:pPr>
            <a:endParaRPr lang="en-US" dirty="0" smtClean="0"/>
          </a:p>
          <a:p>
            <a:pPr algn="ctr">
              <a:buNone/>
            </a:pPr>
            <a:r>
              <a:rPr lang="el-GR" sz="4000" dirty="0"/>
              <a:t>επισκόπηση των κοινών σημείων ανά τύπο CAN</a:t>
            </a:r>
          </a:p>
        </p:txBody>
      </p:sp>
    </p:spTree>
  </p:cSld>
  <p:clrMapOvr>
    <a:masterClrMapping/>
  </p:clrMapOvr>
  <p:transition>
    <p:dissolv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BC43D991-D739-B743-B318-CCA725671781}"/>
              </a:ext>
            </a:extLst>
          </p:cNvPr>
          <p:cNvSpPr/>
          <p:nvPr/>
        </p:nvSpPr>
        <p:spPr>
          <a:xfrm>
            <a:off x="1991544" y="2382561"/>
            <a:ext cx="8064896" cy="1692771"/>
          </a:xfrm>
          <a:prstGeom prst="rect">
            <a:avLst/>
          </a:prstGeom>
        </p:spPr>
        <p:txBody>
          <a:bodyPr wrap="square">
            <a:spAutoFit/>
          </a:bodyPr>
          <a:lstStyle/>
          <a:p>
            <a:r>
              <a:rPr lang="el-GR" sz="4400" dirty="0" smtClean="0">
                <a:latin typeface="Segoe UI Light" panose="020B0502040204020203" pitchFamily="34" charset="0"/>
                <a:ea typeface="+mj-ea"/>
                <a:cs typeface="Segoe UI Light" panose="020B0502040204020203" pitchFamily="34" charset="0"/>
              </a:rPr>
              <a:t>Σημάδια Φυσικής Κακοποίησης</a:t>
            </a:r>
            <a:endParaRPr lang="en-US" sz="4400" dirty="0" smtClean="0">
              <a:latin typeface="Segoe UI Light" panose="020B0502040204020203" pitchFamily="34" charset="0"/>
              <a:ea typeface="+mj-ea"/>
              <a:cs typeface="Segoe UI Light" panose="020B0502040204020203" pitchFamily="34" charset="0"/>
            </a:endParaRPr>
          </a:p>
          <a:p>
            <a:r>
              <a:rPr lang="en-US" sz="2000" dirty="0" smtClean="0">
                <a:latin typeface="Segoe UI Light" panose="020B0502040204020203" pitchFamily="34" charset="0"/>
                <a:ea typeface="+mj-ea"/>
                <a:cs typeface="Segoe UI Light" panose="020B0502040204020203" pitchFamily="34" charset="0"/>
              </a:rPr>
              <a:t>*</a:t>
            </a:r>
            <a:r>
              <a:rPr lang="el-GR" sz="2000" dirty="0" smtClean="0">
                <a:latin typeface="Segoe UI Light" panose="020B0502040204020203" pitchFamily="34" charset="0"/>
                <a:ea typeface="+mj-ea"/>
                <a:cs typeface="Segoe UI Light" panose="020B0502040204020203" pitchFamily="34" charset="0"/>
              </a:rPr>
              <a:t> Οι χειριστές </a:t>
            </a:r>
            <a:r>
              <a:rPr lang="en-US" sz="2000" dirty="0" smtClean="0">
                <a:latin typeface="Segoe UI Light" panose="020B0502040204020203" pitchFamily="34" charset="0"/>
                <a:ea typeface="+mj-ea"/>
                <a:cs typeface="Segoe UI Light" panose="020B0502040204020203" pitchFamily="34" charset="0"/>
              </a:rPr>
              <a:t>CAN-MDS </a:t>
            </a:r>
            <a:r>
              <a:rPr lang="en-US" sz="2000" dirty="0">
                <a:latin typeface="Segoe UI Light" panose="020B0502040204020203" pitchFamily="34" charset="0"/>
                <a:ea typeface="+mj-ea"/>
                <a:cs typeface="Segoe UI Light" panose="020B0502040204020203" pitchFamily="34" charset="0"/>
              </a:rPr>
              <a:t>II </a:t>
            </a:r>
            <a:r>
              <a:rPr lang="el-GR" sz="2000" dirty="0">
                <a:latin typeface="Segoe UI Light" panose="020B0502040204020203" pitchFamily="34" charset="0"/>
                <a:ea typeface="+mj-ea"/>
                <a:cs typeface="Segoe UI Light" panose="020B0502040204020203" pitchFamily="34" charset="0"/>
              </a:rPr>
              <a:t>προέρχονται από διάφορους τομείς, δεν θα έχουν όλοι πρόσβαση σε </a:t>
            </a:r>
            <a:r>
              <a:rPr lang="el-GR" sz="2000" dirty="0" smtClean="0">
                <a:latin typeface="Segoe UI Light" panose="020B0502040204020203" pitchFamily="34" charset="0"/>
                <a:ea typeface="+mj-ea"/>
                <a:cs typeface="Segoe UI Light" panose="020B0502040204020203" pitchFamily="34" charset="0"/>
              </a:rPr>
              <a:t>όλα τα επίπεδα </a:t>
            </a:r>
            <a:r>
              <a:rPr lang="el-GR" sz="2000" dirty="0" err="1" smtClean="0">
                <a:latin typeface="Segoe UI Light" panose="020B0502040204020203" pitchFamily="34" charset="0"/>
                <a:ea typeface="+mj-ea"/>
                <a:cs typeface="Segoe UI Light" panose="020B0502040204020203" pitchFamily="34" charset="0"/>
              </a:rPr>
              <a:t>πρ΄σοβασης</a:t>
            </a:r>
            <a:r>
              <a:rPr lang="el-GR" sz="2000" dirty="0" smtClean="0">
                <a:latin typeface="Segoe UI Light" panose="020B0502040204020203" pitchFamily="34" charset="0"/>
                <a:ea typeface="+mj-ea"/>
                <a:cs typeface="Segoe UI Light" panose="020B0502040204020203" pitchFamily="34" charset="0"/>
              </a:rPr>
              <a:t> που </a:t>
            </a:r>
            <a:r>
              <a:rPr lang="el-GR" sz="2000" dirty="0">
                <a:latin typeface="Segoe UI Light" panose="020B0502040204020203" pitchFamily="34" charset="0"/>
                <a:ea typeface="+mj-ea"/>
                <a:cs typeface="Segoe UI Light" panose="020B0502040204020203" pitchFamily="34" charset="0"/>
              </a:rPr>
              <a:t>παρουσιάζονται εδώ</a:t>
            </a:r>
            <a:endParaRPr lang="en-US" sz="2800"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1424530735"/>
      </p:ext>
    </p:extLst>
  </p:cSld>
  <p:clrMapOvr>
    <a:masterClrMapping/>
  </p:clrMapOvr>
  <p:transition>
    <p:dissolv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831286" cy="1190627"/>
          </a:xfrm>
        </p:spPr>
        <p:txBody>
          <a:bodyPr/>
          <a:lstStyle/>
          <a:p>
            <a:r>
              <a:rPr lang="el-GR" dirty="0">
                <a:cs typeface="Segoe UI Light" pitchFamily="34" charset="0"/>
              </a:rPr>
              <a:t>Σημάδια που φαίνονται στο σώμα και την εμφάνιση του παιδιού</a:t>
            </a:r>
          </a:p>
        </p:txBody>
      </p:sp>
      <p:sp>
        <p:nvSpPr>
          <p:cNvPr id="3" name="Content Placeholder 2"/>
          <p:cNvSpPr>
            <a:spLocks noGrp="1"/>
          </p:cNvSpPr>
          <p:nvPr>
            <p:ph idx="1"/>
          </p:nvPr>
        </p:nvSpPr>
        <p:spPr>
          <a:xfrm>
            <a:off x="838200" y="1825625"/>
            <a:ext cx="8679904" cy="4351338"/>
          </a:xfrm>
        </p:spPr>
        <p:txBody>
          <a:bodyPr>
            <a:normAutofit/>
          </a:bodyPr>
          <a:lstStyle/>
          <a:p>
            <a:pPr>
              <a:defRPr/>
            </a:pPr>
            <a:r>
              <a:rPr lang="el-GR" sz="2200" dirty="0"/>
              <a:t>Ανεξήγητες γρατσουνιές, μώλωπες, κατάγματα, μαύρα μάτια</a:t>
            </a:r>
          </a:p>
          <a:p>
            <a:pPr>
              <a:defRPr/>
            </a:pPr>
            <a:r>
              <a:rPr lang="el-GR" sz="2200" dirty="0"/>
              <a:t>Πληγές που μοιάζουν με δαγκώματα ή αποτυπώματα ζώνης</a:t>
            </a:r>
          </a:p>
          <a:p>
            <a:pPr>
              <a:defRPr/>
            </a:pPr>
            <a:r>
              <a:rPr lang="el-GR" sz="2200" dirty="0"/>
              <a:t>Μώλωπες σε μαλακές περιοχές, δύσκολο να τραυματιστούν (δηλαδή πίσω από τα αυτιά, γύρω από τα γεννητικά όργανα)</a:t>
            </a:r>
          </a:p>
          <a:p>
            <a:pPr>
              <a:defRPr/>
            </a:pPr>
            <a:r>
              <a:rPr lang="el-GR" sz="2200" dirty="0"/>
              <a:t>Εγκαύματα και </a:t>
            </a:r>
            <a:r>
              <a:rPr lang="el-GR" sz="2200" dirty="0" smtClean="0"/>
              <a:t>καψίματα </a:t>
            </a:r>
            <a:r>
              <a:rPr lang="el-GR" sz="2200" dirty="0"/>
              <a:t>(ειδικά από τα τσιγάρα)</a:t>
            </a:r>
          </a:p>
          <a:p>
            <a:pPr>
              <a:defRPr/>
            </a:pPr>
            <a:r>
              <a:rPr lang="el-GR" sz="2200" dirty="0"/>
              <a:t>Δηλητηρίαση (ειδικά επαναλαμβανόμενα)</a:t>
            </a:r>
          </a:p>
          <a:p>
            <a:pPr>
              <a:defRPr/>
            </a:pPr>
            <a:r>
              <a:rPr lang="el-GR" sz="2200" dirty="0"/>
              <a:t>Ανεπιθύμητα τραύματα που μπορεί να </a:t>
            </a:r>
            <a:r>
              <a:rPr lang="el-GR" sz="2200" dirty="0" smtClean="0"/>
              <a:t>εμφανίζονται, </a:t>
            </a:r>
            <a:r>
              <a:rPr lang="el-GR" sz="2200" dirty="0"/>
              <a:t>σκόπιμα κρυμμένα με ακατάλληλα για τα ρούχα της εποχής</a:t>
            </a:r>
            <a:endParaRPr lang="en-GB" sz="2200" i="1" dirty="0"/>
          </a:p>
        </p:txBody>
      </p:sp>
      <p:sp>
        <p:nvSpPr>
          <p:cNvPr id="4" name="Rectangle 3">
            <a:extLst>
              <a:ext uri="{FF2B5EF4-FFF2-40B4-BE49-F238E27FC236}">
                <a16:creationId xmlns="" xmlns:a16="http://schemas.microsoft.com/office/drawing/2014/main" id="{C7190408-3C2C-2048-A679-E127861E94E2}"/>
              </a:ext>
            </a:extLst>
          </p:cNvPr>
          <p:cNvSpPr/>
          <p:nvPr/>
        </p:nvSpPr>
        <p:spPr>
          <a:xfrm>
            <a:off x="9518104" y="1807678"/>
            <a:ext cx="1835696" cy="4413516"/>
          </a:xfrm>
          <a:prstGeom prst="rect">
            <a:avLst/>
          </a:prstGeom>
          <a:solidFill>
            <a:schemeClr val="accent1"/>
          </a:solidFill>
          <a:ln>
            <a:solidFill>
              <a:schemeClr val="accent1"/>
            </a:solidFill>
          </a:ln>
        </p:spPr>
        <p:txBody>
          <a:bodyPr>
            <a:spAutoFit/>
          </a:bodyPr>
          <a:lstStyle/>
          <a:p>
            <a:pPr algn="ctr">
              <a:lnSpc>
                <a:spcPct val="90000"/>
              </a:lnSpc>
              <a:defRPr/>
            </a:pPr>
            <a:r>
              <a:rPr lang="el-GR" sz="2400" dirty="0">
                <a:solidFill>
                  <a:schemeClr val="bg1"/>
                </a:solidFill>
              </a:rPr>
              <a:t>Πολλαπλοί και πολλοί τύποι τραυματισμοί, που έχουν αποκτηθεί σε διαφορετικούς χρόνους, σε διαφορετικά μέρη του σώματος</a:t>
            </a:r>
          </a:p>
        </p:txBody>
      </p:sp>
      <p:sp>
        <p:nvSpPr>
          <p:cNvPr id="5" name="Rectangle 4"/>
          <p:cNvSpPr/>
          <p:nvPr/>
        </p:nvSpPr>
        <p:spPr>
          <a:xfrm>
            <a:off x="7467052" y="-53222"/>
            <a:ext cx="4724948" cy="584775"/>
          </a:xfrm>
          <a:prstGeom prst="rect">
            <a:avLst/>
          </a:prstGeom>
        </p:spPr>
        <p:txBody>
          <a:bodyPr wrap="none">
            <a:spAutoFit/>
          </a:bodyPr>
          <a:lstStyle/>
          <a:p>
            <a:r>
              <a:rPr lang="el-GR" sz="3200" b="1" dirty="0" smtClean="0">
                <a:solidFill>
                  <a:schemeClr val="accent2"/>
                </a:solidFill>
                <a:latin typeface="Tekton Pro" pitchFamily="34" charset="0"/>
                <a:cs typeface="Segoe UI Light" panose="020B0502040204020203" pitchFamily="34" charset="0"/>
              </a:rPr>
              <a:t>Σωματική  Κακοποίηση</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139070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grpId="0" nodeType="clickEffect">
                                  <p:stCondLst>
                                    <p:cond delay="0"/>
                                  </p:stCondLst>
                                  <p:childTnLst>
                                    <p:animClr clrSpc="rgb" dir="cw">
                                      <p:cBhvr>
                                        <p:cTn id="6" dur="2000" fill="hold"/>
                                        <p:tgtEl>
                                          <p:spTgt spid="4"/>
                                        </p:tgtEl>
                                        <p:attrNameLst>
                                          <p:attrName>fillcolor</p:attrName>
                                        </p:attrNameLst>
                                      </p:cBhvr>
                                      <p:to>
                                        <a:schemeClr val="accent2"/>
                                      </p:to>
                                    </p:animClr>
                                    <p:set>
                                      <p:cBhvr>
                                        <p:cTn id="7" dur="2000" fill="hold"/>
                                        <p:tgtEl>
                                          <p:spTgt spid="4"/>
                                        </p:tgtEl>
                                        <p:attrNameLst>
                                          <p:attrName>fill.type</p:attrName>
                                        </p:attrNameLst>
                                      </p:cBhvr>
                                      <p:to>
                                        <p:strVal val="solid"/>
                                      </p:to>
                                    </p:set>
                                    <p:set>
                                      <p:cBhvr>
                                        <p:cTn id="8" dur="2000" fill="hold"/>
                                        <p:tgtEl>
                                          <p:spTgt spid="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Σημάδια </a:t>
            </a:r>
            <a:r>
              <a:rPr lang="el-GR" dirty="0" smtClean="0"/>
              <a:t>συμπεριφοράς</a:t>
            </a:r>
            <a:endParaRPr lang="el-GR" dirty="0"/>
          </a:p>
        </p:txBody>
      </p:sp>
      <p:sp>
        <p:nvSpPr>
          <p:cNvPr id="3" name="Content Placeholder 2"/>
          <p:cNvSpPr>
            <a:spLocks noGrp="1"/>
          </p:cNvSpPr>
          <p:nvPr>
            <p:ph idx="1"/>
          </p:nvPr>
        </p:nvSpPr>
        <p:spPr>
          <a:xfrm>
            <a:off x="838200" y="1651457"/>
            <a:ext cx="10515600" cy="4351338"/>
          </a:xfrm>
        </p:spPr>
        <p:txBody>
          <a:bodyPr>
            <a:noAutofit/>
          </a:bodyPr>
          <a:lstStyle/>
          <a:p>
            <a:pPr>
              <a:lnSpc>
                <a:spcPct val="80000"/>
              </a:lnSpc>
              <a:defRPr/>
            </a:pPr>
            <a:r>
              <a:rPr lang="el-GR" sz="2000" dirty="0"/>
              <a:t>Αναφέρει τραυματισμό από γονέα ή άλλο </a:t>
            </a:r>
            <a:r>
              <a:rPr lang="el-GR" sz="2000" dirty="0" smtClean="0"/>
              <a:t>ενήλικα φροντιστή</a:t>
            </a:r>
            <a:endParaRPr lang="el-GR" sz="2000" dirty="0"/>
          </a:p>
          <a:p>
            <a:pPr>
              <a:lnSpc>
                <a:spcPct val="80000"/>
              </a:lnSpc>
              <a:defRPr/>
            </a:pPr>
            <a:r>
              <a:rPr lang="el-GR" sz="2000" dirty="0"/>
              <a:t>Αναφορές πόνου ή δυσκολίας στην κίνηση</a:t>
            </a:r>
          </a:p>
          <a:p>
            <a:pPr>
              <a:lnSpc>
                <a:spcPct val="80000"/>
              </a:lnSpc>
              <a:defRPr/>
            </a:pPr>
            <a:r>
              <a:rPr lang="el-GR" sz="2000" dirty="0"/>
              <a:t>Κακή συγκέντρωση-δυσκολίες στη μάθηση</a:t>
            </a:r>
          </a:p>
          <a:p>
            <a:pPr>
              <a:lnSpc>
                <a:spcPct val="80000"/>
              </a:lnSpc>
              <a:defRPr/>
            </a:pPr>
            <a:r>
              <a:rPr lang="el-GR" sz="2000" dirty="0"/>
              <a:t>Επιθετικότητα / </a:t>
            </a:r>
            <a:r>
              <a:rPr lang="el-GR" sz="2000" dirty="0" smtClean="0"/>
              <a:t>Απομόνωση </a:t>
            </a:r>
            <a:r>
              <a:rPr lang="el-GR" sz="2000" dirty="0"/>
              <a:t>/ Μειωμένη κοινωνικοποίηση</a:t>
            </a:r>
          </a:p>
          <a:p>
            <a:pPr>
              <a:lnSpc>
                <a:spcPct val="80000"/>
              </a:lnSpc>
              <a:defRPr/>
            </a:pPr>
            <a:r>
              <a:rPr lang="el-GR" sz="2000" dirty="0"/>
              <a:t>Συχνή συμμετοχή σε βίαια περιστατικά με συνομηλίκους</a:t>
            </a:r>
          </a:p>
          <a:p>
            <a:pPr>
              <a:lnSpc>
                <a:spcPct val="80000"/>
              </a:lnSpc>
              <a:defRPr/>
            </a:pPr>
            <a:r>
              <a:rPr lang="el-GR" sz="2000" dirty="0"/>
              <a:t>Φοβάται, διαμαρτύρεται ή κλαίει όταν είναι ώρα να πάει στο σπίτι / φαίνεται φοβισμένος από τους γονείς</a:t>
            </a:r>
          </a:p>
          <a:p>
            <a:pPr>
              <a:lnSpc>
                <a:spcPct val="80000"/>
              </a:lnSpc>
              <a:defRPr/>
            </a:pPr>
            <a:r>
              <a:rPr lang="el-GR" sz="2000" dirty="0"/>
              <a:t>Τάση να </a:t>
            </a:r>
            <a:r>
              <a:rPr lang="el-GR" sz="2000" dirty="0" smtClean="0"/>
              <a:t>φεύγει </a:t>
            </a:r>
            <a:endParaRPr lang="el-GR" sz="2000" dirty="0"/>
          </a:p>
          <a:p>
            <a:pPr>
              <a:lnSpc>
                <a:spcPct val="80000"/>
              </a:lnSpc>
              <a:defRPr/>
            </a:pPr>
            <a:r>
              <a:rPr lang="el-GR" sz="2000" dirty="0" smtClean="0"/>
              <a:t>Πρόθυμο με ιδιαίτερη ευκολία </a:t>
            </a:r>
            <a:r>
              <a:rPr lang="el-GR" sz="2000" dirty="0"/>
              <a:t>να χωριστεί από τους γονείς</a:t>
            </a:r>
          </a:p>
          <a:p>
            <a:pPr>
              <a:lnSpc>
                <a:spcPct val="80000"/>
              </a:lnSpc>
              <a:defRPr/>
            </a:pPr>
            <a:r>
              <a:rPr lang="el-GR" sz="2000" dirty="0"/>
              <a:t>Φοβάται την πιθανότητα του σχολείου να επικοινωνήσει με γονείς / φροντιστές</a:t>
            </a:r>
          </a:p>
          <a:p>
            <a:pPr>
              <a:lnSpc>
                <a:spcPct val="80000"/>
              </a:lnSpc>
              <a:defRPr/>
            </a:pPr>
            <a:r>
              <a:rPr lang="el-GR" sz="2000" dirty="0"/>
              <a:t>(Ανεξήγητος) φόβος για ενήλικες / </a:t>
            </a:r>
            <a:r>
              <a:rPr lang="el-GR" sz="2000" dirty="0" smtClean="0"/>
              <a:t>Μαζεύεται κατά την </a:t>
            </a:r>
            <a:r>
              <a:rPr lang="el-GR" sz="2000" dirty="0"/>
              <a:t>προσέγγιση των ενηλίκων</a:t>
            </a:r>
          </a:p>
          <a:p>
            <a:pPr>
              <a:lnSpc>
                <a:spcPct val="80000"/>
              </a:lnSpc>
              <a:defRPr/>
            </a:pPr>
            <a:r>
              <a:rPr lang="el-GR" sz="2000" dirty="0"/>
              <a:t>Τάση για αυτοτραυματισμό</a:t>
            </a:r>
            <a:endParaRPr lang="en-GB" sz="2000" dirty="0"/>
          </a:p>
        </p:txBody>
      </p:sp>
      <p:sp>
        <p:nvSpPr>
          <p:cNvPr id="4" name="Rectangle 3"/>
          <p:cNvSpPr/>
          <p:nvPr/>
        </p:nvSpPr>
        <p:spPr>
          <a:xfrm>
            <a:off x="7580866" y="0"/>
            <a:ext cx="4611134" cy="584775"/>
          </a:xfrm>
          <a:prstGeom prst="rect">
            <a:avLst/>
          </a:prstGeom>
        </p:spPr>
        <p:txBody>
          <a:bodyPr wrap="none">
            <a:spAutoFit/>
          </a:bodyPr>
          <a:lstStyle/>
          <a:p>
            <a:r>
              <a:rPr lang="el-GR" sz="3200" b="1" dirty="0" smtClean="0">
                <a:solidFill>
                  <a:schemeClr val="accent2"/>
                </a:solidFill>
                <a:latin typeface="Tekton Pro" pitchFamily="34" charset="0"/>
                <a:cs typeface="Segoe UI Light" panose="020B0502040204020203" pitchFamily="34" charset="0"/>
              </a:rPr>
              <a:t>Σωματική Κακοποίηση</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336733504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5628"/>
            <a:ext cx="10836729" cy="1190627"/>
          </a:xfrm>
        </p:spPr>
        <p:txBody>
          <a:bodyPr>
            <a:normAutofit/>
          </a:bodyPr>
          <a:lstStyle/>
          <a:p>
            <a:r>
              <a:rPr lang="el-GR" sz="3200" dirty="0"/>
              <a:t>Προειδοποιητικά σημάδια στη συμπεριφορά των γονέων / φροντιστών</a:t>
            </a:r>
          </a:p>
        </p:txBody>
      </p:sp>
      <p:sp>
        <p:nvSpPr>
          <p:cNvPr id="3" name="Content Placeholder 2"/>
          <p:cNvSpPr>
            <a:spLocks noGrp="1"/>
          </p:cNvSpPr>
          <p:nvPr>
            <p:ph idx="1"/>
          </p:nvPr>
        </p:nvSpPr>
        <p:spPr/>
        <p:txBody>
          <a:bodyPr>
            <a:normAutofit lnSpcReduction="10000"/>
          </a:bodyPr>
          <a:lstStyle/>
          <a:p>
            <a:pPr>
              <a:lnSpc>
                <a:spcPct val="100000"/>
              </a:lnSpc>
              <a:spcBef>
                <a:spcPts val="1200"/>
              </a:spcBef>
              <a:defRPr/>
            </a:pPr>
            <a:r>
              <a:rPr lang="el-GR" sz="2200" dirty="0"/>
              <a:t>Προσφέρει ασυνεπείς, ασαφείς, μη πειστικές ή ανύπαρκτες εξηγήσεις σχετικά με τους τραυματισμούς του παιδιού</a:t>
            </a:r>
          </a:p>
          <a:p>
            <a:pPr>
              <a:lnSpc>
                <a:spcPct val="100000"/>
              </a:lnSpc>
              <a:spcBef>
                <a:spcPts val="1200"/>
              </a:spcBef>
              <a:defRPr/>
            </a:pPr>
            <a:r>
              <a:rPr lang="el-GR" sz="2200" dirty="0"/>
              <a:t>Προσφέρει ασυνεπή ή μη </a:t>
            </a:r>
            <a:r>
              <a:rPr lang="el-GR" sz="2200" dirty="0" smtClean="0"/>
              <a:t>ικανοποιητική επεξήγηση των </a:t>
            </a:r>
            <a:r>
              <a:rPr lang="el-GR" sz="2200" dirty="0"/>
              <a:t>τραυματισμών σε σύγκριση με αυτόν που προσέφερε το παιδί</a:t>
            </a:r>
          </a:p>
          <a:p>
            <a:pPr>
              <a:lnSpc>
                <a:spcPct val="100000"/>
              </a:lnSpc>
              <a:spcBef>
                <a:spcPts val="1200"/>
              </a:spcBef>
              <a:defRPr/>
            </a:pPr>
            <a:r>
              <a:rPr lang="el-GR" sz="2200" dirty="0"/>
              <a:t>Καθυστερήσεις στην αναζήτηση φροντίδας / βοήθειας </a:t>
            </a:r>
            <a:r>
              <a:rPr lang="el-GR" sz="2200" dirty="0" smtClean="0"/>
              <a:t>όσον αφορά τους τραυματισμούς </a:t>
            </a:r>
            <a:endParaRPr lang="el-GR" sz="2200" dirty="0"/>
          </a:p>
          <a:p>
            <a:pPr lvl="1">
              <a:lnSpc>
                <a:spcPct val="100000"/>
              </a:lnSpc>
              <a:spcBef>
                <a:spcPts val="1200"/>
              </a:spcBef>
              <a:defRPr/>
            </a:pPr>
            <a:r>
              <a:rPr lang="el-GR" sz="1800" dirty="0" smtClean="0"/>
              <a:t>Αναφέρεται </a:t>
            </a:r>
            <a:r>
              <a:rPr lang="el-GR" sz="1800" dirty="0"/>
              <a:t>συνεχώς </a:t>
            </a:r>
            <a:r>
              <a:rPr lang="el-GR" sz="1800" dirty="0" smtClean="0"/>
              <a:t>για το </a:t>
            </a:r>
            <a:r>
              <a:rPr lang="el-GR" sz="1800" dirty="0"/>
              <a:t>παιδί με εξευτελιστικό / απορριπτικό τρόπο σχετικά </a:t>
            </a:r>
            <a:r>
              <a:rPr lang="el-GR" sz="1800" dirty="0" smtClean="0"/>
              <a:t>με το άτομο του και τον τρόπο πρόκλησης των τραυμάτων </a:t>
            </a:r>
            <a:endParaRPr lang="el-GR" sz="1800" dirty="0"/>
          </a:p>
          <a:p>
            <a:pPr>
              <a:lnSpc>
                <a:spcPct val="100000"/>
              </a:lnSpc>
              <a:spcBef>
                <a:spcPts val="1200"/>
              </a:spcBef>
              <a:defRPr/>
            </a:pPr>
            <a:r>
              <a:rPr lang="el-GR" sz="2200" dirty="0"/>
              <a:t>περιγράφει το παιδί ως «κακό» ή με κάποιον άλλο πολύ αρνητικό τρόπο</a:t>
            </a:r>
          </a:p>
          <a:p>
            <a:pPr>
              <a:lnSpc>
                <a:spcPct val="100000"/>
              </a:lnSpc>
              <a:spcBef>
                <a:spcPts val="1200"/>
              </a:spcBef>
              <a:defRPr/>
            </a:pPr>
            <a:r>
              <a:rPr lang="el-GR" sz="2200" dirty="0"/>
              <a:t>Παραδεχτείτε τη χρήση σωματικής τιμωρίας</a:t>
            </a:r>
          </a:p>
          <a:p>
            <a:pPr lvl="1">
              <a:lnSpc>
                <a:spcPct val="100000"/>
              </a:lnSpc>
              <a:spcBef>
                <a:spcPts val="1200"/>
              </a:spcBef>
              <a:defRPr/>
            </a:pPr>
            <a:r>
              <a:rPr lang="el-GR" sz="1800" dirty="0"/>
              <a:t>χρησιμοποιεί σκληρή φυσική πειθαρχία με το παιδί</a:t>
            </a:r>
          </a:p>
        </p:txBody>
      </p:sp>
      <p:sp>
        <p:nvSpPr>
          <p:cNvPr id="4" name="Rectangle 3"/>
          <p:cNvSpPr/>
          <p:nvPr/>
        </p:nvSpPr>
        <p:spPr>
          <a:xfrm>
            <a:off x="865410" y="1187460"/>
            <a:ext cx="10548257" cy="400110"/>
          </a:xfrm>
          <a:prstGeom prst="rect">
            <a:avLst/>
          </a:prstGeom>
        </p:spPr>
        <p:txBody>
          <a:bodyPr wrap="square">
            <a:spAutoFit/>
          </a:bodyPr>
          <a:lstStyle/>
          <a:p>
            <a:r>
              <a:rPr lang="el-GR" sz="2000" dirty="0">
                <a:solidFill>
                  <a:schemeClr val="accent1"/>
                </a:solidFill>
                <a:latin typeface="Tekton Pro" panose="020F0603020208020904" pitchFamily="34" charset="0"/>
              </a:rPr>
              <a:t>Εξετάστε την πιθανότητα σωματικής κακοποίησης όταν ο γονέας ή άλλος </a:t>
            </a:r>
            <a:r>
              <a:rPr lang="el-GR" sz="2000" dirty="0" smtClean="0">
                <a:solidFill>
                  <a:schemeClr val="accent1"/>
                </a:solidFill>
                <a:latin typeface="Tekton Pro" panose="020F0603020208020904" pitchFamily="34" charset="0"/>
              </a:rPr>
              <a:t>φροντιστής:</a:t>
            </a:r>
            <a:endParaRPr lang="el-GR" sz="2000" dirty="0">
              <a:solidFill>
                <a:schemeClr val="accent1"/>
              </a:solidFill>
              <a:latin typeface="Tekton Pro" panose="020F0603020208020904" pitchFamily="34" charset="0"/>
            </a:endParaRPr>
          </a:p>
        </p:txBody>
      </p:sp>
      <p:sp>
        <p:nvSpPr>
          <p:cNvPr id="5" name="Rectangle 4"/>
          <p:cNvSpPr/>
          <p:nvPr/>
        </p:nvSpPr>
        <p:spPr>
          <a:xfrm>
            <a:off x="8355736" y="5317868"/>
            <a:ext cx="3836264" cy="584775"/>
          </a:xfrm>
          <a:prstGeom prst="rect">
            <a:avLst/>
          </a:prstGeom>
        </p:spPr>
        <p:txBody>
          <a:bodyPr wrap="square">
            <a:spAutoFit/>
          </a:bodyPr>
          <a:lstStyle/>
          <a:p>
            <a:r>
              <a:rPr lang="el-GR" sz="3200" b="1" dirty="0" smtClean="0">
                <a:solidFill>
                  <a:schemeClr val="accent2"/>
                </a:solidFill>
                <a:latin typeface="Tekton Pro" pitchFamily="34" charset="0"/>
                <a:cs typeface="Segoe UI Light" panose="020B0502040204020203" pitchFamily="34" charset="0"/>
              </a:rPr>
              <a:t>Φυσική Κακοποίηση</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1279485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mph" presetSubtype="0" fill="hold" grpId="0" nodeType="clickEffect">
                                  <p:stCondLst>
                                    <p:cond delay="0"/>
                                  </p:stCondLst>
                                  <p:childTnLst>
                                    <p:animClr clrSpc="hsl" dir="cw">
                                      <p:cBhvr override="childStyle">
                                        <p:cTn id="6" dur="500" fill="hold"/>
                                        <p:tgtEl>
                                          <p:spTgt spid="4"/>
                                        </p:tgtEl>
                                        <p:attrNameLst>
                                          <p:attrName>style.color</p:attrName>
                                        </p:attrNameLst>
                                      </p:cBhvr>
                                      <p:by>
                                        <p:hsl h="7200000" s="0" l="0"/>
                                      </p:by>
                                    </p:animClr>
                                    <p:animClr clrSpc="hsl" dir="cw">
                                      <p:cBhvr>
                                        <p:cTn id="7" dur="500" fill="hold"/>
                                        <p:tgtEl>
                                          <p:spTgt spid="4"/>
                                        </p:tgtEl>
                                        <p:attrNameLst>
                                          <p:attrName>fillcolor</p:attrName>
                                        </p:attrNameLst>
                                      </p:cBhvr>
                                      <p:by>
                                        <p:hsl h="7200000" s="0" l="0"/>
                                      </p:by>
                                    </p:animClr>
                                    <p:animClr clrSpc="hsl" dir="cw">
                                      <p:cBhvr>
                                        <p:cTn id="8" dur="500" fill="hold"/>
                                        <p:tgtEl>
                                          <p:spTgt spid="4"/>
                                        </p:tgtEl>
                                        <p:attrNameLst>
                                          <p:attrName>stroke.color</p:attrName>
                                        </p:attrNameLst>
                                      </p:cBhvr>
                                      <p:by>
                                        <p:hsl h="7200000" s="0" l="0"/>
                                      </p:by>
                                    </p:animClr>
                                    <p:set>
                                      <p:cBhvr>
                                        <p:cTn id="9" dur="500" fill="hold"/>
                                        <p:tgtEl>
                                          <p:spTgt spid="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BC43D991-D739-B743-B318-CCA725671781}"/>
              </a:ext>
            </a:extLst>
          </p:cNvPr>
          <p:cNvSpPr/>
          <p:nvPr/>
        </p:nvSpPr>
        <p:spPr>
          <a:xfrm>
            <a:off x="1991544" y="2382561"/>
            <a:ext cx="8064896" cy="2369880"/>
          </a:xfrm>
          <a:prstGeom prst="rect">
            <a:avLst/>
          </a:prstGeom>
        </p:spPr>
        <p:txBody>
          <a:bodyPr wrap="square">
            <a:spAutoFit/>
          </a:bodyPr>
          <a:lstStyle/>
          <a:p>
            <a:r>
              <a:rPr lang="el-GR" sz="4400" dirty="0">
                <a:latin typeface="Segoe UI Light" panose="020B0502040204020203" pitchFamily="34" charset="0"/>
                <a:ea typeface="+mj-ea"/>
                <a:cs typeface="Segoe UI Light" panose="020B0502040204020203" pitchFamily="34" charset="0"/>
              </a:rPr>
              <a:t>Σημάδια σεξουαλικής κακοποίησης</a:t>
            </a:r>
          </a:p>
          <a:p>
            <a:r>
              <a:rPr lang="en-US" sz="2000" dirty="0">
                <a:latin typeface="Segoe UI Light" panose="020B0502040204020203" pitchFamily="34" charset="0"/>
                <a:cs typeface="Segoe UI Light" panose="020B0502040204020203" pitchFamily="34" charset="0"/>
              </a:rPr>
              <a:t>*</a:t>
            </a:r>
            <a:r>
              <a:rPr lang="el-GR" sz="2000" dirty="0">
                <a:latin typeface="Segoe UI Light" panose="020B0502040204020203" pitchFamily="34" charset="0"/>
                <a:cs typeface="Segoe UI Light" panose="020B0502040204020203" pitchFamily="34" charset="0"/>
              </a:rPr>
              <a:t> Οι </a:t>
            </a:r>
            <a:r>
              <a:rPr lang="el-GR" sz="2000" dirty="0" smtClean="0">
                <a:latin typeface="Segoe UI Light" panose="020B0502040204020203" pitchFamily="34" charset="0"/>
                <a:cs typeface="Segoe UI Light" panose="020B0502040204020203" pitchFamily="34" charset="0"/>
              </a:rPr>
              <a:t>χειριστές </a:t>
            </a:r>
            <a:r>
              <a:rPr lang="en-US" sz="2000" dirty="0" smtClean="0">
                <a:latin typeface="Segoe UI Light" panose="020B0502040204020203" pitchFamily="34" charset="0"/>
                <a:cs typeface="Segoe UI Light" panose="020B0502040204020203" pitchFamily="34" charset="0"/>
              </a:rPr>
              <a:t>CAN-MDS </a:t>
            </a:r>
            <a:r>
              <a:rPr lang="en-US" sz="2000" dirty="0">
                <a:latin typeface="Segoe UI Light" panose="020B0502040204020203" pitchFamily="34" charset="0"/>
                <a:cs typeface="Segoe UI Light" panose="020B0502040204020203" pitchFamily="34" charset="0"/>
              </a:rPr>
              <a:t>II </a:t>
            </a:r>
            <a:r>
              <a:rPr lang="el-GR" sz="2000" dirty="0">
                <a:latin typeface="Segoe UI Light" panose="020B0502040204020203" pitchFamily="34" charset="0"/>
                <a:cs typeface="Segoe UI Light" panose="020B0502040204020203" pitchFamily="34" charset="0"/>
              </a:rPr>
              <a:t>προέρχονται από διάφορους τομείς, δεν θα έχουν όλοι πρόσβαση σε όλες τις ομάδες δεικτών που παρουσιάζονται εδώ</a:t>
            </a:r>
            <a:endParaRPr lang="en-US" sz="2800"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4081188402"/>
      </p:ext>
    </p:extLst>
  </p:cSld>
  <p:clrMapOvr>
    <a:masterClrMapping/>
  </p:clrMapOvr>
  <p:transition>
    <p:dissolv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93143"/>
            <a:ext cx="10515600" cy="1190627"/>
          </a:xfrm>
        </p:spPr>
        <p:txBody>
          <a:bodyPr/>
          <a:lstStyle/>
          <a:p>
            <a:r>
              <a:rPr lang="el-GR" dirty="0"/>
              <a:t>Σημάδια που εμφανίζονται στο σώμα του παιδιού</a:t>
            </a:r>
          </a:p>
        </p:txBody>
      </p:sp>
      <p:sp>
        <p:nvSpPr>
          <p:cNvPr id="3" name="Content Placeholder 2"/>
          <p:cNvSpPr>
            <a:spLocks noGrp="1"/>
          </p:cNvSpPr>
          <p:nvPr>
            <p:ph idx="1"/>
          </p:nvPr>
        </p:nvSpPr>
        <p:spPr/>
        <p:txBody>
          <a:bodyPr>
            <a:normAutofit/>
          </a:bodyPr>
          <a:lstStyle/>
          <a:p>
            <a:pPr marL="647700" lvl="1" indent="-457200">
              <a:defRPr/>
            </a:pPr>
            <a:endParaRPr lang="el-GR" dirty="0"/>
          </a:p>
          <a:p>
            <a:pPr marL="647700" lvl="1" indent="-457200">
              <a:defRPr/>
            </a:pPr>
            <a:r>
              <a:rPr lang="el-GR" dirty="0"/>
              <a:t>Δυσκολία στο κάθισμα ή το περπάτημα</a:t>
            </a:r>
          </a:p>
          <a:p>
            <a:pPr marL="647700" lvl="1" indent="-457200">
              <a:defRPr/>
            </a:pPr>
            <a:r>
              <a:rPr lang="el-GR" dirty="0"/>
              <a:t>Πόνος, αιμορραγία, κνησμός στα γεννητικά όργανα και τον πρωκτό του παιδιού και τη γύρω περιοχή</a:t>
            </a:r>
          </a:p>
          <a:p>
            <a:pPr marL="647700" lvl="1" indent="-457200">
              <a:defRPr/>
            </a:pPr>
            <a:r>
              <a:rPr lang="el-GR" dirty="0"/>
              <a:t>Τραυματισμοί στα γεννητικά τους όργανα</a:t>
            </a:r>
          </a:p>
          <a:p>
            <a:pPr marL="647700" lvl="1" indent="-457200">
              <a:defRPr/>
            </a:pPr>
            <a:r>
              <a:rPr lang="el-GR" dirty="0"/>
              <a:t>Πόνοι στο στομάχι και στο κεφάλι</a:t>
            </a:r>
          </a:p>
          <a:p>
            <a:pPr marL="647700" lvl="1" indent="-457200">
              <a:defRPr/>
            </a:pPr>
            <a:r>
              <a:rPr lang="el-GR" dirty="0"/>
              <a:t>Πόνος κατά την ούρηση</a:t>
            </a:r>
          </a:p>
          <a:p>
            <a:pPr marL="647700" lvl="1" indent="-457200">
              <a:defRPr/>
            </a:pPr>
            <a:r>
              <a:rPr lang="el-GR" dirty="0"/>
              <a:t>Μώλωπες στην εσωτερική περιοχή των μηρών και τους γλουτούς</a:t>
            </a:r>
          </a:p>
          <a:p>
            <a:pPr marL="647700" lvl="1" indent="-457200">
              <a:defRPr/>
            </a:pPr>
            <a:r>
              <a:rPr lang="el-GR" dirty="0"/>
              <a:t>Εγκυμοσύνη</a:t>
            </a:r>
          </a:p>
          <a:p>
            <a:pPr marL="647700" lvl="1" indent="-457200">
              <a:defRPr/>
            </a:pPr>
            <a:r>
              <a:rPr lang="el-GR" dirty="0"/>
              <a:t>ΣΜΝ</a:t>
            </a:r>
            <a:endParaRPr lang="en-US" dirty="0" smtClean="0"/>
          </a:p>
        </p:txBody>
      </p:sp>
      <p:sp>
        <p:nvSpPr>
          <p:cNvPr id="5" name="Rectangle 4"/>
          <p:cNvSpPr/>
          <p:nvPr/>
        </p:nvSpPr>
        <p:spPr>
          <a:xfrm>
            <a:off x="7087799" y="72739"/>
            <a:ext cx="4920321" cy="584775"/>
          </a:xfrm>
          <a:prstGeom prst="rect">
            <a:avLst/>
          </a:prstGeom>
        </p:spPr>
        <p:txBody>
          <a:bodyPr wrap="none">
            <a:spAutoFit/>
          </a:bodyPr>
          <a:lstStyle/>
          <a:p>
            <a:r>
              <a:rPr lang="el-GR" sz="3200" b="1" dirty="0" smtClean="0">
                <a:solidFill>
                  <a:schemeClr val="accent2"/>
                </a:solidFill>
                <a:latin typeface="Tekton Pro" pitchFamily="34" charset="0"/>
                <a:cs typeface="Segoe UI Light" panose="020B0502040204020203" pitchFamily="34" charset="0"/>
              </a:rPr>
              <a:t>Σεξουαλική Κακοποίηση</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714978888"/>
      </p:ext>
    </p:extLst>
  </p:cSld>
  <p:clrMapOvr>
    <a:masterClrMapping/>
  </p:clrMapOvr>
  <p:transition>
    <p:split orient="vert"/>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Σημάδια / δείκτες συμπεριφοράς</a:t>
            </a:r>
          </a:p>
        </p:txBody>
      </p:sp>
      <p:sp>
        <p:nvSpPr>
          <p:cNvPr id="3" name="Content Placeholder 2"/>
          <p:cNvSpPr>
            <a:spLocks noGrp="1"/>
          </p:cNvSpPr>
          <p:nvPr>
            <p:ph idx="1"/>
          </p:nvPr>
        </p:nvSpPr>
        <p:spPr>
          <a:xfrm>
            <a:off x="838200" y="1492258"/>
            <a:ext cx="10515600" cy="4351338"/>
          </a:xfrm>
        </p:spPr>
        <p:txBody>
          <a:bodyPr>
            <a:noAutofit/>
          </a:bodyPr>
          <a:lstStyle/>
          <a:p>
            <a:pPr>
              <a:lnSpc>
                <a:spcPct val="80000"/>
              </a:lnSpc>
              <a:defRPr/>
            </a:pPr>
            <a:r>
              <a:rPr lang="el-GR" sz="2400" dirty="0"/>
              <a:t>Αναφορά σεξουαλικής κακοποίησης από ενήλικα (γονέα ή άλλο)</a:t>
            </a:r>
          </a:p>
          <a:p>
            <a:pPr lvl="1">
              <a:lnSpc>
                <a:spcPct val="80000"/>
              </a:lnSpc>
              <a:defRPr/>
            </a:pPr>
            <a:r>
              <a:rPr lang="el-GR" sz="2000" dirty="0"/>
              <a:t>Ακατάλληλη ηλικία </a:t>
            </a:r>
            <a:r>
              <a:rPr lang="el-GR" sz="2000" dirty="0" smtClean="0"/>
              <a:t>για γνώση </a:t>
            </a:r>
            <a:r>
              <a:rPr lang="el-GR" sz="2000" dirty="0"/>
              <a:t>θεμάτων που σχετίζονται με το φύλο</a:t>
            </a:r>
          </a:p>
          <a:p>
            <a:pPr lvl="1">
              <a:lnSpc>
                <a:spcPct val="80000"/>
              </a:lnSpc>
              <a:defRPr/>
            </a:pPr>
            <a:r>
              <a:rPr lang="el-GR" sz="2000" dirty="0"/>
              <a:t>Σεξουαλική </a:t>
            </a:r>
            <a:r>
              <a:rPr lang="el-GR" sz="2000" dirty="0" smtClean="0"/>
              <a:t>συμπεριφορά δεν συνάδει με την ηλικία</a:t>
            </a:r>
            <a:endParaRPr lang="el-GR" sz="2000" dirty="0"/>
          </a:p>
          <a:p>
            <a:pPr lvl="1">
              <a:lnSpc>
                <a:spcPct val="80000"/>
              </a:lnSpc>
              <a:defRPr/>
            </a:pPr>
            <a:r>
              <a:rPr lang="el-GR" sz="2000" dirty="0"/>
              <a:t>Χρήση ακατάλληλης γλώσσας</a:t>
            </a:r>
          </a:p>
          <a:p>
            <a:pPr>
              <a:lnSpc>
                <a:spcPct val="80000"/>
              </a:lnSpc>
              <a:defRPr/>
            </a:pPr>
            <a:r>
              <a:rPr lang="el-GR" sz="2400" dirty="0"/>
              <a:t>Επίδειξη παράξενων, περίπλοκων ή ασυνήθιστων σεξουαλικών γνώσεων</a:t>
            </a:r>
          </a:p>
          <a:p>
            <a:pPr lvl="1">
              <a:lnSpc>
                <a:spcPct val="80000"/>
              </a:lnSpc>
              <a:defRPr/>
            </a:pPr>
            <a:r>
              <a:rPr lang="el-GR" sz="2000" dirty="0"/>
              <a:t>Βιώνει μια ξαφνική αλλαγή στην όρεξη</a:t>
            </a:r>
          </a:p>
          <a:p>
            <a:pPr>
              <a:lnSpc>
                <a:spcPct val="80000"/>
              </a:lnSpc>
              <a:defRPr/>
            </a:pPr>
            <a:r>
              <a:rPr lang="el-GR" sz="2400" dirty="0"/>
              <a:t>Διαταραχές που σχετίζονται με το φαγητό (ανορεξία / βουλιμία)</a:t>
            </a:r>
          </a:p>
          <a:p>
            <a:pPr>
              <a:lnSpc>
                <a:spcPct val="80000"/>
              </a:lnSpc>
              <a:defRPr/>
            </a:pPr>
            <a:r>
              <a:rPr lang="el-GR" sz="2400" dirty="0"/>
              <a:t>Αλλαγές στη χρήση της τουαλέτας (ούρηση / αφόδευση)</a:t>
            </a:r>
          </a:p>
          <a:p>
            <a:pPr>
              <a:lnSpc>
                <a:spcPct val="80000"/>
              </a:lnSpc>
              <a:defRPr/>
            </a:pPr>
            <a:r>
              <a:rPr lang="el-GR" sz="2400" dirty="0"/>
              <a:t>Ξαφνικά αρνείται να αλλάξει για γυμναστήριο ή να συμμετάσχει σε σωματικές δραστηριότητες</a:t>
            </a:r>
          </a:p>
          <a:p>
            <a:pPr>
              <a:lnSpc>
                <a:spcPct val="80000"/>
              </a:lnSpc>
              <a:defRPr/>
            </a:pPr>
            <a:r>
              <a:rPr lang="el-GR" sz="2400" dirty="0" smtClean="0"/>
              <a:t>Αταξία </a:t>
            </a:r>
            <a:r>
              <a:rPr lang="el-GR" sz="2400" dirty="0"/>
              <a:t>(έξοδος από το σχολείο κατά τις σχολικές ώρες)</a:t>
            </a:r>
          </a:p>
          <a:p>
            <a:pPr>
              <a:lnSpc>
                <a:spcPct val="80000"/>
              </a:lnSpc>
              <a:defRPr/>
            </a:pPr>
            <a:r>
              <a:rPr lang="el-GR" sz="2400" dirty="0"/>
              <a:t>Απόδραση</a:t>
            </a:r>
          </a:p>
          <a:p>
            <a:pPr>
              <a:lnSpc>
                <a:spcPct val="80000"/>
              </a:lnSpc>
              <a:defRPr/>
            </a:pPr>
            <a:r>
              <a:rPr lang="el-GR" sz="2400" dirty="0" smtClean="0"/>
              <a:t>Έχουν </a:t>
            </a:r>
            <a:r>
              <a:rPr lang="el-GR" sz="2400" dirty="0"/>
              <a:t>στην κατοχή τους μεγάλα χρηματικά ποσά</a:t>
            </a:r>
            <a:endParaRPr lang="en-GB" sz="2400" dirty="0"/>
          </a:p>
        </p:txBody>
      </p:sp>
      <p:sp>
        <p:nvSpPr>
          <p:cNvPr id="4" name="Rectangle 3"/>
          <p:cNvSpPr/>
          <p:nvPr/>
        </p:nvSpPr>
        <p:spPr>
          <a:xfrm>
            <a:off x="7271679" y="-55497"/>
            <a:ext cx="4920321" cy="584775"/>
          </a:xfrm>
          <a:prstGeom prst="rect">
            <a:avLst/>
          </a:prstGeom>
        </p:spPr>
        <p:txBody>
          <a:bodyPr wrap="none">
            <a:spAutoFit/>
          </a:bodyPr>
          <a:lstStyle/>
          <a:p>
            <a:r>
              <a:rPr lang="el-GR" sz="3200" b="1" dirty="0" smtClean="0">
                <a:solidFill>
                  <a:schemeClr val="accent2"/>
                </a:solidFill>
                <a:latin typeface="Tekton Pro" pitchFamily="34" charset="0"/>
                <a:cs typeface="Segoe UI Light" panose="020B0502040204020203" pitchFamily="34" charset="0"/>
              </a:rPr>
              <a:t>Σεξουαλική Κακοποίηση</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13572414"/>
      </p:ext>
    </p:extLst>
  </p:cSld>
  <p:clrMapOvr>
    <a:masterClrMapping/>
  </p:clrMapOvr>
  <p:transition>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5481577" cy="547184"/>
          </a:xfrm>
        </p:spPr>
        <p:txBody>
          <a:bodyPr>
            <a:noAutofit/>
          </a:bodyPr>
          <a:lstStyle/>
          <a:p>
            <a:pPr marL="0" indent="0" fontAlgn="t">
              <a:buNone/>
            </a:pPr>
            <a:r>
              <a:rPr lang="el-GR" sz="3000" dirty="0">
                <a:latin typeface="Segoe UI Black" panose="020B0A02040204020203" pitchFamily="34" charset="0"/>
                <a:ea typeface="Segoe UI Black" panose="020B0A02040204020203" pitchFamily="34" charset="0"/>
              </a:rPr>
              <a:t>η κακοποίηση παιδιών είναι σπάνια</a:t>
            </a:r>
          </a:p>
        </p:txBody>
      </p:sp>
      <p:sp>
        <p:nvSpPr>
          <p:cNvPr id="4" name="Content Placeholder 6"/>
          <p:cNvSpPr txBox="1">
            <a:spLocks/>
          </p:cNvSpPr>
          <p:nvPr/>
        </p:nvSpPr>
        <p:spPr>
          <a:xfrm>
            <a:off x="5727031" y="3204945"/>
            <a:ext cx="6087979" cy="294121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l-GR" sz="4400" b="1" dirty="0" smtClean="0">
                <a:solidFill>
                  <a:schemeClr val="accent1"/>
                </a:solidFill>
                <a:latin typeface="Myriad Pro Bold"/>
                <a:cs typeface="+mn-cs"/>
              </a:rPr>
              <a:t>Γεγονός </a:t>
            </a:r>
            <a:endParaRPr lang="el-GR" sz="2400" dirty="0"/>
          </a:p>
          <a:p>
            <a:pPr marL="0" indent="0" fontAlgn="t">
              <a:buNone/>
            </a:pPr>
            <a:r>
              <a:rPr lang="el-GR" sz="2000" dirty="0"/>
              <a:t>όλοι οι τύποι κακοποίησης και παραμέλησης παιδιών είναι </a:t>
            </a:r>
            <a:r>
              <a:rPr lang="el-GR" sz="2000" dirty="0" smtClean="0"/>
              <a:t>κοινοί </a:t>
            </a:r>
            <a:r>
              <a:rPr lang="el-GR" sz="2000" dirty="0"/>
              <a:t>παγκοσμίως. Η κακοποίηση και η παραμέληση των παιδιών συχνά δεν εντοπίζονται </a:t>
            </a:r>
            <a:r>
              <a:rPr lang="el-GR" sz="2000" dirty="0" smtClean="0"/>
              <a:t>καθώς δεν </a:t>
            </a:r>
            <a:r>
              <a:rPr lang="el-GR" sz="2000" dirty="0"/>
              <a:t>συμβαίνουν </a:t>
            </a:r>
            <a:r>
              <a:rPr lang="el-GR" sz="2000" dirty="0" smtClean="0"/>
              <a:t>στο εμφανή περιβάλλον/</a:t>
            </a:r>
            <a:r>
              <a:rPr lang="el-GR" sz="2000" dirty="0"/>
              <a:t>κ</a:t>
            </a:r>
            <a:r>
              <a:rPr lang="el-GR" sz="2000" dirty="0" smtClean="0"/>
              <a:t>οινωνικό πλαίσιο. </a:t>
            </a:r>
            <a:r>
              <a:rPr lang="el-GR" sz="2000" dirty="0"/>
              <a:t>Τα παιδιά δυσκολεύονται επίσης να αποκαλύψουν και να </a:t>
            </a:r>
            <a:r>
              <a:rPr lang="el-GR" sz="2000" dirty="0" smtClean="0"/>
              <a:t>γίνουν πιστευτά. </a:t>
            </a:r>
            <a:r>
              <a:rPr lang="el-GR" sz="2000" dirty="0"/>
              <a:t>Συχνά, υπάρχουν λίγα στοιχεία που τεκμηριώνουν το έγκλημα</a:t>
            </a:r>
            <a:r>
              <a:rPr lang="el-GR" sz="2400" dirty="0"/>
              <a:t>.</a:t>
            </a:r>
            <a:endParaRPr lang="en-US" sz="2400" dirty="0" smtClean="0"/>
          </a:p>
        </p:txBody>
      </p:sp>
      <p:sp>
        <p:nvSpPr>
          <p:cNvPr id="3" name="Rectangle 2"/>
          <p:cNvSpPr/>
          <p:nvPr/>
        </p:nvSpPr>
        <p:spPr>
          <a:xfrm>
            <a:off x="5642811" y="1876543"/>
            <a:ext cx="2601106" cy="769441"/>
          </a:xfrm>
          <a:prstGeom prst="rect">
            <a:avLst/>
          </a:prstGeom>
        </p:spPr>
        <p:txBody>
          <a:bodyPr wrap="square">
            <a:spAutoFit/>
          </a:bodyPr>
          <a:lstStyle/>
          <a:p>
            <a:r>
              <a:rPr lang="el-GR" sz="4400" b="1" dirty="0" smtClean="0">
                <a:solidFill>
                  <a:srgbClr val="C00000"/>
                </a:solidFill>
                <a:latin typeface="Myriad Pro Bold"/>
              </a:rPr>
              <a:t>μύθος</a:t>
            </a:r>
            <a:endParaRPr lang="el-GR" sz="4400" dirty="0">
              <a:solidFill>
                <a:srgbClr val="C00000"/>
              </a:solidFill>
            </a:endParaRPr>
          </a:p>
        </p:txBody>
      </p:sp>
    </p:spTree>
    <p:extLst>
      <p:ext uri="{BB962C8B-B14F-4D97-AF65-F5344CB8AC3E}">
        <p14:creationId xmlns="" xmlns:p14="http://schemas.microsoft.com/office/powerpoint/2010/main" val="277407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Συναισθηματικά σημάδια</a:t>
            </a:r>
          </a:p>
        </p:txBody>
      </p:sp>
      <p:sp>
        <p:nvSpPr>
          <p:cNvPr id="3" name="Content Placeholder 2"/>
          <p:cNvSpPr>
            <a:spLocks noGrp="1"/>
          </p:cNvSpPr>
          <p:nvPr>
            <p:ph idx="1"/>
          </p:nvPr>
        </p:nvSpPr>
        <p:spPr/>
        <p:txBody>
          <a:bodyPr>
            <a:normAutofit fontScale="92500" lnSpcReduction="10000"/>
          </a:bodyPr>
          <a:lstStyle/>
          <a:p>
            <a:r>
              <a:rPr lang="el-GR" dirty="0"/>
              <a:t>Φόβος και άρνηση επικοινωνίας με συγκεκριμένους ενήλικες (χωρίς εύλογο λόγο)</a:t>
            </a:r>
          </a:p>
          <a:p>
            <a:r>
              <a:rPr lang="el-GR" dirty="0"/>
              <a:t>Μακροχρόνια κατάθλιψη</a:t>
            </a:r>
          </a:p>
          <a:p>
            <a:r>
              <a:rPr lang="el-GR" dirty="0"/>
              <a:t>Χαμηλή αυτοεκτίμηση</a:t>
            </a:r>
          </a:p>
          <a:p>
            <a:r>
              <a:rPr lang="el-GR" dirty="0"/>
              <a:t>Φοβίες (αναφορά εφιάλτων ή / </a:t>
            </a:r>
            <a:r>
              <a:rPr lang="el-GR" dirty="0" smtClean="0"/>
              <a:t>και διαταραχές </a:t>
            </a:r>
            <a:r>
              <a:rPr lang="el-GR" dirty="0"/>
              <a:t>ύπνου)</a:t>
            </a:r>
          </a:p>
          <a:p>
            <a:r>
              <a:rPr lang="el-GR" dirty="0"/>
              <a:t>Υπερβολικό κλάμα</a:t>
            </a:r>
          </a:p>
          <a:p>
            <a:r>
              <a:rPr lang="el-GR" dirty="0" smtClean="0"/>
              <a:t>Απομόνωση </a:t>
            </a:r>
            <a:endParaRPr lang="el-GR" dirty="0"/>
          </a:p>
          <a:p>
            <a:r>
              <a:rPr lang="el-GR" dirty="0"/>
              <a:t>Ακραίες αλλαγές στη διάθεση</a:t>
            </a:r>
          </a:p>
          <a:p>
            <a:r>
              <a:rPr lang="el-GR" dirty="0"/>
              <a:t>Αυτοτραυματισμός</a:t>
            </a:r>
          </a:p>
          <a:p>
            <a:r>
              <a:rPr lang="el-GR" dirty="0"/>
              <a:t>Χρήση </a:t>
            </a:r>
            <a:r>
              <a:rPr lang="el-GR" dirty="0" smtClean="0"/>
              <a:t>ουσιών</a:t>
            </a:r>
            <a:endParaRPr lang="en-US" dirty="0"/>
          </a:p>
        </p:txBody>
      </p:sp>
      <p:sp>
        <p:nvSpPr>
          <p:cNvPr id="4" name="Rectangle 3"/>
          <p:cNvSpPr/>
          <p:nvPr/>
        </p:nvSpPr>
        <p:spPr>
          <a:xfrm>
            <a:off x="7271679" y="72739"/>
            <a:ext cx="4920321" cy="584775"/>
          </a:xfrm>
          <a:prstGeom prst="rect">
            <a:avLst/>
          </a:prstGeom>
        </p:spPr>
        <p:txBody>
          <a:bodyPr wrap="none">
            <a:spAutoFit/>
          </a:bodyPr>
          <a:lstStyle/>
          <a:p>
            <a:r>
              <a:rPr lang="el-GR" sz="3200" b="1" dirty="0" smtClean="0">
                <a:solidFill>
                  <a:schemeClr val="accent2"/>
                </a:solidFill>
                <a:latin typeface="Tekton Pro" pitchFamily="34" charset="0"/>
                <a:cs typeface="Segoe UI Light" panose="020B0502040204020203" pitchFamily="34" charset="0"/>
              </a:rPr>
              <a:t>Σεξουαλική Κακοποίηση</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1118510727"/>
      </p:ext>
    </p:extLst>
  </p:cSld>
  <p:clrMapOvr>
    <a:masterClrMapping/>
  </p:clrMapOvr>
  <p:transition>
    <p:split orient="vert"/>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Στάση γονέων / φροντιστών</a:t>
            </a:r>
          </a:p>
        </p:txBody>
      </p:sp>
      <p:sp>
        <p:nvSpPr>
          <p:cNvPr id="3" name="Content Placeholder 2"/>
          <p:cNvSpPr>
            <a:spLocks noGrp="1"/>
          </p:cNvSpPr>
          <p:nvPr>
            <p:ph idx="1"/>
          </p:nvPr>
        </p:nvSpPr>
        <p:spPr/>
        <p:txBody>
          <a:bodyPr>
            <a:normAutofit/>
          </a:bodyPr>
          <a:lstStyle/>
          <a:p>
            <a:r>
              <a:rPr lang="el-GR" sz="2400" dirty="0"/>
              <a:t>Εξετάστε την πιθανότητα σεξουαλικής κακοποίησης όταν ο γονέας ή άλλος </a:t>
            </a:r>
            <a:r>
              <a:rPr lang="el-GR" sz="2400" dirty="0" smtClean="0"/>
              <a:t>φροντιστής</a:t>
            </a:r>
            <a:endParaRPr lang="el-GR" sz="2400" dirty="0"/>
          </a:p>
          <a:p>
            <a:pPr lvl="1"/>
            <a:r>
              <a:rPr lang="el-GR" sz="2000" dirty="0"/>
              <a:t>προστατεύει αδικαιολόγητα το παιδί ή περιορίζει σοβαρά την επαφή του παιδιού με άλλα παιδιά, ειδικά του αντίθετου φύλου</a:t>
            </a:r>
          </a:p>
          <a:p>
            <a:pPr lvl="1"/>
            <a:r>
              <a:rPr lang="el-GR" sz="2000" dirty="0"/>
              <a:t>είναι </a:t>
            </a:r>
            <a:r>
              <a:rPr lang="el-GR" sz="2000" dirty="0" smtClean="0"/>
              <a:t>σιωπηλό </a:t>
            </a:r>
            <a:r>
              <a:rPr lang="el-GR" sz="2000" dirty="0"/>
              <a:t>και απομονωμένο</a:t>
            </a:r>
          </a:p>
          <a:p>
            <a:pPr lvl="1"/>
            <a:r>
              <a:rPr lang="el-GR" sz="2000" dirty="0"/>
              <a:t>ζηλεύει τη σχέση του παιδιού με τους άλλους</a:t>
            </a:r>
          </a:p>
          <a:p>
            <a:pPr lvl="1"/>
            <a:r>
              <a:rPr lang="el-GR" sz="2000" dirty="0"/>
              <a:t>ελέγχει </a:t>
            </a:r>
            <a:r>
              <a:rPr lang="el-GR" sz="2000" dirty="0" smtClean="0"/>
              <a:t>την αλληλεπίδραση του παιδιού με </a:t>
            </a:r>
            <a:r>
              <a:rPr lang="el-GR" sz="2000" dirty="0"/>
              <a:t>μέλη της οικογένειας</a:t>
            </a:r>
          </a:p>
          <a:p>
            <a:pPr lvl="1"/>
            <a:r>
              <a:rPr lang="el-GR" sz="2000" dirty="0"/>
              <a:t>είναι υπερβολικά </a:t>
            </a:r>
            <a:r>
              <a:rPr lang="el-GR" sz="2000" dirty="0" smtClean="0"/>
              <a:t>κτητικός/ή με το παιδί </a:t>
            </a:r>
            <a:endParaRPr lang="en-US" dirty="0" smtClean="0"/>
          </a:p>
        </p:txBody>
      </p:sp>
      <p:sp>
        <p:nvSpPr>
          <p:cNvPr id="4" name="Rectangle 3"/>
          <p:cNvSpPr/>
          <p:nvPr/>
        </p:nvSpPr>
        <p:spPr>
          <a:xfrm>
            <a:off x="7271679" y="0"/>
            <a:ext cx="4920321" cy="584775"/>
          </a:xfrm>
          <a:prstGeom prst="rect">
            <a:avLst/>
          </a:prstGeom>
        </p:spPr>
        <p:txBody>
          <a:bodyPr wrap="none">
            <a:spAutoFit/>
          </a:bodyPr>
          <a:lstStyle/>
          <a:p>
            <a:r>
              <a:rPr lang="el-GR" sz="3200" b="1" dirty="0" smtClean="0">
                <a:solidFill>
                  <a:schemeClr val="accent2"/>
                </a:solidFill>
                <a:latin typeface="Tekton Pro" pitchFamily="34" charset="0"/>
                <a:cs typeface="Segoe UI Light" panose="020B0502040204020203" pitchFamily="34" charset="0"/>
              </a:rPr>
              <a:t>Σεξουαλική Κακοποίηση</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1228821473"/>
      </p:ext>
    </p:extLst>
  </p:cSld>
  <p:clrMapOvr>
    <a:masterClrMapping/>
  </p:clrMapOvr>
  <p:transition>
    <p:split orient="vert"/>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Σημάδια που δεν υποδηλώνουν απαραίτητα σεξουαλική κακοποίηση παιδιών</a:t>
            </a:r>
          </a:p>
        </p:txBody>
      </p:sp>
      <p:sp>
        <p:nvSpPr>
          <p:cNvPr id="3" name="Content Placeholder 2"/>
          <p:cNvSpPr>
            <a:spLocks noGrp="1"/>
          </p:cNvSpPr>
          <p:nvPr>
            <p:ph idx="1"/>
          </p:nvPr>
        </p:nvSpPr>
        <p:spPr/>
        <p:txBody>
          <a:bodyPr>
            <a:normAutofit fontScale="92500" lnSpcReduction="20000"/>
          </a:bodyPr>
          <a:lstStyle/>
          <a:p>
            <a:r>
              <a:rPr lang="el-GR" dirty="0"/>
              <a:t>Κανονικά ποσά ενδιαφέροντος, περιέργεια ή συμμετοχή παιδιών και εφήβων </a:t>
            </a:r>
            <a:r>
              <a:rPr lang="el-GR" dirty="0" smtClean="0"/>
              <a:t>σε </a:t>
            </a:r>
            <a:r>
              <a:rPr lang="el-GR" dirty="0"/>
              <a:t>ζητήματα / ερωτήσεις που σχετίζονται με τη σεξουαλικότητα</a:t>
            </a:r>
          </a:p>
          <a:p>
            <a:endParaRPr lang="el-GR" dirty="0"/>
          </a:p>
          <a:p>
            <a:r>
              <a:rPr lang="el-GR" dirty="0"/>
              <a:t>Εκφράσεις αναπτυξιακής </a:t>
            </a:r>
            <a:r>
              <a:rPr lang="el-GR" dirty="0" smtClean="0"/>
              <a:t>σεξουαλικότητας </a:t>
            </a:r>
            <a:r>
              <a:rPr lang="el-GR" dirty="0"/>
              <a:t>εφήβων και παιδιών</a:t>
            </a:r>
          </a:p>
          <a:p>
            <a:endParaRPr lang="el-GR" dirty="0"/>
          </a:p>
          <a:p>
            <a:r>
              <a:rPr lang="el-GR" dirty="0"/>
              <a:t>Τα παιδιά που </a:t>
            </a:r>
            <a:r>
              <a:rPr lang="el-GR" dirty="0" smtClean="0"/>
              <a:t>εξερευνούν, προβαίνουν σε σεξουαλικό </a:t>
            </a:r>
            <a:r>
              <a:rPr lang="el-GR" dirty="0"/>
              <a:t>πειραματισμό </a:t>
            </a:r>
            <a:r>
              <a:rPr lang="el-GR" dirty="0" smtClean="0"/>
              <a:t>κατάλληλο για την ηλικία τους, </a:t>
            </a:r>
            <a:r>
              <a:rPr lang="el-GR" dirty="0"/>
              <a:t>ακόμη και όταν </a:t>
            </a:r>
            <a:r>
              <a:rPr lang="el-GR" dirty="0" smtClean="0"/>
              <a:t>ξεπερνούν </a:t>
            </a:r>
            <a:r>
              <a:rPr lang="el-GR" dirty="0"/>
              <a:t>κάποια </a:t>
            </a:r>
            <a:r>
              <a:rPr lang="el-GR" dirty="0" smtClean="0"/>
              <a:t>φαινομενικά και κοινώς αποδεκτά κοινωνικά όρια  </a:t>
            </a:r>
            <a:endParaRPr lang="el-GR" dirty="0"/>
          </a:p>
          <a:p>
            <a:endParaRPr lang="el-GR" dirty="0"/>
          </a:p>
          <a:p>
            <a:r>
              <a:rPr lang="el-GR" dirty="0"/>
              <a:t>Εκφράσεις τρυφερότητας προς τους ενήλικες και από ενήλικες στο παιδί</a:t>
            </a:r>
          </a:p>
        </p:txBody>
      </p:sp>
    </p:spTree>
    <p:extLst>
      <p:ext uri="{BB962C8B-B14F-4D97-AF65-F5344CB8AC3E}">
        <p14:creationId xmlns="" xmlns:p14="http://schemas.microsoft.com/office/powerpoint/2010/main" val="2054452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2000" fill="hold"/>
                                        <p:tgtEl>
                                          <p:spTgt spid="2"/>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BC43D991-D739-B743-B318-CCA725671781}"/>
              </a:ext>
            </a:extLst>
          </p:cNvPr>
          <p:cNvSpPr/>
          <p:nvPr/>
        </p:nvSpPr>
        <p:spPr>
          <a:xfrm>
            <a:off x="1991544" y="2382561"/>
            <a:ext cx="8064896" cy="1446550"/>
          </a:xfrm>
          <a:prstGeom prst="rect">
            <a:avLst/>
          </a:prstGeom>
        </p:spPr>
        <p:txBody>
          <a:bodyPr wrap="square">
            <a:spAutoFit/>
          </a:bodyPr>
          <a:lstStyle/>
          <a:p>
            <a:pPr algn="ctr"/>
            <a:r>
              <a:rPr lang="el-GR" sz="4400" dirty="0">
                <a:latin typeface="Segoe UI Light" panose="020B0502040204020203" pitchFamily="34" charset="0"/>
                <a:ea typeface="+mj-ea"/>
                <a:cs typeface="Segoe UI Light" panose="020B0502040204020203" pitchFamily="34" charset="0"/>
              </a:rPr>
              <a:t>Σημάδια ψυχολογικής κακοποίησης</a:t>
            </a:r>
          </a:p>
        </p:txBody>
      </p:sp>
    </p:spTree>
    <p:extLst>
      <p:ext uri="{BB962C8B-B14F-4D97-AF65-F5344CB8AC3E}">
        <p14:creationId xmlns="" xmlns:p14="http://schemas.microsoft.com/office/powerpoint/2010/main" val="2920389010"/>
      </p:ext>
    </p:extLst>
  </p:cSld>
  <p:clrMapOvr>
    <a:masterClrMapping/>
  </p:clrMapOvr>
  <p:transition>
    <p:dissolv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Σημάδια / δείκτες συμπεριφοράς</a:t>
            </a:r>
          </a:p>
        </p:txBody>
      </p:sp>
      <p:sp>
        <p:nvSpPr>
          <p:cNvPr id="3" name="Content Placeholder 2"/>
          <p:cNvSpPr>
            <a:spLocks noGrp="1"/>
          </p:cNvSpPr>
          <p:nvPr>
            <p:ph idx="1"/>
          </p:nvPr>
        </p:nvSpPr>
        <p:spPr>
          <a:xfrm>
            <a:off x="838199" y="1551011"/>
            <a:ext cx="11353801" cy="4653023"/>
          </a:xfrm>
        </p:spPr>
        <p:txBody>
          <a:bodyPr>
            <a:noAutofit/>
          </a:bodyPr>
          <a:lstStyle/>
          <a:p>
            <a:r>
              <a:rPr lang="el-GR" sz="1800" dirty="0"/>
              <a:t>Αναφέρει έλλειψη προσκόλλησης στον γονέα</a:t>
            </a:r>
          </a:p>
          <a:p>
            <a:r>
              <a:rPr lang="el-GR" sz="1800" dirty="0"/>
              <a:t>Το παιδί δεν φαίνεται </a:t>
            </a:r>
            <a:r>
              <a:rPr lang="el-GR" sz="1800" dirty="0" smtClean="0"/>
              <a:t>να είναι κοντά στο </a:t>
            </a:r>
            <a:r>
              <a:rPr lang="el-GR" sz="1800" dirty="0"/>
              <a:t>γονέα ή φροντιστή</a:t>
            </a:r>
          </a:p>
          <a:p>
            <a:r>
              <a:rPr lang="el-GR" sz="1800" dirty="0" err="1" smtClean="0"/>
              <a:t>Αυτο-παρηγορητκές</a:t>
            </a:r>
            <a:r>
              <a:rPr lang="el-GR" sz="1800" dirty="0" smtClean="0"/>
              <a:t> </a:t>
            </a:r>
            <a:r>
              <a:rPr lang="el-GR" sz="1800" dirty="0"/>
              <a:t>κινήσεις </a:t>
            </a:r>
            <a:r>
              <a:rPr lang="el-GR" sz="1800" dirty="0" smtClean="0"/>
              <a:t>όπως να </a:t>
            </a:r>
            <a:r>
              <a:rPr lang="el-GR" sz="1800" dirty="0"/>
              <a:t>ταλαντεύονται μπρος-πίσω και πιπίλισμα αντίχειρα</a:t>
            </a:r>
          </a:p>
          <a:p>
            <a:r>
              <a:rPr lang="el-GR" sz="1800" dirty="0"/>
              <a:t>Φόβος για αλλαγή</a:t>
            </a:r>
          </a:p>
          <a:p>
            <a:r>
              <a:rPr lang="el-GR" sz="1800" dirty="0"/>
              <a:t>Χρόνια τάση φυγής</a:t>
            </a:r>
          </a:p>
          <a:p>
            <a:r>
              <a:rPr lang="el-GR" sz="1800" dirty="0"/>
              <a:t>Επιφανειακές σχέσεις / μοναξιά</a:t>
            </a:r>
          </a:p>
          <a:p>
            <a:r>
              <a:rPr lang="el-GR" sz="1800" dirty="0"/>
              <a:t>Δείχνει λίγο ενδιαφέρον για φίλους και δραστηριότητες</a:t>
            </a:r>
          </a:p>
          <a:p>
            <a:r>
              <a:rPr lang="el-GR" sz="1800" dirty="0"/>
              <a:t>Αναζήτηση προσοχής</a:t>
            </a:r>
          </a:p>
          <a:p>
            <a:r>
              <a:rPr lang="el-GR" sz="1800" dirty="0" smtClean="0"/>
              <a:t>Κάνει άσχημα πράγματα </a:t>
            </a:r>
            <a:r>
              <a:rPr lang="el-GR" sz="1800" dirty="0"/>
              <a:t>στο σχολείο</a:t>
            </a:r>
          </a:p>
          <a:p>
            <a:r>
              <a:rPr lang="el-GR" sz="1800" dirty="0"/>
              <a:t>Σκασιαρχείο</a:t>
            </a:r>
          </a:p>
          <a:p>
            <a:r>
              <a:rPr lang="el-GR" sz="1800" dirty="0" smtClean="0"/>
              <a:t>Απομόνωση</a:t>
            </a:r>
            <a:endParaRPr lang="el-GR" sz="1800" dirty="0"/>
          </a:p>
          <a:p>
            <a:r>
              <a:rPr lang="el-GR" sz="1800" dirty="0"/>
              <a:t>Ακραία συμπεριφορά, όπως υπερβολικά συμμορφωμένη, πολύ απαιτητική, ακραία παθητικότητα ή επιθετικότητα</a:t>
            </a:r>
            <a:endParaRPr lang="en-US" sz="1800" dirty="0" smtClean="0"/>
          </a:p>
        </p:txBody>
      </p:sp>
      <p:sp>
        <p:nvSpPr>
          <p:cNvPr id="4" name="Rounded Rectangle 3">
            <a:extLst>
              <a:ext uri="{FF2B5EF4-FFF2-40B4-BE49-F238E27FC236}">
                <a16:creationId xmlns="" xmlns:a16="http://schemas.microsoft.com/office/drawing/2014/main" id="{CD107708-C769-EE43-84B7-C9FD857CA891}"/>
              </a:ext>
            </a:extLst>
          </p:cNvPr>
          <p:cNvSpPr/>
          <p:nvPr/>
        </p:nvSpPr>
        <p:spPr>
          <a:xfrm>
            <a:off x="8716187" y="2940899"/>
            <a:ext cx="2878942" cy="22894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800" dirty="0"/>
              <a:t>… </a:t>
            </a:r>
            <a:r>
              <a:rPr lang="el-GR" sz="2000" dirty="0"/>
              <a:t>Η λίστα περιλαμβάνει πολλά από τα σημάδια που αναφέρονται στους </a:t>
            </a:r>
            <a:r>
              <a:rPr lang="el-GR" sz="2000" dirty="0" smtClean="0"/>
              <a:t>υπόλοιπους  </a:t>
            </a:r>
            <a:r>
              <a:rPr lang="el-GR" sz="2000" dirty="0"/>
              <a:t>τύπους CAN</a:t>
            </a:r>
          </a:p>
        </p:txBody>
      </p:sp>
      <p:sp>
        <p:nvSpPr>
          <p:cNvPr id="5" name="Rectangle 4"/>
          <p:cNvSpPr/>
          <p:nvPr/>
        </p:nvSpPr>
        <p:spPr>
          <a:xfrm>
            <a:off x="6689480" y="0"/>
            <a:ext cx="5073825" cy="584775"/>
          </a:xfrm>
          <a:prstGeom prst="rect">
            <a:avLst/>
          </a:prstGeom>
        </p:spPr>
        <p:txBody>
          <a:bodyPr wrap="none">
            <a:spAutoFit/>
          </a:bodyPr>
          <a:lstStyle/>
          <a:p>
            <a:r>
              <a:rPr lang="el-GR" sz="3200" b="1" dirty="0" smtClean="0">
                <a:solidFill>
                  <a:schemeClr val="accent2"/>
                </a:solidFill>
                <a:latin typeface="Tekton Pro" pitchFamily="34" charset="0"/>
                <a:cs typeface="Segoe UI Light" panose="020B0502040204020203" pitchFamily="34" charset="0"/>
              </a:rPr>
              <a:t>Ψυχολογική Κακοποίηση</a:t>
            </a:r>
            <a:endParaRPr lang="el-GR" sz="3200" b="1" dirty="0">
              <a:solidFill>
                <a:schemeClr val="accent2"/>
              </a:solidFill>
              <a:latin typeface="Tekton Pro" pitchFamily="34" charset="0"/>
              <a:cs typeface="Segoe UI Light" panose="020B0502040204020203" pitchFamily="34" charset="0"/>
            </a:endParaRPr>
          </a:p>
        </p:txBody>
      </p:sp>
    </p:spTree>
    <p:extLst>
      <p:ext uri="{BB962C8B-B14F-4D97-AF65-F5344CB8AC3E}">
        <p14:creationId xmlns="" xmlns:p14="http://schemas.microsoft.com/office/powerpoint/2010/main" val="2831709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grpId="0" nodeType="clickEffect">
                                  <p:stCondLst>
                                    <p:cond delay="0"/>
                                  </p:stCondLst>
                                  <p:childTnLst>
                                    <p:animClr clrSpc="rgb" dir="cw">
                                      <p:cBhvr>
                                        <p:cTn id="6" dur="2000" fill="hold"/>
                                        <p:tgtEl>
                                          <p:spTgt spid="4"/>
                                        </p:tgtEl>
                                        <p:attrNameLst>
                                          <p:attrName>fillcolor</p:attrName>
                                        </p:attrNameLst>
                                      </p:cBhvr>
                                      <p:to>
                                        <a:schemeClr val="accent2"/>
                                      </p:to>
                                    </p:animClr>
                                    <p:set>
                                      <p:cBhvr>
                                        <p:cTn id="7" dur="2000" fill="hold"/>
                                        <p:tgtEl>
                                          <p:spTgt spid="4"/>
                                        </p:tgtEl>
                                        <p:attrNameLst>
                                          <p:attrName>fill.type</p:attrName>
                                        </p:attrNameLst>
                                      </p:cBhvr>
                                      <p:to>
                                        <p:strVal val="solid"/>
                                      </p:to>
                                    </p:set>
                                    <p:set>
                                      <p:cBhvr>
                                        <p:cTn id="8" dur="2000" fill="hold"/>
                                        <p:tgtEl>
                                          <p:spTgt spid="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Σημάδια / δείκτες συμπεριφοράς</a:t>
            </a:r>
          </a:p>
        </p:txBody>
      </p:sp>
      <p:sp>
        <p:nvSpPr>
          <p:cNvPr id="3" name="Content Placeholder 2"/>
          <p:cNvSpPr>
            <a:spLocks noGrp="1"/>
          </p:cNvSpPr>
          <p:nvPr>
            <p:ph idx="1"/>
          </p:nvPr>
        </p:nvSpPr>
        <p:spPr>
          <a:xfrm>
            <a:off x="838199" y="1551011"/>
            <a:ext cx="8305801" cy="4653023"/>
          </a:xfrm>
        </p:spPr>
        <p:txBody>
          <a:bodyPr>
            <a:noAutofit/>
          </a:bodyPr>
          <a:lstStyle/>
          <a:p>
            <a:r>
              <a:rPr lang="el-GR" sz="2000" dirty="0"/>
              <a:t>Συνεχής ανησυχία για κάτι λάθος</a:t>
            </a:r>
          </a:p>
          <a:p>
            <a:r>
              <a:rPr lang="el-GR" sz="2000" dirty="0"/>
              <a:t>Καθυστερήσεις στη σωματική ή συναισθηματική ανάπτυξη</a:t>
            </a:r>
          </a:p>
          <a:p>
            <a:r>
              <a:rPr lang="el-GR" sz="2000" dirty="0"/>
              <a:t>Προβλήματα ομιλίας ή καθυστερήσεις στη μάθηση και τη συναισθηματική ανάπτυξη</a:t>
            </a:r>
          </a:p>
          <a:p>
            <a:r>
              <a:rPr lang="el-GR" sz="2000" dirty="0"/>
              <a:t>Ξαφνική εμφάνιση δυσκολιών στην ομιλία (δηλ. Τραύλισμα)</a:t>
            </a:r>
          </a:p>
          <a:p>
            <a:r>
              <a:rPr lang="el-GR" sz="2000" dirty="0"/>
              <a:t>Ούρηση και αφόδευση εκτός κανονιστικών προτύπων</a:t>
            </a:r>
          </a:p>
          <a:p>
            <a:r>
              <a:rPr lang="el-GR" sz="2000" dirty="0"/>
              <a:t>Η διάθεση αλλάζει, συμπεριλαμβανομένων καταθλιπτικών επεισοδίων και αδυναμίας επικοινωνίας</a:t>
            </a:r>
          </a:p>
          <a:p>
            <a:r>
              <a:rPr lang="el-GR" sz="2000" dirty="0"/>
              <a:t>Πονοκέφαλοι και στομαχόπονοι χωρίς σαφή αιτία</a:t>
            </a:r>
          </a:p>
          <a:p>
            <a:r>
              <a:rPr lang="el-GR" sz="2000" dirty="0"/>
              <a:t>Ανορεξία / Βουλιμία / Συχνός έμετος</a:t>
            </a:r>
          </a:p>
          <a:p>
            <a:r>
              <a:rPr lang="el-GR" sz="2000" dirty="0"/>
              <a:t>Κατάθλιψη και χαμηλή αυτοεκτίμηση</a:t>
            </a:r>
          </a:p>
          <a:p>
            <a:r>
              <a:rPr lang="el-GR" sz="2000" dirty="0"/>
              <a:t>Περιστατικά αυτοτραυματισμού / απόπειρα αυτοκτονίας</a:t>
            </a:r>
            <a:endParaRPr lang="en-US" sz="2000" dirty="0" smtClean="0"/>
          </a:p>
        </p:txBody>
      </p:sp>
      <p:sp>
        <p:nvSpPr>
          <p:cNvPr id="4" name="Rounded Rectangle 3">
            <a:extLst>
              <a:ext uri="{FF2B5EF4-FFF2-40B4-BE49-F238E27FC236}">
                <a16:creationId xmlns="" xmlns:a16="http://schemas.microsoft.com/office/drawing/2014/main" id="{CD107708-C769-EE43-84B7-C9FD857CA891}"/>
              </a:ext>
            </a:extLst>
          </p:cNvPr>
          <p:cNvSpPr/>
          <p:nvPr/>
        </p:nvSpPr>
        <p:spPr>
          <a:xfrm>
            <a:off x="8474858" y="1660834"/>
            <a:ext cx="2878942" cy="44333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800" dirty="0"/>
              <a:t>… Η λίστα περιλαμβάνει πολλά από τα σημάδια που αναφέρονται στους υπόλοιπους τύπους </a:t>
            </a:r>
            <a:r>
              <a:rPr lang="el-GR" sz="2800" dirty="0" smtClean="0"/>
              <a:t>CAN</a:t>
            </a:r>
            <a:endParaRPr lang="el-GR" sz="2800" dirty="0"/>
          </a:p>
        </p:txBody>
      </p:sp>
      <p:sp>
        <p:nvSpPr>
          <p:cNvPr id="5" name="Rectangle 4"/>
          <p:cNvSpPr/>
          <p:nvPr/>
        </p:nvSpPr>
        <p:spPr>
          <a:xfrm>
            <a:off x="7118175" y="0"/>
            <a:ext cx="5073825" cy="584775"/>
          </a:xfrm>
          <a:prstGeom prst="rect">
            <a:avLst/>
          </a:prstGeom>
        </p:spPr>
        <p:txBody>
          <a:bodyPr wrap="none">
            <a:spAutoFit/>
          </a:bodyPr>
          <a:lstStyle/>
          <a:p>
            <a:r>
              <a:rPr lang="el-GR" sz="3200" b="1" dirty="0">
                <a:solidFill>
                  <a:schemeClr val="accent2"/>
                </a:solidFill>
                <a:latin typeface="Tekton Pro" pitchFamily="34" charset="0"/>
                <a:cs typeface="Segoe UI Light" panose="020B0502040204020203" pitchFamily="34" charset="0"/>
              </a:rPr>
              <a:t>Ψυχολογική Κακοποίηση</a:t>
            </a:r>
          </a:p>
        </p:txBody>
      </p:sp>
    </p:spTree>
    <p:extLst>
      <p:ext uri="{BB962C8B-B14F-4D97-AF65-F5344CB8AC3E}">
        <p14:creationId xmlns="" xmlns:p14="http://schemas.microsoft.com/office/powerpoint/2010/main" val="2831709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grpId="0" nodeType="clickEffect">
                                  <p:stCondLst>
                                    <p:cond delay="0"/>
                                  </p:stCondLst>
                                  <p:childTnLst>
                                    <p:animClr clrSpc="rgb" dir="cw">
                                      <p:cBhvr>
                                        <p:cTn id="6" dur="2000" fill="hold"/>
                                        <p:tgtEl>
                                          <p:spTgt spid="4"/>
                                        </p:tgtEl>
                                        <p:attrNameLst>
                                          <p:attrName>fillcolor</p:attrName>
                                        </p:attrNameLst>
                                      </p:cBhvr>
                                      <p:to>
                                        <a:schemeClr val="accent2"/>
                                      </p:to>
                                    </p:animClr>
                                    <p:set>
                                      <p:cBhvr>
                                        <p:cTn id="7" dur="2000" fill="hold"/>
                                        <p:tgtEl>
                                          <p:spTgt spid="4"/>
                                        </p:tgtEl>
                                        <p:attrNameLst>
                                          <p:attrName>fill.type</p:attrName>
                                        </p:attrNameLst>
                                      </p:cBhvr>
                                      <p:to>
                                        <p:strVal val="solid"/>
                                      </p:to>
                                    </p:set>
                                    <p:set>
                                      <p:cBhvr>
                                        <p:cTn id="8" dur="2000" fill="hold"/>
                                        <p:tgtEl>
                                          <p:spTgt spid="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Στάση γονέων / φροντιστών</a:t>
            </a:r>
          </a:p>
        </p:txBody>
      </p:sp>
      <p:sp>
        <p:nvSpPr>
          <p:cNvPr id="3" name="Content Placeholder 2"/>
          <p:cNvSpPr>
            <a:spLocks noGrp="1"/>
          </p:cNvSpPr>
          <p:nvPr>
            <p:ph idx="1"/>
          </p:nvPr>
        </p:nvSpPr>
        <p:spPr/>
        <p:txBody>
          <a:bodyPr>
            <a:normAutofit/>
          </a:bodyPr>
          <a:lstStyle/>
          <a:p>
            <a:endParaRPr lang="el-GR" sz="2200" dirty="0"/>
          </a:p>
          <a:p>
            <a:r>
              <a:rPr lang="el-GR" sz="2200" dirty="0"/>
              <a:t>Εξετάστε την πιθανότητα ψυχολογικής κακοποίησης όταν ο γονέας ή άλλος </a:t>
            </a:r>
            <a:r>
              <a:rPr lang="el-GR" sz="2200" dirty="0" smtClean="0"/>
              <a:t>φροντιστής</a:t>
            </a:r>
            <a:endParaRPr lang="el-GR" sz="2200" dirty="0"/>
          </a:p>
          <a:p>
            <a:pPr lvl="1"/>
            <a:r>
              <a:rPr lang="el-GR" sz="1800" dirty="0"/>
              <a:t>κατηγορεί συνεχώς, υποτιμά ή </a:t>
            </a:r>
            <a:r>
              <a:rPr lang="el-GR" sz="1800" dirty="0" smtClean="0"/>
              <a:t>επικρίνει </a:t>
            </a:r>
            <a:r>
              <a:rPr lang="el-GR" sz="1800" dirty="0"/>
              <a:t>το παιδί</a:t>
            </a:r>
          </a:p>
          <a:p>
            <a:pPr lvl="1"/>
            <a:r>
              <a:rPr lang="el-GR" sz="1800" dirty="0"/>
              <a:t>δεν ανησυχεί για το παιδί και αρνείται να εξετάσει προσφορές βοήθειας για τα προβλήματα του παιδιού</a:t>
            </a:r>
          </a:p>
          <a:p>
            <a:pPr lvl="1"/>
            <a:r>
              <a:rPr lang="el-GR" sz="1800" dirty="0"/>
              <a:t>απορρίπτει ανοιχτά το παιδί</a:t>
            </a:r>
          </a:p>
        </p:txBody>
      </p:sp>
      <p:sp>
        <p:nvSpPr>
          <p:cNvPr id="4" name="Rectangle 3"/>
          <p:cNvSpPr/>
          <p:nvPr/>
        </p:nvSpPr>
        <p:spPr>
          <a:xfrm>
            <a:off x="7118175" y="72739"/>
            <a:ext cx="5073825" cy="584775"/>
          </a:xfrm>
          <a:prstGeom prst="rect">
            <a:avLst/>
          </a:prstGeom>
        </p:spPr>
        <p:txBody>
          <a:bodyPr wrap="none">
            <a:spAutoFit/>
          </a:bodyPr>
          <a:lstStyle/>
          <a:p>
            <a:r>
              <a:rPr lang="el-GR" sz="3200" b="1" dirty="0" smtClean="0">
                <a:solidFill>
                  <a:schemeClr val="accent2"/>
                </a:solidFill>
                <a:latin typeface="Tekton Pro" pitchFamily="34" charset="0"/>
                <a:cs typeface="Segoe UI Light" panose="020B0502040204020203" pitchFamily="34" charset="0"/>
              </a:rPr>
              <a:t>Ψυχολογική Κακοποίηση</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93910078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BC43D991-D739-B743-B318-CCA725671781}"/>
              </a:ext>
            </a:extLst>
          </p:cNvPr>
          <p:cNvSpPr/>
          <p:nvPr/>
        </p:nvSpPr>
        <p:spPr>
          <a:xfrm>
            <a:off x="1991543" y="2382561"/>
            <a:ext cx="9140914" cy="769441"/>
          </a:xfrm>
          <a:prstGeom prst="rect">
            <a:avLst/>
          </a:prstGeom>
        </p:spPr>
        <p:txBody>
          <a:bodyPr wrap="square">
            <a:spAutoFit/>
          </a:bodyPr>
          <a:lstStyle/>
          <a:p>
            <a:r>
              <a:rPr lang="el-GR" sz="4400" dirty="0" smtClean="0">
                <a:latin typeface="Segoe UI Light" panose="020B0502040204020203" pitchFamily="34" charset="0"/>
                <a:ea typeface="+mj-ea"/>
                <a:cs typeface="Segoe UI Light" panose="020B0502040204020203" pitchFamily="34" charset="0"/>
              </a:rPr>
              <a:t>Σημάδια αμέλειας - παραμέλησης</a:t>
            </a:r>
            <a:endParaRPr lang="en-US" sz="4400" dirty="0" smtClean="0">
              <a:latin typeface="Segoe UI Light" panose="020B0502040204020203" pitchFamily="34" charset="0"/>
              <a:ea typeface="+mj-ea"/>
              <a:cs typeface="Segoe UI Light" panose="020B0502040204020203" pitchFamily="34" charset="0"/>
            </a:endParaRPr>
          </a:p>
        </p:txBody>
      </p:sp>
    </p:spTree>
    <p:extLst>
      <p:ext uri="{BB962C8B-B14F-4D97-AF65-F5344CB8AC3E}">
        <p14:creationId xmlns="" xmlns:p14="http://schemas.microsoft.com/office/powerpoint/2010/main" val="1162400914"/>
      </p:ext>
    </p:extLst>
  </p:cSld>
  <p:clrMapOvr>
    <a:masterClrMapping/>
  </p:clrMapOvr>
  <p:transition>
    <p:dissolv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Γενική εμφάνιση</a:t>
            </a:r>
          </a:p>
        </p:txBody>
      </p:sp>
      <p:sp>
        <p:nvSpPr>
          <p:cNvPr id="3" name="Content Placeholder 2"/>
          <p:cNvSpPr>
            <a:spLocks noGrp="1"/>
          </p:cNvSpPr>
          <p:nvPr>
            <p:ph idx="1"/>
          </p:nvPr>
        </p:nvSpPr>
        <p:spPr/>
        <p:txBody>
          <a:bodyPr>
            <a:normAutofit lnSpcReduction="10000"/>
          </a:bodyPr>
          <a:lstStyle/>
          <a:p>
            <a:r>
              <a:rPr lang="el-GR" sz="2400" dirty="0"/>
              <a:t>Ανεπαρκής υγιεινή σώματος</a:t>
            </a:r>
          </a:p>
          <a:p>
            <a:r>
              <a:rPr lang="el-GR" sz="2400" dirty="0"/>
              <a:t>Ακατάλληλη εμφάνιση, ρούχα και </a:t>
            </a:r>
            <a:r>
              <a:rPr lang="el-GR" sz="2400" dirty="0" smtClean="0"/>
              <a:t>στυλ </a:t>
            </a:r>
            <a:r>
              <a:rPr lang="el-GR" sz="2400" dirty="0"/>
              <a:t>ηλικίας και εποχής</a:t>
            </a:r>
          </a:p>
          <a:p>
            <a:r>
              <a:rPr lang="el-GR" sz="2400" dirty="0"/>
              <a:t>Χωρίς πρόκληση τραυματισμών και πληγών</a:t>
            </a:r>
          </a:p>
          <a:p>
            <a:r>
              <a:rPr lang="el-GR" sz="2400" dirty="0"/>
              <a:t>Κακές διατροφικές συνήθειες / διαλείπουσα πείνα</a:t>
            </a:r>
          </a:p>
          <a:p>
            <a:r>
              <a:rPr lang="el-GR" sz="2400" dirty="0"/>
              <a:t>Συχνές λοιμώξεις</a:t>
            </a:r>
          </a:p>
          <a:p>
            <a:r>
              <a:rPr lang="el-GR" sz="2400" dirty="0"/>
              <a:t>Καχεκτική ανάπτυξη</a:t>
            </a:r>
          </a:p>
          <a:p>
            <a:r>
              <a:rPr lang="el-GR" sz="2400" dirty="0"/>
              <a:t>Ανεκπλήρωτες βασικές ανάγκες</a:t>
            </a:r>
          </a:p>
          <a:p>
            <a:r>
              <a:rPr lang="el-GR" sz="2400" dirty="0"/>
              <a:t>Συχνές ασθένειες</a:t>
            </a:r>
          </a:p>
          <a:p>
            <a:r>
              <a:rPr lang="el-GR" sz="2400" dirty="0"/>
              <a:t>Έλλειψη απαραίτητης ιατρικής ή οδοντιατρικής περίθαλψης, εμβολιασμών ή </a:t>
            </a:r>
            <a:r>
              <a:rPr lang="el-GR" sz="2400" dirty="0" smtClean="0"/>
              <a:t>οφθαλμίατρου </a:t>
            </a:r>
            <a:endParaRPr lang="el-GR" sz="2400" dirty="0"/>
          </a:p>
        </p:txBody>
      </p:sp>
      <p:sp>
        <p:nvSpPr>
          <p:cNvPr id="4" name="Rectangle 3"/>
          <p:cNvSpPr/>
          <p:nvPr/>
        </p:nvSpPr>
        <p:spPr>
          <a:xfrm>
            <a:off x="7621518" y="0"/>
            <a:ext cx="4570482" cy="584775"/>
          </a:xfrm>
          <a:prstGeom prst="rect">
            <a:avLst/>
          </a:prstGeom>
        </p:spPr>
        <p:txBody>
          <a:bodyPr wrap="none">
            <a:spAutoFit/>
          </a:bodyPr>
          <a:lstStyle/>
          <a:p>
            <a:r>
              <a:rPr lang="el-GR" sz="3200" b="1" dirty="0" smtClean="0">
                <a:solidFill>
                  <a:schemeClr val="accent2"/>
                </a:solidFill>
                <a:latin typeface="Tekton Pro" pitchFamily="34" charset="0"/>
                <a:cs typeface="Segoe UI Light" panose="020B0502040204020203" pitchFamily="34" charset="0"/>
              </a:rPr>
              <a:t>Αμέλεια - Παραμέληση</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409815468"/>
      </p:ext>
    </p:extLst>
  </p:cSld>
  <p:clrMapOvr>
    <a:masterClrMapping/>
  </p:clrMapOvr>
  <p:transition>
    <p:pull dir="d"/>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Σημάδια ορατά στο σώμα</a:t>
            </a:r>
            <a:endParaRPr lang="el-GR" dirty="0"/>
          </a:p>
        </p:txBody>
      </p:sp>
      <p:sp>
        <p:nvSpPr>
          <p:cNvPr id="3" name="Content Placeholder 2"/>
          <p:cNvSpPr>
            <a:spLocks noGrp="1"/>
          </p:cNvSpPr>
          <p:nvPr>
            <p:ph idx="1"/>
          </p:nvPr>
        </p:nvSpPr>
        <p:spPr/>
        <p:txBody>
          <a:bodyPr/>
          <a:lstStyle/>
          <a:p>
            <a:pPr marL="400050" lvl="1">
              <a:defRPr/>
            </a:pPr>
            <a:r>
              <a:rPr lang="el-GR" dirty="0" smtClean="0"/>
              <a:t>Αναφέρει συνεχώς αίσθημα κόπωσης, </a:t>
            </a:r>
            <a:r>
              <a:rPr lang="el-GR" dirty="0"/>
              <a:t>αισθάνεται υπνηλία</a:t>
            </a:r>
          </a:p>
          <a:p>
            <a:pPr marL="400050" lvl="1">
              <a:defRPr/>
            </a:pPr>
            <a:r>
              <a:rPr lang="el-GR" dirty="0"/>
              <a:t>Ελλειψη ενέργειας</a:t>
            </a:r>
          </a:p>
          <a:p>
            <a:pPr marL="400050" lvl="1">
              <a:defRPr/>
            </a:pPr>
            <a:r>
              <a:rPr lang="el-GR" dirty="0"/>
              <a:t>Χαμηλό / υπερβολικό βάρος</a:t>
            </a:r>
          </a:p>
          <a:p>
            <a:pPr marL="400050" lvl="1">
              <a:defRPr/>
            </a:pPr>
            <a:r>
              <a:rPr lang="el-GR" dirty="0"/>
              <a:t>Κακή </a:t>
            </a:r>
            <a:r>
              <a:rPr lang="el-GR" dirty="0" smtClean="0"/>
              <a:t>στοματική </a:t>
            </a:r>
            <a:r>
              <a:rPr lang="el-GR" dirty="0"/>
              <a:t>υγιεινή</a:t>
            </a:r>
          </a:p>
          <a:p>
            <a:pPr marL="400050" lvl="1">
              <a:defRPr/>
            </a:pPr>
            <a:r>
              <a:rPr lang="el-GR" dirty="0"/>
              <a:t>Οσμή σώματος, κακή μυρωδιά</a:t>
            </a:r>
          </a:p>
          <a:p>
            <a:pPr marL="400050" lvl="1">
              <a:defRPr/>
            </a:pPr>
            <a:r>
              <a:rPr lang="el-GR" dirty="0"/>
              <a:t>Ανεπιθύμητες </a:t>
            </a:r>
            <a:r>
              <a:rPr lang="el-GR" dirty="0" smtClean="0"/>
              <a:t>εκδορές/πληγές</a:t>
            </a:r>
            <a:endParaRPr lang="el-GR" dirty="0"/>
          </a:p>
        </p:txBody>
      </p:sp>
      <p:sp>
        <p:nvSpPr>
          <p:cNvPr id="4" name="Rectangle 3"/>
          <p:cNvSpPr/>
          <p:nvPr/>
        </p:nvSpPr>
        <p:spPr>
          <a:xfrm>
            <a:off x="7621518" y="-62196"/>
            <a:ext cx="4570482" cy="584775"/>
          </a:xfrm>
          <a:prstGeom prst="rect">
            <a:avLst/>
          </a:prstGeom>
        </p:spPr>
        <p:txBody>
          <a:bodyPr wrap="none">
            <a:spAutoFit/>
          </a:bodyPr>
          <a:lstStyle/>
          <a:p>
            <a:r>
              <a:rPr lang="el-GR" sz="3200" b="1" dirty="0" smtClean="0">
                <a:solidFill>
                  <a:schemeClr val="accent2"/>
                </a:solidFill>
                <a:latin typeface="Tekton Pro" pitchFamily="34" charset="0"/>
                <a:cs typeface="Segoe UI Light" panose="020B0502040204020203" pitchFamily="34" charset="0"/>
              </a:rPr>
              <a:t>Αμέλεια - Παραμέληση</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1031876344"/>
      </p:ext>
    </p:extLst>
  </p:cSld>
  <p:clrMapOvr>
    <a:masterClrMapping/>
  </p:clrMapOvr>
  <p:transition>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939800" y="1167252"/>
            <a:ext cx="5981701" cy="547184"/>
          </a:xfrm>
        </p:spPr>
        <p:txBody>
          <a:bodyPr>
            <a:noAutofit/>
          </a:bodyPr>
          <a:lstStyle/>
          <a:p>
            <a:pPr marL="0" indent="0" fontAlgn="t">
              <a:buNone/>
            </a:pPr>
            <a:endParaRPr lang="el-GR" sz="3000" dirty="0">
              <a:latin typeface="Segoe UI Black" panose="020B0A02040204020203" pitchFamily="34" charset="0"/>
              <a:ea typeface="Segoe UI Black" panose="020B0A02040204020203" pitchFamily="34" charset="0"/>
            </a:endParaRPr>
          </a:p>
          <a:p>
            <a:pPr marL="0" indent="0" fontAlgn="t">
              <a:buNone/>
            </a:pPr>
            <a:r>
              <a:rPr lang="el-GR" sz="2400" dirty="0">
                <a:latin typeface="Segoe UI Black" panose="020B0A02040204020203" pitchFamily="34" charset="0"/>
                <a:ea typeface="Segoe UI Black" panose="020B0A02040204020203" pitchFamily="34" charset="0"/>
              </a:rPr>
              <a:t>Είναι κατάχρηση μόνο εάν είναι βίαιο ή</a:t>
            </a:r>
          </a:p>
          <a:p>
            <a:pPr marL="0" indent="0" fontAlgn="t">
              <a:buNone/>
            </a:pPr>
            <a:r>
              <a:rPr lang="el-GR" sz="2400" dirty="0">
                <a:latin typeface="Segoe UI Black" panose="020B0A02040204020203" pitchFamily="34" charset="0"/>
                <a:ea typeface="Segoe UI Black" panose="020B0A02040204020203" pitchFamily="34" charset="0"/>
              </a:rPr>
              <a:t>Είναι </a:t>
            </a:r>
            <a:r>
              <a:rPr lang="el-GR" sz="2400" dirty="0" smtClean="0">
                <a:latin typeface="Segoe UI Black" panose="020B0A02040204020203" pitchFamily="34" charset="0"/>
                <a:ea typeface="Segoe UI Black" panose="020B0A02040204020203" pitchFamily="34" charset="0"/>
              </a:rPr>
              <a:t>παιδική </a:t>
            </a:r>
            <a:r>
              <a:rPr lang="el-GR" sz="2400" dirty="0">
                <a:latin typeface="Segoe UI Black" panose="020B0A02040204020203" pitchFamily="34" charset="0"/>
                <a:ea typeface="Segoe UI Black" panose="020B0A02040204020203" pitchFamily="34" charset="0"/>
              </a:rPr>
              <a:t>κακοποίηση </a:t>
            </a:r>
            <a:r>
              <a:rPr lang="el-GR" sz="2400" dirty="0" smtClean="0">
                <a:latin typeface="Segoe UI Black" panose="020B0A02040204020203" pitchFamily="34" charset="0"/>
                <a:ea typeface="Segoe UI Black" panose="020B0A02040204020203" pitchFamily="34" charset="0"/>
              </a:rPr>
              <a:t>μόνο εάν </a:t>
            </a:r>
            <a:r>
              <a:rPr lang="el-GR" sz="2400" dirty="0">
                <a:latin typeface="Segoe UI Black" panose="020B0A02040204020203" pitchFamily="34" charset="0"/>
                <a:ea typeface="Segoe UI Black" panose="020B0A02040204020203" pitchFamily="34" charset="0"/>
              </a:rPr>
              <a:t>υπάρχει σωματική ή σεξουαλική βία</a:t>
            </a:r>
            <a:endParaRPr lang="en-US" sz="24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939800" y="3357880"/>
            <a:ext cx="10405322" cy="2513957"/>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l-GR" sz="4400" b="1" dirty="0" smtClean="0">
                <a:solidFill>
                  <a:schemeClr val="accent1"/>
                </a:solidFill>
                <a:latin typeface="Myriad Pro Bold"/>
                <a:cs typeface="+mn-cs"/>
              </a:rPr>
              <a:t>Γεγονός </a:t>
            </a:r>
            <a:endParaRPr lang="en-US" sz="4400" b="1" dirty="0">
              <a:solidFill>
                <a:schemeClr val="accent1"/>
              </a:solidFill>
              <a:latin typeface="Myriad Pro Bold"/>
              <a:cs typeface="+mn-cs"/>
            </a:endParaRPr>
          </a:p>
          <a:p>
            <a:pPr marL="0" indent="0" fontAlgn="t">
              <a:buNone/>
            </a:pPr>
            <a:r>
              <a:rPr lang="el-GR" sz="2000" dirty="0"/>
              <a:t>Η σωματική κακοποίηση είναι μόνο ένας τύπος κακοποίησης παιδιών. Η παιδική κακοποίηση δεν συνεπάγεται απαραίτητα βία ή θυμό: η παραμέληση, η σεξουαλική και συναισθηματική κακοποίηση μπορούν να προκαλέσουν εξίσου βλάβη και δεδομένου ότι δεν είναι πάντα τόσο προφανείς, άλλοι είναι λιγότερο πιθανό να </a:t>
            </a:r>
            <a:r>
              <a:rPr lang="el-GR" sz="2000" dirty="0" smtClean="0"/>
              <a:t>είναι εμφανή. </a:t>
            </a:r>
            <a:r>
              <a:rPr lang="el-GR" sz="2000" dirty="0"/>
              <a:t>Επομένως, όλοι οι τύποι κακοποίησης πρέπει να </a:t>
            </a:r>
            <a:r>
              <a:rPr lang="el-GR" sz="2000" dirty="0" smtClean="0"/>
              <a:t>λαμβάνονται </a:t>
            </a:r>
            <a:r>
              <a:rPr lang="el-GR" sz="2000" dirty="0"/>
              <a:t>πολύ σοβαρά</a:t>
            </a:r>
          </a:p>
          <a:p>
            <a:pPr marL="0" indent="0" fontAlgn="t">
              <a:buNone/>
            </a:pPr>
            <a:r>
              <a:rPr lang="el-GR" sz="2000" dirty="0"/>
              <a:t>Η κακοποίηση συχνά συνεπάγεται </a:t>
            </a:r>
            <a:r>
              <a:rPr lang="el-GR" sz="2000" dirty="0" smtClean="0"/>
              <a:t>σε </a:t>
            </a:r>
            <a:r>
              <a:rPr lang="el-GR" sz="2000" dirty="0"/>
              <a:t>ενήλικες </a:t>
            </a:r>
            <a:r>
              <a:rPr lang="el-GR" sz="2000" dirty="0" smtClean="0"/>
              <a:t>που </a:t>
            </a:r>
            <a:r>
              <a:rPr lang="el-GR" sz="2000" dirty="0"/>
              <a:t>ασκούν τη δύναμή τους στα παιδιά και να χρησιμοποιούν τα παιδιά ως αντικείμενα αντί να σέβονται τα δικαιώματά τους</a:t>
            </a:r>
            <a:endParaRPr lang="en-US" sz="2000" dirty="0" smtClean="0"/>
          </a:p>
        </p:txBody>
      </p:sp>
      <p:sp>
        <p:nvSpPr>
          <p:cNvPr id="3" name="Rectangle 2"/>
          <p:cNvSpPr/>
          <p:nvPr/>
        </p:nvSpPr>
        <p:spPr>
          <a:xfrm>
            <a:off x="7184826" y="1940043"/>
            <a:ext cx="1936313" cy="769441"/>
          </a:xfrm>
          <a:prstGeom prst="rect">
            <a:avLst/>
          </a:prstGeom>
        </p:spPr>
        <p:txBody>
          <a:bodyPr wrap="square">
            <a:spAutoFit/>
          </a:bodyPr>
          <a:lstStyle/>
          <a:p>
            <a:r>
              <a:rPr lang="el-GR" sz="4400" b="1" dirty="0" smtClean="0">
                <a:solidFill>
                  <a:srgbClr val="C00000"/>
                </a:solidFill>
                <a:latin typeface="Myriad Pro Bold"/>
              </a:rPr>
              <a:t>μύθος</a:t>
            </a:r>
            <a:endParaRPr lang="el-GR" sz="4400" dirty="0">
              <a:solidFill>
                <a:srgbClr val="C00000"/>
              </a:solidFill>
            </a:endParaRPr>
          </a:p>
        </p:txBody>
      </p:sp>
    </p:spTree>
    <p:extLst>
      <p:ext uri="{BB962C8B-B14F-4D97-AF65-F5344CB8AC3E}">
        <p14:creationId xmlns="" xmlns:p14="http://schemas.microsoft.com/office/powerpoint/2010/main" val="277407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Συναισθηματικά σημάδια</a:t>
            </a:r>
            <a:endParaRPr lang="el-GR" dirty="0"/>
          </a:p>
        </p:txBody>
      </p:sp>
      <p:sp>
        <p:nvSpPr>
          <p:cNvPr id="3" name="Content Placeholder 2"/>
          <p:cNvSpPr>
            <a:spLocks noGrp="1"/>
          </p:cNvSpPr>
          <p:nvPr>
            <p:ph idx="1"/>
          </p:nvPr>
        </p:nvSpPr>
        <p:spPr/>
        <p:txBody>
          <a:bodyPr/>
          <a:lstStyle/>
          <a:p>
            <a:r>
              <a:rPr lang="el-GR" dirty="0"/>
              <a:t>Έλλειψη ενέργειας και ζωντάνια</a:t>
            </a:r>
          </a:p>
          <a:p>
            <a:r>
              <a:rPr lang="el-GR" dirty="0"/>
              <a:t>Μειωμένες δεξιότητες στο παιχνίδι</a:t>
            </a:r>
          </a:p>
          <a:p>
            <a:r>
              <a:rPr lang="el-GR" dirty="0"/>
              <a:t>Έλλειψη ενθουσιασμού</a:t>
            </a:r>
          </a:p>
          <a:p>
            <a:r>
              <a:rPr lang="el-GR" dirty="0"/>
              <a:t>Υπερβολική εξάρτηση, ακραία αναζήτηση </a:t>
            </a:r>
            <a:r>
              <a:rPr lang="el-GR" dirty="0" smtClean="0"/>
              <a:t>αποδοχής </a:t>
            </a:r>
            <a:r>
              <a:rPr lang="el-GR" dirty="0"/>
              <a:t>ενηλίκων</a:t>
            </a:r>
          </a:p>
          <a:p>
            <a:r>
              <a:rPr lang="el-GR" dirty="0"/>
              <a:t>Χαμηλή αυτοεκτίμηση, αίσθηση αναξίας</a:t>
            </a:r>
          </a:p>
        </p:txBody>
      </p:sp>
      <p:sp>
        <p:nvSpPr>
          <p:cNvPr id="4" name="Rectangle 3"/>
          <p:cNvSpPr/>
          <p:nvPr/>
        </p:nvSpPr>
        <p:spPr>
          <a:xfrm>
            <a:off x="6566521" y="251748"/>
            <a:ext cx="4570482" cy="584775"/>
          </a:xfrm>
          <a:prstGeom prst="rect">
            <a:avLst/>
          </a:prstGeom>
        </p:spPr>
        <p:txBody>
          <a:bodyPr wrap="none">
            <a:spAutoFit/>
          </a:bodyPr>
          <a:lstStyle/>
          <a:p>
            <a:r>
              <a:rPr lang="el-GR" sz="3200" b="1" dirty="0" smtClean="0">
                <a:solidFill>
                  <a:schemeClr val="accent2"/>
                </a:solidFill>
                <a:latin typeface="Tekton Pro" pitchFamily="34" charset="0"/>
                <a:cs typeface="Segoe UI Light" panose="020B0502040204020203" pitchFamily="34" charset="0"/>
              </a:rPr>
              <a:t>Αμέλεια - Παραμέληση</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1414915652"/>
      </p:ext>
    </p:extLst>
  </p:cSld>
  <p:clrMapOvr>
    <a:masterClrMapping/>
  </p:clrMapOvr>
  <p:transition>
    <p:pull dir="d"/>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a:t>
            </a:r>
            <a:r>
              <a:rPr lang="el-GR" dirty="0" smtClean="0"/>
              <a:t>ημεία </a:t>
            </a:r>
            <a:r>
              <a:rPr lang="el-GR" dirty="0"/>
              <a:t>/ δείκτες </a:t>
            </a:r>
            <a:r>
              <a:rPr lang="el-GR" dirty="0" smtClean="0"/>
              <a:t>που αναγνωρίζονται στη </a:t>
            </a:r>
            <a:r>
              <a:rPr lang="el-GR" dirty="0"/>
              <a:t>γνωστική δραστηριότητα</a:t>
            </a:r>
          </a:p>
        </p:txBody>
      </p:sp>
      <p:sp>
        <p:nvSpPr>
          <p:cNvPr id="3" name="Content Placeholder 2"/>
          <p:cNvSpPr>
            <a:spLocks noGrp="1"/>
          </p:cNvSpPr>
          <p:nvPr>
            <p:ph idx="1"/>
          </p:nvPr>
        </p:nvSpPr>
        <p:spPr/>
        <p:txBody>
          <a:bodyPr/>
          <a:lstStyle/>
          <a:p>
            <a:r>
              <a:rPr lang="el-GR" dirty="0"/>
              <a:t>Έλλειψη σχολικής προόδου</a:t>
            </a:r>
          </a:p>
          <a:p>
            <a:r>
              <a:rPr lang="el-GR" dirty="0"/>
              <a:t>Αναπτυξιακές καθυστερήσεις στη γλώσσα και την ομιλία</a:t>
            </a:r>
          </a:p>
          <a:p>
            <a:r>
              <a:rPr lang="el-GR" dirty="0" smtClean="0"/>
              <a:t>Ελλειμματική προσοχή </a:t>
            </a:r>
            <a:r>
              <a:rPr lang="el-GR" dirty="0"/>
              <a:t>και </a:t>
            </a:r>
            <a:r>
              <a:rPr lang="el-GR" dirty="0" smtClean="0"/>
              <a:t>συγκέντρωση</a:t>
            </a:r>
            <a:endParaRPr lang="el-GR" dirty="0"/>
          </a:p>
          <a:p>
            <a:r>
              <a:rPr lang="el-GR" dirty="0"/>
              <a:t>Μειωμένες βασικές δεξιότητες επίλυσης προβλημάτων</a:t>
            </a:r>
          </a:p>
          <a:p>
            <a:r>
              <a:rPr lang="el-GR" dirty="0"/>
              <a:t>Γενικές αναπτυξιακές καθυστερήσεις</a:t>
            </a:r>
          </a:p>
          <a:p>
            <a:r>
              <a:rPr lang="el-GR" dirty="0"/>
              <a:t>Κακές κινητικές ικανότητες</a:t>
            </a:r>
          </a:p>
          <a:p>
            <a:r>
              <a:rPr lang="el-GR" dirty="0"/>
              <a:t>Κακός συντονισμός</a:t>
            </a:r>
          </a:p>
          <a:p>
            <a:r>
              <a:rPr lang="el-GR" dirty="0"/>
              <a:t>Μαθησιακές δυσκολίες</a:t>
            </a:r>
          </a:p>
        </p:txBody>
      </p:sp>
      <p:sp>
        <p:nvSpPr>
          <p:cNvPr id="4" name="Rectangle 3"/>
          <p:cNvSpPr/>
          <p:nvPr/>
        </p:nvSpPr>
        <p:spPr>
          <a:xfrm>
            <a:off x="7480921" y="-62196"/>
            <a:ext cx="4570482" cy="584775"/>
          </a:xfrm>
          <a:prstGeom prst="rect">
            <a:avLst/>
          </a:prstGeom>
        </p:spPr>
        <p:txBody>
          <a:bodyPr wrap="none">
            <a:spAutoFit/>
          </a:bodyPr>
          <a:lstStyle/>
          <a:p>
            <a:r>
              <a:rPr lang="el-GR" sz="3200" b="1" dirty="0" smtClean="0">
                <a:solidFill>
                  <a:schemeClr val="accent2"/>
                </a:solidFill>
                <a:latin typeface="Tekton Pro" pitchFamily="34" charset="0"/>
                <a:cs typeface="Segoe UI Light" panose="020B0502040204020203" pitchFamily="34" charset="0"/>
              </a:rPr>
              <a:t>Αμέλεια - Παραμέληση</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3949854875"/>
      </p:ext>
    </p:extLst>
  </p:cSld>
  <p:clrMapOvr>
    <a:masterClrMapping/>
  </p:clrMapOvr>
  <p:transition>
    <p:pull dir="d"/>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Σημάδια / δείκτες συμπεριφοράς</a:t>
            </a:r>
          </a:p>
        </p:txBody>
      </p:sp>
      <p:sp>
        <p:nvSpPr>
          <p:cNvPr id="3" name="Content Placeholder 2"/>
          <p:cNvSpPr>
            <a:spLocks noGrp="1"/>
          </p:cNvSpPr>
          <p:nvPr>
            <p:ph idx="1"/>
          </p:nvPr>
        </p:nvSpPr>
        <p:spPr/>
        <p:txBody>
          <a:bodyPr>
            <a:normAutofit fontScale="92500"/>
          </a:bodyPr>
          <a:lstStyle/>
          <a:p>
            <a:pPr>
              <a:lnSpc>
                <a:spcPts val="2600"/>
              </a:lnSpc>
              <a:defRPr/>
            </a:pPr>
            <a:r>
              <a:rPr lang="el-GR" dirty="0"/>
              <a:t>Το παιδί </a:t>
            </a:r>
            <a:r>
              <a:rPr lang="el-GR" dirty="0" smtClean="0"/>
              <a:t>αναφέρει έλλειψη </a:t>
            </a:r>
            <a:r>
              <a:rPr lang="el-GR" dirty="0"/>
              <a:t>φροντίδας (γονικού / φροντιστή)</a:t>
            </a:r>
          </a:p>
          <a:p>
            <a:pPr>
              <a:lnSpc>
                <a:spcPts val="2600"/>
              </a:lnSpc>
              <a:defRPr/>
            </a:pPr>
            <a:r>
              <a:rPr lang="el-GR" dirty="0"/>
              <a:t>Συχνές απουσίες από το σχολείο ή απρόβλεπτο πρόγραμμα</a:t>
            </a:r>
          </a:p>
          <a:p>
            <a:pPr>
              <a:lnSpc>
                <a:spcPts val="2600"/>
              </a:lnSpc>
              <a:defRPr/>
            </a:pPr>
            <a:r>
              <a:rPr lang="el-GR" dirty="0"/>
              <a:t>Συνεχής πείνα, </a:t>
            </a:r>
            <a:r>
              <a:rPr lang="el-GR" dirty="0" smtClean="0"/>
              <a:t>ικετεύει ή κλέβει </a:t>
            </a:r>
            <a:r>
              <a:rPr lang="el-GR" dirty="0"/>
              <a:t>φαγητό ή χρήματα από συμμαθητές</a:t>
            </a:r>
          </a:p>
          <a:p>
            <a:pPr>
              <a:lnSpc>
                <a:spcPts val="2600"/>
              </a:lnSpc>
              <a:defRPr/>
            </a:pPr>
            <a:r>
              <a:rPr lang="el-GR" dirty="0"/>
              <a:t>Συμπεριφορές υψηλού κινδύνου, χρήση ουσιών</a:t>
            </a:r>
          </a:p>
          <a:p>
            <a:pPr>
              <a:lnSpc>
                <a:spcPts val="2600"/>
              </a:lnSpc>
              <a:defRPr/>
            </a:pPr>
            <a:r>
              <a:rPr lang="el-GR" dirty="0"/>
              <a:t>Επιρρεπείς σε ατυχήματα</a:t>
            </a:r>
          </a:p>
          <a:p>
            <a:pPr>
              <a:lnSpc>
                <a:spcPts val="2600"/>
              </a:lnSpc>
              <a:defRPr/>
            </a:pPr>
            <a:r>
              <a:rPr lang="el-GR" dirty="0"/>
              <a:t>Ανεπαρκής αυτο-φροντίδα</a:t>
            </a:r>
          </a:p>
          <a:p>
            <a:pPr>
              <a:lnSpc>
                <a:spcPts val="2600"/>
              </a:lnSpc>
              <a:defRPr/>
            </a:pPr>
            <a:r>
              <a:rPr lang="el-GR" dirty="0" smtClean="0"/>
              <a:t>«Γονικό» </a:t>
            </a:r>
            <a:r>
              <a:rPr lang="el-GR" dirty="0"/>
              <a:t>παιδί που φροντίζει τα μικρότερα αδέλφια</a:t>
            </a:r>
          </a:p>
          <a:p>
            <a:pPr>
              <a:lnSpc>
                <a:spcPts val="2600"/>
              </a:lnSpc>
              <a:defRPr/>
            </a:pPr>
            <a:r>
              <a:rPr lang="el-GR" dirty="0"/>
              <a:t>Χαμηλή αυτοεκτίμηση</a:t>
            </a:r>
          </a:p>
          <a:p>
            <a:pPr>
              <a:lnSpc>
                <a:spcPts val="2600"/>
              </a:lnSpc>
              <a:defRPr/>
            </a:pPr>
            <a:r>
              <a:rPr lang="el-GR" dirty="0"/>
              <a:t>Παραπλανητική συμπεριφορά</a:t>
            </a:r>
            <a:endParaRPr lang="en-GB" dirty="0"/>
          </a:p>
        </p:txBody>
      </p:sp>
      <p:sp>
        <p:nvSpPr>
          <p:cNvPr id="4" name="Rectangle 3"/>
          <p:cNvSpPr/>
          <p:nvPr/>
        </p:nvSpPr>
        <p:spPr>
          <a:xfrm>
            <a:off x="6566521" y="251748"/>
            <a:ext cx="4570482" cy="584775"/>
          </a:xfrm>
          <a:prstGeom prst="rect">
            <a:avLst/>
          </a:prstGeom>
        </p:spPr>
        <p:txBody>
          <a:bodyPr wrap="none">
            <a:spAutoFit/>
          </a:bodyPr>
          <a:lstStyle/>
          <a:p>
            <a:r>
              <a:rPr lang="el-GR" sz="3200" b="1" dirty="0" smtClean="0">
                <a:solidFill>
                  <a:schemeClr val="accent2"/>
                </a:solidFill>
                <a:latin typeface="Tekton Pro" pitchFamily="34" charset="0"/>
                <a:cs typeface="Segoe UI Light" panose="020B0502040204020203" pitchFamily="34" charset="0"/>
              </a:rPr>
              <a:t>Αμέλεια - Παραμέληση</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337936020"/>
      </p:ext>
    </p:extLst>
  </p:cSld>
  <p:clrMapOvr>
    <a:masterClrMapping/>
  </p:clrMapOvr>
  <p:transition>
    <p:pull dir="d"/>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44135"/>
            <a:ext cx="10515600" cy="1190627"/>
          </a:xfrm>
        </p:spPr>
        <p:txBody>
          <a:bodyPr/>
          <a:lstStyle/>
          <a:p>
            <a:r>
              <a:rPr lang="el-GR" dirty="0" smtClean="0"/>
              <a:t>Στάση γονέων/ φροντιστών</a:t>
            </a:r>
            <a:endParaRPr lang="el-GR" dirty="0"/>
          </a:p>
        </p:txBody>
      </p:sp>
      <p:sp>
        <p:nvSpPr>
          <p:cNvPr id="3" name="Content Placeholder 2"/>
          <p:cNvSpPr>
            <a:spLocks noGrp="1"/>
          </p:cNvSpPr>
          <p:nvPr>
            <p:ph idx="1"/>
          </p:nvPr>
        </p:nvSpPr>
        <p:spPr/>
        <p:txBody>
          <a:bodyPr>
            <a:normAutofit/>
          </a:bodyPr>
          <a:lstStyle/>
          <a:p>
            <a:r>
              <a:rPr lang="el-GR" sz="2200" dirty="0"/>
              <a:t>Εξετάστε το ενδεχόμενο παραμέλησης όταν ο γονέας ή άλλος φροντιστής ενηλίκων</a:t>
            </a:r>
          </a:p>
          <a:p>
            <a:pPr lvl="1"/>
            <a:r>
              <a:rPr lang="el-GR" sz="1800" dirty="0"/>
              <a:t>φαίνεται να είναι </a:t>
            </a:r>
            <a:r>
              <a:rPr lang="el-GR" sz="1800" dirty="0" smtClean="0"/>
              <a:t>αδιάφορος </a:t>
            </a:r>
            <a:r>
              <a:rPr lang="el-GR" sz="1800" dirty="0"/>
              <a:t>για το παιδί</a:t>
            </a:r>
          </a:p>
          <a:p>
            <a:pPr lvl="1"/>
            <a:r>
              <a:rPr lang="el-GR" sz="1800" dirty="0"/>
              <a:t>φαίνεται απαθής ή </a:t>
            </a:r>
            <a:r>
              <a:rPr lang="el-GR" sz="1800" dirty="0" smtClean="0"/>
              <a:t>καταθλιπτικός </a:t>
            </a:r>
            <a:endParaRPr lang="el-GR" sz="1800" dirty="0"/>
          </a:p>
          <a:p>
            <a:pPr lvl="1"/>
            <a:r>
              <a:rPr lang="el-GR" sz="1800" dirty="0"/>
              <a:t>συμπεριφέρεται παράλογα ή με παράξενο </a:t>
            </a:r>
            <a:r>
              <a:rPr lang="el-GR" sz="1800" dirty="0" smtClean="0"/>
              <a:t>τρόπο. </a:t>
            </a:r>
            <a:r>
              <a:rPr lang="el-GR" sz="1800" dirty="0"/>
              <a:t>Κατάχρηση αλκοόλ ή άλλων </a:t>
            </a:r>
            <a:r>
              <a:rPr lang="el-GR" sz="1800" dirty="0" smtClean="0"/>
              <a:t>ουσιών</a:t>
            </a:r>
            <a:endParaRPr lang="el-GR" sz="1800" dirty="0"/>
          </a:p>
        </p:txBody>
      </p:sp>
      <p:sp>
        <p:nvSpPr>
          <p:cNvPr id="4" name="Rectangle 3"/>
          <p:cNvSpPr/>
          <p:nvPr/>
        </p:nvSpPr>
        <p:spPr>
          <a:xfrm>
            <a:off x="6566521" y="251748"/>
            <a:ext cx="4570482" cy="584775"/>
          </a:xfrm>
          <a:prstGeom prst="rect">
            <a:avLst/>
          </a:prstGeom>
        </p:spPr>
        <p:txBody>
          <a:bodyPr wrap="none">
            <a:spAutoFit/>
          </a:bodyPr>
          <a:lstStyle/>
          <a:p>
            <a:r>
              <a:rPr lang="el-GR" sz="3200" b="1" dirty="0" smtClean="0">
                <a:solidFill>
                  <a:schemeClr val="accent2"/>
                </a:solidFill>
                <a:latin typeface="Tekton Pro" pitchFamily="34" charset="0"/>
                <a:cs typeface="Segoe UI Light" panose="020B0502040204020203" pitchFamily="34" charset="0"/>
              </a:rPr>
              <a:t>Αμέλεια - Παραμέληση</a:t>
            </a:r>
            <a:endParaRPr lang="en-US" sz="3200" b="1" dirty="0">
              <a:solidFill>
                <a:schemeClr val="accent2"/>
              </a:solidFill>
              <a:latin typeface="Tekton Pro" pitchFamily="34" charset="0"/>
            </a:endParaRPr>
          </a:p>
        </p:txBody>
      </p:sp>
    </p:spTree>
    <p:extLst>
      <p:ext uri="{BB962C8B-B14F-4D97-AF65-F5344CB8AC3E}">
        <p14:creationId xmlns="" xmlns:p14="http://schemas.microsoft.com/office/powerpoint/2010/main" val="2661011679"/>
      </p:ext>
    </p:extLst>
  </p:cSld>
  <p:clrMapOvr>
    <a:masterClrMapping/>
  </p:clrMapOvr>
  <p:transition>
    <p:pull dir="d"/>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t>Τα σημάδια της γονικής συμπεριφοράς</a:t>
            </a:r>
          </a:p>
        </p:txBody>
      </p:sp>
      <p:sp>
        <p:nvSpPr>
          <p:cNvPr id="3" name="Content Placeholder 2"/>
          <p:cNvSpPr>
            <a:spLocks noGrp="1"/>
          </p:cNvSpPr>
          <p:nvPr>
            <p:ph idx="1"/>
          </p:nvPr>
        </p:nvSpPr>
        <p:spPr>
          <a:xfrm>
            <a:off x="838200" y="1622429"/>
            <a:ext cx="10515600" cy="4351338"/>
          </a:xfrm>
        </p:spPr>
        <p:txBody>
          <a:bodyPr>
            <a:noAutofit/>
          </a:bodyPr>
          <a:lstStyle/>
          <a:p>
            <a:pPr marL="261938" indent="-261938">
              <a:lnSpc>
                <a:spcPct val="100000"/>
              </a:lnSpc>
              <a:spcBef>
                <a:spcPts val="600"/>
              </a:spcBef>
              <a:buNone/>
            </a:pPr>
            <a:r>
              <a:rPr lang="el-GR" sz="2000" b="1" dirty="0"/>
              <a:t>Τα προειδοποιητικά σημάδια περιλαμβάνουν έναν γονέα που:</a:t>
            </a:r>
          </a:p>
          <a:p>
            <a:pPr marL="261938" indent="-261938">
              <a:lnSpc>
                <a:spcPct val="100000"/>
              </a:lnSpc>
              <a:spcBef>
                <a:spcPts val="600"/>
              </a:spcBef>
            </a:pPr>
            <a:r>
              <a:rPr lang="el-GR" sz="2000" dirty="0"/>
              <a:t>δείχνει μικρή ανησυχία για το παιδί</a:t>
            </a:r>
          </a:p>
          <a:p>
            <a:pPr marL="261938" indent="-261938">
              <a:lnSpc>
                <a:spcPct val="100000"/>
              </a:lnSpc>
              <a:spcBef>
                <a:spcPts val="600"/>
              </a:spcBef>
            </a:pPr>
            <a:r>
              <a:rPr lang="el-GR" sz="2000" dirty="0"/>
              <a:t>φαίνεται αδύνατο να αναγνωρίσει τη σωματική ή συναισθηματική δυσφορία στο παιδί</a:t>
            </a:r>
          </a:p>
          <a:p>
            <a:pPr marL="261938" indent="-261938">
              <a:lnSpc>
                <a:spcPct val="100000"/>
              </a:lnSpc>
              <a:spcBef>
                <a:spcPts val="600"/>
              </a:spcBef>
            </a:pPr>
            <a:r>
              <a:rPr lang="el-GR" sz="2000" dirty="0"/>
              <a:t>κατηγορεί το παιδί για τα προβλήματα</a:t>
            </a:r>
          </a:p>
          <a:p>
            <a:pPr marL="261938" indent="-261938">
              <a:lnSpc>
                <a:spcPct val="100000"/>
              </a:lnSpc>
              <a:spcBef>
                <a:spcPts val="600"/>
              </a:spcBef>
            </a:pPr>
            <a:r>
              <a:rPr lang="el-GR" sz="2000" dirty="0"/>
              <a:t>μειώνει συνεχώς ή </a:t>
            </a:r>
            <a:r>
              <a:rPr lang="el-GR" sz="2000" dirty="0" smtClean="0"/>
              <a:t>αποδοκιμάζει </a:t>
            </a:r>
            <a:r>
              <a:rPr lang="el-GR" sz="2000" dirty="0"/>
              <a:t>το παιδί και περιγράφει το παιδί με αρνητικούς όρους, όπως "άχρηστο" ή "κακό"</a:t>
            </a:r>
          </a:p>
          <a:p>
            <a:pPr marL="261938" indent="-261938">
              <a:lnSpc>
                <a:spcPct val="100000"/>
              </a:lnSpc>
              <a:spcBef>
                <a:spcPts val="600"/>
              </a:spcBef>
            </a:pPr>
            <a:r>
              <a:rPr lang="el-GR" sz="2000" dirty="0"/>
              <a:t>αναμένει από το παιδί να του δώσει προσοχή και φροντίδα και φαίνεται ζηλιάρης από τα άλλα μέλη της οικογένειας που λαμβάνουν την προσοχή από το παιδί</a:t>
            </a:r>
          </a:p>
          <a:p>
            <a:pPr marL="261938" indent="-261938">
              <a:lnSpc>
                <a:spcPct val="100000"/>
              </a:lnSpc>
              <a:spcBef>
                <a:spcPts val="600"/>
              </a:spcBef>
            </a:pPr>
            <a:r>
              <a:rPr lang="el-GR" sz="2000" dirty="0"/>
              <a:t>χρησιμοποιεί σκληρή φυσική πειθαρχία</a:t>
            </a:r>
          </a:p>
          <a:p>
            <a:pPr marL="261938" indent="-261938">
              <a:lnSpc>
                <a:spcPct val="100000"/>
              </a:lnSpc>
              <a:spcBef>
                <a:spcPts val="600"/>
              </a:spcBef>
            </a:pPr>
            <a:r>
              <a:rPr lang="el-GR" sz="2000" dirty="0"/>
              <a:t>απαιτεί ένα ακατάλληλο επίπεδο φυσικής ή ακαδημαϊκής απόδοσης</a:t>
            </a:r>
          </a:p>
          <a:p>
            <a:pPr marL="261938" indent="-261938">
              <a:lnSpc>
                <a:spcPct val="100000"/>
              </a:lnSpc>
              <a:spcBef>
                <a:spcPts val="600"/>
              </a:spcBef>
            </a:pPr>
            <a:r>
              <a:rPr lang="el-GR" sz="2000" dirty="0"/>
              <a:t>περιορίζει σοβαρά την επαφή του παιδιού με άλλους</a:t>
            </a:r>
          </a:p>
          <a:p>
            <a:pPr marL="261938" indent="-261938">
              <a:lnSpc>
                <a:spcPct val="100000"/>
              </a:lnSpc>
              <a:spcBef>
                <a:spcPts val="600"/>
              </a:spcBef>
            </a:pPr>
            <a:r>
              <a:rPr lang="el-GR" sz="2000" dirty="0"/>
              <a:t>προσφέρει αντιφατικές ή μη πειστικές εξηγήσεις για τραυματισμούς ενός παιδιού ή καθόλου εξήγηση</a:t>
            </a:r>
            <a:endParaRPr lang="en-US" sz="2000" dirty="0"/>
          </a:p>
        </p:txBody>
      </p:sp>
      <p:sp>
        <p:nvSpPr>
          <p:cNvPr id="4" name="Rectangle 3"/>
          <p:cNvSpPr/>
          <p:nvPr/>
        </p:nvSpPr>
        <p:spPr>
          <a:xfrm>
            <a:off x="7170057" y="170759"/>
            <a:ext cx="4470400" cy="1200329"/>
          </a:xfrm>
          <a:prstGeom prst="rect">
            <a:avLst/>
          </a:prstGeom>
        </p:spPr>
        <p:txBody>
          <a:bodyPr wrap="square">
            <a:spAutoFit/>
          </a:bodyPr>
          <a:lstStyle/>
          <a:p>
            <a:r>
              <a:rPr lang="el-GR" sz="2400" dirty="0">
                <a:solidFill>
                  <a:schemeClr val="accent1"/>
                </a:solidFill>
                <a:latin typeface="Tekton Pro" panose="020F0603020208020904" pitchFamily="34" charset="0"/>
              </a:rPr>
              <a:t>μερικές φορές η συμπεριφορά </a:t>
            </a:r>
            <a:r>
              <a:rPr lang="el-GR" sz="2400" dirty="0" smtClean="0">
                <a:solidFill>
                  <a:schemeClr val="accent1"/>
                </a:solidFill>
                <a:latin typeface="Tekton Pro" panose="020F0603020208020904" pitchFamily="34" charset="0"/>
              </a:rPr>
              <a:t>ενός </a:t>
            </a:r>
            <a:r>
              <a:rPr lang="el-GR" sz="2400" dirty="0">
                <a:solidFill>
                  <a:schemeClr val="accent1"/>
                </a:solidFill>
                <a:latin typeface="Tekton Pro" panose="020F0603020208020904" pitchFamily="34" charset="0"/>
              </a:rPr>
              <a:t>γονέα στέλνει κόκκινες σημαίες για κακοποίηση παιδιών</a:t>
            </a:r>
          </a:p>
        </p:txBody>
      </p:sp>
    </p:spTree>
    <p:extLst>
      <p:ext uri="{BB962C8B-B14F-4D97-AF65-F5344CB8AC3E}">
        <p14:creationId xmlns="" xmlns:p14="http://schemas.microsoft.com/office/powerpoint/2010/main" val="1619483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2000" fill="hold"/>
                                        <p:tgtEl>
                                          <p:spTgt spid="4"/>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l-GR" dirty="0"/>
              <a:t>Κ</a:t>
            </a:r>
            <a:r>
              <a:rPr lang="el-GR" dirty="0" smtClean="0"/>
              <a:t>αθοριστικοί </a:t>
            </a:r>
            <a:r>
              <a:rPr lang="el-GR" dirty="0"/>
              <a:t>παράγοντες </a:t>
            </a:r>
            <a:r>
              <a:rPr lang="el-GR" dirty="0" smtClean="0"/>
              <a:t>κινδύνου </a:t>
            </a:r>
            <a:r>
              <a:rPr lang="en-US" dirty="0" smtClean="0"/>
              <a:t>CAN</a:t>
            </a:r>
            <a:endParaRPr lang="el-GR" dirty="0"/>
          </a:p>
        </p:txBody>
      </p:sp>
      <p:sp>
        <p:nvSpPr>
          <p:cNvPr id="3" name="Content Placeholder 2"/>
          <p:cNvSpPr>
            <a:spLocks noGrp="1"/>
          </p:cNvSpPr>
          <p:nvPr>
            <p:ph idx="1"/>
          </p:nvPr>
        </p:nvSpPr>
        <p:spPr>
          <a:xfrm>
            <a:off x="838200" y="1540702"/>
            <a:ext cx="10986370" cy="4511001"/>
          </a:xfrm>
        </p:spPr>
        <p:txBody>
          <a:bodyPr>
            <a:noAutofit/>
          </a:bodyPr>
          <a:lstStyle/>
          <a:p>
            <a:r>
              <a:rPr lang="el-GR" altLang="el-GR" sz="2000" dirty="0" smtClean="0"/>
              <a:t>Έλλειψη </a:t>
            </a:r>
            <a:r>
              <a:rPr lang="el-GR" altLang="el-GR" sz="2000" dirty="0"/>
              <a:t>κοινωνικής υποστήριξης για την οικογένεια</a:t>
            </a:r>
          </a:p>
          <a:p>
            <a:r>
              <a:rPr lang="el-GR" altLang="el-GR" sz="2000" dirty="0"/>
              <a:t>Χαμηλή κοινωνική θέση και έλλειψη εκπαιδευτικού </a:t>
            </a:r>
            <a:r>
              <a:rPr lang="el-GR" altLang="el-GR" sz="2000" dirty="0" smtClean="0"/>
              <a:t>επιπέδου </a:t>
            </a:r>
            <a:r>
              <a:rPr lang="el-GR" altLang="el-GR" sz="2000" dirty="0"/>
              <a:t>των γονέων</a:t>
            </a:r>
          </a:p>
          <a:p>
            <a:r>
              <a:rPr lang="el-GR" altLang="el-GR" sz="2000" dirty="0"/>
              <a:t>Μεγάλη οικογένεια (&gt; 4 παιδιά)</a:t>
            </a:r>
          </a:p>
          <a:p>
            <a:r>
              <a:rPr lang="el-GR" altLang="el-GR" sz="2000" dirty="0"/>
              <a:t>Μονογονεική οικογένεια</a:t>
            </a:r>
          </a:p>
          <a:p>
            <a:r>
              <a:rPr lang="el-GR" altLang="el-GR" sz="2000" dirty="0"/>
              <a:t>Πρόωρη πατρότητα</a:t>
            </a:r>
          </a:p>
          <a:p>
            <a:r>
              <a:rPr lang="el-GR" altLang="el-GR" sz="2000" dirty="0"/>
              <a:t>«Δύσκολο» παιδί</a:t>
            </a:r>
          </a:p>
          <a:p>
            <a:r>
              <a:rPr lang="el-GR" altLang="el-GR" sz="2000" dirty="0"/>
              <a:t>Ηλικία παιδιού: βρέφος ή έφηβος</a:t>
            </a:r>
          </a:p>
          <a:p>
            <a:r>
              <a:rPr lang="el-GR" altLang="el-GR" sz="2000" dirty="0"/>
              <a:t>Ένας ή και οι δύο γονείς / φροντιστές</a:t>
            </a:r>
          </a:p>
          <a:p>
            <a:pPr lvl="1"/>
            <a:r>
              <a:rPr lang="el-GR" altLang="el-GR" sz="1600" dirty="0" smtClean="0"/>
              <a:t>παρουσιάζουν </a:t>
            </a:r>
            <a:r>
              <a:rPr lang="el-GR" altLang="el-GR" sz="1600" dirty="0"/>
              <a:t>ένα σημαντικό ζήτημα ψυχικής υγείας</a:t>
            </a:r>
          </a:p>
          <a:p>
            <a:pPr lvl="1"/>
            <a:r>
              <a:rPr lang="el-GR" altLang="el-GR" sz="1600" dirty="0"/>
              <a:t>είναι εθισμένοι στο αλκοόλ ή / και σε άλλες ουσίες</a:t>
            </a:r>
          </a:p>
          <a:p>
            <a:pPr lvl="1"/>
            <a:r>
              <a:rPr lang="el-GR" altLang="el-GR" sz="1600" dirty="0" smtClean="0"/>
              <a:t>Έχουν προηγούμενο απόκλισης </a:t>
            </a:r>
            <a:r>
              <a:rPr lang="el-GR" altLang="el-GR" sz="1600" dirty="0"/>
              <a:t>και / ή παράνομης συμπεριφοράς</a:t>
            </a:r>
          </a:p>
          <a:p>
            <a:pPr lvl="1"/>
            <a:r>
              <a:rPr lang="el-GR" altLang="el-GR" sz="1600" dirty="0"/>
              <a:t>έχουν ιστορικό σοβαρής αναπηρίας</a:t>
            </a:r>
          </a:p>
          <a:p>
            <a:pPr lvl="1"/>
            <a:r>
              <a:rPr lang="el-GR" altLang="el-GR" sz="1600" dirty="0"/>
              <a:t>έχουν ιστορικό κακοποίησης στα παιδικά τους χρόνια</a:t>
            </a:r>
            <a:endParaRPr lang="el-GR" altLang="el-GR" sz="1500" dirty="0"/>
          </a:p>
        </p:txBody>
      </p:sp>
      <p:sp>
        <p:nvSpPr>
          <p:cNvPr id="6" name="Rounded Rectangle 5">
            <a:extLst>
              <a:ext uri="{FF2B5EF4-FFF2-40B4-BE49-F238E27FC236}">
                <a16:creationId xmlns="" xmlns:a16="http://schemas.microsoft.com/office/drawing/2014/main" id="{9CE5D471-4AE5-9A4A-BE9F-54F4DDD5487A}"/>
              </a:ext>
            </a:extLst>
          </p:cNvPr>
          <p:cNvSpPr/>
          <p:nvPr/>
        </p:nvSpPr>
        <p:spPr>
          <a:xfrm>
            <a:off x="8832936" y="1474497"/>
            <a:ext cx="2991634" cy="45772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l-GR" sz="1600" dirty="0">
              <a:latin typeface="Segoe UI Light" pitchFamily="34" charset="0"/>
              <a:cs typeface="Segoe UI Light" pitchFamily="34" charset="0"/>
              <a:sym typeface="Wingdings" pitchFamily="2" charset="2"/>
            </a:endParaRPr>
          </a:p>
          <a:p>
            <a:pPr algn="r">
              <a:defRPr/>
            </a:pPr>
            <a:r>
              <a:rPr lang="el-GR" sz="1600" dirty="0">
                <a:latin typeface="Segoe UI Light" pitchFamily="34" charset="0"/>
                <a:cs typeface="Segoe UI Light" pitchFamily="34" charset="0"/>
                <a:sym typeface="Wingdings" pitchFamily="2" charset="2"/>
              </a:rPr>
              <a:t> συνήθως πολλοί από αυτούς τους παράγοντες εμφανίζονται μαζί</a:t>
            </a:r>
          </a:p>
          <a:p>
            <a:pPr algn="r">
              <a:defRPr/>
            </a:pPr>
            <a:endParaRPr lang="el-GR" sz="1600" dirty="0">
              <a:latin typeface="Segoe UI Light" pitchFamily="34" charset="0"/>
              <a:cs typeface="Segoe UI Light" pitchFamily="34" charset="0"/>
              <a:sym typeface="Wingdings" pitchFamily="2" charset="2"/>
            </a:endParaRPr>
          </a:p>
          <a:p>
            <a:pPr algn="r">
              <a:defRPr/>
            </a:pPr>
            <a:r>
              <a:rPr lang="el-GR" sz="1600" dirty="0">
                <a:latin typeface="Segoe UI Light" pitchFamily="34" charset="0"/>
                <a:cs typeface="Segoe UI Light" pitchFamily="34" charset="0"/>
                <a:sym typeface="Wingdings" pitchFamily="2" charset="2"/>
              </a:rPr>
              <a:t>συσχετίζονται με άλλους γνωστούς καθοριστικούς παράγοντες των δυσλειτουργικών οικογενειακών πλαισίων</a:t>
            </a:r>
          </a:p>
          <a:p>
            <a:pPr algn="r">
              <a:defRPr/>
            </a:pPr>
            <a:endParaRPr lang="el-GR" sz="1600" dirty="0">
              <a:latin typeface="Segoe UI Light" pitchFamily="34" charset="0"/>
              <a:cs typeface="Segoe UI Light" pitchFamily="34" charset="0"/>
              <a:sym typeface="Wingdings" pitchFamily="2" charset="2"/>
            </a:endParaRPr>
          </a:p>
          <a:p>
            <a:pPr algn="r">
              <a:defRPr/>
            </a:pPr>
            <a:r>
              <a:rPr lang="el-GR" sz="1600" dirty="0" smtClean="0">
                <a:solidFill>
                  <a:srgbClr val="FFC000"/>
                </a:solidFill>
                <a:latin typeface="Segoe UI Light" pitchFamily="34" charset="0"/>
                <a:cs typeface="Segoe UI Light" pitchFamily="34" charset="0"/>
                <a:sym typeface="Wingdings" pitchFamily="2" charset="2"/>
              </a:rPr>
              <a:t>Η </a:t>
            </a:r>
            <a:r>
              <a:rPr lang="el-GR" sz="1600" dirty="0">
                <a:solidFill>
                  <a:srgbClr val="FFC000"/>
                </a:solidFill>
                <a:latin typeface="Segoe UI Light" pitchFamily="34" charset="0"/>
                <a:cs typeface="Segoe UI Light" pitchFamily="34" charset="0"/>
                <a:sym typeface="Wingdings" pitchFamily="2" charset="2"/>
              </a:rPr>
              <a:t>παρουσία μίας ή περισσοτέρων από αυτές τις προϋποθέσεις δεν σημαίνει απαραίτητα CAN</a:t>
            </a:r>
            <a:endParaRPr lang="el-GR" sz="1600" dirty="0">
              <a:solidFill>
                <a:srgbClr val="FFC000"/>
              </a:solidFill>
              <a:latin typeface="Segoe UI Light" pitchFamily="34" charset="0"/>
              <a:cs typeface="Segoe UI Light" pitchFamily="34" charset="0"/>
            </a:endParaRPr>
          </a:p>
        </p:txBody>
      </p:sp>
    </p:spTree>
    <p:extLst>
      <p:ext uri="{BB962C8B-B14F-4D97-AF65-F5344CB8AC3E}">
        <p14:creationId xmlns="" xmlns:p14="http://schemas.microsoft.com/office/powerpoint/2010/main" val="3386470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cap="all" dirty="0">
                <a:solidFill>
                  <a:schemeClr val="accent2"/>
                </a:solidFill>
              </a:rPr>
              <a:t>Λάβετε υπόψη σας!</a:t>
            </a:r>
          </a:p>
        </p:txBody>
      </p:sp>
      <p:sp>
        <p:nvSpPr>
          <p:cNvPr id="3" name="Content Placeholder 2"/>
          <p:cNvSpPr>
            <a:spLocks noGrp="1"/>
          </p:cNvSpPr>
          <p:nvPr>
            <p:ph idx="1"/>
          </p:nvPr>
        </p:nvSpPr>
        <p:spPr/>
        <p:txBody>
          <a:bodyPr>
            <a:normAutofit fontScale="92500" lnSpcReduction="20000"/>
          </a:bodyPr>
          <a:lstStyle/>
          <a:p>
            <a:pPr fontAlgn="base"/>
            <a:r>
              <a:rPr lang="el-GR" dirty="0"/>
              <a:t>Τα προειδοποιητικά σημάδια εξαρτώνται από τον τύπο της </a:t>
            </a:r>
            <a:r>
              <a:rPr lang="el-GR" dirty="0" smtClean="0"/>
              <a:t>κακοποίησης </a:t>
            </a:r>
            <a:r>
              <a:rPr lang="el-GR" dirty="0"/>
              <a:t>και μπορεί να διαφέρουν</a:t>
            </a:r>
          </a:p>
          <a:p>
            <a:pPr marL="0" indent="0" fontAlgn="base">
              <a:buNone/>
            </a:pPr>
            <a:endParaRPr lang="en-US" dirty="0" smtClean="0"/>
          </a:p>
          <a:p>
            <a:pPr marL="0" indent="0" fontAlgn="base">
              <a:buNone/>
            </a:pPr>
            <a:r>
              <a:rPr lang="el-GR" dirty="0" smtClean="0"/>
              <a:t>ΕΝΤΟΥΤΟΙΣ</a:t>
            </a:r>
            <a:endParaRPr lang="en-US" dirty="0" smtClean="0"/>
          </a:p>
          <a:p>
            <a:pPr fontAlgn="base"/>
            <a:endParaRPr lang="en-US" dirty="0" smtClean="0"/>
          </a:p>
          <a:p>
            <a:pPr fontAlgn="base"/>
            <a:r>
              <a:rPr lang="el-GR" b="1" dirty="0">
                <a:solidFill>
                  <a:schemeClr val="accent2"/>
                </a:solidFill>
              </a:rPr>
              <a:t>τα προειδοποιητικά σημάδια </a:t>
            </a:r>
            <a:r>
              <a:rPr lang="el-GR" b="1" dirty="0" smtClean="0">
                <a:solidFill>
                  <a:schemeClr val="accent2"/>
                </a:solidFill>
              </a:rPr>
              <a:t>υποδηλώνουν ακριβώς </a:t>
            </a:r>
            <a:r>
              <a:rPr lang="el-GR" b="1" dirty="0">
                <a:solidFill>
                  <a:schemeClr val="accent2"/>
                </a:solidFill>
              </a:rPr>
              <a:t>αυτό. </a:t>
            </a:r>
            <a:r>
              <a:rPr lang="el-GR" dirty="0"/>
              <a:t>Είναι μόνο υπονοούμενα και ενδέχεται να υποδηλώνουν υποψίες κακοποίησης ή παραμέλησης παιδιών</a:t>
            </a:r>
            <a:endParaRPr lang="en-US" dirty="0" smtClean="0"/>
          </a:p>
          <a:p>
            <a:pPr marL="0" indent="0" algn="ctr" fontAlgn="base">
              <a:buNone/>
            </a:pPr>
            <a:r>
              <a:rPr lang="el-GR" dirty="0">
                <a:solidFill>
                  <a:schemeClr val="accent1"/>
                </a:solidFill>
              </a:rPr>
              <a:t>Η παρουσία προειδοποιητικών σημείων δεν σημαίνει απαραίτητα ότι κακοποιείται ένα παιδί καθώς παρόμοιοι δείκτες μπορούν επίσης να υπάρχουν σε καταστάσεις όπου ένα παιδί ΔΕΝ κακοποιείται ή παραμελείται και μπορεί να έχει μια εντελώς κατάλληλη ή άσχετη εξήγηση</a:t>
            </a:r>
          </a:p>
        </p:txBody>
      </p:sp>
    </p:spTree>
    <p:extLst>
      <p:ext uri="{BB962C8B-B14F-4D97-AF65-F5344CB8AC3E}">
        <p14:creationId xmlns="" xmlns:p14="http://schemas.microsoft.com/office/powerpoint/2010/main" val="523904641"/>
      </p:ext>
    </p:extLst>
  </p:cSld>
  <p:clrMapOvr>
    <a:masterClrMapping/>
  </p:clrMapOvr>
  <p:transition>
    <p:comb dir="vert"/>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Συνοψίζοντας</a:t>
            </a:r>
            <a:endParaRPr lang="el-GR" dirty="0"/>
          </a:p>
        </p:txBody>
      </p:sp>
      <p:sp>
        <p:nvSpPr>
          <p:cNvPr id="3" name="Content Placeholder 2"/>
          <p:cNvSpPr>
            <a:spLocks noGrp="1"/>
          </p:cNvSpPr>
          <p:nvPr>
            <p:ph idx="1"/>
          </p:nvPr>
        </p:nvSpPr>
        <p:spPr>
          <a:xfrm>
            <a:off x="838200" y="1555754"/>
            <a:ext cx="10986370" cy="4511001"/>
          </a:xfrm>
        </p:spPr>
        <p:txBody>
          <a:bodyPr>
            <a:noAutofit/>
          </a:bodyPr>
          <a:lstStyle/>
          <a:p>
            <a:r>
              <a:rPr lang="el-GR" sz="1950" dirty="0" smtClean="0"/>
              <a:t>κακοποίηση </a:t>
            </a:r>
            <a:r>
              <a:rPr lang="el-GR" sz="1950" dirty="0"/>
              <a:t>και παραμέληση παιδιών δεν είναι πάντα προφανής</a:t>
            </a:r>
          </a:p>
          <a:p>
            <a:pPr lvl="1"/>
            <a:r>
              <a:rPr lang="el-GR" sz="1950" dirty="0"/>
              <a:t>μπορεί να είναι σωματική αλλά και σεξουαλική ή συναισθηματική. Το παιδί μπορεί να παραμεληθεί, που σημαίνει ότι οι φροντιστές του δεν </a:t>
            </a:r>
            <a:r>
              <a:rPr lang="el-GR" sz="1950" dirty="0" smtClean="0"/>
              <a:t>του καλύπτουν τις </a:t>
            </a:r>
            <a:r>
              <a:rPr lang="el-GR" sz="1950" dirty="0"/>
              <a:t>βασικές ανάγκες, όπως φαγητό ή ασφάλεια</a:t>
            </a:r>
          </a:p>
          <a:p>
            <a:r>
              <a:rPr lang="el-GR" sz="1950" dirty="0"/>
              <a:t>πολλά παιδιά είναι πολύ μικρά ή φοβούνται να πουν σε </a:t>
            </a:r>
            <a:r>
              <a:rPr lang="el-GR" sz="1950" dirty="0" smtClean="0"/>
              <a:t>κάποιον </a:t>
            </a:r>
            <a:r>
              <a:rPr lang="el-GR" sz="1950" dirty="0"/>
              <a:t>τι τους συμβαίνει</a:t>
            </a:r>
          </a:p>
          <a:p>
            <a:r>
              <a:rPr lang="el-GR" sz="1950" dirty="0"/>
              <a:t>Τα παιδιά, ειδικά τα νεότερα, συχνά δεν γνωρίζουν ότι αυτό που τους συμβαίνει είναι κακοποίηση</a:t>
            </a:r>
          </a:p>
          <a:p>
            <a:r>
              <a:rPr lang="el-GR" sz="1950" dirty="0"/>
              <a:t>Αυτό που </a:t>
            </a:r>
            <a:r>
              <a:rPr lang="el-GR" sz="1950" dirty="0" smtClean="0"/>
              <a:t>το καθιστά </a:t>
            </a:r>
            <a:r>
              <a:rPr lang="el-GR" sz="1950" dirty="0"/>
              <a:t>ακόμη πιο δύσκολο να σταματήσει είναι ότι τις περισσότερες φορές, ο κακοποιός είναι κάποιος που το παιδί γνωρίζει και εξαιτίας αυτού μπορεί να είναι απρόθυμος να πει κάτι επειδή μπορεί να θέλει να προστατεύσει αυτό το άτομο ή φοβάται αυτό που </a:t>
            </a:r>
            <a:r>
              <a:rPr lang="el-GR" sz="1950" dirty="0" smtClean="0"/>
              <a:t>θα του </a:t>
            </a:r>
            <a:r>
              <a:rPr lang="el-GR" sz="1950" dirty="0"/>
              <a:t>κάνει αν μιλήσει</a:t>
            </a:r>
          </a:p>
          <a:p>
            <a:r>
              <a:rPr lang="el-GR" sz="1950" dirty="0"/>
              <a:t>Ως εκ τούτου, η αναγνώριση </a:t>
            </a:r>
            <a:r>
              <a:rPr lang="el-GR" sz="1950" dirty="0" smtClean="0"/>
              <a:t>περιπτώσεων </a:t>
            </a:r>
            <a:r>
              <a:rPr lang="el-GR" sz="1950" dirty="0"/>
              <a:t>CAN δεν είναι πάντα </a:t>
            </a:r>
            <a:r>
              <a:rPr lang="el-GR" sz="1950" dirty="0" smtClean="0"/>
              <a:t>απλή. Μερικές </a:t>
            </a:r>
            <a:r>
              <a:rPr lang="el-GR" sz="1950" dirty="0"/>
              <a:t>φορές, χρειάζεται ένας ενήλικας που </a:t>
            </a:r>
            <a:r>
              <a:rPr lang="el-GR" sz="1950" dirty="0" smtClean="0"/>
              <a:t>να </a:t>
            </a:r>
            <a:r>
              <a:rPr lang="el-GR" sz="1950" dirty="0"/>
              <a:t>αναγνωρίσει ότι κάτι δεν είναι σωστό στη ζωή του παιδιού</a:t>
            </a:r>
          </a:p>
          <a:p>
            <a:r>
              <a:rPr lang="el-GR" sz="1950" dirty="0">
                <a:solidFill>
                  <a:schemeClr val="accent1">
                    <a:lumMod val="75000"/>
                  </a:schemeClr>
                </a:solidFill>
              </a:rPr>
              <a:t>Είναι σημαντικό ειδικά για άτομα που εργάζονται με παιδιά να μπορούν να αναγνωρίζουν την κακοποίηση και την παραμέληση των παιδιών</a:t>
            </a:r>
            <a:endParaRPr lang="en-US" sz="1950" b="1" dirty="0" smtClean="0">
              <a:solidFill>
                <a:schemeClr val="accent1">
                  <a:lumMod val="75000"/>
                </a:schemeClr>
              </a:solidFill>
            </a:endParaRPr>
          </a:p>
        </p:txBody>
      </p:sp>
      <p:sp>
        <p:nvSpPr>
          <p:cNvPr id="5" name="Rectangle 4"/>
          <p:cNvSpPr/>
          <p:nvPr/>
        </p:nvSpPr>
        <p:spPr>
          <a:xfrm>
            <a:off x="6331385" y="341946"/>
            <a:ext cx="5336088" cy="1015664"/>
          </a:xfrm>
          <a:prstGeom prst="rect">
            <a:avLst/>
          </a:prstGeom>
          <a:solidFill>
            <a:schemeClr val="tx2">
              <a:lumMod val="20000"/>
              <a:lumOff val="80000"/>
            </a:schemeClr>
          </a:solidFill>
        </p:spPr>
        <p:txBody>
          <a:bodyPr wrap="square" anchor="ctr" anchorCtr="0">
            <a:noAutofit/>
          </a:bodyPr>
          <a:lstStyle/>
          <a:p>
            <a:r>
              <a:rPr lang="el-GR" sz="3200" dirty="0"/>
              <a:t>τα σημάδια δεν είναι πάντα τόσο καθαρά</a:t>
            </a:r>
          </a:p>
        </p:txBody>
      </p:sp>
    </p:spTree>
    <p:extLst>
      <p:ext uri="{BB962C8B-B14F-4D97-AF65-F5344CB8AC3E}">
        <p14:creationId xmlns="" xmlns:p14="http://schemas.microsoft.com/office/powerpoint/2010/main" val="3829128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Effect transition="in" filter="fade">
                                      <p:cBhvr>
                                        <p:cTn id="54" dur="1000"/>
                                        <p:tgtEl>
                                          <p:spTgt spid="3">
                                            <p:txEl>
                                              <p:pRg st="6" end="6"/>
                                            </p:txEl>
                                          </p:spTgt>
                                        </p:tgtEl>
                                      </p:cBhvr>
                                    </p:animEffect>
                                    <p:anim calcmode="lin" valueType="num">
                                      <p:cBhvr>
                                        <p:cTn id="5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Βραχυπρόθεσμα και μακροπρόθεσμα αποτελέσματα του CAN με μια ματιά</a:t>
            </a:r>
          </a:p>
        </p:txBody>
      </p:sp>
      <p:sp>
        <p:nvSpPr>
          <p:cNvPr id="3" name="Content Placeholder 2"/>
          <p:cNvSpPr>
            <a:spLocks noGrp="1"/>
          </p:cNvSpPr>
          <p:nvPr>
            <p:ph idx="1"/>
          </p:nvPr>
        </p:nvSpPr>
        <p:spPr>
          <a:xfrm>
            <a:off x="342900" y="1555754"/>
            <a:ext cx="10515600" cy="4351338"/>
          </a:xfrm>
        </p:spPr>
        <p:txBody>
          <a:bodyPr>
            <a:normAutofit/>
          </a:bodyPr>
          <a:lstStyle/>
          <a:p>
            <a:endParaRPr lang="el-GR" sz="2200" dirty="0"/>
          </a:p>
          <a:p>
            <a:r>
              <a:rPr lang="el-GR" sz="2200" dirty="0"/>
              <a:t>Στις περισσότερες περιπτώσεις, τα παιδιά που κακοποιούνται ή παραμελούνται υποφέρουν περισσότερο συναισθηματικά από τη σωματική βλάβη</a:t>
            </a:r>
          </a:p>
          <a:p>
            <a:pPr lvl="1"/>
            <a:r>
              <a:rPr lang="el-GR" sz="1800" dirty="0"/>
              <a:t>Δεν θα βιώσουν όλα τα κακοποιημένα ή παραμελημένα παιδιά μακροπρόθεσμες συνέπειες</a:t>
            </a:r>
          </a:p>
          <a:p>
            <a:r>
              <a:rPr lang="el-GR" sz="2200" dirty="0"/>
              <a:t>Τα αποτελέσματα των μεμονωμένων περιπτώσεων επηρεάζονται από διάφορους παράγοντες που περιλαμβάνουν:</a:t>
            </a:r>
          </a:p>
          <a:p>
            <a:pPr lvl="1"/>
            <a:r>
              <a:rPr lang="el-GR" sz="1800" dirty="0"/>
              <a:t>Ηλικία και κατάσταση ανάπτυξης κατά την κακοποίηση</a:t>
            </a:r>
          </a:p>
          <a:p>
            <a:pPr lvl="2"/>
            <a:r>
              <a:rPr lang="el-GR" sz="1400" dirty="0"/>
              <a:t>Το είδος της κακοποίησης (σωματική, συναισθηματική, σεξουαλική κ.λπ.)</a:t>
            </a:r>
          </a:p>
          <a:p>
            <a:pPr lvl="2"/>
            <a:r>
              <a:rPr lang="el-GR" sz="1400" dirty="0"/>
              <a:t>Κανονικότητα και διάρκεια της κατάχρησης</a:t>
            </a:r>
          </a:p>
          <a:p>
            <a:pPr lvl="2"/>
            <a:r>
              <a:rPr lang="el-GR" sz="1400" dirty="0"/>
              <a:t>Η σχέση του παιδιού με τον κακοποιό</a:t>
            </a:r>
            <a:endParaRPr lang="en-US" sz="1400" dirty="0" smtClean="0"/>
          </a:p>
        </p:txBody>
      </p:sp>
    </p:spTree>
  </p:cSld>
  <p:clrMapOvr>
    <a:masterClrMapping/>
  </p:clrMapOvr>
  <p:transition>
    <p:pull dir="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Βραχυπρόθεσμα &amp; μακροπρόθεσμα αποτελέσματα του CAN</a:t>
            </a:r>
          </a:p>
        </p:txBody>
      </p:sp>
      <p:sp>
        <p:nvSpPr>
          <p:cNvPr id="3" name="Content Placeholder 2"/>
          <p:cNvSpPr>
            <a:spLocks noGrp="1"/>
          </p:cNvSpPr>
          <p:nvPr>
            <p:ph idx="1"/>
          </p:nvPr>
        </p:nvSpPr>
        <p:spPr>
          <a:xfrm>
            <a:off x="292101" y="1722211"/>
            <a:ext cx="2616199" cy="4351338"/>
          </a:xfrm>
          <a:solidFill>
            <a:schemeClr val="tx2">
              <a:lumMod val="20000"/>
              <a:lumOff val="80000"/>
            </a:schemeClr>
          </a:solidFill>
        </p:spPr>
        <p:txBody>
          <a:bodyPr>
            <a:noAutofit/>
          </a:bodyPr>
          <a:lstStyle/>
          <a:p>
            <a:pPr indent="-360000">
              <a:lnSpc>
                <a:spcPct val="100000"/>
              </a:lnSpc>
              <a:spcBef>
                <a:spcPts val="0"/>
              </a:spcBef>
              <a:buNone/>
            </a:pPr>
            <a:r>
              <a:rPr lang="el-GR" sz="1800" b="1" dirty="0"/>
              <a:t>ΦΥΣΙΚΕΣ ΕΠΙΠΤΩΣΕΙΣ</a:t>
            </a:r>
          </a:p>
          <a:p>
            <a:pPr indent="-360000">
              <a:lnSpc>
                <a:spcPct val="100000"/>
              </a:lnSpc>
              <a:spcBef>
                <a:spcPts val="0"/>
              </a:spcBef>
            </a:pPr>
            <a:r>
              <a:rPr lang="el-GR" sz="1600" dirty="0"/>
              <a:t>Μπορεί να είναι μικρές (μώλωπες ή κοψίματα) ή σοβαρές (σπασμένα οστά, αιμορραγία)</a:t>
            </a:r>
          </a:p>
          <a:p>
            <a:pPr indent="-360000">
              <a:lnSpc>
                <a:spcPct val="100000"/>
              </a:lnSpc>
              <a:spcBef>
                <a:spcPts val="0"/>
              </a:spcBef>
            </a:pPr>
            <a:r>
              <a:rPr lang="el-GR" sz="1600" dirty="0"/>
              <a:t>Σημαντικές περιοχές του εγκεφάλου δεν σχηματίζονται ή αναπτύσσονται σωστά</a:t>
            </a:r>
          </a:p>
          <a:p>
            <a:pPr indent="-360000">
              <a:lnSpc>
                <a:spcPct val="100000"/>
              </a:lnSpc>
              <a:spcBef>
                <a:spcPts val="0"/>
              </a:spcBef>
            </a:pPr>
            <a:r>
              <a:rPr lang="el-GR" sz="1600" dirty="0"/>
              <a:t>Δια βίου προβλήματα υγείας</a:t>
            </a:r>
          </a:p>
          <a:p>
            <a:pPr indent="-360000">
              <a:lnSpc>
                <a:spcPct val="100000"/>
              </a:lnSpc>
              <a:spcBef>
                <a:spcPts val="0"/>
              </a:spcBef>
            </a:pPr>
            <a:r>
              <a:rPr lang="el-GR" sz="1600" dirty="0"/>
              <a:t>Σύνδρομο Shaken Baby (τύφλωση, μαθησιακές δυσκολίες, διανοητική καθυστέρηση, εγκεφαλική παράλυση)</a:t>
            </a:r>
            <a:endParaRPr lang="en-US" sz="1600" dirty="0" smtClean="0"/>
          </a:p>
        </p:txBody>
      </p:sp>
      <p:sp>
        <p:nvSpPr>
          <p:cNvPr id="4" name="Content Placeholder 2"/>
          <p:cNvSpPr txBox="1">
            <a:spLocks/>
          </p:cNvSpPr>
          <p:nvPr/>
        </p:nvSpPr>
        <p:spPr>
          <a:xfrm>
            <a:off x="7975600" y="1722211"/>
            <a:ext cx="3898900" cy="4348389"/>
          </a:xfrm>
          <a:prstGeom prst="rect">
            <a:avLst/>
          </a:prstGeom>
          <a:solidFill>
            <a:schemeClr val="accent4">
              <a:lumMod val="20000"/>
              <a:lumOff val="80000"/>
            </a:schemeClr>
          </a:solidFill>
        </p:spPr>
        <p:txBody>
          <a:bodyPr vert="horz" lIns="91440" tIns="45720" rIns="91440" bIns="45720" rtlCol="0">
            <a:noAutofit/>
          </a:bodyPr>
          <a:lstStyle/>
          <a:p>
            <a:pPr marL="361942" lvl="0" indent="-360000" defTabSz="914377">
              <a:buClr>
                <a:schemeClr val="accent1"/>
              </a:buClr>
              <a:defRPr/>
            </a:pPr>
            <a:r>
              <a:rPr lang="el-GR" b="1" dirty="0">
                <a:latin typeface="Segoe UI Light" panose="020B0502040204020203" pitchFamily="34" charset="0"/>
                <a:cs typeface="Segoe UI Light" panose="020B0502040204020203" pitchFamily="34" charset="0"/>
              </a:rPr>
              <a:t>ΚΟΙΝΩΝΙΚΕΣ ΕΠΙΠΤΩΣΕΙΣ</a:t>
            </a:r>
          </a:p>
          <a:p>
            <a:pPr marL="361942" lvl="0" indent="-360000" defTabSz="914377">
              <a:buClr>
                <a:schemeClr val="accent1"/>
              </a:buClr>
              <a:defRPr/>
            </a:pPr>
            <a:r>
              <a:rPr lang="el-GR" b="1" dirty="0">
                <a:latin typeface="Segoe UI Light" panose="020B0502040204020203" pitchFamily="34" charset="0"/>
                <a:cs typeface="Segoe UI Light" panose="020B0502040204020203" pitchFamily="34" charset="0"/>
              </a:rPr>
              <a:t>Άμεσες δαπάνες:</a:t>
            </a:r>
          </a:p>
          <a:p>
            <a:pPr marL="361942" lvl="0" indent="-360000" defTabSz="914377">
              <a:buClr>
                <a:schemeClr val="accent1"/>
              </a:buClr>
              <a:buFont typeface="Arial" panose="020B0604020202020204" pitchFamily="34" charset="0"/>
              <a:buChar char="•"/>
              <a:defRPr/>
            </a:pPr>
            <a:r>
              <a:rPr lang="el-GR" sz="1600" dirty="0">
                <a:latin typeface="Segoe UI Light" panose="020B0502040204020203" pitchFamily="34" charset="0"/>
                <a:cs typeface="Segoe UI Light" panose="020B0502040204020203" pitchFamily="34" charset="0"/>
              </a:rPr>
              <a:t>Διατήρηση συστήματος παιδικής πρόνοιας</a:t>
            </a:r>
          </a:p>
          <a:p>
            <a:pPr marL="361942" lvl="0" indent="-360000" defTabSz="914377">
              <a:buClr>
                <a:schemeClr val="accent1"/>
              </a:buClr>
              <a:buFont typeface="Arial" panose="020B0604020202020204" pitchFamily="34" charset="0"/>
              <a:buChar char="•"/>
              <a:defRPr/>
            </a:pPr>
            <a:r>
              <a:rPr lang="el-GR" sz="1600" dirty="0">
                <a:latin typeface="Segoe UI Light" panose="020B0502040204020203" pitchFamily="34" charset="0"/>
                <a:cs typeface="Segoe UI Light" panose="020B0502040204020203" pitchFamily="34" charset="0"/>
              </a:rPr>
              <a:t>Δαπάνες από δικαστικά συστήματα, συστήματα επιβολής του νόμου, </a:t>
            </a:r>
            <a:r>
              <a:rPr lang="el-GR" sz="1600" dirty="0" smtClean="0">
                <a:latin typeface="Segoe UI Light" panose="020B0502040204020203" pitchFamily="34" charset="0"/>
                <a:cs typeface="Segoe UI Light" panose="020B0502040204020203" pitchFamily="34" charset="0"/>
              </a:rPr>
              <a:t>υγείας </a:t>
            </a:r>
            <a:r>
              <a:rPr lang="el-GR" sz="1600" dirty="0">
                <a:latin typeface="Segoe UI Light" panose="020B0502040204020203" pitchFamily="34" charset="0"/>
                <a:cs typeface="Segoe UI Light" panose="020B0502040204020203" pitchFamily="34" charset="0"/>
              </a:rPr>
              <a:t>και </a:t>
            </a:r>
            <a:r>
              <a:rPr lang="el-GR" sz="1600" dirty="0" smtClean="0">
                <a:latin typeface="Segoe UI Light" panose="020B0502040204020203" pitchFamily="34" charset="0"/>
                <a:cs typeface="Segoe UI Light" panose="020B0502040204020203" pitchFamily="34" charset="0"/>
              </a:rPr>
              <a:t>ψυχικής υγείας</a:t>
            </a:r>
            <a:endParaRPr lang="el-GR" sz="1600" dirty="0">
              <a:latin typeface="Segoe UI Light" panose="020B0502040204020203" pitchFamily="34" charset="0"/>
              <a:cs typeface="Segoe UI Light" panose="020B0502040204020203" pitchFamily="34" charset="0"/>
            </a:endParaRPr>
          </a:p>
          <a:p>
            <a:pPr marL="361942" lvl="0" indent="-360000" defTabSz="914377">
              <a:buClr>
                <a:schemeClr val="accent1"/>
              </a:buClr>
              <a:defRPr/>
            </a:pPr>
            <a:r>
              <a:rPr lang="el-GR" b="1" dirty="0">
                <a:latin typeface="Segoe UI Light" panose="020B0502040204020203" pitchFamily="34" charset="0"/>
                <a:cs typeface="Segoe UI Light" panose="020B0502040204020203" pitchFamily="34" charset="0"/>
              </a:rPr>
              <a:t>Εμμεσα έξοδα:</a:t>
            </a:r>
          </a:p>
          <a:p>
            <a:pPr marL="361942" lvl="0" indent="-360000" defTabSz="914377">
              <a:buClr>
                <a:schemeClr val="accent1"/>
              </a:buClr>
              <a:buFont typeface="Arial" panose="020B0604020202020204" pitchFamily="34" charset="0"/>
              <a:buChar char="•"/>
              <a:defRPr/>
            </a:pPr>
            <a:r>
              <a:rPr lang="el-GR" sz="1600" dirty="0">
                <a:latin typeface="Segoe UI Light" panose="020B0502040204020203" pitchFamily="34" charset="0"/>
                <a:cs typeface="Segoe UI Light" panose="020B0502040204020203" pitchFamily="34" charset="0"/>
              </a:rPr>
              <a:t>Κόστος που σχετίζεται με εγκληματική δραστηριότητα ανηλίκων και ενηλίκων</a:t>
            </a:r>
          </a:p>
          <a:p>
            <a:pPr marL="361942" lvl="0" indent="-360000" defTabSz="914377">
              <a:buClr>
                <a:schemeClr val="accent1"/>
              </a:buClr>
              <a:buFont typeface="Arial" panose="020B0604020202020204" pitchFamily="34" charset="0"/>
              <a:buChar char="•"/>
              <a:defRPr/>
            </a:pPr>
            <a:r>
              <a:rPr lang="el-GR" sz="1600" dirty="0">
                <a:latin typeface="Segoe UI Light" panose="020B0502040204020203" pitchFamily="34" charset="0"/>
                <a:cs typeface="Segoe UI Light" panose="020B0502040204020203" pitchFamily="34" charset="0"/>
              </a:rPr>
              <a:t>Ψυχική ασθένεια</a:t>
            </a:r>
          </a:p>
          <a:p>
            <a:pPr marL="361942" lvl="0" indent="-360000" defTabSz="914377">
              <a:buClr>
                <a:schemeClr val="accent1"/>
              </a:buClr>
              <a:buFont typeface="Arial" panose="020B0604020202020204" pitchFamily="34" charset="0"/>
              <a:buChar char="•"/>
              <a:defRPr/>
            </a:pPr>
            <a:r>
              <a:rPr lang="el-GR" sz="1600" dirty="0">
                <a:latin typeface="Segoe UI Light" panose="020B0502040204020203" pitchFamily="34" charset="0"/>
                <a:cs typeface="Segoe UI Light" panose="020B0502040204020203" pitchFamily="34" charset="0"/>
              </a:rPr>
              <a:t>Κατάχρηση ουσιών</a:t>
            </a:r>
          </a:p>
          <a:p>
            <a:pPr marL="361942" lvl="0" indent="-360000" defTabSz="914377">
              <a:buClr>
                <a:schemeClr val="accent1"/>
              </a:buClr>
              <a:buFont typeface="Arial" panose="020B0604020202020204" pitchFamily="34" charset="0"/>
              <a:buChar char="•"/>
              <a:defRPr/>
            </a:pPr>
            <a:r>
              <a:rPr lang="el-GR" sz="1600" dirty="0">
                <a:latin typeface="Segoe UI Light" panose="020B0502040204020203" pitchFamily="34" charset="0"/>
                <a:cs typeface="Segoe UI Light" panose="020B0502040204020203" pitchFamily="34" charset="0"/>
              </a:rPr>
              <a:t>Ενδοοικογενειακή βία</a:t>
            </a:r>
          </a:p>
          <a:p>
            <a:pPr marL="361942" lvl="0" indent="-360000" defTabSz="914377">
              <a:buClr>
                <a:schemeClr val="accent1"/>
              </a:buClr>
              <a:buFont typeface="Arial" panose="020B0604020202020204" pitchFamily="34" charset="0"/>
              <a:buChar char="•"/>
              <a:defRPr/>
            </a:pPr>
            <a:r>
              <a:rPr lang="el-GR" sz="1600" dirty="0">
                <a:latin typeface="Segoe UI Light" panose="020B0502040204020203" pitchFamily="34" charset="0"/>
                <a:cs typeface="Segoe UI Light" panose="020B0502040204020203" pitchFamily="34" charset="0"/>
              </a:rPr>
              <a:t>Απώλεια παραγωγικότητας λόγω ανεργίας και υποαπασχόλησης</a:t>
            </a:r>
            <a:endParaRPr kumimoji="0" lang="en-US" sz="1600" i="0" u="none" strike="noStrike" kern="1200" cap="none" spc="0" normalizeH="0" baseline="0" noProof="0" dirty="0">
              <a:ln>
                <a:noFill/>
              </a:ln>
              <a:solidFill>
                <a:schemeClr val="tx1"/>
              </a:solidFill>
              <a:effectLst/>
              <a:uLnTx/>
              <a:uFillTx/>
              <a:latin typeface="Segoe UI Light" panose="020B0502040204020203" pitchFamily="34" charset="0"/>
              <a:cs typeface="Segoe UI Light" panose="020B0502040204020203" pitchFamily="34" charset="0"/>
            </a:endParaRPr>
          </a:p>
        </p:txBody>
      </p:sp>
      <p:sp>
        <p:nvSpPr>
          <p:cNvPr id="5" name="Content Placeholder 2"/>
          <p:cNvSpPr txBox="1">
            <a:spLocks/>
          </p:cNvSpPr>
          <p:nvPr/>
        </p:nvSpPr>
        <p:spPr>
          <a:xfrm>
            <a:off x="3073401" y="1722211"/>
            <a:ext cx="2095500" cy="4351338"/>
          </a:xfrm>
          <a:prstGeom prst="rect">
            <a:avLst/>
          </a:prstGeom>
          <a:solidFill>
            <a:schemeClr val="tx2">
              <a:lumMod val="20000"/>
              <a:lumOff val="80000"/>
            </a:schemeClr>
          </a:solidFill>
        </p:spPr>
        <p:txBody>
          <a:bodyPr vert="horz" lIns="91440" tIns="45720" rIns="91440" bIns="45720" rtlCol="0">
            <a:noAutofit/>
          </a:bodyPr>
          <a:lstStyle/>
          <a:p>
            <a:pPr lvl="0" indent="1588" defTabSz="914377">
              <a:buClr>
                <a:schemeClr val="accent1"/>
              </a:buClr>
              <a:defRPr/>
            </a:pPr>
            <a:r>
              <a:rPr lang="el-GR" b="1" dirty="0" smtClean="0">
                <a:latin typeface="Segoe UI Light" panose="020B0502040204020203" pitchFamily="34" charset="0"/>
                <a:cs typeface="Segoe UI Light" panose="020B0502040204020203" pitchFamily="34" charset="0"/>
              </a:rPr>
              <a:t>ΨΥΧΟΛΟΓΙΚΕΣ </a:t>
            </a:r>
            <a:r>
              <a:rPr lang="el-GR" b="1" dirty="0">
                <a:latin typeface="Segoe UI Light" panose="020B0502040204020203" pitchFamily="34" charset="0"/>
                <a:cs typeface="Segoe UI Light" panose="020B0502040204020203" pitchFamily="34" charset="0"/>
              </a:rPr>
              <a:t>ΕΠΙΠΤΩΣΕΙΣ</a:t>
            </a:r>
          </a:p>
          <a:p>
            <a:pPr lvl="0" indent="1588" defTabSz="914377">
              <a:buClr>
                <a:schemeClr val="accent1"/>
              </a:buClr>
              <a:defRPr/>
            </a:pPr>
            <a:r>
              <a:rPr lang="el-GR" b="1" dirty="0">
                <a:latin typeface="Segoe UI Light" panose="020B0502040204020203" pitchFamily="34" charset="0"/>
                <a:cs typeface="Segoe UI Light" panose="020B0502040204020203" pitchFamily="34" charset="0"/>
              </a:rPr>
              <a:t>Άμεσα αποτελέσματα:</a:t>
            </a:r>
          </a:p>
          <a:p>
            <a:pPr marL="285750" lvl="0" indent="-285750" defTabSz="914377">
              <a:buClr>
                <a:schemeClr val="accent1"/>
              </a:buClr>
              <a:buFont typeface="Arial" panose="020B0604020202020204" pitchFamily="34" charset="0"/>
              <a:buChar char="•"/>
              <a:defRPr/>
            </a:pPr>
            <a:r>
              <a:rPr lang="el-GR" dirty="0">
                <a:latin typeface="Segoe UI Light" panose="020B0502040204020203" pitchFamily="34" charset="0"/>
                <a:cs typeface="Segoe UI Light" panose="020B0502040204020203" pitchFamily="34" charset="0"/>
              </a:rPr>
              <a:t>Απομόνωση</a:t>
            </a:r>
          </a:p>
          <a:p>
            <a:pPr marL="285750" lvl="0" indent="-285750" defTabSz="914377">
              <a:buClr>
                <a:schemeClr val="accent1"/>
              </a:buClr>
              <a:buFont typeface="Arial" panose="020B0604020202020204" pitchFamily="34" charset="0"/>
              <a:buChar char="•"/>
              <a:defRPr/>
            </a:pPr>
            <a:r>
              <a:rPr lang="el-GR" dirty="0">
                <a:latin typeface="Segoe UI Light" panose="020B0502040204020203" pitchFamily="34" charset="0"/>
                <a:cs typeface="Segoe UI Light" panose="020B0502040204020203" pitchFamily="34" charset="0"/>
              </a:rPr>
              <a:t>Φόβος</a:t>
            </a:r>
          </a:p>
          <a:p>
            <a:pPr marL="285750" lvl="0" indent="-285750" defTabSz="914377">
              <a:buClr>
                <a:schemeClr val="accent1"/>
              </a:buClr>
              <a:buFont typeface="Arial" panose="020B0604020202020204" pitchFamily="34" charset="0"/>
              <a:buChar char="•"/>
              <a:defRPr/>
            </a:pPr>
            <a:r>
              <a:rPr lang="el-GR" dirty="0">
                <a:latin typeface="Segoe UI Light" panose="020B0502040204020203" pitchFamily="34" charset="0"/>
                <a:cs typeface="Segoe UI Light" panose="020B0502040204020203" pitchFamily="34" charset="0"/>
              </a:rPr>
              <a:t>Αδυναμία εμπιστοσύνης</a:t>
            </a:r>
          </a:p>
          <a:p>
            <a:pPr lvl="0" indent="1588" defTabSz="914377">
              <a:buClr>
                <a:schemeClr val="accent1"/>
              </a:buClr>
              <a:defRPr/>
            </a:pPr>
            <a:r>
              <a:rPr lang="el-GR" b="1" dirty="0">
                <a:latin typeface="Segoe UI Light" panose="020B0502040204020203" pitchFamily="34" charset="0"/>
                <a:cs typeface="Segoe UI Light" panose="020B0502040204020203" pitchFamily="34" charset="0"/>
              </a:rPr>
              <a:t>Δια βίου συνέπειες:</a:t>
            </a:r>
          </a:p>
          <a:p>
            <a:pPr marL="285750" lvl="0" indent="-285750" defTabSz="914377">
              <a:buClr>
                <a:schemeClr val="accent1"/>
              </a:buClr>
              <a:buFont typeface="Arial" panose="020B0604020202020204" pitchFamily="34" charset="0"/>
              <a:buChar char="•"/>
              <a:defRPr/>
            </a:pPr>
            <a:r>
              <a:rPr lang="el-GR" dirty="0">
                <a:latin typeface="Segoe UI Light" panose="020B0502040204020203" pitchFamily="34" charset="0"/>
                <a:cs typeface="Segoe UI Light" panose="020B0502040204020203" pitchFamily="34" charset="0"/>
              </a:rPr>
              <a:t>Χαμηλή αυτοεκτίμηση</a:t>
            </a:r>
          </a:p>
          <a:p>
            <a:pPr marL="285750" lvl="0" indent="-285750" defTabSz="914377">
              <a:buClr>
                <a:schemeClr val="accent1"/>
              </a:buClr>
              <a:buFont typeface="Arial" panose="020B0604020202020204" pitchFamily="34" charset="0"/>
              <a:buChar char="•"/>
              <a:defRPr/>
            </a:pPr>
            <a:r>
              <a:rPr lang="el-GR" dirty="0">
                <a:latin typeface="Segoe UI Light" panose="020B0502040204020203" pitchFamily="34" charset="0"/>
                <a:cs typeface="Segoe UI Light" panose="020B0502040204020203" pitchFamily="34" charset="0"/>
              </a:rPr>
              <a:t>Κατάθλιψη</a:t>
            </a:r>
          </a:p>
          <a:p>
            <a:pPr marL="285750" lvl="0" indent="-285750" defTabSz="914377">
              <a:buClr>
                <a:schemeClr val="accent1"/>
              </a:buClr>
              <a:buFont typeface="Arial" panose="020B0604020202020204" pitchFamily="34" charset="0"/>
              <a:buChar char="•"/>
              <a:defRPr/>
            </a:pPr>
            <a:r>
              <a:rPr lang="el-GR" dirty="0">
                <a:latin typeface="Segoe UI Light" panose="020B0502040204020203" pitchFamily="34" charset="0"/>
                <a:cs typeface="Segoe UI Light" panose="020B0502040204020203" pitchFamily="34" charset="0"/>
              </a:rPr>
              <a:t>Δυσκολίες σχέσης</a:t>
            </a:r>
            <a:endParaRPr kumimoji="0" lang="en-US" i="0" u="none" strike="noStrike" kern="1200" cap="none" spc="0" normalizeH="0" baseline="0" noProof="0" dirty="0" smtClean="0">
              <a:ln>
                <a:noFill/>
              </a:ln>
              <a:solidFill>
                <a:schemeClr val="tx1"/>
              </a:solidFill>
              <a:effectLst/>
              <a:uLnTx/>
              <a:uFillTx/>
              <a:latin typeface="Segoe UI Light" panose="020B0502040204020203" pitchFamily="34" charset="0"/>
              <a:cs typeface="Segoe UI Light" panose="020B0502040204020203" pitchFamily="34" charset="0"/>
            </a:endParaRPr>
          </a:p>
        </p:txBody>
      </p:sp>
      <p:sp>
        <p:nvSpPr>
          <p:cNvPr id="6" name="Content Placeholder 2"/>
          <p:cNvSpPr txBox="1">
            <a:spLocks/>
          </p:cNvSpPr>
          <p:nvPr/>
        </p:nvSpPr>
        <p:spPr>
          <a:xfrm>
            <a:off x="5346701" y="1722211"/>
            <a:ext cx="2451099" cy="4351338"/>
          </a:xfrm>
          <a:prstGeom prst="rect">
            <a:avLst/>
          </a:prstGeom>
          <a:solidFill>
            <a:schemeClr val="tx2">
              <a:lumMod val="20000"/>
              <a:lumOff val="80000"/>
            </a:schemeClr>
          </a:solidFill>
        </p:spPr>
        <p:txBody>
          <a:bodyPr vert="horz" lIns="91440" tIns="45720" rIns="91440" bIns="45720" rtlCol="0">
            <a:noAutofit/>
          </a:bodyPr>
          <a:lstStyle/>
          <a:p>
            <a:pPr marL="361942" lvl="0" indent="-360000" defTabSz="914377">
              <a:buClr>
                <a:schemeClr val="accent1"/>
              </a:buClr>
              <a:defRPr/>
            </a:pPr>
            <a:r>
              <a:rPr lang="el-GR" b="1" dirty="0" smtClean="0">
                <a:latin typeface="Segoe UI Light" panose="020B0502040204020203" pitchFamily="34" charset="0"/>
                <a:cs typeface="Segoe UI Light" panose="020B0502040204020203" pitchFamily="34" charset="0"/>
              </a:rPr>
              <a:t>ΣΥΜΠΕΡΙΦΟΡΙΚΕΣ ΕΠΙΠΤΩΣΕΙΣ</a:t>
            </a:r>
            <a:endParaRPr lang="el-GR" b="1" dirty="0">
              <a:latin typeface="Segoe UI Light" panose="020B0502040204020203" pitchFamily="34" charset="0"/>
              <a:cs typeface="Segoe UI Light" panose="020B0502040204020203" pitchFamily="34" charset="0"/>
            </a:endParaRPr>
          </a:p>
          <a:p>
            <a:pPr marL="361942" lvl="0" indent="-360000" defTabSz="914377">
              <a:buClr>
                <a:schemeClr val="accent1"/>
              </a:buClr>
              <a:defRPr/>
            </a:pPr>
            <a:r>
              <a:rPr lang="el-GR" sz="1400" b="1" dirty="0">
                <a:latin typeface="Segoe UI Light" panose="020B0502040204020203" pitchFamily="34" charset="0"/>
                <a:cs typeface="Segoe UI Light" panose="020B0502040204020203" pitchFamily="34" charset="0"/>
              </a:rPr>
              <a:t>Μελέτες έχουν δείξει ότι τα κακοποιημένα ή παραμελημένα παιδιά </a:t>
            </a:r>
            <a:r>
              <a:rPr lang="el-GR" sz="1400" dirty="0">
                <a:latin typeface="Segoe UI Light" panose="020B0502040204020203" pitchFamily="34" charset="0"/>
                <a:cs typeface="Segoe UI Light" panose="020B0502040204020203" pitchFamily="34" charset="0"/>
              </a:rPr>
              <a:t>έχουν τουλάχιστον 25% περισσότερες πιθανότητες να αντιμετωπίσουν προβλήματα στην εφηβεία, όπως:</a:t>
            </a:r>
          </a:p>
          <a:p>
            <a:pPr marL="361942" lvl="0" indent="-360000" defTabSz="914377">
              <a:buClr>
                <a:schemeClr val="accent1"/>
              </a:buClr>
              <a:buFont typeface="Arial" panose="020B0604020202020204" pitchFamily="34" charset="0"/>
              <a:buChar char="•"/>
              <a:defRPr/>
            </a:pPr>
            <a:r>
              <a:rPr lang="el-GR" sz="1400" dirty="0">
                <a:latin typeface="Segoe UI Light" panose="020B0502040204020203" pitchFamily="34" charset="0"/>
                <a:cs typeface="Segoe UI Light" panose="020B0502040204020203" pitchFamily="34" charset="0"/>
              </a:rPr>
              <a:t>Εγκληματικότητα</a:t>
            </a:r>
          </a:p>
          <a:p>
            <a:pPr marL="361942" lvl="0" indent="-360000" defTabSz="914377">
              <a:buClr>
                <a:schemeClr val="accent1"/>
              </a:buClr>
              <a:buFont typeface="Arial" panose="020B0604020202020204" pitchFamily="34" charset="0"/>
              <a:buChar char="•"/>
              <a:defRPr/>
            </a:pPr>
            <a:r>
              <a:rPr lang="el-GR" sz="1400" dirty="0">
                <a:latin typeface="Segoe UI Light" panose="020B0502040204020203" pitchFamily="34" charset="0"/>
                <a:cs typeface="Segoe UI Light" panose="020B0502040204020203" pitchFamily="34" charset="0"/>
              </a:rPr>
              <a:t>Εφηβική εγκυμοσύνη</a:t>
            </a:r>
          </a:p>
          <a:p>
            <a:pPr marL="287692" lvl="0" indent="-285750" defTabSz="914377">
              <a:buClr>
                <a:schemeClr val="accent1"/>
              </a:buClr>
              <a:buFont typeface="Arial" panose="020B0604020202020204" pitchFamily="34" charset="0"/>
              <a:buChar char="•"/>
              <a:defRPr/>
            </a:pPr>
            <a:r>
              <a:rPr lang="el-GR" sz="1400" dirty="0">
                <a:latin typeface="Segoe UI Light" panose="020B0502040204020203" pitchFamily="34" charset="0"/>
                <a:cs typeface="Segoe UI Light" panose="020B0502040204020203" pitchFamily="34" charset="0"/>
              </a:rPr>
              <a:t>Χαμηλό </a:t>
            </a:r>
            <a:r>
              <a:rPr lang="el-GR" sz="1400" dirty="0" smtClean="0">
                <a:latin typeface="Segoe UI Light" panose="020B0502040204020203" pitchFamily="34" charset="0"/>
                <a:cs typeface="Segoe UI Light" panose="020B0502040204020203" pitchFamily="34" charset="0"/>
              </a:rPr>
              <a:t>Ακαδημαϊκό Επίτευγμα  </a:t>
            </a:r>
            <a:endParaRPr lang="el-GR" sz="1400" dirty="0">
              <a:latin typeface="Segoe UI Light" panose="020B0502040204020203" pitchFamily="34" charset="0"/>
              <a:cs typeface="Segoe UI Light" panose="020B0502040204020203" pitchFamily="34" charset="0"/>
            </a:endParaRPr>
          </a:p>
          <a:p>
            <a:pPr marL="287692" lvl="0" indent="-285750" defTabSz="914377">
              <a:buClr>
                <a:schemeClr val="accent1"/>
              </a:buClr>
              <a:buFont typeface="Arial" panose="020B0604020202020204" pitchFamily="34" charset="0"/>
              <a:buChar char="•"/>
              <a:defRPr/>
            </a:pPr>
            <a:r>
              <a:rPr lang="el-GR" sz="1400" dirty="0">
                <a:latin typeface="Segoe UI Light" panose="020B0502040204020203" pitchFamily="34" charset="0"/>
                <a:cs typeface="Segoe UI Light" panose="020B0502040204020203" pitchFamily="34" charset="0"/>
              </a:rPr>
              <a:t>Χρήση ναρκωτικών</a:t>
            </a:r>
          </a:p>
          <a:p>
            <a:pPr marL="361942" lvl="0" indent="-360000" defTabSz="914377">
              <a:buClr>
                <a:schemeClr val="accent1"/>
              </a:buClr>
              <a:buFont typeface="Arial" panose="020B0604020202020204" pitchFamily="34" charset="0"/>
              <a:buChar char="•"/>
              <a:defRPr/>
            </a:pPr>
            <a:r>
              <a:rPr lang="el-GR" sz="1400" dirty="0">
                <a:latin typeface="Segoe UI Light" panose="020B0502040204020203" pitchFamily="34" charset="0"/>
                <a:cs typeface="Segoe UI Light" panose="020B0502040204020203" pitchFamily="34" charset="0"/>
              </a:rPr>
              <a:t>Νοητικα ΠΡΟΒΛΗΜΑΤΑ</a:t>
            </a:r>
            <a:endParaRPr kumimoji="0" lang="en-US" sz="1400" i="0" u="none" strike="noStrike" kern="1200" cap="none" spc="0" normalizeH="0" baseline="0" noProof="0" dirty="0" smtClean="0">
              <a:ln>
                <a:noFill/>
              </a:ln>
              <a:solidFill>
                <a:schemeClr val="tx1"/>
              </a:solidFill>
              <a:effectLst/>
              <a:uLnTx/>
              <a:uFillTx/>
              <a:latin typeface="Segoe UI Light" panose="020B0502040204020203" pitchFamily="34" charset="0"/>
              <a:cs typeface="Segoe UI Light" panose="020B0502040204020203"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876543"/>
            <a:ext cx="3848101" cy="547184"/>
          </a:xfrm>
        </p:spPr>
        <p:txBody>
          <a:bodyPr>
            <a:noAutofit/>
          </a:bodyPr>
          <a:lstStyle/>
          <a:p>
            <a:pPr marL="0" indent="0" fontAlgn="t">
              <a:buNone/>
            </a:pPr>
            <a:r>
              <a:rPr lang="el-GR" sz="3000" dirty="0">
                <a:latin typeface="Segoe UI Black" panose="020B0A02040204020203" pitchFamily="34" charset="0"/>
                <a:ea typeface="Segoe UI Black" panose="020B0A02040204020203" pitchFamily="34" charset="0"/>
              </a:rPr>
              <a:t>τα παιδιά </a:t>
            </a:r>
            <a:r>
              <a:rPr lang="el-GR" sz="3000" dirty="0" smtClean="0">
                <a:latin typeface="Segoe UI Black" panose="020B0A02040204020203" pitchFamily="34" charset="0"/>
                <a:ea typeface="Segoe UI Black" panose="020B0A02040204020203" pitchFamily="34" charset="0"/>
              </a:rPr>
              <a:t>δημιουργούν </a:t>
            </a:r>
            <a:r>
              <a:rPr lang="el-GR" sz="3000" dirty="0">
                <a:latin typeface="Segoe UI Black" panose="020B0A02040204020203" pitchFamily="34" charset="0"/>
                <a:ea typeface="Segoe UI Black" panose="020B0A02040204020203" pitchFamily="34" charset="0"/>
              </a:rPr>
              <a:t>ιστορίες για κακοποίηση</a:t>
            </a:r>
          </a:p>
          <a:p>
            <a:pPr marL="0" indent="0" fontAlgn="t">
              <a:buNone/>
            </a:pPr>
            <a:r>
              <a:rPr lang="el-GR" sz="3000" dirty="0">
                <a:latin typeface="Segoe UI Black" panose="020B0A02040204020203" pitchFamily="34" charset="0"/>
                <a:ea typeface="Segoe UI Black" panose="020B0A02040204020203" pitchFamily="34" charset="0"/>
              </a:rPr>
              <a:t>ή</a:t>
            </a:r>
          </a:p>
          <a:p>
            <a:pPr marL="0" indent="0" fontAlgn="t">
              <a:buNone/>
            </a:pPr>
            <a:r>
              <a:rPr lang="el-GR" sz="3000" dirty="0">
                <a:latin typeface="Segoe UI Black" panose="020B0A02040204020203" pitchFamily="34" charset="0"/>
                <a:ea typeface="Segoe UI Black" panose="020B0A02040204020203" pitchFamily="34" charset="0"/>
              </a:rPr>
              <a:t>Τα παιδιά αναζητούν μόνο προσοχή όταν </a:t>
            </a:r>
            <a:r>
              <a:rPr lang="el-GR" sz="3000" dirty="0" smtClean="0">
                <a:latin typeface="Segoe UI Black" panose="020B0A02040204020203" pitchFamily="34" charset="0"/>
                <a:ea typeface="Segoe UI Black" panose="020B0A02040204020203" pitchFamily="34" charset="0"/>
              </a:rPr>
              <a:t>ενεργούν σχετικά</a:t>
            </a:r>
            <a:endParaRPr lang="en-US" sz="3000" dirty="0" smtClean="0">
              <a:latin typeface="Segoe UI Black" panose="020B0A02040204020203" pitchFamily="34" charset="0"/>
              <a:ea typeface="Segoe UI Black" panose="020B0A02040204020203" pitchFamily="34" charset="0"/>
            </a:endParaRPr>
          </a:p>
          <a:p>
            <a:pPr marL="0" indent="0" fontAlgn="t">
              <a:buNone/>
            </a:pPr>
            <a:endParaRPr lang="en-US" sz="3000"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4467026" y="2645984"/>
            <a:ext cx="7436853" cy="3225157"/>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l-GR" sz="4400" b="1" dirty="0" smtClean="0">
                <a:solidFill>
                  <a:schemeClr val="accent1"/>
                </a:solidFill>
                <a:latin typeface="Myriad Pro Bold"/>
                <a:cs typeface="+mn-cs"/>
              </a:rPr>
              <a:t>Γεγονός </a:t>
            </a:r>
            <a:endParaRPr lang="en-US" sz="4400" b="1" dirty="0">
              <a:solidFill>
                <a:schemeClr val="accent1"/>
              </a:solidFill>
              <a:latin typeface="Myriad Pro Bold"/>
              <a:cs typeface="+mn-cs"/>
            </a:endParaRPr>
          </a:p>
          <a:p>
            <a:pPr marL="0" indent="0" fontAlgn="t">
              <a:buNone/>
            </a:pPr>
            <a:r>
              <a:rPr lang="el-GR" sz="2400" dirty="0"/>
              <a:t>ένα παιδί σπάνια λέει ψέματα για κακοποίηση. Ένα παιδί μπορεί να αλλάξει αυτά που </a:t>
            </a:r>
            <a:r>
              <a:rPr lang="el-GR" sz="2400" dirty="0" smtClean="0"/>
              <a:t>έχει </a:t>
            </a:r>
            <a:r>
              <a:rPr lang="el-GR" sz="2400" dirty="0"/>
              <a:t>πει εάν </a:t>
            </a:r>
            <a:r>
              <a:rPr lang="el-GR" sz="2400" dirty="0" smtClean="0"/>
              <a:t>έχει </a:t>
            </a:r>
            <a:r>
              <a:rPr lang="el-GR" sz="2400" dirty="0"/>
              <a:t>πιεστεί ή απειληθεί </a:t>
            </a:r>
            <a:r>
              <a:rPr lang="el-GR" sz="2400" dirty="0" smtClean="0"/>
              <a:t>ώστε να </a:t>
            </a:r>
            <a:r>
              <a:rPr lang="el-GR" sz="2400" dirty="0"/>
              <a:t>αρνηθεί τι συνέβη </a:t>
            </a:r>
            <a:r>
              <a:rPr lang="el-GR" sz="2400" dirty="0" smtClean="0"/>
              <a:t>ή να </a:t>
            </a:r>
            <a:r>
              <a:rPr lang="el-GR" sz="2400" dirty="0"/>
              <a:t>φοβάται να απομακρυνθεί από την οικογένειά του αφού το έχει πει σε κάποιον.</a:t>
            </a:r>
          </a:p>
          <a:p>
            <a:pPr marL="0" indent="0" fontAlgn="t">
              <a:buNone/>
            </a:pPr>
            <a:r>
              <a:rPr lang="el-GR" sz="2400" dirty="0"/>
              <a:t>Επιπλέον, οι αλλαγές στη συμπεριφορά είναι ένα από τα βασικά σημάδια ότι ένα παιδί μπορεί να υποφέρει από κακοποίηση ή παραμέληση</a:t>
            </a:r>
            <a:endParaRPr lang="en-US" sz="2400" dirty="0" smtClean="0"/>
          </a:p>
        </p:txBody>
      </p:sp>
      <p:sp>
        <p:nvSpPr>
          <p:cNvPr id="3" name="Rectangle 2"/>
          <p:cNvSpPr/>
          <p:nvPr/>
        </p:nvSpPr>
        <p:spPr>
          <a:xfrm>
            <a:off x="4467026" y="1876543"/>
            <a:ext cx="1979493" cy="769441"/>
          </a:xfrm>
          <a:prstGeom prst="rect">
            <a:avLst/>
          </a:prstGeom>
        </p:spPr>
        <p:txBody>
          <a:bodyPr wrap="square">
            <a:spAutoFit/>
          </a:bodyPr>
          <a:lstStyle/>
          <a:p>
            <a:r>
              <a:rPr lang="el-GR" sz="4400" b="1" dirty="0" smtClean="0">
                <a:solidFill>
                  <a:srgbClr val="C00000"/>
                </a:solidFill>
                <a:latin typeface="Myriad Pro Bold"/>
              </a:rPr>
              <a:t>μύθος</a:t>
            </a:r>
            <a:endParaRPr lang="el-GR" sz="4400" dirty="0">
              <a:solidFill>
                <a:srgbClr val="C00000"/>
              </a:solidFill>
            </a:endParaRPr>
          </a:p>
        </p:txBody>
      </p:sp>
    </p:spTree>
    <p:extLst>
      <p:ext uri="{BB962C8B-B14F-4D97-AF65-F5344CB8AC3E}">
        <p14:creationId xmlns="" xmlns:p14="http://schemas.microsoft.com/office/powerpoint/2010/main" val="277407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200" dirty="0"/>
              <a:t>Μακροπρόθεσμες συνέπειες του CAN (αυξημένος κίνδυνος)</a:t>
            </a:r>
          </a:p>
        </p:txBody>
      </p:sp>
      <p:sp>
        <p:nvSpPr>
          <p:cNvPr id="3" name="Content Placeholder 2"/>
          <p:cNvSpPr>
            <a:spLocks noGrp="1"/>
          </p:cNvSpPr>
          <p:nvPr>
            <p:ph idx="1"/>
          </p:nvPr>
        </p:nvSpPr>
        <p:spPr/>
        <p:txBody>
          <a:bodyPr/>
          <a:lstStyle/>
          <a:p>
            <a:endParaRPr lang="en-US" dirty="0"/>
          </a:p>
        </p:txBody>
      </p:sp>
      <p:pic>
        <p:nvPicPr>
          <p:cNvPr id="4" name="Picture 2" descr="https://image.slidesharecdn.com/childabuseandneglect-151211041148/95/child-abuse-and-neglect-11-638.jpg?cb=1449807211"/>
          <p:cNvPicPr>
            <a:picLocks noChangeAspect="1" noChangeArrowheads="1"/>
          </p:cNvPicPr>
          <p:nvPr/>
        </p:nvPicPr>
        <p:blipFill>
          <a:blip r:embed="rId3"/>
          <a:srcRect t="48396"/>
          <a:stretch>
            <a:fillRect/>
          </a:stretch>
        </p:blipFill>
        <p:spPr bwMode="auto">
          <a:xfrm>
            <a:off x="851541" y="1827201"/>
            <a:ext cx="10526373" cy="4078299"/>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38199" y="1987672"/>
            <a:ext cx="5481577" cy="547184"/>
          </a:xfrm>
        </p:spPr>
        <p:txBody>
          <a:bodyPr>
            <a:noAutofit/>
          </a:bodyPr>
          <a:lstStyle/>
          <a:p>
            <a:pPr marL="0" indent="0" fontAlgn="t">
              <a:buNone/>
            </a:pPr>
            <a:r>
              <a:rPr lang="el-GR" dirty="0">
                <a:latin typeface="Segoe UI Black" panose="020B0A02040204020203" pitchFamily="34" charset="0"/>
                <a:ea typeface="Segoe UI Black" panose="020B0A02040204020203" pitchFamily="34" charset="0"/>
              </a:rPr>
              <a:t>μερικές φορές τα παιδιά φταίνε για την κακοποίηση τους</a:t>
            </a:r>
            <a:endParaRPr lang="en-US" dirty="0" smtClean="0">
              <a:latin typeface="Segoe UI Black" panose="020B0A02040204020203" pitchFamily="34" charset="0"/>
              <a:ea typeface="Segoe UI Black" panose="020B0A02040204020203" pitchFamily="34" charset="0"/>
            </a:endParaRPr>
          </a:p>
        </p:txBody>
      </p:sp>
      <p:sp>
        <p:nvSpPr>
          <p:cNvPr id="4" name="Content Placeholder 6"/>
          <p:cNvSpPr txBox="1">
            <a:spLocks/>
          </p:cNvSpPr>
          <p:nvPr/>
        </p:nvSpPr>
        <p:spPr>
          <a:xfrm>
            <a:off x="6511726" y="3022065"/>
            <a:ext cx="4944322" cy="2941212"/>
          </a:xfrm>
          <a:prstGeom prst="rect">
            <a:avLst/>
          </a:prstGeom>
        </p:spPr>
        <p:txBody>
          <a:bodyPr vert="horz" lIns="91440" tIns="45720" rIns="91440" bIns="45720" rtlCol="0">
            <a:no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t">
              <a:buFont typeface="Wingdings 3" panose="05040102010807070707" pitchFamily="18" charset="2"/>
              <a:buNone/>
            </a:pPr>
            <a:r>
              <a:rPr lang="el-GR" sz="4400" b="1" dirty="0" smtClean="0">
                <a:solidFill>
                  <a:schemeClr val="accent1"/>
                </a:solidFill>
                <a:latin typeface="Myriad Pro Bold"/>
                <a:cs typeface="+mn-cs"/>
              </a:rPr>
              <a:t>Γεγονός </a:t>
            </a:r>
            <a:endParaRPr lang="el-GR" sz="2400" dirty="0"/>
          </a:p>
          <a:p>
            <a:pPr marL="0" indent="0" fontAlgn="t">
              <a:buNone/>
            </a:pPr>
            <a:r>
              <a:rPr lang="el-GR" sz="2400" dirty="0"/>
              <a:t>ένα παιδί δεν φταίει ποτέ για κακοποίηση. Οι ενήλικες είναι υπεύθυνοι για τη συμπεριφορά τους και ανεξάρτητα από το πώς συμπεριφέρεται ένα παιδί, οι ενήλικες δεν έχουν κανένα δικαίωμα να </a:t>
            </a:r>
            <a:r>
              <a:rPr lang="el-GR" sz="2400" dirty="0" smtClean="0"/>
              <a:t>το βλάψουν.</a:t>
            </a:r>
            <a:endParaRPr lang="en-US" sz="2400" dirty="0" smtClean="0"/>
          </a:p>
          <a:p>
            <a:pPr marL="0" indent="0" fontAlgn="t">
              <a:buNone/>
            </a:pPr>
            <a:endParaRPr lang="en-US" sz="2400" dirty="0" smtClean="0"/>
          </a:p>
        </p:txBody>
      </p:sp>
      <p:sp>
        <p:nvSpPr>
          <p:cNvPr id="3" name="Rectangle 2"/>
          <p:cNvSpPr/>
          <p:nvPr/>
        </p:nvSpPr>
        <p:spPr>
          <a:xfrm>
            <a:off x="6511726" y="1876543"/>
            <a:ext cx="2243653" cy="769441"/>
          </a:xfrm>
          <a:prstGeom prst="rect">
            <a:avLst/>
          </a:prstGeom>
        </p:spPr>
        <p:txBody>
          <a:bodyPr wrap="square">
            <a:spAutoFit/>
          </a:bodyPr>
          <a:lstStyle/>
          <a:p>
            <a:r>
              <a:rPr lang="el-GR" sz="4400" b="1" dirty="0" smtClean="0">
                <a:solidFill>
                  <a:srgbClr val="C00000"/>
                </a:solidFill>
                <a:latin typeface="Myriad Pro Bold"/>
              </a:rPr>
              <a:t>μύθος</a:t>
            </a:r>
            <a:endParaRPr lang="el-GR" sz="4400" dirty="0">
              <a:solidFill>
                <a:srgbClr val="C00000"/>
              </a:solidFill>
            </a:endParaRPr>
          </a:p>
        </p:txBody>
      </p:sp>
    </p:spTree>
    <p:extLst>
      <p:ext uri="{BB962C8B-B14F-4D97-AF65-F5344CB8AC3E}">
        <p14:creationId xmlns="" xmlns:p14="http://schemas.microsoft.com/office/powerpoint/2010/main" val="277407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18596</TotalTime>
  <Words>9016</Words>
  <Application>Microsoft Office PowerPoint</Application>
  <PresentationFormat>Custom</PresentationFormat>
  <Paragraphs>889</Paragraphs>
  <Slides>80</Slides>
  <Notes>77</Notes>
  <HiddenSlides>0</HiddenSlides>
  <MMClips>0</MMClips>
  <ScaleCrop>false</ScaleCrop>
  <HeadingPairs>
    <vt:vector size="4" baseType="variant">
      <vt:variant>
        <vt:lpstr>Theme</vt:lpstr>
      </vt:variant>
      <vt:variant>
        <vt:i4>1</vt:i4>
      </vt:variant>
      <vt:variant>
        <vt:lpstr>Slide Titles</vt:lpstr>
      </vt:variant>
      <vt:variant>
        <vt:i4>80</vt:i4>
      </vt:variant>
    </vt:vector>
  </HeadingPairs>
  <TitlesOfParts>
    <vt:vector size="81" baseType="lpstr">
      <vt:lpstr>Office Theme</vt:lpstr>
      <vt:lpstr> Αντιμετώπιση της υπό-αναφοράς</vt:lpstr>
      <vt:lpstr>Slide 2</vt:lpstr>
      <vt:lpstr>Περιγραμματικά</vt:lpstr>
      <vt:lpstr>Κακοποίηση και Παραμέληση Παιδιών</vt:lpstr>
      <vt:lpstr> Μύθοι για κακοποίηση και παραμέληση παιδιών</vt:lpstr>
      <vt:lpstr>Slide 6</vt:lpstr>
      <vt:lpstr>Slide 7</vt:lpstr>
      <vt:lpstr>Slide 8</vt:lpstr>
      <vt:lpstr>Slide 9</vt:lpstr>
      <vt:lpstr>Slide 10</vt:lpstr>
      <vt:lpstr>Slide 11</vt:lpstr>
      <vt:lpstr>Slide 12</vt:lpstr>
      <vt:lpstr>Slide 13</vt:lpstr>
      <vt:lpstr>Slide 14</vt:lpstr>
      <vt:lpstr>Slide 15</vt:lpstr>
      <vt:lpstr>Slide 16</vt:lpstr>
      <vt:lpstr>Ορισμός της βίας </vt:lpstr>
      <vt:lpstr> Νομική ανάλυση του άρθρου 19.1 της ΣΔΠ «… όλες οι μορφές…» Καμία εξαίρεση.</vt:lpstr>
      <vt:lpstr>Η ανάγκη για ορισμούς που βασίζονται στα δικαιώματα των παιδιών</vt:lpstr>
      <vt:lpstr> Μορφές βίας  Επιτροπή των Ηνωμένων Εθνών για τα δικαιώματα του παιδιού (CRC), Γενικό σχόλιο αριθ. 13 (2011): Το δικαίωμα του παιδιού στην ελευθερία από κάθε μορφή βίας</vt:lpstr>
      <vt:lpstr> Παραμέληση ή αμέλεια</vt:lpstr>
      <vt:lpstr>Συνεχές αμελής μεταχείριση </vt:lpstr>
      <vt:lpstr> Εκδηλώσεις Παραμέλησης - παραδείγματα</vt:lpstr>
      <vt:lpstr> Η ψυχική βία  περιγράφεται συχνά ως ψυχολογική κακοποίηση, ψυχική κακοποίηση, λεκτική κακοποίηση και συναισθηματική κακοποίηση </vt:lpstr>
      <vt:lpstr>Συνεχές ψυχολογική κακοποίηση</vt:lpstr>
      <vt:lpstr>Ψυχολογική κακοποίηση παιδιών - Παραδείγματα</vt:lpstr>
      <vt:lpstr>Σωματική βία</vt:lpstr>
      <vt:lpstr>Συνεχές σωματική βία </vt:lpstr>
      <vt:lpstr>Slide 29</vt:lpstr>
      <vt:lpstr> Διάκριση κακομεταχείρισης από ατύχημα</vt:lpstr>
      <vt:lpstr>Σωματική τιμωρία</vt:lpstr>
      <vt:lpstr>Σωματική τιμωρία στην Κύπρο</vt:lpstr>
      <vt:lpstr>Σεξουαλική κακοποίηση και εκμετάλλευση </vt:lpstr>
      <vt:lpstr>Συνεχές σεξουαλική κακοποίηση </vt:lpstr>
      <vt:lpstr>Σεξουαλική κακοποίηση παιδιών – Παραδείγματα </vt:lpstr>
      <vt:lpstr>Βασανιστήρια και απάνθρωπη ή εξευτελιστική μεταχείριση ή τιμωρία</vt:lpstr>
      <vt:lpstr>Βία μεταξύ των παιδιών</vt:lpstr>
      <vt:lpstr>Αυτό-τραυματισμός </vt:lpstr>
      <vt:lpstr>Επιβλαβείς πρακτικές</vt:lpstr>
      <vt:lpstr>Βία στα μέσα μαζικής ενημέρωσης</vt:lpstr>
      <vt:lpstr>Βία μέσω τεχνολογιών πληροφοριών και επικοινωνιών - ΤΠΕ</vt:lpstr>
      <vt:lpstr>Θεσμικές παραβιάσεις συστημάτων και δικαιωμάτων του παιδιού</vt:lpstr>
      <vt:lpstr>Παραδείγματα περιπτώσεων – Συζήτηση</vt:lpstr>
      <vt:lpstr>Παράδειγμα περίπτωσης</vt:lpstr>
      <vt:lpstr>Slide 45</vt:lpstr>
      <vt:lpstr>Slide 46</vt:lpstr>
      <vt:lpstr>Slide 47</vt:lpstr>
      <vt:lpstr>Slide 48</vt:lpstr>
      <vt:lpstr>Βινιέτες  Περιστατικά κακοποίησης και παραμέλησης παιδιών</vt:lpstr>
      <vt:lpstr>Αναγνωρίζοντας την κακοποίηση και την παραμέληση παιδιών</vt:lpstr>
      <vt:lpstr>Αναγνωρίζοντας περιπτώσεις CAN Τα ακόλουθα σημάδια μπορεί να σηματοδοτούν την ύπαρξη κακοποίησης ή παραμέλησης παιδιών</vt:lpstr>
      <vt:lpstr>Αναγνωρίζοντας περιπτώσεις CAN</vt:lpstr>
      <vt:lpstr>Slide 53</vt:lpstr>
      <vt:lpstr>Σημάδια που φαίνονται στο σώμα και την εμφάνιση του παιδιού</vt:lpstr>
      <vt:lpstr>Σημάδια συμπεριφοράς</vt:lpstr>
      <vt:lpstr>Προειδοποιητικά σημάδια στη συμπεριφορά των γονέων / φροντιστών</vt:lpstr>
      <vt:lpstr>Slide 57</vt:lpstr>
      <vt:lpstr>Σημάδια που εμφανίζονται στο σώμα του παιδιού</vt:lpstr>
      <vt:lpstr>Σημάδια / δείκτες συμπεριφοράς</vt:lpstr>
      <vt:lpstr>Συναισθηματικά σημάδια</vt:lpstr>
      <vt:lpstr>Στάση γονέων / φροντιστών</vt:lpstr>
      <vt:lpstr>Σημάδια που δεν υποδηλώνουν απαραίτητα σεξουαλική κακοποίηση παιδιών</vt:lpstr>
      <vt:lpstr>Slide 63</vt:lpstr>
      <vt:lpstr>Σημάδια / δείκτες συμπεριφοράς</vt:lpstr>
      <vt:lpstr>Σημάδια / δείκτες συμπεριφοράς</vt:lpstr>
      <vt:lpstr>Στάση γονέων / φροντιστών</vt:lpstr>
      <vt:lpstr>Slide 67</vt:lpstr>
      <vt:lpstr>Γενική εμφάνιση</vt:lpstr>
      <vt:lpstr>Σημάδια ορατά στο σώμα</vt:lpstr>
      <vt:lpstr>Συναισθηματικά σημάδια</vt:lpstr>
      <vt:lpstr>Σημεία / δείκτες που αναγνωρίζονται στη γνωστική δραστηριότητα</vt:lpstr>
      <vt:lpstr>Σημάδια / δείκτες συμπεριφοράς</vt:lpstr>
      <vt:lpstr>Στάση γονέων/ φροντιστών</vt:lpstr>
      <vt:lpstr>Τα σημάδια της γονικής συμπεριφοράς</vt:lpstr>
      <vt:lpstr>Καθοριστικοί παράγοντες κινδύνου CAN</vt:lpstr>
      <vt:lpstr>Λάβετε υπόψη σας!</vt:lpstr>
      <vt:lpstr>Συνοψίζοντας</vt:lpstr>
      <vt:lpstr>Βραχυπρόθεσμα και μακροπρόθεσμα αποτελέσματα του CAN με μια ματιά</vt:lpstr>
      <vt:lpstr>Βραχυπρόθεσμα &amp; μακροπρόθεσμα αποτελέσματα του CAN</vt:lpstr>
      <vt:lpstr>Μακροπρόθεσμες συνέπειες του CAN (αυξημένος κίνδυνος)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191</cp:revision>
  <dcterms:created xsi:type="dcterms:W3CDTF">2018-11-08T14:12:16Z</dcterms:created>
  <dcterms:modified xsi:type="dcterms:W3CDTF">2022-02-01T17:58:26Z</dcterms:modified>
</cp:coreProperties>
</file>